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27"/>
  </p:notesMasterIdLst>
  <p:handoutMasterIdLst>
    <p:handoutMasterId r:id="rId28"/>
  </p:handoutMasterIdLst>
  <p:sldIdLst>
    <p:sldId id="1159" r:id="rId2"/>
    <p:sldId id="1189" r:id="rId3"/>
    <p:sldId id="1191" r:id="rId4"/>
    <p:sldId id="1214" r:id="rId5"/>
    <p:sldId id="1215" r:id="rId6"/>
    <p:sldId id="1216" r:id="rId7"/>
    <p:sldId id="1192" r:id="rId8"/>
    <p:sldId id="1211" r:id="rId9"/>
    <p:sldId id="1217" r:id="rId10"/>
    <p:sldId id="1218" r:id="rId11"/>
    <p:sldId id="1219" r:id="rId12"/>
    <p:sldId id="1193" r:id="rId13"/>
    <p:sldId id="1203" r:id="rId14"/>
    <p:sldId id="1204" r:id="rId15"/>
    <p:sldId id="1205" r:id="rId16"/>
    <p:sldId id="1206" r:id="rId17"/>
    <p:sldId id="1207" r:id="rId18"/>
    <p:sldId id="1208" r:id="rId19"/>
    <p:sldId id="1194" r:id="rId20"/>
    <p:sldId id="1197" r:id="rId21"/>
    <p:sldId id="1198" r:id="rId22"/>
    <p:sldId id="1199" r:id="rId23"/>
    <p:sldId id="1200" r:id="rId24"/>
    <p:sldId id="1201" r:id="rId25"/>
    <p:sldId id="1202" r:id="rId26"/>
  </p:sldIdLst>
  <p:sldSz cx="9144000" cy="6858000" type="screen4x3"/>
  <p:notesSz cx="6934200" cy="9220200"/>
  <p:custShowLst>
    <p:custShow name="Custom Show 1" id="0">
      <p:sldLst/>
    </p:custShow>
  </p:custShow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 A. Hoffer" initials="DA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ECE00"/>
    <a:srgbClr val="3BB408"/>
    <a:srgbClr val="0033CC"/>
    <a:srgbClr val="FF3300"/>
    <a:srgbClr val="003399"/>
    <a:srgbClr val="003366"/>
    <a:srgbClr val="800000"/>
    <a:srgbClr val="FF9966"/>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9" autoAdjust="0"/>
    <p:restoredTop sz="98933" autoAdjust="0"/>
  </p:normalViewPr>
  <p:slideViewPr>
    <p:cSldViewPr>
      <p:cViewPr>
        <p:scale>
          <a:sx n="90" d="100"/>
          <a:sy n="90" d="100"/>
        </p:scale>
        <p:origin x="-58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2496" y="-78"/>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6348827" y="8768947"/>
            <a:ext cx="543239" cy="41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3048" tIns="59906" rIns="123048" bIns="59906" anchor="ctr">
            <a:spAutoFit/>
          </a:bodyPr>
          <a:lstStyle/>
          <a:p>
            <a:pPr algn="r" defTabSz="1238494"/>
            <a:fld id="{0C248C74-A1BF-4A9C-97C3-5A5D6B022034}" type="slidenum">
              <a:rPr lang="en-US" sz="1900">
                <a:latin typeface="Arial" charset="0"/>
              </a:rPr>
              <a:pPr algn="r" defTabSz="1238494"/>
              <a:t>‹#›</a:t>
            </a:fld>
            <a:endParaRPr lang="en-US" sz="1900" dirty="0">
              <a:latin typeface="Arial" charset="0"/>
            </a:endParaRPr>
          </a:p>
        </p:txBody>
      </p:sp>
    </p:spTree>
    <p:extLst>
      <p:ext uri="{BB962C8B-B14F-4D97-AF65-F5344CB8AC3E}">
        <p14:creationId xmlns:p14="http://schemas.microsoft.com/office/powerpoint/2010/main" val="2125928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3958" y="4378376"/>
            <a:ext cx="5086284" cy="4151225"/>
          </a:xfrm>
          <a:prstGeom prst="rect">
            <a:avLst/>
          </a:prstGeom>
          <a:noFill/>
          <a:ln w="12700">
            <a:noFill/>
            <a:miter lim="800000"/>
            <a:headEnd/>
            <a:tailEnd/>
          </a:ln>
          <a:effectLst/>
        </p:spPr>
        <p:txBody>
          <a:bodyPr vert="horz" wrap="square" lIns="123048" tIns="59906" rIns="123048" bIns="59906"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3" name="Rectangle 3"/>
          <p:cNvSpPr>
            <a:spLocks noGrp="1" noRot="1" noChangeAspect="1" noChangeArrowheads="1" noTextEdit="1"/>
          </p:cNvSpPr>
          <p:nvPr>
            <p:ph type="sldImg" idx="2"/>
          </p:nvPr>
        </p:nvSpPr>
        <p:spPr bwMode="auto">
          <a:xfrm>
            <a:off x="1169988" y="695325"/>
            <a:ext cx="4594225" cy="3446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4"/>
          <p:cNvSpPr>
            <a:spLocks noChangeArrowheads="1"/>
          </p:cNvSpPr>
          <p:nvPr/>
        </p:nvSpPr>
        <p:spPr bwMode="auto">
          <a:xfrm>
            <a:off x="6348827" y="8768947"/>
            <a:ext cx="543239" cy="41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3048" tIns="59906" rIns="123048" bIns="59906" anchor="ctr">
            <a:spAutoFit/>
          </a:bodyPr>
          <a:lstStyle/>
          <a:p>
            <a:pPr algn="r" defTabSz="1238494"/>
            <a:fld id="{E7B1BAEA-71C4-45DD-B483-2339FDD29BB8}" type="slidenum">
              <a:rPr lang="en-US" sz="1900">
                <a:latin typeface="Arial" charset="0"/>
              </a:rPr>
              <a:pPr algn="r" defTabSz="1238494"/>
              <a:t>‹#›</a:t>
            </a:fld>
            <a:endParaRPr lang="en-US" sz="1900" dirty="0">
              <a:latin typeface="Arial" charset="0"/>
            </a:endParaRPr>
          </a:p>
        </p:txBody>
      </p:sp>
    </p:spTree>
    <p:extLst>
      <p:ext uri="{BB962C8B-B14F-4D97-AF65-F5344CB8AC3E}">
        <p14:creationId xmlns:p14="http://schemas.microsoft.com/office/powerpoint/2010/main" val="3788698085"/>
      </p:ext>
    </p:extLst>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a:ln/>
        </p:spPr>
      </p:sp>
      <p:sp>
        <p:nvSpPr>
          <p:cNvPr id="14338" name="Notes Placeholder 2"/>
          <p:cNvSpPr>
            <a:spLocks noGrp="1"/>
          </p:cNvSpPr>
          <p:nvPr>
            <p:ph type="body" idx="1"/>
          </p:nvPr>
        </p:nvSpPr>
        <p:spPr>
          <a:noFill/>
          <a:ln w="9525"/>
        </p:spPr>
        <p:txBody>
          <a:bodyPr/>
          <a:lstStyle/>
          <a:p>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405186980"/>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04339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576351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70C0"/>
                </a:solidFill>
              </a:defRPr>
            </a:lvl1pPr>
            <a:lvl3pPr>
              <a:defRPr>
                <a:solidFill>
                  <a:schemeClr val="accent3">
                    <a:lumMod val="75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99814610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283268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76153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37810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457393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343005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2716650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992207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hyperlink" Target="http://www.uslarp.org/" TargetMode="Externa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olibri"/>
                <a:cs typeface="Colibri"/>
              </a:defRPr>
            </a:lvl1pPr>
          </a:lstStyle>
          <a:p>
            <a:fld id="{E5266E6E-3187-4C1D-BA6D-2ACAC749C432}" type="slidenum">
              <a:rPr lang="en-US" smtClean="0"/>
              <a:pPr/>
              <a:t>‹#›</a:t>
            </a:fld>
            <a:endParaRPr lang="en-US" dirty="0"/>
          </a:p>
        </p:txBody>
      </p:sp>
      <p:sp>
        <p:nvSpPr>
          <p:cNvPr id="8" name="Text Box 12"/>
          <p:cNvSpPr txBox="1">
            <a:spLocks noChangeArrowheads="1"/>
          </p:cNvSpPr>
          <p:nvPr userDrawn="1"/>
        </p:nvSpPr>
        <p:spPr bwMode="auto">
          <a:xfrm>
            <a:off x="2209800" y="6553200"/>
            <a:ext cx="4191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1000" dirty="0" smtClean="0">
                <a:latin typeface="Colibri"/>
                <a:cs typeface="Colibri"/>
              </a:rPr>
              <a:t>DOE</a:t>
            </a:r>
            <a:r>
              <a:rPr lang="en-US" sz="1000" baseline="0" dirty="0" smtClean="0">
                <a:latin typeface="Colibri"/>
                <a:cs typeface="Colibri"/>
              </a:rPr>
              <a:t> Review of LARP – February 17-18, 2014</a:t>
            </a:r>
            <a:endParaRPr lang="en-US" sz="1000" dirty="0" smtClean="0">
              <a:latin typeface="Colibri"/>
              <a:cs typeface="Colibri"/>
            </a:endParaRPr>
          </a:p>
        </p:txBody>
      </p:sp>
      <p:pic>
        <p:nvPicPr>
          <p:cNvPr id="10" name="Picture 11" descr="LARP">
            <a:hlinkClick r:id="rId13"/>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0"/>
            <a:ext cx="571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2011-10-04_logoHiLumi561px.jp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410465" y="-7885"/>
            <a:ext cx="1719264"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6513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LARP DOE Review – Q&amp;A</a:t>
            </a:r>
            <a:endParaRPr lang="en-US" dirty="0"/>
          </a:p>
        </p:txBody>
      </p:sp>
      <p:sp>
        <p:nvSpPr>
          <p:cNvPr id="3" name="Subtitle 2"/>
          <p:cNvSpPr>
            <a:spLocks noGrp="1"/>
          </p:cNvSpPr>
          <p:nvPr>
            <p:ph type="subTitle" idx="1"/>
          </p:nvPr>
        </p:nvSpPr>
        <p:spPr/>
        <p:txBody>
          <a:bodyPr>
            <a:normAutofit fontScale="92500"/>
          </a:bodyPr>
          <a:lstStyle/>
          <a:p>
            <a:r>
              <a:rPr lang="en-US" dirty="0" smtClean="0"/>
              <a:t>G. </a:t>
            </a:r>
            <a:r>
              <a:rPr lang="en-US" dirty="0" err="1" smtClean="0"/>
              <a:t>Ambrosio</a:t>
            </a:r>
            <a:r>
              <a:rPr lang="en-US" dirty="0" smtClean="0"/>
              <a:t>, </a:t>
            </a:r>
            <a:r>
              <a:rPr lang="en-US" dirty="0" err="1" smtClean="0"/>
              <a:t>G.L.Sabbi</a:t>
            </a:r>
            <a:r>
              <a:rPr lang="en-US" dirty="0" smtClean="0"/>
              <a:t>, J. Fox, A. </a:t>
            </a:r>
            <a:r>
              <a:rPr lang="en-US" dirty="0" err="1" smtClean="0"/>
              <a:t>Ratti</a:t>
            </a:r>
            <a:r>
              <a:rPr lang="en-US" dirty="0" smtClean="0"/>
              <a:t>, R. </a:t>
            </a:r>
            <a:r>
              <a:rPr lang="en-US" dirty="0" err="1" smtClean="0"/>
              <a:t>Carcagno</a:t>
            </a:r>
            <a:r>
              <a:rPr lang="en-US" dirty="0" smtClean="0"/>
              <a:t>, M. </a:t>
            </a:r>
            <a:r>
              <a:rPr lang="en-US" dirty="0" err="1" smtClean="0"/>
              <a:t>Kaducak</a:t>
            </a:r>
            <a:r>
              <a:rPr lang="en-US" dirty="0" smtClean="0"/>
              <a:t>, G. </a:t>
            </a:r>
            <a:r>
              <a:rPr lang="en-US" dirty="0" err="1" smtClean="0"/>
              <a:t>Apollinari</a:t>
            </a:r>
            <a:endParaRPr lang="en-US" dirty="0" smtClean="0"/>
          </a:p>
          <a:p>
            <a:r>
              <a:rPr lang="en-US" dirty="0" smtClean="0"/>
              <a:t>February 18</a:t>
            </a:r>
            <a:r>
              <a:rPr lang="en-US" baseline="30000" dirty="0" smtClean="0"/>
              <a:t>th</a:t>
            </a:r>
            <a:r>
              <a:rPr lang="en-US" dirty="0" smtClean="0"/>
              <a:t> 2014</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a:t>
            </a:fld>
            <a:endParaRPr lang="en-US"/>
          </a:p>
        </p:txBody>
      </p:sp>
    </p:spTree>
    <p:extLst>
      <p:ext uri="{BB962C8B-B14F-4D97-AF65-F5344CB8AC3E}">
        <p14:creationId xmlns:p14="http://schemas.microsoft.com/office/powerpoint/2010/main" val="32658642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smtClean="0"/>
              <a:t>Field Quality</a:t>
            </a:r>
          </a:p>
        </p:txBody>
      </p:sp>
      <p:sp>
        <p:nvSpPr>
          <p:cNvPr id="3" name="Content Placeholder 2"/>
          <p:cNvSpPr>
            <a:spLocks noGrp="1"/>
          </p:cNvSpPr>
          <p:nvPr>
            <p:ph idx="1"/>
          </p:nvPr>
        </p:nvSpPr>
        <p:spPr>
          <a:xfrm>
            <a:off x="457200" y="1447800"/>
            <a:ext cx="8229600" cy="4800600"/>
          </a:xfrm>
        </p:spPr>
        <p:txBody>
          <a:bodyPr rtlCol="0">
            <a:normAutofit fontScale="92500" lnSpcReduction="10000"/>
          </a:bodyPr>
          <a:lstStyle/>
          <a:p>
            <a:pPr fontAlgn="auto">
              <a:spcAft>
                <a:spcPts val="0"/>
              </a:spcAft>
              <a:buFont typeface="Arial" pitchFamily="34" charset="0"/>
              <a:buChar char="•"/>
              <a:defRPr/>
            </a:pPr>
            <a:r>
              <a:rPr lang="en-US" dirty="0" smtClean="0"/>
              <a:t>HQ03 test will either confirm that HQ02 low order harmonics are out of tolerance, or will show that we fixed them with more uniform coils</a:t>
            </a:r>
          </a:p>
          <a:p>
            <a:pPr fontAlgn="auto">
              <a:spcAft>
                <a:spcPts val="0"/>
              </a:spcAft>
              <a:buFont typeface="Arial" pitchFamily="34" charset="0"/>
              <a:buChar char="•"/>
              <a:defRPr/>
            </a:pPr>
            <a:r>
              <a:rPr lang="en-US" dirty="0" smtClean="0"/>
              <a:t>It should also show the effectiveness of the planned correction scheme</a:t>
            </a:r>
          </a:p>
          <a:p>
            <a:pPr fontAlgn="auto">
              <a:spcAft>
                <a:spcPts val="0"/>
              </a:spcAft>
              <a:buFont typeface="Arial" pitchFamily="34" charset="0"/>
              <a:buChar char="•"/>
              <a:defRPr/>
            </a:pPr>
            <a:r>
              <a:rPr lang="en-US" dirty="0"/>
              <a:t>If we do not </a:t>
            </a:r>
            <a:r>
              <a:rPr lang="en-US" dirty="0" smtClean="0"/>
              <a:t>test HQ03 </a:t>
            </a:r>
            <a:r>
              <a:rPr lang="en-US" dirty="0"/>
              <a:t>we will have to </a:t>
            </a:r>
            <a:r>
              <a:rPr lang="en-US" dirty="0" smtClean="0"/>
              <a:t>wait for  SQXF1 and SQXF2 in order to have two similar magnets for checking field quality reproducibility</a:t>
            </a:r>
          </a:p>
          <a:p>
            <a:pPr marL="457200" lvl="1" indent="0" fontAlgn="auto">
              <a:spcAft>
                <a:spcPts val="0"/>
              </a:spcAft>
              <a:buFont typeface="Arial" pitchFamily="34" charset="0"/>
              <a:buNone/>
              <a:defRPr/>
            </a:pPr>
            <a:r>
              <a:rPr lang="en-US" dirty="0" smtClean="0">
                <a:sym typeface="Wingdings" panose="05000000000000000000" pitchFamily="2" charset="2"/>
              </a:rPr>
              <a:t> </a:t>
            </a:r>
            <a:r>
              <a:rPr lang="en-US" u="sng" dirty="0" smtClean="0">
                <a:sym typeface="Wingdings" panose="05000000000000000000" pitchFamily="2" charset="2"/>
              </a:rPr>
              <a:t>~Two year delay for</a:t>
            </a:r>
            <a:r>
              <a:rPr lang="en-US" u="sng" dirty="0" smtClean="0"/>
              <a:t> feedback to beam dynamic simulations and setting of Field Quality requirements</a:t>
            </a:r>
            <a:endParaRPr lang="en-US" u="sng"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400F8E91-A8CA-4250-87B8-B6EF1028DB36}" type="slidenum">
              <a:rPr lang="en-US"/>
              <a:pPr>
                <a:defRPr/>
              </a:pPr>
              <a:t>10</a:t>
            </a:fld>
            <a:endParaRPr lang="en-US"/>
          </a:p>
        </p:txBody>
      </p:sp>
    </p:spTree>
    <p:extLst>
      <p:ext uri="{BB962C8B-B14F-4D97-AF65-F5344CB8AC3E}">
        <p14:creationId xmlns:p14="http://schemas.microsoft.com/office/powerpoint/2010/main" val="289647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lstStyle/>
          <a:p>
            <a:endParaRPr lang="en-US" smtClean="0"/>
          </a:p>
        </p:txBody>
      </p:sp>
      <p:sp>
        <p:nvSpPr>
          <p:cNvPr id="16387" name="Rectangle 3"/>
          <p:cNvSpPr>
            <a:spLocks noGrp="1"/>
          </p:cNvSpPr>
          <p:nvPr>
            <p:ph type="body" idx="1"/>
          </p:nvPr>
        </p:nvSpPr>
        <p:spPr/>
        <p:txBody>
          <a:bodyPr/>
          <a:lstStyle/>
          <a:p>
            <a:pPr>
              <a:lnSpc>
                <a:spcPct val="90000"/>
              </a:lnSpc>
            </a:pPr>
            <a:r>
              <a:rPr lang="en-US" smtClean="0"/>
              <a:t>NOTE: a ~2 year delay in these critical parts of the design (Quench Protection and Field Quality) is an extremely high risk</a:t>
            </a:r>
          </a:p>
          <a:p>
            <a:pPr lvl="1">
              <a:lnSpc>
                <a:spcPct val="90000"/>
              </a:lnSpc>
            </a:pPr>
            <a:r>
              <a:rPr lang="en-US" smtClean="0"/>
              <a:t>We will have to make decisions without this feedback</a:t>
            </a:r>
          </a:p>
          <a:p>
            <a:pPr>
              <a:lnSpc>
                <a:spcPct val="90000"/>
              </a:lnSpc>
            </a:pPr>
            <a:r>
              <a:rPr lang="en-US" smtClean="0"/>
              <a:t>Even if we cancel HQ we will have to do the scientific and engineering work associated with addressing these points, so the potential saving is limited.</a:t>
            </a:r>
          </a:p>
        </p:txBody>
      </p:sp>
    </p:spTree>
    <p:extLst>
      <p:ext uri="{BB962C8B-B14F-4D97-AF65-F5344CB8AC3E}">
        <p14:creationId xmlns:p14="http://schemas.microsoft.com/office/powerpoint/2010/main" val="4188269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733800"/>
            <a:ext cx="8229600" cy="1630363"/>
          </a:xfrm>
        </p:spPr>
        <p:txBody>
          <a:bodyPr>
            <a:normAutofit fontScale="92500" lnSpcReduction="20000"/>
          </a:bodyPr>
          <a:lstStyle/>
          <a:p>
            <a:r>
              <a:rPr lang="en-US" dirty="0" smtClean="0"/>
              <a:t>Two issues: detail impact of various budget </a:t>
            </a:r>
            <a:r>
              <a:rPr lang="en-US" dirty="0" smtClean="0"/>
              <a:t>scenes </a:t>
            </a:r>
            <a:r>
              <a:rPr lang="en-US" dirty="0" smtClean="0"/>
              <a:t>on program changes for WBF and Crab Cavities. Never brought together. Bottom line impact.</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12</a:t>
            </a:fld>
            <a:endParaRPr lang="en-US"/>
          </a:p>
        </p:txBody>
      </p:sp>
      <p:pic>
        <p:nvPicPr>
          <p:cNvPr id="5" name="Picture 4" descr="Screen Shot 2014-02-17 at 9.50.42 PM.png"/>
          <p:cNvPicPr>
            <a:picLocks noChangeAspect="1"/>
          </p:cNvPicPr>
          <p:nvPr/>
        </p:nvPicPr>
        <p:blipFill rotWithShape="1">
          <a:blip r:embed="rId2" cstate="print">
            <a:extLst>
              <a:ext uri="{28A0092B-C50C-407E-A947-70E740481C1C}">
                <a14:useLocalDpi xmlns:a14="http://schemas.microsoft.com/office/drawing/2010/main" val="0"/>
              </a:ext>
            </a:extLst>
          </a:blip>
          <a:srcRect l="24306" t="53778" r="41528" b="13111"/>
          <a:stretch/>
        </p:blipFill>
        <p:spPr>
          <a:xfrm>
            <a:off x="1447800" y="228599"/>
            <a:ext cx="5486400" cy="3323063"/>
          </a:xfrm>
          <a:prstGeom prst="rect">
            <a:avLst/>
          </a:prstGeom>
          <a:ln>
            <a:solidFill>
              <a:srgbClr val="000000"/>
            </a:solidFill>
          </a:ln>
        </p:spPr>
      </p:pic>
    </p:spTree>
    <p:extLst>
      <p:ext uri="{BB962C8B-B14F-4D97-AF65-F5344CB8AC3E}">
        <p14:creationId xmlns:p14="http://schemas.microsoft.com/office/powerpoint/2010/main" val="30928816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6858000" cy="884238"/>
          </a:xfrm>
        </p:spPr>
        <p:txBody>
          <a:bodyPr>
            <a:normAutofit/>
          </a:bodyPr>
          <a:lstStyle/>
          <a:p>
            <a:r>
              <a:rPr lang="en-US" dirty="0" smtClean="0"/>
              <a:t>CC - Funding Scenario 1</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Full funding</a:t>
            </a:r>
          </a:p>
          <a:p>
            <a:pPr lvl="1"/>
            <a:r>
              <a:rPr lang="en-US" dirty="0" smtClean="0"/>
              <a:t>Still has a problem managing the difficult spending profile with peak in FY15</a:t>
            </a:r>
          </a:p>
          <a:p>
            <a:r>
              <a:rPr lang="en-US" dirty="0" smtClean="0"/>
              <a:t>FY15</a:t>
            </a:r>
          </a:p>
          <a:p>
            <a:pPr lvl="1"/>
            <a:r>
              <a:rPr lang="en-US" dirty="0" smtClean="0"/>
              <a:t>Request FY14 contingency to restore most of the scope delayed from FY14 into FY15</a:t>
            </a:r>
          </a:p>
          <a:p>
            <a:pPr lvl="2"/>
            <a:r>
              <a:rPr lang="en-US" dirty="0" smtClean="0"/>
              <a:t>Design </a:t>
            </a:r>
            <a:r>
              <a:rPr lang="en-US" dirty="0"/>
              <a:t>and </a:t>
            </a:r>
            <a:r>
              <a:rPr lang="en-US" dirty="0" smtClean="0"/>
              <a:t>build tooling and structures for VT</a:t>
            </a:r>
          </a:p>
          <a:p>
            <a:pPr lvl="2"/>
            <a:r>
              <a:rPr lang="en-US" dirty="0" smtClean="0"/>
              <a:t>Materials and service procurements for final processing (at JLAB/ANL) and VT</a:t>
            </a:r>
          </a:p>
          <a:p>
            <a:pPr lvl="2"/>
            <a:r>
              <a:rPr lang="en-US" dirty="0" smtClean="0"/>
              <a:t>Expedite HOM dampers and tuners development</a:t>
            </a:r>
          </a:p>
          <a:p>
            <a:pPr lvl="1"/>
            <a:r>
              <a:rPr lang="en-US" dirty="0" smtClean="0"/>
              <a:t>Staged delivery of 2 cavities into FY16</a:t>
            </a:r>
          </a:p>
          <a:p>
            <a:pPr lvl="2"/>
            <a:r>
              <a:rPr lang="en-US" dirty="0" smtClean="0"/>
              <a:t>Still compatible with global schedule</a:t>
            </a:r>
          </a:p>
          <a:p>
            <a:pPr marL="457200" lvl="1" indent="0">
              <a:buNone/>
            </a:pP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13</a:t>
            </a:fld>
            <a:endParaRPr lang="en-US"/>
          </a:p>
        </p:txBody>
      </p:sp>
    </p:spTree>
    <p:extLst>
      <p:ext uri="{BB962C8B-B14F-4D97-AF65-F5344CB8AC3E}">
        <p14:creationId xmlns:p14="http://schemas.microsoft.com/office/powerpoint/2010/main" val="30974700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CC - Funding </a:t>
            </a:r>
            <a:r>
              <a:rPr lang="en-US" dirty="0"/>
              <a:t>Scenario </a:t>
            </a:r>
            <a:r>
              <a:rPr lang="en-US" dirty="0" smtClean="0"/>
              <a:t>2</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Reduced LARP Funding ~ 10%</a:t>
            </a:r>
          </a:p>
          <a:p>
            <a:pPr lvl="1"/>
            <a:r>
              <a:rPr lang="en-US" dirty="0" smtClean="0"/>
              <a:t>Reduce CC ~5-15% or ~$200k/year</a:t>
            </a:r>
          </a:p>
          <a:p>
            <a:r>
              <a:rPr lang="en-US" dirty="0" smtClean="0"/>
              <a:t>Options to trade scope to CERN (to be discussed)</a:t>
            </a:r>
          </a:p>
          <a:p>
            <a:pPr lvl="1"/>
            <a:r>
              <a:rPr lang="en-US" dirty="0" smtClean="0"/>
              <a:t>Reduce engineering effort + ask for more CERN engineering help</a:t>
            </a:r>
          </a:p>
          <a:p>
            <a:pPr lvl="1"/>
            <a:r>
              <a:rPr lang="en-US" dirty="0" smtClean="0"/>
              <a:t>CERN </a:t>
            </a:r>
            <a:r>
              <a:rPr lang="en-US" dirty="0"/>
              <a:t>procures all materials and </a:t>
            </a:r>
            <a:r>
              <a:rPr lang="en-US" dirty="0" err="1"/>
              <a:t>fabs</a:t>
            </a:r>
            <a:r>
              <a:rPr lang="en-US" dirty="0"/>
              <a:t> all peripherals (tuners, HOM dampers…)</a:t>
            </a:r>
          </a:p>
          <a:p>
            <a:pPr lvl="1"/>
            <a:r>
              <a:rPr lang="en-US" dirty="0" smtClean="0"/>
              <a:t>Reduce participation to </a:t>
            </a:r>
            <a:r>
              <a:rPr lang="en-US" dirty="0"/>
              <a:t>SPS testing and beam </a:t>
            </a:r>
            <a:r>
              <a:rPr lang="en-US" dirty="0" smtClean="0"/>
              <a:t>studies</a:t>
            </a:r>
          </a:p>
          <a:p>
            <a:r>
              <a:rPr lang="en-US" dirty="0" smtClean="0"/>
              <a:t>Continue leading cavity production, testing for SPS and preparation for LHC</a:t>
            </a:r>
          </a:p>
          <a:p>
            <a:pPr marL="457200" lvl="1" indent="0">
              <a:buNone/>
            </a:pP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E5266E6E-3187-4C1D-BA6D-2ACAC749C432}" type="slidenum">
              <a:rPr lang="en-US" smtClean="0"/>
              <a:t>14</a:t>
            </a:fld>
            <a:endParaRPr lang="en-US"/>
          </a:p>
        </p:txBody>
      </p:sp>
    </p:spTree>
    <p:extLst>
      <p:ext uri="{BB962C8B-B14F-4D97-AF65-F5344CB8AC3E}">
        <p14:creationId xmlns:p14="http://schemas.microsoft.com/office/powerpoint/2010/main" val="22015301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84238"/>
          </a:xfrm>
        </p:spPr>
        <p:txBody>
          <a:bodyPr>
            <a:normAutofit/>
          </a:bodyPr>
          <a:lstStyle/>
          <a:p>
            <a:r>
              <a:rPr lang="en-US" dirty="0" smtClean="0"/>
              <a:t>CC - Funding </a:t>
            </a:r>
            <a:r>
              <a:rPr lang="en-US" dirty="0"/>
              <a:t>Scenario </a:t>
            </a:r>
            <a:r>
              <a:rPr lang="en-US" dirty="0" smtClean="0"/>
              <a:t>3</a:t>
            </a:r>
            <a:endParaRPr lang="en-US" dirty="0"/>
          </a:p>
        </p:txBody>
      </p:sp>
      <p:sp>
        <p:nvSpPr>
          <p:cNvPr id="3" name="Content Placeholder 2"/>
          <p:cNvSpPr>
            <a:spLocks noGrp="1"/>
          </p:cNvSpPr>
          <p:nvPr>
            <p:ph idx="1"/>
          </p:nvPr>
        </p:nvSpPr>
        <p:spPr>
          <a:xfrm>
            <a:off x="304800" y="990600"/>
            <a:ext cx="8686800" cy="5638800"/>
          </a:xfrm>
        </p:spPr>
        <p:txBody>
          <a:bodyPr>
            <a:normAutofit fontScale="70000" lnSpcReduction="20000"/>
          </a:bodyPr>
          <a:lstStyle/>
          <a:p>
            <a:r>
              <a:rPr lang="en-US" dirty="0" smtClean="0"/>
              <a:t>AKA - Nightmare</a:t>
            </a:r>
          </a:p>
          <a:p>
            <a:pPr lvl="1"/>
            <a:r>
              <a:rPr lang="en-US" dirty="0" smtClean="0"/>
              <a:t>Reduce LARP ~20%</a:t>
            </a:r>
          </a:p>
          <a:p>
            <a:pPr lvl="2"/>
            <a:r>
              <a:rPr lang="en-US" dirty="0" smtClean="0"/>
              <a:t>Reduce CC by ~25-35% or ~$500k/year</a:t>
            </a:r>
          </a:p>
          <a:p>
            <a:r>
              <a:rPr lang="en-US" dirty="0" smtClean="0"/>
              <a:t>Major scope reduction</a:t>
            </a:r>
          </a:p>
          <a:p>
            <a:pPr lvl="1"/>
            <a:r>
              <a:rPr lang="en-US" dirty="0" smtClean="0"/>
              <a:t>To be discussed with CERN </a:t>
            </a:r>
          </a:p>
          <a:p>
            <a:pPr lvl="1"/>
            <a:r>
              <a:rPr lang="en-US" dirty="0" smtClean="0"/>
              <a:t>Options:</a:t>
            </a:r>
          </a:p>
          <a:p>
            <a:pPr lvl="2"/>
            <a:r>
              <a:rPr lang="en-US" dirty="0" smtClean="0"/>
              <a:t>Eliminate cavity string assembly and test + ship separate cavities</a:t>
            </a:r>
          </a:p>
          <a:p>
            <a:pPr lvl="2"/>
            <a:r>
              <a:rPr lang="en-US" dirty="0" smtClean="0"/>
              <a:t>Move final testing of dressed cavities to SM18</a:t>
            </a:r>
          </a:p>
          <a:p>
            <a:pPr lvl="2"/>
            <a:r>
              <a:rPr lang="en-US" dirty="0" smtClean="0"/>
              <a:t>CERN procures all materials and </a:t>
            </a:r>
            <a:r>
              <a:rPr lang="en-US" dirty="0" err="1" smtClean="0"/>
              <a:t>fabs</a:t>
            </a:r>
            <a:r>
              <a:rPr lang="en-US" dirty="0" smtClean="0"/>
              <a:t> all peripherals (tuners, HOM dampers…)</a:t>
            </a:r>
          </a:p>
          <a:p>
            <a:pPr lvl="2"/>
            <a:r>
              <a:rPr lang="en-US" dirty="0" smtClean="0"/>
              <a:t>Reduction in participation in SPS testing and beam studies</a:t>
            </a:r>
          </a:p>
          <a:p>
            <a:r>
              <a:rPr lang="en-US" dirty="0" smtClean="0"/>
              <a:t>Still keep a core staff together to monitor production, advise CERN and participate in MDs</a:t>
            </a:r>
          </a:p>
          <a:p>
            <a:pPr lvl="1"/>
            <a:r>
              <a:rPr lang="en-US" dirty="0" smtClean="0"/>
              <a:t>Cavity production and bare cavity testing </a:t>
            </a:r>
          </a:p>
          <a:p>
            <a:pPr lvl="1"/>
            <a:r>
              <a:rPr lang="en-US" dirty="0" smtClean="0"/>
              <a:t>Peripherals design and fab support</a:t>
            </a:r>
          </a:p>
          <a:p>
            <a:pPr lvl="1"/>
            <a:r>
              <a:rPr lang="en-US" dirty="0" err="1" smtClean="0"/>
              <a:t>Cryomodule</a:t>
            </a:r>
            <a:r>
              <a:rPr lang="en-US" dirty="0" smtClean="0"/>
              <a:t> integration + LHC implementation studies</a:t>
            </a:r>
          </a:p>
          <a:p>
            <a:pPr lvl="1"/>
            <a:r>
              <a:rPr lang="en-US" dirty="0" smtClean="0"/>
              <a:t>Some participation to SPS testing</a:t>
            </a:r>
          </a:p>
          <a:p>
            <a:pPr marL="457200" lvl="1" indent="0">
              <a:buNone/>
            </a:pPr>
            <a:endParaRPr lang="en-US" dirty="0" smtClean="0"/>
          </a:p>
          <a:p>
            <a:r>
              <a:rPr lang="en-US" i="1" u="sng" dirty="0" smtClean="0"/>
              <a:t>Such reduction would make LARP’s contribution less and less relevant</a:t>
            </a:r>
          </a:p>
        </p:txBody>
      </p:sp>
      <p:sp>
        <p:nvSpPr>
          <p:cNvPr id="4" name="Slide Number Placeholder 3"/>
          <p:cNvSpPr>
            <a:spLocks noGrp="1"/>
          </p:cNvSpPr>
          <p:nvPr>
            <p:ph type="sldNum" sz="quarter" idx="12"/>
          </p:nvPr>
        </p:nvSpPr>
        <p:spPr/>
        <p:txBody>
          <a:bodyPr/>
          <a:lstStyle/>
          <a:p>
            <a:fld id="{E5266E6E-3187-4C1D-BA6D-2ACAC749C432}" type="slidenum">
              <a:rPr lang="en-US" smtClean="0"/>
              <a:t>15</a:t>
            </a:fld>
            <a:endParaRPr lang="en-US"/>
          </a:p>
        </p:txBody>
      </p:sp>
    </p:spTree>
    <p:extLst>
      <p:ext uri="{BB962C8B-B14F-4D97-AF65-F5344CB8AC3E}">
        <p14:creationId xmlns:p14="http://schemas.microsoft.com/office/powerpoint/2010/main" val="22447353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16</a:t>
            </a:fld>
            <a:endParaRPr lang="en-US"/>
          </a:p>
        </p:txBody>
      </p:sp>
      <p:pic>
        <p:nvPicPr>
          <p:cNvPr id="5" name="Picture 4" descr="Screen Shot 2014-02-18 at 4.53.18 AM.png"/>
          <p:cNvPicPr>
            <a:picLocks noChangeAspect="1"/>
          </p:cNvPicPr>
          <p:nvPr/>
        </p:nvPicPr>
        <p:blipFill rotWithShape="1">
          <a:blip r:embed="rId2" cstate="print">
            <a:extLst>
              <a:ext uri="{28A0092B-C50C-407E-A947-70E740481C1C}">
                <a14:useLocalDpi xmlns:a14="http://schemas.microsoft.com/office/drawing/2010/main" val="0"/>
              </a:ext>
            </a:extLst>
          </a:blip>
          <a:srcRect l="30864" t="19630" r="14198" b="13951"/>
          <a:stretch/>
        </p:blipFill>
        <p:spPr>
          <a:xfrm>
            <a:off x="-28222" y="-1"/>
            <a:ext cx="9172222" cy="6930697"/>
          </a:xfrm>
          <a:prstGeom prst="rect">
            <a:avLst/>
          </a:prstGeom>
        </p:spPr>
      </p:pic>
    </p:spTree>
    <p:extLst>
      <p:ext uri="{BB962C8B-B14F-4D97-AF65-F5344CB8AC3E}">
        <p14:creationId xmlns:p14="http://schemas.microsoft.com/office/powerpoint/2010/main" val="2152773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17</a:t>
            </a:fld>
            <a:endParaRPr lang="en-US"/>
          </a:p>
        </p:txBody>
      </p:sp>
      <p:pic>
        <p:nvPicPr>
          <p:cNvPr id="5" name="Picture 4" descr="Screen Shot 2014-02-18 at 4.54.31 AM.png"/>
          <p:cNvPicPr>
            <a:picLocks noChangeAspect="1"/>
          </p:cNvPicPr>
          <p:nvPr/>
        </p:nvPicPr>
        <p:blipFill rotWithShape="1">
          <a:blip r:embed="rId2" cstate="print">
            <a:extLst>
              <a:ext uri="{28A0092B-C50C-407E-A947-70E740481C1C}">
                <a14:useLocalDpi xmlns:a14="http://schemas.microsoft.com/office/drawing/2010/main" val="0"/>
              </a:ext>
            </a:extLst>
          </a:blip>
          <a:srcRect l="30864" t="19382" r="14198" b="13704"/>
          <a:stretch/>
        </p:blipFill>
        <p:spPr>
          <a:xfrm>
            <a:off x="16932" y="0"/>
            <a:ext cx="9127067" cy="6947851"/>
          </a:xfrm>
          <a:prstGeom prst="rect">
            <a:avLst/>
          </a:prstGeom>
        </p:spPr>
      </p:pic>
    </p:spTree>
    <p:extLst>
      <p:ext uri="{BB962C8B-B14F-4D97-AF65-F5344CB8AC3E}">
        <p14:creationId xmlns:p14="http://schemas.microsoft.com/office/powerpoint/2010/main" val="195414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18</a:t>
            </a:fld>
            <a:endParaRPr lang="en-US"/>
          </a:p>
        </p:txBody>
      </p:sp>
      <p:pic>
        <p:nvPicPr>
          <p:cNvPr id="5" name="Picture 4" descr="Screen Shot 2014-02-18 at 4.56.26 AM.png"/>
          <p:cNvPicPr>
            <a:picLocks noChangeAspect="1"/>
          </p:cNvPicPr>
          <p:nvPr/>
        </p:nvPicPr>
        <p:blipFill rotWithShape="1">
          <a:blip r:embed="rId2" cstate="print">
            <a:extLst>
              <a:ext uri="{28A0092B-C50C-407E-A947-70E740481C1C}">
                <a14:useLocalDpi xmlns:a14="http://schemas.microsoft.com/office/drawing/2010/main" val="0"/>
              </a:ext>
            </a:extLst>
          </a:blip>
          <a:srcRect l="30864" t="19876" r="14043" b="13951"/>
          <a:stretch/>
        </p:blipFill>
        <p:spPr>
          <a:xfrm>
            <a:off x="0" y="-5644"/>
            <a:ext cx="9142989" cy="6863644"/>
          </a:xfrm>
          <a:prstGeom prst="rect">
            <a:avLst/>
          </a:prstGeom>
        </p:spPr>
      </p:pic>
    </p:spTree>
    <p:extLst>
      <p:ext uri="{BB962C8B-B14F-4D97-AF65-F5344CB8AC3E}">
        <p14:creationId xmlns:p14="http://schemas.microsoft.com/office/powerpoint/2010/main" val="11038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0"/>
            <a:ext cx="8229600" cy="3611563"/>
          </a:xfrm>
        </p:spPr>
        <p:txBody>
          <a:bodyPr>
            <a:normAutofit/>
          </a:bodyPr>
          <a:lstStyle/>
          <a:p>
            <a:r>
              <a:rPr lang="en-US" dirty="0" smtClean="0"/>
              <a:t>NIOWAVE, DOE/LAB no supplying engineering plans/resources. What is plan B.</a:t>
            </a:r>
          </a:p>
          <a:p>
            <a:pPr marL="457200" lvl="1" indent="0">
              <a:buNone/>
            </a:pP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19</a:t>
            </a:fld>
            <a:endParaRPr lang="en-US"/>
          </a:p>
        </p:txBody>
      </p:sp>
      <p:pic>
        <p:nvPicPr>
          <p:cNvPr id="7" name="Picture 6" descr="Screen Shot 2014-02-17 at 9.59.45 PM.png"/>
          <p:cNvPicPr>
            <a:picLocks noChangeAspect="1"/>
          </p:cNvPicPr>
          <p:nvPr/>
        </p:nvPicPr>
        <p:blipFill rotWithShape="1">
          <a:blip r:embed="rId2" cstate="print">
            <a:extLst>
              <a:ext uri="{28A0092B-C50C-407E-A947-70E740481C1C}">
                <a14:useLocalDpi xmlns:a14="http://schemas.microsoft.com/office/drawing/2010/main" val="0"/>
              </a:ext>
            </a:extLst>
          </a:blip>
          <a:srcRect l="25695" t="67111" r="40417" b="14222"/>
          <a:stretch/>
        </p:blipFill>
        <p:spPr>
          <a:xfrm>
            <a:off x="990600" y="152400"/>
            <a:ext cx="5791200" cy="1993692"/>
          </a:xfrm>
          <a:prstGeom prst="rect">
            <a:avLst/>
          </a:prstGeom>
          <a:ln>
            <a:solidFill>
              <a:srgbClr val="000000"/>
            </a:solidFill>
          </a:ln>
        </p:spPr>
      </p:pic>
    </p:spTree>
    <p:extLst>
      <p:ext uri="{BB962C8B-B14F-4D97-AF65-F5344CB8AC3E}">
        <p14:creationId xmlns:p14="http://schemas.microsoft.com/office/powerpoint/2010/main" val="338867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667001"/>
            <a:ext cx="8534400" cy="1219199"/>
          </a:xfrm>
        </p:spPr>
        <p:txBody>
          <a:bodyPr/>
          <a:lstStyle/>
          <a:p>
            <a:r>
              <a:rPr lang="en-US" dirty="0" smtClean="0"/>
              <a:t>Show ramp up of LAP (LHC Accelerator Project) and ramp down of LARP</a:t>
            </a:r>
          </a:p>
          <a:p>
            <a:pPr marL="0" indent="0">
              <a:buNone/>
            </a:pP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a:t>
            </a:fld>
            <a:endParaRPr lang="en-US"/>
          </a:p>
        </p:txBody>
      </p:sp>
      <p:pic>
        <p:nvPicPr>
          <p:cNvPr id="5" name="Picture 4" descr="Screen Shot 2014-02-17 at 9.41.48 PM.png"/>
          <p:cNvPicPr>
            <a:picLocks noChangeAspect="1"/>
          </p:cNvPicPr>
          <p:nvPr/>
        </p:nvPicPr>
        <p:blipFill rotWithShape="1">
          <a:blip r:embed="rId2" cstate="print">
            <a:extLst>
              <a:ext uri="{28A0092B-C50C-407E-A947-70E740481C1C}">
                <a14:useLocalDpi xmlns:a14="http://schemas.microsoft.com/office/drawing/2010/main" val="0"/>
              </a:ext>
            </a:extLst>
          </a:blip>
          <a:srcRect l="16805" t="28222" r="38611" b="57778"/>
          <a:stretch/>
        </p:blipFill>
        <p:spPr>
          <a:xfrm>
            <a:off x="297543" y="838200"/>
            <a:ext cx="8541657" cy="1676400"/>
          </a:xfrm>
          <a:prstGeom prst="rect">
            <a:avLst/>
          </a:prstGeom>
          <a:ln>
            <a:solidFill>
              <a:srgbClr val="000000"/>
            </a:solidFill>
          </a:ln>
        </p:spPr>
      </p:pic>
      <p:graphicFrame>
        <p:nvGraphicFramePr>
          <p:cNvPr id="7" name="Table 6"/>
          <p:cNvGraphicFramePr>
            <a:graphicFrameLocks noGrp="1"/>
          </p:cNvGraphicFramePr>
          <p:nvPr>
            <p:extLst>
              <p:ext uri="{D42A27DB-BD31-4B8C-83A1-F6EECF244321}">
                <p14:modId xmlns:p14="http://schemas.microsoft.com/office/powerpoint/2010/main" val="2111530541"/>
              </p:ext>
            </p:extLst>
          </p:nvPr>
        </p:nvGraphicFramePr>
        <p:xfrm>
          <a:off x="1143000" y="4343400"/>
          <a:ext cx="6807200" cy="1162050"/>
        </p:xfrm>
        <a:graphic>
          <a:graphicData uri="http://schemas.openxmlformats.org/drawingml/2006/table">
            <a:tbl>
              <a:tblPr/>
              <a:tblGrid>
                <a:gridCol w="1524000"/>
                <a:gridCol w="393700"/>
                <a:gridCol w="393700"/>
                <a:gridCol w="393700"/>
                <a:gridCol w="393700"/>
                <a:gridCol w="393700"/>
                <a:gridCol w="393700"/>
                <a:gridCol w="393700"/>
                <a:gridCol w="393700"/>
                <a:gridCol w="342900"/>
                <a:gridCol w="774700"/>
                <a:gridCol w="1016000"/>
              </a:tblGrid>
              <a:tr h="190500">
                <a:tc>
                  <a:txBody>
                    <a:bodyPr/>
                    <a:lstStyle/>
                    <a:p>
                      <a:pPr algn="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FY15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FY16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FY17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FY18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FY19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FY20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FY21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FY22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FY23</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LARP TOTAL</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PROJECT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100" b="1" i="0" u="none" strike="noStrike">
                          <a:solidFill>
                            <a:srgbClr val="000000"/>
                          </a:solidFill>
                          <a:effectLst/>
                          <a:latin typeface="Calibri"/>
                        </a:rPr>
                        <a:t>LARP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$48M</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r" fontAlgn="b"/>
                      <a:r>
                        <a:rPr lang="en-US" sz="1100" b="1" i="0" u="none" strike="noStrike">
                          <a:solidFill>
                            <a:srgbClr val="000000"/>
                          </a:solidFill>
                          <a:effectLst/>
                          <a:latin typeface="Calibri"/>
                        </a:rPr>
                        <a:t>LLI (pre-Project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$10M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r" fontAlgn="b"/>
                      <a:r>
                        <a:rPr lang="en-US" sz="1100" b="1" i="0" u="none" strike="noStrike">
                          <a:solidFill>
                            <a:srgbClr val="000000"/>
                          </a:solidFill>
                          <a:effectLst/>
                          <a:latin typeface="Calibri"/>
                        </a:rPr>
                        <a:t>Project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$51M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$43M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$31M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$17M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$6M</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$182M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00025">
                <a:tc>
                  <a:txBody>
                    <a:bodyPr/>
                    <a:lstStyle/>
                    <a:p>
                      <a:pPr algn="r" fontAlgn="b"/>
                      <a:r>
                        <a:rPr lang="en-US" sz="1100" b="1" i="0" u="none" strike="noStrike">
                          <a:solidFill>
                            <a:srgbClr val="000000"/>
                          </a:solidFill>
                          <a:effectLst/>
                          <a:latin typeface="Calibri"/>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$26M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$39M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$51M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$43M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$31M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$17M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$6M</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$48M</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$215M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TextBox 1"/>
          <p:cNvSpPr txBox="1"/>
          <p:nvPr/>
        </p:nvSpPr>
        <p:spPr>
          <a:xfrm>
            <a:off x="4343400" y="3820180"/>
            <a:ext cx="3763002" cy="523220"/>
          </a:xfrm>
          <a:prstGeom prst="rect">
            <a:avLst/>
          </a:prstGeom>
          <a:noFill/>
        </p:spPr>
        <p:txBody>
          <a:bodyPr wrap="none" rtlCol="0">
            <a:spAutoFit/>
          </a:bodyPr>
          <a:lstStyle/>
          <a:p>
            <a:r>
              <a:rPr lang="en-US" sz="1400" i="1" dirty="0" smtClean="0"/>
              <a:t>Based on “Preliminary Deliverables” (June ‘13)</a:t>
            </a:r>
          </a:p>
          <a:p>
            <a:r>
              <a:rPr lang="en-US" sz="1400" i="1" dirty="0" smtClean="0"/>
              <a:t>CD-4 by FY23</a:t>
            </a:r>
            <a:endParaRPr lang="en-US" sz="1400" i="1" dirty="0"/>
          </a:p>
        </p:txBody>
      </p:sp>
      <p:sp>
        <p:nvSpPr>
          <p:cNvPr id="8" name="TextBox 7"/>
          <p:cNvSpPr txBox="1"/>
          <p:nvPr/>
        </p:nvSpPr>
        <p:spPr>
          <a:xfrm>
            <a:off x="2514600" y="6019800"/>
            <a:ext cx="2178880" cy="369332"/>
          </a:xfrm>
          <a:prstGeom prst="rect">
            <a:avLst/>
          </a:prstGeom>
          <a:noFill/>
        </p:spPr>
        <p:txBody>
          <a:bodyPr wrap="square" rtlCol="0">
            <a:spAutoFit/>
          </a:bodyPr>
          <a:lstStyle/>
          <a:p>
            <a:r>
              <a:rPr lang="en-US" sz="1800" dirty="0" smtClean="0"/>
              <a:t>CD-0/CD-1/CD-2</a:t>
            </a:r>
            <a:endParaRPr lang="en-US" sz="1800" dirty="0"/>
          </a:p>
        </p:txBody>
      </p:sp>
      <p:cxnSp>
        <p:nvCxnSpPr>
          <p:cNvPr id="10" name="Straight Arrow Connector 9"/>
          <p:cNvCxnSpPr/>
          <p:nvPr/>
        </p:nvCxnSpPr>
        <p:spPr>
          <a:xfrm flipH="1" flipV="1">
            <a:off x="3657600" y="5486400"/>
            <a:ext cx="2264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5" name="Table 14"/>
          <p:cNvGraphicFramePr>
            <a:graphicFrameLocks noGrp="1"/>
          </p:cNvGraphicFramePr>
          <p:nvPr>
            <p:extLst>
              <p:ext uri="{D42A27DB-BD31-4B8C-83A1-F6EECF244321}">
                <p14:modId xmlns:p14="http://schemas.microsoft.com/office/powerpoint/2010/main" val="3519354705"/>
              </p:ext>
            </p:extLst>
          </p:nvPr>
        </p:nvGraphicFramePr>
        <p:xfrm>
          <a:off x="1143000" y="4343400"/>
          <a:ext cx="6807200" cy="1162050"/>
        </p:xfrm>
        <a:graphic>
          <a:graphicData uri="http://schemas.openxmlformats.org/drawingml/2006/table">
            <a:tbl>
              <a:tblPr/>
              <a:tblGrid>
                <a:gridCol w="1524000"/>
                <a:gridCol w="393700"/>
                <a:gridCol w="393700"/>
                <a:gridCol w="393700"/>
                <a:gridCol w="393700"/>
                <a:gridCol w="393700"/>
                <a:gridCol w="393700"/>
                <a:gridCol w="393700"/>
                <a:gridCol w="393700"/>
                <a:gridCol w="342900"/>
                <a:gridCol w="774700"/>
                <a:gridCol w="1016000"/>
              </a:tblGrid>
              <a:tr h="190500">
                <a:tc>
                  <a:txBody>
                    <a:bodyPr/>
                    <a:lstStyle/>
                    <a:p>
                      <a:pPr algn="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FY23</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LARP TOTAL</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PROJECT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1" i="0" u="none" strike="noStrike" dirty="0" smtClean="0">
                          <a:solidFill>
                            <a:srgbClr val="FF0000"/>
                          </a:solidFill>
                          <a:effectLst/>
                          <a:latin typeface="Calibri"/>
                        </a:rPr>
                        <a:t>“R&amp;D” LARP Funding</a:t>
                      </a:r>
                      <a:r>
                        <a:rPr lang="en-US" sz="1100" b="1" i="0" u="none" strike="noStrike" dirty="0">
                          <a:solidFill>
                            <a:srgbClr val="FF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smtClean="0">
                          <a:solidFill>
                            <a:srgbClr val="FF0000"/>
                          </a:solidFill>
                          <a:effectLst/>
                          <a:latin typeface="Calibri"/>
                        </a:rPr>
                        <a:t>$</a:t>
                      </a:r>
                      <a:r>
                        <a:rPr lang="en-US" sz="1100" b="1" i="0" u="none" strike="noStrike" baseline="0" dirty="0" smtClean="0">
                          <a:solidFill>
                            <a:srgbClr val="FF0000"/>
                          </a:solidFill>
                          <a:effectLst/>
                          <a:latin typeface="Calibri"/>
                        </a:rPr>
                        <a:t> 5M</a:t>
                      </a:r>
                      <a:r>
                        <a:rPr lang="en-US" sz="1100" b="1" i="0" u="none" strike="noStrike" dirty="0">
                          <a:solidFill>
                            <a:srgbClr val="FF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smtClean="0">
                          <a:solidFill>
                            <a:srgbClr val="FF0000"/>
                          </a:solidFill>
                          <a:effectLst/>
                          <a:latin typeface="Calibri"/>
                        </a:rPr>
                        <a:t>$</a:t>
                      </a:r>
                      <a:r>
                        <a:rPr lang="en-US" sz="1100" b="1" i="0" u="none" strike="noStrike" dirty="0">
                          <a:solidFill>
                            <a:srgbClr val="FF0000"/>
                          </a:solidFill>
                          <a:effectLst/>
                          <a:latin typeface="Calibri"/>
                        </a:rPr>
                        <a:t> </a:t>
                      </a:r>
                      <a:r>
                        <a:rPr lang="en-US" sz="1100" b="1" i="0" u="none" strike="noStrike" dirty="0" smtClean="0">
                          <a:solidFill>
                            <a:srgbClr val="FF0000"/>
                          </a:solidFill>
                          <a:effectLst/>
                          <a:latin typeface="Calibri"/>
                        </a:rPr>
                        <a:t>5M</a:t>
                      </a:r>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smtClean="0">
                          <a:solidFill>
                            <a:srgbClr val="FF0000"/>
                          </a:solidFill>
                          <a:effectLst/>
                          <a:latin typeface="Calibri"/>
                        </a:rPr>
                        <a:t>$ 5M</a:t>
                      </a:r>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smtClean="0">
                          <a:solidFill>
                            <a:srgbClr val="FF0000"/>
                          </a:solidFill>
                          <a:effectLst/>
                          <a:latin typeface="Calibri"/>
                        </a:rPr>
                        <a:t>$ 6M</a:t>
                      </a:r>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smtClean="0">
                          <a:solidFill>
                            <a:srgbClr val="FF0000"/>
                          </a:solidFill>
                          <a:effectLst/>
                          <a:latin typeface="Calibri"/>
                        </a:rPr>
                        <a:t>$ 7M</a:t>
                      </a:r>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smtClean="0">
                          <a:solidFill>
                            <a:srgbClr val="FF0000"/>
                          </a:solidFill>
                          <a:effectLst/>
                          <a:latin typeface="Calibri"/>
                        </a:rPr>
                        <a:t>…</a:t>
                      </a:r>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smtClean="0">
                          <a:solidFill>
                            <a:srgbClr val="FF0000"/>
                          </a:solidFill>
                          <a:effectLst/>
                          <a:latin typeface="Calibri"/>
                        </a:rPr>
                        <a:t>…</a:t>
                      </a:r>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smtClean="0">
                          <a:solidFill>
                            <a:srgbClr val="FF0000"/>
                          </a:solidFill>
                          <a:effectLst/>
                          <a:latin typeface="Calibri"/>
                        </a:rPr>
                        <a:t>…</a:t>
                      </a:r>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smtClean="0">
                          <a:solidFill>
                            <a:srgbClr val="FF0000"/>
                          </a:solidFill>
                          <a:effectLst/>
                          <a:latin typeface="Calibri"/>
                        </a:rPr>
                        <a:t>…</a:t>
                      </a:r>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1" i="0" u="none" strike="noStrike">
                          <a:solidFill>
                            <a:srgbClr val="000000"/>
                          </a:solidFill>
                          <a:effectLst/>
                          <a:latin typeface="Calibri"/>
                        </a:rPr>
                        <a:t>LARP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$48M</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1" i="0" u="none" strike="noStrike">
                          <a:solidFill>
                            <a:srgbClr val="000000"/>
                          </a:solidFill>
                          <a:effectLst/>
                          <a:latin typeface="Calibri"/>
                        </a:rPr>
                        <a:t>LLI (pre-Project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$10M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a:rPr>
                        <a:t>$23M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0025">
                <a:tc>
                  <a:txBody>
                    <a:bodyPr/>
                    <a:lstStyle/>
                    <a:p>
                      <a:pPr algn="r" fontAlgn="b"/>
                      <a:r>
                        <a:rPr lang="en-US" sz="1100" b="1" i="0" u="none" strike="noStrike">
                          <a:solidFill>
                            <a:srgbClr val="000000"/>
                          </a:solidFill>
                          <a:effectLst/>
                          <a:latin typeface="Calibri"/>
                        </a:rPr>
                        <a:t>Project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$34M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$51M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$43M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$31M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$17M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$6M</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$182M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r>
              <a:tr h="200025">
                <a:tc>
                  <a:txBody>
                    <a:bodyPr/>
                    <a:lstStyle/>
                    <a:p>
                      <a:pPr algn="r" fontAlgn="b"/>
                      <a:r>
                        <a:rPr lang="en-US" sz="1100" b="1" i="0" u="none" strike="noStrike">
                          <a:solidFill>
                            <a:srgbClr val="000000"/>
                          </a:solidFill>
                          <a:effectLst/>
                          <a:latin typeface="Calibri"/>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$26M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$39M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$51M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$43M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$31M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$17M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$6M</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$48M</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$215M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430331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362"/>
            <a:ext cx="7467600" cy="808038"/>
          </a:xfrm>
        </p:spPr>
        <p:txBody>
          <a:bodyPr>
            <a:normAutofit/>
          </a:bodyPr>
          <a:lstStyle/>
          <a:p>
            <a:r>
              <a:rPr lang="en-US" dirty="0" smtClean="0"/>
              <a:t>Interaction with </a:t>
            </a:r>
            <a:r>
              <a:rPr lang="en-US" dirty="0" err="1" smtClean="0"/>
              <a:t>Niowave</a:t>
            </a:r>
            <a:endParaRPr lang="en-US" dirty="0"/>
          </a:p>
        </p:txBody>
      </p:sp>
      <p:sp>
        <p:nvSpPr>
          <p:cNvPr id="3" name="Content Placeholder 2"/>
          <p:cNvSpPr>
            <a:spLocks noGrp="1"/>
          </p:cNvSpPr>
          <p:nvPr>
            <p:ph idx="1"/>
          </p:nvPr>
        </p:nvSpPr>
        <p:spPr>
          <a:xfrm>
            <a:off x="228600" y="1447800"/>
            <a:ext cx="4191000" cy="3352800"/>
          </a:xfrm>
        </p:spPr>
        <p:txBody>
          <a:bodyPr>
            <a:normAutofit fontScale="55000" lnSpcReduction="20000"/>
          </a:bodyPr>
          <a:lstStyle/>
          <a:p>
            <a:r>
              <a:rPr lang="en-US" dirty="0"/>
              <a:t>W</a:t>
            </a:r>
            <a:r>
              <a:rPr lang="en-US" dirty="0" smtClean="0"/>
              <a:t>e </a:t>
            </a:r>
            <a:r>
              <a:rPr lang="en-US" dirty="0"/>
              <a:t>are </a:t>
            </a:r>
            <a:r>
              <a:rPr lang="en-US" dirty="0" smtClean="0"/>
              <a:t>well </a:t>
            </a:r>
            <a:r>
              <a:rPr lang="en-US" dirty="0"/>
              <a:t>aware that we don't even have a direct contract with the company</a:t>
            </a:r>
            <a:r>
              <a:rPr lang="en-US" dirty="0" smtClean="0"/>
              <a:t>.</a:t>
            </a:r>
          </a:p>
          <a:p>
            <a:endParaRPr lang="en-US" dirty="0"/>
          </a:p>
          <a:p>
            <a:r>
              <a:rPr lang="en-US" dirty="0" smtClean="0"/>
              <a:t>They're </a:t>
            </a:r>
            <a:r>
              <a:rPr lang="en-US" dirty="0"/>
              <a:t>are under contract with DOE's SBIR Program. </a:t>
            </a:r>
            <a:r>
              <a:rPr lang="en-US" dirty="0" smtClean="0"/>
              <a:t>Beneficial aspect of interaction between </a:t>
            </a:r>
            <a:r>
              <a:rPr lang="en-US" dirty="0" err="1" smtClean="0"/>
              <a:t>Niowave</a:t>
            </a:r>
            <a:r>
              <a:rPr lang="en-US" dirty="0" smtClean="0"/>
              <a:t> and LARP are multiple:</a:t>
            </a:r>
          </a:p>
          <a:p>
            <a:pPr lvl="1"/>
            <a:r>
              <a:rPr lang="en-US" dirty="0"/>
              <a:t>A</a:t>
            </a:r>
            <a:r>
              <a:rPr lang="en-US" dirty="0" smtClean="0"/>
              <a:t>ccess to superb technical expertise at National Labs/Universities</a:t>
            </a:r>
          </a:p>
          <a:p>
            <a:pPr lvl="1"/>
            <a:r>
              <a:rPr lang="en-US" dirty="0" smtClean="0"/>
              <a:t>Activity in conjunction with world-wide “science phenomenon”</a:t>
            </a:r>
          </a:p>
          <a:p>
            <a:pPr lvl="1"/>
            <a:r>
              <a:rPr lang="en-US" dirty="0" smtClean="0"/>
              <a:t>In the interest of both </a:t>
            </a:r>
            <a:r>
              <a:rPr lang="en-US" dirty="0" err="1" smtClean="0"/>
              <a:t>Niowave</a:t>
            </a:r>
            <a:r>
              <a:rPr lang="en-US" dirty="0" smtClean="0"/>
              <a:t>, DOE and LARP to have proficient handshaking.</a:t>
            </a:r>
          </a:p>
          <a:p>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20</a:t>
            </a:fld>
            <a:endParaRPr lang="en-US"/>
          </a:p>
        </p:txBody>
      </p:sp>
      <p:pic>
        <p:nvPicPr>
          <p:cNvPr id="5" name="Picture 4" descr="Screen Shot 2014-02-18 at 5.07.41 AM.png"/>
          <p:cNvPicPr>
            <a:picLocks noChangeAspect="1"/>
          </p:cNvPicPr>
          <p:nvPr/>
        </p:nvPicPr>
        <p:blipFill rotWithShape="1">
          <a:blip r:embed="rId2" cstate="print">
            <a:extLst>
              <a:ext uri="{28A0092B-C50C-407E-A947-70E740481C1C}">
                <a14:useLocalDpi xmlns:a14="http://schemas.microsoft.com/office/drawing/2010/main" val="0"/>
              </a:ext>
            </a:extLst>
          </a:blip>
          <a:srcRect l="14506" t="17161" r="36728" b="32963"/>
          <a:stretch/>
        </p:blipFill>
        <p:spPr>
          <a:xfrm>
            <a:off x="4419600" y="1416755"/>
            <a:ext cx="4459112" cy="2850445"/>
          </a:xfrm>
          <a:prstGeom prst="rect">
            <a:avLst/>
          </a:prstGeom>
        </p:spPr>
      </p:pic>
      <p:sp>
        <p:nvSpPr>
          <p:cNvPr id="6" name="Content Placeholder 2"/>
          <p:cNvSpPr txBox="1">
            <a:spLocks/>
          </p:cNvSpPr>
          <p:nvPr/>
        </p:nvSpPr>
        <p:spPr>
          <a:xfrm>
            <a:off x="163689" y="4114800"/>
            <a:ext cx="8991600" cy="19812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smtClean="0"/>
          </a:p>
          <a:p>
            <a:endParaRPr lang="en-US" dirty="0" smtClean="0"/>
          </a:p>
          <a:p>
            <a:r>
              <a:rPr lang="en-US" sz="2600" dirty="0" smtClean="0"/>
              <a:t>At this point we don’t know for sure that they will make four cavities with the funds available in the SBIR. They did make that statement</a:t>
            </a:r>
          </a:p>
          <a:p>
            <a:endParaRPr lang="en-US" sz="2600" dirty="0" smtClean="0"/>
          </a:p>
          <a:p>
            <a:r>
              <a:rPr lang="en-US" sz="2600" dirty="0" smtClean="0"/>
              <a:t>We are establishing strict processes with verification points and reviews to insure success on all sides of the equation.</a:t>
            </a:r>
            <a:endParaRPr lang="en-US" sz="2600" dirty="0"/>
          </a:p>
        </p:txBody>
      </p:sp>
    </p:spTree>
    <p:extLst>
      <p:ext uri="{BB962C8B-B14F-4D97-AF65-F5344CB8AC3E}">
        <p14:creationId xmlns:p14="http://schemas.microsoft.com/office/powerpoint/2010/main" val="17347792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867"/>
            <a:ext cx="6705600" cy="960438"/>
          </a:xfrm>
        </p:spPr>
        <p:txBody>
          <a:bodyPr>
            <a:normAutofit/>
          </a:bodyPr>
          <a:lstStyle/>
          <a:p>
            <a:r>
              <a:rPr lang="en-US" dirty="0" smtClean="0"/>
              <a:t>Vendor Interaction (1)</a:t>
            </a:r>
            <a:endParaRPr lang="en-US" dirty="0"/>
          </a:p>
        </p:txBody>
      </p:sp>
      <p:sp>
        <p:nvSpPr>
          <p:cNvPr id="3" name="Content Placeholder 2"/>
          <p:cNvSpPr>
            <a:spLocks noGrp="1"/>
          </p:cNvSpPr>
          <p:nvPr>
            <p:ph idx="1"/>
          </p:nvPr>
        </p:nvSpPr>
        <p:spPr>
          <a:xfrm>
            <a:off x="304800" y="914400"/>
            <a:ext cx="8382000" cy="5638800"/>
          </a:xfrm>
        </p:spPr>
        <p:txBody>
          <a:bodyPr>
            <a:noAutofit/>
          </a:bodyPr>
          <a:lstStyle/>
          <a:p>
            <a:pPr marL="0" indent="0">
              <a:buNone/>
            </a:pPr>
            <a:r>
              <a:rPr lang="en-US" sz="1600" dirty="0"/>
              <a:t>This document outlines the interactions/joint contribution points recommended by the cavity design teams as pertains to the fabrication by vendors of crab cavities for the US LARP Hi-</a:t>
            </a:r>
            <a:r>
              <a:rPr lang="en-US" sz="1600" dirty="0" err="1"/>
              <a:t>Lumi</a:t>
            </a:r>
            <a:r>
              <a:rPr lang="en-US" sz="1600" dirty="0"/>
              <a:t> upgrade project. Each design team will appoint a lead to serve as the single point of contact for such design. This includes BNL and ODU for the cavity design, and FNAL for cryostat design and integration.</a:t>
            </a:r>
          </a:p>
          <a:p>
            <a:pPr marL="0" indent="0">
              <a:buNone/>
            </a:pPr>
            <a:r>
              <a:rPr lang="en-US" sz="1600" dirty="0"/>
              <a:t> </a:t>
            </a:r>
          </a:p>
          <a:p>
            <a:pPr marL="0" lvl="0" indent="0">
              <a:buNone/>
            </a:pPr>
            <a:r>
              <a:rPr lang="en-US" sz="1600" b="1" dirty="0"/>
              <a:t>Initial discussion with the engineering team at the vendor.</a:t>
            </a:r>
            <a:endParaRPr lang="en-US" sz="1600" dirty="0"/>
          </a:p>
          <a:p>
            <a:pPr marL="0" indent="0">
              <a:buNone/>
            </a:pPr>
            <a:r>
              <a:rPr lang="en-US" sz="1600" dirty="0"/>
              <a:t>The initial discussion on the fabrication process is a necessary step that would allow the cavity design teams to have a reference context for subsequent discussions.  As part of the discussion, the cavity design teams would provide tolerances for fabrication as well as input in the production approach proposed by the vendors.</a:t>
            </a:r>
          </a:p>
          <a:p>
            <a:pPr marL="0" indent="0">
              <a:buNone/>
            </a:pPr>
            <a:r>
              <a:rPr lang="en-US" sz="1600" dirty="0"/>
              <a:t> </a:t>
            </a:r>
          </a:p>
          <a:p>
            <a:pPr marL="0" lvl="0" indent="0">
              <a:buNone/>
            </a:pPr>
            <a:r>
              <a:rPr lang="en-US" sz="1600" b="1" dirty="0"/>
              <a:t>Review of mechanical production drawings. </a:t>
            </a:r>
            <a:endParaRPr lang="en-US" sz="1600" dirty="0"/>
          </a:p>
          <a:p>
            <a:pPr marL="0" indent="0">
              <a:buNone/>
            </a:pPr>
            <a:r>
              <a:rPr lang="en-US" sz="1600" dirty="0"/>
              <a:t>From the cavity design perspective, this is the most important checkpoint, the inspection and cross-check of the mechanical drawings for the different dyes/parts to be fabricated, as any conflicting dimensions could be detected by the cavity design teams.</a:t>
            </a:r>
          </a:p>
          <a:p>
            <a:pPr marL="0" indent="0">
              <a:buNone/>
            </a:pPr>
            <a:r>
              <a:rPr lang="en-US" sz="1600" dirty="0"/>
              <a:t> </a:t>
            </a:r>
          </a:p>
          <a:p>
            <a:pPr marL="0" lvl="0" indent="0">
              <a:buNone/>
            </a:pPr>
            <a:r>
              <a:rPr lang="en-US" sz="1600" b="1" dirty="0"/>
              <a:t>Pre-production material qualification. </a:t>
            </a:r>
            <a:endParaRPr lang="en-US" sz="1600" dirty="0"/>
          </a:p>
          <a:p>
            <a:pPr marL="0" indent="0">
              <a:buNone/>
            </a:pPr>
            <a:r>
              <a:rPr lang="en-US" sz="1600" dirty="0"/>
              <a:t>The properties of all </a:t>
            </a:r>
            <a:r>
              <a:rPr lang="en-US" sz="1600" dirty="0" err="1"/>
              <a:t>Nb</a:t>
            </a:r>
            <a:r>
              <a:rPr lang="en-US" sz="1600" dirty="0"/>
              <a:t> material used in the systems need to be verified and documented before using such material in production. CERN supplied steel will be used in flanges and vacuum components where specified</a:t>
            </a:r>
            <a:r>
              <a:rPr lang="en-US" sz="1600" dirty="0" smtClean="0"/>
              <a:t>.</a:t>
            </a:r>
          </a:p>
          <a:p>
            <a:pPr marL="0" lvl="0" indent="0">
              <a:buNone/>
            </a:pPr>
            <a:endParaRPr lang="en-US" sz="1600" b="1" dirty="0"/>
          </a:p>
        </p:txBody>
      </p:sp>
      <p:sp>
        <p:nvSpPr>
          <p:cNvPr id="4" name="Slide Number Placeholder 3"/>
          <p:cNvSpPr>
            <a:spLocks noGrp="1"/>
          </p:cNvSpPr>
          <p:nvPr>
            <p:ph type="sldNum" sz="quarter" idx="12"/>
          </p:nvPr>
        </p:nvSpPr>
        <p:spPr/>
        <p:txBody>
          <a:bodyPr/>
          <a:lstStyle/>
          <a:p>
            <a:fld id="{E5266E6E-3187-4C1D-BA6D-2ACAC749C432}" type="slidenum">
              <a:rPr lang="en-US" smtClean="0"/>
              <a:t>21</a:t>
            </a:fld>
            <a:endParaRPr lang="en-US" dirty="0"/>
          </a:p>
        </p:txBody>
      </p:sp>
    </p:spTree>
    <p:extLst>
      <p:ext uri="{BB962C8B-B14F-4D97-AF65-F5344CB8AC3E}">
        <p14:creationId xmlns:p14="http://schemas.microsoft.com/office/powerpoint/2010/main" val="3669068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467"/>
            <a:ext cx="8229600" cy="905933"/>
          </a:xfrm>
        </p:spPr>
        <p:txBody>
          <a:bodyPr>
            <a:noAutofit/>
          </a:bodyPr>
          <a:lstStyle/>
          <a:p>
            <a:r>
              <a:rPr lang="en-US" sz="3600" dirty="0" smtClean="0"/>
              <a:t>Vendor Interaction Document (2)</a:t>
            </a:r>
            <a:endParaRPr lang="en-US" sz="3600" dirty="0"/>
          </a:p>
        </p:txBody>
      </p:sp>
      <p:sp>
        <p:nvSpPr>
          <p:cNvPr id="3" name="Content Placeholder 2"/>
          <p:cNvSpPr>
            <a:spLocks noGrp="1"/>
          </p:cNvSpPr>
          <p:nvPr>
            <p:ph idx="1"/>
          </p:nvPr>
        </p:nvSpPr>
        <p:spPr>
          <a:xfrm>
            <a:off x="228600" y="914400"/>
            <a:ext cx="8686800" cy="5486400"/>
          </a:xfrm>
        </p:spPr>
        <p:txBody>
          <a:bodyPr>
            <a:normAutofit fontScale="47500" lnSpcReduction="20000"/>
          </a:bodyPr>
          <a:lstStyle/>
          <a:p>
            <a:pPr marL="0" lvl="0" indent="0">
              <a:buNone/>
            </a:pPr>
            <a:r>
              <a:rPr lang="en-US" b="1" dirty="0"/>
              <a:t>Advance notice of changes.</a:t>
            </a:r>
            <a:endParaRPr lang="en-US" dirty="0"/>
          </a:p>
          <a:p>
            <a:pPr marL="0" indent="0">
              <a:buNone/>
            </a:pPr>
            <a:r>
              <a:rPr lang="en-US" dirty="0"/>
              <a:t>If during the fabrication process, the engineering team at the vendor encounters a problem that requires a deviation from the original plan/drawings, the cavity design teams should be given the opportunity to determine how any proposed changes in the original plan/design would impact the different parameters of interest, and whether the proposed changes to the original plan are acceptable from the cavity performance standpoint or new solutions need to be found. No change is authorized without written authorization from the design teams</a:t>
            </a:r>
            <a:r>
              <a:rPr lang="en-US" dirty="0" smtClean="0"/>
              <a:t>.</a:t>
            </a:r>
          </a:p>
          <a:p>
            <a:pPr marL="0" indent="0">
              <a:buNone/>
            </a:pPr>
            <a:endParaRPr lang="en-US" dirty="0" smtClean="0"/>
          </a:p>
          <a:p>
            <a:pPr marL="0" lvl="0" indent="0">
              <a:buNone/>
            </a:pPr>
            <a:r>
              <a:rPr lang="en-US" b="1" dirty="0"/>
              <a:t>Regular progress updates.</a:t>
            </a:r>
            <a:endParaRPr lang="en-US" dirty="0"/>
          </a:p>
          <a:p>
            <a:pPr marL="0" indent="0">
              <a:buNone/>
            </a:pPr>
            <a:r>
              <a:rPr lang="en-US" dirty="0"/>
              <a:t>In order to ensure a successful outcome, the cavity design and engineering teams should have frequent and regular communication, both during the fabrication process and the cavity testing.  The vendor team should expect full collaboration from the cavity design teams in terms of simulations and parameters needed for different fabrication steps, such as for example information needed for fine-tuning trimming purposes.</a:t>
            </a:r>
          </a:p>
          <a:p>
            <a:pPr marL="0" indent="0">
              <a:buNone/>
            </a:pPr>
            <a:r>
              <a:rPr lang="en-US" dirty="0"/>
              <a:t> </a:t>
            </a:r>
          </a:p>
          <a:p>
            <a:pPr marL="0" indent="0">
              <a:buNone/>
            </a:pPr>
            <a:r>
              <a:rPr lang="en-US" dirty="0"/>
              <a:t>Regular visits from a LARP representative are planned to monitor production and compliance with requirements and specified processes. All visits will be in a non-intrusive way and on a mutually agreed upon schedule.</a:t>
            </a:r>
          </a:p>
          <a:p>
            <a:pPr marL="0" indent="0">
              <a:buNone/>
            </a:pPr>
            <a:r>
              <a:rPr lang="en-US" dirty="0"/>
              <a:t> </a:t>
            </a:r>
          </a:p>
          <a:p>
            <a:pPr marL="0" lvl="0" indent="0">
              <a:buNone/>
            </a:pPr>
            <a:r>
              <a:rPr lang="en-US" b="1" dirty="0"/>
              <a:t>Procedure for chemical/heat treatment and HP rinsing (if needed).</a:t>
            </a:r>
            <a:endParaRPr lang="en-US" dirty="0"/>
          </a:p>
          <a:p>
            <a:pPr marL="0" indent="0">
              <a:buNone/>
            </a:pPr>
            <a:r>
              <a:rPr lang="en-US" dirty="0"/>
              <a:t>Conceptually new cavities might require different procedures for chemical/heat treatment and/or HP rinsing.  The cleaning process for such complex structures might require bulk BCP treatment of parts prior to welding, for example.  The cavity design teams will provide, with input from the vendor, the detailed process including all steps required for chemical/heat treatment and/or HP rinsing, and how those steps fit into the fabrication/testing procedures. </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22</a:t>
            </a:fld>
            <a:endParaRPr lang="en-US"/>
          </a:p>
        </p:txBody>
      </p:sp>
    </p:spTree>
    <p:extLst>
      <p:ext uri="{BB962C8B-B14F-4D97-AF65-F5344CB8AC3E}">
        <p14:creationId xmlns:p14="http://schemas.microsoft.com/office/powerpoint/2010/main" val="194728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467600" cy="960438"/>
          </a:xfrm>
        </p:spPr>
        <p:txBody>
          <a:bodyPr>
            <a:noAutofit/>
          </a:bodyPr>
          <a:lstStyle/>
          <a:p>
            <a:r>
              <a:rPr lang="en-US" sz="3600" dirty="0" smtClean="0"/>
              <a:t>Vendor Interaction Document (3)</a:t>
            </a:r>
            <a:endParaRPr lang="en-US" sz="3600" dirty="0"/>
          </a:p>
        </p:txBody>
      </p:sp>
      <p:sp>
        <p:nvSpPr>
          <p:cNvPr id="3" name="Content Placeholder 2"/>
          <p:cNvSpPr>
            <a:spLocks noGrp="1"/>
          </p:cNvSpPr>
          <p:nvPr>
            <p:ph idx="1"/>
          </p:nvPr>
        </p:nvSpPr>
        <p:spPr>
          <a:xfrm>
            <a:off x="381000" y="1371600"/>
            <a:ext cx="8229600" cy="4525963"/>
          </a:xfrm>
        </p:spPr>
        <p:txBody>
          <a:bodyPr>
            <a:normAutofit fontScale="70000" lnSpcReduction="20000"/>
          </a:bodyPr>
          <a:lstStyle/>
          <a:p>
            <a:pPr marL="0" lvl="0" indent="0">
              <a:buNone/>
            </a:pPr>
            <a:r>
              <a:rPr lang="en-US" b="1" dirty="0"/>
              <a:t>Cavity testing.</a:t>
            </a:r>
            <a:endParaRPr lang="en-US" dirty="0"/>
          </a:p>
          <a:p>
            <a:pPr marL="0" indent="0">
              <a:buNone/>
            </a:pPr>
            <a:r>
              <a:rPr lang="en-US" dirty="0"/>
              <a:t>The cavity design teams will participate in any testing of the cavity performed by the vendor, at all key steps of the production process. The vendor should provide a schedule for checks and testing with as much advance notice as possible, to allow the cavity design teams to plan accordingly.</a:t>
            </a:r>
          </a:p>
          <a:p>
            <a:pPr marL="0" indent="0">
              <a:buNone/>
            </a:pPr>
            <a:r>
              <a:rPr lang="en-US" dirty="0"/>
              <a:t> </a:t>
            </a:r>
          </a:p>
          <a:p>
            <a:pPr marL="0" lvl="0" indent="0">
              <a:buNone/>
            </a:pPr>
            <a:r>
              <a:rPr lang="en-US" b="1" dirty="0"/>
              <a:t>Documentation</a:t>
            </a:r>
            <a:endParaRPr lang="en-US" dirty="0"/>
          </a:p>
          <a:p>
            <a:pPr marL="0" indent="0">
              <a:buNone/>
            </a:pPr>
            <a:r>
              <a:rPr lang="en-US" dirty="0"/>
              <a:t>All documentation will be delivered in the CERN EDMS system, including production drawings, test qualification results, measurements and procedures. LARP receives full rights to all drawings generated in the process</a:t>
            </a:r>
            <a:r>
              <a:rPr lang="en-US" dirty="0" smtClean="0"/>
              <a:t>.</a:t>
            </a:r>
          </a:p>
          <a:p>
            <a:pPr marL="0" indent="0">
              <a:buNone/>
            </a:pPr>
            <a:endParaRPr lang="en-US" dirty="0"/>
          </a:p>
          <a:p>
            <a:pPr marL="0" indent="0">
              <a:buNone/>
            </a:pPr>
            <a:r>
              <a:rPr lang="en-US" dirty="0" err="1" smtClean="0"/>
              <a:t>Niowave</a:t>
            </a:r>
            <a:r>
              <a:rPr lang="en-US" dirty="0" smtClean="0"/>
              <a:t> has agreed to this plan and will add the internal production schedule so we can interact accordingly.</a:t>
            </a:r>
          </a:p>
          <a:p>
            <a:pPr marL="0" indent="0">
              <a:buNone/>
            </a:pPr>
            <a:endParaRPr lang="en-US" dirty="0"/>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23</a:t>
            </a:fld>
            <a:endParaRPr lang="en-US"/>
          </a:p>
        </p:txBody>
      </p:sp>
    </p:spTree>
    <p:extLst>
      <p:ext uri="{BB962C8B-B14F-4D97-AF65-F5344CB8AC3E}">
        <p14:creationId xmlns:p14="http://schemas.microsoft.com/office/powerpoint/2010/main" val="3664028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Cavity Fabrication Plan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Presented by ODU</a:t>
            </a:r>
          </a:p>
          <a:p>
            <a:pPr lvl="1"/>
            <a:r>
              <a:rPr lang="en-US" dirty="0" smtClean="0"/>
              <a:t>BNL preparing a very similar one</a:t>
            </a:r>
            <a:endParaRPr lang="en-US" dirty="0"/>
          </a:p>
          <a:p>
            <a:r>
              <a:rPr lang="en-US" dirty="0" smtClean="0"/>
              <a:t>Regular monitoring from FNAL</a:t>
            </a:r>
          </a:p>
          <a:p>
            <a:pPr lvl="1"/>
            <a:r>
              <a:rPr lang="en-US" dirty="0" smtClean="0"/>
              <a:t>Dedicated visits from cavity designers at stated check points</a:t>
            </a:r>
          </a:p>
          <a:p>
            <a:r>
              <a:rPr lang="en-US" dirty="0" smtClean="0"/>
              <a:t>Preparing a material qualification document</a:t>
            </a:r>
          </a:p>
          <a:p>
            <a:r>
              <a:rPr lang="en-US" dirty="0" smtClean="0"/>
              <a:t>Requesting all documentation be prepared in CAD compatible format</a:t>
            </a:r>
          </a:p>
          <a:p>
            <a:pPr lvl="1"/>
            <a:r>
              <a:rPr lang="en-US" dirty="0" err="1" smtClean="0"/>
              <a:t>Niovawe</a:t>
            </a:r>
            <a:r>
              <a:rPr lang="en-US" dirty="0" smtClean="0"/>
              <a:t> will generate the fabrication drawings</a:t>
            </a:r>
          </a:p>
          <a:p>
            <a:pPr lvl="2"/>
            <a:r>
              <a:rPr lang="en-US" dirty="0" smtClean="0"/>
              <a:t>And has agreed to give them to the collaboration at the end of the SBIR for anyone to use</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24</a:t>
            </a:fld>
            <a:endParaRPr lang="en-US"/>
          </a:p>
        </p:txBody>
      </p:sp>
    </p:spTree>
    <p:extLst>
      <p:ext uri="{BB962C8B-B14F-4D97-AF65-F5344CB8AC3E}">
        <p14:creationId xmlns:p14="http://schemas.microsoft.com/office/powerpoint/2010/main" val="1361888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Cavity Fabrication Plan (ODU)</a:t>
            </a:r>
            <a:endParaRPr lang="en-US" dirty="0"/>
          </a:p>
        </p:txBody>
      </p:sp>
      <p:sp>
        <p:nvSpPr>
          <p:cNvPr id="6" name="Rectangle 5"/>
          <p:cNvSpPr/>
          <p:nvPr/>
        </p:nvSpPr>
        <p:spPr>
          <a:xfrm>
            <a:off x="457201" y="1752600"/>
            <a:ext cx="1066800" cy="501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Inspection</a:t>
            </a:r>
            <a:endParaRPr lang="en-US" sz="1300" kern="1200" dirty="0"/>
          </a:p>
        </p:txBody>
      </p:sp>
      <p:sp>
        <p:nvSpPr>
          <p:cNvPr id="7" name="Rectangle 6"/>
          <p:cNvSpPr/>
          <p:nvPr/>
        </p:nvSpPr>
        <p:spPr>
          <a:xfrm>
            <a:off x="426343" y="3875247"/>
            <a:ext cx="1066800" cy="501834"/>
          </a:xfrm>
          <a:prstGeom prst="rect">
            <a:avLst/>
          </a:prstGeom>
          <a:solidFill>
            <a:schemeClr val="accent3">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200" dirty="0" smtClean="0"/>
              <a:t>Performed by ODU</a:t>
            </a:r>
            <a:endParaRPr lang="en-US" sz="900" kern="1200" dirty="0"/>
          </a:p>
        </p:txBody>
      </p:sp>
      <p:sp>
        <p:nvSpPr>
          <p:cNvPr id="9" name="Rectangle 8"/>
          <p:cNvSpPr/>
          <p:nvPr/>
        </p:nvSpPr>
        <p:spPr>
          <a:xfrm>
            <a:off x="457201" y="3178832"/>
            <a:ext cx="1066800" cy="501834"/>
          </a:xfrm>
          <a:prstGeom prst="rect">
            <a:avLst/>
          </a:prstGeom>
          <a:solidFill>
            <a:schemeClr val="accent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200" dirty="0" smtClean="0"/>
              <a:t>Performed by </a:t>
            </a:r>
            <a:r>
              <a:rPr lang="en-US" sz="1200" dirty="0" err="1" smtClean="0"/>
              <a:t>Niowave</a:t>
            </a:r>
            <a:r>
              <a:rPr lang="en-US" sz="1200" dirty="0" smtClean="0"/>
              <a:t> under  ODU supervision</a:t>
            </a:r>
            <a:endParaRPr lang="en-US" sz="900" kern="1200" dirty="0"/>
          </a:p>
        </p:txBody>
      </p:sp>
      <p:sp>
        <p:nvSpPr>
          <p:cNvPr id="10" name="Rectangle 9"/>
          <p:cNvSpPr/>
          <p:nvPr/>
        </p:nvSpPr>
        <p:spPr>
          <a:xfrm>
            <a:off x="464128" y="2438400"/>
            <a:ext cx="1066800" cy="501834"/>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200" dirty="0" smtClean="0"/>
              <a:t>Performed by </a:t>
            </a:r>
            <a:r>
              <a:rPr lang="en-US" sz="1200" dirty="0" err="1" smtClean="0"/>
              <a:t>Niowave</a:t>
            </a:r>
            <a:endParaRPr lang="en-US" sz="900" kern="12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75295"/>
            <a:ext cx="7178432" cy="529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3"/>
          <p:cNvSpPr>
            <a:spLocks noGrp="1"/>
          </p:cNvSpPr>
          <p:nvPr>
            <p:ph type="sldNum" sz="quarter" idx="12"/>
          </p:nvPr>
        </p:nvSpPr>
        <p:spPr>
          <a:xfrm>
            <a:off x="6553200" y="6356350"/>
            <a:ext cx="2133600" cy="365125"/>
          </a:xfrm>
        </p:spPr>
        <p:txBody>
          <a:bodyPr/>
          <a:lstStyle/>
          <a:p>
            <a:fld id="{E5266E6E-3187-4C1D-BA6D-2ACAC749C432}" type="slidenum">
              <a:rPr lang="en-US" smtClean="0"/>
              <a:t>25</a:t>
            </a:fld>
            <a:endParaRPr lang="en-US" dirty="0"/>
          </a:p>
        </p:txBody>
      </p:sp>
    </p:spTree>
    <p:extLst>
      <p:ext uri="{BB962C8B-B14F-4D97-AF65-F5344CB8AC3E}">
        <p14:creationId xmlns:p14="http://schemas.microsoft.com/office/powerpoint/2010/main" val="20031860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200400"/>
            <a:ext cx="8229600" cy="2163763"/>
          </a:xfrm>
        </p:spPr>
        <p:txBody>
          <a:bodyPr/>
          <a:lstStyle/>
          <a:p>
            <a:r>
              <a:rPr lang="en-US" dirty="0" smtClean="0"/>
              <a:t>What is included in funds required for MIE and total amount. (?) Consistency in funding profile over a number of presentations</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3</a:t>
            </a:fld>
            <a:endParaRPr lang="en-US"/>
          </a:p>
        </p:txBody>
      </p:sp>
      <p:pic>
        <p:nvPicPr>
          <p:cNvPr id="5" name="Content Placeholder 4" descr="Screen Shot 2014-02-17 at 9.41.48 PM.png"/>
          <p:cNvPicPr>
            <a:picLocks noChangeAspect="1"/>
          </p:cNvPicPr>
          <p:nvPr/>
        </p:nvPicPr>
        <p:blipFill rotWithShape="1">
          <a:blip r:embed="rId2" cstate="print">
            <a:extLst>
              <a:ext uri="{28A0092B-C50C-407E-A947-70E740481C1C}">
                <a14:useLocalDpi xmlns:a14="http://schemas.microsoft.com/office/drawing/2010/main" val="0"/>
              </a:ext>
            </a:extLst>
          </a:blip>
          <a:srcRect l="16358" t="41805" r="30864" b="35726"/>
          <a:stretch/>
        </p:blipFill>
        <p:spPr>
          <a:xfrm>
            <a:off x="304800" y="838200"/>
            <a:ext cx="8304963" cy="2209800"/>
          </a:xfrm>
          <a:prstGeom prst="rect">
            <a:avLst/>
          </a:prstGeom>
          <a:ln>
            <a:solidFill>
              <a:srgbClr val="000000"/>
            </a:solidFill>
          </a:ln>
        </p:spPr>
      </p:pic>
    </p:spTree>
    <p:extLst>
      <p:ext uri="{BB962C8B-B14F-4D97-AF65-F5344CB8AC3E}">
        <p14:creationId xmlns:p14="http://schemas.microsoft.com/office/powerpoint/2010/main" val="23364165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4</a:t>
            </a:fld>
            <a:endParaRPr lang="en-US"/>
          </a:p>
        </p:txBody>
      </p:sp>
      <p:sp>
        <p:nvSpPr>
          <p:cNvPr id="5" name="Title 1"/>
          <p:cNvSpPr txBox="1">
            <a:spLocks/>
          </p:cNvSpPr>
          <p:nvPr/>
        </p:nvSpPr>
        <p:spPr>
          <a:xfrm>
            <a:off x="304800" y="152400"/>
            <a:ext cx="82296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r>
              <a:rPr lang="en-US" dirty="0" smtClean="0"/>
              <a:t>What is included ?</a:t>
            </a:r>
            <a:endParaRPr lang="en-US" dirty="0"/>
          </a:p>
        </p:txBody>
      </p:sp>
      <p:sp>
        <p:nvSpPr>
          <p:cNvPr id="6" name="Content Placeholder 2"/>
          <p:cNvSpPr>
            <a:spLocks noGrp="1"/>
          </p:cNvSpPr>
          <p:nvPr>
            <p:ph idx="1"/>
          </p:nvPr>
        </p:nvSpPr>
        <p:spPr>
          <a:xfrm>
            <a:off x="457200" y="1600200"/>
            <a:ext cx="8229600" cy="4648200"/>
          </a:xfrm>
        </p:spPr>
        <p:txBody>
          <a:bodyPr>
            <a:normAutofit fontScale="85000" lnSpcReduction="20000"/>
          </a:bodyPr>
          <a:lstStyle/>
          <a:p>
            <a:r>
              <a:rPr lang="en-US" dirty="0" smtClean="0"/>
              <a:t>Magnets</a:t>
            </a:r>
          </a:p>
          <a:p>
            <a:pPr lvl="1">
              <a:spcAft>
                <a:spcPts val="400"/>
              </a:spcAft>
            </a:pPr>
            <a:r>
              <a:rPr lang="en-US" dirty="0" smtClean="0"/>
              <a:t>Assemble, test, and deliver </a:t>
            </a:r>
            <a:r>
              <a:rPr lang="en-US" dirty="0"/>
              <a:t>20 (16 + 4 spares) Q1/Q3 </a:t>
            </a:r>
            <a:r>
              <a:rPr lang="en-US" dirty="0" err="1"/>
              <a:t>quadrupole</a:t>
            </a:r>
            <a:r>
              <a:rPr lang="en-US" dirty="0"/>
              <a:t> </a:t>
            </a:r>
            <a:r>
              <a:rPr lang="en-US" dirty="0" smtClean="0"/>
              <a:t>structures, where “structure</a:t>
            </a:r>
            <a:r>
              <a:rPr lang="en-US" dirty="0"/>
              <a:t>” = coils clamped radially in aluminum shells, axially with stainless steel rods and end plates</a:t>
            </a:r>
          </a:p>
          <a:p>
            <a:r>
              <a:rPr lang="en-US" dirty="0" smtClean="0"/>
              <a:t>Crab Cavities</a:t>
            </a:r>
          </a:p>
          <a:p>
            <a:pPr lvl="1"/>
            <a:r>
              <a:rPr lang="en-US" dirty="0" smtClean="0"/>
              <a:t>Assemble, test, deliver </a:t>
            </a:r>
            <a:r>
              <a:rPr lang="en-US" dirty="0"/>
              <a:t>10 </a:t>
            </a:r>
            <a:r>
              <a:rPr lang="en-US" dirty="0" err="1"/>
              <a:t>cryomodules</a:t>
            </a:r>
            <a:r>
              <a:rPr lang="en-US" dirty="0"/>
              <a:t> of 3 cavities each</a:t>
            </a:r>
          </a:p>
          <a:p>
            <a:pPr lvl="2"/>
            <a:r>
              <a:rPr lang="en-US" dirty="0"/>
              <a:t>Contain cavities, He vessels, tuners, HOM mode dampers</a:t>
            </a:r>
          </a:p>
          <a:p>
            <a:pPr lvl="2"/>
            <a:r>
              <a:rPr lang="en-US" dirty="0"/>
              <a:t>Cryogenics, RF power, local installation provided by CERN</a:t>
            </a:r>
          </a:p>
          <a:p>
            <a:pPr lvl="2"/>
            <a:r>
              <a:rPr lang="en-US" dirty="0"/>
              <a:t>8 CM needed in </a:t>
            </a:r>
            <a:r>
              <a:rPr lang="en-US" dirty="0" err="1"/>
              <a:t>pts</a:t>
            </a:r>
            <a:r>
              <a:rPr lang="en-US" dirty="0"/>
              <a:t> 1 and 5, 2 spares (one per IP</a:t>
            </a:r>
            <a:r>
              <a:rPr lang="en-US" dirty="0" smtClean="0"/>
              <a:t>)</a:t>
            </a:r>
          </a:p>
          <a:p>
            <a:r>
              <a:rPr lang="en-US" dirty="0" smtClean="0"/>
              <a:t>Wideband Feedback System</a:t>
            </a:r>
          </a:p>
          <a:p>
            <a:pPr lvl="1"/>
            <a:r>
              <a:rPr lang="en-US" dirty="0" smtClean="0"/>
              <a:t>Fully functioning wideband feedback system for SPS and commissioning support.</a:t>
            </a:r>
          </a:p>
          <a:p>
            <a:pPr lvl="1"/>
            <a:endParaRPr lang="en-US" dirty="0"/>
          </a:p>
        </p:txBody>
      </p:sp>
      <p:sp>
        <p:nvSpPr>
          <p:cNvPr id="7" name="TextBox 6"/>
          <p:cNvSpPr txBox="1"/>
          <p:nvPr/>
        </p:nvSpPr>
        <p:spPr>
          <a:xfrm>
            <a:off x="5275881" y="1154668"/>
            <a:ext cx="3182319" cy="369332"/>
          </a:xfrm>
          <a:prstGeom prst="rect">
            <a:avLst/>
          </a:prstGeom>
          <a:noFill/>
        </p:spPr>
        <p:txBody>
          <a:bodyPr wrap="none" rtlCol="0">
            <a:spAutoFit/>
          </a:bodyPr>
          <a:lstStyle/>
          <a:p>
            <a:r>
              <a:rPr lang="en-US" sz="1800" i="1" dirty="0" smtClean="0"/>
              <a:t>From M. </a:t>
            </a:r>
            <a:r>
              <a:rPr lang="en-US" sz="1800" i="1" dirty="0" err="1" smtClean="0"/>
              <a:t>Kaducak</a:t>
            </a:r>
            <a:r>
              <a:rPr lang="en-US" sz="1800" i="1" dirty="0" smtClean="0"/>
              <a:t> Presentation</a:t>
            </a:r>
            <a:endParaRPr lang="en-US" sz="1800" i="1" dirty="0"/>
          </a:p>
        </p:txBody>
      </p:sp>
    </p:spTree>
    <p:extLst>
      <p:ext uri="{BB962C8B-B14F-4D97-AF65-F5344CB8AC3E}">
        <p14:creationId xmlns:p14="http://schemas.microsoft.com/office/powerpoint/2010/main" val="7674223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229600" cy="6019800"/>
          </a:xfrm>
        </p:spPr>
        <p:txBody>
          <a:bodyPr>
            <a:normAutofit fontScale="85000" lnSpcReduction="20000"/>
          </a:bodyPr>
          <a:lstStyle/>
          <a:p>
            <a:r>
              <a:rPr lang="en-US" dirty="0" smtClean="0"/>
              <a:t>You saw 2 “overall cost tables”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LAP(MIE) estimate: 205$ -&gt; 215 M$</a:t>
            </a:r>
          </a:p>
          <a:p>
            <a:pPr lvl="1"/>
            <a:r>
              <a:rPr lang="en-US" dirty="0" smtClean="0"/>
              <a:t>Escalation </a:t>
            </a:r>
            <a:r>
              <a:rPr lang="en-US" dirty="0" smtClean="0"/>
              <a:t>effect + 1 extra year of Management</a:t>
            </a:r>
            <a:endParaRPr lang="en-US" dirty="0" smtClean="0"/>
          </a:p>
          <a:p>
            <a:r>
              <a:rPr lang="en-US" dirty="0" smtClean="0"/>
              <a:t>LARP: From 62M$ in FY14-17 to 48 M$ in FY15-FY17</a:t>
            </a:r>
          </a:p>
          <a:p>
            <a:pPr lvl="1"/>
            <a:r>
              <a:rPr lang="en-US" dirty="0" smtClean="0"/>
              <a:t>Accounts for funds received in FY14</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5</a:t>
            </a:fld>
            <a:endParaRPr lang="en-US"/>
          </a:p>
        </p:txBody>
      </p:sp>
      <p:pic>
        <p:nvPicPr>
          <p:cNvPr id="5" name="Picture 4" descr="Screen Shot 2014-02-18 at 6.09.12 AM.png"/>
          <p:cNvPicPr>
            <a:picLocks noChangeAspect="1"/>
          </p:cNvPicPr>
          <p:nvPr/>
        </p:nvPicPr>
        <p:blipFill rotWithShape="1">
          <a:blip r:embed="rId2" cstate="print">
            <a:extLst>
              <a:ext uri="{28A0092B-C50C-407E-A947-70E740481C1C}">
                <a14:useLocalDpi xmlns:a14="http://schemas.microsoft.com/office/drawing/2010/main" val="0"/>
              </a:ext>
            </a:extLst>
          </a:blip>
          <a:srcRect l="22840" t="29752" r="31790" b="15433"/>
          <a:stretch/>
        </p:blipFill>
        <p:spPr>
          <a:xfrm>
            <a:off x="228600" y="1820332"/>
            <a:ext cx="4148667" cy="3132668"/>
          </a:xfrm>
          <a:prstGeom prst="rect">
            <a:avLst/>
          </a:prstGeom>
          <a:ln>
            <a:solidFill>
              <a:srgbClr val="000000"/>
            </a:solidFill>
          </a:ln>
        </p:spPr>
      </p:pic>
      <p:pic>
        <p:nvPicPr>
          <p:cNvPr id="8" name="Picture 7" descr="Screen Shot 2014-02-18 at 6.14.33 AM.png"/>
          <p:cNvPicPr>
            <a:picLocks noChangeAspect="1"/>
          </p:cNvPicPr>
          <p:nvPr/>
        </p:nvPicPr>
        <p:blipFill rotWithShape="1">
          <a:blip r:embed="rId3" cstate="print">
            <a:extLst>
              <a:ext uri="{28A0092B-C50C-407E-A947-70E740481C1C}">
                <a14:useLocalDpi xmlns:a14="http://schemas.microsoft.com/office/drawing/2010/main" val="0"/>
              </a:ext>
            </a:extLst>
          </a:blip>
          <a:srcRect l="21450" t="23827" r="25617" b="13457"/>
          <a:stretch/>
        </p:blipFill>
        <p:spPr>
          <a:xfrm>
            <a:off x="4724400" y="1793034"/>
            <a:ext cx="4267200" cy="3159966"/>
          </a:xfrm>
          <a:prstGeom prst="rect">
            <a:avLst/>
          </a:prstGeom>
          <a:ln>
            <a:solidFill>
              <a:srgbClr val="000000"/>
            </a:solidFill>
          </a:ln>
        </p:spPr>
      </p:pic>
      <p:sp>
        <p:nvSpPr>
          <p:cNvPr id="9" name="Title 1"/>
          <p:cNvSpPr txBox="1">
            <a:spLocks/>
          </p:cNvSpPr>
          <p:nvPr/>
        </p:nvSpPr>
        <p:spPr>
          <a:xfrm>
            <a:off x="533400" y="0"/>
            <a:ext cx="7010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r>
              <a:rPr lang="en-US" dirty="0" smtClean="0"/>
              <a:t>Funding Profile Tables</a:t>
            </a:r>
            <a:endParaRPr lang="en-US" dirty="0"/>
          </a:p>
        </p:txBody>
      </p:sp>
      <p:sp>
        <p:nvSpPr>
          <p:cNvPr id="10" name="TextBox 9"/>
          <p:cNvSpPr txBox="1"/>
          <p:nvPr/>
        </p:nvSpPr>
        <p:spPr>
          <a:xfrm>
            <a:off x="5181600" y="1295400"/>
            <a:ext cx="3763002" cy="523220"/>
          </a:xfrm>
          <a:prstGeom prst="rect">
            <a:avLst/>
          </a:prstGeom>
          <a:noFill/>
        </p:spPr>
        <p:txBody>
          <a:bodyPr wrap="none" rtlCol="0">
            <a:spAutoFit/>
          </a:bodyPr>
          <a:lstStyle/>
          <a:p>
            <a:r>
              <a:rPr lang="en-US" sz="1400" i="1" dirty="0" smtClean="0"/>
              <a:t>Based on “Preliminary Deliverables” (June ‘13)</a:t>
            </a:r>
          </a:p>
          <a:p>
            <a:r>
              <a:rPr lang="en-US" sz="1400" i="1" dirty="0" smtClean="0"/>
              <a:t>CD-4 by FY23</a:t>
            </a:r>
            <a:endParaRPr lang="en-US" sz="1400" i="1" dirty="0"/>
          </a:p>
        </p:txBody>
      </p:sp>
      <p:sp>
        <p:nvSpPr>
          <p:cNvPr id="11" name="TextBox 10"/>
          <p:cNvSpPr txBox="1"/>
          <p:nvPr/>
        </p:nvSpPr>
        <p:spPr>
          <a:xfrm>
            <a:off x="685800" y="1305580"/>
            <a:ext cx="3763002" cy="523220"/>
          </a:xfrm>
          <a:prstGeom prst="rect">
            <a:avLst/>
          </a:prstGeom>
          <a:noFill/>
        </p:spPr>
        <p:txBody>
          <a:bodyPr wrap="none" rtlCol="0">
            <a:spAutoFit/>
          </a:bodyPr>
          <a:lstStyle/>
          <a:p>
            <a:r>
              <a:rPr lang="en-US" sz="1400" i="1" dirty="0" smtClean="0"/>
              <a:t>Based on “Preliminary Deliverables” (June ‘13)</a:t>
            </a:r>
          </a:p>
          <a:p>
            <a:r>
              <a:rPr lang="en-US" sz="1400" i="1" dirty="0" smtClean="0"/>
              <a:t>CD-4 by FY22</a:t>
            </a:r>
            <a:endParaRPr lang="en-US" sz="1400" i="1" dirty="0"/>
          </a:p>
        </p:txBody>
      </p:sp>
    </p:spTree>
    <p:extLst>
      <p:ext uri="{BB962C8B-B14F-4D97-AF65-F5344CB8AC3E}">
        <p14:creationId xmlns:p14="http://schemas.microsoft.com/office/powerpoint/2010/main" val="26169634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644"/>
            <a:ext cx="6705600" cy="960438"/>
          </a:xfrm>
        </p:spPr>
        <p:txBody>
          <a:bodyPr/>
          <a:lstStyle/>
          <a:p>
            <a:r>
              <a:rPr lang="en-US" dirty="0" smtClean="0"/>
              <a:t>LLI (Pre-Project) Funding</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6</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63454700"/>
              </p:ext>
            </p:extLst>
          </p:nvPr>
        </p:nvGraphicFramePr>
        <p:xfrm>
          <a:off x="152400" y="1047750"/>
          <a:ext cx="6807200" cy="1162050"/>
        </p:xfrm>
        <a:graphic>
          <a:graphicData uri="http://schemas.openxmlformats.org/drawingml/2006/table">
            <a:tbl>
              <a:tblPr/>
              <a:tblGrid>
                <a:gridCol w="1524000"/>
                <a:gridCol w="393700"/>
                <a:gridCol w="393700"/>
                <a:gridCol w="393700"/>
                <a:gridCol w="393700"/>
                <a:gridCol w="393700"/>
                <a:gridCol w="393700"/>
                <a:gridCol w="393700"/>
                <a:gridCol w="393700"/>
                <a:gridCol w="342900"/>
                <a:gridCol w="774700"/>
                <a:gridCol w="1016000"/>
              </a:tblGrid>
              <a:tr h="190500">
                <a:tc>
                  <a:txBody>
                    <a:bodyPr/>
                    <a:lstStyle/>
                    <a:p>
                      <a:pPr algn="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FY23</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LARP TOTAL</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PROJECT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1" i="0" u="none" strike="noStrike">
                          <a:solidFill>
                            <a:srgbClr val="000000"/>
                          </a:solidFill>
                          <a:effectLst/>
                          <a:latin typeface="Calibri"/>
                        </a:rPr>
                        <a:t>LARP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$48M</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1" i="0" u="none" strike="noStrike">
                          <a:solidFill>
                            <a:srgbClr val="000000"/>
                          </a:solidFill>
                          <a:effectLst/>
                          <a:latin typeface="Calibri"/>
                        </a:rPr>
                        <a:t>LLI (pre-Project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$10M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a:rPr>
                        <a:t>$23M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0025">
                <a:tc>
                  <a:txBody>
                    <a:bodyPr/>
                    <a:lstStyle/>
                    <a:p>
                      <a:pPr algn="r" fontAlgn="b"/>
                      <a:r>
                        <a:rPr lang="en-US" sz="1100" b="1" i="0" u="none" strike="noStrike" dirty="0">
                          <a:solidFill>
                            <a:srgbClr val="000000"/>
                          </a:solidFill>
                          <a:effectLst/>
                          <a:latin typeface="Calibri"/>
                        </a:rPr>
                        <a:t>Project </a:t>
                      </a:r>
                      <a:r>
                        <a:rPr lang="en-US" sz="1100" b="1" i="0" u="none" strike="noStrike" dirty="0" smtClean="0">
                          <a:solidFill>
                            <a:srgbClr val="000000"/>
                          </a:solidFill>
                          <a:effectLst/>
                          <a:latin typeface="Calibri"/>
                        </a:rPr>
                        <a:t>funding (MIE)</a:t>
                      </a:r>
                      <a:endParaRPr lang="en-US" sz="11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$34M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$51M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$43M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$31M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$17M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$6M</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$182M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r>
              <a:tr h="200025">
                <a:tc>
                  <a:txBody>
                    <a:bodyPr/>
                    <a:lstStyle/>
                    <a:p>
                      <a:pPr algn="r" fontAlgn="b"/>
                      <a:r>
                        <a:rPr lang="en-US" sz="1100" b="1" i="0" u="none" strike="noStrike">
                          <a:solidFill>
                            <a:srgbClr val="000000"/>
                          </a:solidFill>
                          <a:effectLst/>
                          <a:latin typeface="Calibri"/>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$26M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$39M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$51M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$43M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$31M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$17M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$6M</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$48M</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$215M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pic>
        <p:nvPicPr>
          <p:cNvPr id="7" name="Picture 6" descr="Screen Shot 2014-02-18 at 6.27.07 AM.png"/>
          <p:cNvPicPr>
            <a:picLocks noChangeAspect="1"/>
          </p:cNvPicPr>
          <p:nvPr/>
        </p:nvPicPr>
        <p:blipFill rotWithShape="1">
          <a:blip r:embed="rId2" cstate="print">
            <a:extLst>
              <a:ext uri="{28A0092B-C50C-407E-A947-70E740481C1C}">
                <a14:useLocalDpi xmlns:a14="http://schemas.microsoft.com/office/drawing/2010/main" val="0"/>
              </a:ext>
            </a:extLst>
          </a:blip>
          <a:srcRect l="35802" t="26050" r="13889" b="13704"/>
          <a:stretch/>
        </p:blipFill>
        <p:spPr>
          <a:xfrm>
            <a:off x="4467578" y="2362200"/>
            <a:ext cx="4600222" cy="3443111"/>
          </a:xfrm>
          <a:prstGeom prst="rect">
            <a:avLst/>
          </a:prstGeom>
          <a:ln>
            <a:solidFill>
              <a:srgbClr val="000000"/>
            </a:solidFill>
          </a:ln>
        </p:spPr>
      </p:pic>
      <p:sp>
        <p:nvSpPr>
          <p:cNvPr id="8" name="Content Placeholder 2"/>
          <p:cNvSpPr txBox="1">
            <a:spLocks/>
          </p:cNvSpPr>
          <p:nvPr/>
        </p:nvSpPr>
        <p:spPr>
          <a:xfrm>
            <a:off x="152400" y="2362200"/>
            <a:ext cx="4267200" cy="16002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“LLI-like/</a:t>
            </a:r>
            <a:r>
              <a:rPr lang="en-US" dirty="0" err="1" smtClean="0"/>
              <a:t>Preproject</a:t>
            </a:r>
            <a:r>
              <a:rPr lang="en-US" dirty="0" smtClean="0"/>
              <a:t> Funding” presented </a:t>
            </a:r>
            <a:r>
              <a:rPr lang="en-US" dirty="0" smtClean="0"/>
              <a:t>by Mark do include more than just SC strand contract to insure immediate production start inFY18</a:t>
            </a:r>
          </a:p>
          <a:p>
            <a:pPr lvl="1"/>
            <a:endParaRPr lang="en-US" dirty="0"/>
          </a:p>
        </p:txBody>
      </p:sp>
      <p:sp>
        <p:nvSpPr>
          <p:cNvPr id="9" name="Rounded Rectangle 8"/>
          <p:cNvSpPr/>
          <p:nvPr/>
        </p:nvSpPr>
        <p:spPr>
          <a:xfrm>
            <a:off x="1981200" y="1600200"/>
            <a:ext cx="914400" cy="22860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5334000" y="3886200"/>
            <a:ext cx="914400" cy="30480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5334000" y="4495800"/>
            <a:ext cx="914400" cy="22860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creen Shot 2014-02-18 at 6.34.28 AM.png"/>
          <p:cNvPicPr>
            <a:picLocks noChangeAspect="1"/>
          </p:cNvPicPr>
          <p:nvPr/>
        </p:nvPicPr>
        <p:blipFill rotWithShape="1">
          <a:blip r:embed="rId3" cstate="print">
            <a:extLst>
              <a:ext uri="{28A0092B-C50C-407E-A947-70E740481C1C}">
                <a14:useLocalDpi xmlns:a14="http://schemas.microsoft.com/office/drawing/2010/main" val="0"/>
              </a:ext>
            </a:extLst>
          </a:blip>
          <a:srcRect l="59414" t="54691" r="3086" b="10247"/>
          <a:stretch/>
        </p:blipFill>
        <p:spPr>
          <a:xfrm>
            <a:off x="228600" y="3886200"/>
            <a:ext cx="4172752" cy="2438400"/>
          </a:xfrm>
          <a:prstGeom prst="rect">
            <a:avLst/>
          </a:prstGeom>
        </p:spPr>
      </p:pic>
    </p:spTree>
    <p:extLst>
      <p:ext uri="{BB962C8B-B14F-4D97-AF65-F5344CB8AC3E}">
        <p14:creationId xmlns:p14="http://schemas.microsoft.com/office/powerpoint/2010/main" val="2175725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43401"/>
            <a:ext cx="8229600" cy="1447800"/>
          </a:xfrm>
        </p:spPr>
        <p:txBody>
          <a:bodyPr>
            <a:normAutofit fontScale="85000" lnSpcReduction="20000"/>
          </a:bodyPr>
          <a:lstStyle/>
          <a:p>
            <a:r>
              <a:rPr lang="en-US" dirty="0" smtClean="0"/>
              <a:t>Benefits of spending 15-18% of budget on HQ testing. In worst case needs to reduce magnet development by 5%. Justify the quench protection from the HQ testing vs. the 5% reduction.</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7</a:t>
            </a:fld>
            <a:endParaRPr lang="en-US"/>
          </a:p>
        </p:txBody>
      </p:sp>
      <p:pic>
        <p:nvPicPr>
          <p:cNvPr id="6" name="Picture 5" descr="Screen Shot 2014-02-17 at 9.50.42 PM.png"/>
          <p:cNvPicPr>
            <a:picLocks noChangeAspect="1"/>
          </p:cNvPicPr>
          <p:nvPr/>
        </p:nvPicPr>
        <p:blipFill rotWithShape="1">
          <a:blip r:embed="rId2" cstate="print">
            <a:extLst>
              <a:ext uri="{28A0092B-C50C-407E-A947-70E740481C1C}">
                <a14:useLocalDpi xmlns:a14="http://schemas.microsoft.com/office/drawing/2010/main" val="0"/>
              </a:ext>
            </a:extLst>
          </a:blip>
          <a:srcRect l="22639" t="24444" r="28889" b="47333"/>
          <a:stretch/>
        </p:blipFill>
        <p:spPr>
          <a:xfrm>
            <a:off x="304800" y="914400"/>
            <a:ext cx="8585400" cy="3124200"/>
          </a:xfrm>
          <a:prstGeom prst="rect">
            <a:avLst/>
          </a:prstGeom>
          <a:ln>
            <a:solidFill>
              <a:srgbClr val="000000"/>
            </a:solidFill>
          </a:ln>
        </p:spPr>
      </p:pic>
    </p:spTree>
    <p:extLst>
      <p:ext uri="{BB962C8B-B14F-4D97-AF65-F5344CB8AC3E}">
        <p14:creationId xmlns:p14="http://schemas.microsoft.com/office/powerpoint/2010/main" val="27503029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lstStyle/>
          <a:p>
            <a:r>
              <a:rPr lang="en-US" dirty="0"/>
              <a:t>HQ = Risk Reduction for QXF</a:t>
            </a:r>
          </a:p>
        </p:txBody>
      </p:sp>
      <p:sp>
        <p:nvSpPr>
          <p:cNvPr id="3" name="Content Placeholder 2"/>
          <p:cNvSpPr>
            <a:spLocks noGrp="1"/>
          </p:cNvSpPr>
          <p:nvPr>
            <p:ph idx="1"/>
          </p:nvPr>
        </p:nvSpPr>
        <p:spPr/>
        <p:txBody>
          <a:bodyPr>
            <a:normAutofit fontScale="92500" lnSpcReduction="20000"/>
          </a:bodyPr>
          <a:lstStyle/>
          <a:p>
            <a:r>
              <a:rPr lang="en-US" dirty="0" smtClean="0"/>
              <a:t>Quench Protection</a:t>
            </a:r>
          </a:p>
          <a:p>
            <a:endParaRPr lang="en-US" dirty="0"/>
          </a:p>
          <a:p>
            <a:r>
              <a:rPr lang="en-US" dirty="0" smtClean="0"/>
              <a:t>Field Quality </a:t>
            </a:r>
          </a:p>
          <a:p>
            <a:endParaRPr lang="en-US" dirty="0"/>
          </a:p>
          <a:p>
            <a:r>
              <a:rPr lang="en-US" dirty="0" smtClean="0"/>
              <a:t>Personal note: although HQ activities in FY14 represent ~15% of the magnet budget, the HQ03 test is a small fraction of such budget. The amount of knowledge gained vs. the </a:t>
            </a:r>
            <a:r>
              <a:rPr lang="en-US" i="1" dirty="0" smtClean="0"/>
              <a:t>rather</a:t>
            </a:r>
            <a:r>
              <a:rPr lang="en-US" dirty="0" smtClean="0"/>
              <a:t> limited savings is for me the outstanding argument to continue the effort.</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8</a:t>
            </a:fld>
            <a:endParaRPr lang="en-US"/>
          </a:p>
        </p:txBody>
      </p:sp>
    </p:spTree>
    <p:extLst>
      <p:ext uri="{BB962C8B-B14F-4D97-AF65-F5344CB8AC3E}">
        <p14:creationId xmlns:p14="http://schemas.microsoft.com/office/powerpoint/2010/main" val="41217140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smtClean="0"/>
              <a:t>Quench Protection</a:t>
            </a:r>
          </a:p>
        </p:txBody>
      </p:sp>
      <p:sp>
        <p:nvSpPr>
          <p:cNvPr id="3" name="Content Placeholder 2"/>
          <p:cNvSpPr>
            <a:spLocks noGrp="1"/>
          </p:cNvSpPr>
          <p:nvPr>
            <p:ph idx="1"/>
          </p:nvPr>
        </p:nvSpPr>
        <p:spPr>
          <a:xfrm>
            <a:off x="0" y="1295400"/>
            <a:ext cx="9144000" cy="5257800"/>
          </a:xfrm>
        </p:spPr>
        <p:txBody>
          <a:bodyPr>
            <a:normAutofit/>
          </a:bodyPr>
          <a:lstStyle/>
          <a:p>
            <a:pPr>
              <a:lnSpc>
                <a:spcPct val="90000"/>
              </a:lnSpc>
            </a:pPr>
            <a:r>
              <a:rPr lang="en-US" smtClean="0"/>
              <a:t>Test of Maximum acceptable temperature</a:t>
            </a:r>
          </a:p>
          <a:p>
            <a:pPr lvl="1">
              <a:lnSpc>
                <a:spcPct val="90000"/>
              </a:lnSpc>
            </a:pPr>
            <a:r>
              <a:rPr lang="en-US" smtClean="0"/>
              <a:t>Present understanding based on single TQ test (TQS01c), which did not have stainless steel core</a:t>
            </a:r>
          </a:p>
          <a:p>
            <a:pPr>
              <a:lnSpc>
                <a:spcPct val="90000"/>
              </a:lnSpc>
            </a:pPr>
            <a:r>
              <a:rPr lang="en-US" smtClean="0"/>
              <a:t>First test of CLIQ on a Nb</a:t>
            </a:r>
            <a:r>
              <a:rPr lang="en-US" baseline="-25000" smtClean="0"/>
              <a:t>3</a:t>
            </a:r>
            <a:r>
              <a:rPr lang="en-US" smtClean="0"/>
              <a:t>Sn magnet</a:t>
            </a:r>
          </a:p>
          <a:p>
            <a:pPr lvl="1">
              <a:lnSpc>
                <a:spcPct val="90000"/>
              </a:lnSpc>
            </a:pPr>
            <a:r>
              <a:rPr lang="en-US" smtClean="0"/>
              <a:t>Very promising, but tested only on a short NbTi magnet</a:t>
            </a:r>
          </a:p>
          <a:p>
            <a:pPr>
              <a:lnSpc>
                <a:spcPct val="90000"/>
              </a:lnSpc>
            </a:pPr>
            <a:r>
              <a:rPr lang="en-US" smtClean="0"/>
              <a:t>Test of quench heaters optimized for QXF</a:t>
            </a:r>
          </a:p>
          <a:p>
            <a:pPr>
              <a:lnSpc>
                <a:spcPct val="90000"/>
              </a:lnSpc>
            </a:pPr>
            <a:r>
              <a:rPr lang="en-US" smtClean="0"/>
              <a:t> If we do not do perform these tests on HQ we will have to perform them on SQXF1 or SQXF1b</a:t>
            </a:r>
          </a:p>
          <a:p>
            <a:pPr lvl="1">
              <a:lnSpc>
                <a:spcPct val="90000"/>
              </a:lnSpc>
            </a:pPr>
            <a:r>
              <a:rPr lang="en-US" smtClean="0"/>
              <a:t>But we need a magnet that can approach SSL, and  this is a destructive test (not likely on the 1</a:t>
            </a:r>
            <a:r>
              <a:rPr lang="en-US" baseline="30000" smtClean="0"/>
              <a:t>st</a:t>
            </a:r>
            <a:r>
              <a:rPr lang="en-US" smtClean="0"/>
              <a:t> SQXF model)</a:t>
            </a:r>
          </a:p>
          <a:p>
            <a:pPr lvl="1">
              <a:lnSpc>
                <a:spcPct val="90000"/>
              </a:lnSpc>
              <a:buFont typeface="Arial" charset="0"/>
              <a:buNone/>
            </a:pPr>
            <a:r>
              <a:rPr lang="en-US" smtClean="0">
                <a:sym typeface="Wingdings" pitchFamily="2" charset="2"/>
              </a:rPr>
              <a:t> ~</a:t>
            </a:r>
            <a:r>
              <a:rPr lang="en-US" u="sng" smtClean="0"/>
              <a:t>Two year min. delay on a critical part of the design</a:t>
            </a:r>
            <a:endParaRPr lang="en-US" smtClean="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556ED586-BABB-4955-8E1A-5CD3DCD4EA36}" type="slidenum">
              <a:rPr lang="en-US"/>
              <a:pPr>
                <a:defRPr/>
              </a:pPr>
              <a:t>9</a:t>
            </a:fld>
            <a:endParaRPr lang="en-US"/>
          </a:p>
        </p:txBody>
      </p:sp>
    </p:spTree>
    <p:extLst>
      <p:ext uri="{BB962C8B-B14F-4D97-AF65-F5344CB8AC3E}">
        <p14:creationId xmlns:p14="http://schemas.microsoft.com/office/powerpoint/2010/main" val="1574057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38967</TotalTime>
  <Pages>1</Pages>
  <Words>1807</Words>
  <Application>Microsoft Macintosh PowerPoint</Application>
  <PresentationFormat>On-screen Show (4:3)</PresentationFormat>
  <Paragraphs>392</Paragraphs>
  <Slides>25</Slides>
  <Notes>1</Notes>
  <HiddenSlides>0</HiddenSlides>
  <MMClips>0</MMClips>
  <ScaleCrop>false</ScaleCrop>
  <HeadingPairs>
    <vt:vector size="6" baseType="variant">
      <vt:variant>
        <vt:lpstr>Theme</vt:lpstr>
      </vt:variant>
      <vt:variant>
        <vt:i4>1</vt:i4>
      </vt:variant>
      <vt:variant>
        <vt:lpstr>Slide Titles</vt:lpstr>
      </vt:variant>
      <vt:variant>
        <vt:i4>25</vt:i4>
      </vt:variant>
      <vt:variant>
        <vt:lpstr>Custom Shows</vt:lpstr>
      </vt:variant>
      <vt:variant>
        <vt:i4>1</vt:i4>
      </vt:variant>
    </vt:vector>
  </HeadingPairs>
  <TitlesOfParts>
    <vt:vector size="27" baseType="lpstr">
      <vt:lpstr>Office Theme</vt:lpstr>
      <vt:lpstr>LARP DOE Review – Q&amp;A</vt:lpstr>
      <vt:lpstr>PowerPoint Presentation</vt:lpstr>
      <vt:lpstr>PowerPoint Presentation</vt:lpstr>
      <vt:lpstr>PowerPoint Presentation</vt:lpstr>
      <vt:lpstr>PowerPoint Presentation</vt:lpstr>
      <vt:lpstr>LLI (Pre-Project) Funding</vt:lpstr>
      <vt:lpstr>PowerPoint Presentation</vt:lpstr>
      <vt:lpstr>HQ = Risk Reduction for QXF</vt:lpstr>
      <vt:lpstr>Quench Protection</vt:lpstr>
      <vt:lpstr>Field Quality</vt:lpstr>
      <vt:lpstr>PowerPoint Presentation</vt:lpstr>
      <vt:lpstr>PowerPoint Presentation</vt:lpstr>
      <vt:lpstr>CC - Funding Scenario 1</vt:lpstr>
      <vt:lpstr>CC - Funding Scenario 2</vt:lpstr>
      <vt:lpstr>CC - Funding Scenario 3</vt:lpstr>
      <vt:lpstr>PowerPoint Presentation</vt:lpstr>
      <vt:lpstr>PowerPoint Presentation</vt:lpstr>
      <vt:lpstr>PowerPoint Presentation</vt:lpstr>
      <vt:lpstr>PowerPoint Presentation</vt:lpstr>
      <vt:lpstr>Interaction with Niowave</vt:lpstr>
      <vt:lpstr>Vendor Interaction (1)</vt:lpstr>
      <vt:lpstr>Vendor Interaction Document (2)</vt:lpstr>
      <vt:lpstr>Vendor Interaction Document (3)</vt:lpstr>
      <vt:lpstr>Cavity Fabrication Plan</vt:lpstr>
      <vt:lpstr>Cavity Fabrication Plan (ODU)</vt:lpstr>
      <vt:lpstr>Custom Show 1</vt:lpstr>
    </vt:vector>
  </TitlesOfParts>
  <Company>LBNL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Division Future Plans</dc:title>
  <dc:subject>Berkeley Lab Generic Presentation</dc:subject>
  <dc:creator>PCuser</dc:creator>
  <cp:keywords>Presentation Generic</cp:keywords>
  <cp:lastModifiedBy>G A</cp:lastModifiedBy>
  <cp:revision>1834</cp:revision>
  <cp:lastPrinted>2013-05-21T20:49:58Z</cp:lastPrinted>
  <dcterms:created xsi:type="dcterms:W3CDTF">2004-10-30T19:36:16Z</dcterms:created>
  <dcterms:modified xsi:type="dcterms:W3CDTF">2014-02-18T14:31:48Z</dcterms:modified>
</cp:coreProperties>
</file>