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 bookmarkIdSeed="2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5" r:id="rId2"/>
    <p:sldId id="276" r:id="rId3"/>
    <p:sldId id="277" r:id="rId4"/>
    <p:sldId id="278" r:id="rId5"/>
    <p:sldId id="280" r:id="rId6"/>
    <p:sldId id="268" r:id="rId7"/>
    <p:sldId id="267" r:id="rId8"/>
    <p:sldId id="269" r:id="rId9"/>
    <p:sldId id="279" r:id="rId10"/>
    <p:sldId id="270" r:id="rId11"/>
    <p:sldId id="271" r:id="rId12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4660"/>
  </p:normalViewPr>
  <p:slideViewPr>
    <p:cSldViewPr snapToObjects="1" showGuides="1">
      <p:cViewPr>
        <p:scale>
          <a:sx n="70" d="100"/>
          <a:sy n="70" d="100"/>
        </p:scale>
        <p:origin x="-126" y="-180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9/11/2014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020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9/11/2014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Down Below: 2014 Truck Fire and </a:t>
            </a:r>
            <a:r>
              <a:rPr lang="en-US" dirty="0" err="1"/>
              <a:t>Transuranics</a:t>
            </a:r>
            <a:r>
              <a:rPr lang="en-US" dirty="0"/>
              <a:t> Release at the </a:t>
            </a:r>
            <a:r>
              <a:rPr lang="en-US" dirty="0" smtClean="0"/>
              <a:t>Waste Isolation </a:t>
            </a:r>
            <a:r>
              <a:rPr lang="en-US" dirty="0"/>
              <a:t>Pilot Plant</a:t>
            </a:r>
            <a:endParaRPr lang="en-CA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ITSF 2014</a:t>
            </a:r>
            <a:endParaRPr lang="en-US" dirty="0"/>
          </a:p>
        </p:txBody>
      </p:sp>
      <p:pic>
        <p:nvPicPr>
          <p:cNvPr id="8194" name="Picture 2" descr="https://confluence.slac.stanford.edu/download/attachments/177180101/P5300118.JPG?api=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6450"/>
            <a:ext cx="7115667" cy="53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3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Down Below: 2014 Truck Fire and </a:t>
            </a:r>
            <a:r>
              <a:rPr lang="en-US" dirty="0" err="1"/>
              <a:t>Transuranics</a:t>
            </a:r>
            <a:r>
              <a:rPr lang="en-US" dirty="0"/>
              <a:t> Release at the </a:t>
            </a:r>
            <a:r>
              <a:rPr lang="en-US" dirty="0" smtClean="0"/>
              <a:t>Waste Isolation </a:t>
            </a:r>
            <a:r>
              <a:rPr lang="en-US" dirty="0"/>
              <a:t>Pilot Plant</a:t>
            </a:r>
            <a:endParaRPr lang="en-CA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ITSF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99" y="1314150"/>
            <a:ext cx="7391400" cy="554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1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Down Below: 2014 Truck Fire and </a:t>
            </a:r>
            <a:r>
              <a:rPr lang="en-US" dirty="0" err="1"/>
              <a:t>Transuranics</a:t>
            </a:r>
            <a:r>
              <a:rPr lang="en-US" dirty="0"/>
              <a:t> Release at the </a:t>
            </a:r>
            <a:r>
              <a:rPr lang="en-US" dirty="0" smtClean="0"/>
              <a:t>Waste Isolation </a:t>
            </a:r>
            <a:r>
              <a:rPr lang="en-US" dirty="0"/>
              <a:t>Pilot Plant</a:t>
            </a:r>
            <a:endParaRPr lang="en-CA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ITSF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4038600" cy="5065522"/>
          </a:xfrm>
        </p:spPr>
        <p:txBody>
          <a:bodyPr>
            <a:normAutofit fontScale="92500"/>
          </a:bodyPr>
          <a:lstStyle/>
          <a:p>
            <a:r>
              <a:rPr lang="en-US" u="sng" dirty="0" smtClean="0"/>
              <a:t>What we learned: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Fate of experiment uncertain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Our remote-operation capabilities were a little weak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Removal of access privileges did the most damage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Take advantage of </a:t>
            </a:r>
            <a:r>
              <a:rPr lang="en-US" dirty="0" err="1" smtClean="0"/>
              <a:t>fungibility</a:t>
            </a:r>
            <a:r>
              <a:rPr lang="en-US" dirty="0" smtClean="0"/>
              <a:t> of assets with host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Rad-waste mines are poor places for physics experiments </a:t>
            </a:r>
            <a:endParaRPr lang="en-US" dirty="0"/>
          </a:p>
        </p:txBody>
      </p:sp>
      <p:pic>
        <p:nvPicPr>
          <p:cNvPr id="4100" name="Picture 4" descr="https://confluence.slac.stanford.edu/download/attachments/177180101/P5300071.JPG?api=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617479"/>
            <a:ext cx="3365500" cy="22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onfluence.slac.stanford.edu/download/attachments/177180101/P5300116.JPG?api=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1243584"/>
            <a:ext cx="45085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9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Down Below: 2014 Truck Fire and </a:t>
            </a:r>
            <a:r>
              <a:rPr lang="en-US" dirty="0" err="1"/>
              <a:t>Transuranics</a:t>
            </a:r>
            <a:r>
              <a:rPr lang="en-US" dirty="0"/>
              <a:t> Release at the </a:t>
            </a:r>
            <a:r>
              <a:rPr lang="en-US" dirty="0" smtClean="0"/>
              <a:t>Waste Isolation </a:t>
            </a:r>
            <a:r>
              <a:rPr lang="en-US" dirty="0"/>
              <a:t>Pilot Plant</a:t>
            </a:r>
            <a:endParaRPr lang="en-CA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ITSF 2014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4" y="1371600"/>
            <a:ext cx="3686175" cy="479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1797" y="1371600"/>
            <a:ext cx="46632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/>
              <a:t>WIPP</a:t>
            </a:r>
            <a:r>
              <a:rPr lang="en-US" dirty="0" smtClean="0"/>
              <a:t>: Underground transuranic waste interment facility outside Carlsbad, New Mexico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Run by a contractor (Nuclear Waste Partnership) for the U.S. DOE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Mine cut into large salt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Also plays host to a small number of experiments requiring low rad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/>
              <a:t>EXO-200</a:t>
            </a:r>
            <a:r>
              <a:rPr lang="en-US" dirty="0" smtClean="0"/>
              <a:t>: Search </a:t>
            </a:r>
            <a:r>
              <a:rPr lang="en-US" dirty="0"/>
              <a:t>for </a:t>
            </a:r>
            <a:r>
              <a:rPr lang="en-US" dirty="0" err="1"/>
              <a:t>neutrinoless</a:t>
            </a:r>
            <a:r>
              <a:rPr lang="en-US" dirty="0"/>
              <a:t> double-beta decay in 200 kg of enriched liquid xenon-136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Built at Stanford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place at </a:t>
            </a:r>
            <a:r>
              <a:rPr lang="en-US" dirty="0" smtClean="0"/>
              <a:t>WIPP since </a:t>
            </a:r>
            <a:r>
              <a:rPr lang="en-US" dirty="0"/>
              <a:t>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Installed in a portable clean room in a 25x100m cavern (“the drift</a:t>
            </a:r>
            <a:r>
              <a:rPr lang="en-US" dirty="0" smtClean="0"/>
              <a:t>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Down Below: 2014 Truck Fire and </a:t>
            </a:r>
            <a:r>
              <a:rPr lang="en-US" dirty="0" err="1"/>
              <a:t>Transuranics</a:t>
            </a:r>
            <a:r>
              <a:rPr lang="en-US" dirty="0"/>
              <a:t> Release at the </a:t>
            </a:r>
            <a:r>
              <a:rPr lang="en-US" dirty="0" smtClean="0"/>
              <a:t>Waste Isolation </a:t>
            </a:r>
            <a:r>
              <a:rPr lang="en-US" dirty="0"/>
              <a:t>Pilot Plant</a:t>
            </a:r>
            <a:endParaRPr lang="en-CA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ITSF 2014</a:t>
            </a:r>
            <a:endParaRPr lang="en-US" dirty="0"/>
          </a:p>
        </p:txBody>
      </p:sp>
      <p:pic>
        <p:nvPicPr>
          <p:cNvPr id="10242" name="Picture 2" descr="E:\EXO 2014\WIPP_N_Circuit_Close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553200" cy="50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3807311" y="4343400"/>
            <a:ext cx="310178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0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Down Below: 2014 Truck Fire and </a:t>
            </a:r>
            <a:r>
              <a:rPr lang="en-US" dirty="0" err="1"/>
              <a:t>Transuranics</a:t>
            </a:r>
            <a:r>
              <a:rPr lang="en-US" dirty="0"/>
              <a:t> Release at the </a:t>
            </a:r>
            <a:r>
              <a:rPr lang="en-US" dirty="0" smtClean="0"/>
              <a:t>Waste Isolation </a:t>
            </a:r>
            <a:r>
              <a:rPr lang="en-US" dirty="0"/>
              <a:t>Pilot Plant</a:t>
            </a:r>
            <a:endParaRPr lang="en-CA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ITSF 2014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432435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https://confluence.slac.stanford.edu/download/attachments/177180101/P5300049.JPG?api=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2480623"/>
            <a:ext cx="5392003" cy="40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2093" y="122374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Feb. 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00550" y="593383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Aug. 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Down Below: 2014 Truck Fire and </a:t>
            </a:r>
            <a:r>
              <a:rPr lang="en-US" dirty="0" err="1"/>
              <a:t>Transuranics</a:t>
            </a:r>
            <a:r>
              <a:rPr lang="en-US" dirty="0"/>
              <a:t> Release at the </a:t>
            </a:r>
            <a:r>
              <a:rPr lang="en-US" dirty="0" smtClean="0"/>
              <a:t>Waste Isolation </a:t>
            </a:r>
            <a:r>
              <a:rPr lang="en-US" dirty="0"/>
              <a:t>Pilot Plant</a:t>
            </a:r>
            <a:endParaRPr lang="en-CA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ITSF 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00550" y="593383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Aug.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527120" y="1523999"/>
            <a:ext cx="7626279" cy="4805271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11:30 a.m. 3 workers smelled smoke</a:t>
            </a:r>
            <a:endParaRPr lang="en-US" dirty="0" smtClean="0"/>
          </a:p>
          <a:p>
            <a:pPr lvl="1"/>
            <a:r>
              <a:rPr lang="en-US" dirty="0" smtClean="0"/>
              <a:t>11:32  </a:t>
            </a:r>
            <a:r>
              <a:rPr lang="en-US" dirty="0" smtClean="0"/>
              <a:t>distorted, loud, and unintelligible message transmitted over mine phones</a:t>
            </a:r>
          </a:p>
          <a:p>
            <a:pPr lvl="1"/>
            <a:r>
              <a:rPr lang="en-US" dirty="0" smtClean="0"/>
              <a:t>11:35 workers evacuate through alternate exit</a:t>
            </a:r>
          </a:p>
          <a:p>
            <a:pPr lvl="1"/>
            <a:r>
              <a:rPr lang="en-US" dirty="0" smtClean="0"/>
              <a:t>11:36 fire alarm sounds</a:t>
            </a:r>
          </a:p>
          <a:p>
            <a:pPr lvl="1"/>
            <a:r>
              <a:rPr lang="en-US" dirty="0" smtClean="0"/>
              <a:t>11:40 workers meet a WIPP miner</a:t>
            </a:r>
          </a:p>
          <a:p>
            <a:pPr lvl="1"/>
            <a:r>
              <a:rPr lang="en-US" dirty="0" smtClean="0"/>
              <a:t>11:42 workers arrive at Waste Hoist</a:t>
            </a:r>
            <a:endParaRPr lang="en-US" dirty="0"/>
          </a:p>
          <a:p>
            <a:pPr marL="233362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4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Down Below: 2014 Truck Fire and </a:t>
            </a:r>
            <a:r>
              <a:rPr lang="en-US" dirty="0" err="1"/>
              <a:t>Transuranics</a:t>
            </a:r>
            <a:r>
              <a:rPr lang="en-US" dirty="0"/>
              <a:t> Release at the </a:t>
            </a:r>
            <a:r>
              <a:rPr lang="en-US" dirty="0" smtClean="0"/>
              <a:t>Waste Isolation </a:t>
            </a:r>
            <a:r>
              <a:rPr lang="en-US" dirty="0"/>
              <a:t>Pilot Plant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4267200" y="1334853"/>
            <a:ext cx="4419600" cy="5065522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Mine entries halted</a:t>
            </a:r>
          </a:p>
          <a:p>
            <a:pPr lvl="1"/>
            <a:r>
              <a:rPr lang="en-US" dirty="0" smtClean="0"/>
              <a:t>Direct cause: broken hydraulic line sprayed hydraulic fluid onto hot catalytic converter</a:t>
            </a:r>
          </a:p>
          <a:p>
            <a:pPr lvl="1"/>
            <a:r>
              <a:rPr lang="en-US" dirty="0" smtClean="0"/>
              <a:t>DOE investigation had 35 findings:</a:t>
            </a:r>
          </a:p>
          <a:p>
            <a:pPr lvl="2"/>
            <a:r>
              <a:rPr lang="en-US" dirty="0" smtClean="0"/>
              <a:t>Preventive maintenance</a:t>
            </a:r>
          </a:p>
          <a:p>
            <a:pPr lvl="2"/>
            <a:r>
              <a:rPr lang="en-US" dirty="0" smtClean="0"/>
              <a:t>Emergency preparedness</a:t>
            </a:r>
          </a:p>
          <a:p>
            <a:pPr lvl="2"/>
            <a:r>
              <a:rPr lang="en-US" dirty="0" smtClean="0"/>
              <a:t>Communication</a:t>
            </a:r>
          </a:p>
          <a:p>
            <a:pPr lvl="2"/>
            <a:r>
              <a:rPr lang="en-US" dirty="0" smtClean="0"/>
              <a:t>Control of combustibles</a:t>
            </a:r>
          </a:p>
          <a:p>
            <a:pPr lvl="2"/>
            <a:r>
              <a:rPr lang="en-US" dirty="0" smtClean="0"/>
              <a:t>Culture</a:t>
            </a:r>
          </a:p>
          <a:p>
            <a:pPr marL="233362" lvl="1" indent="0">
              <a:buNone/>
            </a:pPr>
            <a:endParaRPr lang="en-US" dirty="0"/>
          </a:p>
          <a:p>
            <a:pPr marL="233362" lvl="1" indent="0">
              <a:buNone/>
            </a:pP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ITSF 2014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6" y="1324617"/>
            <a:ext cx="3451514" cy="258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confluence.slac.stanford.edu/download/attachments/177180101/P5300115.JPG?api=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6" y="3807459"/>
            <a:ext cx="3451514" cy="258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6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Down Below: 2014 Truck Fire and </a:t>
            </a:r>
            <a:r>
              <a:rPr lang="en-US" dirty="0" err="1"/>
              <a:t>Transuranics</a:t>
            </a:r>
            <a:r>
              <a:rPr lang="en-US" dirty="0"/>
              <a:t> Release at the </a:t>
            </a:r>
            <a:r>
              <a:rPr lang="en-US" dirty="0" smtClean="0"/>
              <a:t>Waste Isolation </a:t>
            </a:r>
            <a:r>
              <a:rPr lang="en-US" dirty="0"/>
              <a:t>Pilot Plant</a:t>
            </a:r>
            <a:endParaRPr lang="en-CA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ITSF 2014</a:t>
            </a:r>
            <a:endParaRPr lang="en-US" dirty="0"/>
          </a:p>
        </p:txBody>
      </p:sp>
      <p:pic>
        <p:nvPicPr>
          <p:cNvPr id="1031" name="Picture 7" descr="http://www.state.nv.us/nucwaste/graphics/wipp0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1"/>
            <a:ext cx="4267200" cy="37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Stacked drums of transuranic waste in Panel 1 contain waste with mostly alpha emitting radionuclides.  While some gamma and beta emitters are present, their contribution to the total is small. 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54" y="4102358"/>
            <a:ext cx="3698638" cy="275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9"/>
          <p:cNvSpPr>
            <a:spLocks noGrp="1"/>
          </p:cNvSpPr>
          <p:nvPr>
            <p:ph sz="quarter" idx="16"/>
          </p:nvPr>
        </p:nvSpPr>
        <p:spPr>
          <a:xfrm>
            <a:off x="36394" y="1334853"/>
            <a:ext cx="4419600" cy="5065522"/>
          </a:xfrm>
        </p:spPr>
        <p:txBody>
          <a:bodyPr>
            <a:normAutofit/>
          </a:bodyPr>
          <a:lstStyle/>
          <a:p>
            <a:pPr marL="233362" lvl="1" indent="0">
              <a:buNone/>
            </a:pPr>
            <a:r>
              <a:rPr lang="en-US" dirty="0" smtClean="0"/>
              <a:t>Waste release:</a:t>
            </a:r>
          </a:p>
          <a:p>
            <a:pPr lvl="2"/>
            <a:r>
              <a:rPr lang="en-US" dirty="0" smtClean="0"/>
              <a:t>Area monitor alarms</a:t>
            </a:r>
          </a:p>
          <a:p>
            <a:pPr lvl="2"/>
            <a:r>
              <a:rPr lang="en-US" dirty="0" smtClean="0"/>
              <a:t>TRU detection offsite</a:t>
            </a:r>
          </a:p>
          <a:p>
            <a:pPr lvl="2"/>
            <a:r>
              <a:rPr lang="en-US" dirty="0" smtClean="0"/>
              <a:t>Cause unknown</a:t>
            </a:r>
          </a:p>
          <a:p>
            <a:pPr marL="233362" lvl="1" indent="0">
              <a:buNone/>
            </a:pPr>
            <a:endParaRPr lang="en-US" dirty="0" smtClean="0"/>
          </a:p>
          <a:p>
            <a:pPr marL="233362" lvl="1" indent="0">
              <a:buNone/>
            </a:pPr>
            <a:r>
              <a:rPr lang="en-US" dirty="0" smtClean="0"/>
              <a:t>EXO entries since accidents:</a:t>
            </a:r>
          </a:p>
          <a:p>
            <a:pPr lvl="1"/>
            <a:r>
              <a:rPr lang="en-US" dirty="0" smtClean="0"/>
              <a:t>14 Feb 2014: Only inspection and photography allowed</a:t>
            </a:r>
          </a:p>
          <a:p>
            <a:pPr lvl="1"/>
            <a:r>
              <a:rPr lang="en-US" dirty="0" smtClean="0"/>
              <a:t>21 August 2014: </a:t>
            </a:r>
            <a:r>
              <a:rPr lang="en-US" dirty="0"/>
              <a:t>Only inspection and photography </a:t>
            </a:r>
            <a:r>
              <a:rPr lang="en-US" dirty="0" smtClean="0"/>
              <a:t>allowed </a:t>
            </a:r>
            <a:endParaRPr lang="en-US" dirty="0"/>
          </a:p>
          <a:p>
            <a:pPr marL="233362" lvl="1" indent="0">
              <a:buNone/>
            </a:pPr>
            <a:r>
              <a:rPr lang="en-US" dirty="0" smtClean="0"/>
              <a:t>  </a:t>
            </a:r>
            <a:endParaRPr lang="en-US" dirty="0"/>
          </a:p>
          <a:p>
            <a:pPr marL="233362" lvl="1" indent="0">
              <a:buNone/>
            </a:pPr>
            <a:endParaRPr lang="en-US" dirty="0"/>
          </a:p>
          <a:p>
            <a:pPr marL="233362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Down Below: 2014 Truck Fire and </a:t>
            </a:r>
            <a:r>
              <a:rPr lang="en-US" dirty="0" err="1"/>
              <a:t>Transuranics</a:t>
            </a:r>
            <a:r>
              <a:rPr lang="en-US" dirty="0"/>
              <a:t> Release at the </a:t>
            </a:r>
            <a:r>
              <a:rPr lang="en-US" dirty="0" smtClean="0"/>
              <a:t>Waste Isolation </a:t>
            </a:r>
            <a:r>
              <a:rPr lang="en-US" dirty="0"/>
              <a:t>Pilot Plant</a:t>
            </a:r>
            <a:endParaRPr lang="en-CA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ITSF 2014</a:t>
            </a:r>
            <a:endParaRPr lang="en-US" dirty="0"/>
          </a:p>
        </p:txBody>
      </p:sp>
      <p:pic>
        <p:nvPicPr>
          <p:cNvPr id="2052" name="Picture 4" descr="WI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199"/>
            <a:ext cx="8534400" cy="516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07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Down Below: 2014 Truck Fire and </a:t>
            </a:r>
            <a:r>
              <a:rPr lang="en-US" dirty="0" err="1"/>
              <a:t>Transuranics</a:t>
            </a:r>
            <a:r>
              <a:rPr lang="en-US" dirty="0"/>
              <a:t> Release at the </a:t>
            </a:r>
            <a:r>
              <a:rPr lang="en-US" dirty="0" smtClean="0"/>
              <a:t>Waste Isolation </a:t>
            </a:r>
            <a:r>
              <a:rPr lang="en-US" dirty="0"/>
              <a:t>Pilot Plant</a:t>
            </a:r>
            <a:endParaRPr lang="en-CA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ITSF 2014</a:t>
            </a:r>
            <a:endParaRPr lang="en-US" dirty="0"/>
          </a:p>
        </p:txBody>
      </p:sp>
      <p:sp>
        <p:nvSpPr>
          <p:cNvPr id="17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343239"/>
            <a:ext cx="2892188" cy="4555331"/>
          </a:xfrm>
        </p:spPr>
        <p:txBody>
          <a:bodyPr>
            <a:normAutofit lnSpcReduction="10000"/>
          </a:bodyPr>
          <a:lstStyle/>
          <a:p>
            <a:pPr marL="233362" lvl="1" indent="0">
              <a:buNone/>
            </a:pPr>
            <a:r>
              <a:rPr lang="en-US" sz="2400" u="sng" dirty="0" smtClean="0"/>
              <a:t>Effects on EXO:</a:t>
            </a:r>
          </a:p>
          <a:p>
            <a:pPr lvl="2"/>
            <a:r>
              <a:rPr lang="en-US" sz="2400" dirty="0" smtClean="0"/>
              <a:t>Chiller failures necessitated Xenon recovery </a:t>
            </a:r>
          </a:p>
          <a:p>
            <a:pPr lvl="2"/>
            <a:r>
              <a:rPr lang="en-US" sz="2400" dirty="0" smtClean="0"/>
              <a:t>Water leak from thermal-store system</a:t>
            </a:r>
          </a:p>
          <a:p>
            <a:pPr lvl="2"/>
            <a:r>
              <a:rPr lang="en-US" sz="2400" dirty="0" smtClean="0"/>
              <a:t>Other system failures </a:t>
            </a:r>
          </a:p>
          <a:p>
            <a:pPr marL="233362" lvl="1" indent="0">
              <a:buNone/>
            </a:pPr>
            <a:endParaRPr lang="en-US" dirty="0" smtClean="0"/>
          </a:p>
          <a:p>
            <a:pPr marL="233362" lvl="1" indent="0">
              <a:buNone/>
            </a:pPr>
            <a:r>
              <a:rPr lang="en-US" dirty="0" smtClean="0"/>
              <a:t>  </a:t>
            </a:r>
            <a:endParaRPr lang="en-US" dirty="0"/>
          </a:p>
          <a:p>
            <a:pPr marL="233362" lvl="1" indent="0">
              <a:buNone/>
            </a:pPr>
            <a:endParaRPr lang="en-US" dirty="0"/>
          </a:p>
          <a:p>
            <a:pPr marL="233362" lvl="1" indent="0">
              <a:buNone/>
            </a:pP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" y="1334852"/>
            <a:ext cx="6084627" cy="456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17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476</Words>
  <Application>Microsoft Office PowerPoint</Application>
  <PresentationFormat>On-screen Show (4:3)</PresentationFormat>
  <Paragraphs>91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Blank</vt:lpstr>
      <vt:lpstr>Fire Down Below: 2014 Truck Fire and Transuranics Release at the Waste Isolation Pilot Plant</vt:lpstr>
      <vt:lpstr>Fire Down Below: 2014 Truck Fire and Transuranics Release at the Waste Isolation Pilot Plant</vt:lpstr>
      <vt:lpstr>Fire Down Below: 2014 Truck Fire and Transuranics Release at the Waste Isolation Pilot Plant</vt:lpstr>
      <vt:lpstr>Fire Down Below: 2014 Truck Fire and Transuranics Release at the Waste Isolation Pilot Plant</vt:lpstr>
      <vt:lpstr>Fire Down Below: 2014 Truck Fire and Transuranics Release at the Waste Isolation Pilot Plant</vt:lpstr>
      <vt:lpstr>Fire Down Below: 2014 Truck Fire and Transuranics Release at the Waste Isolation Pilot Plant</vt:lpstr>
      <vt:lpstr>Fire Down Below: 2014 Truck Fire and Transuranics Release at the Waste Isolation Pilot Plant</vt:lpstr>
      <vt:lpstr>Fire Down Below: 2014 Truck Fire and Transuranics Release at the Waste Isolation Pilot Plant</vt:lpstr>
      <vt:lpstr>Fire Down Below: 2014 Truck Fire and Transuranics Release at the Waste Isolation Pilot Plant</vt:lpstr>
      <vt:lpstr>Fire Down Below: 2014 Truck Fire and Transuranics Release at the Waste Isolation Pilot Plant</vt:lpstr>
      <vt:lpstr>Fire Down Below: 2014 Truck Fire and Transuranics Release at the Waste Isolation Pilot Plant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2012-06-11T23:48:53Z</dcterms:created>
  <dcterms:modified xsi:type="dcterms:W3CDTF">2014-09-11T15:16:15Z</dcterms:modified>
</cp:coreProperties>
</file>