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23"/>
  </p:notesMasterIdLst>
  <p:sldIdLst>
    <p:sldId id="287" r:id="rId2"/>
    <p:sldId id="295" r:id="rId3"/>
    <p:sldId id="319" r:id="rId4"/>
    <p:sldId id="284" r:id="rId5"/>
    <p:sldId id="294" r:id="rId6"/>
    <p:sldId id="292" r:id="rId7"/>
    <p:sldId id="320" r:id="rId8"/>
    <p:sldId id="305" r:id="rId9"/>
    <p:sldId id="322" r:id="rId10"/>
    <p:sldId id="306" r:id="rId11"/>
    <p:sldId id="323" r:id="rId12"/>
    <p:sldId id="291" r:id="rId13"/>
    <p:sldId id="309" r:id="rId14"/>
    <p:sldId id="317" r:id="rId15"/>
    <p:sldId id="318" r:id="rId16"/>
    <p:sldId id="310" r:id="rId17"/>
    <p:sldId id="311" r:id="rId18"/>
    <p:sldId id="324" r:id="rId19"/>
    <p:sldId id="293" r:id="rId20"/>
    <p:sldId id="313" r:id="rId21"/>
    <p:sldId id="316" r:id="rId22"/>
  </p:sldIdLst>
  <p:sldSz cx="9144000" cy="6858000" type="screen4x3"/>
  <p:notesSz cx="6794500" cy="9931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346">
          <p15:clr>
            <a:srgbClr val="A4A3A4"/>
          </p15:clr>
        </p15:guide>
        <p15:guide id="3" orient="horz" pos="3974">
          <p15:clr>
            <a:srgbClr val="A4A3A4"/>
          </p15:clr>
        </p15:guide>
        <p15:guide id="4" orient="horz" pos="1026">
          <p15:clr>
            <a:srgbClr val="A4A3A4"/>
          </p15:clr>
        </p15:guide>
        <p15:guide id="5" pos="2880">
          <p15:clr>
            <a:srgbClr val="A4A3A4"/>
          </p15:clr>
        </p15:guide>
        <p15:guide id="6" pos="521">
          <p15:clr>
            <a:srgbClr val="A4A3A4"/>
          </p15:clr>
        </p15:guide>
        <p15:guide id="7" pos="5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D4"/>
    <a:srgbClr val="B7B9BA"/>
    <a:srgbClr val="F4F4F4"/>
    <a:srgbClr val="ED7703"/>
    <a:srgbClr val="AF007C"/>
    <a:srgbClr val="132577"/>
    <a:srgbClr val="51A026"/>
    <a:srgbClr val="4E5B99"/>
    <a:srgbClr val="D1D2D4"/>
    <a:srgbClr val="FFD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8971" autoAdjust="0"/>
    <p:restoredTop sz="85657" autoAdjust="0"/>
  </p:normalViewPr>
  <p:slideViewPr>
    <p:cSldViewPr showGuides="1">
      <p:cViewPr>
        <p:scale>
          <a:sx n="100" d="100"/>
          <a:sy n="100" d="100"/>
        </p:scale>
        <p:origin x="246" y="504"/>
      </p:cViewPr>
      <p:guideLst>
        <p:guide orient="horz" pos="2160"/>
        <p:guide orient="horz" pos="346"/>
        <p:guide orient="horz" pos="3974"/>
        <p:guide orient="horz" pos="1026"/>
        <p:guide pos="2880"/>
        <p:guide pos="521"/>
        <p:guide pos="5239"/>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9" d="100"/>
          <a:sy n="19" d="100"/>
        </p:scale>
        <p:origin x="-1806" y="-114"/>
      </p:cViewPr>
      <p:guideLst>
        <p:guide orient="horz" pos="3128"/>
        <p:guide pos="214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D680E798-53FF-4C51-A981-953463752515}" type="datetimeFigureOut">
              <a:rPr lang="fr-FR" smtClean="0"/>
              <a:pPr/>
              <a:t>10/09/2014</a:t>
            </a:fld>
            <a:endParaRPr lang="fr-FR"/>
          </a:p>
        </p:txBody>
      </p:sp>
      <p:sp>
        <p:nvSpPr>
          <p:cNvPr id="4" name="Espace réservé de l'image des diapositives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1B06CD8F-B7ED-4A05-9FB1-A01CC0EF02CC}" type="slidenum">
              <a:rPr lang="fr-FR" smtClean="0"/>
              <a:pPr/>
              <a:t>‹N°›</a:t>
            </a:fld>
            <a:endParaRPr lang="fr-FR"/>
          </a:p>
        </p:txBody>
      </p:sp>
    </p:spTree>
    <p:extLst>
      <p:ext uri="{BB962C8B-B14F-4D97-AF65-F5344CB8AC3E}">
        <p14:creationId xmlns:p14="http://schemas.microsoft.com/office/powerpoint/2010/main" val="1340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baseline="0" dirty="0" smtClean="0"/>
          </a:p>
        </p:txBody>
      </p:sp>
      <p:sp>
        <p:nvSpPr>
          <p:cNvPr id="4" name="Slide Number Placeholder 3"/>
          <p:cNvSpPr>
            <a:spLocks noGrp="1"/>
          </p:cNvSpPr>
          <p:nvPr>
            <p:ph type="sldNum" sz="quarter" idx="10"/>
          </p:nvPr>
        </p:nvSpPr>
        <p:spPr/>
        <p:txBody>
          <a:bodyPr/>
          <a:lstStyle/>
          <a:p>
            <a:fld id="{1B06CD8F-B7ED-4A05-9FB1-A01CC0EF02CC}"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smtClean="0"/>
          </a:p>
        </p:txBody>
      </p:sp>
      <p:sp>
        <p:nvSpPr>
          <p:cNvPr id="4" name="Slide Number Placeholder 3"/>
          <p:cNvSpPr>
            <a:spLocks noGrp="1"/>
          </p:cNvSpPr>
          <p:nvPr>
            <p:ph type="sldNum" sz="quarter" idx="10"/>
          </p:nvPr>
        </p:nvSpPr>
        <p:spPr/>
        <p:txBody>
          <a:bodyPr/>
          <a:lstStyle/>
          <a:p>
            <a:fld id="{1B06CD8F-B7ED-4A05-9FB1-A01CC0EF02CC}"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smtClean="0"/>
          </a:p>
        </p:txBody>
      </p:sp>
      <p:sp>
        <p:nvSpPr>
          <p:cNvPr id="4" name="Slide Number Placeholder 3"/>
          <p:cNvSpPr>
            <a:spLocks noGrp="1"/>
          </p:cNvSpPr>
          <p:nvPr>
            <p:ph type="sldNum" sz="quarter" idx="10"/>
          </p:nvPr>
        </p:nvSpPr>
        <p:spPr/>
        <p:txBody>
          <a:bodyPr/>
          <a:lstStyle/>
          <a:p>
            <a:fld id="{1B06CD8F-B7ED-4A05-9FB1-A01CC0EF02CC}"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21</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GB" sz="1600" dirty="0" smtClean="0">
              <a:cs typeface="Arial" pitchFamily="34" charset="0"/>
            </a:endParaRPr>
          </a:p>
        </p:txBody>
      </p:sp>
      <p:sp>
        <p:nvSpPr>
          <p:cNvPr id="4" name="Slide Number Placeholder 3"/>
          <p:cNvSpPr>
            <a:spLocks noGrp="1"/>
          </p:cNvSpPr>
          <p:nvPr>
            <p:ph type="sldNum" sz="quarter" idx="10"/>
          </p:nvPr>
        </p:nvSpPr>
        <p:spPr/>
        <p:txBody>
          <a:bodyPr/>
          <a:lstStyle/>
          <a:p>
            <a:fld id="{1B06CD8F-B7ED-4A05-9FB1-A01CC0EF02CC}"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600"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15" name="Image 14" descr="logo_couv.jpg"/>
          <p:cNvPicPr>
            <a:picLocks noChangeAspect="1"/>
          </p:cNvPicPr>
          <p:nvPr/>
        </p:nvPicPr>
        <p:blipFill>
          <a:blip r:embed="rId2" cstate="print"/>
          <a:stretch>
            <a:fillRect/>
          </a:stretch>
        </p:blipFill>
        <p:spPr>
          <a:xfrm>
            <a:off x="972000" y="1990800"/>
            <a:ext cx="7200000" cy="2880000"/>
          </a:xfrm>
          <a:prstGeom prst="rect">
            <a:avLst/>
          </a:prstGeom>
        </p:spPr>
      </p:pic>
      <p:pic>
        <p:nvPicPr>
          <p:cNvPr id="3" name="Image 14" descr="logo_couv.jpg"/>
          <p:cNvPicPr>
            <a:picLocks noChangeAspect="1"/>
          </p:cNvPicPr>
          <p:nvPr userDrawn="1"/>
        </p:nvPicPr>
        <p:blipFill>
          <a:blip r:embed="rId2" cstate="print"/>
          <a:stretch>
            <a:fillRect/>
          </a:stretch>
        </p:blipFill>
        <p:spPr>
          <a:xfrm>
            <a:off x="972000" y="1990800"/>
            <a:ext cx="7200000" cy="2880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727200" y="126000"/>
            <a:ext cx="82368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smtClean="0"/>
              <a:t>Click to edit Master title style</a:t>
            </a:r>
            <a:endParaRPr lang="fr-FR" dirty="0"/>
          </a:p>
        </p:txBody>
      </p:sp>
      <p:sp>
        <p:nvSpPr>
          <p:cNvPr id="3" name="Espace réservé du contenu 2"/>
          <p:cNvSpPr>
            <a:spLocks noGrp="1"/>
          </p:cNvSpPr>
          <p:nvPr>
            <p:ph idx="1"/>
          </p:nvPr>
        </p:nvSpPr>
        <p:spPr bwMode="gray">
          <a:xfrm>
            <a:off x="3351600" y="1098000"/>
            <a:ext cx="5612400" cy="3564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8" name="Espace réservé pour une image  7"/>
          <p:cNvSpPr>
            <a:spLocks noGrp="1"/>
          </p:cNvSpPr>
          <p:nvPr>
            <p:ph type="pic" sz="quarter" idx="13"/>
          </p:nvPr>
        </p:nvSpPr>
        <p:spPr>
          <a:xfrm>
            <a:off x="727200" y="1098000"/>
            <a:ext cx="2574000" cy="3564000"/>
          </a:xfrm>
        </p:spPr>
        <p:txBody>
          <a:bodyPr anchor="ctr" anchorCtr="0"/>
          <a:lstStyle>
            <a:lvl1pPr algn="ctr">
              <a:defRPr/>
            </a:lvl1pPr>
          </a:lstStyle>
          <a:p>
            <a:r>
              <a:rPr lang="en-US" smtClean="0"/>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smtClean="0"/>
              <a:t>Page </a:t>
            </a:r>
            <a:fld id="{733122C9-A0B9-462F-8757-0847AD287B63}" type="slidenum">
              <a:rPr lang="fr-FR" smtClean="0"/>
              <a:pPr/>
              <a:t>‹N°›</a:t>
            </a:fld>
            <a:endParaRPr lang="fr-FR" dirty="0"/>
          </a:p>
        </p:txBody>
      </p:sp>
      <p:sp>
        <p:nvSpPr>
          <p:cNvPr id="19" name="Espace réservé du pied de page 18"/>
          <p:cNvSpPr>
            <a:spLocks noGrp="1"/>
          </p:cNvSpPr>
          <p:nvPr>
            <p:ph type="ftr" sz="quarter" idx="16"/>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a:defRPr/>
            </a:pPr>
            <a:r>
              <a:rPr lang="en-GB" smtClean="0"/>
              <a:t>Equipment certification at the ESRF – S. Ricot</a:t>
            </a:r>
            <a:endParaRPr lang="fr-FR"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smtClean="0"/>
              <a:t>Click to edit Master title style</a:t>
            </a:r>
            <a:endParaRPr lang="fr-FR" dirty="0"/>
          </a:p>
        </p:txBody>
      </p:sp>
      <p:sp>
        <p:nvSpPr>
          <p:cNvPr id="3" name="Espace réservé du contenu 2"/>
          <p:cNvSpPr>
            <a:spLocks noGrp="1"/>
          </p:cNvSpPr>
          <p:nvPr>
            <p:ph idx="1"/>
          </p:nvPr>
        </p:nvSpPr>
        <p:spPr bwMode="gray">
          <a:xfrm>
            <a:off x="727688" y="764704"/>
            <a:ext cx="8236800" cy="5400000"/>
          </a:xfrm>
        </p:spPr>
        <p:txBody>
          <a:bodyPr/>
          <a:lstStyle>
            <a:lvl1pPr>
              <a:defRPr baseline="0"/>
            </a:lvl1pPr>
            <a:lvl2pPr>
              <a:defRPr>
                <a:solidFill>
                  <a:schemeClr val="tx1"/>
                </a:solidFill>
              </a:defRPr>
            </a:lvl2pPr>
            <a:lvl4pPr>
              <a:spcBef>
                <a:spcPts val="0"/>
              </a:spcBef>
              <a:spcAft>
                <a:spcPts val="300"/>
              </a:spcAft>
              <a:buSzPct val="80000"/>
              <a:defRPr/>
            </a:lvl4pPr>
            <a:lvl5pPr>
              <a:spcAft>
                <a:spcPts val="3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8" name="Espace réservé du numéro de diapositive 7"/>
          <p:cNvSpPr>
            <a:spLocks noGrp="1"/>
          </p:cNvSpPr>
          <p:nvPr>
            <p:ph type="sldNum" sz="quarter" idx="11"/>
          </p:nvPr>
        </p:nvSpPr>
        <p:spPr/>
        <p:txBody>
          <a:bodyPr/>
          <a:lstStyle/>
          <a:p>
            <a:r>
              <a:rPr lang="fr-FR" smtClean="0"/>
              <a:t>Page </a:t>
            </a:r>
            <a:fld id="{733122C9-A0B9-462F-8757-0847AD287B63}" type="slidenum">
              <a:rPr lang="fr-FR" smtClean="0"/>
              <a:pPr/>
              <a:t>‹N°›</a:t>
            </a:fld>
            <a:endParaRPr lang="fr-FR" dirty="0"/>
          </a:p>
        </p:txBody>
      </p:sp>
      <p:sp>
        <p:nvSpPr>
          <p:cNvPr id="9" name="Espace réservé du pied de page 8"/>
          <p:cNvSpPr>
            <a:spLocks noGrp="1"/>
          </p:cNvSpPr>
          <p:nvPr>
            <p:ph type="ftr" sz="quarter" idx="12"/>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a:defRPr/>
            </a:pPr>
            <a:r>
              <a:rPr lang="en-GB" smtClean="0"/>
              <a:t>Equipment certification at the ESRF – S. Ricot</a:t>
            </a:r>
            <a:endParaRPr lang="fr-F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a:defRPr/>
            </a:pPr>
            <a:r>
              <a:rPr lang="en-GB" smtClean="0"/>
              <a:t>Equipment certification at the ESRF – S. Ricot</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‹N°›</a:t>
            </a:fld>
            <a:endParaRPr lang="fr-FR" dirty="0"/>
          </a:p>
        </p:txBody>
      </p:sp>
    </p:spTree>
    <p:extLst>
      <p:ext uri="{BB962C8B-B14F-4D97-AF65-F5344CB8AC3E}">
        <p14:creationId xmlns:p14="http://schemas.microsoft.com/office/powerpoint/2010/main" val="7295970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ou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ESRF COLOUR PALETTE</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‹N°›</a:t>
            </a:fld>
            <a:endParaRPr lang="fr-FR" dirty="0"/>
          </a:p>
        </p:txBody>
      </p:sp>
      <p:grpSp>
        <p:nvGrpSpPr>
          <p:cNvPr id="5" name="Group 4"/>
          <p:cNvGrpSpPr/>
          <p:nvPr userDrawn="1"/>
        </p:nvGrpSpPr>
        <p:grpSpPr>
          <a:xfrm>
            <a:off x="1751223" y="1016732"/>
            <a:ext cx="6421177" cy="4780955"/>
            <a:chOff x="977503" y="761588"/>
            <a:chExt cx="6421177" cy="4780955"/>
          </a:xfrm>
        </p:grpSpPr>
        <p:sp>
          <p:nvSpPr>
            <p:cNvPr id="6" name="Oval 5"/>
            <p:cNvSpPr/>
            <p:nvPr/>
          </p:nvSpPr>
          <p:spPr>
            <a:xfrm>
              <a:off x="2803893" y="1812730"/>
              <a:ext cx="2628292" cy="26282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175956" y="1016392"/>
              <a:ext cx="576404" cy="576404"/>
            </a:xfrm>
            <a:prstGeom prst="ellipse">
              <a:avLst/>
            </a:prstGeom>
            <a:solidFill>
              <a:srgbClr val="ED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003708" y="1393465"/>
              <a:ext cx="576404" cy="576404"/>
            </a:xfrm>
            <a:prstGeom prst="ellipse">
              <a:avLst/>
            </a:prstGeom>
            <a:solidFill>
              <a:srgbClr val="F4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507764" y="1980062"/>
              <a:ext cx="576404" cy="576404"/>
            </a:xfrm>
            <a:prstGeom prst="ellipse">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688124" y="2740535"/>
              <a:ext cx="576404" cy="576404"/>
            </a:xfrm>
            <a:prstGeom prst="ellipse">
              <a:avLst/>
            </a:prstGeom>
            <a:solidFill>
              <a:srgbClr val="51A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5580282" y="3501008"/>
              <a:ext cx="576404" cy="576404"/>
            </a:xfrm>
            <a:prstGeom prst="ellipse">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148064" y="4169035"/>
              <a:ext cx="576404" cy="576404"/>
            </a:xfrm>
            <a:prstGeom prst="ellipse">
              <a:avLst/>
            </a:prstGeom>
            <a:solidFill>
              <a:srgbClr val="AF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367594" y="1709154"/>
              <a:ext cx="576404" cy="576404"/>
            </a:xfrm>
            <a:prstGeom prst="ellipse">
              <a:avLst/>
            </a:prstGeom>
            <a:solidFill>
              <a:srgbClr val="1325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079392" y="2433493"/>
              <a:ext cx="576404" cy="576404"/>
            </a:xfrm>
            <a:prstGeom prst="ellipse">
              <a:avLst/>
            </a:prstGeom>
            <a:solidFill>
              <a:srgbClr val="1325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491370" y="4689140"/>
              <a:ext cx="576404" cy="576404"/>
            </a:xfrm>
            <a:prstGeom prst="ellipse">
              <a:avLst/>
            </a:prstGeom>
            <a:solidFill>
              <a:srgbClr val="B7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706262" y="4329100"/>
              <a:ext cx="576404" cy="576404"/>
            </a:xfrm>
            <a:prstGeom prst="ellipse">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13415" y="3746995"/>
              <a:ext cx="576404" cy="576404"/>
            </a:xfrm>
            <a:prstGeom prst="ellipse">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545461" y="3053707"/>
              <a:ext cx="1260990" cy="276999"/>
            </a:xfrm>
            <a:prstGeom prst="rect">
              <a:avLst/>
            </a:prstGeom>
            <a:noFill/>
          </p:spPr>
          <p:txBody>
            <a:bodyPr wrap="square" rtlCol="0">
              <a:spAutoFit/>
            </a:bodyPr>
            <a:lstStyle/>
            <a:p>
              <a:r>
                <a:rPr lang="fr-FR" sz="1200" dirty="0" smtClean="0">
                  <a:solidFill>
                    <a:schemeClr val="bg1"/>
                  </a:solidFill>
                </a:rPr>
                <a:t>R019G037B119</a:t>
              </a:r>
              <a:endParaRPr lang="en-GB" sz="1200" dirty="0">
                <a:solidFill>
                  <a:schemeClr val="bg1"/>
                </a:solidFill>
              </a:endParaRPr>
            </a:p>
          </p:txBody>
        </p:sp>
        <p:sp>
          <p:nvSpPr>
            <p:cNvPr id="19" name="TextBox 18"/>
            <p:cNvSpPr txBox="1"/>
            <p:nvPr/>
          </p:nvSpPr>
          <p:spPr>
            <a:xfrm>
              <a:off x="4339537" y="761588"/>
              <a:ext cx="1260990" cy="276999"/>
            </a:xfrm>
            <a:prstGeom prst="rect">
              <a:avLst/>
            </a:prstGeom>
            <a:noFill/>
          </p:spPr>
          <p:txBody>
            <a:bodyPr wrap="square" rtlCol="0">
              <a:spAutoFit/>
            </a:bodyPr>
            <a:lstStyle/>
            <a:p>
              <a:r>
                <a:rPr lang="fr-FR" sz="1200" dirty="0" smtClean="0"/>
                <a:t>R237G119B003</a:t>
              </a:r>
              <a:endParaRPr lang="en-GB" sz="1200" dirty="0"/>
            </a:p>
          </p:txBody>
        </p:sp>
        <p:sp>
          <p:nvSpPr>
            <p:cNvPr id="20" name="TextBox 19"/>
            <p:cNvSpPr txBox="1"/>
            <p:nvPr/>
          </p:nvSpPr>
          <p:spPr>
            <a:xfrm>
              <a:off x="5273712" y="1162931"/>
              <a:ext cx="1314512" cy="276999"/>
            </a:xfrm>
            <a:prstGeom prst="rect">
              <a:avLst/>
            </a:prstGeom>
            <a:noFill/>
          </p:spPr>
          <p:txBody>
            <a:bodyPr wrap="square" rtlCol="0">
              <a:spAutoFit/>
            </a:bodyPr>
            <a:lstStyle/>
            <a:p>
              <a:r>
                <a:rPr lang="fr-FR" sz="1200" dirty="0" smtClean="0"/>
                <a:t>R244G163B000</a:t>
              </a:r>
              <a:endParaRPr lang="en-GB" sz="1200" dirty="0"/>
            </a:p>
          </p:txBody>
        </p:sp>
        <p:sp>
          <p:nvSpPr>
            <p:cNvPr id="21" name="TextBox 20"/>
            <p:cNvSpPr txBox="1"/>
            <p:nvPr/>
          </p:nvSpPr>
          <p:spPr>
            <a:xfrm>
              <a:off x="5795966" y="1756869"/>
              <a:ext cx="1314512" cy="276999"/>
            </a:xfrm>
            <a:prstGeom prst="rect">
              <a:avLst/>
            </a:prstGeom>
            <a:noFill/>
          </p:spPr>
          <p:txBody>
            <a:bodyPr wrap="square" rtlCol="0">
              <a:spAutoFit/>
            </a:bodyPr>
            <a:lstStyle/>
            <a:p>
              <a:r>
                <a:rPr lang="fr-FR" sz="1200" dirty="0" smtClean="0"/>
                <a:t>R255G221B000</a:t>
              </a:r>
              <a:endParaRPr lang="en-GB" sz="1200" dirty="0"/>
            </a:p>
          </p:txBody>
        </p:sp>
        <p:sp>
          <p:nvSpPr>
            <p:cNvPr id="22" name="TextBox 21"/>
            <p:cNvSpPr txBox="1"/>
            <p:nvPr/>
          </p:nvSpPr>
          <p:spPr>
            <a:xfrm>
              <a:off x="6084168" y="2570541"/>
              <a:ext cx="1314512" cy="276999"/>
            </a:xfrm>
            <a:prstGeom prst="rect">
              <a:avLst/>
            </a:prstGeom>
            <a:noFill/>
          </p:spPr>
          <p:txBody>
            <a:bodyPr wrap="square" rtlCol="0">
              <a:spAutoFit/>
            </a:bodyPr>
            <a:lstStyle/>
            <a:p>
              <a:r>
                <a:rPr lang="fr-FR" sz="1200" dirty="0" smtClean="0"/>
                <a:t>R081G160B038</a:t>
              </a:r>
              <a:endParaRPr lang="en-GB" sz="1200" dirty="0"/>
            </a:p>
          </p:txBody>
        </p:sp>
        <p:sp>
          <p:nvSpPr>
            <p:cNvPr id="23" name="TextBox 22"/>
            <p:cNvSpPr txBox="1"/>
            <p:nvPr/>
          </p:nvSpPr>
          <p:spPr>
            <a:xfrm>
              <a:off x="6084168" y="3409385"/>
              <a:ext cx="1314512" cy="276999"/>
            </a:xfrm>
            <a:prstGeom prst="rect">
              <a:avLst/>
            </a:prstGeom>
            <a:noFill/>
          </p:spPr>
          <p:txBody>
            <a:bodyPr wrap="square" rtlCol="0">
              <a:spAutoFit/>
            </a:bodyPr>
            <a:lstStyle/>
            <a:p>
              <a:r>
                <a:rPr lang="fr-FR" sz="1200" dirty="0" smtClean="0"/>
                <a:t>R000G152B212</a:t>
              </a:r>
              <a:endParaRPr lang="en-GB" sz="1200" dirty="0"/>
            </a:p>
          </p:txBody>
        </p:sp>
        <p:sp>
          <p:nvSpPr>
            <p:cNvPr id="24" name="TextBox 23"/>
            <p:cNvSpPr txBox="1"/>
            <p:nvPr/>
          </p:nvSpPr>
          <p:spPr>
            <a:xfrm>
              <a:off x="5677172" y="4159448"/>
              <a:ext cx="1314512" cy="276999"/>
            </a:xfrm>
            <a:prstGeom prst="rect">
              <a:avLst/>
            </a:prstGeom>
            <a:noFill/>
          </p:spPr>
          <p:txBody>
            <a:bodyPr wrap="square" rtlCol="0">
              <a:spAutoFit/>
            </a:bodyPr>
            <a:lstStyle/>
            <a:p>
              <a:r>
                <a:rPr lang="fr-FR" sz="1200" dirty="0" smtClean="0"/>
                <a:t>R175G000B124</a:t>
              </a:r>
              <a:endParaRPr lang="en-GB" sz="1200" dirty="0"/>
            </a:p>
          </p:txBody>
        </p:sp>
        <p:sp>
          <p:nvSpPr>
            <p:cNvPr id="25" name="TextBox 24"/>
            <p:cNvSpPr txBox="1"/>
            <p:nvPr/>
          </p:nvSpPr>
          <p:spPr>
            <a:xfrm>
              <a:off x="1312568" y="1497250"/>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75%</a:t>
              </a:r>
              <a:endParaRPr lang="en-GB" sz="1200" dirty="0"/>
            </a:p>
          </p:txBody>
        </p:sp>
        <p:sp>
          <p:nvSpPr>
            <p:cNvPr id="26" name="TextBox 25"/>
            <p:cNvSpPr txBox="1"/>
            <p:nvPr/>
          </p:nvSpPr>
          <p:spPr>
            <a:xfrm>
              <a:off x="977503" y="2279467"/>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50%</a:t>
              </a:r>
              <a:endParaRPr lang="en-GB" sz="1200" dirty="0"/>
            </a:p>
          </p:txBody>
        </p:sp>
        <p:sp>
          <p:nvSpPr>
            <p:cNvPr id="27" name="TextBox 26"/>
            <p:cNvSpPr txBox="1"/>
            <p:nvPr/>
          </p:nvSpPr>
          <p:spPr>
            <a:xfrm>
              <a:off x="2878263" y="5265544"/>
              <a:ext cx="1314512" cy="276999"/>
            </a:xfrm>
            <a:prstGeom prst="rect">
              <a:avLst/>
            </a:prstGeom>
            <a:noFill/>
          </p:spPr>
          <p:txBody>
            <a:bodyPr wrap="square" rtlCol="0">
              <a:spAutoFit/>
            </a:bodyPr>
            <a:lstStyle/>
            <a:p>
              <a:r>
                <a:rPr lang="fr-FR" sz="1200" dirty="0" smtClean="0"/>
                <a:t>R183G185B186</a:t>
              </a:r>
              <a:endParaRPr lang="en-GB" sz="1200" dirty="0"/>
            </a:p>
          </p:txBody>
        </p:sp>
        <p:sp>
          <p:nvSpPr>
            <p:cNvPr id="28" name="TextBox 27"/>
            <p:cNvSpPr txBox="1"/>
            <p:nvPr/>
          </p:nvSpPr>
          <p:spPr>
            <a:xfrm>
              <a:off x="1968154" y="4899336"/>
              <a:ext cx="1314512" cy="276999"/>
            </a:xfrm>
            <a:prstGeom prst="rect">
              <a:avLst/>
            </a:prstGeom>
            <a:noFill/>
          </p:spPr>
          <p:txBody>
            <a:bodyPr wrap="square" rtlCol="0">
              <a:spAutoFit/>
            </a:bodyPr>
            <a:lstStyle/>
            <a:p>
              <a:r>
                <a:rPr lang="fr-FR" sz="1200" dirty="0" smtClean="0"/>
                <a:t>R209G210B212</a:t>
              </a:r>
              <a:endParaRPr lang="en-GB" sz="1200" dirty="0"/>
            </a:p>
          </p:txBody>
        </p:sp>
        <p:sp>
          <p:nvSpPr>
            <p:cNvPr id="29" name="TextBox 28"/>
            <p:cNvSpPr txBox="1"/>
            <p:nvPr/>
          </p:nvSpPr>
          <p:spPr>
            <a:xfrm>
              <a:off x="1238010" y="4311927"/>
              <a:ext cx="1314512" cy="276999"/>
            </a:xfrm>
            <a:prstGeom prst="rect">
              <a:avLst/>
            </a:prstGeom>
            <a:noFill/>
          </p:spPr>
          <p:txBody>
            <a:bodyPr wrap="square" rtlCol="0">
              <a:spAutoFit/>
            </a:bodyPr>
            <a:lstStyle/>
            <a:p>
              <a:r>
                <a:rPr lang="fr-FR" sz="1200" dirty="0" smtClean="0"/>
                <a:t>R244G244B244</a:t>
              </a:r>
              <a:endParaRPr lang="en-GB" sz="1200" dirty="0"/>
            </a:p>
          </p:txBody>
        </p:sp>
      </p:grpSp>
    </p:spTree>
    <p:extLst>
      <p:ext uri="{BB962C8B-B14F-4D97-AF65-F5344CB8AC3E}">
        <p14:creationId xmlns:p14="http://schemas.microsoft.com/office/powerpoint/2010/main" val="2874857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0825" y="836613"/>
            <a:ext cx="8642350" cy="566737"/>
          </a:xfrm>
          <a:prstGeom prst="rect">
            <a:avLst/>
          </a:prstGeom>
        </p:spPr>
        <p:txBody>
          <a:bodyPr/>
          <a:lstStyle/>
          <a:p>
            <a:r>
              <a:rPr lang="en-US" smtClean="0"/>
              <a:t>Click to edit Master title style</a:t>
            </a:r>
            <a:endParaRPr lang="en-GB"/>
          </a:p>
        </p:txBody>
      </p:sp>
      <p:sp>
        <p:nvSpPr>
          <p:cNvPr id="3" name="Chart Placeholder 2"/>
          <p:cNvSpPr>
            <a:spLocks noGrp="1"/>
          </p:cNvSpPr>
          <p:nvPr>
            <p:ph type="chart" idx="1"/>
          </p:nvPr>
        </p:nvSpPr>
        <p:spPr>
          <a:xfrm>
            <a:off x="250825" y="1974850"/>
            <a:ext cx="8642350" cy="4262438"/>
          </a:xfrm>
          <a:prstGeom prst="rect">
            <a:avLst/>
          </a:prstGeom>
        </p:spPr>
        <p:txBody>
          <a:bodyPr/>
          <a:lstStyle/>
          <a:p>
            <a:pPr lvl="0"/>
            <a:endParaRPr lang="en-GB" noProof="0" smtClean="0"/>
          </a:p>
        </p:txBody>
      </p:sp>
    </p:spTree>
    <p:extLst>
      <p:ext uri="{BB962C8B-B14F-4D97-AF65-F5344CB8AC3E}">
        <p14:creationId xmlns:p14="http://schemas.microsoft.com/office/powerpoint/2010/main" val="2055825090"/>
      </p:ext>
    </p:extLst>
  </p:cSld>
  <p:clrMapOvr>
    <a:masterClrMapping/>
  </p:clrMapOvr>
  <p:transition spd="med">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logo_texte.jpg"/>
          <p:cNvPicPr>
            <a:picLocks noChangeAspect="1"/>
          </p:cNvPicPr>
          <p:nvPr/>
        </p:nvPicPr>
        <p:blipFill>
          <a:blip r:embed="rId8" cstate="print"/>
          <a:stretch>
            <a:fillRect/>
          </a:stretch>
        </p:blipFill>
        <p:spPr>
          <a:xfrm>
            <a:off x="7164000" y="6210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fr-FR" dirty="0" smtClean="0"/>
              <a:t>CLICK TO MODIFY THE STYLE OF THE TITLE</a:t>
            </a:r>
            <a:endParaRPr lang="fr-FR" dirty="0"/>
          </a:p>
        </p:txBody>
      </p:sp>
      <p:sp>
        <p:nvSpPr>
          <p:cNvPr id="3" name="Espace réservé du texte 2"/>
          <p:cNvSpPr>
            <a:spLocks noGrp="1"/>
          </p:cNvSpPr>
          <p:nvPr>
            <p:ph type="body" idx="1"/>
          </p:nvPr>
        </p:nvSpPr>
        <p:spPr bwMode="gray">
          <a:xfrm>
            <a:off x="727200" y="764704"/>
            <a:ext cx="8236800" cy="5400000"/>
          </a:xfrm>
          <a:prstGeom prst="rect">
            <a:avLst/>
          </a:prstGeom>
        </p:spPr>
        <p:txBody>
          <a:bodyPr vert="horz" lIns="0" tIns="0" rIns="0" bIns="0" rtlCol="0" anchor="t" anchorCtr="0">
            <a:noAutofit/>
          </a:bodyPr>
          <a:lstStyle/>
          <a:p>
            <a:pPr lvl="0"/>
            <a:r>
              <a:rPr lang="fr-FR" dirty="0" smtClean="0"/>
              <a:t>Click to </a:t>
            </a:r>
            <a:r>
              <a:rPr lang="fr-FR" dirty="0" err="1" smtClean="0"/>
              <a:t>modify</a:t>
            </a:r>
            <a:r>
              <a:rPr lang="fr-FR" dirty="0" smtClean="0"/>
              <a:t> </a:t>
            </a:r>
            <a:r>
              <a:rPr lang="fr-FR" dirty="0" err="1" smtClean="0"/>
              <a:t>attributes</a:t>
            </a:r>
            <a:endParaRPr lang="fr-FR" dirty="0" smtClean="0"/>
          </a:p>
          <a:p>
            <a:pPr lvl="1"/>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5" name="Espace réservé du pied de page 4"/>
          <p:cNvSpPr>
            <a:spLocks noGrp="1"/>
          </p:cNvSpPr>
          <p:nvPr>
            <p:ph type="ftr" sz="quarter" idx="3"/>
          </p:nvPr>
        </p:nvSpPr>
        <p:spPr bwMode="gray">
          <a:xfrm>
            <a:off x="3095836" y="6483349"/>
            <a:ext cx="3239680" cy="222015"/>
          </a:xfrm>
          <a:prstGeom prst="rect">
            <a:avLst/>
          </a:prstGeom>
        </p:spPr>
        <p:txBody>
          <a:bodyPr vert="horz" lIns="0" tIns="0" rIns="0" bIns="0" rtlCol="0" anchor="b" anchorCtr="0">
            <a:noAutofit/>
          </a:bodyPr>
          <a:lstStyle>
            <a:lvl1pPr algn="l">
              <a:defRPr sz="800" b="1" cap="none" baseline="0">
                <a:solidFill>
                  <a:schemeClr val="tx2"/>
                </a:solidFill>
              </a:defRPr>
            </a:lvl1pPr>
          </a:lstStyle>
          <a:p>
            <a:pPr algn="ctr"/>
            <a:r>
              <a:rPr lang="en-GB" dirty="0" smtClean="0"/>
              <a:t>Equipment certification at the ESRF – S. </a:t>
            </a:r>
            <a:r>
              <a:rPr lang="en-GB" dirty="0" err="1" smtClean="0"/>
              <a:t>Ricot</a:t>
            </a:r>
            <a:endParaRPr lang="fr-FR" dirty="0"/>
          </a:p>
        </p:txBody>
      </p:sp>
      <p:sp>
        <p:nvSpPr>
          <p:cNvPr id="8" name="Rectangle 7"/>
          <p:cNvSpPr/>
          <p:nvPr/>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8" descr="logo_texte.jpg"/>
          <p:cNvPicPr>
            <a:picLocks noChangeAspect="1"/>
          </p:cNvPicPr>
          <p:nvPr userDrawn="1"/>
        </p:nvPicPr>
        <p:blipFill>
          <a:blip r:embed="rId8" cstate="print"/>
          <a:stretch>
            <a:fillRect/>
          </a:stretch>
        </p:blipFill>
        <p:spPr>
          <a:xfrm>
            <a:off x="7164000" y="6210000"/>
            <a:ext cx="1975944" cy="648000"/>
          </a:xfrm>
          <a:prstGeom prst="rect">
            <a:avLst/>
          </a:prstGeom>
        </p:spPr>
      </p:pic>
      <p:sp>
        <p:nvSpPr>
          <p:cNvPr id="11" name="Rectangle 10"/>
          <p:cNvSpPr/>
          <p:nvPr userDrawn="1"/>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p:cNvSpPr>
            <a:spLocks noGrp="1"/>
          </p:cNvSpPr>
          <p:nvPr>
            <p:ph type="sldNum" sz="quarter" idx="4"/>
          </p:nvPr>
        </p:nvSpPr>
        <p:spPr bwMode="gray">
          <a:xfrm>
            <a:off x="8730441" y="6645600"/>
            <a:ext cx="413559" cy="212400"/>
          </a:xfrm>
          <a:prstGeom prst="rect">
            <a:avLst/>
          </a:prstGeom>
        </p:spPr>
        <p:txBody>
          <a:bodyPr vert="horz" lIns="0" tIns="0" rIns="0" bIns="0" rtlCol="0" anchor="b" anchorCtr="0">
            <a:noAutofit/>
          </a:bodyPr>
          <a:lstStyle>
            <a:lvl1pPr algn="l">
              <a:defRPr sz="800" b="1">
                <a:solidFill>
                  <a:schemeClr val="tx2"/>
                </a:solidFill>
              </a:defRPr>
            </a:lvl1pPr>
          </a:lstStyle>
          <a:p>
            <a:r>
              <a:rPr lang="fr-FR" smtClean="0"/>
              <a:t>Page </a:t>
            </a:r>
            <a:fld id="{733122C9-A0B9-462F-8757-0847AD287B63}" type="slidenum">
              <a:rPr lang="fr-FR" smtClean="0"/>
              <a:pPr/>
              <a:t>‹N°›</a:t>
            </a:fld>
            <a:endParaRPr lang="fr-FR" dirty="0"/>
          </a:p>
        </p:txBody>
      </p:sp>
      <p:pic>
        <p:nvPicPr>
          <p:cNvPr id="15" name="Picture 5"/>
          <p:cNvPicPr>
            <a:picLocks noChangeAspect="1" noChangeArrowheads="1"/>
          </p:cNvPicPr>
          <p:nvPr userDrawn="1"/>
        </p:nvPicPr>
        <p:blipFill>
          <a:blip r:embed="rId9" cstate="print"/>
          <a:srcRect/>
          <a:stretch>
            <a:fillRect/>
          </a:stretch>
        </p:blipFill>
        <p:spPr bwMode="auto">
          <a:xfrm>
            <a:off x="179512" y="6348291"/>
            <a:ext cx="2088232" cy="465085"/>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 id="2147483664" r:id="rId6"/>
  </p:sldLayoutIdLst>
  <p:timing>
    <p:tnLst>
      <p:par>
        <p:cTn id="1" dur="indefinite" restart="never" nodeType="tmRoot"/>
      </p:par>
    </p:tnLst>
  </p:timing>
  <p:hf hdr="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baseline="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tx1"/>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400"/>
        </a:spcAft>
        <a:buClr>
          <a:schemeClr val="accent6"/>
        </a:buClr>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884" userDrawn="1">
          <p15:clr>
            <a:srgbClr val="F26B43"/>
          </p15:clr>
        </p15:guide>
        <p15:guide id="2" pos="113" userDrawn="1">
          <p15:clr>
            <a:srgbClr val="F26B43"/>
          </p15:clr>
        </p15:guide>
        <p15:guide id="3" orient="horz" pos="482" userDrawn="1">
          <p15:clr>
            <a:srgbClr val="F26B43"/>
          </p15:clr>
        </p15:guide>
        <p15:guide id="4" pos="453" userDrawn="1">
          <p15:clr>
            <a:srgbClr val="F26B43"/>
          </p15:clr>
        </p15:guide>
        <p15:guide id="5" pos="564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file:///E:\ITSF\2014\CEmarkfull.wmv"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file:///E:\ITSF\2014\CEmarkfull.wmv" TargetMode="External"/><Relationship Id="rId5" Type="http://schemas.openxmlformats.org/officeDocument/2006/relationships/image" Target="../media/image4.em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683568" y="4418329"/>
            <a:ext cx="7413811" cy="16749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eaLnBrk="0" fontAlgn="base" hangingPunct="0">
              <a:spcBef>
                <a:spcPct val="20000"/>
              </a:spcBef>
              <a:spcAft>
                <a:spcPct val="0"/>
              </a:spcAft>
              <a:buClr>
                <a:srgbClr val="7DA9DA"/>
              </a:buClr>
              <a:defRPr/>
            </a:pPr>
            <a:r>
              <a:rPr lang="en-GB" sz="2400" b="1" cap="all" dirty="0" smtClean="0">
                <a:solidFill>
                  <a:srgbClr val="AF007C"/>
                </a:solidFill>
              </a:rPr>
              <a:t>Equipment certification at the ESRF</a:t>
            </a:r>
          </a:p>
          <a:p>
            <a:pPr lvl="0" algn="ctr" eaLnBrk="0" fontAlgn="base" hangingPunct="0">
              <a:spcBef>
                <a:spcPct val="20000"/>
              </a:spcBef>
              <a:spcAft>
                <a:spcPct val="0"/>
              </a:spcAft>
              <a:buClr>
                <a:srgbClr val="7DA9DA"/>
              </a:buClr>
              <a:defRPr/>
            </a:pPr>
            <a:r>
              <a:rPr kumimoji="0" lang="en-GB" sz="2000" u="none" strike="noStrike" kern="0" cap="none" spc="0" normalizeH="0" baseline="0" noProof="0" dirty="0" smtClean="0">
                <a:ln>
                  <a:noFill/>
                </a:ln>
                <a:solidFill>
                  <a:srgbClr val="132577"/>
                </a:solidFill>
                <a:effectLst/>
                <a:uLnTx/>
                <a:uFillTx/>
                <a:latin typeface="+mn-lt"/>
                <a:ea typeface="+mn-ea"/>
                <a:cs typeface="+mn-cs"/>
              </a:rPr>
              <a:t>S. </a:t>
            </a:r>
            <a:r>
              <a:rPr kumimoji="0" lang="en-GB" sz="2000" u="none" strike="noStrike" kern="0" cap="none" spc="0" normalizeH="0" baseline="0" noProof="0" dirty="0" err="1" smtClean="0">
                <a:ln>
                  <a:noFill/>
                </a:ln>
                <a:solidFill>
                  <a:srgbClr val="132577"/>
                </a:solidFill>
                <a:effectLst/>
                <a:uLnTx/>
                <a:uFillTx/>
                <a:latin typeface="+mn-lt"/>
                <a:ea typeface="+mn-ea"/>
                <a:cs typeface="+mn-cs"/>
              </a:rPr>
              <a:t>Ricot</a:t>
            </a:r>
            <a:endParaRPr lang="en-GB" sz="2000" kern="0" dirty="0" smtClean="0">
              <a:solidFill>
                <a:srgbClr val="132577"/>
              </a:solidFill>
            </a:endParaRPr>
          </a:p>
          <a:p>
            <a:pPr lvl="0" algn="ctr" eaLnBrk="0" fontAlgn="base" hangingPunct="0">
              <a:spcBef>
                <a:spcPct val="20000"/>
              </a:spcBef>
              <a:spcAft>
                <a:spcPct val="0"/>
              </a:spcAft>
              <a:buClr>
                <a:srgbClr val="7DA9DA"/>
              </a:buClr>
              <a:defRPr/>
            </a:pPr>
            <a:r>
              <a:rPr kumimoji="0" lang="en-GB" sz="2000" u="none" strike="noStrike" kern="0" cap="none" spc="0" normalizeH="0" baseline="0" noProof="0" dirty="0" smtClean="0">
                <a:ln>
                  <a:noFill/>
                </a:ln>
                <a:solidFill>
                  <a:srgbClr val="132577"/>
                </a:solidFill>
                <a:effectLst/>
                <a:uLnTx/>
                <a:uFillTx/>
                <a:latin typeface="+mn-lt"/>
                <a:ea typeface="+mn-ea"/>
                <a:cs typeface="+mn-cs"/>
              </a:rPr>
              <a:t>P. </a:t>
            </a:r>
            <a:r>
              <a:rPr kumimoji="0" lang="en-GB" sz="2000" u="none" strike="noStrike" kern="0" cap="none" spc="0" normalizeH="0" baseline="0" noProof="0" dirty="0" err="1" smtClean="0">
                <a:ln>
                  <a:noFill/>
                </a:ln>
                <a:solidFill>
                  <a:srgbClr val="132577"/>
                </a:solidFill>
                <a:effectLst/>
                <a:uLnTx/>
                <a:uFillTx/>
                <a:latin typeface="+mn-lt"/>
                <a:ea typeface="+mn-ea"/>
                <a:cs typeface="+mn-cs"/>
              </a:rPr>
              <a:t>Berkvens</a:t>
            </a:r>
            <a:r>
              <a:rPr kumimoji="0" lang="en-GB" sz="2000" u="none" strike="noStrike" kern="0" cap="none" spc="0" normalizeH="0" baseline="0" noProof="0" dirty="0" smtClean="0">
                <a:ln>
                  <a:noFill/>
                </a:ln>
                <a:solidFill>
                  <a:srgbClr val="132577"/>
                </a:solidFill>
                <a:effectLst/>
                <a:uLnTx/>
                <a:uFillTx/>
                <a:latin typeface="+mn-lt"/>
                <a:ea typeface="+mn-ea"/>
                <a:cs typeface="+mn-cs"/>
              </a:rPr>
              <a:t> – V. </a:t>
            </a:r>
            <a:r>
              <a:rPr kumimoji="0" lang="en-GB" sz="2000" u="none" strike="noStrike" kern="0" cap="none" spc="0" normalizeH="0" baseline="0" noProof="0" dirty="0" err="1" smtClean="0">
                <a:ln>
                  <a:noFill/>
                </a:ln>
                <a:solidFill>
                  <a:srgbClr val="132577"/>
                </a:solidFill>
                <a:effectLst/>
                <a:uLnTx/>
                <a:uFillTx/>
                <a:latin typeface="+mn-lt"/>
                <a:ea typeface="+mn-ea"/>
                <a:cs typeface="+mn-cs"/>
              </a:rPr>
              <a:t>Landuré</a:t>
            </a:r>
            <a:endParaRPr kumimoji="0" lang="en-GB" sz="2000" u="none" strike="noStrike" kern="0" cap="none" spc="0" normalizeH="0" baseline="0" noProof="0" dirty="0" smtClean="0">
              <a:ln>
                <a:noFill/>
              </a:ln>
              <a:solidFill>
                <a:srgbClr val="132577"/>
              </a:solidFill>
              <a:effectLst/>
              <a:uLnTx/>
              <a:uFillTx/>
              <a:latin typeface="+mn-lt"/>
              <a:ea typeface="+mn-ea"/>
              <a:cs typeface="+mn-cs"/>
            </a:endParaRPr>
          </a:p>
          <a:p>
            <a:pPr algn="ctr" eaLnBrk="0" fontAlgn="base" hangingPunct="0">
              <a:spcBef>
                <a:spcPct val="20000"/>
              </a:spcBef>
              <a:spcAft>
                <a:spcPct val="0"/>
              </a:spcAft>
              <a:buClr>
                <a:srgbClr val="7DA9DA"/>
              </a:buClr>
              <a:defRPr/>
            </a:pPr>
            <a:endParaRPr lang="en-US" sz="2000" dirty="0" smtClean="0">
              <a:solidFill>
                <a:srgbClr val="132577"/>
              </a:solidFill>
            </a:endParaRPr>
          </a:p>
          <a:p>
            <a:pPr marL="0" marR="0" lvl="0" indent="0" algn="ctr" defTabSz="914400" rtl="0" eaLnBrk="0" fontAlgn="base" latinLnBrk="0" hangingPunct="0">
              <a:lnSpc>
                <a:spcPct val="100000"/>
              </a:lnSpc>
              <a:spcBef>
                <a:spcPct val="20000"/>
              </a:spcBef>
              <a:spcAft>
                <a:spcPct val="0"/>
              </a:spcAft>
              <a:buClr>
                <a:srgbClr val="7DA9DA"/>
              </a:buClr>
              <a:buSzTx/>
              <a:buFontTx/>
              <a:buNone/>
              <a:tabLst/>
              <a:defRPr/>
            </a:pPr>
            <a:endParaRPr kumimoji="0" lang="en-GB" sz="1500" b="1" i="0" u="none" strike="noStrike" kern="0" cap="none" spc="0" normalizeH="0" baseline="0" noProof="0" dirty="0" smtClean="0">
              <a:ln>
                <a:noFill/>
              </a:ln>
              <a:solidFill>
                <a:srgbClr val="132577"/>
              </a:solidFill>
              <a:effectLst/>
              <a:uLnTx/>
              <a:uFillTx/>
              <a:latin typeface="+mn-lt"/>
              <a:ea typeface="+mn-ea"/>
              <a:cs typeface="+mn-cs"/>
            </a:endParaRPr>
          </a:p>
        </p:txBody>
      </p:sp>
      <p:pic>
        <p:nvPicPr>
          <p:cNvPr id="4" name="Picture 3"/>
          <p:cNvPicPr>
            <a:picLocks noChangeAspect="1" noChangeArrowheads="1"/>
          </p:cNvPicPr>
          <p:nvPr/>
        </p:nvPicPr>
        <p:blipFill>
          <a:blip r:embed="rId3" cstate="print"/>
          <a:srcRect/>
          <a:stretch>
            <a:fillRect/>
          </a:stretch>
        </p:blipFill>
        <p:spPr bwMode="auto">
          <a:xfrm>
            <a:off x="215516" y="5805264"/>
            <a:ext cx="547119" cy="900100"/>
          </a:xfrm>
          <a:prstGeom prst="rect">
            <a:avLst/>
          </a:prstGeom>
          <a:noFill/>
          <a:ln w="9525">
            <a:noFill/>
            <a:miter lim="800000"/>
            <a:headEnd/>
            <a:tailEnd/>
          </a:ln>
          <a:effectLst/>
        </p:spPr>
      </p:pic>
      <p:sp>
        <p:nvSpPr>
          <p:cNvPr id="5" name="TextBox 4"/>
          <p:cNvSpPr txBox="1"/>
          <p:nvPr/>
        </p:nvSpPr>
        <p:spPr>
          <a:xfrm>
            <a:off x="719572" y="5771356"/>
            <a:ext cx="3758850" cy="477054"/>
          </a:xfrm>
          <a:prstGeom prst="rect">
            <a:avLst/>
          </a:prstGeom>
          <a:noFill/>
        </p:spPr>
        <p:txBody>
          <a:bodyPr wrap="none" rtlCol="0">
            <a:spAutoFit/>
          </a:bodyPr>
          <a:lstStyle/>
          <a:p>
            <a:r>
              <a:rPr lang="en-US" sz="1400" b="1" dirty="0" smtClean="0">
                <a:solidFill>
                  <a:srgbClr val="51A026"/>
                </a:solidFill>
              </a:rPr>
              <a:t>International Technical Safety Forum 2014</a:t>
            </a:r>
          </a:p>
          <a:p>
            <a:r>
              <a:rPr lang="en-US" sz="1100" dirty="0" smtClean="0">
                <a:solidFill>
                  <a:srgbClr val="132577"/>
                </a:solidFill>
              </a:rPr>
              <a:t>September 8 – 12, 2014 · </a:t>
            </a:r>
            <a:r>
              <a:rPr lang="en-US" sz="1100" dirty="0" err="1" smtClean="0">
                <a:solidFill>
                  <a:srgbClr val="132577"/>
                </a:solidFill>
              </a:rPr>
              <a:t>Fermilab</a:t>
            </a:r>
            <a:r>
              <a:rPr lang="en-US" sz="1100" dirty="0" smtClean="0">
                <a:solidFill>
                  <a:srgbClr val="132577"/>
                </a:solidFill>
              </a:rPr>
              <a:t>, Batavia, IL USA</a:t>
            </a:r>
            <a:endParaRPr lang="en-GB" sz="1100" dirty="0">
              <a:solidFill>
                <a:srgbClr val="132577"/>
              </a:solidFill>
            </a:endParaRPr>
          </a:p>
        </p:txBody>
      </p:sp>
    </p:spTree>
    <p:extLst>
      <p:ext uri="{BB962C8B-B14F-4D97-AF65-F5344CB8AC3E}">
        <p14:creationId xmlns:p14="http://schemas.microsoft.com/office/powerpoint/2010/main" val="456492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XY-POLISHING MACHINE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10</a:t>
            </a:fld>
            <a:endParaRPr lang="en-GB"/>
          </a:p>
        </p:txBody>
      </p:sp>
      <p:sp>
        <p:nvSpPr>
          <p:cNvPr id="16386" name="AutoShape 2"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6388" name="AutoShape 4"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6" name="Rectangle 35"/>
          <p:cNvSpPr/>
          <p:nvPr/>
        </p:nvSpPr>
        <p:spPr>
          <a:xfrm>
            <a:off x="179512" y="726956"/>
            <a:ext cx="8748972" cy="5678478"/>
          </a:xfrm>
          <a:prstGeom prst="rect">
            <a:avLst/>
          </a:prstGeom>
        </p:spPr>
        <p:txBody>
          <a:bodyPr wrap="square">
            <a:spAutoFit/>
          </a:bodyPr>
          <a:lstStyle/>
          <a:p>
            <a:pPr>
              <a:spcBef>
                <a:spcPts val="600"/>
              </a:spcBef>
              <a:buClr>
                <a:srgbClr val="132577"/>
              </a:buClr>
            </a:pPr>
            <a:r>
              <a:rPr lang="en-US" sz="2400" dirty="0" smtClean="0">
                <a:solidFill>
                  <a:srgbClr val="132577"/>
                </a:solidFill>
              </a:rPr>
              <a:t>EC declaration of conformity:</a:t>
            </a:r>
          </a:p>
          <a:p>
            <a:pPr marL="2867025" lvl="8" indent="-271463">
              <a:spcBef>
                <a:spcPts val="600"/>
              </a:spcBef>
              <a:buClr>
                <a:srgbClr val="132577"/>
              </a:buClr>
              <a:buFont typeface="Arial" pitchFamily="34" charset="0"/>
              <a:buChar char="•"/>
              <a:tabLst>
                <a:tab pos="2867025" algn="l"/>
              </a:tabLst>
            </a:pPr>
            <a:r>
              <a:rPr lang="en-US" dirty="0" smtClean="0">
                <a:solidFill>
                  <a:srgbClr val="132577"/>
                </a:solidFill>
              </a:rPr>
              <a:t>Business name and full address of the manufacturer</a:t>
            </a:r>
          </a:p>
          <a:p>
            <a:pPr marL="2867025" lvl="8" indent="-271463">
              <a:spcBef>
                <a:spcPts val="600"/>
              </a:spcBef>
              <a:buClr>
                <a:srgbClr val="132577"/>
              </a:buClr>
              <a:buFont typeface="Arial" pitchFamily="34" charset="0"/>
              <a:buChar char="•"/>
              <a:tabLst>
                <a:tab pos="2867025" algn="l"/>
              </a:tabLst>
            </a:pPr>
            <a:r>
              <a:rPr lang="en-GB" dirty="0" smtClean="0">
                <a:solidFill>
                  <a:srgbClr val="132577"/>
                </a:solidFill>
              </a:rPr>
              <a:t>Name and address of the person authorised to compile the technical file</a:t>
            </a:r>
          </a:p>
          <a:p>
            <a:pPr marL="2867025" lvl="8" indent="-271463">
              <a:spcBef>
                <a:spcPts val="600"/>
              </a:spcBef>
              <a:buClr>
                <a:srgbClr val="132577"/>
              </a:buClr>
              <a:buFont typeface="Arial" pitchFamily="34" charset="0"/>
              <a:buChar char="•"/>
              <a:tabLst>
                <a:tab pos="2867025" algn="l"/>
              </a:tabLst>
            </a:pPr>
            <a:r>
              <a:rPr lang="en-GB" dirty="0" smtClean="0">
                <a:solidFill>
                  <a:srgbClr val="132577"/>
                </a:solidFill>
              </a:rPr>
              <a:t>Description and identification of the machinery, including generic denomination, function, model, type, serial number and commercial name</a:t>
            </a:r>
          </a:p>
          <a:p>
            <a:pPr marL="2867025" lvl="8" indent="-271463">
              <a:spcBef>
                <a:spcPts val="600"/>
              </a:spcBef>
              <a:buClr>
                <a:srgbClr val="132577"/>
              </a:buClr>
              <a:buFont typeface="Arial" pitchFamily="34" charset="0"/>
              <a:buChar char="•"/>
              <a:tabLst>
                <a:tab pos="2867025" algn="l"/>
              </a:tabLst>
            </a:pPr>
            <a:r>
              <a:rPr lang="en-GB" dirty="0" smtClean="0">
                <a:solidFill>
                  <a:srgbClr val="132577"/>
                </a:solidFill>
              </a:rPr>
              <a:t>A sentence expressly declaring that the machinery fulfils all the relevant provisions of this Directive</a:t>
            </a:r>
            <a:endParaRPr lang="en-GB" i="1" dirty="0" smtClean="0">
              <a:solidFill>
                <a:srgbClr val="132577"/>
              </a:solidFill>
            </a:endParaRPr>
          </a:p>
          <a:p>
            <a:pPr marL="2867025" lvl="8" indent="-271463">
              <a:spcBef>
                <a:spcPts val="600"/>
              </a:spcBef>
              <a:buClr>
                <a:srgbClr val="132577"/>
              </a:buClr>
              <a:buFont typeface="Arial" pitchFamily="34" charset="0"/>
              <a:buChar char="•"/>
              <a:tabLst>
                <a:tab pos="2867025" algn="l"/>
              </a:tabLst>
            </a:pPr>
            <a:r>
              <a:rPr lang="en-GB" dirty="0" smtClean="0">
                <a:solidFill>
                  <a:srgbClr val="132577"/>
                </a:solidFill>
              </a:rPr>
              <a:t>Where appropriate, the name, address and identification number of the notified body which approved the full quality assurance system</a:t>
            </a:r>
          </a:p>
          <a:p>
            <a:pPr marL="2867025" lvl="8" indent="-271463">
              <a:spcBef>
                <a:spcPts val="600"/>
              </a:spcBef>
              <a:buClr>
                <a:srgbClr val="132577"/>
              </a:buClr>
              <a:buFont typeface="Arial" pitchFamily="34" charset="0"/>
              <a:buChar char="•"/>
              <a:tabLst>
                <a:tab pos="2867025" algn="l"/>
              </a:tabLst>
            </a:pPr>
            <a:r>
              <a:rPr lang="en-GB" dirty="0" smtClean="0">
                <a:solidFill>
                  <a:srgbClr val="132577"/>
                </a:solidFill>
              </a:rPr>
              <a:t>The place and date of the declaration</a:t>
            </a:r>
          </a:p>
          <a:p>
            <a:pPr marL="2867025" lvl="8" indent="-271463">
              <a:spcBef>
                <a:spcPts val="600"/>
              </a:spcBef>
              <a:buClr>
                <a:srgbClr val="132577"/>
              </a:buClr>
              <a:buFont typeface="Arial" pitchFamily="34" charset="0"/>
              <a:buChar char="•"/>
              <a:tabLst>
                <a:tab pos="2867025" algn="l"/>
              </a:tabLst>
            </a:pPr>
            <a:r>
              <a:rPr lang="en-GB" dirty="0" smtClean="0">
                <a:solidFill>
                  <a:srgbClr val="132577"/>
                </a:solidFill>
              </a:rPr>
              <a:t>The identity and signature of the person empowered to draw up the declaration on behalf of the manufacturer or his authorised representative</a:t>
            </a:r>
            <a:endParaRPr lang="en-US" dirty="0" smtClean="0">
              <a:solidFill>
                <a:srgbClr val="132577"/>
              </a:solidFill>
            </a:endParaRPr>
          </a:p>
          <a:p>
            <a:pPr marL="3497263" indent="-271463">
              <a:spcBef>
                <a:spcPts val="600"/>
              </a:spcBef>
              <a:buClr>
                <a:srgbClr val="132577"/>
              </a:buClr>
              <a:buFont typeface="Symbol" pitchFamily="18" charset="2"/>
              <a:buChar char=""/>
              <a:tabLst>
                <a:tab pos="3497263" algn="l"/>
              </a:tabLst>
            </a:pPr>
            <a:endParaRPr lang="en-GB" sz="2400" dirty="0">
              <a:solidFill>
                <a:srgbClr val="132577"/>
              </a:solidFill>
            </a:endParaRPr>
          </a:p>
        </p:txBody>
      </p:sp>
      <p:pic>
        <p:nvPicPr>
          <p:cNvPr id="44036" name="Picture 4"/>
          <p:cNvPicPr>
            <a:picLocks noChangeAspect="1" noChangeArrowheads="1"/>
          </p:cNvPicPr>
          <p:nvPr/>
        </p:nvPicPr>
        <p:blipFill>
          <a:blip r:embed="rId3" cstate="print"/>
          <a:srcRect/>
          <a:stretch>
            <a:fillRect/>
          </a:stretch>
        </p:blipFill>
        <p:spPr bwMode="auto">
          <a:xfrm>
            <a:off x="179512" y="1520788"/>
            <a:ext cx="2522357" cy="3600000"/>
          </a:xfrm>
          <a:prstGeom prst="rect">
            <a:avLst/>
          </a:prstGeom>
          <a:ln>
            <a:solidFill>
              <a:srgbClr val="0098D4"/>
            </a:solidFill>
          </a:ln>
          <a:effectLst>
            <a:outerShdw blurRad="292100" dist="139700" dir="2700000" algn="tl" rotWithShape="0">
              <a:srgbClr val="333333">
                <a:alpha val="65000"/>
              </a:srgbClr>
            </a:outerShdw>
          </a:effectLst>
        </p:spPr>
      </p:pic>
      <p:sp>
        <p:nvSpPr>
          <p:cNvPr id="17" name="Rectangle 16"/>
          <p:cNvSpPr/>
          <p:nvPr/>
        </p:nvSpPr>
        <p:spPr>
          <a:xfrm>
            <a:off x="251520" y="3717032"/>
            <a:ext cx="2340260" cy="504056"/>
          </a:xfrm>
          <a:prstGeom prst="rect">
            <a:avLst/>
          </a:prstGeom>
          <a:solidFill>
            <a:srgbClr val="ED770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51520" y="4365104"/>
            <a:ext cx="2340260" cy="216024"/>
          </a:xfrm>
          <a:prstGeom prst="rect">
            <a:avLst/>
          </a:prstGeom>
          <a:solidFill>
            <a:srgbClr val="ED770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251520" y="4257092"/>
            <a:ext cx="576000" cy="72008"/>
          </a:xfrm>
          <a:prstGeom prst="rect">
            <a:avLst/>
          </a:prstGeom>
          <a:solidFill>
            <a:srgbClr val="ED770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557" name="Picture 5" descr="http://www.psdgraphics.com/wp-content/uploads/2009/09/check-and-cross-icons.jpg"/>
          <p:cNvPicPr>
            <a:picLocks noChangeAspect="1" noChangeArrowheads="1"/>
          </p:cNvPicPr>
          <p:nvPr/>
        </p:nvPicPr>
        <p:blipFill>
          <a:blip r:embed="rId4" cstate="print">
            <a:clrChange>
              <a:clrFrom>
                <a:srgbClr val="FFFFFF"/>
              </a:clrFrom>
              <a:clrTo>
                <a:srgbClr val="FFFFFF">
                  <a:alpha val="0"/>
                </a:srgbClr>
              </a:clrTo>
            </a:clrChange>
          </a:blip>
          <a:srcRect l="55770" t="22284" r="4572" b="21595"/>
          <a:stretch>
            <a:fillRect/>
          </a:stretch>
        </p:blipFill>
        <p:spPr bwMode="auto">
          <a:xfrm>
            <a:off x="2411760" y="4041068"/>
            <a:ext cx="180000" cy="191250"/>
          </a:xfrm>
          <a:prstGeom prst="rect">
            <a:avLst/>
          </a:prstGeom>
          <a:noFill/>
        </p:spPr>
      </p:pic>
      <p:pic>
        <p:nvPicPr>
          <p:cNvPr id="48" name="Picture 5" descr="http://www.psdgraphics.com/wp-content/uploads/2009/09/check-and-cross-icons.jpg"/>
          <p:cNvPicPr>
            <a:picLocks noChangeAspect="1" noChangeArrowheads="1"/>
          </p:cNvPicPr>
          <p:nvPr/>
        </p:nvPicPr>
        <p:blipFill>
          <a:blip r:embed="rId5" cstate="print">
            <a:clrChange>
              <a:clrFrom>
                <a:srgbClr val="FFFFFF"/>
              </a:clrFrom>
              <a:clrTo>
                <a:srgbClr val="FFFFFF">
                  <a:alpha val="0"/>
                </a:srgbClr>
              </a:clrTo>
            </a:clrChange>
          </a:blip>
          <a:srcRect l="3098" t="23109" r="46089" b="21595"/>
          <a:stretch>
            <a:fillRect/>
          </a:stretch>
        </p:blipFill>
        <p:spPr bwMode="auto">
          <a:xfrm>
            <a:off x="1907704" y="2708920"/>
            <a:ext cx="220298" cy="180000"/>
          </a:xfrm>
          <a:prstGeom prst="rect">
            <a:avLst/>
          </a:prstGeom>
          <a:noFill/>
        </p:spPr>
      </p:pic>
      <p:pic>
        <p:nvPicPr>
          <p:cNvPr id="49" name="Picture 5" descr="http://www.psdgraphics.com/wp-content/uploads/2009/09/check-and-cross-icons.jpg"/>
          <p:cNvPicPr>
            <a:picLocks noChangeAspect="1" noChangeArrowheads="1"/>
          </p:cNvPicPr>
          <p:nvPr/>
        </p:nvPicPr>
        <p:blipFill>
          <a:blip r:embed="rId5" cstate="print">
            <a:clrChange>
              <a:clrFrom>
                <a:srgbClr val="FFFFFF"/>
              </a:clrFrom>
              <a:clrTo>
                <a:srgbClr val="FFFFFF">
                  <a:alpha val="0"/>
                </a:srgbClr>
              </a:clrTo>
            </a:clrChange>
          </a:blip>
          <a:srcRect l="3098" t="23109" r="46089" b="21595"/>
          <a:stretch>
            <a:fillRect/>
          </a:stretch>
        </p:blipFill>
        <p:spPr bwMode="auto">
          <a:xfrm>
            <a:off x="2407486" y="3104964"/>
            <a:ext cx="220298" cy="180000"/>
          </a:xfrm>
          <a:prstGeom prst="rect">
            <a:avLst/>
          </a:prstGeom>
          <a:noFill/>
        </p:spPr>
      </p:pic>
      <p:pic>
        <p:nvPicPr>
          <p:cNvPr id="50" name="Picture 5" descr="http://www.psdgraphics.com/wp-content/uploads/2009/09/check-and-cross-icons.jpg"/>
          <p:cNvPicPr>
            <a:picLocks noChangeAspect="1" noChangeArrowheads="1"/>
          </p:cNvPicPr>
          <p:nvPr/>
        </p:nvPicPr>
        <p:blipFill>
          <a:blip r:embed="rId5" cstate="print">
            <a:clrChange>
              <a:clrFrom>
                <a:srgbClr val="FFFFFF"/>
              </a:clrFrom>
              <a:clrTo>
                <a:srgbClr val="FFFFFF">
                  <a:alpha val="0"/>
                </a:srgbClr>
              </a:clrTo>
            </a:clrChange>
          </a:blip>
          <a:srcRect l="3098" t="23109" r="46089" b="21595"/>
          <a:stretch>
            <a:fillRect/>
          </a:stretch>
        </p:blipFill>
        <p:spPr bwMode="auto">
          <a:xfrm>
            <a:off x="2407486" y="3501028"/>
            <a:ext cx="220298" cy="180000"/>
          </a:xfrm>
          <a:prstGeom prst="rect">
            <a:avLst/>
          </a:prstGeom>
          <a:noFill/>
        </p:spPr>
      </p:pic>
      <p:pic>
        <p:nvPicPr>
          <p:cNvPr id="51" name="Picture 5" descr="http://www.psdgraphics.com/wp-content/uploads/2009/09/check-and-cross-icons.jpg"/>
          <p:cNvPicPr>
            <a:picLocks noChangeAspect="1" noChangeArrowheads="1"/>
          </p:cNvPicPr>
          <p:nvPr/>
        </p:nvPicPr>
        <p:blipFill>
          <a:blip r:embed="rId4" cstate="print">
            <a:clrChange>
              <a:clrFrom>
                <a:srgbClr val="FFFFFF"/>
              </a:clrFrom>
              <a:clrTo>
                <a:srgbClr val="FFFFFF">
                  <a:alpha val="0"/>
                </a:srgbClr>
              </a:clrTo>
            </a:clrChange>
          </a:blip>
          <a:srcRect l="55770" t="22284" r="4572" b="21595"/>
          <a:stretch>
            <a:fillRect/>
          </a:stretch>
        </p:blipFill>
        <p:spPr bwMode="auto">
          <a:xfrm>
            <a:off x="827584" y="4193468"/>
            <a:ext cx="180000" cy="191250"/>
          </a:xfrm>
          <a:prstGeom prst="rect">
            <a:avLst/>
          </a:prstGeom>
          <a:noFill/>
        </p:spPr>
      </p:pic>
      <p:pic>
        <p:nvPicPr>
          <p:cNvPr id="52" name="Picture 5" descr="http://www.psdgraphics.com/wp-content/uploads/2009/09/check-and-cross-icons.jpg"/>
          <p:cNvPicPr>
            <a:picLocks noChangeAspect="1" noChangeArrowheads="1"/>
          </p:cNvPicPr>
          <p:nvPr/>
        </p:nvPicPr>
        <p:blipFill>
          <a:blip r:embed="rId4" cstate="print">
            <a:clrChange>
              <a:clrFrom>
                <a:srgbClr val="FFFFFF"/>
              </a:clrFrom>
              <a:clrTo>
                <a:srgbClr val="FFFFFF">
                  <a:alpha val="0"/>
                </a:srgbClr>
              </a:clrTo>
            </a:clrChange>
          </a:blip>
          <a:srcRect l="55770" t="22284" r="4572" b="21595"/>
          <a:stretch>
            <a:fillRect/>
          </a:stretch>
        </p:blipFill>
        <p:spPr bwMode="auto">
          <a:xfrm>
            <a:off x="2599115" y="4372419"/>
            <a:ext cx="180000" cy="191250"/>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1851" t="22640" r="36164" b="12392"/>
          <a:stretch>
            <a:fillRect/>
          </a:stretch>
        </p:blipFill>
        <p:spPr bwMode="auto">
          <a:xfrm>
            <a:off x="-508" y="3068960"/>
            <a:ext cx="3054545" cy="1800000"/>
          </a:xfrm>
          <a:prstGeom prst="rect">
            <a:avLst/>
          </a:prstGeom>
          <a:noFill/>
          <a:ln w="9525">
            <a:noFill/>
            <a:miter lim="800000"/>
            <a:headEnd/>
            <a:tailEnd/>
          </a:ln>
        </p:spPr>
      </p:pic>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XY-POLISHING MACHINE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11</a:t>
            </a:fld>
            <a:endParaRPr lang="en-GB"/>
          </a:p>
        </p:txBody>
      </p:sp>
      <p:sp>
        <p:nvSpPr>
          <p:cNvPr id="16386" name="AutoShape 2"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6388" name="AutoShape 4"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6" name="Rectangle 35"/>
          <p:cNvSpPr/>
          <p:nvPr/>
        </p:nvSpPr>
        <p:spPr>
          <a:xfrm>
            <a:off x="179512" y="726956"/>
            <a:ext cx="7020780" cy="2400657"/>
          </a:xfrm>
          <a:prstGeom prst="rect">
            <a:avLst/>
          </a:prstGeom>
        </p:spPr>
        <p:txBody>
          <a:bodyPr wrap="square">
            <a:spAutoFit/>
          </a:bodyPr>
          <a:lstStyle/>
          <a:p>
            <a:pPr>
              <a:spcBef>
                <a:spcPts val="600"/>
              </a:spcBef>
              <a:buClr>
                <a:srgbClr val="132577"/>
              </a:buClr>
            </a:pPr>
            <a:r>
              <a:rPr lang="en-US" sz="2400" dirty="0" smtClean="0">
                <a:solidFill>
                  <a:srgbClr val="132577"/>
                </a:solidFill>
              </a:rPr>
              <a:t>CE marking:</a:t>
            </a:r>
          </a:p>
          <a:p>
            <a:pPr marL="717550" lvl="0" indent="-249238" algn="just" fontAlgn="base">
              <a:spcBef>
                <a:spcPct val="0"/>
              </a:spcBef>
              <a:spcAft>
                <a:spcPct val="0"/>
              </a:spcAft>
              <a:buClr>
                <a:srgbClr val="132577"/>
              </a:buClr>
              <a:buFont typeface="Arial" pitchFamily="34" charset="0"/>
              <a:buChar char="•"/>
              <a:tabLst>
                <a:tab pos="717550" algn="l"/>
              </a:tabLst>
            </a:pPr>
            <a:r>
              <a:rPr lang="en-US" dirty="0" smtClean="0">
                <a:solidFill>
                  <a:srgbClr val="132577"/>
                </a:solidFill>
                <a:cs typeface="Arial" charset="0"/>
              </a:rPr>
              <a:t>The business name and full address of the manufacturer</a:t>
            </a:r>
          </a:p>
          <a:p>
            <a:pPr marL="717550" lvl="0" indent="-249238" algn="just" fontAlgn="base">
              <a:spcBef>
                <a:spcPct val="0"/>
              </a:spcBef>
              <a:spcAft>
                <a:spcPct val="0"/>
              </a:spcAft>
              <a:buClr>
                <a:srgbClr val="132577"/>
              </a:buClr>
              <a:buFont typeface="Arial" pitchFamily="34" charset="0"/>
              <a:buChar char="•"/>
              <a:tabLst>
                <a:tab pos="717550" algn="l"/>
              </a:tabLst>
            </a:pPr>
            <a:r>
              <a:rPr lang="en-US" dirty="0" smtClean="0">
                <a:solidFill>
                  <a:srgbClr val="132577"/>
                </a:solidFill>
              </a:rPr>
              <a:t>The designation of the machinery</a:t>
            </a:r>
          </a:p>
          <a:p>
            <a:pPr marL="717550" lvl="0" indent="-249238" algn="just" fontAlgn="base">
              <a:spcBef>
                <a:spcPct val="0"/>
              </a:spcBef>
              <a:spcAft>
                <a:spcPct val="0"/>
              </a:spcAft>
              <a:buClr>
                <a:srgbClr val="132577"/>
              </a:buClr>
              <a:buFont typeface="Arial" pitchFamily="34" charset="0"/>
              <a:buChar char="•"/>
              <a:tabLst>
                <a:tab pos="717550" algn="l"/>
              </a:tabLst>
            </a:pPr>
            <a:r>
              <a:rPr lang="en-US" dirty="0" smtClean="0">
                <a:solidFill>
                  <a:srgbClr val="132577"/>
                </a:solidFill>
              </a:rPr>
              <a:t>The CE marking</a:t>
            </a:r>
          </a:p>
          <a:p>
            <a:pPr marL="717550" lvl="0" indent="-249238" algn="just" fontAlgn="base">
              <a:spcBef>
                <a:spcPct val="0"/>
              </a:spcBef>
              <a:spcAft>
                <a:spcPct val="0"/>
              </a:spcAft>
              <a:buClr>
                <a:srgbClr val="132577"/>
              </a:buClr>
              <a:buFont typeface="Arial" pitchFamily="34" charset="0"/>
              <a:buChar char="•"/>
              <a:tabLst>
                <a:tab pos="717550" algn="l"/>
              </a:tabLst>
            </a:pPr>
            <a:r>
              <a:rPr lang="en-US" dirty="0" smtClean="0">
                <a:solidFill>
                  <a:srgbClr val="132577"/>
                </a:solidFill>
              </a:rPr>
              <a:t>The designation of the series or type</a:t>
            </a:r>
          </a:p>
          <a:p>
            <a:pPr marL="717550" lvl="0" indent="-249238" algn="just" fontAlgn="base">
              <a:spcBef>
                <a:spcPct val="0"/>
              </a:spcBef>
              <a:spcAft>
                <a:spcPct val="0"/>
              </a:spcAft>
              <a:buClr>
                <a:srgbClr val="132577"/>
              </a:buClr>
              <a:buFont typeface="Arial" pitchFamily="34" charset="0"/>
              <a:buChar char="•"/>
              <a:tabLst>
                <a:tab pos="717550" algn="l"/>
              </a:tabLst>
            </a:pPr>
            <a:r>
              <a:rPr lang="en-US" dirty="0" smtClean="0">
                <a:solidFill>
                  <a:srgbClr val="132577"/>
                </a:solidFill>
              </a:rPr>
              <a:t>The serial number</a:t>
            </a:r>
          </a:p>
          <a:p>
            <a:pPr marL="717550" lvl="0" indent="-249238" algn="just" fontAlgn="base">
              <a:spcBef>
                <a:spcPct val="0"/>
              </a:spcBef>
              <a:spcAft>
                <a:spcPct val="0"/>
              </a:spcAft>
              <a:buClr>
                <a:srgbClr val="132577"/>
              </a:buClr>
              <a:buFont typeface="Arial" pitchFamily="34" charset="0"/>
              <a:buChar char="•"/>
              <a:tabLst>
                <a:tab pos="717550" algn="l"/>
              </a:tabLst>
            </a:pPr>
            <a:r>
              <a:rPr lang="en-US" dirty="0" smtClean="0">
                <a:solidFill>
                  <a:srgbClr val="132577"/>
                </a:solidFill>
              </a:rPr>
              <a:t>The year of construction that is the year in which the manufacturing process is completed</a:t>
            </a:r>
            <a:endParaRPr lang="en-GB" sz="2400" dirty="0">
              <a:solidFill>
                <a:srgbClr val="132577"/>
              </a:solidFill>
            </a:endParaRPr>
          </a:p>
        </p:txBody>
      </p:sp>
      <p:pic>
        <p:nvPicPr>
          <p:cNvPr id="21512" name="Picture 8"/>
          <p:cNvPicPr>
            <a:picLocks noChangeAspect="1" noChangeArrowheads="1"/>
          </p:cNvPicPr>
          <p:nvPr/>
        </p:nvPicPr>
        <p:blipFill>
          <a:blip r:embed="rId4" cstate="print"/>
          <a:srcRect l="69890" t="17955" r="15345" b="68185"/>
          <a:stretch>
            <a:fillRect/>
          </a:stretch>
        </p:blipFill>
        <p:spPr bwMode="auto">
          <a:xfrm>
            <a:off x="6076324" y="3429000"/>
            <a:ext cx="3068184" cy="1800000"/>
          </a:xfrm>
          <a:prstGeom prst="rect">
            <a:avLst/>
          </a:prstGeom>
          <a:noFill/>
          <a:ln w="9525">
            <a:noFill/>
            <a:miter lim="800000"/>
            <a:headEnd/>
            <a:tailEnd/>
          </a:ln>
        </p:spPr>
      </p:pic>
      <p:pic>
        <p:nvPicPr>
          <p:cNvPr id="13"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6200000">
            <a:off x="3196325" y="3040479"/>
            <a:ext cx="2390910" cy="3600000"/>
          </a:xfrm>
          <a:prstGeom prst="rect">
            <a:avLst/>
          </a:prstGeom>
          <a:noFill/>
          <a:ln w="9525">
            <a:noFill/>
            <a:miter lim="800000"/>
            <a:headEnd/>
            <a:tailEnd/>
          </a:ln>
        </p:spPr>
      </p:pic>
      <p:sp>
        <p:nvSpPr>
          <p:cNvPr id="54" name="Oval 53"/>
          <p:cNvSpPr>
            <a:spLocks noChangeAspect="1"/>
          </p:cNvSpPr>
          <p:nvPr/>
        </p:nvSpPr>
        <p:spPr>
          <a:xfrm>
            <a:off x="5367898" y="3868668"/>
            <a:ext cx="468000" cy="468000"/>
          </a:xfrm>
          <a:prstGeom prst="ellipse">
            <a:avLst/>
          </a:prstGeom>
          <a:noFill/>
          <a:ln w="19050">
            <a:solidFill>
              <a:srgbClr val="ED7703">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 descr="http://www.psdgraphics.com/wp-content/uploads/2009/09/check-and-cross-icons.jpg"/>
          <p:cNvPicPr>
            <a:picLocks noChangeAspect="1" noChangeArrowheads="1"/>
          </p:cNvPicPr>
          <p:nvPr/>
        </p:nvPicPr>
        <p:blipFill>
          <a:blip r:embed="rId6" cstate="print">
            <a:clrChange>
              <a:clrFrom>
                <a:srgbClr val="FFFFFF"/>
              </a:clrFrom>
              <a:clrTo>
                <a:srgbClr val="FFFFFF">
                  <a:alpha val="0"/>
                </a:srgbClr>
              </a:clrTo>
            </a:clrChange>
          </a:blip>
          <a:srcRect l="55770" t="22284" r="4572" b="21595"/>
          <a:stretch>
            <a:fillRect/>
          </a:stretch>
        </p:blipFill>
        <p:spPr bwMode="auto">
          <a:xfrm>
            <a:off x="5688124" y="4353874"/>
            <a:ext cx="180000" cy="191250"/>
          </a:xfrm>
          <a:prstGeom prst="rect">
            <a:avLst/>
          </a:prstGeom>
          <a:noFill/>
        </p:spPr>
      </p:pic>
      <p:pic>
        <p:nvPicPr>
          <p:cNvPr id="56" name="Picture 5" descr="http://www.psdgraphics.com/wp-content/uploads/2009/09/check-and-cross-icons.jpg"/>
          <p:cNvPicPr>
            <a:picLocks noChangeAspect="1" noChangeArrowheads="1"/>
          </p:cNvPicPr>
          <p:nvPr/>
        </p:nvPicPr>
        <p:blipFill>
          <a:blip r:embed="rId7" cstate="print">
            <a:clrChange>
              <a:clrFrom>
                <a:srgbClr val="FFFFFF"/>
              </a:clrFrom>
              <a:clrTo>
                <a:srgbClr val="FFFFFF">
                  <a:alpha val="0"/>
                </a:srgbClr>
              </a:clrTo>
            </a:clrChange>
          </a:blip>
          <a:srcRect l="3098" t="23109" r="46089" b="21595"/>
          <a:stretch>
            <a:fillRect/>
          </a:stretch>
        </p:blipFill>
        <p:spPr bwMode="auto">
          <a:xfrm>
            <a:off x="4788024" y="4257092"/>
            <a:ext cx="220298" cy="180000"/>
          </a:xfrm>
          <a:prstGeom prst="rect">
            <a:avLst/>
          </a:prstGeom>
          <a:noFill/>
        </p:spPr>
      </p:pic>
      <p:pic>
        <p:nvPicPr>
          <p:cNvPr id="57" name="Picture 5" descr="http://www.psdgraphics.com/wp-content/uploads/2009/09/check-and-cross-icons.jpg"/>
          <p:cNvPicPr>
            <a:picLocks noChangeAspect="1" noChangeArrowheads="1"/>
          </p:cNvPicPr>
          <p:nvPr/>
        </p:nvPicPr>
        <p:blipFill>
          <a:blip r:embed="rId7" cstate="print">
            <a:clrChange>
              <a:clrFrom>
                <a:srgbClr val="FFFFFF"/>
              </a:clrFrom>
              <a:clrTo>
                <a:srgbClr val="FFFFFF">
                  <a:alpha val="0"/>
                </a:srgbClr>
              </a:clrTo>
            </a:clrChange>
          </a:blip>
          <a:srcRect l="3098" t="23109" r="46089" b="21595"/>
          <a:stretch>
            <a:fillRect/>
          </a:stretch>
        </p:blipFill>
        <p:spPr bwMode="auto">
          <a:xfrm>
            <a:off x="5724128" y="4905164"/>
            <a:ext cx="220298" cy="180000"/>
          </a:xfrm>
          <a:prstGeom prst="rect">
            <a:avLst/>
          </a:prstGeom>
          <a:noFill/>
        </p:spPr>
      </p:pic>
      <p:pic>
        <p:nvPicPr>
          <p:cNvPr id="58" name="Picture 5" descr="http://www.psdgraphics.com/wp-content/uploads/2009/09/check-and-cross-icons.jpg"/>
          <p:cNvPicPr>
            <a:picLocks noChangeAspect="1" noChangeArrowheads="1"/>
          </p:cNvPicPr>
          <p:nvPr/>
        </p:nvPicPr>
        <p:blipFill>
          <a:blip r:embed="rId7" cstate="print">
            <a:clrChange>
              <a:clrFrom>
                <a:srgbClr val="FFFFFF"/>
              </a:clrFrom>
              <a:clrTo>
                <a:srgbClr val="FFFFFF">
                  <a:alpha val="0"/>
                </a:srgbClr>
              </a:clrTo>
            </a:clrChange>
          </a:blip>
          <a:srcRect l="3098" t="23109" r="46089" b="21595"/>
          <a:stretch>
            <a:fillRect/>
          </a:stretch>
        </p:blipFill>
        <p:spPr bwMode="auto">
          <a:xfrm>
            <a:off x="4896036" y="5265204"/>
            <a:ext cx="220298" cy="180000"/>
          </a:xfrm>
          <a:prstGeom prst="rect">
            <a:avLst/>
          </a:prstGeom>
          <a:noFill/>
        </p:spPr>
      </p:pic>
      <p:pic>
        <p:nvPicPr>
          <p:cNvPr id="59" name="Picture 5" descr="http://www.psdgraphics.com/wp-content/uploads/2009/09/check-and-cross-icons.jpg"/>
          <p:cNvPicPr>
            <a:picLocks noChangeAspect="1" noChangeArrowheads="1"/>
          </p:cNvPicPr>
          <p:nvPr/>
        </p:nvPicPr>
        <p:blipFill>
          <a:blip r:embed="rId7" cstate="print">
            <a:clrChange>
              <a:clrFrom>
                <a:srgbClr val="FFFFFF"/>
              </a:clrFrom>
              <a:clrTo>
                <a:srgbClr val="FFFFFF">
                  <a:alpha val="0"/>
                </a:srgbClr>
              </a:clrTo>
            </a:clrChange>
          </a:blip>
          <a:srcRect l="3098" t="23109" r="46089" b="21595"/>
          <a:stretch>
            <a:fillRect/>
          </a:stretch>
        </p:blipFill>
        <p:spPr bwMode="auto">
          <a:xfrm>
            <a:off x="5328084" y="5697272"/>
            <a:ext cx="220298" cy="180000"/>
          </a:xfrm>
          <a:prstGeom prst="rect">
            <a:avLst/>
          </a:prstGeom>
          <a:noFill/>
        </p:spPr>
      </p:pic>
      <p:cxnSp>
        <p:nvCxnSpPr>
          <p:cNvPr id="20" name="Straight Connector 19"/>
          <p:cNvCxnSpPr>
            <a:stCxn id="54" idx="0"/>
            <a:endCxn id="54" idx="4"/>
          </p:cNvCxnSpPr>
          <p:nvPr/>
        </p:nvCxnSpPr>
        <p:spPr>
          <a:xfrm>
            <a:off x="5601898" y="3868668"/>
            <a:ext cx="0" cy="468000"/>
          </a:xfrm>
          <a:prstGeom prst="line">
            <a:avLst/>
          </a:prstGeom>
          <a:ln w="19050">
            <a:solidFill>
              <a:srgbClr val="ED7703">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8" idx="0"/>
            <a:endCxn id="28" idx="4"/>
          </p:cNvCxnSpPr>
          <p:nvPr/>
        </p:nvCxnSpPr>
        <p:spPr>
          <a:xfrm>
            <a:off x="5922124" y="3874244"/>
            <a:ext cx="0" cy="468000"/>
          </a:xfrm>
          <a:prstGeom prst="line">
            <a:avLst/>
          </a:prstGeom>
          <a:ln w="19050">
            <a:solidFill>
              <a:srgbClr val="ED7703">
                <a:alpha val="60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64188" y="5085184"/>
            <a:ext cx="2808312" cy="1200329"/>
          </a:xfrm>
          <a:prstGeom prst="rect">
            <a:avLst/>
          </a:prstGeom>
          <a:noFill/>
        </p:spPr>
        <p:txBody>
          <a:bodyPr wrap="square" rtlCol="0">
            <a:spAutoFit/>
          </a:bodyPr>
          <a:lstStyle/>
          <a:p>
            <a:pPr marL="90488" indent="-90488">
              <a:buFont typeface="Arial" pitchFamily="34" charset="0"/>
              <a:buChar char="•"/>
              <a:tabLst>
                <a:tab pos="90488" algn="l"/>
              </a:tabLst>
            </a:pPr>
            <a:r>
              <a:rPr lang="en-US" sz="1200" dirty="0" smtClean="0">
                <a:solidFill>
                  <a:srgbClr val="AF007C"/>
                </a:solidFill>
              </a:rPr>
              <a:t>C and E not formed by perfect semi-circles.</a:t>
            </a:r>
          </a:p>
          <a:p>
            <a:pPr marL="90488" indent="-90488">
              <a:buFont typeface="Arial" pitchFamily="34" charset="0"/>
              <a:buChar char="•"/>
              <a:tabLst>
                <a:tab pos="90488" algn="l"/>
              </a:tabLst>
            </a:pPr>
            <a:r>
              <a:rPr lang="en-US" sz="1200" dirty="0" smtClean="0">
                <a:solidFill>
                  <a:srgbClr val="AF007C"/>
                </a:solidFill>
              </a:rPr>
              <a:t>The top and bottom arms extend to one unit beyond the semi-circles.</a:t>
            </a:r>
          </a:p>
          <a:p>
            <a:pPr marL="90488" indent="-90488">
              <a:buFont typeface="Arial" pitchFamily="34" charset="0"/>
              <a:buChar char="•"/>
              <a:tabLst>
                <a:tab pos="90488" algn="l"/>
              </a:tabLst>
            </a:pPr>
            <a:r>
              <a:rPr lang="en-US" sz="1200" dirty="0" smtClean="0">
                <a:solidFill>
                  <a:srgbClr val="AF007C"/>
                </a:solidFill>
              </a:rPr>
              <a:t>The middle arm of the E stops one unit short.</a:t>
            </a:r>
            <a:endParaRPr lang="en-GB" sz="1200" dirty="0">
              <a:solidFill>
                <a:srgbClr val="AF007C"/>
              </a:solidFill>
            </a:endParaRPr>
          </a:p>
        </p:txBody>
      </p:sp>
      <p:sp>
        <p:nvSpPr>
          <p:cNvPr id="24" name="Oval 23"/>
          <p:cNvSpPr>
            <a:spLocks noChangeAspect="1"/>
          </p:cNvSpPr>
          <p:nvPr/>
        </p:nvSpPr>
        <p:spPr>
          <a:xfrm>
            <a:off x="2327712" y="3192781"/>
            <a:ext cx="396000" cy="396000"/>
          </a:xfrm>
          <a:prstGeom prst="ellipse">
            <a:avLst/>
          </a:prstGeom>
          <a:noFill/>
          <a:ln w="19050">
            <a:solidFill>
              <a:srgbClr val="ED7703">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a:stCxn id="24" idx="0"/>
            <a:endCxn id="24" idx="4"/>
          </p:cNvCxnSpPr>
          <p:nvPr/>
        </p:nvCxnSpPr>
        <p:spPr>
          <a:xfrm>
            <a:off x="2525712" y="3192781"/>
            <a:ext cx="0" cy="396000"/>
          </a:xfrm>
          <a:prstGeom prst="line">
            <a:avLst/>
          </a:prstGeom>
          <a:ln w="19050">
            <a:solidFill>
              <a:srgbClr val="ED7703">
                <a:alpha val="6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2" idx="0"/>
            <a:endCxn id="32" idx="4"/>
          </p:cNvCxnSpPr>
          <p:nvPr/>
        </p:nvCxnSpPr>
        <p:spPr>
          <a:xfrm>
            <a:off x="2858022" y="3188402"/>
            <a:ext cx="0" cy="396000"/>
          </a:xfrm>
          <a:prstGeom prst="line">
            <a:avLst/>
          </a:prstGeom>
          <a:ln w="19050">
            <a:solidFill>
              <a:srgbClr val="ED7703">
                <a:alpha val="60000"/>
              </a:srgbClr>
            </a:solidFill>
          </a:ln>
        </p:spPr>
        <p:style>
          <a:lnRef idx="1">
            <a:schemeClr val="accent1"/>
          </a:lnRef>
          <a:fillRef idx="0">
            <a:schemeClr val="accent1"/>
          </a:fillRef>
          <a:effectRef idx="0">
            <a:schemeClr val="accent1"/>
          </a:effectRef>
          <a:fontRef idx="minor">
            <a:schemeClr val="tx1"/>
          </a:fontRef>
        </p:style>
      </p:cxnSp>
      <p:sp>
        <p:nvSpPr>
          <p:cNvPr id="28" name="Oval 27"/>
          <p:cNvSpPr>
            <a:spLocks noChangeAspect="1"/>
          </p:cNvSpPr>
          <p:nvPr/>
        </p:nvSpPr>
        <p:spPr>
          <a:xfrm>
            <a:off x="5688124" y="3874244"/>
            <a:ext cx="468000" cy="468000"/>
          </a:xfrm>
          <a:prstGeom prst="ellipse">
            <a:avLst/>
          </a:prstGeom>
          <a:noFill/>
          <a:ln w="19050">
            <a:solidFill>
              <a:srgbClr val="ED7703">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a:spLocks noChangeAspect="1"/>
          </p:cNvSpPr>
          <p:nvPr/>
        </p:nvSpPr>
        <p:spPr>
          <a:xfrm>
            <a:off x="2660022" y="3188402"/>
            <a:ext cx="396000" cy="396000"/>
          </a:xfrm>
          <a:prstGeom prst="ellipse">
            <a:avLst/>
          </a:prstGeom>
          <a:noFill/>
          <a:ln w="19050">
            <a:solidFill>
              <a:srgbClr val="ED7703">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512"/>
                                        </p:tgtEl>
                                        <p:attrNameLst>
                                          <p:attrName>style.visibility</p:attrName>
                                        </p:attrNameLst>
                                      </p:cBhvr>
                                      <p:to>
                                        <p:strVal val="visible"/>
                                      </p:to>
                                    </p:set>
                                    <p:anim calcmode="lin" valueType="num">
                                      <p:cBhvr additive="base">
                                        <p:cTn id="39" dur="500" fill="hold"/>
                                        <p:tgtEl>
                                          <p:spTgt spid="21512"/>
                                        </p:tgtEl>
                                        <p:attrNameLst>
                                          <p:attrName>ppt_x</p:attrName>
                                        </p:attrNameLst>
                                      </p:cBhvr>
                                      <p:tavLst>
                                        <p:tav tm="0">
                                          <p:val>
                                            <p:strVal val="#ppt_x"/>
                                          </p:val>
                                        </p:tav>
                                        <p:tav tm="100000">
                                          <p:val>
                                            <p:strVal val="#ppt_x"/>
                                          </p:val>
                                        </p:tav>
                                      </p:tavLst>
                                    </p:anim>
                                    <p:anim calcmode="lin" valueType="num">
                                      <p:cBhvr additive="base">
                                        <p:cTn id="40" dur="500" fill="hold"/>
                                        <p:tgtEl>
                                          <p:spTgt spid="215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3" grpId="0"/>
      <p:bldP spid="24" grpId="0" animBg="1"/>
      <p:bldP spid="28"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fontAlgn="base" hangingPunct="0">
              <a:spcBef>
                <a:spcPct val="20000"/>
              </a:spcBef>
              <a:spcAft>
                <a:spcPct val="0"/>
              </a:spcAft>
              <a:defRPr/>
            </a:pPr>
            <a:r>
              <a:rPr lang="en-GB" dirty="0" smtClean="0"/>
              <a:t>ID02 SAXS TUBE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12</a:t>
            </a:fld>
            <a:endParaRPr lang="en-GB"/>
          </a:p>
        </p:txBody>
      </p:sp>
      <p:sp>
        <p:nvSpPr>
          <p:cNvPr id="6" name="Rectangle 5"/>
          <p:cNvSpPr/>
          <p:nvPr/>
        </p:nvSpPr>
        <p:spPr>
          <a:xfrm>
            <a:off x="179512" y="701112"/>
            <a:ext cx="3996444" cy="5863144"/>
          </a:xfrm>
          <a:prstGeom prst="rect">
            <a:avLst/>
          </a:prstGeom>
        </p:spPr>
        <p:txBody>
          <a:bodyPr wrap="square">
            <a:spAutoFit/>
          </a:bodyPr>
          <a:lstStyle/>
          <a:p>
            <a:pPr>
              <a:spcBef>
                <a:spcPts val="600"/>
              </a:spcBef>
              <a:buClr>
                <a:srgbClr val="132577"/>
              </a:buClr>
            </a:pPr>
            <a:r>
              <a:rPr lang="en-US" sz="2400" dirty="0" smtClean="0">
                <a:solidFill>
                  <a:srgbClr val="132577"/>
                </a:solidFill>
              </a:rPr>
              <a:t>Description:</a:t>
            </a:r>
          </a:p>
          <a:p>
            <a:pPr marL="715963" lvl="1" indent="-258763">
              <a:spcBef>
                <a:spcPts val="600"/>
              </a:spcBef>
              <a:buClr>
                <a:srgbClr val="132577"/>
              </a:buClr>
              <a:buFont typeface="Arial" pitchFamily="34" charset="0"/>
              <a:buChar char="•"/>
            </a:pPr>
            <a:r>
              <a:rPr lang="en-GB" dirty="0" smtClean="0">
                <a:solidFill>
                  <a:srgbClr val="132577"/>
                </a:solidFill>
              </a:rPr>
              <a:t>Large detector tube installed in ID02 </a:t>
            </a:r>
            <a:r>
              <a:rPr lang="en-GB" dirty="0" err="1" smtClean="0">
                <a:solidFill>
                  <a:srgbClr val="132577"/>
                </a:solidFill>
              </a:rPr>
              <a:t>Beamline</a:t>
            </a:r>
            <a:endParaRPr lang="en-GB" dirty="0" smtClean="0">
              <a:solidFill>
                <a:srgbClr val="132577"/>
              </a:solidFill>
            </a:endParaRPr>
          </a:p>
          <a:p>
            <a:pPr marL="715963" lvl="1" indent="-258763">
              <a:spcBef>
                <a:spcPts val="600"/>
              </a:spcBef>
              <a:buClr>
                <a:srgbClr val="132577"/>
              </a:buClr>
              <a:buFont typeface="Arial" pitchFamily="34" charset="0"/>
              <a:buChar char="•"/>
            </a:pPr>
            <a:r>
              <a:rPr lang="en-US" dirty="0" smtClean="0">
                <a:solidFill>
                  <a:srgbClr val="132577"/>
                </a:solidFill>
              </a:rPr>
              <a:t>Facilitate easy change of sample-detector distance over 0,5 meter to 30 meters in small-angle X-ray scattering (SAXS)</a:t>
            </a:r>
          </a:p>
          <a:p>
            <a:pPr marL="715963" lvl="1" indent="-258763">
              <a:spcBef>
                <a:spcPts val="600"/>
              </a:spcBef>
              <a:buClr>
                <a:srgbClr val="132577"/>
              </a:buClr>
              <a:buFont typeface="Arial" pitchFamily="34" charset="0"/>
              <a:buChar char="•"/>
            </a:pPr>
            <a:r>
              <a:rPr lang="en-US" dirty="0" smtClean="0">
                <a:solidFill>
                  <a:srgbClr val="132577"/>
                </a:solidFill>
              </a:rPr>
              <a:t>Stainless steel tube of length about 34 meters and diameter 2 meters</a:t>
            </a:r>
          </a:p>
          <a:p>
            <a:pPr>
              <a:spcBef>
                <a:spcPts val="600"/>
              </a:spcBef>
              <a:buClr>
                <a:srgbClr val="132577"/>
              </a:buClr>
            </a:pPr>
            <a:endParaRPr lang="en-US" sz="2400" dirty="0" smtClean="0">
              <a:solidFill>
                <a:srgbClr val="132577"/>
              </a:solidFill>
            </a:endParaRPr>
          </a:p>
          <a:p>
            <a:pPr>
              <a:spcBef>
                <a:spcPts val="600"/>
              </a:spcBef>
              <a:buClr>
                <a:srgbClr val="132577"/>
              </a:buClr>
            </a:pPr>
            <a:r>
              <a:rPr lang="en-US" sz="2400" dirty="0" smtClean="0">
                <a:solidFill>
                  <a:srgbClr val="132577"/>
                </a:solidFill>
              </a:rPr>
              <a:t>Applicable directives:</a:t>
            </a:r>
          </a:p>
          <a:p>
            <a:pPr marL="715963" lvl="1" indent="-258763">
              <a:spcBef>
                <a:spcPts val="600"/>
              </a:spcBef>
              <a:buClr>
                <a:srgbClr val="132577"/>
              </a:buClr>
              <a:buFont typeface="Arial" pitchFamily="34" charset="0"/>
              <a:buChar char="•"/>
            </a:pPr>
            <a:r>
              <a:rPr lang="en-US" dirty="0" smtClean="0">
                <a:solidFill>
                  <a:srgbClr val="132577"/>
                </a:solidFill>
              </a:rPr>
              <a:t>Machinery directive</a:t>
            </a:r>
          </a:p>
          <a:p>
            <a:pPr marL="715963" lvl="1" indent="-258763">
              <a:spcBef>
                <a:spcPts val="600"/>
              </a:spcBef>
              <a:buClr>
                <a:srgbClr val="132577"/>
              </a:buClr>
              <a:buFont typeface="Arial" pitchFamily="34" charset="0"/>
              <a:buChar char="•"/>
            </a:pPr>
            <a:r>
              <a:rPr lang="en-US" dirty="0" smtClean="0">
                <a:solidFill>
                  <a:srgbClr val="132577"/>
                </a:solidFill>
              </a:rPr>
              <a:t>Low voltage directive</a:t>
            </a:r>
          </a:p>
          <a:p>
            <a:pPr marL="715963" lvl="1" indent="-258763">
              <a:spcBef>
                <a:spcPts val="600"/>
              </a:spcBef>
              <a:buClr>
                <a:srgbClr val="132577"/>
              </a:buClr>
              <a:buFont typeface="Arial" pitchFamily="34" charset="0"/>
              <a:buChar char="•"/>
            </a:pPr>
            <a:r>
              <a:rPr lang="en-US" dirty="0" smtClean="0">
                <a:solidFill>
                  <a:srgbClr val="132577"/>
                </a:solidFill>
              </a:rPr>
              <a:t>Pressure equipment directive</a:t>
            </a:r>
          </a:p>
          <a:p>
            <a:pPr>
              <a:spcBef>
                <a:spcPts val="600"/>
              </a:spcBef>
              <a:buClr>
                <a:srgbClr val="132577"/>
              </a:buClr>
              <a:buFont typeface="Symbol" pitchFamily="18" charset="2"/>
              <a:buChar char=""/>
            </a:pPr>
            <a:endParaRPr lang="en-GB" sz="2400" dirty="0">
              <a:solidFill>
                <a:srgbClr val="132577"/>
              </a:solidFill>
            </a:endParaRPr>
          </a:p>
        </p:txBody>
      </p:sp>
      <p:pic>
        <p:nvPicPr>
          <p:cNvPr id="17409" name="Picture 1" descr="T:\ARGOUD\2014_06_06_ID02_DETECTORS\2014_06_06_ID02_DETECTOR_02.jpg"/>
          <p:cNvPicPr>
            <a:picLocks noChangeAspect="1" noChangeArrowheads="1"/>
          </p:cNvPicPr>
          <p:nvPr/>
        </p:nvPicPr>
        <p:blipFill>
          <a:blip r:embed="rId3" cstate="print"/>
          <a:srcRect/>
          <a:stretch>
            <a:fillRect/>
          </a:stretch>
        </p:blipFill>
        <p:spPr bwMode="auto">
          <a:xfrm>
            <a:off x="4932400" y="4221088"/>
            <a:ext cx="3240000" cy="2308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P:\DIR\SAFETY\Safety Group\Photos\SAXS TUBE\DSCF0938.JPG"/>
          <p:cNvPicPr>
            <a:picLocks noChangeAspect="1" noChangeArrowheads="1"/>
          </p:cNvPicPr>
          <p:nvPr/>
        </p:nvPicPr>
        <p:blipFill>
          <a:blip r:embed="rId4" cstate="print"/>
          <a:srcRect/>
          <a:stretch>
            <a:fillRect/>
          </a:stretch>
        </p:blipFill>
        <p:spPr bwMode="auto">
          <a:xfrm>
            <a:off x="5958484" y="693152"/>
            <a:ext cx="2970000" cy="39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P:\DIR\SAFETY\Safety Group\Photos\SAXS TUBE\DSCN2498.JPG"/>
          <p:cNvPicPr>
            <a:picLocks noChangeAspect="1" noChangeArrowheads="1"/>
          </p:cNvPicPr>
          <p:nvPr/>
        </p:nvPicPr>
        <p:blipFill>
          <a:blip r:embed="rId5" cstate="print"/>
          <a:srcRect/>
          <a:stretch>
            <a:fillRect/>
          </a:stretch>
        </p:blipFill>
        <p:spPr bwMode="auto">
          <a:xfrm>
            <a:off x="4247964" y="1088740"/>
            <a:ext cx="2025000" cy="27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ID02 SAXS TUBE</a:t>
            </a:r>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13</a:t>
            </a:fld>
            <a:endParaRPr lang="en-GB"/>
          </a:p>
        </p:txBody>
      </p:sp>
      <p:sp>
        <p:nvSpPr>
          <p:cNvPr id="7" name="Rectangle 6"/>
          <p:cNvSpPr/>
          <p:nvPr/>
        </p:nvSpPr>
        <p:spPr>
          <a:xfrm>
            <a:off x="179512" y="706048"/>
            <a:ext cx="8784976" cy="2693045"/>
          </a:xfrm>
          <a:prstGeom prst="rect">
            <a:avLst/>
          </a:prstGeom>
        </p:spPr>
        <p:txBody>
          <a:bodyPr wrap="square">
            <a:spAutoFit/>
          </a:bodyPr>
          <a:lstStyle/>
          <a:p>
            <a:pPr>
              <a:spcBef>
                <a:spcPts val="600"/>
              </a:spcBef>
              <a:buClr>
                <a:srgbClr val="132577"/>
              </a:buClr>
            </a:pPr>
            <a:r>
              <a:rPr lang="en-US" sz="2400" dirty="0" smtClean="0">
                <a:solidFill>
                  <a:srgbClr val="132577"/>
                </a:solidFill>
              </a:rPr>
              <a:t>Risk assessment:</a:t>
            </a:r>
          </a:p>
          <a:p>
            <a:pPr marL="715963" lvl="1" indent="-258763">
              <a:spcBef>
                <a:spcPts val="600"/>
              </a:spcBef>
              <a:buClr>
                <a:srgbClr val="132577"/>
              </a:buClr>
              <a:buFont typeface="Arial" pitchFamily="34" charset="0"/>
              <a:buChar char="•"/>
              <a:tabLst>
                <a:tab pos="1971675" algn="l"/>
                <a:tab pos="4129088" algn="l"/>
              </a:tabLst>
            </a:pPr>
            <a:r>
              <a:rPr lang="en-GB" dirty="0" smtClean="0">
                <a:solidFill>
                  <a:srgbClr val="132577"/>
                </a:solidFill>
              </a:rPr>
              <a:t>Standards:	ISO 14121-1 &amp; 2: Risk Assessment – Principles &amp; Practical  guidance and examples of methods</a:t>
            </a:r>
          </a:p>
          <a:p>
            <a:pPr marL="715963" lvl="1" indent="-265113">
              <a:spcBef>
                <a:spcPts val="600"/>
              </a:spcBef>
              <a:buClr>
                <a:srgbClr val="132577"/>
              </a:buClr>
              <a:buFont typeface="Arial" pitchFamily="34" charset="0"/>
              <a:buChar char="•"/>
            </a:pPr>
            <a:r>
              <a:rPr lang="en-US" dirty="0" smtClean="0">
                <a:solidFill>
                  <a:srgbClr val="132577"/>
                </a:solidFill>
              </a:rPr>
              <a:t>Risk estimation = Severity x Probability of occurrence</a:t>
            </a:r>
          </a:p>
          <a:p>
            <a:pPr marL="4032250" lvl="1" indent="-3581400">
              <a:spcBef>
                <a:spcPts val="600"/>
              </a:spcBef>
              <a:buClr>
                <a:srgbClr val="132577"/>
              </a:buClr>
              <a:tabLst>
                <a:tab pos="1795463" algn="l"/>
              </a:tabLst>
            </a:pPr>
            <a:endParaRPr lang="en-GB" dirty="0" smtClean="0">
              <a:solidFill>
                <a:srgbClr val="132577"/>
              </a:solidFill>
            </a:endParaRPr>
          </a:p>
          <a:p>
            <a:pPr lvl="1">
              <a:spcBef>
                <a:spcPts val="600"/>
              </a:spcBef>
              <a:buClr>
                <a:srgbClr val="132577"/>
              </a:buClr>
            </a:pPr>
            <a:endParaRPr lang="en-US" sz="2400" dirty="0" smtClean="0">
              <a:solidFill>
                <a:srgbClr val="132577"/>
              </a:solidFill>
            </a:endParaRPr>
          </a:p>
          <a:p>
            <a:pPr lvl="1">
              <a:spcBef>
                <a:spcPts val="600"/>
              </a:spcBef>
              <a:buClr>
                <a:srgbClr val="132577"/>
              </a:buClr>
            </a:pPr>
            <a:endParaRPr lang="en-US" sz="2400" dirty="0" smtClean="0">
              <a:solidFill>
                <a:srgbClr val="132577"/>
              </a:solidFill>
            </a:endParaRPr>
          </a:p>
        </p:txBody>
      </p:sp>
      <p:pic>
        <p:nvPicPr>
          <p:cNvPr id="1026" name="Picture 2"/>
          <p:cNvPicPr>
            <a:picLocks noChangeAspect="1" noChangeArrowheads="1"/>
          </p:cNvPicPr>
          <p:nvPr/>
        </p:nvPicPr>
        <p:blipFill>
          <a:blip r:embed="rId3" cstate="print"/>
          <a:srcRect l="10708"/>
          <a:stretch>
            <a:fillRect/>
          </a:stretch>
        </p:blipFill>
        <p:spPr bwMode="auto">
          <a:xfrm>
            <a:off x="252028" y="2096033"/>
            <a:ext cx="3002285" cy="4105275"/>
          </a:xfrm>
          <a:prstGeom prst="rect">
            <a:avLst/>
          </a:prstGeom>
          <a:noFill/>
          <a:ln w="9525">
            <a:noFill/>
            <a:miter lim="800000"/>
            <a:headEnd/>
            <a:tailEnd/>
          </a:ln>
        </p:spPr>
      </p:pic>
      <p:sp>
        <p:nvSpPr>
          <p:cNvPr id="15" name="Footer Placeholder 2"/>
          <p:cNvSpPr>
            <a:spLocks noGrp="1"/>
          </p:cNvSpPr>
          <p:nvPr>
            <p:ph type="ftr" sz="quarter" idx="10"/>
          </p:nvPr>
        </p:nvSpPr>
        <p:spPr>
          <a:xfrm>
            <a:off x="3095836" y="6483349"/>
            <a:ext cx="3239680" cy="222015"/>
          </a:xfrm>
        </p:spPr>
        <p:txBody>
          <a:bodyPr/>
          <a:lstStyle/>
          <a:p>
            <a:pPr algn="ctr"/>
            <a:r>
              <a:rPr lang="en-GB" dirty="0" smtClean="0"/>
              <a:t>Equipment certification at the ESRF – S. </a:t>
            </a:r>
            <a:r>
              <a:rPr lang="en-GB" dirty="0" err="1" smtClean="0"/>
              <a:t>Ricot</a:t>
            </a:r>
            <a:endParaRPr lang="en-GB" dirty="0"/>
          </a:p>
        </p:txBody>
      </p:sp>
      <p:graphicFrame>
        <p:nvGraphicFramePr>
          <p:cNvPr id="12" name="Table 11"/>
          <p:cNvGraphicFramePr>
            <a:graphicFrameLocks noGrp="1"/>
          </p:cNvGraphicFramePr>
          <p:nvPr/>
        </p:nvGraphicFramePr>
        <p:xfrm>
          <a:off x="3168352" y="2384884"/>
          <a:ext cx="3168352" cy="2080488"/>
        </p:xfrm>
        <a:graphic>
          <a:graphicData uri="http://schemas.openxmlformats.org/drawingml/2006/table">
            <a:tbl>
              <a:tblPr firstRow="1" bandRow="1">
                <a:tableStyleId>{5C22544A-7EE6-4342-B048-85BDC9FD1C3A}</a:tableStyleId>
              </a:tblPr>
              <a:tblGrid>
                <a:gridCol w="2376264"/>
                <a:gridCol w="792088"/>
              </a:tblGrid>
              <a:tr h="216024">
                <a:tc>
                  <a:txBody>
                    <a:bodyPr/>
                    <a:lstStyle/>
                    <a:p>
                      <a:pPr algn="ctr"/>
                      <a:r>
                        <a:rPr lang="en-US" sz="1100" dirty="0" smtClean="0"/>
                        <a:t>Severity</a:t>
                      </a:r>
                      <a:endParaRPr lang="en-GB" sz="1100" b="0" dirty="0"/>
                    </a:p>
                  </a:txBody>
                  <a:tcPr/>
                </a:tc>
                <a:tc>
                  <a:txBody>
                    <a:bodyPr/>
                    <a:lstStyle/>
                    <a:p>
                      <a:pPr algn="ctr"/>
                      <a:r>
                        <a:rPr lang="en-US" sz="1100" dirty="0" smtClean="0"/>
                        <a:t>RESULT</a:t>
                      </a:r>
                      <a:endParaRPr lang="en-GB" sz="1100" b="0" dirty="0"/>
                    </a:p>
                  </a:txBody>
                  <a:tcPr/>
                </a:tc>
              </a:tr>
              <a:tr h="1937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smtClean="0">
                          <a:solidFill>
                            <a:srgbClr val="132577"/>
                          </a:solidFill>
                        </a:rPr>
                        <a:t>Catastrophic</a:t>
                      </a:r>
                      <a:r>
                        <a:rPr lang="en-GB" sz="1100" u="none" strike="noStrike" baseline="0" dirty="0" smtClean="0">
                          <a:solidFill>
                            <a:srgbClr val="132577"/>
                          </a:solidFill>
                        </a:rPr>
                        <a:t> (d</a:t>
                      </a:r>
                      <a:r>
                        <a:rPr lang="en-GB" sz="1100" u="none" strike="noStrike" dirty="0" smtClean="0">
                          <a:solidFill>
                            <a:srgbClr val="132577"/>
                          </a:solidFill>
                        </a:rPr>
                        <a:t>eath, loss or eye or arm)</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5</a:t>
                      </a:r>
                      <a:endParaRPr lang="en-GB" sz="1100" b="0" dirty="0">
                        <a:solidFill>
                          <a:srgbClr val="132577"/>
                        </a:solidFill>
                      </a:endParaRPr>
                    </a:p>
                  </a:txBody>
                  <a:tcPr/>
                </a:tc>
              </a:tr>
              <a:tr h="2964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smtClean="0">
                          <a:solidFill>
                            <a:srgbClr val="132577"/>
                          </a:solidFill>
                        </a:rPr>
                        <a:t>Serious (permanent injury, loss of fingers)</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4</a:t>
                      </a:r>
                      <a:endParaRPr lang="en-GB" sz="1100" b="0" dirty="0">
                        <a:solidFill>
                          <a:srgbClr val="132577"/>
                        </a:solidFill>
                      </a:endParaRPr>
                    </a:p>
                  </a:txBody>
                  <a:tcPr/>
                </a:tc>
              </a:tr>
              <a:tr h="2436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smtClean="0">
                          <a:solidFill>
                            <a:srgbClr val="132577"/>
                          </a:solidFill>
                        </a:rPr>
                        <a:t>Moderate (reversible injury, medical attention)</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3</a:t>
                      </a:r>
                      <a:endParaRPr lang="en-GB" sz="1100" b="0" dirty="0">
                        <a:solidFill>
                          <a:srgbClr val="132577"/>
                        </a:solidFill>
                      </a:endParaRPr>
                    </a:p>
                  </a:txBody>
                  <a:tcPr/>
                </a:tc>
              </a:tr>
              <a:tr h="2269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smtClean="0">
                          <a:solidFill>
                            <a:srgbClr val="132577"/>
                          </a:solidFill>
                        </a:rPr>
                        <a:t>Minor (reversible injury, first aid)</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2</a:t>
                      </a:r>
                      <a:endParaRPr lang="en-GB" sz="1100" b="0" dirty="0">
                        <a:solidFill>
                          <a:srgbClr val="132577"/>
                        </a:solidFill>
                      </a:endParaRPr>
                    </a:p>
                  </a:txBody>
                  <a:tcPr/>
                </a:tc>
              </a:tr>
              <a:tr h="282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smtClean="0">
                          <a:solidFill>
                            <a:srgbClr val="132577"/>
                          </a:solidFill>
                        </a:rPr>
                        <a:t>Negligible</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1</a:t>
                      </a:r>
                      <a:endParaRPr lang="en-GB" sz="1100" b="0" dirty="0">
                        <a:solidFill>
                          <a:srgbClr val="132577"/>
                        </a:solidFill>
                      </a:endParaRPr>
                    </a:p>
                  </a:txBody>
                  <a:tcPr/>
                </a:tc>
              </a:tr>
            </a:tbl>
          </a:graphicData>
        </a:graphic>
      </p:graphicFrame>
      <p:graphicFrame>
        <p:nvGraphicFramePr>
          <p:cNvPr id="14" name="Table 13"/>
          <p:cNvGraphicFramePr>
            <a:graphicFrameLocks noGrp="1"/>
          </p:cNvGraphicFramePr>
          <p:nvPr/>
        </p:nvGraphicFramePr>
        <p:xfrm>
          <a:off x="6408712" y="2384884"/>
          <a:ext cx="1656184" cy="3886200"/>
        </p:xfrm>
        <a:graphic>
          <a:graphicData uri="http://schemas.openxmlformats.org/drawingml/2006/table">
            <a:tbl>
              <a:tblPr firstRow="1" bandRow="1">
                <a:tableStyleId>{5C22544A-7EE6-4342-B048-85BDC9FD1C3A}</a:tableStyleId>
              </a:tblPr>
              <a:tblGrid>
                <a:gridCol w="543760"/>
                <a:gridCol w="1112424"/>
              </a:tblGrid>
              <a:tr h="233169">
                <a:tc gridSpan="2">
                  <a:txBody>
                    <a:bodyPr/>
                    <a:lstStyle/>
                    <a:p>
                      <a:pPr algn="ctr"/>
                      <a:r>
                        <a:rPr lang="en-US" sz="1100" b="0" dirty="0" smtClean="0"/>
                        <a:t>Risk</a:t>
                      </a:r>
                      <a:endParaRPr lang="en-GB" sz="1100" b="0" dirty="0"/>
                    </a:p>
                  </a:txBody>
                  <a:tcPr/>
                </a:tc>
                <a:tc hMerge="1">
                  <a:txBody>
                    <a:bodyPr/>
                    <a:lstStyle/>
                    <a:p>
                      <a:pPr algn="ctr"/>
                      <a:endParaRPr lang="en-GB" sz="1100" b="0" dirty="0"/>
                    </a:p>
                  </a:txBody>
                  <a:tcPr/>
                </a:tc>
              </a:tr>
              <a:tr h="233169">
                <a:tc>
                  <a:txBody>
                    <a:bodyPr/>
                    <a:lstStyle/>
                    <a:p>
                      <a:pPr algn="ctr"/>
                      <a:r>
                        <a:rPr lang="en-US" sz="1100" dirty="0" smtClean="0">
                          <a:solidFill>
                            <a:srgbClr val="132577"/>
                          </a:solidFill>
                        </a:rPr>
                        <a:t>1</a:t>
                      </a:r>
                      <a:endParaRPr lang="en-GB" sz="1100" dirty="0">
                        <a:solidFill>
                          <a:srgbClr val="132577"/>
                        </a:solidFill>
                      </a:endParaRPr>
                    </a:p>
                  </a:txBody>
                  <a:tcPr/>
                </a:tc>
                <a:tc>
                  <a:txBody>
                    <a:bodyPr/>
                    <a:lstStyle/>
                    <a:p>
                      <a:r>
                        <a:rPr lang="en-US" sz="1100" dirty="0" smtClean="0">
                          <a:solidFill>
                            <a:srgbClr val="132577"/>
                          </a:solidFill>
                        </a:rPr>
                        <a:t>Negligible</a:t>
                      </a:r>
                    </a:p>
                  </a:txBody>
                  <a:tcPr/>
                </a:tc>
              </a:tr>
              <a:tr h="233169">
                <a:tc>
                  <a:txBody>
                    <a:bodyPr/>
                    <a:lstStyle/>
                    <a:p>
                      <a:pPr algn="ctr"/>
                      <a:r>
                        <a:rPr lang="en-US" sz="1100" dirty="0" smtClean="0">
                          <a:solidFill>
                            <a:srgbClr val="132577"/>
                          </a:solidFill>
                        </a:rPr>
                        <a:t>2</a:t>
                      </a:r>
                      <a:endParaRPr lang="en-GB" sz="1100" dirty="0">
                        <a:solidFill>
                          <a:srgbClr val="132577"/>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Negligible</a:t>
                      </a:r>
                    </a:p>
                  </a:txBody>
                  <a:tcPr/>
                </a:tc>
              </a:tr>
              <a:tr h="233169">
                <a:tc>
                  <a:txBody>
                    <a:bodyPr/>
                    <a:lstStyle/>
                    <a:p>
                      <a:pPr algn="ctr"/>
                      <a:r>
                        <a:rPr lang="en-US" sz="1100" dirty="0" smtClean="0">
                          <a:solidFill>
                            <a:srgbClr val="132577"/>
                          </a:solidFill>
                        </a:rPr>
                        <a:t>3</a:t>
                      </a:r>
                      <a:endParaRPr lang="en-GB" sz="1100" dirty="0">
                        <a:solidFill>
                          <a:srgbClr val="132577"/>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Negligible</a:t>
                      </a:r>
                    </a:p>
                  </a:txBody>
                  <a:tcPr/>
                </a:tc>
              </a:tr>
              <a:tr h="233169">
                <a:tc>
                  <a:txBody>
                    <a:bodyPr/>
                    <a:lstStyle/>
                    <a:p>
                      <a:pPr algn="ctr"/>
                      <a:r>
                        <a:rPr lang="en-US" sz="1100" dirty="0" smtClean="0">
                          <a:solidFill>
                            <a:srgbClr val="132577"/>
                          </a:solidFill>
                        </a:rPr>
                        <a:t>4</a:t>
                      </a:r>
                      <a:endParaRPr lang="en-GB" sz="1100" dirty="0">
                        <a:solidFill>
                          <a:srgbClr val="132577"/>
                        </a:solidFill>
                      </a:endParaRPr>
                    </a:p>
                  </a:txBody>
                  <a:tcPr/>
                </a:tc>
                <a:tc>
                  <a:txBody>
                    <a:bodyPr/>
                    <a:lstStyle/>
                    <a:p>
                      <a:r>
                        <a:rPr lang="en-US" sz="1100" dirty="0" smtClean="0">
                          <a:solidFill>
                            <a:srgbClr val="132577"/>
                          </a:solidFill>
                        </a:rPr>
                        <a:t>Acceptable</a:t>
                      </a:r>
                      <a:endParaRPr lang="en-GB" sz="1100" dirty="0">
                        <a:solidFill>
                          <a:srgbClr val="132577"/>
                        </a:solidFill>
                      </a:endParaRPr>
                    </a:p>
                  </a:txBody>
                  <a:tcPr/>
                </a:tc>
              </a:tr>
              <a:tr h="233169">
                <a:tc>
                  <a:txBody>
                    <a:bodyPr/>
                    <a:lstStyle/>
                    <a:p>
                      <a:pPr algn="ctr"/>
                      <a:r>
                        <a:rPr lang="en-US" sz="1100" dirty="0" smtClean="0">
                          <a:solidFill>
                            <a:srgbClr val="132577"/>
                          </a:solidFill>
                        </a:rPr>
                        <a:t>5</a:t>
                      </a:r>
                      <a:endParaRPr lang="en-GB" sz="1100" dirty="0">
                        <a:solidFill>
                          <a:srgbClr val="132577"/>
                        </a:solidFill>
                      </a:endParaRPr>
                    </a:p>
                  </a:txBody>
                  <a:tcPr/>
                </a:tc>
                <a:tc>
                  <a:txBody>
                    <a:bodyPr/>
                    <a:lstStyle/>
                    <a:p>
                      <a:r>
                        <a:rPr lang="en-US" sz="1100" dirty="0" smtClean="0">
                          <a:solidFill>
                            <a:srgbClr val="132577"/>
                          </a:solidFill>
                        </a:rPr>
                        <a:t>Acceptable</a:t>
                      </a:r>
                      <a:endParaRPr lang="en-GB" sz="1100" dirty="0">
                        <a:solidFill>
                          <a:srgbClr val="132577"/>
                        </a:solidFill>
                      </a:endParaRPr>
                    </a:p>
                  </a:txBody>
                  <a:tcPr/>
                </a:tc>
              </a:tr>
              <a:tr h="233169">
                <a:tc>
                  <a:txBody>
                    <a:bodyPr/>
                    <a:lstStyle/>
                    <a:p>
                      <a:pPr algn="ctr"/>
                      <a:r>
                        <a:rPr lang="en-US" sz="1100" dirty="0" smtClean="0">
                          <a:solidFill>
                            <a:srgbClr val="132577"/>
                          </a:solidFill>
                        </a:rPr>
                        <a:t>6</a:t>
                      </a:r>
                      <a:endParaRPr lang="en-GB" sz="1100" dirty="0">
                        <a:solidFill>
                          <a:srgbClr val="132577"/>
                        </a:solidFill>
                      </a:endParaRPr>
                    </a:p>
                  </a:txBody>
                  <a:tcPr/>
                </a:tc>
                <a:tc>
                  <a:txBody>
                    <a:bodyPr/>
                    <a:lstStyle/>
                    <a:p>
                      <a:r>
                        <a:rPr lang="en-US" sz="1100" b="1" dirty="0" smtClean="0">
                          <a:solidFill>
                            <a:srgbClr val="ED7703"/>
                          </a:solidFill>
                        </a:rPr>
                        <a:t>Moderate</a:t>
                      </a:r>
                      <a:endParaRPr lang="en-GB" sz="1100" b="1" dirty="0">
                        <a:solidFill>
                          <a:srgbClr val="ED7703"/>
                        </a:solidFill>
                      </a:endParaRPr>
                    </a:p>
                  </a:txBody>
                  <a:tcPr/>
                </a:tc>
              </a:tr>
              <a:tr h="238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8</a:t>
                      </a:r>
                      <a:endParaRPr lang="en-GB" sz="1100" dirty="0" smtClean="0">
                        <a:solidFill>
                          <a:srgbClr val="132577"/>
                        </a:solidFill>
                      </a:endParaRPr>
                    </a:p>
                  </a:txBody>
                  <a:tcPr/>
                </a:tc>
                <a:tc>
                  <a:txBody>
                    <a:bodyPr/>
                    <a:lstStyle/>
                    <a:p>
                      <a:r>
                        <a:rPr lang="en-US" sz="1100" b="1" dirty="0" smtClean="0">
                          <a:solidFill>
                            <a:srgbClr val="ED7703"/>
                          </a:solidFill>
                        </a:rPr>
                        <a:t>Moderate</a:t>
                      </a:r>
                      <a:endParaRPr lang="en-GB" sz="1100" b="1" dirty="0">
                        <a:solidFill>
                          <a:srgbClr val="ED7703"/>
                        </a:solidFill>
                      </a:endParaRPr>
                    </a:p>
                  </a:txBody>
                  <a:tcPr/>
                </a:tc>
              </a:tr>
              <a:tr h="238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9</a:t>
                      </a:r>
                      <a:endParaRPr lang="en-GB" sz="1100" dirty="0" smtClean="0">
                        <a:solidFill>
                          <a:srgbClr val="132577"/>
                        </a:solidFill>
                      </a:endParaRPr>
                    </a:p>
                  </a:txBody>
                  <a:tcPr/>
                </a:tc>
                <a:tc>
                  <a:txBody>
                    <a:bodyPr/>
                    <a:lstStyle/>
                    <a:p>
                      <a:r>
                        <a:rPr lang="en-US" sz="1100" b="1" dirty="0" smtClean="0">
                          <a:solidFill>
                            <a:srgbClr val="ED7703"/>
                          </a:solidFill>
                        </a:rPr>
                        <a:t>Moderate</a:t>
                      </a:r>
                      <a:endParaRPr lang="en-GB" sz="1100" b="1" dirty="0">
                        <a:solidFill>
                          <a:srgbClr val="ED7703"/>
                        </a:solidFill>
                      </a:endParaRPr>
                    </a:p>
                  </a:txBody>
                  <a:tcPr/>
                </a:tc>
              </a:tr>
              <a:tr h="238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10</a:t>
                      </a:r>
                      <a:endParaRPr lang="en-GB" sz="1100" dirty="0" smtClean="0">
                        <a:solidFill>
                          <a:srgbClr val="132577"/>
                        </a:solidFill>
                      </a:endParaRPr>
                    </a:p>
                  </a:txBody>
                  <a:tcPr/>
                </a:tc>
                <a:tc>
                  <a:txBody>
                    <a:bodyPr/>
                    <a:lstStyle/>
                    <a:p>
                      <a:r>
                        <a:rPr lang="en-US" sz="1100" b="1" dirty="0" smtClean="0">
                          <a:solidFill>
                            <a:srgbClr val="ED7703"/>
                          </a:solidFill>
                        </a:rPr>
                        <a:t>Moderate</a:t>
                      </a:r>
                      <a:endParaRPr lang="en-GB" sz="1100" b="1" dirty="0">
                        <a:solidFill>
                          <a:srgbClr val="ED7703"/>
                        </a:solidFill>
                      </a:endParaRPr>
                    </a:p>
                  </a:txBody>
                  <a:tcPr/>
                </a:tc>
              </a:tr>
              <a:tr h="238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12</a:t>
                      </a:r>
                      <a:endParaRPr lang="en-GB" sz="1100" dirty="0" smtClean="0">
                        <a:solidFill>
                          <a:srgbClr val="132577"/>
                        </a:solidFill>
                      </a:endParaRPr>
                    </a:p>
                  </a:txBody>
                  <a:tcPr/>
                </a:tc>
                <a:tc>
                  <a:txBody>
                    <a:bodyPr/>
                    <a:lstStyle/>
                    <a:p>
                      <a:r>
                        <a:rPr lang="en-US" sz="1100" b="1" dirty="0" smtClean="0">
                          <a:solidFill>
                            <a:srgbClr val="ED7703"/>
                          </a:solidFill>
                        </a:rPr>
                        <a:t>Moderate</a:t>
                      </a:r>
                      <a:endParaRPr lang="en-GB" sz="1100" b="1" dirty="0">
                        <a:solidFill>
                          <a:srgbClr val="ED7703"/>
                        </a:solidFill>
                      </a:endParaRPr>
                    </a:p>
                  </a:txBody>
                  <a:tcPr/>
                </a:tc>
              </a:tr>
              <a:tr h="238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15</a:t>
                      </a:r>
                      <a:endParaRPr lang="en-GB" sz="1100" dirty="0" smtClean="0">
                        <a:solidFill>
                          <a:srgbClr val="132577"/>
                        </a:solidFill>
                      </a:endParaRPr>
                    </a:p>
                  </a:txBody>
                  <a:tcPr/>
                </a:tc>
                <a:tc>
                  <a:txBody>
                    <a:bodyPr/>
                    <a:lstStyle/>
                    <a:p>
                      <a:r>
                        <a:rPr lang="en-US" sz="1100" b="1" dirty="0" smtClean="0">
                          <a:solidFill>
                            <a:srgbClr val="ED7703"/>
                          </a:solidFill>
                        </a:rPr>
                        <a:t>Serious</a:t>
                      </a:r>
                      <a:endParaRPr lang="en-GB" sz="1100" b="1" dirty="0">
                        <a:solidFill>
                          <a:srgbClr val="ED7703"/>
                        </a:solidFill>
                      </a:endParaRPr>
                    </a:p>
                  </a:txBody>
                  <a:tcPr/>
                </a:tc>
              </a:tr>
              <a:tr h="238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16</a:t>
                      </a:r>
                      <a:endParaRPr lang="en-GB" sz="1100" dirty="0" smtClean="0">
                        <a:solidFill>
                          <a:srgbClr val="132577"/>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rgbClr val="ED7703"/>
                          </a:solidFill>
                        </a:rPr>
                        <a:t>Serious</a:t>
                      </a:r>
                      <a:endParaRPr lang="en-GB" sz="1100" b="1" dirty="0" smtClean="0">
                        <a:solidFill>
                          <a:srgbClr val="ED7703"/>
                        </a:solidFill>
                      </a:endParaRPr>
                    </a:p>
                  </a:txBody>
                  <a:tcPr/>
                </a:tc>
              </a:tr>
              <a:tr h="238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20</a:t>
                      </a:r>
                      <a:endParaRPr lang="en-GB" sz="1100" dirty="0" smtClean="0">
                        <a:solidFill>
                          <a:srgbClr val="132577"/>
                        </a:solidFill>
                      </a:endParaRPr>
                    </a:p>
                  </a:txBody>
                  <a:tcPr/>
                </a:tc>
                <a:tc>
                  <a:txBody>
                    <a:bodyPr/>
                    <a:lstStyle/>
                    <a:p>
                      <a:r>
                        <a:rPr lang="en-US" sz="1100" b="1" dirty="0" smtClean="0">
                          <a:solidFill>
                            <a:srgbClr val="ED7703"/>
                          </a:solidFill>
                        </a:rPr>
                        <a:t>Unacceptable</a:t>
                      </a:r>
                      <a:endParaRPr lang="en-GB" sz="1100" b="1" dirty="0">
                        <a:solidFill>
                          <a:srgbClr val="ED7703"/>
                        </a:solidFill>
                      </a:endParaRPr>
                    </a:p>
                  </a:txBody>
                  <a:tcPr/>
                </a:tc>
              </a:tr>
              <a:tr h="238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132577"/>
                          </a:solidFill>
                        </a:rPr>
                        <a:t>25</a:t>
                      </a:r>
                      <a:endParaRPr lang="en-GB" sz="1100" dirty="0" smtClean="0">
                        <a:solidFill>
                          <a:srgbClr val="132577"/>
                        </a:solidFill>
                      </a:endParaRPr>
                    </a:p>
                  </a:txBody>
                  <a:tcPr/>
                </a:tc>
                <a:tc>
                  <a:txBody>
                    <a:bodyPr/>
                    <a:lstStyle/>
                    <a:p>
                      <a:r>
                        <a:rPr lang="en-US" sz="1100" b="1" dirty="0" smtClean="0">
                          <a:solidFill>
                            <a:srgbClr val="ED7703"/>
                          </a:solidFill>
                        </a:rPr>
                        <a:t>Unacceptable</a:t>
                      </a:r>
                      <a:endParaRPr lang="en-GB" sz="1100" b="1" dirty="0">
                        <a:solidFill>
                          <a:srgbClr val="ED7703"/>
                        </a:solidFill>
                      </a:endParaRPr>
                    </a:p>
                  </a:txBody>
                  <a:tcPr/>
                </a:tc>
              </a:tr>
            </a:tbl>
          </a:graphicData>
        </a:graphic>
      </p:graphicFrame>
      <p:sp>
        <p:nvSpPr>
          <p:cNvPr id="16" name="TextBox 15"/>
          <p:cNvSpPr txBox="1"/>
          <p:nvPr/>
        </p:nvSpPr>
        <p:spPr>
          <a:xfrm>
            <a:off x="8208912" y="2962689"/>
            <a:ext cx="935088" cy="646331"/>
          </a:xfrm>
          <a:prstGeom prst="rect">
            <a:avLst/>
          </a:prstGeom>
          <a:noFill/>
        </p:spPr>
        <p:txBody>
          <a:bodyPr wrap="square" rtlCol="0">
            <a:spAutoFit/>
          </a:bodyPr>
          <a:lstStyle/>
          <a:p>
            <a:r>
              <a:rPr lang="en-US" sz="1200" dirty="0" smtClean="0">
                <a:solidFill>
                  <a:srgbClr val="AF007C"/>
                </a:solidFill>
              </a:rPr>
              <a:t>Risk adequately reduced</a:t>
            </a:r>
            <a:endParaRPr lang="en-GB" sz="1200" dirty="0">
              <a:solidFill>
                <a:srgbClr val="AF007C"/>
              </a:solidFill>
            </a:endParaRPr>
          </a:p>
        </p:txBody>
      </p:sp>
      <p:graphicFrame>
        <p:nvGraphicFramePr>
          <p:cNvPr id="13" name="Table 12"/>
          <p:cNvGraphicFramePr>
            <a:graphicFrameLocks noGrp="1"/>
          </p:cNvGraphicFramePr>
          <p:nvPr/>
        </p:nvGraphicFramePr>
        <p:xfrm>
          <a:off x="3168352" y="4658360"/>
          <a:ext cx="3168352" cy="1614956"/>
        </p:xfrm>
        <a:graphic>
          <a:graphicData uri="http://schemas.openxmlformats.org/drawingml/2006/table">
            <a:tbl>
              <a:tblPr firstRow="1" bandRow="1">
                <a:tableStyleId>{5C22544A-7EE6-4342-B048-85BDC9FD1C3A}</a:tableStyleId>
              </a:tblPr>
              <a:tblGrid>
                <a:gridCol w="2376264"/>
                <a:gridCol w="792088"/>
              </a:tblGrid>
              <a:tr h="216024">
                <a:tc>
                  <a:txBody>
                    <a:bodyPr/>
                    <a:lstStyle/>
                    <a:p>
                      <a:pPr algn="ctr"/>
                      <a:r>
                        <a:rPr lang="en-US" sz="1100" b="1" dirty="0" smtClean="0"/>
                        <a:t>Probability</a:t>
                      </a:r>
                      <a:r>
                        <a:rPr lang="en-US" sz="1100" b="1" baseline="0" dirty="0" smtClean="0"/>
                        <a:t> of occurrence</a:t>
                      </a:r>
                      <a:endParaRPr lang="en-GB" sz="1100" b="0" dirty="0"/>
                    </a:p>
                  </a:txBody>
                  <a:tcPr/>
                </a:tc>
                <a:tc>
                  <a:txBody>
                    <a:bodyPr/>
                    <a:lstStyle/>
                    <a:p>
                      <a:pPr algn="ctr"/>
                      <a:r>
                        <a:rPr lang="en-US" sz="1100" dirty="0" smtClean="0"/>
                        <a:t>RESULT</a:t>
                      </a:r>
                      <a:endParaRPr lang="en-GB" sz="1100" b="0" dirty="0"/>
                    </a:p>
                  </a:txBody>
                  <a:tcPr/>
                </a:tc>
              </a:tr>
              <a:tr h="1937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smtClean="0">
                          <a:solidFill>
                            <a:srgbClr val="132577"/>
                          </a:solidFill>
                        </a:rPr>
                        <a:t>Frequent</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5</a:t>
                      </a:r>
                      <a:endParaRPr lang="en-GB" sz="1100" b="0" dirty="0">
                        <a:solidFill>
                          <a:srgbClr val="132577"/>
                        </a:solidFill>
                      </a:endParaRPr>
                    </a:p>
                  </a:txBody>
                  <a:tcPr/>
                </a:tc>
              </a:tr>
              <a:tr h="2964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smtClean="0">
                          <a:solidFill>
                            <a:srgbClr val="132577"/>
                          </a:solidFill>
                        </a:rPr>
                        <a:t>Probable</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4</a:t>
                      </a:r>
                      <a:endParaRPr lang="en-GB" sz="1100" b="0" dirty="0">
                        <a:solidFill>
                          <a:srgbClr val="132577"/>
                        </a:solidFill>
                      </a:endParaRPr>
                    </a:p>
                  </a:txBody>
                  <a:tcPr/>
                </a:tc>
              </a:tr>
              <a:tr h="2436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smtClean="0">
                          <a:solidFill>
                            <a:srgbClr val="132577"/>
                          </a:solidFill>
                        </a:rPr>
                        <a:t>Occasional</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3</a:t>
                      </a:r>
                      <a:endParaRPr lang="en-GB" sz="1100" b="0" dirty="0">
                        <a:solidFill>
                          <a:srgbClr val="132577"/>
                        </a:solidFill>
                      </a:endParaRPr>
                    </a:p>
                  </a:txBody>
                  <a:tcPr/>
                </a:tc>
              </a:tr>
              <a:tr h="2269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smtClean="0">
                          <a:solidFill>
                            <a:srgbClr val="132577"/>
                          </a:solidFill>
                        </a:rPr>
                        <a:t>Improbable</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2</a:t>
                      </a:r>
                      <a:endParaRPr lang="en-GB" sz="1100" b="0" dirty="0">
                        <a:solidFill>
                          <a:srgbClr val="132577"/>
                        </a:solidFill>
                      </a:endParaRPr>
                    </a:p>
                  </a:txBody>
                  <a:tcPr/>
                </a:tc>
              </a:tr>
              <a:tr h="282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u="none" strike="noStrike" dirty="0" err="1" smtClean="0">
                          <a:solidFill>
                            <a:srgbClr val="132577"/>
                          </a:solidFill>
                        </a:rPr>
                        <a:t>Icredible</a:t>
                      </a:r>
                      <a:endParaRPr lang="en-GB" sz="1100" b="0" i="0" u="none" strike="noStrike" dirty="0" smtClean="0">
                        <a:solidFill>
                          <a:srgbClr val="132577"/>
                        </a:solidFill>
                        <a:latin typeface="+mn-lt"/>
                      </a:endParaRPr>
                    </a:p>
                  </a:txBody>
                  <a:tcPr/>
                </a:tc>
                <a:tc>
                  <a:txBody>
                    <a:bodyPr/>
                    <a:lstStyle/>
                    <a:p>
                      <a:pPr algn="ctr"/>
                      <a:r>
                        <a:rPr lang="en-US" sz="1100" dirty="0" smtClean="0">
                          <a:solidFill>
                            <a:srgbClr val="132577"/>
                          </a:solidFill>
                        </a:rPr>
                        <a:t>1</a:t>
                      </a:r>
                      <a:endParaRPr lang="en-GB" sz="1100" b="0" dirty="0">
                        <a:solidFill>
                          <a:srgbClr val="132577"/>
                        </a:solidFill>
                      </a:endParaRPr>
                    </a:p>
                  </a:txBody>
                  <a:tcPr/>
                </a:tc>
              </a:tr>
            </a:tbl>
          </a:graphicData>
        </a:graphic>
      </p:graphicFrame>
      <p:sp>
        <p:nvSpPr>
          <p:cNvPr id="20" name="Right Brace 19"/>
          <p:cNvSpPr/>
          <p:nvPr/>
        </p:nvSpPr>
        <p:spPr>
          <a:xfrm>
            <a:off x="7992888" y="2636912"/>
            <a:ext cx="216024" cy="1296144"/>
          </a:xfrm>
          <a:prstGeom prst="rightBrace">
            <a:avLst/>
          </a:prstGeom>
          <a:ln w="12700">
            <a:solidFill>
              <a:srgbClr val="AF00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fontAlgn="base" hangingPunct="0">
              <a:spcBef>
                <a:spcPct val="20000"/>
              </a:spcBef>
              <a:spcAft>
                <a:spcPct val="0"/>
              </a:spcAft>
              <a:defRPr/>
            </a:pPr>
            <a:r>
              <a:rPr lang="en-GB" dirty="0" smtClean="0"/>
              <a:t>ID02 SAXS TUBE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14</a:t>
            </a:fld>
            <a:endParaRPr lang="en-GB"/>
          </a:p>
        </p:txBody>
      </p:sp>
      <p:sp>
        <p:nvSpPr>
          <p:cNvPr id="7" name="Rectangle 6"/>
          <p:cNvSpPr/>
          <p:nvPr/>
        </p:nvSpPr>
        <p:spPr>
          <a:xfrm>
            <a:off x="179512" y="706048"/>
            <a:ext cx="8640960" cy="1354217"/>
          </a:xfrm>
          <a:prstGeom prst="rect">
            <a:avLst/>
          </a:prstGeom>
        </p:spPr>
        <p:txBody>
          <a:bodyPr wrap="square">
            <a:spAutoFit/>
          </a:bodyPr>
          <a:lstStyle/>
          <a:p>
            <a:pPr>
              <a:spcBef>
                <a:spcPts val="600"/>
              </a:spcBef>
              <a:buClr>
                <a:srgbClr val="132577"/>
              </a:buClr>
            </a:pPr>
            <a:r>
              <a:rPr lang="en-US" sz="2400" dirty="0" smtClean="0">
                <a:solidFill>
                  <a:srgbClr val="132577"/>
                </a:solidFill>
              </a:rPr>
              <a:t>Risk assessment:</a:t>
            </a:r>
            <a:endParaRPr lang="en-GB" dirty="0" smtClean="0">
              <a:solidFill>
                <a:srgbClr val="132577"/>
              </a:solidFill>
            </a:endParaRPr>
          </a:p>
          <a:p>
            <a:pPr lvl="1">
              <a:spcBef>
                <a:spcPts val="600"/>
              </a:spcBef>
              <a:buClr>
                <a:srgbClr val="132577"/>
              </a:buClr>
            </a:pPr>
            <a:endParaRPr lang="en-US" sz="2400" dirty="0" smtClean="0">
              <a:solidFill>
                <a:srgbClr val="132577"/>
              </a:solidFill>
            </a:endParaRPr>
          </a:p>
          <a:p>
            <a:pPr lvl="1">
              <a:spcBef>
                <a:spcPts val="600"/>
              </a:spcBef>
              <a:buClr>
                <a:srgbClr val="132577"/>
              </a:buClr>
            </a:pPr>
            <a:endParaRPr lang="en-US" sz="2400" dirty="0" smtClean="0">
              <a:solidFill>
                <a:srgbClr val="132577"/>
              </a:solidFill>
            </a:endParaRPr>
          </a:p>
        </p:txBody>
      </p:sp>
      <p:pic>
        <p:nvPicPr>
          <p:cNvPr id="3074" name="Picture 2"/>
          <p:cNvPicPr>
            <a:picLocks noChangeAspect="1" noChangeArrowheads="1"/>
          </p:cNvPicPr>
          <p:nvPr/>
        </p:nvPicPr>
        <p:blipFill>
          <a:blip r:embed="rId3" cstate="print"/>
          <a:srcRect l="1181" t="15183" r="11407" b="6446"/>
          <a:stretch>
            <a:fillRect/>
          </a:stretch>
        </p:blipFill>
        <p:spPr bwMode="auto">
          <a:xfrm>
            <a:off x="28067" y="1185863"/>
            <a:ext cx="9078912" cy="5087453"/>
          </a:xfrm>
          <a:prstGeom prst="rect">
            <a:avLst/>
          </a:prstGeom>
          <a:ln>
            <a:solidFill>
              <a:srgbClr val="0098D4"/>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7474676" y="4423464"/>
            <a:ext cx="1332148" cy="1368152"/>
          </a:xfrm>
          <a:prstGeom prst="ellipse">
            <a:avLst/>
          </a:prstGeom>
          <a:solidFill>
            <a:srgbClr val="F4F4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14" descr="ProtectionObligatoirePied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27937" y="4401108"/>
            <a:ext cx="1428750" cy="1428750"/>
          </a:xfrm>
          <a:prstGeom prst="rect">
            <a:avLst/>
          </a:prstGeom>
          <a:noFill/>
          <a:ln w="9525">
            <a:noFill/>
            <a:miter lim="800000"/>
            <a:headEnd/>
            <a:tailEnd/>
          </a:ln>
        </p:spPr>
      </p:pic>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ID02 SAXS TUBE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15</a:t>
            </a:fld>
            <a:endParaRPr lang="en-GB"/>
          </a:p>
        </p:txBody>
      </p:sp>
      <p:sp>
        <p:nvSpPr>
          <p:cNvPr id="7" name="Rectangle 6"/>
          <p:cNvSpPr/>
          <p:nvPr/>
        </p:nvSpPr>
        <p:spPr>
          <a:xfrm>
            <a:off x="179512" y="706048"/>
            <a:ext cx="8640960" cy="4893647"/>
          </a:xfrm>
          <a:prstGeom prst="rect">
            <a:avLst/>
          </a:prstGeom>
        </p:spPr>
        <p:txBody>
          <a:bodyPr wrap="square">
            <a:spAutoFit/>
          </a:bodyPr>
          <a:lstStyle/>
          <a:p>
            <a:pPr>
              <a:spcBef>
                <a:spcPts val="600"/>
              </a:spcBef>
              <a:buClr>
                <a:srgbClr val="132577"/>
              </a:buClr>
            </a:pPr>
            <a:r>
              <a:rPr lang="en-US" sz="2400" dirty="0" smtClean="0">
                <a:solidFill>
                  <a:srgbClr val="132577"/>
                </a:solidFill>
              </a:rPr>
              <a:t>Risk assessment:</a:t>
            </a:r>
          </a:p>
          <a:p>
            <a:pPr marL="715963" lvl="1" indent="-258763">
              <a:spcBef>
                <a:spcPts val="600"/>
              </a:spcBef>
              <a:buClr>
                <a:srgbClr val="132577"/>
              </a:buClr>
              <a:buFont typeface="Arial" pitchFamily="34" charset="0"/>
              <a:buChar char="•"/>
            </a:pPr>
            <a:r>
              <a:rPr lang="en-US" dirty="0" smtClean="0">
                <a:solidFill>
                  <a:srgbClr val="132577"/>
                </a:solidFill>
              </a:rPr>
              <a:t>Specific Protective devices</a:t>
            </a:r>
          </a:p>
          <a:p>
            <a:pPr marL="715963" lvl="1" indent="-258763">
              <a:spcBef>
                <a:spcPts val="600"/>
              </a:spcBef>
              <a:buClr>
                <a:srgbClr val="132577"/>
              </a:buClr>
              <a:buFont typeface="Arial" pitchFamily="34" charset="0"/>
              <a:buChar char="•"/>
            </a:pPr>
            <a:endParaRPr lang="en-US" dirty="0" smtClean="0">
              <a:solidFill>
                <a:srgbClr val="132577"/>
              </a:solidFill>
            </a:endParaRPr>
          </a:p>
          <a:p>
            <a:pPr marL="715963" lvl="1" indent="-258763">
              <a:spcBef>
                <a:spcPts val="600"/>
              </a:spcBef>
              <a:buClr>
                <a:srgbClr val="132577"/>
              </a:buClr>
              <a:buFont typeface="Arial" pitchFamily="34" charset="0"/>
              <a:buChar char="•"/>
            </a:pPr>
            <a:endParaRPr lang="en-US" dirty="0" smtClean="0">
              <a:solidFill>
                <a:srgbClr val="132577"/>
              </a:solidFill>
            </a:endParaRPr>
          </a:p>
          <a:p>
            <a:pPr marL="715963" lvl="1" indent="-258763">
              <a:spcBef>
                <a:spcPts val="600"/>
              </a:spcBef>
              <a:buClr>
                <a:srgbClr val="132577"/>
              </a:buClr>
              <a:buFont typeface="Arial" pitchFamily="34" charset="0"/>
              <a:buChar char="•"/>
            </a:pPr>
            <a:endParaRPr lang="en-US" dirty="0" smtClean="0">
              <a:solidFill>
                <a:srgbClr val="132577"/>
              </a:solidFill>
            </a:endParaRPr>
          </a:p>
          <a:p>
            <a:pPr marL="715963" lvl="1" indent="-258763">
              <a:spcBef>
                <a:spcPts val="600"/>
              </a:spcBef>
              <a:buClr>
                <a:srgbClr val="132577"/>
              </a:buClr>
              <a:buFont typeface="Arial" pitchFamily="34" charset="0"/>
              <a:buChar char="•"/>
            </a:pPr>
            <a:endParaRPr lang="en-US" dirty="0" smtClean="0">
              <a:solidFill>
                <a:srgbClr val="132577"/>
              </a:solidFill>
            </a:endParaRPr>
          </a:p>
          <a:p>
            <a:pPr marL="715963" lvl="1" indent="-258763">
              <a:spcBef>
                <a:spcPts val="600"/>
              </a:spcBef>
              <a:buClr>
                <a:srgbClr val="132577"/>
              </a:buClr>
              <a:buFont typeface="Arial" pitchFamily="34" charset="0"/>
              <a:buChar char="•"/>
            </a:pPr>
            <a:endParaRPr lang="en-US" dirty="0" smtClean="0">
              <a:solidFill>
                <a:srgbClr val="132577"/>
              </a:solidFill>
            </a:endParaRPr>
          </a:p>
          <a:p>
            <a:pPr marL="715963" lvl="1" indent="-258763">
              <a:spcBef>
                <a:spcPts val="600"/>
              </a:spcBef>
              <a:buClr>
                <a:srgbClr val="132577"/>
              </a:buClr>
              <a:buFont typeface="Arial" pitchFamily="34" charset="0"/>
              <a:buChar char="•"/>
            </a:pPr>
            <a:endParaRPr lang="en-US" dirty="0" smtClean="0">
              <a:solidFill>
                <a:srgbClr val="132577"/>
              </a:solidFill>
            </a:endParaRPr>
          </a:p>
          <a:p>
            <a:pPr marL="715963" lvl="1" indent="-258763">
              <a:spcBef>
                <a:spcPts val="600"/>
              </a:spcBef>
              <a:buClr>
                <a:srgbClr val="132577"/>
              </a:buClr>
              <a:buFont typeface="Arial" pitchFamily="34" charset="0"/>
              <a:buChar char="•"/>
            </a:pPr>
            <a:endParaRPr lang="en-US" dirty="0" smtClean="0">
              <a:solidFill>
                <a:srgbClr val="132577"/>
              </a:solidFill>
            </a:endParaRPr>
          </a:p>
          <a:p>
            <a:pPr marL="715963" lvl="1" indent="-258763">
              <a:spcBef>
                <a:spcPts val="600"/>
              </a:spcBef>
              <a:buClr>
                <a:srgbClr val="132577"/>
              </a:buClr>
              <a:buFont typeface="Arial" pitchFamily="34" charset="0"/>
              <a:buChar char="•"/>
            </a:pPr>
            <a:endParaRPr lang="en-US" dirty="0" smtClean="0">
              <a:solidFill>
                <a:srgbClr val="132577"/>
              </a:solidFill>
            </a:endParaRPr>
          </a:p>
          <a:p>
            <a:pPr marL="715963" lvl="1" indent="-258763">
              <a:spcBef>
                <a:spcPts val="600"/>
              </a:spcBef>
              <a:buClr>
                <a:srgbClr val="132577"/>
              </a:buClr>
              <a:buFont typeface="Arial" pitchFamily="34" charset="0"/>
              <a:buChar char="•"/>
            </a:pPr>
            <a:r>
              <a:rPr lang="en-US" dirty="0" smtClean="0">
                <a:solidFill>
                  <a:srgbClr val="132577"/>
                </a:solidFill>
              </a:rPr>
              <a:t>Means of protection</a:t>
            </a:r>
            <a:endParaRPr lang="en-GB" dirty="0" smtClean="0">
              <a:solidFill>
                <a:srgbClr val="132577"/>
              </a:solidFill>
            </a:endParaRPr>
          </a:p>
          <a:p>
            <a:pPr lvl="1">
              <a:spcBef>
                <a:spcPts val="600"/>
              </a:spcBef>
              <a:buClr>
                <a:srgbClr val="132577"/>
              </a:buClr>
            </a:pPr>
            <a:endParaRPr lang="en-US" sz="2400" dirty="0" smtClean="0">
              <a:solidFill>
                <a:srgbClr val="132577"/>
              </a:solidFill>
            </a:endParaRPr>
          </a:p>
          <a:p>
            <a:pPr lvl="1">
              <a:spcBef>
                <a:spcPts val="600"/>
              </a:spcBef>
              <a:buClr>
                <a:srgbClr val="132577"/>
              </a:buClr>
            </a:pPr>
            <a:endParaRPr lang="en-US" sz="2400" dirty="0" smtClean="0">
              <a:solidFill>
                <a:srgbClr val="132577"/>
              </a:solidFill>
            </a:endParaRPr>
          </a:p>
        </p:txBody>
      </p:sp>
      <p:pic>
        <p:nvPicPr>
          <p:cNvPr id="14338" name="Picture 2" descr="P:\DIR\SAFETY\Safety Group\Photos\SAXS TUBE\Joachim\P1080506.JPG"/>
          <p:cNvPicPr>
            <a:picLocks noChangeAspect="1" noChangeArrowheads="1"/>
          </p:cNvPicPr>
          <p:nvPr/>
        </p:nvPicPr>
        <p:blipFill>
          <a:blip r:embed="rId4" cstate="print"/>
          <a:srcRect/>
          <a:stretch>
            <a:fillRect/>
          </a:stretch>
        </p:blipFill>
        <p:spPr bwMode="auto">
          <a:xfrm>
            <a:off x="263788" y="1628800"/>
            <a:ext cx="24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39" name="Picture 3" descr="P:\DIR\SAFETY\Safety Group\Photos\SAXS TUBE\Joachim\P1080507.JPG"/>
          <p:cNvPicPr>
            <a:picLocks noChangeAspect="1" noChangeArrowheads="1"/>
          </p:cNvPicPr>
          <p:nvPr/>
        </p:nvPicPr>
        <p:blipFill>
          <a:blip r:embed="rId5" cstate="print"/>
          <a:srcRect/>
          <a:stretch>
            <a:fillRect/>
          </a:stretch>
        </p:blipFill>
        <p:spPr bwMode="auto">
          <a:xfrm>
            <a:off x="7542480" y="1625895"/>
            <a:ext cx="135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1" name="Picture 5" descr="P:\DIR\SAFETY\Safety Group\Photos\SAXS TUBE\DSCN2492.JPG"/>
          <p:cNvPicPr>
            <a:picLocks noChangeAspect="1" noChangeArrowheads="1"/>
          </p:cNvPicPr>
          <p:nvPr/>
        </p:nvPicPr>
        <p:blipFill>
          <a:blip r:embed="rId6" cstate="print"/>
          <a:srcRect/>
          <a:stretch>
            <a:fillRect/>
          </a:stretch>
        </p:blipFill>
        <p:spPr bwMode="auto">
          <a:xfrm>
            <a:off x="5526256" y="1628800"/>
            <a:ext cx="135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179512" y="3429000"/>
            <a:ext cx="2592288" cy="646331"/>
          </a:xfrm>
          <a:prstGeom prst="rect">
            <a:avLst/>
          </a:prstGeom>
          <a:noFill/>
        </p:spPr>
        <p:txBody>
          <a:bodyPr wrap="square" rtlCol="0">
            <a:spAutoFit/>
          </a:bodyPr>
          <a:lstStyle/>
          <a:p>
            <a:pPr algn="ctr"/>
            <a:r>
              <a:rPr lang="en-GB" sz="1200" dirty="0" smtClean="0">
                <a:solidFill>
                  <a:srgbClr val="132577"/>
                </a:solidFill>
              </a:rPr>
              <a:t>Opening and closing door only possible by limited number of people by badge reader of PSS</a:t>
            </a:r>
            <a:endParaRPr lang="en-GB" sz="1200" dirty="0">
              <a:solidFill>
                <a:srgbClr val="132577"/>
              </a:solidFill>
            </a:endParaRPr>
          </a:p>
        </p:txBody>
      </p:sp>
      <p:sp>
        <p:nvSpPr>
          <p:cNvPr id="13" name="Rectangle 12"/>
          <p:cNvSpPr/>
          <p:nvPr/>
        </p:nvSpPr>
        <p:spPr>
          <a:xfrm>
            <a:off x="3059832" y="3429000"/>
            <a:ext cx="2016224" cy="461665"/>
          </a:xfrm>
          <a:prstGeom prst="rect">
            <a:avLst/>
          </a:prstGeom>
        </p:spPr>
        <p:txBody>
          <a:bodyPr wrap="square">
            <a:spAutoFit/>
          </a:bodyPr>
          <a:lstStyle/>
          <a:p>
            <a:pPr algn="ctr"/>
            <a:r>
              <a:rPr lang="en-GB" sz="1200" dirty="0" smtClean="0">
                <a:solidFill>
                  <a:srgbClr val="132577"/>
                </a:solidFill>
              </a:rPr>
              <a:t>LED lighting system supplied by dedicated UPS</a:t>
            </a:r>
            <a:endParaRPr lang="en-GB" sz="1200" dirty="0">
              <a:solidFill>
                <a:srgbClr val="132577"/>
              </a:solidFill>
            </a:endParaRPr>
          </a:p>
        </p:txBody>
      </p:sp>
      <p:pic>
        <p:nvPicPr>
          <p:cNvPr id="14342" name="Picture 6" descr="P:\DIR\SAFETY\Safety Group\Photos\SAXS TUBE\DSCN2498.JPG"/>
          <p:cNvPicPr>
            <a:picLocks noChangeAspect="1" noChangeArrowheads="1"/>
          </p:cNvPicPr>
          <p:nvPr/>
        </p:nvPicPr>
        <p:blipFill>
          <a:blip r:embed="rId7" cstate="print"/>
          <a:srcRect/>
          <a:stretch>
            <a:fillRect/>
          </a:stretch>
        </p:blipFill>
        <p:spPr bwMode="auto">
          <a:xfrm>
            <a:off x="3366016" y="1628800"/>
            <a:ext cx="135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7452320" y="3426095"/>
            <a:ext cx="1512168" cy="830997"/>
          </a:xfrm>
          <a:prstGeom prst="rect">
            <a:avLst/>
          </a:prstGeom>
          <a:noFill/>
        </p:spPr>
        <p:txBody>
          <a:bodyPr wrap="square" rtlCol="0">
            <a:spAutoFit/>
          </a:bodyPr>
          <a:lstStyle/>
          <a:p>
            <a:pPr algn="ctr"/>
            <a:r>
              <a:rPr lang="en-GB" sz="1200" dirty="0" smtClean="0">
                <a:solidFill>
                  <a:srgbClr val="132577"/>
                </a:solidFill>
              </a:rPr>
              <a:t>Protective </a:t>
            </a:r>
            <a:r>
              <a:rPr lang="en-GB" sz="1200" dirty="0" smtClean="0">
                <a:solidFill>
                  <a:srgbClr val="132577"/>
                </a:solidFill>
              </a:rPr>
              <a:t>covers </a:t>
            </a:r>
            <a:r>
              <a:rPr lang="en-GB" sz="1200" dirty="0" smtClean="0">
                <a:solidFill>
                  <a:srgbClr val="132577"/>
                </a:solidFill>
              </a:rPr>
              <a:t>avoid rupture of the view ports</a:t>
            </a:r>
          </a:p>
          <a:p>
            <a:pPr algn="ctr"/>
            <a:endParaRPr lang="en-GB" sz="1200" dirty="0">
              <a:solidFill>
                <a:srgbClr val="132577"/>
              </a:solidFill>
            </a:endParaRPr>
          </a:p>
        </p:txBody>
      </p:sp>
      <p:sp>
        <p:nvSpPr>
          <p:cNvPr id="19" name="TextBox 18"/>
          <p:cNvSpPr txBox="1"/>
          <p:nvPr/>
        </p:nvSpPr>
        <p:spPr>
          <a:xfrm>
            <a:off x="5400092" y="3429000"/>
            <a:ext cx="1656184" cy="830997"/>
          </a:xfrm>
          <a:prstGeom prst="rect">
            <a:avLst/>
          </a:prstGeom>
          <a:noFill/>
        </p:spPr>
        <p:txBody>
          <a:bodyPr wrap="square" rtlCol="0">
            <a:spAutoFit/>
          </a:bodyPr>
          <a:lstStyle/>
          <a:p>
            <a:pPr algn="ctr"/>
            <a:r>
              <a:rPr lang="en-GB" sz="1200" dirty="0" smtClean="0">
                <a:solidFill>
                  <a:srgbClr val="132577"/>
                </a:solidFill>
              </a:rPr>
              <a:t>Local protections, wall between building and Tube and limited access to ID02 Team</a:t>
            </a:r>
            <a:endParaRPr lang="en-GB" sz="1200" dirty="0">
              <a:solidFill>
                <a:srgbClr val="132577"/>
              </a:solidFill>
            </a:endParaRPr>
          </a:p>
        </p:txBody>
      </p:sp>
      <p:sp>
        <p:nvSpPr>
          <p:cNvPr id="20" name="TextBox 19"/>
          <p:cNvSpPr txBox="1"/>
          <p:nvPr/>
        </p:nvSpPr>
        <p:spPr>
          <a:xfrm>
            <a:off x="1727684" y="5661248"/>
            <a:ext cx="1584176" cy="646331"/>
          </a:xfrm>
          <a:prstGeom prst="rect">
            <a:avLst/>
          </a:prstGeom>
          <a:noFill/>
        </p:spPr>
        <p:txBody>
          <a:bodyPr wrap="square" rtlCol="0">
            <a:spAutoFit/>
          </a:bodyPr>
          <a:lstStyle/>
          <a:p>
            <a:pPr algn="ctr"/>
            <a:r>
              <a:rPr lang="en-GB" sz="1200" dirty="0" smtClean="0">
                <a:solidFill>
                  <a:srgbClr val="132577"/>
                </a:solidFill>
              </a:rPr>
              <a:t>Safety procedure SP-03: In case of </a:t>
            </a:r>
            <a:r>
              <a:rPr lang="en-GB" sz="1200" dirty="0" err="1" smtClean="0">
                <a:solidFill>
                  <a:srgbClr val="132577"/>
                </a:solidFill>
              </a:rPr>
              <a:t>explosimeter</a:t>
            </a:r>
            <a:r>
              <a:rPr lang="en-GB" sz="1200" dirty="0" smtClean="0">
                <a:solidFill>
                  <a:srgbClr val="132577"/>
                </a:solidFill>
              </a:rPr>
              <a:t> alarm</a:t>
            </a:r>
            <a:endParaRPr lang="en-GB" sz="1200" dirty="0">
              <a:solidFill>
                <a:srgbClr val="132577"/>
              </a:solidFill>
            </a:endParaRPr>
          </a:p>
        </p:txBody>
      </p:sp>
      <p:pic>
        <p:nvPicPr>
          <p:cNvPr id="22" name="Picture 7"/>
          <p:cNvPicPr>
            <a:picLocks noChangeAspect="1" noChangeArrowheads="1"/>
          </p:cNvPicPr>
          <p:nvPr/>
        </p:nvPicPr>
        <p:blipFill>
          <a:blip r:embed="rId8" cstate="print"/>
          <a:srcRect/>
          <a:stretch>
            <a:fillRect/>
          </a:stretch>
        </p:blipFill>
        <p:spPr bwMode="auto">
          <a:xfrm>
            <a:off x="3239852" y="4005064"/>
            <a:ext cx="1773859" cy="2520000"/>
          </a:xfrm>
          <a:prstGeom prst="rect">
            <a:avLst/>
          </a:prstGeom>
          <a:ln>
            <a:solidFill>
              <a:srgbClr val="0098D4"/>
            </a:solidFill>
          </a:ln>
          <a:effectLst>
            <a:outerShdw blurRad="292100" dist="139700" dir="2700000" algn="tl" rotWithShape="0">
              <a:srgbClr val="333333">
                <a:alpha val="65000"/>
              </a:srgbClr>
            </a:outerShdw>
          </a:effectLst>
        </p:spPr>
      </p:pic>
      <p:sp>
        <p:nvSpPr>
          <p:cNvPr id="28" name="Oval 27"/>
          <p:cNvSpPr/>
          <p:nvPr/>
        </p:nvSpPr>
        <p:spPr>
          <a:xfrm>
            <a:off x="6408204" y="4414756"/>
            <a:ext cx="1368000" cy="1368152"/>
          </a:xfrm>
          <a:prstGeom prst="ellipse">
            <a:avLst/>
          </a:prstGeom>
          <a:solidFill>
            <a:srgbClr val="F4F4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18" descr="ProtectionObligatoireMains"/>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361254" y="4401108"/>
            <a:ext cx="1428750" cy="1428750"/>
          </a:xfrm>
          <a:prstGeom prst="rect">
            <a:avLst/>
          </a:prstGeom>
          <a:noFill/>
          <a:ln w="9525">
            <a:noFill/>
            <a:miter lim="800000"/>
            <a:headEnd/>
            <a:tailEnd/>
          </a:ln>
        </p:spPr>
      </p:pic>
      <p:sp>
        <p:nvSpPr>
          <p:cNvPr id="26" name="TextBox 25"/>
          <p:cNvSpPr txBox="1"/>
          <p:nvPr/>
        </p:nvSpPr>
        <p:spPr>
          <a:xfrm>
            <a:off x="5400092" y="5805264"/>
            <a:ext cx="3528392" cy="276999"/>
          </a:xfrm>
          <a:prstGeom prst="rect">
            <a:avLst/>
          </a:prstGeom>
          <a:noFill/>
        </p:spPr>
        <p:txBody>
          <a:bodyPr wrap="square" rtlCol="0">
            <a:spAutoFit/>
          </a:bodyPr>
          <a:lstStyle/>
          <a:p>
            <a:pPr algn="ctr"/>
            <a:r>
              <a:rPr lang="en-GB" sz="1200" dirty="0" smtClean="0">
                <a:solidFill>
                  <a:srgbClr val="132577"/>
                </a:solidFill>
              </a:rPr>
              <a:t>Personal protective equipments</a:t>
            </a:r>
            <a:endParaRPr lang="en-GB" sz="1200" dirty="0">
              <a:solidFill>
                <a:srgbClr val="132577"/>
              </a:solidFill>
            </a:endParaRPr>
          </a:p>
        </p:txBody>
      </p:sp>
      <p:sp>
        <p:nvSpPr>
          <p:cNvPr id="21" name="Oval 20"/>
          <p:cNvSpPr/>
          <p:nvPr/>
        </p:nvSpPr>
        <p:spPr>
          <a:xfrm>
            <a:off x="5350440" y="4437112"/>
            <a:ext cx="1332148" cy="1368152"/>
          </a:xfrm>
          <a:prstGeom prst="ellipse">
            <a:avLst/>
          </a:prstGeom>
          <a:solidFill>
            <a:srgbClr val="F4F4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0" descr="ProtectionObligatoireTete"/>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303862" y="4401108"/>
            <a:ext cx="1428750" cy="1428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l="25000" t="7161" r="35825" b="4011"/>
          <a:stretch>
            <a:fillRect/>
          </a:stretch>
        </p:blipFill>
        <p:spPr bwMode="auto">
          <a:xfrm>
            <a:off x="6012160" y="1196752"/>
            <a:ext cx="2880000" cy="4081495"/>
          </a:xfrm>
          <a:prstGeom prst="rect">
            <a:avLst/>
          </a:prstGeom>
          <a:ln>
            <a:solidFill>
              <a:srgbClr val="0098D4"/>
            </a:solidFill>
          </a:ln>
          <a:effectLst>
            <a:outerShdw blurRad="292100" dist="139700" dir="2700000" algn="tl" rotWithShape="0">
              <a:srgbClr val="333333">
                <a:alpha val="65000"/>
              </a:srgbClr>
            </a:outerShdw>
          </a:effectLst>
        </p:spPr>
      </p:pic>
      <p:pic>
        <p:nvPicPr>
          <p:cNvPr id="2054" name="Picture 6"/>
          <p:cNvPicPr>
            <a:picLocks noChangeAspect="1" noChangeArrowheads="1"/>
          </p:cNvPicPr>
          <p:nvPr/>
        </p:nvPicPr>
        <p:blipFill>
          <a:blip r:embed="rId4" cstate="print"/>
          <a:srcRect l="25000" t="7161" r="35825" b="4011"/>
          <a:stretch>
            <a:fillRect/>
          </a:stretch>
        </p:blipFill>
        <p:spPr bwMode="auto">
          <a:xfrm>
            <a:off x="4499992" y="1736812"/>
            <a:ext cx="2880000" cy="4081495"/>
          </a:xfrm>
          <a:prstGeom prst="rect">
            <a:avLst/>
          </a:prstGeom>
          <a:ln>
            <a:solidFill>
              <a:srgbClr val="0098D4"/>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ID02 SAXS TUBE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16</a:t>
            </a:fld>
            <a:endParaRPr lang="en-GB"/>
          </a:p>
        </p:txBody>
      </p:sp>
      <p:sp>
        <p:nvSpPr>
          <p:cNvPr id="6" name="Rectangle 5"/>
          <p:cNvSpPr/>
          <p:nvPr/>
        </p:nvSpPr>
        <p:spPr>
          <a:xfrm>
            <a:off x="179512" y="735087"/>
            <a:ext cx="8676964" cy="461665"/>
          </a:xfrm>
          <a:prstGeom prst="rect">
            <a:avLst/>
          </a:prstGeom>
        </p:spPr>
        <p:txBody>
          <a:bodyPr wrap="square">
            <a:spAutoFit/>
          </a:bodyPr>
          <a:lstStyle/>
          <a:p>
            <a:pPr>
              <a:spcBef>
                <a:spcPts val="600"/>
              </a:spcBef>
              <a:buClr>
                <a:srgbClr val="132577"/>
              </a:buClr>
            </a:pPr>
            <a:r>
              <a:rPr lang="en-US" sz="2400" dirty="0" smtClean="0">
                <a:solidFill>
                  <a:srgbClr val="132577"/>
                </a:solidFill>
              </a:rPr>
              <a:t>Technical documentation and user instructions:</a:t>
            </a:r>
          </a:p>
        </p:txBody>
      </p:sp>
      <p:pic>
        <p:nvPicPr>
          <p:cNvPr id="1026" name="Picture 2"/>
          <p:cNvPicPr>
            <a:picLocks noChangeAspect="1" noChangeArrowheads="1"/>
          </p:cNvPicPr>
          <p:nvPr/>
        </p:nvPicPr>
        <p:blipFill>
          <a:blip r:embed="rId5" cstate="print">
            <a:clrChange>
              <a:clrFrom>
                <a:srgbClr val="FFFFFF"/>
              </a:clrFrom>
              <a:clrTo>
                <a:srgbClr val="FFFFFF">
                  <a:alpha val="0"/>
                </a:srgbClr>
              </a:clrTo>
            </a:clrChange>
            <a:lum bright="5000"/>
          </a:blip>
          <a:srcRect/>
          <a:stretch>
            <a:fillRect/>
          </a:stretch>
        </p:blipFill>
        <p:spPr bwMode="auto">
          <a:xfrm rot="19837787">
            <a:off x="-516592" y="1910081"/>
            <a:ext cx="5708494" cy="396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ID02 SAXS TUBE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17</a:t>
            </a:fld>
            <a:endParaRPr lang="en-GB"/>
          </a:p>
        </p:txBody>
      </p:sp>
      <p:sp>
        <p:nvSpPr>
          <p:cNvPr id="7" name="Rectangle 6"/>
          <p:cNvSpPr/>
          <p:nvPr/>
        </p:nvSpPr>
        <p:spPr>
          <a:xfrm>
            <a:off x="179512" y="726956"/>
            <a:ext cx="8532948" cy="1261884"/>
          </a:xfrm>
          <a:prstGeom prst="rect">
            <a:avLst/>
          </a:prstGeom>
        </p:spPr>
        <p:txBody>
          <a:bodyPr wrap="square">
            <a:spAutoFit/>
          </a:bodyPr>
          <a:lstStyle/>
          <a:p>
            <a:pPr>
              <a:spcBef>
                <a:spcPts val="600"/>
              </a:spcBef>
              <a:buClr>
                <a:srgbClr val="132577"/>
              </a:buClr>
            </a:pPr>
            <a:r>
              <a:rPr lang="en-US" sz="2400" dirty="0" smtClean="0">
                <a:solidFill>
                  <a:srgbClr val="132577"/>
                </a:solidFill>
              </a:rPr>
              <a:t>EC declaration of incorporation:</a:t>
            </a:r>
          </a:p>
          <a:p>
            <a:pPr lvl="1">
              <a:spcBef>
                <a:spcPts val="600"/>
              </a:spcBef>
              <a:buClr>
                <a:srgbClr val="132577"/>
              </a:buClr>
            </a:pPr>
            <a:endParaRPr lang="en-US" dirty="0" smtClean="0">
              <a:solidFill>
                <a:srgbClr val="132577"/>
              </a:solidFill>
            </a:endParaRPr>
          </a:p>
          <a:p>
            <a:pPr>
              <a:spcBef>
                <a:spcPts val="600"/>
              </a:spcBef>
              <a:buClr>
                <a:srgbClr val="132577"/>
              </a:buClr>
              <a:buFont typeface="Symbol" pitchFamily="18" charset="2"/>
              <a:buChar char=""/>
            </a:pPr>
            <a:endParaRPr lang="en-GB" sz="2400" dirty="0">
              <a:solidFill>
                <a:srgbClr val="132577"/>
              </a:solidFill>
            </a:endParaRPr>
          </a:p>
        </p:txBody>
      </p:sp>
      <p:pic>
        <p:nvPicPr>
          <p:cNvPr id="1026" name="Picture 2"/>
          <p:cNvPicPr>
            <a:picLocks noChangeAspect="1" noChangeArrowheads="1"/>
          </p:cNvPicPr>
          <p:nvPr/>
        </p:nvPicPr>
        <p:blipFill>
          <a:blip r:embed="rId3" cstate="print"/>
          <a:srcRect l="25199" t="7875" r="36017" b="4556"/>
          <a:stretch>
            <a:fillRect/>
          </a:stretch>
        </p:blipFill>
        <p:spPr bwMode="auto">
          <a:xfrm>
            <a:off x="4463988" y="1160748"/>
            <a:ext cx="3780000" cy="5334215"/>
          </a:xfrm>
          <a:prstGeom prst="rect">
            <a:avLst/>
          </a:prstGeom>
          <a:ln>
            <a:solidFill>
              <a:srgbClr val="0098D4"/>
            </a:solidFill>
          </a:ln>
          <a:effectLst>
            <a:outerShdw blurRad="292100" dist="139700" dir="2700000" algn="tl" rotWithShape="0">
              <a:srgbClr val="333333">
                <a:alpha val="65000"/>
              </a:srgbClr>
            </a:outerShdw>
          </a:effectLst>
        </p:spPr>
      </p:pic>
      <p:pic>
        <p:nvPicPr>
          <p:cNvPr id="5123" name="Picture 3" descr="P:\DIR\SAFETY\Safety Group\Photos\SAXS TUBE\DSCF0910.JPG"/>
          <p:cNvPicPr>
            <a:picLocks noChangeAspect="1" noChangeArrowheads="1"/>
          </p:cNvPicPr>
          <p:nvPr/>
        </p:nvPicPr>
        <p:blipFill>
          <a:blip r:embed="rId4" cstate="print"/>
          <a:srcRect l="4501" t="9576" r="37400" b="40550"/>
          <a:stretch>
            <a:fillRect/>
          </a:stretch>
        </p:blipFill>
        <p:spPr bwMode="auto">
          <a:xfrm>
            <a:off x="971600" y="2060848"/>
            <a:ext cx="2988332" cy="3420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ID02 SAXS TUBE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18</a:t>
            </a:fld>
            <a:endParaRPr lang="en-GB"/>
          </a:p>
        </p:txBody>
      </p:sp>
      <p:sp>
        <p:nvSpPr>
          <p:cNvPr id="7" name="Rectangle 6"/>
          <p:cNvSpPr/>
          <p:nvPr/>
        </p:nvSpPr>
        <p:spPr>
          <a:xfrm>
            <a:off x="179512" y="726956"/>
            <a:ext cx="8532948" cy="1261884"/>
          </a:xfrm>
          <a:prstGeom prst="rect">
            <a:avLst/>
          </a:prstGeom>
        </p:spPr>
        <p:txBody>
          <a:bodyPr wrap="square">
            <a:spAutoFit/>
          </a:bodyPr>
          <a:lstStyle/>
          <a:p>
            <a:pPr>
              <a:spcBef>
                <a:spcPts val="600"/>
              </a:spcBef>
              <a:buClr>
                <a:srgbClr val="132577"/>
              </a:buClr>
            </a:pPr>
            <a:r>
              <a:rPr lang="en-US" sz="2400" dirty="0" smtClean="0">
                <a:solidFill>
                  <a:srgbClr val="132577"/>
                </a:solidFill>
              </a:rPr>
              <a:t>CE marking and EC declaration of conformity:</a:t>
            </a:r>
          </a:p>
          <a:p>
            <a:pPr lvl="1">
              <a:spcBef>
                <a:spcPts val="600"/>
              </a:spcBef>
              <a:buClr>
                <a:srgbClr val="132577"/>
              </a:buClr>
            </a:pPr>
            <a:endParaRPr lang="en-US" dirty="0" smtClean="0">
              <a:solidFill>
                <a:srgbClr val="132577"/>
              </a:solidFill>
            </a:endParaRPr>
          </a:p>
          <a:p>
            <a:pPr>
              <a:spcBef>
                <a:spcPts val="600"/>
              </a:spcBef>
              <a:buClr>
                <a:srgbClr val="132577"/>
              </a:buClr>
              <a:buFont typeface="Symbol" pitchFamily="18" charset="2"/>
              <a:buChar char=""/>
            </a:pPr>
            <a:endParaRPr lang="en-GB" sz="2400" dirty="0">
              <a:solidFill>
                <a:srgbClr val="132577"/>
              </a:solidFill>
            </a:endParaRPr>
          </a:p>
        </p:txBody>
      </p:sp>
      <p:pic>
        <p:nvPicPr>
          <p:cNvPr id="4101" name="Picture 5"/>
          <p:cNvPicPr>
            <a:picLocks noChangeAspect="1" noChangeArrowheads="1"/>
          </p:cNvPicPr>
          <p:nvPr/>
        </p:nvPicPr>
        <p:blipFill>
          <a:blip r:embed="rId3" cstate="print"/>
          <a:srcRect l="18604" t="31007" r="28240" b="27650"/>
          <a:stretch>
            <a:fillRect/>
          </a:stretch>
        </p:blipFill>
        <p:spPr bwMode="auto">
          <a:xfrm>
            <a:off x="560511" y="2348880"/>
            <a:ext cx="3471429" cy="2160000"/>
          </a:xfrm>
          <a:prstGeom prst="rect">
            <a:avLst/>
          </a:prstGeom>
          <a:solidFill>
            <a:schemeClr val="accent1"/>
          </a:solidFill>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harsh" dir="t">
              <a:rot lat="0" lon="0" rev="0"/>
            </a:lightRig>
          </a:scene3d>
          <a:sp3d extrusionH="25400" prstMaterial="dkEdge">
            <a:bevelT w="152400" h="152400" prst="hardEdge"/>
            <a:extrusionClr>
              <a:srgbClr val="000000"/>
            </a:extrusionClr>
          </a:sp3d>
        </p:spPr>
      </p:pic>
      <p:pic>
        <p:nvPicPr>
          <p:cNvPr id="4104" name="Picture 8"/>
          <p:cNvPicPr>
            <a:picLocks noChangeAspect="1" noChangeArrowheads="1"/>
          </p:cNvPicPr>
          <p:nvPr/>
        </p:nvPicPr>
        <p:blipFill>
          <a:blip r:embed="rId4" cstate="print"/>
          <a:srcRect l="30909" t="7245" r="30504" b="3926"/>
          <a:stretch>
            <a:fillRect/>
          </a:stretch>
        </p:blipFill>
        <p:spPr bwMode="auto">
          <a:xfrm>
            <a:off x="4563225" y="1160748"/>
            <a:ext cx="3753191" cy="5400000"/>
          </a:xfrm>
          <a:prstGeom prst="rect">
            <a:avLst/>
          </a:prstGeom>
          <a:ln>
            <a:solidFill>
              <a:srgbClr val="0098D4"/>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P:\DIR\SAFETY\Safety Group\Conformité_machine\Queusoteuse Pinch off tools Vacuum Group\WP_20140819_13_47_21_Pro.jpg"/>
          <p:cNvPicPr>
            <a:picLocks noChangeAspect="1" noChangeArrowheads="1"/>
          </p:cNvPicPr>
          <p:nvPr/>
        </p:nvPicPr>
        <p:blipFill>
          <a:blip r:embed="rId3" cstate="print"/>
          <a:srcRect/>
          <a:stretch>
            <a:fillRect/>
          </a:stretch>
        </p:blipFill>
        <p:spPr bwMode="auto">
          <a:xfrm>
            <a:off x="251520" y="2889224"/>
            <a:ext cx="4539456" cy="255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pPr lvl="0" eaLnBrk="0" fontAlgn="base" hangingPunct="0">
              <a:spcBef>
                <a:spcPct val="20000"/>
              </a:spcBef>
              <a:spcAft>
                <a:spcPct val="0"/>
              </a:spcAft>
              <a:defRPr/>
            </a:pPr>
            <a:r>
              <a:rPr lang="en-US" dirty="0" smtClean="0"/>
              <a:t>Future EQUIPMENT CERTIFICATION AT ESRF</a:t>
            </a:r>
            <a:endParaRPr lang="en-GB" dirty="0" smtClean="0"/>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19</a:t>
            </a:fld>
            <a:endParaRPr lang="en-GB"/>
          </a:p>
        </p:txBody>
      </p:sp>
      <p:sp>
        <p:nvSpPr>
          <p:cNvPr id="7" name="Rectangle 6"/>
          <p:cNvSpPr/>
          <p:nvPr/>
        </p:nvSpPr>
        <p:spPr>
          <a:xfrm>
            <a:off x="179512" y="720859"/>
            <a:ext cx="8676964" cy="2169825"/>
          </a:xfrm>
          <a:prstGeom prst="rect">
            <a:avLst/>
          </a:prstGeom>
        </p:spPr>
        <p:txBody>
          <a:bodyPr wrap="square">
            <a:spAutoFit/>
          </a:bodyPr>
          <a:lstStyle/>
          <a:p>
            <a:pPr marL="717550" lvl="1" indent="-269875">
              <a:spcBef>
                <a:spcPts val="600"/>
              </a:spcBef>
              <a:buClr>
                <a:srgbClr val="132577"/>
              </a:buClr>
              <a:buFont typeface="Symbol" pitchFamily="18" charset="2"/>
              <a:buChar char=""/>
              <a:tabLst>
                <a:tab pos="717550" algn="l"/>
              </a:tabLst>
            </a:pPr>
            <a:r>
              <a:rPr lang="en-US" sz="2400" dirty="0" smtClean="0">
                <a:solidFill>
                  <a:srgbClr val="132577"/>
                </a:solidFill>
              </a:rPr>
              <a:t>Coordination by the Project Management Office (PMO)</a:t>
            </a:r>
          </a:p>
          <a:p>
            <a:pPr marL="717550" lvl="1" indent="-269875">
              <a:spcBef>
                <a:spcPts val="600"/>
              </a:spcBef>
              <a:buClr>
                <a:srgbClr val="132577"/>
              </a:buClr>
              <a:buFont typeface="Symbol" pitchFamily="18" charset="2"/>
              <a:buChar char=""/>
              <a:tabLst>
                <a:tab pos="717550" algn="l"/>
              </a:tabLst>
            </a:pPr>
            <a:r>
              <a:rPr lang="en-US" sz="2400" dirty="0" smtClean="0">
                <a:solidFill>
                  <a:srgbClr val="132577"/>
                </a:solidFill>
              </a:rPr>
              <a:t>Creation of an ESRF expert team for equipment certification</a:t>
            </a:r>
          </a:p>
          <a:p>
            <a:pPr marL="717550" lvl="1" indent="-269875">
              <a:spcBef>
                <a:spcPts val="600"/>
              </a:spcBef>
              <a:buClr>
                <a:srgbClr val="132577"/>
              </a:buClr>
              <a:buFont typeface="Symbol" pitchFamily="18" charset="2"/>
              <a:buChar char=""/>
              <a:tabLst>
                <a:tab pos="717550" algn="l"/>
              </a:tabLst>
            </a:pPr>
            <a:r>
              <a:rPr lang="en-US" sz="2400" dirty="0" smtClean="0">
                <a:solidFill>
                  <a:srgbClr val="132577"/>
                </a:solidFill>
              </a:rPr>
              <a:t>Some examples:</a:t>
            </a:r>
          </a:p>
          <a:p>
            <a:pPr marL="1174750" lvl="2" indent="-269875">
              <a:spcBef>
                <a:spcPts val="600"/>
              </a:spcBef>
              <a:buClr>
                <a:srgbClr val="132577"/>
              </a:buClr>
              <a:buFont typeface="Arial" pitchFamily="34" charset="0"/>
              <a:buChar char="•"/>
              <a:tabLst>
                <a:tab pos="717550" algn="l"/>
              </a:tabLst>
            </a:pPr>
            <a:r>
              <a:rPr lang="en-US" sz="2400" dirty="0" smtClean="0">
                <a:solidFill>
                  <a:srgbClr val="132577"/>
                </a:solidFill>
              </a:rPr>
              <a:t>Hydraulic pinch-off tool</a:t>
            </a:r>
          </a:p>
        </p:txBody>
      </p:sp>
      <p:pic>
        <p:nvPicPr>
          <p:cNvPr id="10" name="Picture 2" descr="C:\TEMP\WP_20140819_13_44_24_Pro.jpg"/>
          <p:cNvPicPr>
            <a:picLocks noChangeAspect="1" noChangeArrowheads="1"/>
          </p:cNvPicPr>
          <p:nvPr/>
        </p:nvPicPr>
        <p:blipFill>
          <a:blip r:embed="rId4" cstate="print"/>
          <a:srcRect/>
          <a:stretch>
            <a:fillRect/>
          </a:stretch>
        </p:blipFill>
        <p:spPr bwMode="auto">
          <a:xfrm rot="5400000">
            <a:off x="4898732" y="2778520"/>
            <a:ext cx="4603408" cy="259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3" descr="C:\TEMP\WP_20140819_13_47_52_Pro-1.jpg"/>
          <p:cNvPicPr>
            <a:picLocks noChangeAspect="1" noChangeArrowheads="1"/>
          </p:cNvPicPr>
          <p:nvPr/>
        </p:nvPicPr>
        <p:blipFill>
          <a:blip r:embed="rId5" cstate="print"/>
          <a:srcRect l="28738" t="14336" r="18107" b="40210"/>
          <a:stretch>
            <a:fillRect/>
          </a:stretch>
        </p:blipFill>
        <p:spPr bwMode="auto">
          <a:xfrm>
            <a:off x="3527884" y="4869160"/>
            <a:ext cx="2766460" cy="133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Emarkfull.wmv">
            <a:hlinkClick r:id="" action="ppaction://media"/>
          </p:cNvPr>
          <p:cNvPicPr>
            <a:picLocks noRot="1" noChangeAspect="1"/>
          </p:cNvPicPr>
          <p:nvPr>
            <a:videoFile r:link="rId1"/>
          </p:nvPr>
        </p:nvPicPr>
        <p:blipFill>
          <a:blip r:embed="rId4" cstate="print"/>
          <a:stretch>
            <a:fillRect/>
          </a:stretch>
        </p:blipFill>
        <p:spPr>
          <a:xfrm>
            <a:off x="5688124" y="4365344"/>
            <a:ext cx="2880000" cy="2160000"/>
          </a:xfrm>
          <a:prstGeom prst="rect">
            <a:avLst/>
          </a:prstGeom>
        </p:spPr>
      </p:pic>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EQUIPMENT CERTIFICATION AT THE ESRF</a:t>
            </a:r>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2</a:t>
            </a:fld>
            <a:endParaRPr lang="en-GB"/>
          </a:p>
        </p:txBody>
      </p:sp>
      <p:sp>
        <p:nvSpPr>
          <p:cNvPr id="3" name="Footer Placeholder 2"/>
          <p:cNvSpPr>
            <a:spLocks noGrp="1"/>
          </p:cNvSpPr>
          <p:nvPr>
            <p:ph type="ftr" sz="quarter" idx="12"/>
          </p:nvPr>
        </p:nvSpPr>
        <p:spPr/>
        <p:txBody>
          <a:bodyPr/>
          <a:lstStyle/>
          <a:p>
            <a:pPr algn="ctr"/>
            <a:r>
              <a:rPr lang="en-GB" dirty="0" smtClean="0"/>
              <a:t>Equipment certification at the ESRF – S. </a:t>
            </a:r>
            <a:r>
              <a:rPr lang="en-GB" dirty="0" err="1" smtClean="0"/>
              <a:t>Ricot</a:t>
            </a:r>
            <a:endParaRPr lang="en-GB" dirty="0"/>
          </a:p>
        </p:txBody>
      </p:sp>
      <p:sp>
        <p:nvSpPr>
          <p:cNvPr id="8" name="Rectangle 7"/>
          <p:cNvSpPr/>
          <p:nvPr/>
        </p:nvSpPr>
        <p:spPr>
          <a:xfrm>
            <a:off x="179512" y="716791"/>
            <a:ext cx="8784976" cy="3970318"/>
          </a:xfrm>
          <a:prstGeom prst="rect">
            <a:avLst/>
          </a:prstGeom>
        </p:spPr>
        <p:txBody>
          <a:bodyPr wrap="square">
            <a:spAutoFit/>
          </a:bodyPr>
          <a:lstStyle/>
          <a:p>
            <a:pPr marL="266700" indent="-266700">
              <a:spcBef>
                <a:spcPts val="1200"/>
              </a:spcBef>
              <a:buClr>
                <a:srgbClr val="132577"/>
              </a:buClr>
              <a:buFont typeface="Symbol" pitchFamily="18" charset="2"/>
              <a:buChar char=""/>
            </a:pPr>
            <a:r>
              <a:rPr lang="en-US" sz="2400" dirty="0" smtClean="0">
                <a:solidFill>
                  <a:srgbClr val="132577"/>
                </a:solidFill>
              </a:rPr>
              <a:t>New approach regulating the free movements of goods</a:t>
            </a:r>
          </a:p>
          <a:p>
            <a:pPr>
              <a:spcBef>
                <a:spcPts val="1200"/>
              </a:spcBef>
              <a:buClr>
                <a:srgbClr val="132577"/>
              </a:buClr>
              <a:buFont typeface="Symbol" pitchFamily="18" charset="2"/>
              <a:buChar char=""/>
            </a:pPr>
            <a:r>
              <a:rPr lang="en-US" sz="2400" dirty="0" smtClean="0">
                <a:solidFill>
                  <a:srgbClr val="132577"/>
                </a:solidFill>
              </a:rPr>
              <a:t> CE certification approach</a:t>
            </a:r>
          </a:p>
          <a:p>
            <a:pPr>
              <a:spcBef>
                <a:spcPts val="1200"/>
              </a:spcBef>
              <a:buClr>
                <a:srgbClr val="132577"/>
              </a:buClr>
              <a:buFont typeface="Symbol" pitchFamily="18" charset="2"/>
              <a:buChar char=""/>
            </a:pPr>
            <a:r>
              <a:rPr lang="en-US" sz="2400" dirty="0" smtClean="0">
                <a:solidFill>
                  <a:srgbClr val="132577"/>
                </a:solidFill>
              </a:rPr>
              <a:t> CE certification at the ESRF</a:t>
            </a:r>
          </a:p>
          <a:p>
            <a:pPr>
              <a:spcBef>
                <a:spcPts val="1200"/>
              </a:spcBef>
              <a:buClr>
                <a:srgbClr val="132577"/>
              </a:buClr>
              <a:buFont typeface="Symbol" pitchFamily="18" charset="2"/>
              <a:buChar char=""/>
            </a:pPr>
            <a:r>
              <a:rPr lang="en-US" sz="2400" dirty="0" smtClean="0">
                <a:solidFill>
                  <a:srgbClr val="132577"/>
                </a:solidFill>
              </a:rPr>
              <a:t> Practical examples</a:t>
            </a:r>
          </a:p>
          <a:p>
            <a:pPr marL="715963" lvl="1" indent="-258763">
              <a:spcBef>
                <a:spcPts val="600"/>
              </a:spcBef>
              <a:buClr>
                <a:srgbClr val="132577"/>
              </a:buClr>
              <a:buFont typeface="Arial" pitchFamily="34" charset="0"/>
              <a:buChar char="•"/>
            </a:pPr>
            <a:r>
              <a:rPr lang="en-US" dirty="0" smtClean="0">
                <a:solidFill>
                  <a:srgbClr val="132577"/>
                </a:solidFill>
              </a:rPr>
              <a:t>XY - Polishing Machine</a:t>
            </a:r>
            <a:endParaRPr lang="en-US" sz="2400" dirty="0" smtClean="0">
              <a:solidFill>
                <a:srgbClr val="132577"/>
              </a:solidFill>
            </a:endParaRPr>
          </a:p>
          <a:p>
            <a:pPr marL="715963" lvl="1" indent="-258763">
              <a:spcBef>
                <a:spcPts val="600"/>
              </a:spcBef>
              <a:buClr>
                <a:srgbClr val="132577"/>
              </a:buClr>
              <a:buFont typeface="Arial" pitchFamily="34" charset="0"/>
              <a:buChar char="•"/>
            </a:pPr>
            <a:r>
              <a:rPr lang="en-US" dirty="0" smtClean="0">
                <a:solidFill>
                  <a:srgbClr val="132577"/>
                </a:solidFill>
              </a:rPr>
              <a:t>ID02 SAXS tube</a:t>
            </a:r>
          </a:p>
          <a:p>
            <a:pPr>
              <a:spcBef>
                <a:spcPts val="1200"/>
              </a:spcBef>
              <a:buClr>
                <a:srgbClr val="132577"/>
              </a:buClr>
              <a:buFont typeface="Symbol" pitchFamily="18" charset="2"/>
              <a:buChar char=""/>
            </a:pPr>
            <a:r>
              <a:rPr lang="en-US" sz="2400" dirty="0" smtClean="0">
                <a:solidFill>
                  <a:srgbClr val="132577"/>
                </a:solidFill>
              </a:rPr>
              <a:t> Future developments at the ESRF</a:t>
            </a:r>
          </a:p>
          <a:p>
            <a:pPr marL="715963" lvl="1" indent="-258763">
              <a:spcBef>
                <a:spcPts val="600"/>
              </a:spcBef>
              <a:buClr>
                <a:srgbClr val="132577"/>
              </a:buClr>
              <a:buFont typeface="Arial" pitchFamily="34" charset="0"/>
              <a:buChar char="•"/>
            </a:pPr>
            <a:r>
              <a:rPr lang="en-US" dirty="0" smtClean="0">
                <a:solidFill>
                  <a:srgbClr val="132577"/>
                </a:solidFill>
              </a:rPr>
              <a:t>Creation of an expert team for equipment certification</a:t>
            </a:r>
          </a:p>
          <a:p>
            <a:pPr marL="715963" lvl="1" indent="-258763">
              <a:spcBef>
                <a:spcPts val="600"/>
              </a:spcBef>
              <a:buClr>
                <a:srgbClr val="132577"/>
              </a:buClr>
              <a:buFont typeface="Arial" pitchFamily="34" charset="0"/>
              <a:buChar char="•"/>
            </a:pPr>
            <a:r>
              <a:rPr lang="en-US" dirty="0" smtClean="0">
                <a:solidFill>
                  <a:srgbClr val="132577"/>
                </a:solidFill>
              </a:rPr>
              <a:t>A few examples awaiting CE certification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US" dirty="0" smtClean="0"/>
              <a:t>future EQUIPMENT CERTIFICATION AT ESRF</a:t>
            </a:r>
            <a:endParaRPr lang="en-GB" dirty="0" smtClean="0"/>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20</a:t>
            </a:fld>
            <a:endParaRPr lang="en-GB"/>
          </a:p>
        </p:txBody>
      </p:sp>
      <p:pic>
        <p:nvPicPr>
          <p:cNvPr id="9" name="Picture 2" descr="P:\DIR\SAFETY\Safety Group\Photos\DSCF0936.JPG"/>
          <p:cNvPicPr>
            <a:picLocks noChangeAspect="1" noChangeArrowheads="1"/>
          </p:cNvPicPr>
          <p:nvPr/>
        </p:nvPicPr>
        <p:blipFill>
          <a:blip r:embed="rId3" cstate="print"/>
          <a:srcRect/>
          <a:stretch>
            <a:fillRect/>
          </a:stretch>
        </p:blipFill>
        <p:spPr bwMode="auto">
          <a:xfrm>
            <a:off x="215516" y="2132856"/>
            <a:ext cx="4800000"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179512" y="720859"/>
            <a:ext cx="8676964" cy="1723549"/>
          </a:xfrm>
          <a:prstGeom prst="rect">
            <a:avLst/>
          </a:prstGeom>
        </p:spPr>
        <p:txBody>
          <a:bodyPr wrap="square">
            <a:spAutoFit/>
          </a:bodyPr>
          <a:lstStyle/>
          <a:p>
            <a:pPr marL="717550" lvl="1" indent="-269875">
              <a:spcBef>
                <a:spcPts val="600"/>
              </a:spcBef>
              <a:buClr>
                <a:srgbClr val="132577"/>
              </a:buClr>
              <a:buFont typeface="Symbol" pitchFamily="18" charset="2"/>
              <a:buChar char=""/>
              <a:tabLst>
                <a:tab pos="717550" algn="l"/>
              </a:tabLst>
            </a:pPr>
            <a:r>
              <a:rPr lang="en-US" sz="2400" dirty="0" smtClean="0">
                <a:solidFill>
                  <a:srgbClr val="132577"/>
                </a:solidFill>
              </a:rPr>
              <a:t>Some examples:</a:t>
            </a:r>
          </a:p>
          <a:p>
            <a:pPr marL="1174750" lvl="2" indent="-269875">
              <a:spcBef>
                <a:spcPts val="600"/>
              </a:spcBef>
              <a:buClr>
                <a:srgbClr val="132577"/>
              </a:buClr>
              <a:buFont typeface="Arial" pitchFamily="34" charset="0"/>
              <a:buChar char="•"/>
              <a:tabLst>
                <a:tab pos="717550" algn="l"/>
              </a:tabLst>
            </a:pPr>
            <a:r>
              <a:rPr lang="en-US" sz="2400" dirty="0" smtClean="0">
                <a:solidFill>
                  <a:srgbClr val="132577"/>
                </a:solidFill>
              </a:rPr>
              <a:t>ID32 </a:t>
            </a:r>
            <a:r>
              <a:rPr lang="en-GB" sz="2400" dirty="0" smtClean="0">
                <a:solidFill>
                  <a:srgbClr val="132577"/>
                </a:solidFill>
              </a:rPr>
              <a:t>Resonant Inelastic X-ray Scattering (RIXS) spectrometer</a:t>
            </a:r>
          </a:p>
          <a:p>
            <a:pPr marL="1174750" lvl="2" indent="-269875">
              <a:spcBef>
                <a:spcPts val="600"/>
              </a:spcBef>
              <a:buClr>
                <a:srgbClr val="132577"/>
              </a:buClr>
              <a:buFont typeface="Arial" pitchFamily="34" charset="0"/>
              <a:buChar char="•"/>
              <a:tabLst>
                <a:tab pos="717550" algn="l"/>
              </a:tabLst>
            </a:pPr>
            <a:endParaRPr lang="en-US" sz="2400" dirty="0" smtClean="0">
              <a:solidFill>
                <a:srgbClr val="132577"/>
              </a:solidFill>
            </a:endParaRPr>
          </a:p>
        </p:txBody>
      </p:sp>
      <p:pic>
        <p:nvPicPr>
          <p:cNvPr id="2050" name="Picture 2" descr="P:\DIR\SAFETY\Safety Group\Conformité_machine\RIXS_Spectrometer_ID32\DSCN2536.JPG"/>
          <p:cNvPicPr>
            <a:picLocks noChangeAspect="1" noChangeArrowheads="1"/>
          </p:cNvPicPr>
          <p:nvPr/>
        </p:nvPicPr>
        <p:blipFill>
          <a:blip r:embed="rId4" cstate="print"/>
          <a:srcRect l="26916" t="29495" r="22328" b="13981"/>
          <a:stretch>
            <a:fillRect/>
          </a:stretch>
        </p:blipFill>
        <p:spPr bwMode="auto">
          <a:xfrm>
            <a:off x="5364088" y="1736812"/>
            <a:ext cx="3127595" cy="464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P:\DIR\SAFETY\Safety Group\Conformité_machine\RIXS_Spectrometer_ID32\DSCF0935.JPG"/>
          <p:cNvPicPr>
            <a:picLocks noChangeAspect="1" noChangeArrowheads="1"/>
          </p:cNvPicPr>
          <p:nvPr/>
        </p:nvPicPr>
        <p:blipFill>
          <a:blip r:embed="rId5" cstate="print"/>
          <a:srcRect l="21650" t="8824" r="4719"/>
          <a:stretch>
            <a:fillRect/>
          </a:stretch>
        </p:blipFill>
        <p:spPr bwMode="auto">
          <a:xfrm>
            <a:off x="3702945" y="1916832"/>
            <a:ext cx="2093191" cy="1944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Emarkfull.wmv">
            <a:hlinkClick r:id="" action="ppaction://media"/>
          </p:cNvPr>
          <p:cNvPicPr>
            <a:picLocks noRot="1" noChangeAspect="1"/>
          </p:cNvPicPr>
          <p:nvPr>
            <a:videoFile r:link="rId1"/>
          </p:nvPr>
        </p:nvPicPr>
        <p:blipFill>
          <a:blip r:embed="rId4" cstate="print"/>
          <a:stretch>
            <a:fillRect/>
          </a:stretch>
        </p:blipFill>
        <p:spPr>
          <a:xfrm>
            <a:off x="5688124" y="4833396"/>
            <a:ext cx="2688000" cy="2016000"/>
          </a:xfrm>
          <a:prstGeom prst="rect">
            <a:avLst/>
          </a:prstGeom>
        </p:spPr>
      </p:pic>
      <p:sp>
        <p:nvSpPr>
          <p:cNvPr id="3" name="Rectangle 3"/>
          <p:cNvSpPr txBox="1">
            <a:spLocks noChangeArrowheads="1"/>
          </p:cNvSpPr>
          <p:nvPr/>
        </p:nvSpPr>
        <p:spPr bwMode="auto">
          <a:xfrm>
            <a:off x="683568" y="4418329"/>
            <a:ext cx="7413811" cy="16749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eaLnBrk="0" fontAlgn="base" hangingPunct="0">
              <a:spcBef>
                <a:spcPct val="20000"/>
              </a:spcBef>
              <a:spcAft>
                <a:spcPct val="0"/>
              </a:spcAft>
              <a:buClr>
                <a:srgbClr val="7DA9DA"/>
              </a:buClr>
              <a:defRPr/>
            </a:pPr>
            <a:r>
              <a:rPr lang="en-GB" sz="2400" b="1" cap="all" dirty="0" smtClean="0">
                <a:solidFill>
                  <a:srgbClr val="AF007C"/>
                </a:solidFill>
              </a:rPr>
              <a:t>THANK YOU FOR YOUR ATTENTION...</a:t>
            </a:r>
          </a:p>
          <a:p>
            <a:pPr lvl="0" algn="ctr" eaLnBrk="0" fontAlgn="base" hangingPunct="0">
              <a:spcBef>
                <a:spcPct val="20000"/>
              </a:spcBef>
              <a:spcAft>
                <a:spcPct val="0"/>
              </a:spcAft>
              <a:buClr>
                <a:srgbClr val="7DA9DA"/>
              </a:buClr>
              <a:defRPr/>
            </a:pPr>
            <a:endParaRPr kumimoji="0" lang="en-GB" sz="2000" u="none" strike="noStrike" kern="0" cap="none" spc="0" normalizeH="0" baseline="0" noProof="0" dirty="0" smtClean="0">
              <a:ln>
                <a:noFill/>
              </a:ln>
              <a:solidFill>
                <a:srgbClr val="132577"/>
              </a:solidFill>
              <a:effectLst/>
              <a:uLnTx/>
              <a:uFillTx/>
              <a:latin typeface="+mn-lt"/>
              <a:ea typeface="+mn-ea"/>
              <a:cs typeface="+mn-cs"/>
            </a:endParaRPr>
          </a:p>
          <a:p>
            <a:pPr algn="ctr" eaLnBrk="0" fontAlgn="base" hangingPunct="0">
              <a:spcBef>
                <a:spcPct val="20000"/>
              </a:spcBef>
              <a:spcAft>
                <a:spcPct val="0"/>
              </a:spcAft>
              <a:buClr>
                <a:srgbClr val="7DA9DA"/>
              </a:buClr>
              <a:defRPr/>
            </a:pPr>
            <a:endParaRPr lang="en-US" sz="2000" dirty="0" smtClean="0">
              <a:solidFill>
                <a:srgbClr val="132577"/>
              </a:solidFill>
            </a:endParaRPr>
          </a:p>
          <a:p>
            <a:pPr marL="0" marR="0" lvl="0" indent="0" algn="ctr" defTabSz="914400" rtl="0" eaLnBrk="0" fontAlgn="base" latinLnBrk="0" hangingPunct="0">
              <a:lnSpc>
                <a:spcPct val="100000"/>
              </a:lnSpc>
              <a:spcBef>
                <a:spcPct val="20000"/>
              </a:spcBef>
              <a:spcAft>
                <a:spcPct val="0"/>
              </a:spcAft>
              <a:buClr>
                <a:srgbClr val="7DA9DA"/>
              </a:buClr>
              <a:buSzTx/>
              <a:buFontTx/>
              <a:buNone/>
              <a:tabLst/>
              <a:defRPr/>
            </a:pPr>
            <a:endParaRPr kumimoji="0" lang="en-GB" sz="1500" b="1" i="0" u="none" strike="noStrike" kern="0" cap="none" spc="0" normalizeH="0" baseline="0" noProof="0" dirty="0" smtClean="0">
              <a:ln>
                <a:noFill/>
              </a:ln>
              <a:solidFill>
                <a:srgbClr val="132577"/>
              </a:solidFill>
              <a:effectLst/>
              <a:uLnTx/>
              <a:uFillTx/>
              <a:latin typeface="+mn-lt"/>
              <a:ea typeface="+mn-ea"/>
              <a:cs typeface="+mn-cs"/>
            </a:endParaRPr>
          </a:p>
        </p:txBody>
      </p:sp>
      <p:pic>
        <p:nvPicPr>
          <p:cNvPr id="4" name="Picture 3"/>
          <p:cNvPicPr>
            <a:picLocks noChangeAspect="1" noChangeArrowheads="1"/>
          </p:cNvPicPr>
          <p:nvPr/>
        </p:nvPicPr>
        <p:blipFill>
          <a:blip r:embed="rId5" cstate="print"/>
          <a:srcRect/>
          <a:stretch>
            <a:fillRect/>
          </a:stretch>
        </p:blipFill>
        <p:spPr bwMode="auto">
          <a:xfrm>
            <a:off x="215516" y="5805264"/>
            <a:ext cx="547119" cy="900100"/>
          </a:xfrm>
          <a:prstGeom prst="rect">
            <a:avLst/>
          </a:prstGeom>
          <a:noFill/>
          <a:ln w="9525">
            <a:noFill/>
            <a:miter lim="800000"/>
            <a:headEnd/>
            <a:tailEnd/>
          </a:ln>
          <a:effectLst/>
        </p:spPr>
      </p:pic>
      <p:sp>
        <p:nvSpPr>
          <p:cNvPr id="5" name="TextBox 4"/>
          <p:cNvSpPr txBox="1"/>
          <p:nvPr/>
        </p:nvSpPr>
        <p:spPr>
          <a:xfrm>
            <a:off x="719572" y="5771356"/>
            <a:ext cx="3758850" cy="477054"/>
          </a:xfrm>
          <a:prstGeom prst="rect">
            <a:avLst/>
          </a:prstGeom>
          <a:noFill/>
        </p:spPr>
        <p:txBody>
          <a:bodyPr wrap="none" rtlCol="0">
            <a:spAutoFit/>
          </a:bodyPr>
          <a:lstStyle/>
          <a:p>
            <a:r>
              <a:rPr lang="en-US" sz="1400" b="1" dirty="0" smtClean="0">
                <a:solidFill>
                  <a:srgbClr val="51A026"/>
                </a:solidFill>
              </a:rPr>
              <a:t>International Technical Safety Forum 2014</a:t>
            </a:r>
          </a:p>
          <a:p>
            <a:r>
              <a:rPr lang="en-US" sz="1100" dirty="0" smtClean="0">
                <a:solidFill>
                  <a:srgbClr val="132577"/>
                </a:solidFill>
              </a:rPr>
              <a:t>September 8 – 12, 2014 · </a:t>
            </a:r>
            <a:r>
              <a:rPr lang="en-US" sz="1100" dirty="0" err="1" smtClean="0">
                <a:solidFill>
                  <a:srgbClr val="132577"/>
                </a:solidFill>
              </a:rPr>
              <a:t>Fermilab</a:t>
            </a:r>
            <a:r>
              <a:rPr lang="en-US" sz="1100" dirty="0" smtClean="0">
                <a:solidFill>
                  <a:srgbClr val="132577"/>
                </a:solidFill>
              </a:rPr>
              <a:t>, Batavia, IL USA</a:t>
            </a:r>
            <a:endParaRPr lang="en-GB" sz="1100" dirty="0">
              <a:solidFill>
                <a:srgbClr val="132577"/>
              </a:solidFill>
            </a:endParaRPr>
          </a:p>
        </p:txBody>
      </p:sp>
    </p:spTree>
    <p:extLst>
      <p:ext uri="{BB962C8B-B14F-4D97-AF65-F5344CB8AC3E}">
        <p14:creationId xmlns:p14="http://schemas.microsoft.com/office/powerpoint/2010/main" val="45649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New approach regulating the free movements of goods</a:t>
            </a:r>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3</a:t>
            </a:fld>
            <a:endParaRPr lang="en-GB"/>
          </a:p>
        </p:txBody>
      </p:sp>
      <p:sp>
        <p:nvSpPr>
          <p:cNvPr id="3" name="Footer Placeholder 2"/>
          <p:cNvSpPr>
            <a:spLocks noGrp="1"/>
          </p:cNvSpPr>
          <p:nvPr>
            <p:ph type="ftr" sz="quarter" idx="12"/>
          </p:nvPr>
        </p:nvSpPr>
        <p:spPr/>
        <p:txBody>
          <a:bodyPr/>
          <a:lstStyle/>
          <a:p>
            <a:pPr algn="ctr"/>
            <a:r>
              <a:rPr lang="en-GB" dirty="0" smtClean="0"/>
              <a:t>Equipment certification at the ESRF – S. </a:t>
            </a:r>
            <a:r>
              <a:rPr lang="en-GB" dirty="0" err="1" smtClean="0"/>
              <a:t>Ricot</a:t>
            </a:r>
            <a:endParaRPr lang="en-GB" dirty="0"/>
          </a:p>
        </p:txBody>
      </p:sp>
      <p:sp>
        <p:nvSpPr>
          <p:cNvPr id="8" name="Freeform 7"/>
          <p:cNvSpPr/>
          <p:nvPr/>
        </p:nvSpPr>
        <p:spPr>
          <a:xfrm>
            <a:off x="2518712" y="692696"/>
            <a:ext cx="6445776" cy="3493264"/>
          </a:xfrm>
          <a:custGeom>
            <a:avLst/>
            <a:gdLst>
              <a:gd name="connsiteX0" fmla="*/ 0 w 6408712"/>
              <a:gd name="connsiteY0" fmla="*/ 0 h 6155531"/>
              <a:gd name="connsiteX1" fmla="*/ 6408712 w 6408712"/>
              <a:gd name="connsiteY1" fmla="*/ 0 h 6155531"/>
              <a:gd name="connsiteX2" fmla="*/ 6408712 w 6408712"/>
              <a:gd name="connsiteY2" fmla="*/ 6155531 h 6155531"/>
              <a:gd name="connsiteX3" fmla="*/ 0 w 6408712"/>
              <a:gd name="connsiteY3" fmla="*/ 6155531 h 6155531"/>
              <a:gd name="connsiteX4" fmla="*/ 0 w 6408712"/>
              <a:gd name="connsiteY4" fmla="*/ 0 h 6155531"/>
              <a:gd name="connsiteX0" fmla="*/ 0 w 6408712"/>
              <a:gd name="connsiteY0" fmla="*/ 0 h 6155531"/>
              <a:gd name="connsiteX1" fmla="*/ 6408712 w 6408712"/>
              <a:gd name="connsiteY1" fmla="*/ 0 h 6155531"/>
              <a:gd name="connsiteX2" fmla="*/ 6408712 w 6408712"/>
              <a:gd name="connsiteY2" fmla="*/ 6155531 h 6155531"/>
              <a:gd name="connsiteX3" fmla="*/ 0 w 6408712"/>
              <a:gd name="connsiteY3" fmla="*/ 6155531 h 6155531"/>
              <a:gd name="connsiteX4" fmla="*/ 36004 w 6408712"/>
              <a:gd name="connsiteY4" fmla="*/ 3524044 h 6155531"/>
              <a:gd name="connsiteX5" fmla="*/ 0 w 6408712"/>
              <a:gd name="connsiteY5" fmla="*/ 0 h 6155531"/>
              <a:gd name="connsiteX0" fmla="*/ 37064 w 6445776"/>
              <a:gd name="connsiteY0" fmla="*/ 0 h 6155531"/>
              <a:gd name="connsiteX1" fmla="*/ 6445776 w 6445776"/>
              <a:gd name="connsiteY1" fmla="*/ 0 h 6155531"/>
              <a:gd name="connsiteX2" fmla="*/ 6445776 w 6445776"/>
              <a:gd name="connsiteY2" fmla="*/ 6155531 h 6155531"/>
              <a:gd name="connsiteX3" fmla="*/ 37064 w 6445776"/>
              <a:gd name="connsiteY3" fmla="*/ 6155531 h 6155531"/>
              <a:gd name="connsiteX4" fmla="*/ 1060 w 6445776"/>
              <a:gd name="connsiteY4" fmla="*/ 3488040 h 6155531"/>
              <a:gd name="connsiteX5" fmla="*/ 37064 w 6445776"/>
              <a:gd name="connsiteY5" fmla="*/ 0 h 61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5776" h="6155531">
                <a:moveTo>
                  <a:pt x="37064" y="0"/>
                </a:moveTo>
                <a:lnTo>
                  <a:pt x="6445776" y="0"/>
                </a:lnTo>
                <a:lnTo>
                  <a:pt x="6445776" y="6155531"/>
                </a:lnTo>
                <a:lnTo>
                  <a:pt x="37064" y="6155531"/>
                </a:lnTo>
                <a:cubicBezTo>
                  <a:pt x="38124" y="5265057"/>
                  <a:pt x="0" y="4378514"/>
                  <a:pt x="1060" y="3488040"/>
                </a:cubicBezTo>
                <a:cubicBezTo>
                  <a:pt x="0" y="2326670"/>
                  <a:pt x="38124" y="1161370"/>
                  <a:pt x="37064" y="0"/>
                </a:cubicBezTo>
                <a:close/>
              </a:path>
            </a:pathLst>
          </a:custGeom>
        </p:spPr>
        <p:txBody>
          <a:bodyPr wrap="square">
            <a:spAutoFit/>
          </a:bodyPr>
          <a:lstStyle/>
          <a:p>
            <a:pPr algn="just">
              <a:spcBef>
                <a:spcPts val="600"/>
              </a:spcBef>
            </a:pPr>
            <a:r>
              <a:rPr lang="en-GB" sz="2400" dirty="0" smtClean="0">
                <a:solidFill>
                  <a:srgbClr val="132577"/>
                </a:solidFill>
              </a:rPr>
              <a:t>New approach directives set out the essential requirements (on safety for example), written in general terms which must be met before products may be sold anywhere else in the European Community.</a:t>
            </a:r>
          </a:p>
          <a:p>
            <a:pPr algn="just">
              <a:spcBef>
                <a:spcPts val="600"/>
              </a:spcBef>
            </a:pPr>
            <a:r>
              <a:rPr lang="en-GB" sz="2400" dirty="0" smtClean="0">
                <a:solidFill>
                  <a:srgbClr val="132577"/>
                </a:solidFill>
              </a:rPr>
              <a:t>European harmonised standards provide the detailed technical information enabling manufacturers to meet the essential requirements. </a:t>
            </a:r>
            <a:endParaRPr lang="en-GB" sz="2400" dirty="0">
              <a:solidFill>
                <a:srgbClr val="132577"/>
              </a:solidFill>
            </a:endParaRPr>
          </a:p>
        </p:txBody>
      </p:sp>
      <p:pic>
        <p:nvPicPr>
          <p:cNvPr id="14" name="Picture 2"/>
          <p:cNvPicPr>
            <a:picLocks noChangeAspect="1" noChangeArrowheads="1"/>
          </p:cNvPicPr>
          <p:nvPr/>
        </p:nvPicPr>
        <p:blipFill>
          <a:blip r:embed="rId3" cstate="print"/>
          <a:srcRect l="25003" t="7001" r="35618" b="3989"/>
          <a:stretch>
            <a:fillRect/>
          </a:stretch>
        </p:blipFill>
        <p:spPr bwMode="auto">
          <a:xfrm>
            <a:off x="215516" y="800708"/>
            <a:ext cx="2268252" cy="3204356"/>
          </a:xfrm>
          <a:prstGeom prst="rect">
            <a:avLst/>
          </a:prstGeom>
          <a:ln w="9525">
            <a:solidFill>
              <a:srgbClr val="0098D4"/>
            </a:solidFill>
          </a:ln>
          <a:effectLst>
            <a:outerShdw blurRad="292100" dist="139700" dir="2700000" algn="tl" rotWithShape="0">
              <a:srgbClr val="333333">
                <a:alpha val="65000"/>
              </a:srgbClr>
            </a:outerShdw>
          </a:effectLst>
        </p:spPr>
      </p:pic>
      <p:sp>
        <p:nvSpPr>
          <p:cNvPr id="15" name="Rectangle 14"/>
          <p:cNvSpPr/>
          <p:nvPr/>
        </p:nvSpPr>
        <p:spPr>
          <a:xfrm>
            <a:off x="215516" y="4068068"/>
            <a:ext cx="8748972" cy="2385268"/>
          </a:xfrm>
          <a:prstGeom prst="rect">
            <a:avLst/>
          </a:prstGeom>
        </p:spPr>
        <p:txBody>
          <a:bodyPr wrap="square">
            <a:spAutoFit/>
          </a:bodyPr>
          <a:lstStyle/>
          <a:p>
            <a:pPr algn="just">
              <a:spcBef>
                <a:spcPts val="600"/>
              </a:spcBef>
            </a:pPr>
            <a:r>
              <a:rPr lang="en-GB" sz="2400" dirty="0" smtClean="0">
                <a:solidFill>
                  <a:srgbClr val="132577"/>
                </a:solidFill>
              </a:rPr>
              <a:t>The directives also explain how manufacturers are able to demonstrate conformity with the essential requirements.</a:t>
            </a:r>
          </a:p>
          <a:p>
            <a:pPr algn="just">
              <a:spcBef>
                <a:spcPts val="600"/>
              </a:spcBef>
            </a:pPr>
            <a:r>
              <a:rPr lang="en-GB" sz="2400" dirty="0" smtClean="0">
                <a:solidFill>
                  <a:srgbClr val="132577"/>
                </a:solidFill>
              </a:rPr>
              <a:t>Products which meet the essential requirements are to display the CE marking, as described in the particular directive, which means that the products can be sold anywhere in the European Community.</a:t>
            </a:r>
            <a:endParaRPr lang="en-GB" sz="2400" dirty="0">
              <a:solidFill>
                <a:srgbClr val="132577"/>
              </a:solidFill>
            </a:endParaRPr>
          </a:p>
        </p:txBody>
      </p:sp>
      <p:pic>
        <p:nvPicPr>
          <p:cNvPr id="2050" name="Picture 2"/>
          <p:cNvPicPr>
            <a:picLocks noChangeAspect="1" noChangeArrowheads="1"/>
          </p:cNvPicPr>
          <p:nvPr/>
        </p:nvPicPr>
        <p:blipFill>
          <a:blip r:embed="rId4" cstate="print"/>
          <a:srcRect l="25020" t="7245" r="35555" b="4319"/>
          <a:stretch>
            <a:fillRect/>
          </a:stretch>
        </p:blipFill>
        <p:spPr bwMode="auto">
          <a:xfrm>
            <a:off x="2628466" y="801308"/>
            <a:ext cx="3851746" cy="5400000"/>
          </a:xfrm>
          <a:prstGeom prst="rect">
            <a:avLst/>
          </a:prstGeom>
          <a:ln>
            <a:solidFill>
              <a:srgbClr val="0098D4"/>
            </a:solidFill>
          </a:ln>
          <a:effectLst>
            <a:outerShdw blurRad="292100" dist="139700" dir="2700000" algn="tl" rotWithShape="0">
              <a:srgbClr val="333333">
                <a:alpha val="65000"/>
              </a:srgbClr>
            </a:outerShdw>
          </a:effectLst>
        </p:spPr>
      </p:pic>
      <p:pic>
        <p:nvPicPr>
          <p:cNvPr id="12" name="Picture 2"/>
          <p:cNvPicPr>
            <a:picLocks noChangeAspect="1" noChangeArrowheads="1"/>
          </p:cNvPicPr>
          <p:nvPr/>
        </p:nvPicPr>
        <p:blipFill>
          <a:blip r:embed="rId4" cstate="print"/>
          <a:srcRect l="25020" t="46014" r="35555" b="49859"/>
          <a:stretch>
            <a:fillRect/>
          </a:stretch>
        </p:blipFill>
        <p:spPr bwMode="auto">
          <a:xfrm>
            <a:off x="427196" y="3140968"/>
            <a:ext cx="8252204" cy="540000"/>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431540" y="3140968"/>
            <a:ext cx="8244916" cy="540060"/>
          </a:xfrm>
          <a:prstGeom prst="rect">
            <a:avLst/>
          </a:prstGeom>
          <a:solidFill>
            <a:srgbClr val="ED770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890" name="Picture 2" descr="http://i2.cdscdn.com/pdt2/7/a/0/1/700x700/ba27a0/rw/creme-de-cassis-de-dijon-l-heritier-guyot-15-70cl.jpg"/>
          <p:cNvPicPr>
            <a:picLocks noChangeAspect="1" noChangeArrowheads="1"/>
          </p:cNvPicPr>
          <p:nvPr/>
        </p:nvPicPr>
        <p:blipFill>
          <a:blip r:embed="rId5" cstate="print">
            <a:clrChange>
              <a:clrFrom>
                <a:srgbClr val="FFFFFF"/>
              </a:clrFrom>
              <a:clrTo>
                <a:srgbClr val="FFFFFF">
                  <a:alpha val="0"/>
                </a:srgbClr>
              </a:clrTo>
            </a:clrChange>
          </a:blip>
          <a:srcRect l="33433" r="35181"/>
          <a:stretch>
            <a:fillRect/>
          </a:stretch>
        </p:blipFill>
        <p:spPr bwMode="auto">
          <a:xfrm>
            <a:off x="5364093" y="3609020"/>
            <a:ext cx="1016900" cy="3240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1000"/>
                                  </p:stCondLst>
                                  <p:childTnLst>
                                    <p:set>
                                      <p:cBhvr>
                                        <p:cTn id="23" dur="1" fill="hold">
                                          <p:stCondLst>
                                            <p:cond delay="0"/>
                                          </p:stCondLst>
                                        </p:cTn>
                                        <p:tgtEl>
                                          <p:spTgt spid="37890"/>
                                        </p:tgtEl>
                                        <p:attrNameLst>
                                          <p:attrName>style.visibility</p:attrName>
                                        </p:attrNameLst>
                                      </p:cBhvr>
                                      <p:to>
                                        <p:strVal val="visible"/>
                                      </p:to>
                                    </p:set>
                                    <p:anim calcmode="lin" valueType="num">
                                      <p:cBhvr additive="base">
                                        <p:cTn id="24" dur="500" fill="hold"/>
                                        <p:tgtEl>
                                          <p:spTgt spid="37890"/>
                                        </p:tgtEl>
                                        <p:attrNameLst>
                                          <p:attrName>ppt_x</p:attrName>
                                        </p:attrNameLst>
                                      </p:cBhvr>
                                      <p:tavLst>
                                        <p:tav tm="0">
                                          <p:val>
                                            <p:strVal val="#ppt_x"/>
                                          </p:val>
                                        </p:tav>
                                        <p:tav tm="100000">
                                          <p:val>
                                            <p:strVal val="#ppt_x"/>
                                          </p:val>
                                        </p:tav>
                                      </p:tavLst>
                                    </p:anim>
                                    <p:anim calcmode="lin" valueType="num">
                                      <p:cBhvr additive="base">
                                        <p:cTn id="25" dur="500" fill="hold"/>
                                        <p:tgtEl>
                                          <p:spTgt spid="37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CE CERTIFICATION approach</a:t>
            </a:r>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4</a:t>
            </a:fld>
            <a:endParaRPr lang="en-GB"/>
          </a:p>
        </p:txBody>
      </p:sp>
      <p:sp>
        <p:nvSpPr>
          <p:cNvPr id="3" name="Footer Placeholder 2"/>
          <p:cNvSpPr>
            <a:spLocks noGrp="1"/>
          </p:cNvSpPr>
          <p:nvPr>
            <p:ph type="ftr" sz="quarter" idx="12"/>
          </p:nvPr>
        </p:nvSpPr>
        <p:spPr/>
        <p:txBody>
          <a:bodyPr/>
          <a:lstStyle/>
          <a:p>
            <a:pPr algn="ctr"/>
            <a:r>
              <a:rPr lang="en-GB" dirty="0" smtClean="0"/>
              <a:t>Equipment certification at the ESRF – S. </a:t>
            </a:r>
            <a:r>
              <a:rPr lang="en-GB" dirty="0" err="1" smtClean="0"/>
              <a:t>Ricot</a:t>
            </a:r>
            <a:endParaRPr lang="en-GB" dirty="0"/>
          </a:p>
        </p:txBody>
      </p:sp>
      <p:sp>
        <p:nvSpPr>
          <p:cNvPr id="8" name="Rectangle 7"/>
          <p:cNvSpPr/>
          <p:nvPr/>
        </p:nvSpPr>
        <p:spPr>
          <a:xfrm>
            <a:off x="1584176" y="733048"/>
            <a:ext cx="7380312" cy="5278368"/>
          </a:xfrm>
          <a:prstGeom prst="rect">
            <a:avLst/>
          </a:prstGeom>
        </p:spPr>
        <p:txBody>
          <a:bodyPr wrap="square">
            <a:spAutoFit/>
          </a:bodyPr>
          <a:lstStyle/>
          <a:p>
            <a:pPr>
              <a:spcBef>
                <a:spcPts val="600"/>
              </a:spcBef>
            </a:pPr>
            <a:r>
              <a:rPr lang="en-GB" sz="2400" dirty="0" smtClean="0">
                <a:solidFill>
                  <a:srgbClr val="AF007C"/>
                </a:solidFill>
              </a:rPr>
              <a:t>Stage 1:</a:t>
            </a:r>
            <a:r>
              <a:rPr lang="en-GB" sz="2400" dirty="0" smtClean="0">
                <a:solidFill>
                  <a:srgbClr val="132577"/>
                </a:solidFill>
              </a:rPr>
              <a:t> Identify the applicable Directive(s)</a:t>
            </a:r>
          </a:p>
          <a:p>
            <a:pPr lvl="1"/>
            <a:r>
              <a:rPr lang="en-US" dirty="0" smtClean="0">
                <a:solidFill>
                  <a:srgbClr val="132577"/>
                </a:solidFill>
              </a:rPr>
              <a:t>Low Voltage directive, Electromagnetic compatibility directive, Machinery directive, ATEX directive…</a:t>
            </a:r>
            <a:endParaRPr lang="en-GB" dirty="0" smtClean="0">
              <a:solidFill>
                <a:srgbClr val="132577"/>
              </a:solidFill>
            </a:endParaRPr>
          </a:p>
          <a:p>
            <a:pPr>
              <a:spcBef>
                <a:spcPts val="600"/>
              </a:spcBef>
            </a:pPr>
            <a:r>
              <a:rPr lang="en-GB" sz="2400" dirty="0" smtClean="0">
                <a:solidFill>
                  <a:srgbClr val="0098D4"/>
                </a:solidFill>
              </a:rPr>
              <a:t>Stage 2:</a:t>
            </a:r>
            <a:r>
              <a:rPr lang="en-GB" sz="2400" dirty="0" smtClean="0">
                <a:solidFill>
                  <a:srgbClr val="132577"/>
                </a:solidFill>
              </a:rPr>
              <a:t> Identify the applicable requirements of the Directive(s)</a:t>
            </a:r>
          </a:p>
          <a:p>
            <a:pPr>
              <a:spcBef>
                <a:spcPts val="600"/>
              </a:spcBef>
            </a:pPr>
            <a:r>
              <a:rPr lang="en-GB" sz="2400" dirty="0" smtClean="0">
                <a:solidFill>
                  <a:srgbClr val="AF007C"/>
                </a:solidFill>
              </a:rPr>
              <a:t>Stage 3:</a:t>
            </a:r>
            <a:r>
              <a:rPr lang="en-GB" sz="2400" dirty="0" smtClean="0">
                <a:solidFill>
                  <a:srgbClr val="132577"/>
                </a:solidFill>
              </a:rPr>
              <a:t> Identify an appropriate route to conformity</a:t>
            </a:r>
          </a:p>
          <a:p>
            <a:pPr lvl="1">
              <a:spcBef>
                <a:spcPts val="600"/>
              </a:spcBef>
            </a:pPr>
            <a:r>
              <a:rPr lang="en-US" dirty="0" smtClean="0">
                <a:solidFill>
                  <a:srgbClr val="132577"/>
                </a:solidFill>
              </a:rPr>
              <a:t>Self certification or need for notified body…</a:t>
            </a:r>
            <a:endParaRPr lang="en-GB" dirty="0" smtClean="0">
              <a:solidFill>
                <a:srgbClr val="132577"/>
              </a:solidFill>
            </a:endParaRPr>
          </a:p>
          <a:p>
            <a:pPr>
              <a:spcBef>
                <a:spcPts val="600"/>
              </a:spcBef>
            </a:pPr>
            <a:r>
              <a:rPr lang="en-GB" sz="2400" dirty="0" smtClean="0">
                <a:solidFill>
                  <a:srgbClr val="0098D4"/>
                </a:solidFill>
              </a:rPr>
              <a:t>Stage 4:</a:t>
            </a:r>
            <a:r>
              <a:rPr lang="en-GB" sz="2400" dirty="0" smtClean="0">
                <a:solidFill>
                  <a:srgbClr val="132577"/>
                </a:solidFill>
              </a:rPr>
              <a:t> Assessment of the equipment's conformity</a:t>
            </a:r>
          </a:p>
          <a:p>
            <a:pPr>
              <a:spcBef>
                <a:spcPts val="600"/>
              </a:spcBef>
            </a:pPr>
            <a:endParaRPr lang="en-GB" sz="2000" dirty="0" smtClean="0">
              <a:solidFill>
                <a:srgbClr val="132577"/>
              </a:solidFill>
            </a:endParaRPr>
          </a:p>
          <a:p>
            <a:pPr>
              <a:spcBef>
                <a:spcPts val="600"/>
              </a:spcBef>
            </a:pPr>
            <a:r>
              <a:rPr lang="en-GB" sz="2400" dirty="0" smtClean="0">
                <a:solidFill>
                  <a:srgbClr val="AF007C"/>
                </a:solidFill>
              </a:rPr>
              <a:t>Stage 5:</a:t>
            </a:r>
            <a:r>
              <a:rPr lang="en-GB" sz="2400" dirty="0" smtClean="0">
                <a:solidFill>
                  <a:srgbClr val="132577"/>
                </a:solidFill>
              </a:rPr>
              <a:t> Compile the technical documentation</a:t>
            </a:r>
          </a:p>
          <a:p>
            <a:pPr lvl="1"/>
            <a:r>
              <a:rPr lang="en-GB" dirty="0" smtClean="0">
                <a:solidFill>
                  <a:srgbClr val="132577"/>
                </a:solidFill>
              </a:rPr>
              <a:t>Technical description, Drawings, circuit diagrams and photos, Test reports and/or assessments, </a:t>
            </a:r>
            <a:r>
              <a:rPr lang="en-US" dirty="0" smtClean="0">
                <a:solidFill>
                  <a:srgbClr val="132577"/>
                </a:solidFill>
              </a:rPr>
              <a:t>User instruction…</a:t>
            </a:r>
            <a:endParaRPr lang="en-GB" dirty="0" smtClean="0">
              <a:solidFill>
                <a:srgbClr val="132577"/>
              </a:solidFill>
            </a:endParaRPr>
          </a:p>
          <a:p>
            <a:pPr>
              <a:spcBef>
                <a:spcPts val="600"/>
              </a:spcBef>
            </a:pPr>
            <a:r>
              <a:rPr lang="en-GB" sz="2400" dirty="0" smtClean="0">
                <a:solidFill>
                  <a:srgbClr val="0098D4"/>
                </a:solidFill>
              </a:rPr>
              <a:t>Stage 6:</a:t>
            </a:r>
            <a:r>
              <a:rPr lang="en-GB" sz="2400" dirty="0" smtClean="0">
                <a:solidFill>
                  <a:srgbClr val="132577"/>
                </a:solidFill>
              </a:rPr>
              <a:t> Make a Declaration of conformity and affix the CE marking</a:t>
            </a:r>
            <a:endParaRPr lang="en-GB" sz="2400" dirty="0">
              <a:solidFill>
                <a:srgbClr val="132577"/>
              </a:solidFill>
            </a:endParaRPr>
          </a:p>
        </p:txBody>
      </p:sp>
      <p:grpSp>
        <p:nvGrpSpPr>
          <p:cNvPr id="69" name="Group 68"/>
          <p:cNvGrpSpPr>
            <a:grpSpLocks noChangeAspect="1"/>
          </p:cNvGrpSpPr>
          <p:nvPr/>
        </p:nvGrpSpPr>
        <p:grpSpPr>
          <a:xfrm>
            <a:off x="48107" y="693316"/>
            <a:ext cx="1571565" cy="5497467"/>
            <a:chOff x="179512" y="915950"/>
            <a:chExt cx="1427742" cy="4994354"/>
          </a:xfrm>
        </p:grpSpPr>
        <p:sp>
          <p:nvSpPr>
            <p:cNvPr id="61" name="Puzzle1"/>
            <p:cNvSpPr>
              <a:spLocks noChangeAspect="1" noEditPoints="1" noChangeArrowheads="1"/>
            </p:cNvSpPr>
            <p:nvPr/>
          </p:nvSpPr>
          <p:spPr bwMode="auto">
            <a:xfrm>
              <a:off x="179512" y="915950"/>
              <a:ext cx="1427742" cy="832767"/>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AF007C"/>
            </a:solidFill>
            <a:ln w="285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 name="Puzzle4"/>
            <p:cNvSpPr>
              <a:spLocks noChangeAspect="1" noEditPoints="1" noChangeArrowheads="1"/>
            </p:cNvSpPr>
            <p:nvPr/>
          </p:nvSpPr>
          <p:spPr bwMode="auto">
            <a:xfrm>
              <a:off x="467544" y="1420006"/>
              <a:ext cx="850300" cy="1396926"/>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0098D4"/>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 name="Puzzle1"/>
            <p:cNvSpPr>
              <a:spLocks noChangeAspect="1" noEditPoints="1" noChangeArrowheads="1"/>
            </p:cNvSpPr>
            <p:nvPr/>
          </p:nvSpPr>
          <p:spPr bwMode="auto">
            <a:xfrm>
              <a:off x="179512" y="2485419"/>
              <a:ext cx="1427742" cy="832767"/>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AF007C"/>
            </a:solidFill>
            <a:ln w="285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 name="Puzzle4"/>
            <p:cNvSpPr>
              <a:spLocks noChangeAspect="1" noEditPoints="1" noChangeArrowheads="1"/>
            </p:cNvSpPr>
            <p:nvPr/>
          </p:nvSpPr>
          <p:spPr bwMode="auto">
            <a:xfrm>
              <a:off x="467544" y="2976055"/>
              <a:ext cx="850300" cy="1396926"/>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0098D4"/>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 name="Puzzle1"/>
            <p:cNvSpPr>
              <a:spLocks noChangeAspect="1" noEditPoints="1" noChangeArrowheads="1"/>
            </p:cNvSpPr>
            <p:nvPr/>
          </p:nvSpPr>
          <p:spPr bwMode="auto">
            <a:xfrm>
              <a:off x="179512" y="4022743"/>
              <a:ext cx="1427742" cy="832767"/>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AF007C"/>
            </a:solidFill>
            <a:ln w="285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 name="Puzzle4"/>
            <p:cNvSpPr>
              <a:spLocks noChangeAspect="1" noEditPoints="1" noChangeArrowheads="1"/>
            </p:cNvSpPr>
            <p:nvPr/>
          </p:nvSpPr>
          <p:spPr bwMode="auto">
            <a:xfrm>
              <a:off x="467544" y="4513378"/>
              <a:ext cx="850300" cy="1396926"/>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0098D4"/>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US" dirty="0" smtClean="0"/>
              <a:t>CE CERTIFICATION AT the ESRF</a:t>
            </a:r>
            <a:endParaRPr lang="en-GB" dirty="0" smtClean="0"/>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5</a:t>
            </a:fld>
            <a:endParaRPr lang="en-GB"/>
          </a:p>
        </p:txBody>
      </p:sp>
      <p:sp>
        <p:nvSpPr>
          <p:cNvPr id="7" name="Rectangle 6"/>
          <p:cNvSpPr/>
          <p:nvPr/>
        </p:nvSpPr>
        <p:spPr>
          <a:xfrm>
            <a:off x="179512" y="729855"/>
            <a:ext cx="8748972" cy="3508653"/>
          </a:xfrm>
          <a:prstGeom prst="rect">
            <a:avLst/>
          </a:prstGeom>
        </p:spPr>
        <p:txBody>
          <a:bodyPr wrap="square">
            <a:spAutoFit/>
          </a:bodyPr>
          <a:lstStyle/>
          <a:p>
            <a:pPr marL="363538" indent="-363538">
              <a:spcBef>
                <a:spcPts val="600"/>
              </a:spcBef>
              <a:buFont typeface="Symbol" pitchFamily="18" charset="2"/>
              <a:buChar char=""/>
            </a:pPr>
            <a:r>
              <a:rPr lang="en-US" sz="2400" dirty="0" smtClean="0">
                <a:solidFill>
                  <a:srgbClr val="132577"/>
                </a:solidFill>
              </a:rPr>
              <a:t>Not many custom-made equipment CE certified</a:t>
            </a:r>
          </a:p>
          <a:p>
            <a:pPr marL="711200" lvl="1" indent="-254000">
              <a:spcBef>
                <a:spcPts val="600"/>
              </a:spcBef>
              <a:buFont typeface="Arial" pitchFamily="34" charset="0"/>
              <a:buChar char="•"/>
            </a:pPr>
            <a:r>
              <a:rPr lang="en-US" dirty="0" smtClean="0">
                <a:solidFill>
                  <a:srgbClr val="132577"/>
                </a:solidFill>
              </a:rPr>
              <a:t>Concerns both equipment purchased from industry (e.g. </a:t>
            </a:r>
            <a:r>
              <a:rPr lang="en-US" dirty="0" err="1" smtClean="0">
                <a:solidFill>
                  <a:srgbClr val="132577"/>
                </a:solidFill>
              </a:rPr>
              <a:t>diffractometers</a:t>
            </a:r>
            <a:r>
              <a:rPr lang="en-US" dirty="0" smtClean="0">
                <a:solidFill>
                  <a:srgbClr val="132577"/>
                </a:solidFill>
              </a:rPr>
              <a:t>) and equipment built in-house (essentially electronics equipment).</a:t>
            </a:r>
          </a:p>
          <a:p>
            <a:pPr marL="363538" indent="-363538">
              <a:spcBef>
                <a:spcPts val="1200"/>
              </a:spcBef>
              <a:buFont typeface="Symbol" pitchFamily="18" charset="2"/>
              <a:buChar char=""/>
            </a:pPr>
            <a:r>
              <a:rPr lang="en-US" sz="2400" dirty="0" smtClean="0">
                <a:solidFill>
                  <a:srgbClr val="132577"/>
                </a:solidFill>
              </a:rPr>
              <a:t>Equipment brought on site by users</a:t>
            </a:r>
          </a:p>
          <a:p>
            <a:pPr marL="717550" lvl="1" indent="-268288">
              <a:spcBef>
                <a:spcPts val="600"/>
              </a:spcBef>
              <a:buFont typeface="Arial" pitchFamily="34" charset="0"/>
              <a:buChar char="•"/>
            </a:pPr>
            <a:r>
              <a:rPr lang="en-US" dirty="0" smtClean="0">
                <a:solidFill>
                  <a:srgbClr val="132577"/>
                </a:solidFill>
              </a:rPr>
              <a:t>We explicitly ask for CE certification, but not respected in majority of non-standard or non-commercial equipment.</a:t>
            </a:r>
          </a:p>
          <a:p>
            <a:pPr marL="363538" indent="-363538">
              <a:spcBef>
                <a:spcPts val="1200"/>
              </a:spcBef>
              <a:buFont typeface="Symbol" pitchFamily="18" charset="2"/>
              <a:buChar char=""/>
            </a:pPr>
            <a:r>
              <a:rPr lang="en-US" sz="2400" dirty="0" smtClean="0">
                <a:solidFill>
                  <a:srgbClr val="132577"/>
                </a:solidFill>
              </a:rPr>
              <a:t>We try for a number of major equipment to obtain CE certification, as shown in the few examples presented in the talk.</a:t>
            </a:r>
            <a:endParaRPr lang="en-GB" sz="2400" dirty="0">
              <a:solidFill>
                <a:srgbClr val="132577"/>
              </a:solidFill>
            </a:endParaRPr>
          </a:p>
        </p:txBody>
      </p:sp>
      <p:pic>
        <p:nvPicPr>
          <p:cNvPr id="13313" name="Picture 1"/>
          <p:cNvPicPr>
            <a:picLocks noChangeAspect="1" noChangeArrowheads="1"/>
          </p:cNvPicPr>
          <p:nvPr/>
        </p:nvPicPr>
        <p:blipFill>
          <a:blip r:embed="rId3" cstate="print"/>
          <a:srcRect/>
          <a:stretch>
            <a:fillRect/>
          </a:stretch>
        </p:blipFill>
        <p:spPr bwMode="auto">
          <a:xfrm>
            <a:off x="5220072" y="4077563"/>
            <a:ext cx="2880000" cy="215974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XY-POLISHING MACHINE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6</a:t>
            </a:fld>
            <a:endParaRPr lang="en-GB"/>
          </a:p>
        </p:txBody>
      </p:sp>
      <p:sp>
        <p:nvSpPr>
          <p:cNvPr id="16386" name="AutoShape 2"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6388" name="AutoShape 4"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6" name="Rectangle 35"/>
          <p:cNvSpPr/>
          <p:nvPr/>
        </p:nvSpPr>
        <p:spPr>
          <a:xfrm>
            <a:off x="179512" y="703714"/>
            <a:ext cx="5364596" cy="4739759"/>
          </a:xfrm>
          <a:prstGeom prst="rect">
            <a:avLst/>
          </a:prstGeom>
        </p:spPr>
        <p:txBody>
          <a:bodyPr wrap="square">
            <a:spAutoFit/>
          </a:bodyPr>
          <a:lstStyle/>
          <a:p>
            <a:pPr>
              <a:spcBef>
                <a:spcPts val="600"/>
              </a:spcBef>
              <a:buClr>
                <a:srgbClr val="132577"/>
              </a:buClr>
            </a:pPr>
            <a:r>
              <a:rPr lang="en-US" sz="2400" dirty="0" smtClean="0">
                <a:solidFill>
                  <a:srgbClr val="132577"/>
                </a:solidFill>
              </a:rPr>
              <a:t>Description:</a:t>
            </a:r>
          </a:p>
          <a:p>
            <a:pPr marL="717550" lvl="1" indent="-260350">
              <a:spcBef>
                <a:spcPts val="600"/>
              </a:spcBef>
              <a:buClr>
                <a:srgbClr val="132577"/>
              </a:buClr>
              <a:buFont typeface="Arial" pitchFamily="34" charset="0"/>
              <a:buChar char="•"/>
            </a:pPr>
            <a:r>
              <a:rPr lang="en-US" dirty="0" smtClean="0">
                <a:solidFill>
                  <a:srgbClr val="132577"/>
                </a:solidFill>
              </a:rPr>
              <a:t>Abrasive polishing of silicon or germanium materials (300 mm to 400 mm length crystal)</a:t>
            </a:r>
          </a:p>
          <a:p>
            <a:pPr lvl="1">
              <a:spcBef>
                <a:spcPts val="600"/>
              </a:spcBef>
              <a:buClr>
                <a:srgbClr val="132577"/>
              </a:buClr>
            </a:pPr>
            <a:endParaRPr lang="en-US" dirty="0" smtClean="0">
              <a:solidFill>
                <a:srgbClr val="132577"/>
              </a:solidFill>
            </a:endParaRPr>
          </a:p>
          <a:p>
            <a:pPr lvl="1">
              <a:spcBef>
                <a:spcPts val="600"/>
              </a:spcBef>
              <a:buClr>
                <a:srgbClr val="132577"/>
              </a:buClr>
            </a:pPr>
            <a:endParaRPr lang="en-US" dirty="0" smtClean="0">
              <a:solidFill>
                <a:srgbClr val="132577"/>
              </a:solidFill>
            </a:endParaRPr>
          </a:p>
          <a:p>
            <a:pPr lvl="1">
              <a:spcBef>
                <a:spcPts val="600"/>
              </a:spcBef>
              <a:buClr>
                <a:srgbClr val="132577"/>
              </a:buClr>
            </a:pPr>
            <a:endParaRPr lang="en-US" dirty="0" smtClean="0">
              <a:solidFill>
                <a:srgbClr val="132577"/>
              </a:solidFill>
            </a:endParaRPr>
          </a:p>
          <a:p>
            <a:pPr lvl="1">
              <a:spcBef>
                <a:spcPts val="600"/>
              </a:spcBef>
              <a:buClr>
                <a:srgbClr val="132577"/>
              </a:buClr>
            </a:pPr>
            <a:endParaRPr lang="en-US" dirty="0" smtClean="0">
              <a:solidFill>
                <a:srgbClr val="132577"/>
              </a:solidFill>
            </a:endParaRPr>
          </a:p>
          <a:p>
            <a:pPr lvl="1">
              <a:spcBef>
                <a:spcPts val="600"/>
              </a:spcBef>
              <a:buClr>
                <a:srgbClr val="132577"/>
              </a:buClr>
            </a:pPr>
            <a:endParaRPr lang="en-US" dirty="0" smtClean="0">
              <a:solidFill>
                <a:srgbClr val="132577"/>
              </a:solidFill>
            </a:endParaRPr>
          </a:p>
          <a:p>
            <a:pPr>
              <a:spcBef>
                <a:spcPts val="600"/>
              </a:spcBef>
              <a:buClr>
                <a:srgbClr val="132577"/>
              </a:buClr>
            </a:pPr>
            <a:r>
              <a:rPr lang="en-US" sz="2400" dirty="0" smtClean="0">
                <a:solidFill>
                  <a:srgbClr val="132577"/>
                </a:solidFill>
              </a:rPr>
              <a:t>Applicable directives:</a:t>
            </a:r>
          </a:p>
          <a:p>
            <a:pPr marL="715963" lvl="1" indent="-258763">
              <a:spcBef>
                <a:spcPts val="600"/>
              </a:spcBef>
              <a:buClr>
                <a:srgbClr val="132577"/>
              </a:buClr>
              <a:buFont typeface="Arial" pitchFamily="34" charset="0"/>
              <a:buChar char="•"/>
            </a:pPr>
            <a:r>
              <a:rPr lang="en-US" dirty="0" smtClean="0">
                <a:solidFill>
                  <a:srgbClr val="132577"/>
                </a:solidFill>
              </a:rPr>
              <a:t>Machinery directive</a:t>
            </a:r>
          </a:p>
          <a:p>
            <a:pPr marL="715963" lvl="1" indent="-258763">
              <a:spcBef>
                <a:spcPts val="600"/>
              </a:spcBef>
              <a:buClr>
                <a:srgbClr val="132577"/>
              </a:buClr>
              <a:buFont typeface="Arial" pitchFamily="34" charset="0"/>
              <a:buChar char="•"/>
            </a:pPr>
            <a:r>
              <a:rPr lang="en-US" dirty="0" smtClean="0">
                <a:solidFill>
                  <a:srgbClr val="132577"/>
                </a:solidFill>
              </a:rPr>
              <a:t>Low voltage directive</a:t>
            </a:r>
          </a:p>
          <a:p>
            <a:pPr>
              <a:spcBef>
                <a:spcPts val="600"/>
              </a:spcBef>
              <a:buClr>
                <a:srgbClr val="132577"/>
              </a:buClr>
              <a:buFont typeface="Symbol" pitchFamily="18" charset="2"/>
              <a:buChar char=""/>
            </a:pPr>
            <a:endParaRPr lang="en-GB" sz="2400" dirty="0">
              <a:solidFill>
                <a:srgbClr val="132577"/>
              </a:solidFill>
            </a:endParaRPr>
          </a:p>
        </p:txBody>
      </p:sp>
      <p:pic>
        <p:nvPicPr>
          <p:cNvPr id="37" name="Picture 8" descr="Polishing Machine.JPG"/>
          <p:cNvPicPr>
            <a:picLocks noChangeAspect="1" noChangeArrowheads="1"/>
          </p:cNvPicPr>
          <p:nvPr/>
        </p:nvPicPr>
        <p:blipFill>
          <a:blip r:embed="rId3" cstate="print"/>
          <a:srcRect/>
          <a:stretch>
            <a:fillRect/>
          </a:stretch>
        </p:blipFill>
        <p:spPr bwMode="auto">
          <a:xfrm>
            <a:off x="5580112" y="1124744"/>
            <a:ext cx="3322154" cy="46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2"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3528" y="2061048"/>
            <a:ext cx="4576617" cy="1800000"/>
          </a:xfrm>
          <a:prstGeom prst="rect">
            <a:avLst/>
          </a:prstGeom>
          <a:noFill/>
          <a:ln w="9525">
            <a:noFill/>
            <a:miter lim="800000"/>
            <a:headEnd/>
            <a:tailEnd/>
          </a:ln>
        </p:spPr>
      </p:pic>
      <p:pic>
        <p:nvPicPr>
          <p:cNvPr id="16393" name="Picture 9"/>
          <p:cNvPicPr>
            <a:picLocks noChangeAspect="1" noChangeArrowheads="1"/>
          </p:cNvPicPr>
          <p:nvPr/>
        </p:nvPicPr>
        <p:blipFill>
          <a:blip r:embed="rId5" cstate="print"/>
          <a:srcRect/>
          <a:stretch>
            <a:fillRect/>
          </a:stretch>
        </p:blipFill>
        <p:spPr bwMode="auto">
          <a:xfrm>
            <a:off x="3419872" y="4293096"/>
            <a:ext cx="1800000" cy="1349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4" name="Picture 10"/>
          <p:cNvPicPr>
            <a:picLocks noChangeAspect="1" noChangeArrowheads="1"/>
          </p:cNvPicPr>
          <p:nvPr/>
        </p:nvPicPr>
        <p:blipFill>
          <a:blip r:embed="rId6" cstate="print"/>
          <a:srcRect/>
          <a:stretch>
            <a:fillRect/>
          </a:stretch>
        </p:blipFill>
        <p:spPr bwMode="auto">
          <a:xfrm>
            <a:off x="2267744" y="4941168"/>
            <a:ext cx="1800000" cy="1349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87829" y="1485244"/>
            <a:ext cx="2920075" cy="4140000"/>
          </a:xfrm>
          <a:prstGeom prst="rect">
            <a:avLst/>
          </a:prstGeom>
          <a:ln>
            <a:solidFill>
              <a:srgbClr val="0098D4"/>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GB" dirty="0" smtClean="0"/>
              <a:t>XY-POLISHING MACHINE</a:t>
            </a:r>
            <a:endParaRPr lang="en-GB" dirty="0"/>
          </a:p>
        </p:txBody>
      </p:sp>
      <p:sp>
        <p:nvSpPr>
          <p:cNvPr id="3" name="Footer Placeholder 2"/>
          <p:cNvSpPr>
            <a:spLocks noGrp="1"/>
          </p:cNvSpPr>
          <p:nvPr>
            <p:ph type="ftr" sz="quarter" idx="10"/>
          </p:nvPr>
        </p:nvSpPr>
        <p:spPr/>
        <p:txBody>
          <a:bodyPr/>
          <a:lstStyle/>
          <a:p>
            <a:pPr algn="ctr">
              <a:defRPr/>
            </a:pPr>
            <a:r>
              <a:rPr lang="en-GB" dirty="0" smtClean="0"/>
              <a:t>Equipment certification at the ESRF – S. </a:t>
            </a:r>
            <a:r>
              <a:rPr lang="en-GB" dirty="0" err="1" smtClean="0"/>
              <a:t>Ricot</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7</a:t>
            </a:fld>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215516" y="2169320"/>
            <a:ext cx="2921664" cy="4140000"/>
          </a:xfrm>
          <a:prstGeom prst="rect">
            <a:avLst/>
          </a:prstGeom>
          <a:ln>
            <a:solidFill>
              <a:srgbClr val="0098D4"/>
            </a:solidFill>
          </a:ln>
          <a:effectLst>
            <a:outerShdw blurRad="292100" dist="139700" dir="2700000" algn="tl" rotWithShape="0">
              <a:srgbClr val="333333">
                <a:alpha val="65000"/>
              </a:srgbClr>
            </a:outerShdw>
          </a:effectLst>
        </p:spPr>
      </p:pic>
      <p:sp>
        <p:nvSpPr>
          <p:cNvPr id="6" name="Rectangle 5"/>
          <p:cNvSpPr/>
          <p:nvPr/>
        </p:nvSpPr>
        <p:spPr>
          <a:xfrm>
            <a:off x="179512" y="703714"/>
            <a:ext cx="3816424" cy="1277273"/>
          </a:xfrm>
          <a:prstGeom prst="rect">
            <a:avLst/>
          </a:prstGeom>
        </p:spPr>
        <p:txBody>
          <a:bodyPr wrap="square">
            <a:spAutoFit/>
          </a:bodyPr>
          <a:lstStyle/>
          <a:p>
            <a:pPr>
              <a:spcBef>
                <a:spcPts val="600"/>
              </a:spcBef>
              <a:buClr>
                <a:srgbClr val="132577"/>
              </a:buClr>
            </a:pPr>
            <a:r>
              <a:rPr lang="en-US" sz="2400" dirty="0" smtClean="0">
                <a:solidFill>
                  <a:srgbClr val="132577"/>
                </a:solidFill>
              </a:rPr>
              <a:t>Applicable requirements of the Machinery Directive:</a:t>
            </a:r>
            <a:endParaRPr lang="en-US" dirty="0" smtClean="0">
              <a:solidFill>
                <a:srgbClr val="132577"/>
              </a:solidFill>
            </a:endParaRPr>
          </a:p>
          <a:p>
            <a:pPr>
              <a:spcBef>
                <a:spcPts val="600"/>
              </a:spcBef>
              <a:buClr>
                <a:srgbClr val="132577"/>
              </a:buClr>
              <a:buFont typeface="Symbol" pitchFamily="18" charset="2"/>
              <a:buChar char=""/>
            </a:pPr>
            <a:endParaRPr lang="en-GB" sz="2400" dirty="0">
              <a:solidFill>
                <a:srgbClr val="132577"/>
              </a:solidFill>
            </a:endParaRPr>
          </a:p>
        </p:txBody>
      </p:sp>
      <p:graphicFrame>
        <p:nvGraphicFramePr>
          <p:cNvPr id="9" name="Table 8"/>
          <p:cNvGraphicFramePr>
            <a:graphicFrameLocks noGrp="1"/>
          </p:cNvGraphicFramePr>
          <p:nvPr/>
        </p:nvGraphicFramePr>
        <p:xfrm>
          <a:off x="3995936" y="692696"/>
          <a:ext cx="4920208" cy="5539323"/>
        </p:xfrm>
        <a:graphic>
          <a:graphicData uri="http://schemas.openxmlformats.org/drawingml/2006/table">
            <a:tbl>
              <a:tblPr firstRow="1" bandRow="1">
                <a:tableStyleId>{5C22544A-7EE6-4342-B048-85BDC9FD1C3A}</a:tableStyleId>
              </a:tblPr>
              <a:tblGrid>
                <a:gridCol w="2700300"/>
                <a:gridCol w="1188132"/>
                <a:gridCol w="1031776"/>
              </a:tblGrid>
              <a:tr h="370840">
                <a:tc>
                  <a:txBody>
                    <a:bodyPr/>
                    <a:lstStyle/>
                    <a:p>
                      <a:pPr algn="l" fontAlgn="ctr"/>
                      <a:r>
                        <a:rPr lang="en-GB" sz="1100" b="0" u="none" strike="noStrike" dirty="0"/>
                        <a:t>1. </a:t>
                      </a:r>
                      <a:r>
                        <a:rPr lang="en-GB" sz="1100" b="0" u="none" strike="noStrike" dirty="0" smtClean="0"/>
                        <a:t>Essential</a:t>
                      </a:r>
                      <a:r>
                        <a:rPr lang="en-GB" sz="1100" b="0" u="none" strike="noStrike" baseline="0" dirty="0" smtClean="0"/>
                        <a:t> health and safety requirements</a:t>
                      </a:r>
                      <a:endParaRPr lang="en-GB" sz="1100" b="0" i="0" u="none" strike="noStrike" dirty="0">
                        <a:solidFill>
                          <a:srgbClr val="000000"/>
                        </a:solidFill>
                        <a:latin typeface="+mn-lt"/>
                      </a:endParaRPr>
                    </a:p>
                  </a:txBody>
                  <a:tcPr marL="3695" marR="3695" marT="3695" marB="0" anchor="ctr"/>
                </a:tc>
                <a:tc>
                  <a:txBody>
                    <a:bodyPr/>
                    <a:lstStyle/>
                    <a:p>
                      <a:pPr algn="ctr" fontAlgn="ctr"/>
                      <a:r>
                        <a:rPr lang="en-GB" sz="1100" b="0" u="none" strike="noStrike" dirty="0" smtClean="0"/>
                        <a:t>Directive references</a:t>
                      </a:r>
                      <a:endParaRPr lang="en-GB" sz="1100" b="0" i="0" u="none" strike="noStrike" dirty="0">
                        <a:solidFill>
                          <a:srgbClr val="000000"/>
                        </a:solidFill>
                        <a:latin typeface="+mn-lt"/>
                      </a:endParaRPr>
                    </a:p>
                  </a:txBody>
                  <a:tcPr marL="3695" marR="3695" marT="3695" marB="0" anchor="ctr"/>
                </a:tc>
                <a:tc>
                  <a:txBody>
                    <a:bodyPr/>
                    <a:lstStyle/>
                    <a:p>
                      <a:pPr algn="ctr" fontAlgn="ctr"/>
                      <a:r>
                        <a:rPr lang="en-GB" sz="1100" b="0" u="none" strike="noStrike" dirty="0" smtClean="0"/>
                        <a:t>Applicable (YES/NO</a:t>
                      </a:r>
                      <a:r>
                        <a:rPr lang="en-GB" sz="1100" b="0" u="none" strike="noStrike" dirty="0"/>
                        <a:t>)</a:t>
                      </a:r>
                      <a:endParaRPr lang="en-GB" sz="1100" b="0" i="0" u="none" strike="noStrike" dirty="0">
                        <a:solidFill>
                          <a:srgbClr val="000000"/>
                        </a:solidFill>
                        <a:latin typeface="+mn-lt"/>
                      </a:endParaRPr>
                    </a:p>
                  </a:txBody>
                  <a:tcPr marL="3695" marR="3695" marT="3695" marB="0" anchor="ctr"/>
                </a:tc>
              </a:tr>
              <a:tr h="112988">
                <a:tc>
                  <a:txBody>
                    <a:bodyPr/>
                    <a:lstStyle/>
                    <a:p>
                      <a:pPr algn="l" fontAlgn="b"/>
                      <a:r>
                        <a:rPr lang="en-GB" sz="1100" u="none" strike="noStrike" dirty="0">
                          <a:solidFill>
                            <a:srgbClr val="132577"/>
                          </a:solidFill>
                        </a:rPr>
                        <a:t>Principles of safety integration</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1.1.2</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YES</a:t>
                      </a:r>
                      <a:endParaRPr lang="en-GB" sz="1100" b="0" i="0" u="none" strike="noStrike">
                        <a:solidFill>
                          <a:srgbClr val="132577"/>
                        </a:solidFill>
                        <a:latin typeface="+mn-lt"/>
                      </a:endParaRPr>
                    </a:p>
                  </a:txBody>
                  <a:tcPr marL="3695" marR="3695" marT="3695" marB="0" anchor="b"/>
                </a:tc>
              </a:tr>
              <a:tr h="106433">
                <a:tc>
                  <a:txBody>
                    <a:bodyPr/>
                    <a:lstStyle/>
                    <a:p>
                      <a:pPr algn="l" fontAlgn="b"/>
                      <a:r>
                        <a:rPr lang="en-GB" sz="1100" u="none" strike="noStrike" dirty="0">
                          <a:solidFill>
                            <a:srgbClr val="132577"/>
                          </a:solidFill>
                        </a:rPr>
                        <a:t>Materials and products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1.1.3</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9878">
                <a:tc>
                  <a:txBody>
                    <a:bodyPr/>
                    <a:lstStyle/>
                    <a:p>
                      <a:pPr algn="l" fontAlgn="b"/>
                      <a:r>
                        <a:rPr lang="en-GB" sz="1100" u="none" strike="noStrike" dirty="0">
                          <a:solidFill>
                            <a:srgbClr val="132577"/>
                          </a:solidFill>
                        </a:rPr>
                        <a:t>Lighting</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1.1.4</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165331">
                <a:tc>
                  <a:txBody>
                    <a:bodyPr/>
                    <a:lstStyle/>
                    <a:p>
                      <a:pPr algn="l" fontAlgn="b"/>
                      <a:r>
                        <a:rPr lang="en-GB" sz="1100" u="none" strike="noStrike" dirty="0">
                          <a:solidFill>
                            <a:srgbClr val="132577"/>
                          </a:solidFill>
                        </a:rPr>
                        <a:t>Design of machinery to facilitate its handling</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1.1.5</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158776">
                <a:tc>
                  <a:txBody>
                    <a:bodyPr/>
                    <a:lstStyle/>
                    <a:p>
                      <a:pPr algn="l" fontAlgn="b"/>
                      <a:r>
                        <a:rPr lang="en-GB" sz="1100" u="none" strike="noStrike" dirty="0">
                          <a:solidFill>
                            <a:srgbClr val="132577"/>
                          </a:solidFill>
                        </a:rPr>
                        <a:t>Ergonomics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1.1.6</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116217">
                <a:tc>
                  <a:txBody>
                    <a:bodyPr/>
                    <a:lstStyle/>
                    <a:p>
                      <a:pPr algn="l" fontAlgn="b"/>
                      <a:r>
                        <a:rPr lang="en-GB" sz="1100" u="none" strike="noStrike">
                          <a:solidFill>
                            <a:srgbClr val="132577"/>
                          </a:solidFill>
                        </a:rPr>
                        <a:t>Operating positions</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1.1.7</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109662">
                <a:tc>
                  <a:txBody>
                    <a:bodyPr/>
                    <a:lstStyle/>
                    <a:p>
                      <a:pPr algn="l" fontAlgn="b"/>
                      <a:r>
                        <a:rPr lang="en-GB" sz="1100" u="none" strike="noStrike">
                          <a:solidFill>
                            <a:srgbClr val="132577"/>
                          </a:solidFill>
                        </a:rPr>
                        <a:t>Seating</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1.1.8</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NO</a:t>
                      </a:r>
                      <a:endParaRPr lang="en-GB" sz="1100" b="0" i="0" u="none" strike="noStrike" dirty="0">
                        <a:solidFill>
                          <a:srgbClr val="132577"/>
                        </a:solidFill>
                        <a:latin typeface="+mn-lt"/>
                      </a:endParaRPr>
                    </a:p>
                  </a:txBody>
                  <a:tcPr marL="3695" marR="3695" marT="3695" marB="0" anchor="b"/>
                </a:tc>
              </a:tr>
              <a:tr h="139111">
                <a:tc>
                  <a:txBody>
                    <a:bodyPr/>
                    <a:lstStyle/>
                    <a:p>
                      <a:pPr algn="l" fontAlgn="b"/>
                      <a:r>
                        <a:rPr lang="en-GB" sz="1100" u="none" strike="noStrike" dirty="0">
                          <a:solidFill>
                            <a:srgbClr val="132577"/>
                          </a:solidFill>
                        </a:rPr>
                        <a:t>Safety and reliability of control systems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1.2.1</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210853">
                <a:tc>
                  <a:txBody>
                    <a:bodyPr/>
                    <a:lstStyle/>
                    <a:p>
                      <a:pPr algn="l" fontAlgn="b"/>
                      <a:r>
                        <a:rPr lang="en-GB" sz="1100" u="none" strike="noStrike">
                          <a:solidFill>
                            <a:srgbClr val="132577"/>
                          </a:solidFill>
                        </a:rPr>
                        <a:t>Control devices</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1.2.2</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128045">
                <a:tc>
                  <a:txBody>
                    <a:bodyPr/>
                    <a:lstStyle/>
                    <a:p>
                      <a:pPr algn="l" fontAlgn="b"/>
                      <a:r>
                        <a:rPr lang="en-GB" sz="1100" u="none" strike="noStrike">
                          <a:solidFill>
                            <a:srgbClr val="132577"/>
                          </a:solidFill>
                        </a:rPr>
                        <a:t>Starting</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1.2.3</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dirty="0">
                          <a:solidFill>
                            <a:srgbClr val="132577"/>
                          </a:solidFill>
                        </a:rPr>
                        <a:t>Normal stop</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1.2.4.1</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dirty="0">
                          <a:solidFill>
                            <a:srgbClr val="132577"/>
                          </a:solidFill>
                        </a:rPr>
                        <a:t>Operational stop</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1.2.4.2</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YES</a:t>
                      </a:r>
                      <a:endParaRPr lang="en-GB" sz="1100" b="0" i="0" u="none" strike="noStrike">
                        <a:solidFill>
                          <a:srgbClr val="132577"/>
                        </a:solidFill>
                        <a:latin typeface="+mn-lt"/>
                      </a:endParaRPr>
                    </a:p>
                  </a:txBody>
                  <a:tcPr marL="3695" marR="3695" marT="3695" marB="0" anchor="b"/>
                </a:tc>
              </a:tr>
              <a:tr h="95168">
                <a:tc>
                  <a:txBody>
                    <a:bodyPr/>
                    <a:lstStyle/>
                    <a:p>
                      <a:pPr algn="l" fontAlgn="b"/>
                      <a:r>
                        <a:rPr lang="en-GB" sz="1100" u="none" strike="noStrike" dirty="0">
                          <a:solidFill>
                            <a:srgbClr val="132577"/>
                          </a:solidFill>
                        </a:rPr>
                        <a:t>Emergency stop</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1.2.4.3</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YES</a:t>
                      </a:r>
                      <a:endParaRPr lang="en-GB" sz="1100" b="0" i="0" u="none" strike="noStrike">
                        <a:solidFill>
                          <a:srgbClr val="132577"/>
                        </a:solidFill>
                        <a:latin typeface="+mn-lt"/>
                      </a:endParaRPr>
                    </a:p>
                  </a:txBody>
                  <a:tcPr marL="3695" marR="3695" marT="3695" marB="0" anchor="b"/>
                </a:tc>
              </a:tr>
              <a:tr h="95168">
                <a:tc>
                  <a:txBody>
                    <a:bodyPr/>
                    <a:lstStyle/>
                    <a:p>
                      <a:pPr algn="l" fontAlgn="b"/>
                      <a:r>
                        <a:rPr lang="en-GB" sz="1100" u="none" strike="noStrike" dirty="0">
                          <a:solidFill>
                            <a:srgbClr val="132577"/>
                          </a:solidFill>
                        </a:rPr>
                        <a:t>Assembly of machinery</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1.2.4.4</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NO</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dirty="0">
                          <a:solidFill>
                            <a:srgbClr val="132577"/>
                          </a:solidFill>
                        </a:rPr>
                        <a:t>Selection of control or operating modes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1.2.5</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dirty="0">
                          <a:solidFill>
                            <a:srgbClr val="132577"/>
                          </a:solidFill>
                        </a:rPr>
                        <a:t>Failure of the power supply</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1.2.6</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a:solidFill>
                            <a:srgbClr val="132577"/>
                          </a:solidFill>
                        </a:rPr>
                        <a:t>Risk of loss of stability</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1.3.1</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dirty="0">
                          <a:solidFill>
                            <a:srgbClr val="132577"/>
                          </a:solidFill>
                        </a:rPr>
                        <a:t>Risk of break-up during operation</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1.3.2</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dirty="0">
                          <a:solidFill>
                            <a:srgbClr val="132577"/>
                          </a:solidFill>
                        </a:rPr>
                        <a:t>Risk due to falling or ejected </a:t>
                      </a:r>
                      <a:r>
                        <a:rPr lang="en-GB" sz="1100" u="none" strike="noStrike" dirty="0" smtClean="0">
                          <a:solidFill>
                            <a:srgbClr val="132577"/>
                          </a:solidFill>
                        </a:rPr>
                        <a:t>objects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1.3.3</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a:solidFill>
                            <a:srgbClr val="132577"/>
                          </a:solidFill>
                        </a:rPr>
                        <a:t>Risk due to surfaces, edges or angles</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1.3.4</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a:solidFill>
                            <a:srgbClr val="132577"/>
                          </a:solidFill>
                        </a:rPr>
                        <a:t>Risks related to combined machinery</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1.3.5</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NO</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a:solidFill>
                            <a:srgbClr val="132577"/>
                          </a:solidFill>
                        </a:rPr>
                        <a:t>Risk related to variations in operating conditions</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1.3.6</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a:solidFill>
                            <a:srgbClr val="132577"/>
                          </a:solidFill>
                        </a:rPr>
                        <a:t>Risk related to moving parts</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1.3.7</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a:solidFill>
                            <a:srgbClr val="132577"/>
                          </a:solidFill>
                        </a:rPr>
                        <a:t>Choice of protection against risks arising from moving parts</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1.3.8</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a:solidFill>
                            <a:srgbClr val="132577"/>
                          </a:solidFill>
                        </a:rPr>
                        <a:t>Fixed guards</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1.4.2.1</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dirty="0" smtClean="0">
                          <a:solidFill>
                            <a:srgbClr val="132577"/>
                          </a:solidFill>
                        </a:rPr>
                        <a:t>Interlocking </a:t>
                      </a:r>
                      <a:r>
                        <a:rPr lang="en-GB" sz="1100" u="none" strike="noStrike" dirty="0">
                          <a:solidFill>
                            <a:srgbClr val="132577"/>
                          </a:solidFill>
                        </a:rPr>
                        <a:t>movable guards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1.4.2.2</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YES</a:t>
                      </a:r>
                      <a:endParaRPr lang="en-GB" sz="1100" b="0" i="0" u="none" strike="noStrike" dirty="0">
                        <a:solidFill>
                          <a:srgbClr val="132577"/>
                        </a:solidFill>
                        <a:latin typeface="+mn-lt"/>
                      </a:endParaRPr>
                    </a:p>
                  </a:txBody>
                  <a:tcPr marL="3695" marR="3695" marT="3695" marB="0" anchor="b"/>
                </a:tc>
              </a:tr>
              <a:tr h="95168">
                <a:tc>
                  <a:txBody>
                    <a:bodyPr/>
                    <a:lstStyle/>
                    <a:p>
                      <a:pPr algn="l" fontAlgn="b"/>
                      <a:r>
                        <a:rPr lang="en-GB" sz="1100" u="none" strike="noStrike">
                          <a:solidFill>
                            <a:srgbClr val="132577"/>
                          </a:solidFill>
                        </a:rPr>
                        <a:t>Adjustable guards restricting access</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1.4.2.3</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NO</a:t>
                      </a:r>
                      <a:endParaRPr lang="en-GB" sz="1100" b="0" i="0" u="none" strike="noStrike" dirty="0">
                        <a:solidFill>
                          <a:srgbClr val="132577"/>
                        </a:solidFill>
                        <a:latin typeface="+mn-lt"/>
                      </a:endParaRPr>
                    </a:p>
                  </a:txBody>
                  <a:tcPr marL="3695" marR="3695" marT="3695" marB="0" anchor="b"/>
                </a:tc>
              </a:tr>
            </a:tbl>
          </a:graphicData>
        </a:graphic>
      </p:graphicFrame>
      <p:sp>
        <p:nvSpPr>
          <p:cNvPr id="11" name="Rectangle 10"/>
          <p:cNvSpPr/>
          <p:nvPr/>
        </p:nvSpPr>
        <p:spPr>
          <a:xfrm>
            <a:off x="755576" y="2528900"/>
            <a:ext cx="1908212" cy="360040"/>
          </a:xfrm>
          <a:prstGeom prst="rect">
            <a:avLst/>
          </a:prstGeom>
          <a:solidFill>
            <a:srgbClr val="ED770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295636" y="1844824"/>
            <a:ext cx="1908212" cy="252028"/>
          </a:xfrm>
          <a:prstGeom prst="rect">
            <a:avLst/>
          </a:prstGeom>
          <a:solidFill>
            <a:srgbClr val="ED770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5" name="Table 14"/>
          <p:cNvGraphicFramePr>
            <a:graphicFrameLocks noGrp="1"/>
          </p:cNvGraphicFramePr>
          <p:nvPr/>
        </p:nvGraphicFramePr>
        <p:xfrm>
          <a:off x="3995936" y="714049"/>
          <a:ext cx="4920208" cy="5523263"/>
        </p:xfrm>
        <a:graphic>
          <a:graphicData uri="http://schemas.openxmlformats.org/drawingml/2006/table">
            <a:tbl>
              <a:tblPr firstRow="1" bandRow="1">
                <a:tableStyleId>{5C22544A-7EE6-4342-B048-85BDC9FD1C3A}</a:tableStyleId>
              </a:tblPr>
              <a:tblGrid>
                <a:gridCol w="2700300"/>
                <a:gridCol w="1188132"/>
                <a:gridCol w="1031776"/>
              </a:tblGrid>
              <a:tr h="370840">
                <a:tc>
                  <a:txBody>
                    <a:bodyPr/>
                    <a:lstStyle/>
                    <a:p>
                      <a:pPr algn="l" fontAlgn="ctr"/>
                      <a:r>
                        <a:rPr lang="en-GB" sz="1100" b="0" u="none" strike="noStrike" dirty="0"/>
                        <a:t>1. </a:t>
                      </a:r>
                      <a:r>
                        <a:rPr lang="en-GB" sz="1100" b="0" u="none" strike="noStrike" dirty="0" smtClean="0"/>
                        <a:t>Essential</a:t>
                      </a:r>
                      <a:r>
                        <a:rPr lang="en-GB" sz="1100" b="0" u="none" strike="noStrike" baseline="0" dirty="0" smtClean="0"/>
                        <a:t> health and safety requirements</a:t>
                      </a:r>
                      <a:endParaRPr lang="en-GB" sz="1100" b="0" i="0" u="none" strike="noStrike" dirty="0">
                        <a:solidFill>
                          <a:srgbClr val="000000"/>
                        </a:solidFill>
                        <a:latin typeface="+mn-lt"/>
                      </a:endParaRPr>
                    </a:p>
                  </a:txBody>
                  <a:tcPr marL="3695" marR="3695" marT="3695" marB="0" anchor="ctr"/>
                </a:tc>
                <a:tc>
                  <a:txBody>
                    <a:bodyPr/>
                    <a:lstStyle/>
                    <a:p>
                      <a:pPr algn="ctr" fontAlgn="ctr"/>
                      <a:r>
                        <a:rPr lang="en-GB" sz="1100" b="0" u="none" strike="noStrike" dirty="0" smtClean="0"/>
                        <a:t>Directive references</a:t>
                      </a:r>
                      <a:endParaRPr lang="en-GB" sz="1100" b="0" i="0" u="none" strike="noStrike" dirty="0">
                        <a:solidFill>
                          <a:srgbClr val="000000"/>
                        </a:solidFill>
                        <a:latin typeface="+mn-lt"/>
                      </a:endParaRPr>
                    </a:p>
                  </a:txBody>
                  <a:tcPr marL="3695" marR="3695" marT="3695" marB="0" anchor="ctr"/>
                </a:tc>
                <a:tc>
                  <a:txBody>
                    <a:bodyPr/>
                    <a:lstStyle/>
                    <a:p>
                      <a:pPr algn="ctr" fontAlgn="ctr"/>
                      <a:r>
                        <a:rPr lang="en-GB" sz="1100" b="0" u="none" strike="noStrike" dirty="0" smtClean="0"/>
                        <a:t>Applicable (YES/NO</a:t>
                      </a:r>
                      <a:r>
                        <a:rPr lang="en-GB" sz="1100" b="0" u="none" strike="noStrike" dirty="0"/>
                        <a:t>)</a:t>
                      </a:r>
                      <a:endParaRPr lang="en-GB" sz="1100" b="0" i="0" u="none" strike="noStrike" dirty="0">
                        <a:solidFill>
                          <a:srgbClr val="000000"/>
                        </a:solidFill>
                        <a:latin typeface="+mn-lt"/>
                      </a:endParaRPr>
                    </a:p>
                  </a:txBody>
                  <a:tcPr marL="3695" marR="3695" marT="3695" marB="0" anchor="ctr"/>
                </a:tc>
              </a:tr>
              <a:tr h="112988">
                <a:tc>
                  <a:txBody>
                    <a:bodyPr/>
                    <a:lstStyle/>
                    <a:p>
                      <a:pPr algn="l" fontAlgn="b"/>
                      <a:r>
                        <a:rPr lang="en-GB" sz="1100" b="0" i="0" u="none" strike="noStrike" dirty="0">
                          <a:solidFill>
                            <a:srgbClr val="132577"/>
                          </a:solidFill>
                          <a:latin typeface="+mn-lt"/>
                        </a:rPr>
                        <a:t>Special requirements for protective devices</a:t>
                      </a:r>
                    </a:p>
                  </a:txBody>
                  <a:tcPr marL="9525" marR="9525" marT="9525" marB="0" anchor="b"/>
                </a:tc>
                <a:tc>
                  <a:txBody>
                    <a:bodyPr/>
                    <a:lstStyle/>
                    <a:p>
                      <a:pPr algn="ctr" fontAlgn="b"/>
                      <a:r>
                        <a:rPr lang="en-GB" sz="1100" b="0" i="0" u="none" strike="noStrike">
                          <a:solidFill>
                            <a:srgbClr val="132577"/>
                          </a:solidFill>
                          <a:latin typeface="+mn-lt"/>
                        </a:rPr>
                        <a:t>1.4.3</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106433">
                <a:tc>
                  <a:txBody>
                    <a:bodyPr/>
                    <a:lstStyle/>
                    <a:p>
                      <a:pPr algn="l" fontAlgn="b"/>
                      <a:r>
                        <a:rPr lang="en-GB" sz="1100" b="0" i="0" u="none" strike="noStrike">
                          <a:solidFill>
                            <a:srgbClr val="132577"/>
                          </a:solidFill>
                          <a:latin typeface="+mn-lt"/>
                        </a:rPr>
                        <a:t>Electricity supply</a:t>
                      </a:r>
                    </a:p>
                  </a:txBody>
                  <a:tcPr marL="9525" marR="9525" marT="9525" marB="0" anchor="b"/>
                </a:tc>
                <a:tc>
                  <a:txBody>
                    <a:bodyPr/>
                    <a:lstStyle/>
                    <a:p>
                      <a:pPr algn="ctr" fontAlgn="b"/>
                      <a:r>
                        <a:rPr lang="en-GB" sz="1100" b="0" i="0" u="none" strike="noStrike">
                          <a:solidFill>
                            <a:srgbClr val="132577"/>
                          </a:solidFill>
                          <a:latin typeface="+mn-lt"/>
                        </a:rPr>
                        <a:t>1.5.1</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9878">
                <a:tc>
                  <a:txBody>
                    <a:bodyPr/>
                    <a:lstStyle/>
                    <a:p>
                      <a:pPr algn="l" fontAlgn="b"/>
                      <a:r>
                        <a:rPr lang="en-GB" sz="1100" b="0" i="0" u="none" strike="noStrike">
                          <a:solidFill>
                            <a:srgbClr val="132577"/>
                          </a:solidFill>
                          <a:latin typeface="+mn-lt"/>
                        </a:rPr>
                        <a:t>Static electricity</a:t>
                      </a:r>
                    </a:p>
                  </a:txBody>
                  <a:tcPr marL="9525" marR="9525" marT="9525" marB="0" anchor="b"/>
                </a:tc>
                <a:tc>
                  <a:txBody>
                    <a:bodyPr/>
                    <a:lstStyle/>
                    <a:p>
                      <a:pPr algn="ctr" fontAlgn="b"/>
                      <a:r>
                        <a:rPr lang="en-GB" sz="1100" b="0" i="0" u="none" strike="noStrike">
                          <a:solidFill>
                            <a:srgbClr val="132577"/>
                          </a:solidFill>
                          <a:latin typeface="+mn-lt"/>
                        </a:rPr>
                        <a:t>1.5.2</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165331">
                <a:tc>
                  <a:txBody>
                    <a:bodyPr/>
                    <a:lstStyle/>
                    <a:p>
                      <a:pPr algn="l" fontAlgn="b"/>
                      <a:r>
                        <a:rPr lang="en-GB" sz="1100" b="0" i="0" u="none" strike="noStrike">
                          <a:solidFill>
                            <a:srgbClr val="132577"/>
                          </a:solidFill>
                          <a:latin typeface="+mn-lt"/>
                        </a:rPr>
                        <a:t>Energy supply other than electricity</a:t>
                      </a:r>
                    </a:p>
                  </a:txBody>
                  <a:tcPr marL="9525" marR="9525" marT="9525" marB="0" anchor="b"/>
                </a:tc>
                <a:tc>
                  <a:txBody>
                    <a:bodyPr/>
                    <a:lstStyle/>
                    <a:p>
                      <a:pPr algn="ctr" fontAlgn="b"/>
                      <a:r>
                        <a:rPr lang="en-GB" sz="1100" b="0" i="0" u="none" strike="noStrike">
                          <a:solidFill>
                            <a:srgbClr val="132577"/>
                          </a:solidFill>
                          <a:latin typeface="+mn-lt"/>
                        </a:rPr>
                        <a:t>1.5.3</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158776">
                <a:tc>
                  <a:txBody>
                    <a:bodyPr/>
                    <a:lstStyle/>
                    <a:p>
                      <a:pPr algn="l" fontAlgn="b"/>
                      <a:r>
                        <a:rPr lang="en-GB" sz="1100" b="0" i="0" u="none" strike="noStrike">
                          <a:solidFill>
                            <a:srgbClr val="132577"/>
                          </a:solidFill>
                          <a:latin typeface="+mn-lt"/>
                        </a:rPr>
                        <a:t>Errors of fitting</a:t>
                      </a:r>
                    </a:p>
                  </a:txBody>
                  <a:tcPr marL="9525" marR="9525" marT="9525" marB="0" anchor="b"/>
                </a:tc>
                <a:tc>
                  <a:txBody>
                    <a:bodyPr/>
                    <a:lstStyle/>
                    <a:p>
                      <a:pPr algn="ctr" fontAlgn="b"/>
                      <a:r>
                        <a:rPr lang="en-GB" sz="1100" b="0" i="0" u="none" strike="noStrike">
                          <a:solidFill>
                            <a:srgbClr val="132577"/>
                          </a:solidFill>
                          <a:latin typeface="+mn-lt"/>
                        </a:rPr>
                        <a:t>1.5.4</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116217">
                <a:tc>
                  <a:txBody>
                    <a:bodyPr/>
                    <a:lstStyle/>
                    <a:p>
                      <a:pPr algn="l" fontAlgn="b"/>
                      <a:r>
                        <a:rPr lang="en-GB" sz="1100" b="0" i="0" u="none" strike="noStrike">
                          <a:solidFill>
                            <a:srgbClr val="132577"/>
                          </a:solidFill>
                          <a:latin typeface="+mn-lt"/>
                        </a:rPr>
                        <a:t>Extreme temperatures</a:t>
                      </a:r>
                    </a:p>
                  </a:txBody>
                  <a:tcPr marL="9525" marR="9525" marT="9525" marB="0" anchor="b"/>
                </a:tc>
                <a:tc>
                  <a:txBody>
                    <a:bodyPr/>
                    <a:lstStyle/>
                    <a:p>
                      <a:pPr algn="ctr" fontAlgn="b"/>
                      <a:r>
                        <a:rPr lang="en-GB" sz="1100" b="0" i="0" u="none" strike="noStrike">
                          <a:solidFill>
                            <a:srgbClr val="132577"/>
                          </a:solidFill>
                          <a:latin typeface="+mn-lt"/>
                        </a:rPr>
                        <a:t>1.5.5</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109662">
                <a:tc>
                  <a:txBody>
                    <a:bodyPr/>
                    <a:lstStyle/>
                    <a:p>
                      <a:pPr algn="l" fontAlgn="b"/>
                      <a:r>
                        <a:rPr lang="en-GB" sz="1100" b="0" i="0" u="none" strike="noStrike">
                          <a:solidFill>
                            <a:srgbClr val="132577"/>
                          </a:solidFill>
                          <a:latin typeface="+mn-lt"/>
                        </a:rPr>
                        <a:t>Fire</a:t>
                      </a:r>
                    </a:p>
                  </a:txBody>
                  <a:tcPr marL="9525" marR="9525" marT="9525" marB="0" anchor="b"/>
                </a:tc>
                <a:tc>
                  <a:txBody>
                    <a:bodyPr/>
                    <a:lstStyle/>
                    <a:p>
                      <a:pPr algn="ctr" fontAlgn="b"/>
                      <a:r>
                        <a:rPr lang="en-GB" sz="1100" b="0" i="0" u="none" strike="noStrike" dirty="0">
                          <a:solidFill>
                            <a:srgbClr val="132577"/>
                          </a:solidFill>
                          <a:latin typeface="+mn-lt"/>
                        </a:rPr>
                        <a:t>1.5.6</a:t>
                      </a:r>
                    </a:p>
                  </a:txBody>
                  <a:tcPr marL="9525" marR="9525" marT="9525" marB="0" anchor="b"/>
                </a:tc>
                <a:tc>
                  <a:txBody>
                    <a:bodyPr/>
                    <a:lstStyle/>
                    <a:p>
                      <a:pPr algn="ctr" fontAlgn="b"/>
                      <a:r>
                        <a:rPr lang="en-GB" sz="1100" b="0" i="0" u="none" strike="noStrike">
                          <a:solidFill>
                            <a:srgbClr val="132577"/>
                          </a:solidFill>
                          <a:latin typeface="+mn-lt"/>
                        </a:rPr>
                        <a:t>NO</a:t>
                      </a:r>
                    </a:p>
                  </a:txBody>
                  <a:tcPr marL="9525" marR="9525" marT="9525" marB="0" anchor="b"/>
                </a:tc>
              </a:tr>
              <a:tr h="139111">
                <a:tc>
                  <a:txBody>
                    <a:bodyPr/>
                    <a:lstStyle/>
                    <a:p>
                      <a:pPr algn="l" fontAlgn="b"/>
                      <a:r>
                        <a:rPr lang="en-GB" sz="1100" b="0" i="0" u="none" strike="noStrike">
                          <a:solidFill>
                            <a:srgbClr val="132577"/>
                          </a:solidFill>
                          <a:latin typeface="+mn-lt"/>
                        </a:rPr>
                        <a:t>Explosion</a:t>
                      </a:r>
                    </a:p>
                  </a:txBody>
                  <a:tcPr marL="9525" marR="9525" marT="9525" marB="0" anchor="b"/>
                </a:tc>
                <a:tc>
                  <a:txBody>
                    <a:bodyPr/>
                    <a:lstStyle/>
                    <a:p>
                      <a:pPr algn="ctr" fontAlgn="b"/>
                      <a:r>
                        <a:rPr lang="en-GB" sz="1100" b="0" i="0" u="none" strike="noStrike">
                          <a:solidFill>
                            <a:srgbClr val="132577"/>
                          </a:solidFill>
                          <a:latin typeface="+mn-lt"/>
                        </a:rPr>
                        <a:t>1.5.7</a:t>
                      </a:r>
                    </a:p>
                  </a:txBody>
                  <a:tcPr marL="9525" marR="9525" marT="9525" marB="0" anchor="b"/>
                </a:tc>
                <a:tc>
                  <a:txBody>
                    <a:bodyPr/>
                    <a:lstStyle/>
                    <a:p>
                      <a:pPr algn="ctr" fontAlgn="b"/>
                      <a:r>
                        <a:rPr lang="en-GB" sz="1100" b="0" i="0" u="none" strike="noStrike">
                          <a:solidFill>
                            <a:srgbClr val="132577"/>
                          </a:solidFill>
                          <a:latin typeface="+mn-lt"/>
                        </a:rPr>
                        <a:t>NO</a:t>
                      </a:r>
                    </a:p>
                  </a:txBody>
                  <a:tcPr marL="9525" marR="9525" marT="9525" marB="0" anchor="b"/>
                </a:tc>
              </a:tr>
              <a:tr h="210853">
                <a:tc>
                  <a:txBody>
                    <a:bodyPr/>
                    <a:lstStyle/>
                    <a:p>
                      <a:pPr algn="l" fontAlgn="b"/>
                      <a:r>
                        <a:rPr lang="en-GB" sz="1100" b="0" i="0" u="none" strike="noStrike">
                          <a:solidFill>
                            <a:srgbClr val="132577"/>
                          </a:solidFill>
                          <a:latin typeface="+mn-lt"/>
                        </a:rPr>
                        <a:t>Noise</a:t>
                      </a:r>
                    </a:p>
                  </a:txBody>
                  <a:tcPr marL="9525" marR="9525" marT="9525" marB="0" anchor="b"/>
                </a:tc>
                <a:tc>
                  <a:txBody>
                    <a:bodyPr/>
                    <a:lstStyle/>
                    <a:p>
                      <a:pPr algn="ctr" fontAlgn="b"/>
                      <a:r>
                        <a:rPr lang="en-GB" sz="1100" b="0" i="0" u="none" strike="noStrike">
                          <a:solidFill>
                            <a:srgbClr val="132577"/>
                          </a:solidFill>
                          <a:latin typeface="+mn-lt"/>
                        </a:rPr>
                        <a:t>1.5.8</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128045">
                <a:tc>
                  <a:txBody>
                    <a:bodyPr/>
                    <a:lstStyle/>
                    <a:p>
                      <a:pPr algn="l" fontAlgn="b"/>
                      <a:r>
                        <a:rPr lang="en-GB" sz="1100" b="0" i="0" u="none" strike="noStrike">
                          <a:solidFill>
                            <a:srgbClr val="132577"/>
                          </a:solidFill>
                          <a:latin typeface="+mn-lt"/>
                        </a:rPr>
                        <a:t>Vibrations</a:t>
                      </a:r>
                    </a:p>
                  </a:txBody>
                  <a:tcPr marL="9525" marR="9525" marT="9525" marB="0" anchor="b"/>
                </a:tc>
                <a:tc>
                  <a:txBody>
                    <a:bodyPr/>
                    <a:lstStyle/>
                    <a:p>
                      <a:pPr algn="ctr" fontAlgn="b"/>
                      <a:r>
                        <a:rPr lang="en-GB" sz="1100" b="0" i="0" u="none" strike="noStrike">
                          <a:solidFill>
                            <a:srgbClr val="132577"/>
                          </a:solidFill>
                          <a:latin typeface="+mn-lt"/>
                        </a:rPr>
                        <a:t>1.5.9</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Radiation</a:t>
                      </a:r>
                    </a:p>
                  </a:txBody>
                  <a:tcPr marL="9525" marR="9525" marT="9525" marB="0" anchor="b"/>
                </a:tc>
                <a:tc>
                  <a:txBody>
                    <a:bodyPr/>
                    <a:lstStyle/>
                    <a:p>
                      <a:pPr algn="ctr" fontAlgn="b"/>
                      <a:r>
                        <a:rPr lang="en-GB" sz="1100" b="0" i="0" u="none" strike="noStrike">
                          <a:solidFill>
                            <a:srgbClr val="132577"/>
                          </a:solidFill>
                          <a:latin typeface="+mn-lt"/>
                        </a:rPr>
                        <a:t>1.5.10</a:t>
                      </a:r>
                    </a:p>
                  </a:txBody>
                  <a:tcPr marL="9525" marR="9525" marT="9525" marB="0" anchor="b"/>
                </a:tc>
                <a:tc>
                  <a:txBody>
                    <a:bodyPr/>
                    <a:lstStyle/>
                    <a:p>
                      <a:pPr algn="ctr" fontAlgn="b"/>
                      <a:r>
                        <a:rPr lang="en-GB" sz="1100" b="0" i="0" u="none" strike="noStrike">
                          <a:solidFill>
                            <a:srgbClr val="132577"/>
                          </a:solidFill>
                          <a:latin typeface="+mn-lt"/>
                        </a:rPr>
                        <a:t>NO</a:t>
                      </a:r>
                    </a:p>
                  </a:txBody>
                  <a:tcPr marL="9525" marR="9525" marT="9525" marB="0" anchor="b"/>
                </a:tc>
              </a:tr>
              <a:tr h="95168">
                <a:tc>
                  <a:txBody>
                    <a:bodyPr/>
                    <a:lstStyle/>
                    <a:p>
                      <a:pPr algn="l" fontAlgn="b"/>
                      <a:r>
                        <a:rPr lang="en-GB" sz="1100" b="0" i="0" u="none" strike="noStrike">
                          <a:solidFill>
                            <a:srgbClr val="132577"/>
                          </a:solidFill>
                          <a:latin typeface="+mn-lt"/>
                        </a:rPr>
                        <a:t>External radiation</a:t>
                      </a:r>
                    </a:p>
                  </a:txBody>
                  <a:tcPr marL="9525" marR="9525" marT="9525" marB="0" anchor="b"/>
                </a:tc>
                <a:tc>
                  <a:txBody>
                    <a:bodyPr/>
                    <a:lstStyle/>
                    <a:p>
                      <a:pPr algn="ctr" fontAlgn="b"/>
                      <a:r>
                        <a:rPr lang="en-GB" sz="1100" b="0" i="0" u="none" strike="noStrike">
                          <a:solidFill>
                            <a:srgbClr val="132577"/>
                          </a:solidFill>
                          <a:latin typeface="+mn-lt"/>
                        </a:rPr>
                        <a:t>1.5.11</a:t>
                      </a:r>
                    </a:p>
                  </a:txBody>
                  <a:tcPr marL="9525" marR="9525" marT="9525" marB="0" anchor="b"/>
                </a:tc>
                <a:tc>
                  <a:txBody>
                    <a:bodyPr/>
                    <a:lstStyle/>
                    <a:p>
                      <a:pPr algn="ctr" fontAlgn="b"/>
                      <a:r>
                        <a:rPr lang="en-GB" sz="1100" b="0" i="0" u="none" strike="noStrike">
                          <a:solidFill>
                            <a:srgbClr val="132577"/>
                          </a:solidFill>
                          <a:latin typeface="+mn-lt"/>
                        </a:rPr>
                        <a:t>NO</a:t>
                      </a:r>
                    </a:p>
                  </a:txBody>
                  <a:tcPr marL="9525" marR="9525" marT="9525" marB="0" anchor="b"/>
                </a:tc>
              </a:tr>
              <a:tr h="95168">
                <a:tc>
                  <a:txBody>
                    <a:bodyPr/>
                    <a:lstStyle/>
                    <a:p>
                      <a:pPr algn="l" fontAlgn="b"/>
                      <a:r>
                        <a:rPr lang="en-GB" sz="1100" b="0" i="0" u="none" strike="noStrike">
                          <a:solidFill>
                            <a:srgbClr val="132577"/>
                          </a:solidFill>
                          <a:latin typeface="+mn-lt"/>
                        </a:rPr>
                        <a:t>Laser radiation</a:t>
                      </a:r>
                    </a:p>
                  </a:txBody>
                  <a:tcPr marL="9525" marR="9525" marT="9525" marB="0" anchor="b"/>
                </a:tc>
                <a:tc>
                  <a:txBody>
                    <a:bodyPr/>
                    <a:lstStyle/>
                    <a:p>
                      <a:pPr algn="ctr" fontAlgn="b"/>
                      <a:r>
                        <a:rPr lang="en-GB" sz="1100" b="0" i="0" u="none" strike="noStrike">
                          <a:solidFill>
                            <a:srgbClr val="132577"/>
                          </a:solidFill>
                          <a:latin typeface="+mn-lt"/>
                        </a:rPr>
                        <a:t>1.5.12</a:t>
                      </a:r>
                    </a:p>
                  </a:txBody>
                  <a:tcPr marL="9525" marR="9525" marT="9525" marB="0" anchor="b"/>
                </a:tc>
                <a:tc>
                  <a:txBody>
                    <a:bodyPr/>
                    <a:lstStyle/>
                    <a:p>
                      <a:pPr algn="ctr" fontAlgn="b"/>
                      <a:r>
                        <a:rPr lang="en-GB" sz="1100" b="0" i="0" u="none" strike="noStrike">
                          <a:solidFill>
                            <a:srgbClr val="132577"/>
                          </a:solidFill>
                          <a:latin typeface="+mn-lt"/>
                        </a:rPr>
                        <a:t>NO</a:t>
                      </a:r>
                    </a:p>
                  </a:txBody>
                  <a:tcPr marL="9525" marR="9525" marT="9525" marB="0" anchor="b"/>
                </a:tc>
              </a:tr>
              <a:tr h="95168">
                <a:tc>
                  <a:txBody>
                    <a:bodyPr/>
                    <a:lstStyle/>
                    <a:p>
                      <a:pPr algn="l" fontAlgn="b"/>
                      <a:r>
                        <a:rPr lang="en-GB" sz="1100" b="0" i="0" u="none" strike="noStrike">
                          <a:solidFill>
                            <a:srgbClr val="132577"/>
                          </a:solidFill>
                          <a:latin typeface="+mn-lt"/>
                        </a:rPr>
                        <a:t>Emissions of hazardous materials and substances</a:t>
                      </a:r>
                    </a:p>
                  </a:txBody>
                  <a:tcPr marL="9525" marR="9525" marT="9525" marB="0" anchor="b"/>
                </a:tc>
                <a:tc>
                  <a:txBody>
                    <a:bodyPr/>
                    <a:lstStyle/>
                    <a:p>
                      <a:pPr algn="ctr" fontAlgn="b"/>
                      <a:r>
                        <a:rPr lang="en-GB" sz="1100" b="0" i="0" u="none" strike="noStrike" dirty="0">
                          <a:solidFill>
                            <a:srgbClr val="132577"/>
                          </a:solidFill>
                          <a:latin typeface="+mn-lt"/>
                        </a:rPr>
                        <a:t>1.5.13</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Risk of being trapped in a machine</a:t>
                      </a:r>
                    </a:p>
                  </a:txBody>
                  <a:tcPr marL="9525" marR="9525" marT="9525" marB="0" anchor="b"/>
                </a:tc>
                <a:tc>
                  <a:txBody>
                    <a:bodyPr/>
                    <a:lstStyle/>
                    <a:p>
                      <a:pPr algn="ctr" fontAlgn="b"/>
                      <a:r>
                        <a:rPr lang="en-GB" sz="1100" b="0" i="0" u="none" strike="noStrike">
                          <a:solidFill>
                            <a:srgbClr val="132577"/>
                          </a:solidFill>
                          <a:latin typeface="+mn-lt"/>
                        </a:rPr>
                        <a:t>1.5.14</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Risk of slipping, tripping or falling</a:t>
                      </a:r>
                    </a:p>
                  </a:txBody>
                  <a:tcPr marL="9525" marR="9525" marT="9525" marB="0" anchor="b"/>
                </a:tc>
                <a:tc>
                  <a:txBody>
                    <a:bodyPr/>
                    <a:lstStyle/>
                    <a:p>
                      <a:pPr algn="ctr" fontAlgn="b"/>
                      <a:r>
                        <a:rPr lang="en-GB" sz="1100" b="0" i="0" u="none" strike="noStrike">
                          <a:solidFill>
                            <a:srgbClr val="132577"/>
                          </a:solidFill>
                          <a:latin typeface="+mn-lt"/>
                        </a:rPr>
                        <a:t>1.5.15</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Lightning</a:t>
                      </a:r>
                    </a:p>
                  </a:txBody>
                  <a:tcPr marL="9525" marR="9525" marT="9525" marB="0" anchor="b"/>
                </a:tc>
                <a:tc>
                  <a:txBody>
                    <a:bodyPr/>
                    <a:lstStyle/>
                    <a:p>
                      <a:pPr algn="ctr" fontAlgn="b"/>
                      <a:r>
                        <a:rPr lang="en-GB" sz="1100" b="0" i="0" u="none" strike="noStrike">
                          <a:solidFill>
                            <a:srgbClr val="132577"/>
                          </a:solidFill>
                          <a:latin typeface="+mn-lt"/>
                        </a:rPr>
                        <a:t>1.5.16</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Machinery machine</a:t>
                      </a:r>
                    </a:p>
                  </a:txBody>
                  <a:tcPr marL="9525" marR="9525" marT="9525" marB="0" anchor="b"/>
                </a:tc>
                <a:tc>
                  <a:txBody>
                    <a:bodyPr/>
                    <a:lstStyle/>
                    <a:p>
                      <a:pPr algn="ctr" fontAlgn="b"/>
                      <a:r>
                        <a:rPr lang="en-GB" sz="1100" b="0" i="0" u="none" strike="noStrike" dirty="0">
                          <a:solidFill>
                            <a:srgbClr val="132577"/>
                          </a:solidFill>
                          <a:latin typeface="+mn-lt"/>
                        </a:rPr>
                        <a:t>1.6.1</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dirty="0" smtClean="0">
                          <a:solidFill>
                            <a:srgbClr val="132577"/>
                          </a:solidFill>
                          <a:latin typeface="+mn-lt"/>
                        </a:rPr>
                        <a:t>Access </a:t>
                      </a:r>
                      <a:r>
                        <a:rPr lang="en-GB" sz="1100" b="0" i="0" u="none" strike="noStrike" dirty="0">
                          <a:solidFill>
                            <a:srgbClr val="132577"/>
                          </a:solidFill>
                          <a:latin typeface="+mn-lt"/>
                        </a:rPr>
                        <a:t>to operating positions and servicing points</a:t>
                      </a:r>
                    </a:p>
                  </a:txBody>
                  <a:tcPr marL="9525" marR="9525" marT="9525" marB="0" anchor="b"/>
                </a:tc>
                <a:tc>
                  <a:txBody>
                    <a:bodyPr/>
                    <a:lstStyle/>
                    <a:p>
                      <a:pPr algn="ctr" fontAlgn="b"/>
                      <a:r>
                        <a:rPr lang="en-GB" sz="1100" b="0" i="0" u="none" strike="noStrike" dirty="0">
                          <a:solidFill>
                            <a:srgbClr val="132577"/>
                          </a:solidFill>
                          <a:latin typeface="+mn-lt"/>
                        </a:rPr>
                        <a:t>1.6.2</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Isolation of energy sources</a:t>
                      </a:r>
                    </a:p>
                  </a:txBody>
                  <a:tcPr marL="9525" marR="9525" marT="9525" marB="0" anchor="b"/>
                </a:tc>
                <a:tc>
                  <a:txBody>
                    <a:bodyPr/>
                    <a:lstStyle/>
                    <a:p>
                      <a:pPr algn="ctr" fontAlgn="b"/>
                      <a:r>
                        <a:rPr lang="en-GB" sz="1100" b="0" i="0" u="none" strike="noStrike">
                          <a:solidFill>
                            <a:srgbClr val="132577"/>
                          </a:solidFill>
                          <a:latin typeface="+mn-lt"/>
                        </a:rPr>
                        <a:t>1.6.3</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dirty="0">
                          <a:solidFill>
                            <a:srgbClr val="132577"/>
                          </a:solidFill>
                          <a:latin typeface="+mn-lt"/>
                        </a:rPr>
                        <a:t>Operator intervention</a:t>
                      </a:r>
                    </a:p>
                  </a:txBody>
                  <a:tcPr marL="9525" marR="9525" marT="9525" marB="0" anchor="b"/>
                </a:tc>
                <a:tc>
                  <a:txBody>
                    <a:bodyPr/>
                    <a:lstStyle/>
                    <a:p>
                      <a:pPr algn="ctr" fontAlgn="b"/>
                      <a:r>
                        <a:rPr lang="en-GB" sz="1100" b="0" i="0" u="none" strike="noStrike">
                          <a:solidFill>
                            <a:srgbClr val="132577"/>
                          </a:solidFill>
                          <a:latin typeface="+mn-lt"/>
                        </a:rPr>
                        <a:t>1.6.4</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Cleaning of internal parts</a:t>
                      </a:r>
                    </a:p>
                  </a:txBody>
                  <a:tcPr marL="9525" marR="9525" marT="9525" marB="0" anchor="b"/>
                </a:tc>
                <a:tc>
                  <a:txBody>
                    <a:bodyPr/>
                    <a:lstStyle/>
                    <a:p>
                      <a:pPr algn="ctr" fontAlgn="b"/>
                      <a:r>
                        <a:rPr lang="en-GB" sz="1100" b="0" i="0" u="none" strike="noStrike">
                          <a:solidFill>
                            <a:srgbClr val="132577"/>
                          </a:solidFill>
                          <a:latin typeface="+mn-lt"/>
                        </a:rPr>
                        <a:t>1.6.5</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Information and warnings on the machinery</a:t>
                      </a:r>
                    </a:p>
                  </a:txBody>
                  <a:tcPr marL="9525" marR="9525" marT="9525" marB="0" anchor="b"/>
                </a:tc>
                <a:tc>
                  <a:txBody>
                    <a:bodyPr/>
                    <a:lstStyle/>
                    <a:p>
                      <a:pPr algn="ctr" fontAlgn="b"/>
                      <a:r>
                        <a:rPr lang="en-GB" sz="1100" b="0" i="0" u="none" strike="noStrike">
                          <a:solidFill>
                            <a:srgbClr val="132577"/>
                          </a:solidFill>
                          <a:latin typeface="+mn-lt"/>
                        </a:rPr>
                        <a:t>1.7.1</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Warning of residual risks</a:t>
                      </a:r>
                    </a:p>
                  </a:txBody>
                  <a:tcPr marL="9525" marR="9525" marT="9525" marB="0" anchor="b"/>
                </a:tc>
                <a:tc>
                  <a:txBody>
                    <a:bodyPr/>
                    <a:lstStyle/>
                    <a:p>
                      <a:pPr algn="ctr" fontAlgn="b"/>
                      <a:r>
                        <a:rPr lang="en-GB" sz="1100" b="0" i="0" u="none" strike="noStrike">
                          <a:solidFill>
                            <a:srgbClr val="132577"/>
                          </a:solidFill>
                          <a:latin typeface="+mn-lt"/>
                        </a:rPr>
                        <a:t>1.7.2</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Marking of machinery</a:t>
                      </a:r>
                    </a:p>
                  </a:txBody>
                  <a:tcPr marL="9525" marR="9525" marT="9525" marB="0" anchor="b"/>
                </a:tc>
                <a:tc>
                  <a:txBody>
                    <a:bodyPr/>
                    <a:lstStyle/>
                    <a:p>
                      <a:pPr algn="ctr" fontAlgn="b"/>
                      <a:r>
                        <a:rPr lang="en-GB" sz="1100" b="0" i="0" u="none" strike="noStrike">
                          <a:solidFill>
                            <a:srgbClr val="132577"/>
                          </a:solidFill>
                          <a:latin typeface="+mn-lt"/>
                        </a:rPr>
                        <a:t>1.7.3</a:t>
                      </a:r>
                    </a:p>
                  </a:txBody>
                  <a:tcPr marL="9525" marR="9525" marT="9525" marB="0" anchor="b"/>
                </a:tc>
                <a:tc>
                  <a:txBody>
                    <a:bodyPr/>
                    <a:lstStyle/>
                    <a:p>
                      <a:pPr algn="ctr" fontAlgn="b"/>
                      <a:r>
                        <a:rPr lang="en-GB" sz="1100" b="0" i="0" u="none" strike="noStrike">
                          <a:solidFill>
                            <a:srgbClr val="132577"/>
                          </a:solidFill>
                          <a:latin typeface="+mn-lt"/>
                        </a:rPr>
                        <a:t>YES</a:t>
                      </a:r>
                    </a:p>
                  </a:txBody>
                  <a:tcPr marL="9525" marR="9525" marT="9525" marB="0" anchor="b"/>
                </a:tc>
              </a:tr>
              <a:tr h="95168">
                <a:tc>
                  <a:txBody>
                    <a:bodyPr/>
                    <a:lstStyle/>
                    <a:p>
                      <a:pPr algn="l" fontAlgn="b"/>
                      <a:r>
                        <a:rPr lang="en-GB" sz="1100" b="0" i="0" u="none" strike="noStrike">
                          <a:solidFill>
                            <a:srgbClr val="132577"/>
                          </a:solidFill>
                          <a:latin typeface="+mn-lt"/>
                        </a:rPr>
                        <a:t>Instructions</a:t>
                      </a:r>
                    </a:p>
                  </a:txBody>
                  <a:tcPr marL="9525" marR="9525" marT="9525" marB="0" anchor="b"/>
                </a:tc>
                <a:tc>
                  <a:txBody>
                    <a:bodyPr/>
                    <a:lstStyle/>
                    <a:p>
                      <a:pPr algn="ctr" fontAlgn="b"/>
                      <a:r>
                        <a:rPr lang="en-GB" sz="1100" b="0" i="0" u="none" strike="noStrike">
                          <a:solidFill>
                            <a:srgbClr val="132577"/>
                          </a:solidFill>
                          <a:latin typeface="+mn-lt"/>
                        </a:rPr>
                        <a:t>1.7.4</a:t>
                      </a:r>
                    </a:p>
                  </a:txBody>
                  <a:tcPr marL="9525" marR="9525" marT="9525" marB="0" anchor="b"/>
                </a:tc>
                <a:tc>
                  <a:txBody>
                    <a:bodyPr/>
                    <a:lstStyle/>
                    <a:p>
                      <a:pPr algn="ctr" fontAlgn="b"/>
                      <a:r>
                        <a:rPr lang="en-GB" sz="1100" b="0" i="0" u="none" strike="noStrike" dirty="0">
                          <a:solidFill>
                            <a:srgbClr val="132577"/>
                          </a:solidFill>
                          <a:latin typeface="+mn-lt"/>
                        </a:rPr>
                        <a:t>YES</a:t>
                      </a:r>
                    </a:p>
                  </a:txBody>
                  <a:tcPr marL="9525" marR="9525" marT="9525" marB="0" anchor="b"/>
                </a:tc>
              </a:tr>
              <a:tr h="95168">
                <a:tc>
                  <a:txBody>
                    <a:bodyPr/>
                    <a:lstStyle/>
                    <a:p>
                      <a:pPr algn="l" fontAlgn="b"/>
                      <a:endParaRPr lang="en-GB" sz="1100" b="0" i="0" u="none" strike="noStrike" dirty="0">
                        <a:solidFill>
                          <a:srgbClr val="132577"/>
                        </a:solidFill>
                        <a:latin typeface="+mn-lt"/>
                      </a:endParaRPr>
                    </a:p>
                  </a:txBody>
                  <a:tcPr marL="9525" marR="9525" marT="9525" marB="0" anchor="b"/>
                </a:tc>
                <a:tc>
                  <a:txBody>
                    <a:bodyPr/>
                    <a:lstStyle/>
                    <a:p>
                      <a:pPr algn="ctr" fontAlgn="b"/>
                      <a:endParaRPr lang="en-GB" sz="1100" b="0" i="0" u="none" strike="noStrike">
                        <a:solidFill>
                          <a:srgbClr val="132577"/>
                        </a:solidFill>
                        <a:latin typeface="+mn-lt"/>
                      </a:endParaRPr>
                    </a:p>
                  </a:txBody>
                  <a:tcPr marL="9525" marR="9525" marT="9525" marB="0" anchor="b"/>
                </a:tc>
                <a:tc>
                  <a:txBody>
                    <a:bodyPr/>
                    <a:lstStyle/>
                    <a:p>
                      <a:pPr algn="ctr" fontAlgn="b"/>
                      <a:endParaRPr lang="en-GB" sz="1100" b="0" i="0" u="none" strike="noStrike" dirty="0">
                        <a:solidFill>
                          <a:srgbClr val="132577"/>
                        </a:solidFill>
                        <a:latin typeface="+mn-lt"/>
                      </a:endParaRPr>
                    </a:p>
                  </a:txBody>
                  <a:tcPr marL="9525" marR="9525" marT="9525" marB="0" anchor="b"/>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XY-POLISHING MACHINE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8</a:t>
            </a:fld>
            <a:endParaRPr lang="en-GB"/>
          </a:p>
        </p:txBody>
      </p:sp>
      <p:sp>
        <p:nvSpPr>
          <p:cNvPr id="16386" name="AutoShape 2"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6388" name="AutoShape 4"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6" name="Rectangle 35"/>
          <p:cNvSpPr/>
          <p:nvPr/>
        </p:nvSpPr>
        <p:spPr>
          <a:xfrm>
            <a:off x="179512" y="726956"/>
            <a:ext cx="5364596" cy="907941"/>
          </a:xfrm>
          <a:prstGeom prst="rect">
            <a:avLst/>
          </a:prstGeom>
        </p:spPr>
        <p:txBody>
          <a:bodyPr wrap="square">
            <a:spAutoFit/>
          </a:bodyPr>
          <a:lstStyle/>
          <a:p>
            <a:pPr>
              <a:spcBef>
                <a:spcPts val="600"/>
              </a:spcBef>
              <a:buClr>
                <a:srgbClr val="132577"/>
              </a:buClr>
            </a:pPr>
            <a:r>
              <a:rPr lang="en-US" sz="2400" dirty="0" smtClean="0">
                <a:solidFill>
                  <a:srgbClr val="132577"/>
                </a:solidFill>
              </a:rPr>
              <a:t>Conformity assessment:</a:t>
            </a:r>
            <a:endParaRPr lang="en-US" dirty="0" smtClean="0">
              <a:solidFill>
                <a:srgbClr val="132577"/>
              </a:solidFill>
            </a:endParaRPr>
          </a:p>
          <a:p>
            <a:pPr>
              <a:spcBef>
                <a:spcPts val="600"/>
              </a:spcBef>
              <a:buClr>
                <a:srgbClr val="132577"/>
              </a:buClr>
              <a:buFont typeface="Symbol" pitchFamily="18" charset="2"/>
              <a:buChar char=""/>
            </a:pPr>
            <a:endParaRPr lang="en-GB" sz="2400" dirty="0">
              <a:solidFill>
                <a:srgbClr val="132577"/>
              </a:solidFill>
            </a:endParaRPr>
          </a:p>
        </p:txBody>
      </p:sp>
      <p:pic>
        <p:nvPicPr>
          <p:cNvPr id="31750" name="Picture 6"/>
          <p:cNvPicPr>
            <a:picLocks noChangeAspect="1" noChangeArrowheads="1"/>
          </p:cNvPicPr>
          <p:nvPr/>
        </p:nvPicPr>
        <p:blipFill>
          <a:blip r:embed="rId3" cstate="print"/>
          <a:srcRect/>
          <a:stretch>
            <a:fillRect/>
          </a:stretch>
        </p:blipFill>
        <p:spPr bwMode="auto">
          <a:xfrm>
            <a:off x="215516" y="2276872"/>
            <a:ext cx="3335995" cy="2736304"/>
          </a:xfrm>
          <a:prstGeom prst="rect">
            <a:avLst/>
          </a:prstGeom>
          <a:ln>
            <a:solidFill>
              <a:srgbClr val="0098D4"/>
            </a:solidFill>
          </a:ln>
          <a:effectLst>
            <a:outerShdw blurRad="292100" dist="139700" dir="2700000" algn="tl" rotWithShape="0">
              <a:srgbClr val="333333">
                <a:alpha val="65000"/>
              </a:srgbClr>
            </a:outerShdw>
          </a:effectLst>
        </p:spPr>
      </p:pic>
      <p:graphicFrame>
        <p:nvGraphicFramePr>
          <p:cNvPr id="16" name="Table 15"/>
          <p:cNvGraphicFramePr>
            <a:graphicFrameLocks noGrp="1"/>
          </p:cNvGraphicFramePr>
          <p:nvPr/>
        </p:nvGraphicFramePr>
        <p:xfrm>
          <a:off x="3599892" y="692696"/>
          <a:ext cx="5328592" cy="5673413"/>
        </p:xfrm>
        <a:graphic>
          <a:graphicData uri="http://schemas.openxmlformats.org/drawingml/2006/table">
            <a:tbl>
              <a:tblPr firstRow="1" bandRow="1">
                <a:tableStyleId>{5C22544A-7EE6-4342-B048-85BDC9FD1C3A}</a:tableStyleId>
              </a:tblPr>
              <a:tblGrid>
                <a:gridCol w="2483159"/>
                <a:gridCol w="1013381"/>
                <a:gridCol w="880022"/>
                <a:gridCol w="952030"/>
              </a:tblGrid>
              <a:tr h="370840">
                <a:tc>
                  <a:txBody>
                    <a:bodyPr/>
                    <a:lstStyle/>
                    <a:p>
                      <a:pPr algn="l" fontAlgn="ctr"/>
                      <a:r>
                        <a:rPr lang="en-GB" sz="1100" b="0" u="none" strike="noStrike" dirty="0"/>
                        <a:t>1. </a:t>
                      </a:r>
                      <a:r>
                        <a:rPr lang="en-GB" sz="1100" b="0" u="none" strike="noStrike" dirty="0" smtClean="0"/>
                        <a:t>Essential</a:t>
                      </a:r>
                      <a:r>
                        <a:rPr lang="en-GB" sz="1100" b="0" u="none" strike="noStrike" baseline="0" dirty="0" smtClean="0"/>
                        <a:t> health and safety requirements</a:t>
                      </a:r>
                      <a:endParaRPr lang="en-GB" sz="1100" b="0" i="0" u="none" strike="noStrike" dirty="0">
                        <a:solidFill>
                          <a:srgbClr val="000000"/>
                        </a:solidFill>
                        <a:latin typeface="+mn-lt"/>
                      </a:endParaRPr>
                    </a:p>
                  </a:txBody>
                  <a:tcPr marL="3695" marR="3695" marT="3695" marB="0" anchor="ctr"/>
                </a:tc>
                <a:tc>
                  <a:txBody>
                    <a:bodyPr/>
                    <a:lstStyle/>
                    <a:p>
                      <a:pPr algn="ctr" fontAlgn="ctr"/>
                      <a:r>
                        <a:rPr lang="en-GB" sz="1100" b="0" u="none" strike="noStrike" dirty="0" smtClean="0"/>
                        <a:t>Directive references</a:t>
                      </a:r>
                      <a:endParaRPr lang="en-GB" sz="1100" b="0" i="0" u="none" strike="noStrike" dirty="0">
                        <a:solidFill>
                          <a:srgbClr val="000000"/>
                        </a:solidFill>
                        <a:latin typeface="+mn-lt"/>
                      </a:endParaRPr>
                    </a:p>
                  </a:txBody>
                  <a:tcPr marL="3695" marR="3695" marT="3695" marB="0" anchor="ctr"/>
                </a:tc>
                <a:tc>
                  <a:txBody>
                    <a:bodyPr/>
                    <a:lstStyle/>
                    <a:p>
                      <a:pPr algn="ctr" fontAlgn="ctr"/>
                      <a:r>
                        <a:rPr lang="en-GB" sz="1100" b="0" u="none" strike="noStrike" dirty="0" smtClean="0"/>
                        <a:t>Applicable (YES/NO</a:t>
                      </a:r>
                      <a:r>
                        <a:rPr lang="en-GB" sz="1100" b="0" u="none" strike="noStrike" dirty="0"/>
                        <a:t>)</a:t>
                      </a:r>
                      <a:endParaRPr lang="en-GB" sz="1100" b="0" i="0" u="none" strike="noStrike" dirty="0">
                        <a:solidFill>
                          <a:srgbClr val="000000"/>
                        </a:solidFill>
                        <a:latin typeface="+mn-lt"/>
                      </a:endParaRPr>
                    </a:p>
                  </a:txBody>
                  <a:tcPr marL="3695" marR="3695" marT="3695" marB="0" anchor="ctr"/>
                </a:tc>
                <a:tc>
                  <a:txBody>
                    <a:bodyPr/>
                    <a:lstStyle/>
                    <a:p>
                      <a:pPr algn="ctr" fontAlgn="ctr"/>
                      <a:r>
                        <a:rPr lang="en-US" sz="1100" b="0" i="0" u="none" strike="noStrike" dirty="0" smtClean="0">
                          <a:solidFill>
                            <a:schemeClr val="bg1"/>
                          </a:solidFill>
                          <a:latin typeface="+mn-lt"/>
                        </a:rPr>
                        <a:t>Conformity (YES/NO)</a:t>
                      </a:r>
                      <a:endParaRPr lang="en-GB" sz="1100" b="0" i="0" u="none" strike="noStrike" dirty="0">
                        <a:solidFill>
                          <a:schemeClr val="bg1"/>
                        </a:solidFill>
                        <a:latin typeface="+mn-lt"/>
                      </a:endParaRPr>
                    </a:p>
                  </a:txBody>
                  <a:tcPr marL="3695" marR="3695" marT="3695" marB="0" anchor="ctr"/>
                </a:tc>
              </a:tr>
              <a:tr h="112988">
                <a:tc>
                  <a:txBody>
                    <a:bodyPr/>
                    <a:lstStyle/>
                    <a:p>
                      <a:pPr algn="l" fontAlgn="b"/>
                      <a:r>
                        <a:rPr lang="en-GB" sz="1100" u="none" strike="noStrike" dirty="0">
                          <a:solidFill>
                            <a:srgbClr val="132577"/>
                          </a:solidFill>
                        </a:rPr>
                        <a:t>Principles of safety integration</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1.1.2</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106433">
                <a:tc>
                  <a:txBody>
                    <a:bodyPr/>
                    <a:lstStyle/>
                    <a:p>
                      <a:pPr algn="l" fontAlgn="b"/>
                      <a:r>
                        <a:rPr lang="en-GB" sz="1100" u="none" strike="noStrike" dirty="0">
                          <a:solidFill>
                            <a:srgbClr val="132577"/>
                          </a:solidFill>
                        </a:rPr>
                        <a:t>Materials and products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1.1.3</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9878">
                <a:tc>
                  <a:txBody>
                    <a:bodyPr/>
                    <a:lstStyle/>
                    <a:p>
                      <a:pPr algn="l" fontAlgn="b"/>
                      <a:r>
                        <a:rPr lang="en-GB" sz="1100" u="none" strike="noStrike" dirty="0">
                          <a:solidFill>
                            <a:srgbClr val="132577"/>
                          </a:solidFill>
                        </a:rPr>
                        <a:t>Lighting</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1.1.4</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165331">
                <a:tc>
                  <a:txBody>
                    <a:bodyPr/>
                    <a:lstStyle/>
                    <a:p>
                      <a:pPr algn="l" fontAlgn="b"/>
                      <a:r>
                        <a:rPr lang="en-GB" sz="1100" u="none" strike="noStrike" dirty="0">
                          <a:solidFill>
                            <a:srgbClr val="132577"/>
                          </a:solidFill>
                        </a:rPr>
                        <a:t>Design of machinery to facilitate its handling</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1.1.5</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158776">
                <a:tc>
                  <a:txBody>
                    <a:bodyPr/>
                    <a:lstStyle/>
                    <a:p>
                      <a:pPr algn="l" fontAlgn="b"/>
                      <a:r>
                        <a:rPr lang="en-GB" sz="1100" u="none" strike="noStrike" dirty="0">
                          <a:solidFill>
                            <a:srgbClr val="132577"/>
                          </a:solidFill>
                        </a:rPr>
                        <a:t>Ergonomics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1.1.6</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116217">
                <a:tc>
                  <a:txBody>
                    <a:bodyPr/>
                    <a:lstStyle/>
                    <a:p>
                      <a:pPr algn="l" fontAlgn="b"/>
                      <a:r>
                        <a:rPr lang="en-GB" sz="1100" u="none" strike="noStrike">
                          <a:solidFill>
                            <a:srgbClr val="132577"/>
                          </a:solidFill>
                        </a:rPr>
                        <a:t>Operating positions</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1.1.7</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109662">
                <a:tc>
                  <a:txBody>
                    <a:bodyPr/>
                    <a:lstStyle/>
                    <a:p>
                      <a:pPr algn="l" fontAlgn="b"/>
                      <a:r>
                        <a:rPr lang="en-GB" sz="1100" u="none" strike="noStrike" dirty="0">
                          <a:solidFill>
                            <a:srgbClr val="132577"/>
                          </a:solidFill>
                        </a:rPr>
                        <a:t>Seating</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1.1.8</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NO</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NA</a:t>
                      </a:r>
                    </a:p>
                  </a:txBody>
                  <a:tcPr marL="9525" marR="9525" marT="9525" marB="0" anchor="b"/>
                </a:tc>
              </a:tr>
              <a:tr h="139111">
                <a:tc>
                  <a:txBody>
                    <a:bodyPr/>
                    <a:lstStyle/>
                    <a:p>
                      <a:pPr algn="l" fontAlgn="b"/>
                      <a:r>
                        <a:rPr lang="en-GB" sz="1100" u="none" strike="noStrike" dirty="0">
                          <a:solidFill>
                            <a:srgbClr val="132577"/>
                          </a:solidFill>
                        </a:rPr>
                        <a:t>Safety and reliability of control systems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1.2.1</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210853">
                <a:tc>
                  <a:txBody>
                    <a:bodyPr/>
                    <a:lstStyle/>
                    <a:p>
                      <a:pPr algn="l" fontAlgn="b"/>
                      <a:r>
                        <a:rPr lang="en-GB" sz="1100" u="none" strike="noStrike" dirty="0">
                          <a:solidFill>
                            <a:srgbClr val="132577"/>
                          </a:solidFill>
                        </a:rPr>
                        <a:t>Control devices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1.2.2</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128045">
                <a:tc>
                  <a:txBody>
                    <a:bodyPr/>
                    <a:lstStyle/>
                    <a:p>
                      <a:pPr algn="l" fontAlgn="b"/>
                      <a:r>
                        <a:rPr lang="en-GB" sz="1100" u="none" strike="noStrike" dirty="0">
                          <a:solidFill>
                            <a:srgbClr val="132577"/>
                          </a:solidFill>
                        </a:rPr>
                        <a:t>Starting</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1.2.3</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Normal stop</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1.2.4.1</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Operational stop</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1.2.4.2</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Emergency stop</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1.2.4.3</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Assembly of machinery</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1.2.4.4</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NO</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r h="95168">
                <a:tc>
                  <a:txBody>
                    <a:bodyPr/>
                    <a:lstStyle/>
                    <a:p>
                      <a:pPr algn="l" fontAlgn="b"/>
                      <a:r>
                        <a:rPr lang="en-GB" sz="1100" u="none" strike="noStrike" dirty="0">
                          <a:solidFill>
                            <a:srgbClr val="132577"/>
                          </a:solidFill>
                        </a:rPr>
                        <a:t>Selection of control or operating modes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1.2.5</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Failure of the power supply</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1.2.6</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Risk of loss of stability</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1.3.1</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Risk of break-up during operation</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1.3.2</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Risk due to falling or ejected </a:t>
                      </a:r>
                      <a:r>
                        <a:rPr lang="en-GB" sz="1100" u="none" strike="noStrike" dirty="0" smtClean="0">
                          <a:solidFill>
                            <a:srgbClr val="132577"/>
                          </a:solidFill>
                        </a:rPr>
                        <a:t>objects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1.3.3</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Risk due to surfaces, edges or angles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1.3.4</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Risks related to combined machinery</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1.3.5</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NO</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NA</a:t>
                      </a:r>
                    </a:p>
                  </a:txBody>
                  <a:tcPr marL="9525" marR="9525" marT="9525" marB="0" anchor="b"/>
                </a:tc>
              </a:tr>
              <a:tr h="95168">
                <a:tc>
                  <a:txBody>
                    <a:bodyPr/>
                    <a:lstStyle/>
                    <a:p>
                      <a:pPr algn="l" fontAlgn="b"/>
                      <a:r>
                        <a:rPr lang="en-GB" sz="1100" u="none" strike="noStrike" dirty="0">
                          <a:solidFill>
                            <a:srgbClr val="132577"/>
                          </a:solidFill>
                        </a:rPr>
                        <a:t>Risk related to variations in operating conditions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1.3.6</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Risk related to moving parts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1.3.7</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Choice of protection against risks arising from moving parts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1.3.8</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Fixed guards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1.4.2.1</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smtClean="0">
                          <a:solidFill>
                            <a:srgbClr val="132577"/>
                          </a:solidFill>
                        </a:rPr>
                        <a:t>Interlocking </a:t>
                      </a:r>
                      <a:r>
                        <a:rPr lang="en-GB" sz="1100" u="none" strike="noStrike" dirty="0">
                          <a:solidFill>
                            <a:srgbClr val="132577"/>
                          </a:solidFill>
                        </a:rPr>
                        <a:t>movable guards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132577"/>
                          </a:solidFill>
                        </a:rPr>
                        <a:t>1.4.2.2</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YES</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u="none" strike="noStrike" dirty="0">
                          <a:solidFill>
                            <a:srgbClr val="132577"/>
                          </a:solidFill>
                        </a:rPr>
                        <a:t>Adjustable guards restricting access</a:t>
                      </a:r>
                      <a:endParaRPr lang="en-GB" sz="1100" b="0" i="0" u="none" strike="noStrike" dirty="0">
                        <a:solidFill>
                          <a:srgbClr val="132577"/>
                        </a:solidFill>
                        <a:latin typeface="+mn-lt"/>
                      </a:endParaRPr>
                    </a:p>
                  </a:txBody>
                  <a:tcPr marL="3695" marR="3695" marT="3695" marB="0" anchor="b"/>
                </a:tc>
                <a:tc>
                  <a:txBody>
                    <a:bodyPr/>
                    <a:lstStyle/>
                    <a:p>
                      <a:pPr algn="ctr" fontAlgn="b"/>
                      <a:r>
                        <a:rPr lang="en-GB" sz="1100" u="none" strike="noStrike">
                          <a:solidFill>
                            <a:srgbClr val="132577"/>
                          </a:solidFill>
                        </a:rPr>
                        <a:t>1.4.2.3</a:t>
                      </a:r>
                      <a:endParaRPr lang="en-GB" sz="1100" b="0" i="0" u="none" strike="noStrike">
                        <a:solidFill>
                          <a:srgbClr val="132577"/>
                        </a:solidFill>
                        <a:latin typeface="+mn-lt"/>
                      </a:endParaRPr>
                    </a:p>
                  </a:txBody>
                  <a:tcPr marL="3695" marR="3695" marT="3695" marB="0" anchor="b"/>
                </a:tc>
                <a:tc>
                  <a:txBody>
                    <a:bodyPr/>
                    <a:lstStyle/>
                    <a:p>
                      <a:pPr algn="ctr" fontAlgn="b"/>
                      <a:r>
                        <a:rPr lang="en-GB" sz="1100" u="none" strike="noStrike" dirty="0">
                          <a:solidFill>
                            <a:srgbClr val="0098D4"/>
                          </a:solidFill>
                        </a:rPr>
                        <a:t>NO</a:t>
                      </a:r>
                      <a:endParaRPr lang="en-GB" sz="1100" b="0" i="0" u="none" strike="noStrike" dirty="0">
                        <a:solidFill>
                          <a:srgbClr val="0098D4"/>
                        </a:solidFill>
                        <a:latin typeface="+mn-lt"/>
                      </a:endParaRPr>
                    </a:p>
                  </a:txBody>
                  <a:tcPr marL="3695" marR="3695" marT="369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bl>
          </a:graphicData>
        </a:graphic>
      </p:graphicFrame>
      <p:graphicFrame>
        <p:nvGraphicFramePr>
          <p:cNvPr id="25" name="Table 24"/>
          <p:cNvGraphicFramePr>
            <a:graphicFrameLocks noGrp="1"/>
          </p:cNvGraphicFramePr>
          <p:nvPr/>
        </p:nvGraphicFramePr>
        <p:xfrm>
          <a:off x="3599892" y="699950"/>
          <a:ext cx="5328592" cy="5681378"/>
        </p:xfrm>
        <a:graphic>
          <a:graphicData uri="http://schemas.openxmlformats.org/drawingml/2006/table">
            <a:tbl>
              <a:tblPr firstRow="1" bandRow="1">
                <a:tableStyleId>{5C22544A-7EE6-4342-B048-85BDC9FD1C3A}</a:tableStyleId>
              </a:tblPr>
              <a:tblGrid>
                <a:gridCol w="2484276"/>
                <a:gridCol w="1008112"/>
                <a:gridCol w="900100"/>
                <a:gridCol w="936104"/>
              </a:tblGrid>
              <a:tr h="370840">
                <a:tc>
                  <a:txBody>
                    <a:bodyPr/>
                    <a:lstStyle/>
                    <a:p>
                      <a:pPr algn="l" fontAlgn="ctr"/>
                      <a:r>
                        <a:rPr lang="en-GB" sz="1100" b="0" u="none" strike="noStrike" dirty="0"/>
                        <a:t>1. </a:t>
                      </a:r>
                      <a:r>
                        <a:rPr lang="en-GB" sz="1100" b="0" u="none" strike="noStrike" dirty="0" smtClean="0"/>
                        <a:t>Essential</a:t>
                      </a:r>
                      <a:r>
                        <a:rPr lang="en-GB" sz="1100" b="0" u="none" strike="noStrike" baseline="0" dirty="0" smtClean="0"/>
                        <a:t> health and safety requirements</a:t>
                      </a:r>
                      <a:endParaRPr lang="en-GB" sz="1100" b="0" i="0" u="none" strike="noStrike" dirty="0">
                        <a:solidFill>
                          <a:srgbClr val="000000"/>
                        </a:solidFill>
                        <a:latin typeface="+mn-lt"/>
                      </a:endParaRPr>
                    </a:p>
                  </a:txBody>
                  <a:tcPr marL="3695" marR="3695" marT="3695" marB="0" anchor="ctr"/>
                </a:tc>
                <a:tc>
                  <a:txBody>
                    <a:bodyPr/>
                    <a:lstStyle/>
                    <a:p>
                      <a:pPr algn="ctr" fontAlgn="ctr"/>
                      <a:r>
                        <a:rPr lang="en-GB" sz="1100" b="0" u="none" strike="noStrike" dirty="0" smtClean="0"/>
                        <a:t>Directive references</a:t>
                      </a:r>
                      <a:endParaRPr lang="en-GB" sz="1100" b="0" i="0" u="none" strike="noStrike" dirty="0">
                        <a:solidFill>
                          <a:srgbClr val="000000"/>
                        </a:solidFill>
                        <a:latin typeface="+mn-lt"/>
                      </a:endParaRPr>
                    </a:p>
                  </a:txBody>
                  <a:tcPr marL="3695" marR="3695" marT="3695" marB="0" anchor="ctr"/>
                </a:tc>
                <a:tc>
                  <a:txBody>
                    <a:bodyPr/>
                    <a:lstStyle/>
                    <a:p>
                      <a:pPr algn="ctr" fontAlgn="ctr"/>
                      <a:r>
                        <a:rPr lang="en-GB" sz="1100" b="0" u="none" strike="noStrike" dirty="0" smtClean="0"/>
                        <a:t>Applicable (YES/NO</a:t>
                      </a:r>
                      <a:r>
                        <a:rPr lang="en-GB" sz="1100" b="0" u="none" strike="noStrike" dirty="0"/>
                        <a:t>)</a:t>
                      </a:r>
                      <a:endParaRPr lang="en-GB" sz="1100" b="0" i="0" u="none" strike="noStrike" dirty="0">
                        <a:solidFill>
                          <a:srgbClr val="000000"/>
                        </a:solidFill>
                        <a:latin typeface="+mn-lt"/>
                      </a:endParaRPr>
                    </a:p>
                  </a:txBody>
                  <a:tcPr marL="3695" marR="3695" marT="3695" marB="0" anchor="ctr"/>
                </a:tc>
                <a:tc>
                  <a:txBody>
                    <a:bodyPr/>
                    <a:lstStyle/>
                    <a:p>
                      <a:pPr algn="ctr" fontAlgn="ctr"/>
                      <a:r>
                        <a:rPr lang="en-US" sz="1100" b="0" i="0" u="none" strike="noStrike" dirty="0" smtClean="0">
                          <a:solidFill>
                            <a:schemeClr val="bg1"/>
                          </a:solidFill>
                          <a:latin typeface="+mn-lt"/>
                        </a:rPr>
                        <a:t>Conformity (YES/NO)</a:t>
                      </a:r>
                      <a:endParaRPr lang="en-GB" sz="1100" b="0" i="0" u="none" strike="noStrike" dirty="0">
                        <a:solidFill>
                          <a:schemeClr val="bg1"/>
                        </a:solidFill>
                        <a:latin typeface="+mn-lt"/>
                      </a:endParaRPr>
                    </a:p>
                  </a:txBody>
                  <a:tcPr marL="3695" marR="3695" marT="3695" marB="0" anchor="ctr"/>
                </a:tc>
              </a:tr>
              <a:tr h="112988">
                <a:tc>
                  <a:txBody>
                    <a:bodyPr/>
                    <a:lstStyle/>
                    <a:p>
                      <a:pPr algn="l" fontAlgn="b"/>
                      <a:r>
                        <a:rPr lang="en-GB" sz="1100" b="0" i="0" u="none" strike="noStrike" dirty="0">
                          <a:solidFill>
                            <a:srgbClr val="132577"/>
                          </a:solidFill>
                          <a:latin typeface="+mn-lt"/>
                        </a:rPr>
                        <a:t>Special requirements for protective devices</a:t>
                      </a:r>
                    </a:p>
                  </a:txBody>
                  <a:tcPr marL="9525" marR="9525" marT="9525" marB="0" anchor="b"/>
                </a:tc>
                <a:tc>
                  <a:txBody>
                    <a:bodyPr/>
                    <a:lstStyle/>
                    <a:p>
                      <a:pPr algn="ctr" fontAlgn="b"/>
                      <a:r>
                        <a:rPr lang="en-GB" sz="1100" b="0" i="0" u="none" strike="noStrike" dirty="0">
                          <a:solidFill>
                            <a:srgbClr val="132577"/>
                          </a:solidFill>
                          <a:latin typeface="+mn-lt"/>
                        </a:rPr>
                        <a:t>1.4.3</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106433">
                <a:tc>
                  <a:txBody>
                    <a:bodyPr/>
                    <a:lstStyle/>
                    <a:p>
                      <a:pPr algn="l" fontAlgn="b"/>
                      <a:r>
                        <a:rPr lang="en-GB" sz="1100" b="0" i="0" u="none" strike="noStrike" dirty="0">
                          <a:solidFill>
                            <a:srgbClr val="132577"/>
                          </a:solidFill>
                          <a:latin typeface="+mn-lt"/>
                        </a:rPr>
                        <a:t>Electricity supply</a:t>
                      </a:r>
                    </a:p>
                  </a:txBody>
                  <a:tcPr marL="9525" marR="9525" marT="9525" marB="0" anchor="b"/>
                </a:tc>
                <a:tc>
                  <a:txBody>
                    <a:bodyPr/>
                    <a:lstStyle/>
                    <a:p>
                      <a:pPr algn="ctr" fontAlgn="b"/>
                      <a:r>
                        <a:rPr lang="en-GB" sz="1100" b="0" i="0" u="none" strike="noStrike" dirty="0">
                          <a:solidFill>
                            <a:srgbClr val="132577"/>
                          </a:solidFill>
                          <a:latin typeface="+mn-lt"/>
                        </a:rPr>
                        <a:t>1.5.1</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9878">
                <a:tc>
                  <a:txBody>
                    <a:bodyPr/>
                    <a:lstStyle/>
                    <a:p>
                      <a:pPr algn="l" fontAlgn="b"/>
                      <a:r>
                        <a:rPr lang="en-GB" sz="1100" b="0" i="0" u="none" strike="noStrike" dirty="0">
                          <a:solidFill>
                            <a:srgbClr val="132577"/>
                          </a:solidFill>
                          <a:latin typeface="+mn-lt"/>
                        </a:rPr>
                        <a:t>Static electricity</a:t>
                      </a:r>
                    </a:p>
                  </a:txBody>
                  <a:tcPr marL="9525" marR="9525" marT="9525" marB="0" anchor="b"/>
                </a:tc>
                <a:tc>
                  <a:txBody>
                    <a:bodyPr/>
                    <a:lstStyle/>
                    <a:p>
                      <a:pPr algn="ctr" fontAlgn="b"/>
                      <a:r>
                        <a:rPr lang="en-GB" sz="1100" b="0" i="0" u="none" strike="noStrike" dirty="0">
                          <a:solidFill>
                            <a:srgbClr val="132577"/>
                          </a:solidFill>
                          <a:latin typeface="+mn-lt"/>
                        </a:rPr>
                        <a:t>1.5.2</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165331">
                <a:tc>
                  <a:txBody>
                    <a:bodyPr/>
                    <a:lstStyle/>
                    <a:p>
                      <a:pPr algn="l" fontAlgn="b"/>
                      <a:r>
                        <a:rPr lang="en-GB" sz="1100" b="0" i="0" u="none" strike="noStrike" dirty="0">
                          <a:solidFill>
                            <a:srgbClr val="132577"/>
                          </a:solidFill>
                          <a:latin typeface="+mn-lt"/>
                        </a:rPr>
                        <a:t>Energy supply other than electricity</a:t>
                      </a:r>
                    </a:p>
                  </a:txBody>
                  <a:tcPr marL="9525" marR="9525" marT="9525" marB="0" anchor="b"/>
                </a:tc>
                <a:tc>
                  <a:txBody>
                    <a:bodyPr/>
                    <a:lstStyle/>
                    <a:p>
                      <a:pPr algn="ctr" fontAlgn="b"/>
                      <a:r>
                        <a:rPr lang="en-GB" sz="1100" b="0" i="0" u="none" strike="noStrike">
                          <a:solidFill>
                            <a:srgbClr val="132577"/>
                          </a:solidFill>
                          <a:latin typeface="+mn-lt"/>
                        </a:rPr>
                        <a:t>1.5.3</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r h="158776">
                <a:tc>
                  <a:txBody>
                    <a:bodyPr/>
                    <a:lstStyle/>
                    <a:p>
                      <a:pPr algn="l" fontAlgn="b"/>
                      <a:r>
                        <a:rPr lang="en-GB" sz="1100" b="0" i="0" u="none" strike="noStrike" dirty="0">
                          <a:solidFill>
                            <a:srgbClr val="132577"/>
                          </a:solidFill>
                          <a:latin typeface="+mn-lt"/>
                        </a:rPr>
                        <a:t>Errors of fitting</a:t>
                      </a:r>
                    </a:p>
                  </a:txBody>
                  <a:tcPr marL="9525" marR="9525" marT="9525" marB="0" anchor="b"/>
                </a:tc>
                <a:tc>
                  <a:txBody>
                    <a:bodyPr/>
                    <a:lstStyle/>
                    <a:p>
                      <a:pPr algn="ctr" fontAlgn="b"/>
                      <a:r>
                        <a:rPr lang="en-GB" sz="1100" b="0" i="0" u="none" strike="noStrike">
                          <a:solidFill>
                            <a:srgbClr val="132577"/>
                          </a:solidFill>
                          <a:latin typeface="+mn-lt"/>
                        </a:rPr>
                        <a:t>1.5.4</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a:solidFill>
                            <a:srgbClr val="132577"/>
                          </a:solidFill>
                          <a:latin typeface="Arial" pitchFamily="34" charset="0"/>
                          <a:cs typeface="Arial" pitchFamily="34" charset="0"/>
                        </a:rPr>
                        <a:t>YES</a:t>
                      </a:r>
                    </a:p>
                  </a:txBody>
                  <a:tcPr marL="9525" marR="9525" marT="9525" marB="0" anchor="b"/>
                </a:tc>
              </a:tr>
              <a:tr h="116217">
                <a:tc>
                  <a:txBody>
                    <a:bodyPr/>
                    <a:lstStyle/>
                    <a:p>
                      <a:pPr algn="l" fontAlgn="b"/>
                      <a:r>
                        <a:rPr lang="en-GB" sz="1100" b="0" i="0" u="none" strike="noStrike" dirty="0">
                          <a:solidFill>
                            <a:srgbClr val="132577"/>
                          </a:solidFill>
                          <a:latin typeface="+mn-lt"/>
                        </a:rPr>
                        <a:t>Extreme temperatures</a:t>
                      </a:r>
                    </a:p>
                  </a:txBody>
                  <a:tcPr marL="9525" marR="9525" marT="9525" marB="0" anchor="b"/>
                </a:tc>
                <a:tc>
                  <a:txBody>
                    <a:bodyPr/>
                    <a:lstStyle/>
                    <a:p>
                      <a:pPr algn="ctr" fontAlgn="b"/>
                      <a:r>
                        <a:rPr lang="en-GB" sz="1100" b="0" i="0" u="none" strike="noStrike">
                          <a:solidFill>
                            <a:srgbClr val="132577"/>
                          </a:solidFill>
                          <a:latin typeface="+mn-lt"/>
                        </a:rPr>
                        <a:t>1.5.5</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r h="109662">
                <a:tc>
                  <a:txBody>
                    <a:bodyPr/>
                    <a:lstStyle/>
                    <a:p>
                      <a:pPr algn="l" fontAlgn="b"/>
                      <a:r>
                        <a:rPr lang="en-GB" sz="1100" b="0" i="0" u="none" strike="noStrike">
                          <a:solidFill>
                            <a:srgbClr val="132577"/>
                          </a:solidFill>
                          <a:latin typeface="+mn-lt"/>
                        </a:rPr>
                        <a:t>Fire</a:t>
                      </a:r>
                    </a:p>
                  </a:txBody>
                  <a:tcPr marL="9525" marR="9525" marT="9525" marB="0" anchor="b"/>
                </a:tc>
                <a:tc>
                  <a:txBody>
                    <a:bodyPr/>
                    <a:lstStyle/>
                    <a:p>
                      <a:pPr algn="ctr" fontAlgn="b"/>
                      <a:r>
                        <a:rPr lang="en-GB" sz="1100" b="0" i="0" u="none" strike="noStrike">
                          <a:solidFill>
                            <a:srgbClr val="132577"/>
                          </a:solidFill>
                          <a:latin typeface="+mn-lt"/>
                        </a:rPr>
                        <a:t>1.5.6</a:t>
                      </a:r>
                    </a:p>
                  </a:txBody>
                  <a:tcPr marL="9525" marR="9525" marT="9525" marB="0" anchor="b"/>
                </a:tc>
                <a:tc>
                  <a:txBody>
                    <a:bodyPr/>
                    <a:lstStyle/>
                    <a:p>
                      <a:pPr algn="ctr" fontAlgn="b"/>
                      <a:r>
                        <a:rPr lang="en-GB" sz="1100" b="0" i="0" u="none" strike="noStrike" dirty="0">
                          <a:solidFill>
                            <a:srgbClr val="0098D4"/>
                          </a:solidFill>
                          <a:latin typeface="+mn-lt"/>
                        </a:rPr>
                        <a:t>NO</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r h="139111">
                <a:tc>
                  <a:txBody>
                    <a:bodyPr/>
                    <a:lstStyle/>
                    <a:p>
                      <a:pPr algn="l" fontAlgn="b"/>
                      <a:r>
                        <a:rPr lang="en-GB" sz="1100" b="0" i="0" u="none" strike="noStrike" dirty="0">
                          <a:solidFill>
                            <a:srgbClr val="132577"/>
                          </a:solidFill>
                          <a:latin typeface="+mn-lt"/>
                        </a:rPr>
                        <a:t>Explosion</a:t>
                      </a:r>
                    </a:p>
                  </a:txBody>
                  <a:tcPr marL="9525" marR="9525" marT="9525" marB="0" anchor="b"/>
                </a:tc>
                <a:tc>
                  <a:txBody>
                    <a:bodyPr/>
                    <a:lstStyle/>
                    <a:p>
                      <a:pPr algn="ctr" fontAlgn="b"/>
                      <a:r>
                        <a:rPr lang="en-GB" sz="1100" b="0" i="0" u="none" strike="noStrike">
                          <a:solidFill>
                            <a:srgbClr val="132577"/>
                          </a:solidFill>
                          <a:latin typeface="+mn-lt"/>
                        </a:rPr>
                        <a:t>1.5.7</a:t>
                      </a:r>
                    </a:p>
                  </a:txBody>
                  <a:tcPr marL="9525" marR="9525" marT="9525" marB="0" anchor="b"/>
                </a:tc>
                <a:tc>
                  <a:txBody>
                    <a:bodyPr/>
                    <a:lstStyle/>
                    <a:p>
                      <a:pPr algn="ctr" fontAlgn="b"/>
                      <a:r>
                        <a:rPr lang="en-GB" sz="1100" b="0" i="0" u="none" strike="noStrike" dirty="0">
                          <a:solidFill>
                            <a:srgbClr val="0098D4"/>
                          </a:solidFill>
                          <a:latin typeface="+mn-lt"/>
                        </a:rPr>
                        <a:t>NO</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r h="210853">
                <a:tc>
                  <a:txBody>
                    <a:bodyPr/>
                    <a:lstStyle/>
                    <a:p>
                      <a:pPr algn="l" fontAlgn="b"/>
                      <a:r>
                        <a:rPr lang="en-GB" sz="1100" b="0" i="0" u="none" strike="noStrike" dirty="0">
                          <a:solidFill>
                            <a:srgbClr val="132577"/>
                          </a:solidFill>
                          <a:latin typeface="+mn-lt"/>
                        </a:rPr>
                        <a:t>Noise</a:t>
                      </a:r>
                    </a:p>
                  </a:txBody>
                  <a:tcPr marL="9525" marR="9525" marT="9525" marB="0" anchor="b"/>
                </a:tc>
                <a:tc>
                  <a:txBody>
                    <a:bodyPr/>
                    <a:lstStyle/>
                    <a:p>
                      <a:pPr algn="ctr" fontAlgn="b"/>
                      <a:r>
                        <a:rPr lang="en-GB" sz="1100" b="0" i="0" u="none" strike="noStrike">
                          <a:solidFill>
                            <a:srgbClr val="132577"/>
                          </a:solidFill>
                          <a:latin typeface="+mn-lt"/>
                        </a:rPr>
                        <a:t>1.5.8</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128045">
                <a:tc>
                  <a:txBody>
                    <a:bodyPr/>
                    <a:lstStyle/>
                    <a:p>
                      <a:pPr algn="l" fontAlgn="b"/>
                      <a:r>
                        <a:rPr lang="en-GB" sz="1100" b="0" i="0" u="none" strike="noStrike" dirty="0">
                          <a:solidFill>
                            <a:srgbClr val="132577"/>
                          </a:solidFill>
                          <a:latin typeface="+mn-lt"/>
                        </a:rPr>
                        <a:t>Vibrations</a:t>
                      </a:r>
                    </a:p>
                  </a:txBody>
                  <a:tcPr marL="9525" marR="9525" marT="9525" marB="0" anchor="b"/>
                </a:tc>
                <a:tc>
                  <a:txBody>
                    <a:bodyPr/>
                    <a:lstStyle/>
                    <a:p>
                      <a:pPr algn="ctr" fontAlgn="b"/>
                      <a:r>
                        <a:rPr lang="en-GB" sz="1100" b="0" i="0" u="none" strike="noStrike">
                          <a:solidFill>
                            <a:srgbClr val="132577"/>
                          </a:solidFill>
                          <a:latin typeface="+mn-lt"/>
                        </a:rPr>
                        <a:t>1.5.9</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a:solidFill>
                            <a:srgbClr val="132577"/>
                          </a:solidFill>
                          <a:latin typeface="+mn-lt"/>
                        </a:rPr>
                        <a:t>Radiation</a:t>
                      </a:r>
                    </a:p>
                  </a:txBody>
                  <a:tcPr marL="9525" marR="9525" marT="9525" marB="0" anchor="b"/>
                </a:tc>
                <a:tc>
                  <a:txBody>
                    <a:bodyPr/>
                    <a:lstStyle/>
                    <a:p>
                      <a:pPr algn="ctr" fontAlgn="b"/>
                      <a:r>
                        <a:rPr lang="en-GB" sz="1100" b="0" i="0" u="none" strike="noStrike">
                          <a:solidFill>
                            <a:srgbClr val="132577"/>
                          </a:solidFill>
                          <a:latin typeface="+mn-lt"/>
                        </a:rPr>
                        <a:t>1.5.10</a:t>
                      </a:r>
                    </a:p>
                  </a:txBody>
                  <a:tcPr marL="9525" marR="9525" marT="9525" marB="0" anchor="b"/>
                </a:tc>
                <a:tc>
                  <a:txBody>
                    <a:bodyPr/>
                    <a:lstStyle/>
                    <a:p>
                      <a:pPr algn="ctr" fontAlgn="b"/>
                      <a:r>
                        <a:rPr lang="en-GB" sz="1100" b="0" i="0" u="none" strike="noStrike">
                          <a:solidFill>
                            <a:srgbClr val="0098D4"/>
                          </a:solidFill>
                          <a:latin typeface="+mn-lt"/>
                        </a:rPr>
                        <a:t>NO</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r h="95168">
                <a:tc>
                  <a:txBody>
                    <a:bodyPr/>
                    <a:lstStyle/>
                    <a:p>
                      <a:pPr algn="l" fontAlgn="b"/>
                      <a:r>
                        <a:rPr lang="en-GB" sz="1100" b="0" i="0" u="none" strike="noStrike" dirty="0">
                          <a:solidFill>
                            <a:srgbClr val="132577"/>
                          </a:solidFill>
                          <a:latin typeface="+mn-lt"/>
                        </a:rPr>
                        <a:t>External radiation</a:t>
                      </a:r>
                    </a:p>
                  </a:txBody>
                  <a:tcPr marL="9525" marR="9525" marT="9525" marB="0" anchor="b"/>
                </a:tc>
                <a:tc>
                  <a:txBody>
                    <a:bodyPr/>
                    <a:lstStyle/>
                    <a:p>
                      <a:pPr algn="ctr" fontAlgn="b"/>
                      <a:r>
                        <a:rPr lang="en-GB" sz="1100" b="0" i="0" u="none" strike="noStrike">
                          <a:solidFill>
                            <a:srgbClr val="132577"/>
                          </a:solidFill>
                          <a:latin typeface="+mn-lt"/>
                        </a:rPr>
                        <a:t>1.5.11</a:t>
                      </a:r>
                    </a:p>
                  </a:txBody>
                  <a:tcPr marL="9525" marR="9525" marT="9525" marB="0" anchor="b"/>
                </a:tc>
                <a:tc>
                  <a:txBody>
                    <a:bodyPr/>
                    <a:lstStyle/>
                    <a:p>
                      <a:pPr algn="ctr" fontAlgn="b"/>
                      <a:r>
                        <a:rPr lang="en-GB" sz="1100" b="0" i="0" u="none" strike="noStrike" dirty="0">
                          <a:solidFill>
                            <a:srgbClr val="0098D4"/>
                          </a:solidFill>
                          <a:latin typeface="+mn-lt"/>
                        </a:rPr>
                        <a:t>NO</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r h="95168">
                <a:tc>
                  <a:txBody>
                    <a:bodyPr/>
                    <a:lstStyle/>
                    <a:p>
                      <a:pPr algn="l" fontAlgn="b"/>
                      <a:r>
                        <a:rPr lang="en-GB" sz="1100" b="0" i="0" u="none" strike="noStrike" dirty="0">
                          <a:solidFill>
                            <a:srgbClr val="132577"/>
                          </a:solidFill>
                          <a:latin typeface="+mn-lt"/>
                        </a:rPr>
                        <a:t>Laser radiation</a:t>
                      </a:r>
                    </a:p>
                  </a:txBody>
                  <a:tcPr marL="9525" marR="9525" marT="9525" marB="0" anchor="b"/>
                </a:tc>
                <a:tc>
                  <a:txBody>
                    <a:bodyPr/>
                    <a:lstStyle/>
                    <a:p>
                      <a:pPr algn="ctr" fontAlgn="b"/>
                      <a:r>
                        <a:rPr lang="en-GB" sz="1100" b="0" i="0" u="none" strike="noStrike">
                          <a:solidFill>
                            <a:srgbClr val="132577"/>
                          </a:solidFill>
                          <a:latin typeface="+mn-lt"/>
                        </a:rPr>
                        <a:t>1.5.12</a:t>
                      </a:r>
                    </a:p>
                  </a:txBody>
                  <a:tcPr marL="9525" marR="9525" marT="9525" marB="0" anchor="b"/>
                </a:tc>
                <a:tc>
                  <a:txBody>
                    <a:bodyPr/>
                    <a:lstStyle/>
                    <a:p>
                      <a:pPr algn="ctr" fontAlgn="b"/>
                      <a:r>
                        <a:rPr lang="en-GB" sz="1100" b="0" i="0" u="none" strike="noStrike" dirty="0">
                          <a:solidFill>
                            <a:srgbClr val="0098D4"/>
                          </a:solidFill>
                          <a:latin typeface="+mn-lt"/>
                        </a:rPr>
                        <a:t>NO</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r h="95168">
                <a:tc>
                  <a:txBody>
                    <a:bodyPr/>
                    <a:lstStyle/>
                    <a:p>
                      <a:pPr algn="l" fontAlgn="b"/>
                      <a:r>
                        <a:rPr lang="en-GB" sz="1100" b="0" i="0" u="none" strike="noStrike" dirty="0">
                          <a:solidFill>
                            <a:srgbClr val="132577"/>
                          </a:solidFill>
                          <a:latin typeface="+mn-lt"/>
                        </a:rPr>
                        <a:t>Emissions of hazardous materials and substances</a:t>
                      </a:r>
                    </a:p>
                  </a:txBody>
                  <a:tcPr marL="9525" marR="9525" marT="9525" marB="0" anchor="b"/>
                </a:tc>
                <a:tc>
                  <a:txBody>
                    <a:bodyPr/>
                    <a:lstStyle/>
                    <a:p>
                      <a:pPr algn="ctr" fontAlgn="b"/>
                      <a:r>
                        <a:rPr lang="en-GB" sz="1100" b="0" i="0" u="none" strike="noStrike">
                          <a:solidFill>
                            <a:srgbClr val="132577"/>
                          </a:solidFill>
                          <a:latin typeface="+mn-lt"/>
                        </a:rPr>
                        <a:t>1.5.13</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a:solidFill>
                            <a:srgbClr val="132577"/>
                          </a:solidFill>
                          <a:latin typeface="+mn-lt"/>
                        </a:rPr>
                        <a:t>Risk of being trapped in a machine</a:t>
                      </a:r>
                    </a:p>
                  </a:txBody>
                  <a:tcPr marL="9525" marR="9525" marT="9525" marB="0" anchor="b"/>
                </a:tc>
                <a:tc>
                  <a:txBody>
                    <a:bodyPr/>
                    <a:lstStyle/>
                    <a:p>
                      <a:pPr algn="ctr" fontAlgn="b"/>
                      <a:r>
                        <a:rPr lang="en-GB" sz="1100" b="0" i="0" u="none" strike="noStrike">
                          <a:solidFill>
                            <a:srgbClr val="132577"/>
                          </a:solidFill>
                          <a:latin typeface="+mn-lt"/>
                        </a:rPr>
                        <a:t>1.5.14</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NA</a:t>
                      </a:r>
                    </a:p>
                  </a:txBody>
                  <a:tcPr marL="9525" marR="9525" marT="9525" marB="0" anchor="b"/>
                </a:tc>
              </a:tr>
              <a:tr h="95168">
                <a:tc>
                  <a:txBody>
                    <a:bodyPr/>
                    <a:lstStyle/>
                    <a:p>
                      <a:pPr algn="l" fontAlgn="b"/>
                      <a:r>
                        <a:rPr lang="en-GB" sz="1100" b="0" i="0" u="none" strike="noStrike" dirty="0">
                          <a:solidFill>
                            <a:srgbClr val="132577"/>
                          </a:solidFill>
                          <a:latin typeface="+mn-lt"/>
                        </a:rPr>
                        <a:t>Risk of slipping, tripping or falling</a:t>
                      </a:r>
                    </a:p>
                  </a:txBody>
                  <a:tcPr marL="9525" marR="9525" marT="9525" marB="0" anchor="b"/>
                </a:tc>
                <a:tc>
                  <a:txBody>
                    <a:bodyPr/>
                    <a:lstStyle/>
                    <a:p>
                      <a:pPr algn="ctr" fontAlgn="b"/>
                      <a:r>
                        <a:rPr lang="en-GB" sz="1100" b="0" i="0" u="none" strike="noStrike">
                          <a:solidFill>
                            <a:srgbClr val="132577"/>
                          </a:solidFill>
                          <a:latin typeface="+mn-lt"/>
                        </a:rPr>
                        <a:t>1.5.15</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a:solidFill>
                            <a:srgbClr val="132577"/>
                          </a:solidFill>
                          <a:latin typeface="+mn-lt"/>
                        </a:rPr>
                        <a:t>Lightning</a:t>
                      </a:r>
                    </a:p>
                  </a:txBody>
                  <a:tcPr marL="9525" marR="9525" marT="9525" marB="0" anchor="b"/>
                </a:tc>
                <a:tc>
                  <a:txBody>
                    <a:bodyPr/>
                    <a:lstStyle/>
                    <a:p>
                      <a:pPr algn="ctr" fontAlgn="b"/>
                      <a:r>
                        <a:rPr lang="en-GB" sz="1100" b="0" i="0" u="none" strike="noStrike">
                          <a:solidFill>
                            <a:srgbClr val="132577"/>
                          </a:solidFill>
                          <a:latin typeface="+mn-lt"/>
                        </a:rPr>
                        <a:t>1.5.16</a:t>
                      </a:r>
                    </a:p>
                  </a:txBody>
                  <a:tcPr marL="9525" marR="9525" marT="9525" marB="0" anchor="b"/>
                </a:tc>
                <a:tc>
                  <a:txBody>
                    <a:bodyPr/>
                    <a:lstStyle/>
                    <a:p>
                      <a:pPr algn="ctr" fontAlgn="b"/>
                      <a:r>
                        <a:rPr lang="en-GB" sz="1100" b="0" i="0" u="none" strike="noStrike">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a:solidFill>
                            <a:srgbClr val="132577"/>
                          </a:solidFill>
                          <a:latin typeface="+mn-lt"/>
                        </a:rPr>
                        <a:t>Machinery machine</a:t>
                      </a:r>
                    </a:p>
                  </a:txBody>
                  <a:tcPr marL="9525" marR="9525" marT="9525" marB="0" anchor="b"/>
                </a:tc>
                <a:tc>
                  <a:txBody>
                    <a:bodyPr/>
                    <a:lstStyle/>
                    <a:p>
                      <a:pPr algn="ctr" fontAlgn="b"/>
                      <a:r>
                        <a:rPr lang="en-GB" sz="1100" b="0" i="0" u="none" strike="noStrike">
                          <a:solidFill>
                            <a:srgbClr val="132577"/>
                          </a:solidFill>
                          <a:latin typeface="+mn-lt"/>
                        </a:rPr>
                        <a:t>1.6.1</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smtClean="0">
                          <a:solidFill>
                            <a:srgbClr val="132577"/>
                          </a:solidFill>
                          <a:latin typeface="+mn-lt"/>
                        </a:rPr>
                        <a:t>Access </a:t>
                      </a:r>
                      <a:r>
                        <a:rPr lang="en-GB" sz="1100" b="0" i="0" u="none" strike="noStrike" dirty="0">
                          <a:solidFill>
                            <a:srgbClr val="132577"/>
                          </a:solidFill>
                          <a:latin typeface="+mn-lt"/>
                        </a:rPr>
                        <a:t>to operating positions and servicing points</a:t>
                      </a:r>
                    </a:p>
                  </a:txBody>
                  <a:tcPr marL="9525" marR="9525" marT="9525" marB="0" anchor="b"/>
                </a:tc>
                <a:tc>
                  <a:txBody>
                    <a:bodyPr/>
                    <a:lstStyle/>
                    <a:p>
                      <a:pPr algn="ctr" fontAlgn="b"/>
                      <a:r>
                        <a:rPr lang="en-GB" sz="1100" b="0" i="0" u="none" strike="noStrike">
                          <a:solidFill>
                            <a:srgbClr val="132577"/>
                          </a:solidFill>
                          <a:latin typeface="+mn-lt"/>
                        </a:rPr>
                        <a:t>1.6.2</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a:solidFill>
                            <a:srgbClr val="132577"/>
                          </a:solidFill>
                          <a:latin typeface="+mn-lt"/>
                        </a:rPr>
                        <a:t>Isolation of energy sources</a:t>
                      </a:r>
                    </a:p>
                  </a:txBody>
                  <a:tcPr marL="9525" marR="9525" marT="9525" marB="0" anchor="b"/>
                </a:tc>
                <a:tc>
                  <a:txBody>
                    <a:bodyPr/>
                    <a:lstStyle/>
                    <a:p>
                      <a:pPr algn="ctr" fontAlgn="b"/>
                      <a:r>
                        <a:rPr lang="en-GB" sz="1100" b="0" i="0" u="none" strike="noStrike" dirty="0">
                          <a:solidFill>
                            <a:srgbClr val="132577"/>
                          </a:solidFill>
                          <a:latin typeface="+mn-lt"/>
                        </a:rPr>
                        <a:t>1.6.3</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a:solidFill>
                            <a:srgbClr val="132577"/>
                          </a:solidFill>
                          <a:latin typeface="+mn-lt"/>
                        </a:rPr>
                        <a:t>Operator intervention</a:t>
                      </a:r>
                    </a:p>
                  </a:txBody>
                  <a:tcPr marL="9525" marR="9525" marT="9525" marB="0" anchor="b"/>
                </a:tc>
                <a:tc>
                  <a:txBody>
                    <a:bodyPr/>
                    <a:lstStyle/>
                    <a:p>
                      <a:pPr algn="ctr" fontAlgn="b"/>
                      <a:r>
                        <a:rPr lang="en-GB" sz="1100" b="0" i="0" u="none" strike="noStrike">
                          <a:solidFill>
                            <a:srgbClr val="132577"/>
                          </a:solidFill>
                          <a:latin typeface="+mn-lt"/>
                        </a:rPr>
                        <a:t>1.6.4</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a:solidFill>
                            <a:srgbClr val="132577"/>
                          </a:solidFill>
                          <a:latin typeface="+mn-lt"/>
                        </a:rPr>
                        <a:t>Cleaning of internal parts</a:t>
                      </a:r>
                    </a:p>
                  </a:txBody>
                  <a:tcPr marL="9525" marR="9525" marT="9525" marB="0" anchor="b"/>
                </a:tc>
                <a:tc>
                  <a:txBody>
                    <a:bodyPr/>
                    <a:lstStyle/>
                    <a:p>
                      <a:pPr algn="ctr" fontAlgn="b"/>
                      <a:r>
                        <a:rPr lang="en-GB" sz="1100" b="0" i="0" u="none" strike="noStrike">
                          <a:solidFill>
                            <a:srgbClr val="132577"/>
                          </a:solidFill>
                          <a:latin typeface="+mn-lt"/>
                        </a:rPr>
                        <a:t>1.6.5</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a:solidFill>
                            <a:srgbClr val="132577"/>
                          </a:solidFill>
                          <a:latin typeface="+mn-lt"/>
                        </a:rPr>
                        <a:t>Information and warnings on the machinery</a:t>
                      </a:r>
                    </a:p>
                  </a:txBody>
                  <a:tcPr marL="9525" marR="9525" marT="9525" marB="0" anchor="b"/>
                </a:tc>
                <a:tc>
                  <a:txBody>
                    <a:bodyPr/>
                    <a:lstStyle/>
                    <a:p>
                      <a:pPr algn="ctr" fontAlgn="b"/>
                      <a:r>
                        <a:rPr lang="en-GB" sz="1100" b="0" i="0" u="none" strike="noStrike">
                          <a:solidFill>
                            <a:srgbClr val="132577"/>
                          </a:solidFill>
                          <a:latin typeface="+mn-lt"/>
                        </a:rPr>
                        <a:t>1.7.1</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a:solidFill>
                            <a:srgbClr val="132577"/>
                          </a:solidFill>
                          <a:latin typeface="+mn-lt"/>
                        </a:rPr>
                        <a:t>Warning of residual risks</a:t>
                      </a:r>
                    </a:p>
                  </a:txBody>
                  <a:tcPr marL="9525" marR="9525" marT="9525" marB="0" anchor="b"/>
                </a:tc>
                <a:tc>
                  <a:txBody>
                    <a:bodyPr/>
                    <a:lstStyle/>
                    <a:p>
                      <a:pPr algn="ctr" fontAlgn="b"/>
                      <a:r>
                        <a:rPr lang="en-GB" sz="1100" b="0" i="0" u="none" strike="noStrike">
                          <a:solidFill>
                            <a:srgbClr val="132577"/>
                          </a:solidFill>
                          <a:latin typeface="+mn-lt"/>
                        </a:rPr>
                        <a:t>1.7.2</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0" i="0" u="none" strike="noStrike" dirty="0">
                          <a:solidFill>
                            <a:srgbClr val="132577"/>
                          </a:solidFill>
                          <a:latin typeface="Arial" pitchFamily="34" charset="0"/>
                          <a:cs typeface="Arial" pitchFamily="34" charset="0"/>
                        </a:rPr>
                        <a:t>YES</a:t>
                      </a:r>
                    </a:p>
                  </a:txBody>
                  <a:tcPr marL="9525" marR="9525" marT="9525" marB="0" anchor="b"/>
                </a:tc>
              </a:tr>
              <a:tr h="95168">
                <a:tc>
                  <a:txBody>
                    <a:bodyPr/>
                    <a:lstStyle/>
                    <a:p>
                      <a:pPr algn="l" fontAlgn="b"/>
                      <a:r>
                        <a:rPr lang="en-GB" sz="1100" b="0" i="0" u="none" strike="noStrike" dirty="0">
                          <a:solidFill>
                            <a:srgbClr val="132577"/>
                          </a:solidFill>
                          <a:latin typeface="+mn-lt"/>
                        </a:rPr>
                        <a:t>Marking of machinery</a:t>
                      </a:r>
                    </a:p>
                  </a:txBody>
                  <a:tcPr marL="9525" marR="9525" marT="9525" marB="0" anchor="b"/>
                </a:tc>
                <a:tc>
                  <a:txBody>
                    <a:bodyPr/>
                    <a:lstStyle/>
                    <a:p>
                      <a:pPr algn="ctr" fontAlgn="b"/>
                      <a:r>
                        <a:rPr lang="en-GB" sz="1100" b="0" i="0" u="none" strike="noStrike">
                          <a:solidFill>
                            <a:srgbClr val="132577"/>
                          </a:solidFill>
                          <a:latin typeface="+mn-lt"/>
                        </a:rPr>
                        <a:t>1.7.3</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1" i="0" u="none" strike="noStrike" dirty="0">
                          <a:solidFill>
                            <a:srgbClr val="ED7703"/>
                          </a:solidFill>
                          <a:latin typeface="Arial" pitchFamily="34" charset="0"/>
                          <a:cs typeface="Arial" pitchFamily="34" charset="0"/>
                        </a:rPr>
                        <a:t>NO</a:t>
                      </a:r>
                    </a:p>
                  </a:txBody>
                  <a:tcPr marL="9525" marR="9525" marT="9525" marB="0" anchor="b"/>
                </a:tc>
              </a:tr>
              <a:tr h="95168">
                <a:tc>
                  <a:txBody>
                    <a:bodyPr/>
                    <a:lstStyle/>
                    <a:p>
                      <a:pPr algn="l" fontAlgn="b"/>
                      <a:r>
                        <a:rPr lang="en-GB" sz="1100" b="0" i="0" u="none" strike="noStrike" dirty="0">
                          <a:solidFill>
                            <a:srgbClr val="132577"/>
                          </a:solidFill>
                          <a:latin typeface="+mn-lt"/>
                        </a:rPr>
                        <a:t>Instructions</a:t>
                      </a:r>
                    </a:p>
                  </a:txBody>
                  <a:tcPr marL="9525" marR="9525" marT="9525" marB="0" anchor="b"/>
                </a:tc>
                <a:tc>
                  <a:txBody>
                    <a:bodyPr/>
                    <a:lstStyle/>
                    <a:p>
                      <a:pPr algn="ctr" fontAlgn="b"/>
                      <a:r>
                        <a:rPr lang="en-GB" sz="1100" b="0" i="0" u="none" strike="noStrike" dirty="0">
                          <a:solidFill>
                            <a:srgbClr val="132577"/>
                          </a:solidFill>
                          <a:latin typeface="+mn-lt"/>
                        </a:rPr>
                        <a:t>1.7.4</a:t>
                      </a:r>
                    </a:p>
                  </a:txBody>
                  <a:tcPr marL="9525" marR="9525" marT="9525" marB="0" anchor="b"/>
                </a:tc>
                <a:tc>
                  <a:txBody>
                    <a:bodyPr/>
                    <a:lstStyle/>
                    <a:p>
                      <a:pPr algn="ctr" fontAlgn="b"/>
                      <a:r>
                        <a:rPr lang="en-GB" sz="1100" b="0" i="0" u="none" strike="noStrike" dirty="0">
                          <a:solidFill>
                            <a:srgbClr val="0098D4"/>
                          </a:solidFill>
                          <a:latin typeface="+mn-lt"/>
                        </a:rPr>
                        <a:t>YES</a:t>
                      </a:r>
                    </a:p>
                  </a:txBody>
                  <a:tcPr marL="9525" marR="9525" marT="9525" marB="0" anchor="b"/>
                </a:tc>
                <a:tc>
                  <a:txBody>
                    <a:bodyPr/>
                    <a:lstStyle/>
                    <a:p>
                      <a:pPr algn="ctr" fontAlgn="b"/>
                      <a:r>
                        <a:rPr lang="en-GB" sz="1100" b="1" i="0" u="none" strike="noStrike" dirty="0">
                          <a:solidFill>
                            <a:srgbClr val="ED7703"/>
                          </a:solidFill>
                          <a:latin typeface="Arial" pitchFamily="34" charset="0"/>
                          <a:cs typeface="Arial" pitchFamily="34" charset="0"/>
                        </a:rPr>
                        <a:t>NO</a:t>
                      </a:r>
                    </a:p>
                  </a:txBody>
                  <a:tcPr marL="9525" marR="9525" marT="9525" marB="0" anchor="b"/>
                </a:tc>
              </a:tr>
            </a:tbl>
          </a:graphicData>
        </a:graphic>
      </p:graphicFrame>
      <p:sp>
        <p:nvSpPr>
          <p:cNvPr id="13" name="Rectangle 12"/>
          <p:cNvSpPr/>
          <p:nvPr/>
        </p:nvSpPr>
        <p:spPr>
          <a:xfrm>
            <a:off x="3520569" y="6021288"/>
            <a:ext cx="5472608" cy="360040"/>
          </a:xfrm>
          <a:prstGeom prst="rect">
            <a:avLst/>
          </a:prstGeom>
          <a:solidFill>
            <a:srgbClr val="ED770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b="48276"/>
          <a:stretch>
            <a:fillRect/>
          </a:stretch>
        </p:blipFill>
        <p:spPr bwMode="auto">
          <a:xfrm>
            <a:off x="3492480" y="1281602"/>
            <a:ext cx="5400000" cy="1967378"/>
          </a:xfrm>
          <a:prstGeom prst="rect">
            <a:avLst/>
          </a:prstGeom>
          <a:ln>
            <a:solidFill>
              <a:srgbClr val="0098D4"/>
            </a:solidFill>
          </a:ln>
          <a:effectLst>
            <a:outerShdw blurRad="292100" dist="139700" dir="2700000" algn="tl" rotWithShape="0">
              <a:srgbClr val="333333">
                <a:alpha val="65000"/>
              </a:srgbClr>
            </a:outerShdw>
          </a:effectLst>
        </p:spPr>
      </p:pic>
      <p:sp>
        <p:nvSpPr>
          <p:cNvPr id="15" name="Rectangle 14"/>
          <p:cNvSpPr/>
          <p:nvPr/>
        </p:nvSpPr>
        <p:spPr>
          <a:xfrm>
            <a:off x="1295636" y="2600907"/>
            <a:ext cx="3924436" cy="508053"/>
          </a:xfrm>
          <a:prstGeom prst="rect">
            <a:avLst/>
          </a:prstGeom>
          <a:solidFill>
            <a:srgbClr val="ED770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pPr lvl="0" eaLnBrk="0" fontAlgn="base" hangingPunct="0">
              <a:spcBef>
                <a:spcPct val="20000"/>
              </a:spcBef>
              <a:spcAft>
                <a:spcPct val="0"/>
              </a:spcAft>
              <a:defRPr/>
            </a:pPr>
            <a:r>
              <a:rPr lang="en-GB" dirty="0" smtClean="0"/>
              <a:t>XY-POLISHING MACHINE</a:t>
            </a:r>
          </a:p>
        </p:txBody>
      </p:sp>
      <p:sp>
        <p:nvSpPr>
          <p:cNvPr id="3" name="Footer Placeholder 2"/>
          <p:cNvSpPr>
            <a:spLocks noGrp="1"/>
          </p:cNvSpPr>
          <p:nvPr>
            <p:ph type="ftr" sz="quarter" idx="10"/>
          </p:nvPr>
        </p:nvSpPr>
        <p:spPr/>
        <p:txBody>
          <a:bodyPr/>
          <a:lstStyle/>
          <a:p>
            <a:pPr algn="ctr"/>
            <a:r>
              <a:rPr lang="en-GB" dirty="0" smtClean="0"/>
              <a:t>Equipment certification at the ESRF – S. </a:t>
            </a:r>
            <a:r>
              <a:rPr lang="en-GB" dirty="0" err="1" smtClean="0"/>
              <a:t>Ricot</a:t>
            </a:r>
            <a:endParaRPr lang="en-GB" dirty="0"/>
          </a:p>
        </p:txBody>
      </p:sp>
      <p:sp>
        <p:nvSpPr>
          <p:cNvPr id="4" name="Slide Number Placeholder 3"/>
          <p:cNvSpPr>
            <a:spLocks noGrp="1"/>
          </p:cNvSpPr>
          <p:nvPr>
            <p:ph type="sldNum" sz="quarter" idx="11"/>
          </p:nvPr>
        </p:nvSpPr>
        <p:spPr/>
        <p:txBody>
          <a:bodyPr/>
          <a:lstStyle/>
          <a:p>
            <a:r>
              <a:rPr lang="en-GB" smtClean="0"/>
              <a:t>Page </a:t>
            </a:r>
            <a:fld id="{733122C9-A0B9-462F-8757-0847AD287B63}" type="slidenum">
              <a:rPr lang="en-GB" smtClean="0"/>
              <a:pPr/>
              <a:t>9</a:t>
            </a:fld>
            <a:endParaRPr lang="en-GB"/>
          </a:p>
        </p:txBody>
      </p:sp>
      <p:sp>
        <p:nvSpPr>
          <p:cNvPr id="16386" name="AutoShape 2"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6388" name="AutoShape 4" descr="mailbox://C:/Users/ricot/Mails/Mail/Local%20Folders/Eudora%20Import.sbd/DUER.sbd/MachinesCE?number=48218293&amp;part=1.2&amp;type=image/jpeg&amp;filename=IMG_26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6" name="Rectangle 35"/>
          <p:cNvSpPr/>
          <p:nvPr/>
        </p:nvSpPr>
        <p:spPr>
          <a:xfrm>
            <a:off x="179512" y="726956"/>
            <a:ext cx="5364596" cy="4093428"/>
          </a:xfrm>
          <a:prstGeom prst="rect">
            <a:avLst/>
          </a:prstGeom>
        </p:spPr>
        <p:txBody>
          <a:bodyPr wrap="square">
            <a:spAutoFit/>
          </a:bodyPr>
          <a:lstStyle/>
          <a:p>
            <a:pPr>
              <a:spcBef>
                <a:spcPts val="600"/>
              </a:spcBef>
              <a:buClr>
                <a:srgbClr val="132577"/>
              </a:buClr>
            </a:pPr>
            <a:r>
              <a:rPr lang="en-US" sz="2400" dirty="0" smtClean="0">
                <a:solidFill>
                  <a:srgbClr val="132577"/>
                </a:solidFill>
              </a:rPr>
              <a:t>Technical construction file:</a:t>
            </a:r>
          </a:p>
          <a:p>
            <a:pPr marL="717550" lvl="1" indent="-260350">
              <a:spcBef>
                <a:spcPts val="600"/>
              </a:spcBef>
              <a:buClr>
                <a:srgbClr val="132577"/>
              </a:buClr>
              <a:buFont typeface="Arial" pitchFamily="34" charset="0"/>
              <a:buChar char="•"/>
            </a:pPr>
            <a:r>
              <a:rPr lang="en-US" dirty="0" smtClean="0">
                <a:solidFill>
                  <a:srgbClr val="132577"/>
                </a:solidFill>
              </a:rPr>
              <a:t>Risk assessment</a:t>
            </a:r>
          </a:p>
          <a:p>
            <a:pPr marL="717550" lvl="1" indent="-260350">
              <a:spcBef>
                <a:spcPts val="600"/>
              </a:spcBef>
              <a:buClr>
                <a:srgbClr val="132577"/>
              </a:buClr>
              <a:buFont typeface="Arial" pitchFamily="34" charset="0"/>
              <a:buChar char="•"/>
            </a:pPr>
            <a:endParaRPr lang="en-US" dirty="0" smtClean="0">
              <a:solidFill>
                <a:srgbClr val="132577"/>
              </a:solidFill>
            </a:endParaRPr>
          </a:p>
          <a:p>
            <a:pPr marL="717550" lvl="1" indent="-260350">
              <a:spcBef>
                <a:spcPts val="600"/>
              </a:spcBef>
              <a:buClr>
                <a:srgbClr val="132577"/>
              </a:buClr>
              <a:buFont typeface="Arial" pitchFamily="34" charset="0"/>
              <a:buChar char="•"/>
            </a:pPr>
            <a:endParaRPr lang="en-US" dirty="0" smtClean="0">
              <a:solidFill>
                <a:srgbClr val="132577"/>
              </a:solidFill>
            </a:endParaRPr>
          </a:p>
          <a:p>
            <a:pPr marL="717550" lvl="1" indent="-260350">
              <a:spcBef>
                <a:spcPts val="600"/>
              </a:spcBef>
              <a:buClr>
                <a:srgbClr val="132577"/>
              </a:buClr>
              <a:buFont typeface="Arial" pitchFamily="34" charset="0"/>
              <a:buChar char="•"/>
            </a:pPr>
            <a:endParaRPr lang="en-US" dirty="0" smtClean="0">
              <a:solidFill>
                <a:srgbClr val="132577"/>
              </a:solidFill>
            </a:endParaRPr>
          </a:p>
          <a:p>
            <a:pPr marL="717550" lvl="1" indent="-260350">
              <a:spcBef>
                <a:spcPts val="600"/>
              </a:spcBef>
              <a:buClr>
                <a:srgbClr val="132577"/>
              </a:buClr>
              <a:buFont typeface="Arial" pitchFamily="34" charset="0"/>
              <a:buChar char="•"/>
            </a:pPr>
            <a:endParaRPr lang="en-US" dirty="0" smtClean="0">
              <a:solidFill>
                <a:srgbClr val="132577"/>
              </a:solidFill>
            </a:endParaRPr>
          </a:p>
          <a:p>
            <a:pPr marL="717550" lvl="1" indent="-260350">
              <a:spcBef>
                <a:spcPts val="600"/>
              </a:spcBef>
              <a:buClr>
                <a:srgbClr val="132577"/>
              </a:buClr>
              <a:buFont typeface="Arial" pitchFamily="34" charset="0"/>
              <a:buChar char="•"/>
            </a:pPr>
            <a:endParaRPr lang="en-US" dirty="0" smtClean="0">
              <a:solidFill>
                <a:srgbClr val="132577"/>
              </a:solidFill>
            </a:endParaRPr>
          </a:p>
          <a:p>
            <a:pPr marL="717550" lvl="1" indent="-260350">
              <a:spcBef>
                <a:spcPts val="600"/>
              </a:spcBef>
              <a:buClr>
                <a:srgbClr val="132577"/>
              </a:buClr>
              <a:buFont typeface="Arial" pitchFamily="34" charset="0"/>
              <a:buChar char="•"/>
            </a:pPr>
            <a:r>
              <a:rPr lang="en-US" dirty="0" smtClean="0">
                <a:solidFill>
                  <a:srgbClr val="132577"/>
                </a:solidFill>
              </a:rPr>
              <a:t>User instructions</a:t>
            </a:r>
          </a:p>
          <a:p>
            <a:pPr marL="717550" lvl="1" indent="-260350">
              <a:spcBef>
                <a:spcPts val="600"/>
              </a:spcBef>
              <a:buClr>
                <a:srgbClr val="132577"/>
              </a:buClr>
              <a:buFont typeface="Symbol" pitchFamily="18" charset="2"/>
              <a:buChar char=""/>
            </a:pPr>
            <a:endParaRPr lang="en-US" dirty="0" smtClean="0">
              <a:solidFill>
                <a:srgbClr val="132577"/>
              </a:solidFill>
            </a:endParaRPr>
          </a:p>
          <a:p>
            <a:pPr marL="717550" lvl="1" indent="-260350">
              <a:spcBef>
                <a:spcPts val="600"/>
              </a:spcBef>
              <a:buClr>
                <a:srgbClr val="132577"/>
              </a:buClr>
              <a:buFont typeface="Symbol" pitchFamily="18" charset="2"/>
              <a:buChar char=""/>
            </a:pPr>
            <a:endParaRPr lang="en-US" dirty="0" smtClean="0">
              <a:solidFill>
                <a:srgbClr val="132577"/>
              </a:solidFill>
            </a:endParaRPr>
          </a:p>
          <a:p>
            <a:pPr>
              <a:spcBef>
                <a:spcPts val="600"/>
              </a:spcBef>
              <a:buClr>
                <a:srgbClr val="132577"/>
              </a:buClr>
              <a:buFont typeface="Symbol" pitchFamily="18" charset="2"/>
              <a:buChar char=""/>
            </a:pPr>
            <a:endParaRPr lang="en-GB" sz="2400" dirty="0">
              <a:solidFill>
                <a:srgbClr val="132577"/>
              </a:solidFill>
            </a:endParaRPr>
          </a:p>
        </p:txBody>
      </p:sp>
      <p:pic>
        <p:nvPicPr>
          <p:cNvPr id="10" name="Picture 4"/>
          <p:cNvPicPr>
            <a:picLocks noChangeAspect="1" noChangeArrowheads="1"/>
          </p:cNvPicPr>
          <p:nvPr/>
        </p:nvPicPr>
        <p:blipFill>
          <a:blip r:embed="rId4" cstate="print"/>
          <a:srcRect/>
          <a:stretch>
            <a:fillRect/>
          </a:stretch>
        </p:blipFill>
        <p:spPr bwMode="auto">
          <a:xfrm>
            <a:off x="6322759" y="3429320"/>
            <a:ext cx="2029661" cy="2880000"/>
          </a:xfrm>
          <a:prstGeom prst="rect">
            <a:avLst/>
          </a:prstGeom>
          <a:ln>
            <a:solidFill>
              <a:srgbClr val="0098D4"/>
            </a:solidFill>
          </a:ln>
          <a:effectLst>
            <a:outerShdw blurRad="292100" dist="139700" dir="2700000" algn="tl" rotWithShape="0">
              <a:srgbClr val="333333">
                <a:alpha val="65000"/>
              </a:srgbClr>
            </a:outerShdw>
          </a:effectLst>
        </p:spPr>
      </p:pic>
      <p:pic>
        <p:nvPicPr>
          <p:cNvPr id="11" name="Picture 3"/>
          <p:cNvPicPr>
            <a:picLocks noChangeAspect="1" noChangeArrowheads="1"/>
          </p:cNvPicPr>
          <p:nvPr/>
        </p:nvPicPr>
        <p:blipFill>
          <a:blip r:embed="rId5" cstate="print"/>
          <a:srcRect/>
          <a:stretch>
            <a:fillRect/>
          </a:stretch>
        </p:blipFill>
        <p:spPr bwMode="auto">
          <a:xfrm>
            <a:off x="4882598" y="3429320"/>
            <a:ext cx="2036392" cy="2880000"/>
          </a:xfrm>
          <a:prstGeom prst="rect">
            <a:avLst/>
          </a:prstGeom>
          <a:ln>
            <a:solidFill>
              <a:srgbClr val="0098D4"/>
            </a:solidFill>
          </a:ln>
          <a:effectLst>
            <a:outerShdw blurRad="292100" dist="139700" dir="2700000" algn="tl" rotWithShape="0">
              <a:srgbClr val="333333">
                <a:alpha val="65000"/>
              </a:srgbClr>
            </a:outerShdw>
          </a:effectLst>
        </p:spPr>
      </p:pic>
      <p:pic>
        <p:nvPicPr>
          <p:cNvPr id="13" name="Picture 2"/>
          <p:cNvPicPr>
            <a:picLocks noChangeAspect="1" noChangeArrowheads="1"/>
          </p:cNvPicPr>
          <p:nvPr/>
        </p:nvPicPr>
        <p:blipFill>
          <a:blip r:embed="rId6" cstate="print"/>
          <a:srcRect/>
          <a:stretch>
            <a:fillRect/>
          </a:stretch>
        </p:blipFill>
        <p:spPr bwMode="auto">
          <a:xfrm>
            <a:off x="3514447" y="3429000"/>
            <a:ext cx="2036055" cy="2880000"/>
          </a:xfrm>
          <a:prstGeom prst="rect">
            <a:avLst/>
          </a:prstGeom>
          <a:ln>
            <a:solidFill>
              <a:srgbClr val="0098D4"/>
            </a:solidFill>
          </a:ln>
          <a:effectLst>
            <a:outerShdw blurRad="292100" dist="139700" dir="2700000" algn="tl" rotWithShape="0">
              <a:srgbClr val="333333">
                <a:alpha val="65000"/>
              </a:srgbClr>
            </a:outerShdw>
          </a:effectLst>
        </p:spPr>
      </p:pic>
      <p:sp>
        <p:nvSpPr>
          <p:cNvPr id="14" name="TextBox 13"/>
          <p:cNvSpPr txBox="1"/>
          <p:nvPr/>
        </p:nvSpPr>
        <p:spPr>
          <a:xfrm>
            <a:off x="1151620" y="2521585"/>
            <a:ext cx="2196244" cy="646331"/>
          </a:xfrm>
          <a:prstGeom prst="rect">
            <a:avLst/>
          </a:prstGeom>
          <a:noFill/>
        </p:spPr>
        <p:txBody>
          <a:bodyPr wrap="square" rtlCol="0">
            <a:spAutoFit/>
          </a:bodyPr>
          <a:lstStyle/>
          <a:p>
            <a:pPr algn="r"/>
            <a:r>
              <a:rPr lang="en-US" dirty="0" smtClean="0">
                <a:solidFill>
                  <a:srgbClr val="0098D4"/>
                </a:solidFill>
              </a:rPr>
              <a:t>Risk of impact with moving elements</a:t>
            </a:r>
            <a:endParaRPr lang="en-GB" dirty="0">
              <a:solidFill>
                <a:srgbClr val="0098D4"/>
              </a:solidFill>
            </a:endParaRPr>
          </a:p>
        </p:txBody>
      </p:sp>
      <p:pic>
        <p:nvPicPr>
          <p:cNvPr id="25602" name="Picture 2"/>
          <p:cNvPicPr>
            <a:picLocks noChangeAspect="1" noChangeArrowheads="1"/>
          </p:cNvPicPr>
          <p:nvPr/>
        </p:nvPicPr>
        <p:blipFill>
          <a:blip r:embed="rId7" cstate="print"/>
          <a:srcRect/>
          <a:stretch>
            <a:fillRect/>
          </a:stretch>
        </p:blipFill>
        <p:spPr bwMode="auto">
          <a:xfrm>
            <a:off x="359532" y="3928839"/>
            <a:ext cx="2879725" cy="1876425"/>
          </a:xfrm>
          <a:prstGeom prst="rect">
            <a:avLst/>
          </a:prstGeom>
          <a:ln w="9525">
            <a:solidFill>
              <a:srgbClr val="0098D4"/>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ESRF-default">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Blank.potx" id="{03F44718-C5BF-424B-9647-EBE3CE0A44AB}" vid="{4F00A3D5-E1AF-434E-9634-73C64C5DEB7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29565</TotalTime>
  <Words>1883</Words>
  <Application>Microsoft Office PowerPoint</Application>
  <PresentationFormat>Affichage à l'écran (4:3)</PresentationFormat>
  <Paragraphs>634</Paragraphs>
  <Slides>21</Slides>
  <Notes>21</Notes>
  <HiddenSlides>0</HiddenSlides>
  <MMClips>2</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ESRF-default</vt:lpstr>
      <vt:lpstr>Présentation PowerPoint</vt:lpstr>
      <vt:lpstr>EQUIPMENT CERTIFICATION AT THE ESRF</vt:lpstr>
      <vt:lpstr>New approach regulating the free movements of goods</vt:lpstr>
      <vt:lpstr>CE CERTIFICATION approach</vt:lpstr>
      <vt:lpstr>CE CERTIFICATION AT the ESRF</vt:lpstr>
      <vt:lpstr>XY-POLISHING MACHINE</vt:lpstr>
      <vt:lpstr>XY-POLISHING MACHINE</vt:lpstr>
      <vt:lpstr>XY-POLISHING MACHINE</vt:lpstr>
      <vt:lpstr>XY-POLISHING MACHINE</vt:lpstr>
      <vt:lpstr>XY-POLISHING MACHINE</vt:lpstr>
      <vt:lpstr>XY-POLISHING MACHINE</vt:lpstr>
      <vt:lpstr>ID02 SAXS TUBE</vt:lpstr>
      <vt:lpstr>ID02 SAXS TUBE</vt:lpstr>
      <vt:lpstr>ID02 SAXS TUBE</vt:lpstr>
      <vt:lpstr>ID02 SAXS TUBE</vt:lpstr>
      <vt:lpstr>ID02 SAXS TUBE</vt:lpstr>
      <vt:lpstr>ID02 SAXS TUBE</vt:lpstr>
      <vt:lpstr>ID02 SAXS TUBE</vt:lpstr>
      <vt:lpstr>Future EQUIPMENT CERTIFICATION AT ESRF</vt:lpstr>
      <vt:lpstr>future EQUIPMENT CERTIFICATION AT ESRF</vt:lpstr>
      <vt:lpstr>Présentation PowerPoint</vt:lpstr>
    </vt:vector>
  </TitlesOfParts>
  <Company>ESRF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COLVIN Kirstin</dc:creator>
  <cp:lastModifiedBy>Stéphanie</cp:lastModifiedBy>
  <cp:revision>845</cp:revision>
  <dcterms:created xsi:type="dcterms:W3CDTF">2014-01-08T10:59:04Z</dcterms:created>
  <dcterms:modified xsi:type="dcterms:W3CDTF">2014-09-10T13:16:23Z</dcterms:modified>
</cp:coreProperties>
</file>