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1"/>
  </p:sldMasterIdLst>
  <p:notesMasterIdLst>
    <p:notesMasterId r:id="rId38"/>
  </p:notesMasterIdLst>
  <p:sldIdLst>
    <p:sldId id="256" r:id="rId2"/>
    <p:sldId id="262" r:id="rId3"/>
    <p:sldId id="265" r:id="rId4"/>
    <p:sldId id="267" r:id="rId5"/>
    <p:sldId id="268" r:id="rId6"/>
    <p:sldId id="318" r:id="rId7"/>
    <p:sldId id="319" r:id="rId8"/>
    <p:sldId id="269" r:id="rId9"/>
    <p:sldId id="271" r:id="rId10"/>
    <p:sldId id="273" r:id="rId11"/>
    <p:sldId id="275" r:id="rId12"/>
    <p:sldId id="258" r:id="rId13"/>
    <p:sldId id="259" r:id="rId14"/>
    <p:sldId id="277" r:id="rId15"/>
    <p:sldId id="278" r:id="rId16"/>
    <p:sldId id="281" r:id="rId17"/>
    <p:sldId id="283" r:id="rId18"/>
    <p:sldId id="317" r:id="rId19"/>
    <p:sldId id="284" r:id="rId20"/>
    <p:sldId id="285" r:id="rId21"/>
    <p:sldId id="286" r:id="rId22"/>
    <p:sldId id="287" r:id="rId23"/>
    <p:sldId id="304" r:id="rId24"/>
    <p:sldId id="305" r:id="rId25"/>
    <p:sldId id="306" r:id="rId26"/>
    <p:sldId id="307" r:id="rId27"/>
    <p:sldId id="308" r:id="rId28"/>
    <p:sldId id="309" r:id="rId29"/>
    <p:sldId id="310" r:id="rId30"/>
    <p:sldId id="303" r:id="rId31"/>
    <p:sldId id="302" r:id="rId32"/>
    <p:sldId id="311" r:id="rId33"/>
    <p:sldId id="312" r:id="rId34"/>
    <p:sldId id="313" r:id="rId35"/>
    <p:sldId id="314" r:id="rId36"/>
    <p:sldId id="31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9/12/2014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B8DFD-467A-432F-9523-D4D96EEF60C0}" type="slidenum">
              <a:rPr lang="en-US" smtClean="0"/>
              <a:t>2</a:t>
            </a:fld>
            <a:endParaRPr lang="en-US"/>
          </a:p>
        </p:txBody>
      </p:sp>
    </p:spTree>
    <p:extLst>
      <p:ext uri="{BB962C8B-B14F-4D97-AF65-F5344CB8AC3E}">
        <p14:creationId xmlns:p14="http://schemas.microsoft.com/office/powerpoint/2010/main" val="287457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11290-5661-E449-A37E-EC0F318D5655}" type="slidenum">
              <a:rPr lang="en-US" smtClean="0"/>
              <a:t>16</a:t>
            </a:fld>
            <a:endParaRPr lang="en-US"/>
          </a:p>
        </p:txBody>
      </p:sp>
    </p:spTree>
    <p:extLst>
      <p:ext uri="{BB962C8B-B14F-4D97-AF65-F5344CB8AC3E}">
        <p14:creationId xmlns:p14="http://schemas.microsoft.com/office/powerpoint/2010/main" val="21951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11290-5661-E449-A37E-EC0F318D5655}"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9516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B8DFD-467A-432F-9523-D4D96EEF60C0}" type="slidenum">
              <a:rPr lang="en-US" smtClean="0"/>
              <a:t>4</a:t>
            </a:fld>
            <a:endParaRPr lang="en-US"/>
          </a:p>
        </p:txBody>
      </p:sp>
    </p:spTree>
    <p:extLst>
      <p:ext uri="{BB962C8B-B14F-4D97-AF65-F5344CB8AC3E}">
        <p14:creationId xmlns:p14="http://schemas.microsoft.com/office/powerpoint/2010/main" val="14670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C43FD-1625-4468-BB90-D6471D1E571F}" type="slidenum">
              <a:rPr lang="en-US" smtClean="0"/>
              <a:t>5</a:t>
            </a:fld>
            <a:endParaRPr lang="en-US"/>
          </a:p>
        </p:txBody>
      </p:sp>
    </p:spTree>
    <p:extLst>
      <p:ext uri="{BB962C8B-B14F-4D97-AF65-F5344CB8AC3E}">
        <p14:creationId xmlns:p14="http://schemas.microsoft.com/office/powerpoint/2010/main" val="224570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90434" tIns="45214" rIns="90434" bIns="45214"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7</a:t>
            </a:fld>
            <a:endParaRPr lang="en-US">
              <a:solidFill>
                <a:srgbClr val="000000"/>
              </a:solidFill>
            </a:endParaRPr>
          </a:p>
        </p:txBody>
      </p:sp>
      <p:sp>
        <p:nvSpPr>
          <p:cNvPr id="39939" name="Rectangle 2"/>
          <p:cNvSpPr>
            <a:spLocks noGrp="1" noRot="1" noChangeAspect="1" noChangeArrowheads="1" noTextEdit="1"/>
          </p:cNvSpPr>
          <p:nvPr>
            <p:ph type="sldImg"/>
          </p:nvPr>
        </p:nvSpPr>
        <p:spPr bwMode="auto">
          <a:xfrm>
            <a:off x="1154113" y="687388"/>
            <a:ext cx="4565650" cy="3425825"/>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83401">
              <a:spcBef>
                <a:spcPct val="0"/>
              </a:spcBef>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EFBF23-ACF2-B144-AEEC-A4CF0CA8CD6B}" type="slidenum">
              <a:rPr lang="en-US"/>
              <a:pPr>
                <a:defRPr/>
              </a:pPr>
              <a:t>9</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11290-5661-E449-A37E-EC0F318D5655}" type="slidenum">
              <a:rPr lang="en-US" smtClean="0"/>
              <a:t>10</a:t>
            </a:fld>
            <a:endParaRPr lang="en-US"/>
          </a:p>
        </p:txBody>
      </p:sp>
    </p:spTree>
    <p:extLst>
      <p:ext uri="{BB962C8B-B14F-4D97-AF65-F5344CB8AC3E}">
        <p14:creationId xmlns:p14="http://schemas.microsoft.com/office/powerpoint/2010/main" val="219516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11290-5661-E449-A37E-EC0F318D5655}" type="slidenum">
              <a:rPr lang="en-US" smtClean="0"/>
              <a:t>11</a:t>
            </a:fld>
            <a:endParaRPr lang="en-US"/>
          </a:p>
        </p:txBody>
      </p:sp>
    </p:spTree>
    <p:extLst>
      <p:ext uri="{BB962C8B-B14F-4D97-AF65-F5344CB8AC3E}">
        <p14:creationId xmlns:p14="http://schemas.microsoft.com/office/powerpoint/2010/main" val="219516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EFBF23-ACF2-B144-AEEC-A4CF0CA8CD6B}" type="slidenum">
              <a:rPr lang="en-US"/>
              <a:pPr>
                <a:defRPr/>
              </a:pPr>
              <a:t>12</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11290-5661-E449-A37E-EC0F318D5655}" type="slidenum">
              <a:rPr lang="en-US" smtClean="0"/>
              <a:t>14</a:t>
            </a:fld>
            <a:endParaRPr lang="en-US"/>
          </a:p>
        </p:txBody>
      </p:sp>
    </p:spTree>
    <p:extLst>
      <p:ext uri="{BB962C8B-B14F-4D97-AF65-F5344CB8AC3E}">
        <p14:creationId xmlns:p14="http://schemas.microsoft.com/office/powerpoint/2010/main" val="219516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pPr/>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09F8C-9F4D-5945-807D-33CC9F4EE4DF}" type="datetimeFigureOut">
              <a:rPr lang="en-US" smtClean="0"/>
              <a:pPr/>
              <a:t>9/12/2014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109F8C-9F4D-5945-807D-33CC9F4EE4DF}" type="datetimeFigureOut">
              <a:rPr lang="en-US" smtClean="0"/>
              <a:pPr/>
              <a:t>9/12/2014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109F8C-9F4D-5945-807D-33CC9F4EE4DF}" type="datetimeFigureOut">
              <a:rPr lang="en-US" smtClean="0"/>
              <a:pPr/>
              <a:t>9/12/2014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109F8C-9F4D-5945-807D-33CC9F4EE4DF}" type="datetimeFigureOut">
              <a:rPr lang="en-US" smtClean="0"/>
              <a:pPr/>
              <a:t>9/12/2014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09F8C-9F4D-5945-807D-33CC9F4EE4DF}" type="datetimeFigureOut">
              <a:rPr lang="en-US" smtClean="0"/>
              <a:pPr/>
              <a:t>9/12/2014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9/12/2014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09F8C-9F4D-5945-807D-33CC9F4EE4DF}" type="datetimeFigureOut">
              <a:rPr lang="en-US" smtClean="0"/>
              <a:pPr/>
              <a:t>9/12/2014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58F48A6-A3E1-4848-9AC3-B43F560BE4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pPr/>
              <a:t>9/12/2014</a:t>
            </a:fld>
            <a:endParaRPr lang="en-US" dirty="0"/>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jlabdoc.jlab.org/docushare/dsweb/Get/Document-21395/*.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jlab.org/ehs/ehsmanual/Glossary.htm#OSPDe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0327"/>
            <a:ext cx="7772400" cy="1870124"/>
          </a:xfrm>
        </p:spPr>
        <p:txBody>
          <a:bodyPr/>
          <a:lstStyle/>
          <a:p>
            <a:r>
              <a:rPr lang="en-US" dirty="0" smtClean="0">
                <a:latin typeface="Times New Roman" panose="02020603050405020304" pitchFamily="18" charset="0"/>
                <a:cs typeface="Times New Roman" panose="02020603050405020304" pitchFamily="18" charset="0"/>
              </a:rPr>
              <a:t>Anatomy of the Hall D </a:t>
            </a:r>
            <a:r>
              <a:rPr lang="en-US" dirty="0" err="1" smtClean="0">
                <a:latin typeface="Times New Roman" panose="02020603050405020304" pitchFamily="18" charset="0"/>
                <a:cs typeface="Times New Roman" panose="02020603050405020304" pitchFamily="18" charset="0"/>
              </a:rPr>
              <a:t>Cryotarget</a:t>
            </a:r>
            <a:r>
              <a:rPr lang="en-US" dirty="0" smtClean="0">
                <a:latin typeface="Times New Roman" panose="02020603050405020304" pitchFamily="18" charset="0"/>
                <a:cs typeface="Times New Roman" panose="02020603050405020304" pitchFamily="18" charset="0"/>
              </a:rPr>
              <a:t> and its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4543866"/>
            <a:ext cx="6400800" cy="745586"/>
          </a:xfrm>
        </p:spPr>
        <p:txBody>
          <a:bodyPr/>
          <a:lstStyle/>
          <a:p>
            <a:r>
              <a:rPr lang="en-US" dirty="0" smtClean="0">
                <a:latin typeface="Times New Roman" panose="02020603050405020304" pitchFamily="18" charset="0"/>
                <a:cs typeface="Times New Roman" panose="02020603050405020304" pitchFamily="18" charset="0"/>
              </a:rPr>
              <a:t>Bert </a:t>
            </a:r>
            <a:r>
              <a:rPr lang="en-US" dirty="0" err="1" smtClean="0">
                <a:latin typeface="Times New Roman" panose="02020603050405020304" pitchFamily="18" charset="0"/>
                <a:cs typeface="Times New Roman" panose="02020603050405020304" pitchFamily="18" charset="0"/>
              </a:rPr>
              <a:t>Manzlak</a:t>
            </a:r>
            <a:r>
              <a:rPr lang="en-US" dirty="0" smtClean="0">
                <a:latin typeface="Times New Roman" panose="02020603050405020304" pitchFamily="18" charset="0"/>
                <a:cs typeface="Times New Roman" panose="02020603050405020304" pitchFamily="18" charset="0"/>
              </a:rPr>
              <a:t>, CSP</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lete target assemb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848884"/>
            <a:ext cx="9143996" cy="5632039"/>
          </a:xfrm>
          <a:prstGeom prst="rect">
            <a:avLst/>
          </a:prstGeom>
        </p:spPr>
      </p:pic>
      <p:sp>
        <p:nvSpPr>
          <p:cNvPr id="5" name="TextBox 4"/>
          <p:cNvSpPr txBox="1"/>
          <p:nvPr/>
        </p:nvSpPr>
        <p:spPr>
          <a:xfrm>
            <a:off x="5093368" y="1844717"/>
            <a:ext cx="2566737" cy="338554"/>
          </a:xfrm>
          <a:prstGeom prst="rect">
            <a:avLst/>
          </a:prstGeom>
          <a:noFill/>
        </p:spPr>
        <p:txBody>
          <a:bodyPr wrap="square" rtlCol="0">
            <a:spAutoFit/>
          </a:bodyPr>
          <a:lstStyle/>
          <a:p>
            <a:r>
              <a:rPr lang="en-US" sz="1600" dirty="0" smtClean="0"/>
              <a:t>Pulse tube refrigerator</a:t>
            </a:r>
            <a:endParaRPr lang="en-US" sz="1600" dirty="0"/>
          </a:p>
        </p:txBody>
      </p:sp>
      <p:sp>
        <p:nvSpPr>
          <p:cNvPr id="12" name="TextBox 11"/>
          <p:cNvSpPr txBox="1"/>
          <p:nvPr/>
        </p:nvSpPr>
        <p:spPr>
          <a:xfrm>
            <a:off x="5493822" y="2981683"/>
            <a:ext cx="2566737" cy="338554"/>
          </a:xfrm>
          <a:prstGeom prst="rect">
            <a:avLst/>
          </a:prstGeom>
          <a:noFill/>
        </p:spPr>
        <p:txBody>
          <a:bodyPr wrap="square" rtlCol="0">
            <a:spAutoFit/>
          </a:bodyPr>
          <a:lstStyle/>
          <a:p>
            <a:r>
              <a:rPr lang="en-US" sz="1600" dirty="0" smtClean="0"/>
              <a:t>Vacuum chamber</a:t>
            </a:r>
            <a:endParaRPr lang="en-US" sz="1600" dirty="0"/>
          </a:p>
        </p:txBody>
      </p:sp>
      <p:sp>
        <p:nvSpPr>
          <p:cNvPr id="16" name="TextBox 15"/>
          <p:cNvSpPr txBox="1"/>
          <p:nvPr/>
        </p:nvSpPr>
        <p:spPr>
          <a:xfrm>
            <a:off x="5717376" y="4992773"/>
            <a:ext cx="1318721" cy="338554"/>
          </a:xfrm>
          <a:prstGeom prst="rect">
            <a:avLst/>
          </a:prstGeom>
          <a:noFill/>
        </p:spPr>
        <p:txBody>
          <a:bodyPr wrap="square" rtlCol="0">
            <a:spAutoFit/>
          </a:bodyPr>
          <a:lstStyle/>
          <a:p>
            <a:r>
              <a:rPr lang="en-US" sz="1600" dirty="0" smtClean="0"/>
              <a:t>Target cell</a:t>
            </a:r>
            <a:endParaRPr lang="en-US" sz="1600" dirty="0"/>
          </a:p>
        </p:txBody>
      </p:sp>
      <p:sp>
        <p:nvSpPr>
          <p:cNvPr id="17" name="TextBox 16"/>
          <p:cNvSpPr txBox="1"/>
          <p:nvPr/>
        </p:nvSpPr>
        <p:spPr>
          <a:xfrm>
            <a:off x="2263695" y="4863215"/>
            <a:ext cx="1697790" cy="584776"/>
          </a:xfrm>
          <a:prstGeom prst="rect">
            <a:avLst/>
          </a:prstGeom>
          <a:noFill/>
        </p:spPr>
        <p:txBody>
          <a:bodyPr wrap="square" rtlCol="0">
            <a:spAutoFit/>
          </a:bodyPr>
          <a:lstStyle/>
          <a:p>
            <a:r>
              <a:rPr lang="en-US" sz="1600" dirty="0" smtClean="0"/>
              <a:t>Storage tanks</a:t>
            </a:r>
          </a:p>
          <a:p>
            <a:r>
              <a:rPr lang="en-US" sz="1600" dirty="0" smtClean="0"/>
              <a:t>2 @ 55 gal.</a:t>
            </a:r>
            <a:endParaRPr lang="en-US" sz="1600" dirty="0"/>
          </a:p>
        </p:txBody>
      </p:sp>
      <p:sp>
        <p:nvSpPr>
          <p:cNvPr id="18" name="TextBox 17"/>
          <p:cNvSpPr txBox="1"/>
          <p:nvPr/>
        </p:nvSpPr>
        <p:spPr>
          <a:xfrm>
            <a:off x="1298987" y="1392063"/>
            <a:ext cx="2566737" cy="338554"/>
          </a:xfrm>
          <a:prstGeom prst="rect">
            <a:avLst/>
          </a:prstGeom>
          <a:noFill/>
        </p:spPr>
        <p:txBody>
          <a:bodyPr wrap="square" rtlCol="0">
            <a:spAutoFit/>
          </a:bodyPr>
          <a:lstStyle/>
          <a:p>
            <a:pPr algn="r"/>
            <a:r>
              <a:rPr lang="en-US" sz="1600" dirty="0" smtClean="0"/>
              <a:t>Gas panel &amp; electronics</a:t>
            </a:r>
            <a:endParaRPr lang="en-US" sz="1600" dirty="0"/>
          </a:p>
        </p:txBody>
      </p:sp>
      <p:sp>
        <p:nvSpPr>
          <p:cNvPr id="19" name="TextBox 18"/>
          <p:cNvSpPr txBox="1"/>
          <p:nvPr/>
        </p:nvSpPr>
        <p:spPr>
          <a:xfrm>
            <a:off x="1215947" y="4524661"/>
            <a:ext cx="1294465" cy="338554"/>
          </a:xfrm>
          <a:prstGeom prst="rect">
            <a:avLst/>
          </a:prstGeom>
          <a:noFill/>
        </p:spPr>
        <p:txBody>
          <a:bodyPr wrap="square" rtlCol="0">
            <a:spAutoFit/>
          </a:bodyPr>
          <a:lstStyle/>
          <a:p>
            <a:pPr algn="r"/>
            <a:r>
              <a:rPr lang="en-US" sz="1600" dirty="0" smtClean="0"/>
              <a:t>Insertion cart</a:t>
            </a:r>
            <a:endParaRPr lang="en-US" sz="1600" dirty="0"/>
          </a:p>
        </p:txBody>
      </p:sp>
      <p:cxnSp>
        <p:nvCxnSpPr>
          <p:cNvPr id="10" name="Straight Arrow Connector 9"/>
          <p:cNvCxnSpPr/>
          <p:nvPr/>
        </p:nvCxnSpPr>
        <p:spPr>
          <a:xfrm flipH="1">
            <a:off x="4488283" y="2255018"/>
            <a:ext cx="1048083" cy="93579"/>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076493" y="2255018"/>
            <a:ext cx="459873" cy="62831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660243" y="3302738"/>
            <a:ext cx="235880" cy="67367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243052" y="4625475"/>
            <a:ext cx="133685" cy="36729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081597" y="3842416"/>
            <a:ext cx="797673" cy="1049089"/>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475337" y="4277731"/>
            <a:ext cx="611358" cy="36094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179853" y="1715718"/>
            <a:ext cx="611358" cy="467553"/>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060496" y="2012178"/>
            <a:ext cx="1900989" cy="11764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316505" y="1780052"/>
            <a:ext cx="856742" cy="338554"/>
          </a:xfrm>
          <a:prstGeom prst="rect">
            <a:avLst/>
          </a:prstGeom>
          <a:noFill/>
        </p:spPr>
        <p:txBody>
          <a:bodyPr wrap="square" rtlCol="0">
            <a:spAutoFit/>
          </a:bodyPr>
          <a:lstStyle/>
          <a:p>
            <a:pPr algn="ctr"/>
            <a:r>
              <a:rPr lang="en-US" sz="1600" b="1" dirty="0" smtClean="0">
                <a:solidFill>
                  <a:srgbClr val="FF0000"/>
                </a:solidFill>
              </a:rPr>
              <a:t>BEAM</a:t>
            </a:r>
            <a:endParaRPr lang="en-US" sz="1600" b="1" dirty="0">
              <a:solidFill>
                <a:srgbClr val="FF0000"/>
              </a:solidFill>
            </a:endParaRPr>
          </a:p>
        </p:txBody>
      </p:sp>
      <p:cxnSp>
        <p:nvCxnSpPr>
          <p:cNvPr id="48" name="Straight Arrow Connector 47"/>
          <p:cNvCxnSpPr/>
          <p:nvPr/>
        </p:nvCxnSpPr>
        <p:spPr>
          <a:xfrm flipH="1">
            <a:off x="5307911" y="3302738"/>
            <a:ext cx="588212" cy="11229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8" name="Title 1"/>
          <p:cNvSpPr txBox="1">
            <a:spLocks/>
          </p:cNvSpPr>
          <p:nvPr/>
        </p:nvSpPr>
        <p:spPr>
          <a:xfrm>
            <a:off x="457200" y="26455"/>
            <a:ext cx="8108517" cy="82242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7375E"/>
                </a:solidFill>
                <a:latin typeface="Times New Roman" panose="02020603050405020304" pitchFamily="18" charset="0"/>
                <a:cs typeface="Times New Roman" panose="02020603050405020304" pitchFamily="18" charset="0"/>
              </a:rPr>
              <a:t>Hall D  </a:t>
            </a:r>
            <a:r>
              <a:rPr lang="en-US" sz="3600" dirty="0" err="1" smtClean="0">
                <a:solidFill>
                  <a:srgbClr val="17375E"/>
                </a:solidFill>
                <a:latin typeface="Times New Roman" panose="02020603050405020304" pitchFamily="18" charset="0"/>
                <a:cs typeface="Times New Roman" panose="02020603050405020304" pitchFamily="18" charset="0"/>
              </a:rPr>
              <a:t>GlueX</a:t>
            </a:r>
            <a:r>
              <a:rPr lang="en-US" sz="3600" dirty="0" smtClean="0">
                <a:solidFill>
                  <a:srgbClr val="17375E"/>
                </a:solidFill>
                <a:latin typeface="Times New Roman" panose="02020603050405020304" pitchFamily="18" charset="0"/>
                <a:cs typeface="Times New Roman" panose="02020603050405020304" pitchFamily="18" charset="0"/>
              </a:rPr>
              <a:t>  </a:t>
            </a:r>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sz="3600" b="1" dirty="0" smtClean="0">
                <a:latin typeface="Century Gothic"/>
                <a:cs typeface="Century Gothic"/>
              </a:rPr>
              <a:t>	</a:t>
            </a:r>
            <a:r>
              <a:rPr lang="en-US" b="1" dirty="0" smtClean="0">
                <a:latin typeface="Raleway Thin"/>
                <a:cs typeface="Raleway Thin"/>
              </a:rPr>
              <a:t>		</a:t>
            </a:r>
            <a:endParaRPr lang="en-US" sz="2000" b="1" dirty="0">
              <a:latin typeface="Raleway Thin"/>
              <a:cs typeface="Raleway Thin"/>
            </a:endParaRPr>
          </a:p>
        </p:txBody>
      </p:sp>
    </p:spTree>
    <p:extLst>
      <p:ext uri="{BB962C8B-B14F-4D97-AF65-F5344CB8AC3E}">
        <p14:creationId xmlns:p14="http://schemas.microsoft.com/office/powerpoint/2010/main" val="75392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457200" y="1"/>
            <a:ext cx="8264769" cy="73152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sz="3600" dirty="0" smtClean="0">
                <a:solidFill>
                  <a:srgbClr val="17375E"/>
                </a:solidFill>
                <a:latin typeface="Times New Roman" panose="02020603050405020304" pitchFamily="18" charset="0"/>
                <a:cs typeface="Times New Roman" panose="02020603050405020304" pitchFamily="18" charset="0"/>
              </a:rPr>
              <a:t> in Target Group Lab</a:t>
            </a:r>
            <a:r>
              <a:rPr lang="en-US" sz="3600" b="1" dirty="0" smtClean="0">
                <a:latin typeface="Century Gothic"/>
                <a:cs typeface="Century Gothic"/>
              </a:rPr>
              <a:t>	 </a:t>
            </a:r>
            <a:r>
              <a:rPr lang="en-US" b="1" dirty="0" smtClean="0">
                <a:latin typeface="Raleway Thin"/>
                <a:cs typeface="Raleway Thin"/>
              </a:rPr>
              <a:t>		</a:t>
            </a:r>
            <a:endParaRPr lang="en-US" sz="2000" b="1" dirty="0">
              <a:latin typeface="Raleway Thin"/>
              <a:cs typeface="Raleway Thin"/>
            </a:endParaRPr>
          </a:p>
        </p:txBody>
      </p:sp>
      <p:pic>
        <p:nvPicPr>
          <p:cNvPr id="2" name="Picture 1" descr="Hall D C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9994"/>
            <a:ext cx="9144000" cy="5655212"/>
          </a:xfrm>
          <a:prstGeom prst="rect">
            <a:avLst/>
          </a:prstGeom>
        </p:spPr>
      </p:pic>
    </p:spTree>
    <p:extLst>
      <p:ext uri="{BB962C8B-B14F-4D97-AF65-F5344CB8AC3E}">
        <p14:creationId xmlns:p14="http://schemas.microsoft.com/office/powerpoint/2010/main" val="1068278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645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7375E"/>
                </a:solidFill>
                <a:latin typeface="Times New Roman" panose="02020603050405020304" pitchFamily="18" charset="0"/>
                <a:cs typeface="Times New Roman" panose="02020603050405020304" pitchFamily="18" charset="0"/>
              </a:rPr>
              <a:t>Hall D  </a:t>
            </a:r>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b="1" dirty="0" smtClean="0">
                <a:latin typeface="Raleway Thin"/>
                <a:cs typeface="Raleway Thin"/>
              </a:rPr>
              <a:t>			</a:t>
            </a:r>
            <a:endParaRPr lang="en-US" sz="2000" b="1" dirty="0">
              <a:latin typeface="Raleway Thin"/>
              <a:cs typeface="Raleway Thin"/>
            </a:endParaRPr>
          </a:p>
        </p:txBody>
      </p:sp>
      <p:sp>
        <p:nvSpPr>
          <p:cNvPr id="9" name="TextBox 8"/>
          <p:cNvSpPr txBox="1"/>
          <p:nvPr/>
        </p:nvSpPr>
        <p:spPr>
          <a:xfrm>
            <a:off x="6187558" y="6376156"/>
            <a:ext cx="1641319" cy="377427"/>
          </a:xfrm>
          <a:prstGeom prst="rect">
            <a:avLst/>
          </a:prstGeom>
          <a:noFill/>
        </p:spPr>
        <p:txBody>
          <a:bodyPr wrap="square" rtlCol="0">
            <a:spAutoFit/>
          </a:bodyPr>
          <a:lstStyle/>
          <a:p>
            <a:pPr algn="r"/>
            <a:r>
              <a:rPr lang="en-US" dirty="0" smtClean="0">
                <a:solidFill>
                  <a:schemeClr val="bg1"/>
                </a:solidFill>
              </a:rPr>
              <a:t>D. </a:t>
            </a:r>
            <a:r>
              <a:rPr lang="en-US" dirty="0" err="1" smtClean="0">
                <a:solidFill>
                  <a:schemeClr val="bg1"/>
                </a:solidFill>
              </a:rPr>
              <a:t>Meekins</a:t>
            </a:r>
            <a:endParaRPr lang="en-US" dirty="0">
              <a:solidFill>
                <a:schemeClr val="bg1"/>
              </a:solidFill>
            </a:endParaRPr>
          </a:p>
        </p:txBody>
      </p:sp>
      <p:pic>
        <p:nvPicPr>
          <p:cNvPr id="11" name="Picture 10" descr="HallD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9" y="2447778"/>
            <a:ext cx="7654111" cy="3928380"/>
          </a:xfrm>
          <a:prstGeom prst="rect">
            <a:avLst/>
          </a:prstGeom>
        </p:spPr>
      </p:pic>
      <p:sp>
        <p:nvSpPr>
          <p:cNvPr id="12" name="TextBox 11"/>
          <p:cNvSpPr txBox="1"/>
          <p:nvPr/>
        </p:nvSpPr>
        <p:spPr>
          <a:xfrm>
            <a:off x="1425698" y="3148850"/>
            <a:ext cx="1868934" cy="584776"/>
          </a:xfrm>
          <a:prstGeom prst="rect">
            <a:avLst/>
          </a:prstGeom>
          <a:noFill/>
        </p:spPr>
        <p:txBody>
          <a:bodyPr wrap="square" rtlCol="0">
            <a:spAutoFit/>
          </a:bodyPr>
          <a:lstStyle/>
          <a:p>
            <a:r>
              <a:rPr lang="en-US" sz="1600" dirty="0" smtClean="0">
                <a:solidFill>
                  <a:schemeClr val="bg1"/>
                </a:solidFill>
                <a:latin typeface="Arial"/>
                <a:cs typeface="Arial"/>
              </a:rPr>
              <a:t>Pulse Tube Refrigerator</a:t>
            </a:r>
            <a:endParaRPr lang="en-US" sz="1600" dirty="0">
              <a:solidFill>
                <a:schemeClr val="bg1"/>
              </a:solidFill>
              <a:latin typeface="Arial"/>
              <a:cs typeface="Arial"/>
            </a:endParaRPr>
          </a:p>
        </p:txBody>
      </p:sp>
      <p:sp>
        <p:nvSpPr>
          <p:cNvPr id="13" name="TextBox 12"/>
          <p:cNvSpPr txBox="1"/>
          <p:nvPr/>
        </p:nvSpPr>
        <p:spPr>
          <a:xfrm>
            <a:off x="5955974" y="5635911"/>
            <a:ext cx="2373386" cy="584776"/>
          </a:xfrm>
          <a:prstGeom prst="rect">
            <a:avLst/>
          </a:prstGeom>
          <a:noFill/>
        </p:spPr>
        <p:txBody>
          <a:bodyPr wrap="square" rtlCol="0">
            <a:spAutoFit/>
          </a:bodyPr>
          <a:lstStyle/>
          <a:p>
            <a:r>
              <a:rPr lang="en-US" sz="1600" dirty="0" smtClean="0">
                <a:solidFill>
                  <a:schemeClr val="bg1"/>
                </a:solidFill>
                <a:latin typeface="Arial"/>
                <a:cs typeface="Arial"/>
              </a:rPr>
              <a:t>Target cell, </a:t>
            </a:r>
            <a:r>
              <a:rPr lang="en-US" sz="1600" dirty="0" err="1" smtClean="0">
                <a:solidFill>
                  <a:schemeClr val="bg1"/>
                </a:solidFill>
                <a:latin typeface="Arial"/>
                <a:cs typeface="Arial"/>
              </a:rPr>
              <a:t>kapton</a:t>
            </a:r>
            <a:endParaRPr lang="en-US" sz="1600" dirty="0" smtClean="0">
              <a:solidFill>
                <a:schemeClr val="bg1"/>
              </a:solidFill>
              <a:latin typeface="Arial"/>
              <a:cs typeface="Arial"/>
            </a:endParaRPr>
          </a:p>
          <a:p>
            <a:r>
              <a:rPr lang="en-US" sz="1600" dirty="0" smtClean="0">
                <a:solidFill>
                  <a:schemeClr val="bg1"/>
                </a:solidFill>
                <a:latin typeface="Arial"/>
                <a:cs typeface="Arial"/>
              </a:rPr>
              <a:t>30-cm x 2-cm</a:t>
            </a:r>
            <a:endParaRPr lang="en-US" sz="1600" dirty="0">
              <a:solidFill>
                <a:schemeClr val="bg1"/>
              </a:solidFill>
              <a:latin typeface="Arial"/>
              <a:cs typeface="Arial"/>
            </a:endParaRPr>
          </a:p>
        </p:txBody>
      </p:sp>
      <p:sp>
        <p:nvSpPr>
          <p:cNvPr id="14" name="TextBox 13"/>
          <p:cNvSpPr txBox="1"/>
          <p:nvPr/>
        </p:nvSpPr>
        <p:spPr>
          <a:xfrm>
            <a:off x="4781902" y="4382776"/>
            <a:ext cx="1868934" cy="338554"/>
          </a:xfrm>
          <a:prstGeom prst="rect">
            <a:avLst/>
          </a:prstGeom>
          <a:noFill/>
        </p:spPr>
        <p:txBody>
          <a:bodyPr wrap="square" rtlCol="0">
            <a:spAutoFit/>
          </a:bodyPr>
          <a:lstStyle/>
          <a:p>
            <a:r>
              <a:rPr lang="en-US" sz="1600" dirty="0" smtClean="0">
                <a:solidFill>
                  <a:schemeClr val="bg1"/>
                </a:solidFill>
                <a:latin typeface="Arial"/>
                <a:cs typeface="Arial"/>
              </a:rPr>
              <a:t>1</a:t>
            </a:r>
            <a:r>
              <a:rPr lang="en-US" sz="1600" baseline="30000" dirty="0" smtClean="0">
                <a:solidFill>
                  <a:schemeClr val="bg1"/>
                </a:solidFill>
                <a:latin typeface="Arial"/>
                <a:cs typeface="Arial"/>
              </a:rPr>
              <a:t>st</a:t>
            </a:r>
            <a:r>
              <a:rPr lang="en-US" sz="1600" dirty="0" smtClean="0">
                <a:solidFill>
                  <a:schemeClr val="bg1"/>
                </a:solidFill>
                <a:latin typeface="Arial"/>
                <a:cs typeface="Arial"/>
              </a:rPr>
              <a:t> cooling stage </a:t>
            </a:r>
          </a:p>
        </p:txBody>
      </p:sp>
      <p:sp>
        <p:nvSpPr>
          <p:cNvPr id="15" name="TextBox 14"/>
          <p:cNvSpPr txBox="1"/>
          <p:nvPr/>
        </p:nvSpPr>
        <p:spPr>
          <a:xfrm>
            <a:off x="1314702" y="5322137"/>
            <a:ext cx="1868934" cy="338554"/>
          </a:xfrm>
          <a:prstGeom prst="rect">
            <a:avLst/>
          </a:prstGeom>
          <a:noFill/>
        </p:spPr>
        <p:txBody>
          <a:bodyPr wrap="square" rtlCol="0">
            <a:spAutoFit/>
          </a:bodyPr>
          <a:lstStyle/>
          <a:p>
            <a:r>
              <a:rPr lang="en-US" sz="1600" dirty="0" smtClean="0">
                <a:solidFill>
                  <a:schemeClr val="bg1"/>
                </a:solidFill>
                <a:latin typeface="Arial"/>
                <a:cs typeface="Arial"/>
              </a:rPr>
              <a:t>2</a:t>
            </a:r>
            <a:r>
              <a:rPr lang="en-US" sz="1600" baseline="30000" dirty="0" smtClean="0">
                <a:solidFill>
                  <a:schemeClr val="bg1"/>
                </a:solidFill>
                <a:latin typeface="Arial"/>
                <a:cs typeface="Arial"/>
              </a:rPr>
              <a:t>nd</a:t>
            </a:r>
            <a:r>
              <a:rPr lang="en-US" sz="1600" dirty="0" smtClean="0">
                <a:solidFill>
                  <a:schemeClr val="bg1"/>
                </a:solidFill>
                <a:latin typeface="Arial"/>
                <a:cs typeface="Arial"/>
              </a:rPr>
              <a:t> cooling stage</a:t>
            </a:r>
          </a:p>
        </p:txBody>
      </p:sp>
      <p:sp>
        <p:nvSpPr>
          <p:cNvPr id="16" name="TextBox 15"/>
          <p:cNvSpPr txBox="1"/>
          <p:nvPr/>
        </p:nvSpPr>
        <p:spPr>
          <a:xfrm>
            <a:off x="4528571" y="3632219"/>
            <a:ext cx="1868934" cy="338554"/>
          </a:xfrm>
          <a:prstGeom prst="rect">
            <a:avLst/>
          </a:prstGeom>
          <a:noFill/>
        </p:spPr>
        <p:txBody>
          <a:bodyPr wrap="square" rtlCol="0">
            <a:spAutoFit/>
          </a:bodyPr>
          <a:lstStyle/>
          <a:p>
            <a:r>
              <a:rPr lang="en-US" sz="1600" dirty="0" smtClean="0">
                <a:solidFill>
                  <a:schemeClr val="bg1"/>
                </a:solidFill>
                <a:latin typeface="Arial"/>
                <a:cs typeface="Arial"/>
              </a:rPr>
              <a:t>Vacuum flange</a:t>
            </a:r>
            <a:endParaRPr lang="en-US" sz="1600" dirty="0">
              <a:solidFill>
                <a:schemeClr val="bg1"/>
              </a:solidFill>
              <a:latin typeface="Arial"/>
              <a:cs typeface="Arial"/>
            </a:endParaRPr>
          </a:p>
        </p:txBody>
      </p:sp>
      <p:sp>
        <p:nvSpPr>
          <p:cNvPr id="17" name="TextBox 16"/>
          <p:cNvSpPr txBox="1"/>
          <p:nvPr/>
        </p:nvSpPr>
        <p:spPr>
          <a:xfrm>
            <a:off x="1590078" y="5751831"/>
            <a:ext cx="1868934" cy="338554"/>
          </a:xfrm>
          <a:prstGeom prst="rect">
            <a:avLst/>
          </a:prstGeom>
          <a:noFill/>
        </p:spPr>
        <p:txBody>
          <a:bodyPr wrap="square" rtlCol="0">
            <a:spAutoFit/>
          </a:bodyPr>
          <a:lstStyle/>
          <a:p>
            <a:r>
              <a:rPr lang="en-US" sz="1600" dirty="0" smtClean="0">
                <a:solidFill>
                  <a:schemeClr val="bg1"/>
                </a:solidFill>
                <a:latin typeface="Arial"/>
                <a:cs typeface="Arial"/>
              </a:rPr>
              <a:t>LH</a:t>
            </a:r>
            <a:r>
              <a:rPr lang="en-US" sz="1600" baseline="-25000" dirty="0" smtClean="0">
                <a:solidFill>
                  <a:schemeClr val="bg1"/>
                </a:solidFill>
                <a:latin typeface="Arial"/>
                <a:cs typeface="Arial"/>
              </a:rPr>
              <a:t>2</a:t>
            </a:r>
            <a:r>
              <a:rPr lang="en-US" sz="1600" dirty="0" smtClean="0">
                <a:solidFill>
                  <a:schemeClr val="bg1"/>
                </a:solidFill>
                <a:latin typeface="Arial"/>
                <a:cs typeface="Arial"/>
              </a:rPr>
              <a:t> condenser</a:t>
            </a:r>
            <a:endParaRPr lang="en-US" sz="1600" dirty="0">
              <a:solidFill>
                <a:schemeClr val="bg1"/>
              </a:solidFill>
              <a:latin typeface="Arial"/>
              <a:cs typeface="Arial"/>
            </a:endParaRPr>
          </a:p>
        </p:txBody>
      </p:sp>
      <p:sp>
        <p:nvSpPr>
          <p:cNvPr id="18" name="TextBox 17"/>
          <p:cNvSpPr txBox="1"/>
          <p:nvPr/>
        </p:nvSpPr>
        <p:spPr>
          <a:xfrm>
            <a:off x="4314098" y="5051631"/>
            <a:ext cx="1641876" cy="338554"/>
          </a:xfrm>
          <a:prstGeom prst="rect">
            <a:avLst/>
          </a:prstGeom>
          <a:noFill/>
        </p:spPr>
        <p:txBody>
          <a:bodyPr wrap="square" rtlCol="0">
            <a:spAutoFit/>
          </a:bodyPr>
          <a:lstStyle/>
          <a:p>
            <a:r>
              <a:rPr lang="en-US" sz="1600" dirty="0" smtClean="0">
                <a:solidFill>
                  <a:schemeClr val="bg1"/>
                </a:solidFill>
                <a:latin typeface="Arial"/>
                <a:cs typeface="Arial"/>
              </a:rPr>
              <a:t>H2 vent tube</a:t>
            </a:r>
            <a:endParaRPr lang="en-US" sz="1600" dirty="0">
              <a:solidFill>
                <a:schemeClr val="bg1"/>
              </a:solidFill>
              <a:latin typeface="Arial"/>
              <a:cs typeface="Arial"/>
            </a:endParaRPr>
          </a:p>
        </p:txBody>
      </p:sp>
      <p:cxnSp>
        <p:nvCxnSpPr>
          <p:cNvPr id="19" name="Straight Connector 18"/>
          <p:cNvCxnSpPr/>
          <p:nvPr/>
        </p:nvCxnSpPr>
        <p:spPr>
          <a:xfrm>
            <a:off x="2228381" y="3733626"/>
            <a:ext cx="1170731" cy="334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1"/>
          </p:cNvCxnSpPr>
          <p:nvPr/>
        </p:nvCxnSpPr>
        <p:spPr>
          <a:xfrm flipH="1">
            <a:off x="3757714" y="4552053"/>
            <a:ext cx="1024188" cy="16927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2971163" y="5295892"/>
            <a:ext cx="563076" cy="191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067005" y="5487598"/>
            <a:ext cx="380027" cy="359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695415" y="4552053"/>
            <a:ext cx="51699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129106" y="5390185"/>
            <a:ext cx="399465" cy="625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618783" y="6185602"/>
            <a:ext cx="568775" cy="190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025433" y="3886026"/>
            <a:ext cx="503138" cy="182072"/>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49974" y="848884"/>
            <a:ext cx="7129494" cy="1754326"/>
          </a:xfrm>
          <a:prstGeom prst="rect">
            <a:avLst/>
          </a:prstGeom>
          <a:noFill/>
        </p:spPr>
        <p:txBody>
          <a:bodyPr wrap="square" rtlCol="0">
            <a:spAutoFit/>
          </a:bodyPr>
          <a:lstStyle/>
          <a:p>
            <a:pPr marL="285750" indent="-285750">
              <a:buFont typeface="Wingdings" charset="0"/>
              <a:buChar char="v"/>
            </a:pPr>
            <a:r>
              <a:rPr lang="en-US" dirty="0" smtClean="0">
                <a:solidFill>
                  <a:srgbClr val="17375E"/>
                </a:solidFill>
                <a:latin typeface="Century Gothic"/>
                <a:cs typeface="Century Gothic"/>
                <a:sym typeface="Wingdings"/>
              </a:rPr>
              <a:t>A small </a:t>
            </a:r>
            <a:r>
              <a:rPr lang="en-US" dirty="0" err="1" smtClean="0">
                <a:solidFill>
                  <a:srgbClr val="17375E"/>
                </a:solidFill>
                <a:latin typeface="Century Gothic"/>
                <a:cs typeface="Century Gothic"/>
                <a:sym typeface="Wingdings"/>
              </a:rPr>
              <a:t>cryotarget</a:t>
            </a:r>
            <a:r>
              <a:rPr lang="en-US" dirty="0" smtClean="0">
                <a:solidFill>
                  <a:srgbClr val="17375E"/>
                </a:solidFill>
                <a:latin typeface="Century Gothic"/>
                <a:cs typeface="Century Gothic"/>
                <a:sym typeface="Wingdings"/>
              </a:rPr>
              <a:t> (100 cm</a:t>
            </a:r>
            <a:r>
              <a:rPr lang="en-US" baseline="30000" dirty="0" smtClean="0">
                <a:solidFill>
                  <a:srgbClr val="17375E"/>
                </a:solidFill>
                <a:latin typeface="Century Gothic"/>
                <a:cs typeface="Century Gothic"/>
                <a:sym typeface="Wingdings"/>
              </a:rPr>
              <a:t>3</a:t>
            </a:r>
            <a:r>
              <a:rPr lang="en-US" dirty="0" smtClean="0">
                <a:solidFill>
                  <a:srgbClr val="17375E"/>
                </a:solidFill>
                <a:latin typeface="Century Gothic"/>
                <a:cs typeface="Century Gothic"/>
                <a:sym typeface="Wingdings"/>
              </a:rPr>
              <a:t>) for LH</a:t>
            </a:r>
            <a:r>
              <a:rPr lang="en-US" baseline="-25000" dirty="0" smtClean="0">
                <a:solidFill>
                  <a:srgbClr val="17375E"/>
                </a:solidFill>
                <a:latin typeface="Century Gothic"/>
                <a:cs typeface="Century Gothic"/>
                <a:sym typeface="Wingdings"/>
              </a:rPr>
              <a:t>2</a:t>
            </a:r>
            <a:r>
              <a:rPr lang="en-US" dirty="0" smtClean="0">
                <a:solidFill>
                  <a:srgbClr val="17375E"/>
                </a:solidFill>
                <a:latin typeface="Century Gothic"/>
                <a:cs typeface="Century Gothic"/>
                <a:sym typeface="Wingdings"/>
              </a:rPr>
              <a:t>, LD</a:t>
            </a:r>
            <a:r>
              <a:rPr lang="en-US" baseline="-25000" dirty="0" smtClean="0">
                <a:solidFill>
                  <a:srgbClr val="17375E"/>
                </a:solidFill>
                <a:latin typeface="Century Gothic"/>
                <a:cs typeface="Century Gothic"/>
                <a:sym typeface="Wingdings"/>
              </a:rPr>
              <a:t>2</a:t>
            </a:r>
            <a:r>
              <a:rPr lang="en-US" dirty="0" smtClean="0">
                <a:solidFill>
                  <a:srgbClr val="17375E"/>
                </a:solidFill>
                <a:latin typeface="Century Gothic"/>
                <a:cs typeface="Century Gothic"/>
                <a:sym typeface="Wingdings"/>
              </a:rPr>
              <a:t> and possibly </a:t>
            </a:r>
            <a:r>
              <a:rPr lang="en-US" dirty="0" err="1" smtClean="0">
                <a:solidFill>
                  <a:srgbClr val="17375E"/>
                </a:solidFill>
                <a:latin typeface="Century Gothic"/>
                <a:cs typeface="Century Gothic"/>
                <a:sym typeface="Wingdings"/>
              </a:rPr>
              <a:t>LHe</a:t>
            </a:r>
            <a:r>
              <a:rPr lang="en-US" dirty="0" smtClean="0">
                <a:solidFill>
                  <a:srgbClr val="17375E"/>
                </a:solidFill>
                <a:latin typeface="Century Gothic"/>
                <a:cs typeface="Century Gothic"/>
                <a:sym typeface="Wingdings"/>
              </a:rPr>
              <a:t> </a:t>
            </a:r>
          </a:p>
          <a:p>
            <a:endParaRPr lang="en-US" dirty="0" smtClean="0">
              <a:solidFill>
                <a:srgbClr val="17375E"/>
              </a:solidFill>
              <a:latin typeface="Century Gothic"/>
              <a:cs typeface="Century Gothic"/>
              <a:sym typeface="Wingdings"/>
            </a:endParaRPr>
          </a:p>
          <a:p>
            <a:pPr marL="285750" indent="-285750">
              <a:buFont typeface="Wingdings" charset="0"/>
              <a:buChar char="v"/>
            </a:pPr>
            <a:r>
              <a:rPr lang="en-US" dirty="0" smtClean="0">
                <a:solidFill>
                  <a:srgbClr val="17375E"/>
                </a:solidFill>
                <a:latin typeface="Century Gothic"/>
                <a:cs typeface="Century Gothic"/>
                <a:sym typeface="Wingdings"/>
              </a:rPr>
              <a:t>Photon beam only      no appreciable heat load</a:t>
            </a:r>
          </a:p>
          <a:p>
            <a:endParaRPr lang="en-US" dirty="0">
              <a:solidFill>
                <a:srgbClr val="17375E"/>
              </a:solidFill>
              <a:latin typeface="Century Gothic"/>
              <a:cs typeface="Century Gothic"/>
              <a:sym typeface="Wingdings"/>
            </a:endParaRPr>
          </a:p>
          <a:p>
            <a:pPr marL="285750" indent="-285750">
              <a:buFont typeface="Wingdings" charset="0"/>
              <a:buChar char="v"/>
            </a:pPr>
            <a:r>
              <a:rPr lang="en-US" dirty="0" smtClean="0">
                <a:solidFill>
                  <a:srgbClr val="17375E"/>
                </a:solidFill>
                <a:latin typeface="Century Gothic"/>
                <a:cs typeface="Century Gothic"/>
                <a:sym typeface="Wingdings"/>
              </a:rPr>
              <a:t>Use two stage </a:t>
            </a:r>
            <a:r>
              <a:rPr lang="en-US" b="1" i="1" dirty="0" smtClean="0">
                <a:solidFill>
                  <a:srgbClr val="17375E"/>
                </a:solidFill>
                <a:latin typeface="Century Gothic"/>
                <a:cs typeface="Century Gothic"/>
                <a:sym typeface="Wingdings"/>
              </a:rPr>
              <a:t>Pulse-Tube refrigerator</a:t>
            </a:r>
            <a:r>
              <a:rPr lang="en-US" b="1" dirty="0" smtClean="0">
                <a:solidFill>
                  <a:srgbClr val="17375E"/>
                </a:solidFill>
                <a:latin typeface="Century Gothic"/>
                <a:cs typeface="Century Gothic"/>
                <a:sym typeface="Wingdings"/>
              </a:rPr>
              <a:t> </a:t>
            </a:r>
            <a:r>
              <a:rPr lang="en-US" dirty="0" smtClean="0">
                <a:solidFill>
                  <a:srgbClr val="17375E"/>
                </a:solidFill>
                <a:latin typeface="Century Gothic"/>
                <a:cs typeface="Century Gothic"/>
                <a:sym typeface="Wingdings"/>
              </a:rPr>
              <a:t>for target cooling</a:t>
            </a:r>
          </a:p>
          <a:p>
            <a:endParaRPr lang="en-US" dirty="0">
              <a:sym typeface="Wingdings"/>
            </a:endParaRPr>
          </a:p>
        </p:txBody>
      </p:sp>
      <p:sp>
        <p:nvSpPr>
          <p:cNvPr id="32" name="TextBox 31"/>
          <p:cNvSpPr txBox="1"/>
          <p:nvPr/>
        </p:nvSpPr>
        <p:spPr>
          <a:xfrm>
            <a:off x="1527994" y="4342399"/>
            <a:ext cx="1284050" cy="338554"/>
          </a:xfrm>
          <a:prstGeom prst="rect">
            <a:avLst/>
          </a:prstGeom>
          <a:noFill/>
        </p:spPr>
        <p:txBody>
          <a:bodyPr wrap="square" rtlCol="0">
            <a:spAutoFit/>
          </a:bodyPr>
          <a:lstStyle/>
          <a:p>
            <a:r>
              <a:rPr lang="en-US" sz="1600" dirty="0" smtClean="0">
                <a:solidFill>
                  <a:schemeClr val="bg1"/>
                </a:solidFill>
                <a:latin typeface="Arial"/>
                <a:cs typeface="Arial"/>
              </a:rPr>
              <a:t>H2 fill tube</a:t>
            </a:r>
            <a:endParaRPr lang="en-US" sz="1600" dirty="0">
              <a:solidFill>
                <a:schemeClr val="bg1"/>
              </a:solidFill>
              <a:latin typeface="Arial"/>
              <a:cs typeface="Arial"/>
            </a:endParaRPr>
          </a:p>
        </p:txBody>
      </p:sp>
      <p:cxnSp>
        <p:nvCxnSpPr>
          <p:cNvPr id="35" name="Straight Connector 34"/>
          <p:cNvCxnSpPr/>
          <p:nvPr/>
        </p:nvCxnSpPr>
        <p:spPr>
          <a:xfrm flipH="1" flipV="1">
            <a:off x="2695415" y="4552053"/>
            <a:ext cx="599217" cy="49957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53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getCe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5174"/>
            <a:ext cx="5488564" cy="1513281"/>
          </a:xfrm>
          <a:prstGeom prst="rect">
            <a:avLst/>
          </a:prstGeom>
        </p:spPr>
      </p:pic>
      <p:pic>
        <p:nvPicPr>
          <p:cNvPr id="5" name="Picture 4" descr="HallD_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16888" y="2588454"/>
            <a:ext cx="5517807" cy="1519311"/>
          </a:xfrm>
          <a:prstGeom prst="rect">
            <a:avLst/>
          </a:prstGeom>
        </p:spPr>
      </p:pic>
      <p:pic>
        <p:nvPicPr>
          <p:cNvPr id="6" name="Picture 5" descr="Cell_upstre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7285" y="4332850"/>
            <a:ext cx="5367410" cy="2039815"/>
          </a:xfrm>
          <a:prstGeom prst="rect">
            <a:avLst/>
          </a:prstGeom>
        </p:spPr>
      </p:pic>
      <p:sp>
        <p:nvSpPr>
          <p:cNvPr id="11" name="TextBox 10"/>
          <p:cNvSpPr txBox="1"/>
          <p:nvPr/>
        </p:nvSpPr>
        <p:spPr>
          <a:xfrm>
            <a:off x="1828800" y="0"/>
            <a:ext cx="4752109"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Hall D </a:t>
            </a:r>
            <a:r>
              <a:rPr lang="en-US" sz="3600" dirty="0" err="1" smtClean="0">
                <a:latin typeface="Times New Roman" panose="02020603050405020304" pitchFamily="18" charset="0"/>
                <a:cs typeface="Times New Roman" panose="02020603050405020304" pitchFamily="18" charset="0"/>
              </a:rPr>
              <a:t>Cryotarget</a:t>
            </a:r>
            <a:endParaRPr lang="en-US" sz="3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46618" y="1047465"/>
            <a:ext cx="3061855" cy="5170646"/>
          </a:xfrm>
          <a:prstGeom prst="rect">
            <a:avLst/>
          </a:prstGeom>
          <a:noFill/>
        </p:spPr>
        <p:txBody>
          <a:bodyPr wrap="square" rtlCol="0">
            <a:spAutoFit/>
          </a:bodyPr>
          <a:lstStyle/>
          <a:p>
            <a:pPr algn="ctr"/>
            <a:r>
              <a:rPr lang="en-US" sz="2400" b="1" u="sng" dirty="0" smtClean="0">
                <a:latin typeface="Times New Roman" panose="02020603050405020304" pitchFamily="18" charset="0"/>
                <a:cs typeface="Times New Roman" panose="02020603050405020304" pitchFamily="18" charset="0"/>
              </a:rPr>
              <a:t>Target Cell</a:t>
            </a:r>
          </a:p>
          <a:p>
            <a:r>
              <a:rPr lang="en-US" b="1" dirty="0" smtClean="0">
                <a:latin typeface="Times New Roman" panose="02020603050405020304" pitchFamily="18" charset="0"/>
                <a:cs typeface="Times New Roman" panose="02020603050405020304" pitchFamily="18" charset="0"/>
              </a:rPr>
              <a:t>Cylinder 130 µm </a:t>
            </a: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Al </a:t>
            </a:r>
            <a:r>
              <a:rPr lang="en-US" b="1" dirty="0" err="1" smtClean="0">
                <a:latin typeface="Times New Roman" panose="02020603050405020304" pitchFamily="18" charset="0"/>
                <a:cs typeface="Times New Roman" panose="02020603050405020304" pitchFamily="18" charset="0"/>
              </a:rPr>
              <a:t>kapton</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Entrance &amp; Exit Windows </a:t>
            </a:r>
          </a:p>
          <a:p>
            <a:r>
              <a:rPr lang="en-US" b="1" dirty="0" smtClean="0">
                <a:latin typeface="Times New Roman" panose="02020603050405020304" pitchFamily="18" charset="0"/>
                <a:cs typeface="Times New Roman" panose="02020603050405020304" pitchFamily="18" charset="0"/>
              </a:rPr>
              <a:t>75 µm </a:t>
            </a:r>
            <a:r>
              <a:rPr lang="en-US" b="1" dirty="0" err="1" smtClean="0">
                <a:latin typeface="Times New Roman" panose="02020603050405020304" pitchFamily="18" charset="0"/>
                <a:cs typeface="Times New Roman" panose="02020603050405020304" pitchFamily="18" charset="0"/>
              </a:rPr>
              <a:t>kapton</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Base Al w/  SS tubes</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Epoxy 3M DP-90</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Burst pressure 180 </a:t>
            </a:r>
            <a:r>
              <a:rPr lang="en-US" b="1" dirty="0" err="1" smtClean="0">
                <a:latin typeface="Times New Roman" panose="02020603050405020304" pitchFamily="18" charset="0"/>
                <a:cs typeface="Times New Roman" panose="02020603050405020304" pitchFamily="18" charset="0"/>
              </a:rPr>
              <a:t>psid</a:t>
            </a:r>
            <a:r>
              <a:rPr lang="en-US" b="1" dirty="0" smtClean="0">
                <a:latin typeface="Times New Roman" panose="02020603050405020304" pitchFamily="18" charset="0"/>
                <a:cs typeface="Times New Roman" panose="02020603050405020304" pitchFamily="18" charset="0"/>
              </a:rPr>
              <a:t> @ room temperature</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Two internal </a:t>
            </a:r>
            <a:r>
              <a:rPr lang="en-US" b="1" dirty="0" smtClean="0">
                <a:latin typeface="Times New Roman" panose="02020603050405020304" pitchFamily="18" charset="0"/>
                <a:cs typeface="Times New Roman" panose="02020603050405020304" pitchFamily="18" charset="0"/>
              </a:rPr>
              <a:t>thermometers</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Cernox</a:t>
            </a:r>
            <a:r>
              <a:rPr lang="en-US" b="1" dirty="0" smtClean="0">
                <a:latin typeface="Times New Roman" panose="02020603050405020304" pitchFamily="18" charset="0"/>
                <a:cs typeface="Times New Roman" panose="02020603050405020304" pitchFamily="18" charset="0"/>
              </a:rPr>
              <a:t> 1050SD)</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50 W external heater</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67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347837" y="1571605"/>
            <a:ext cx="3448583" cy="2318606"/>
          </a:xfrm>
          <a:prstGeom prst="rect">
            <a:avLst/>
          </a:prstGeom>
          <a:solidFill>
            <a:srgbClr val="262F56"/>
          </a:solidFill>
          <a:ln>
            <a:solidFill>
              <a:srgbClr val="282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ryomech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45" y="1224563"/>
            <a:ext cx="2664499" cy="413764"/>
          </a:xfrm>
          <a:prstGeom prst="rect">
            <a:avLst/>
          </a:prstGeom>
        </p:spPr>
      </p:pic>
      <p:pic>
        <p:nvPicPr>
          <p:cNvPr id="6" name="Picture 5" descr="pt415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64" y="1701158"/>
            <a:ext cx="2649335" cy="4535878"/>
          </a:xfrm>
          <a:prstGeom prst="rect">
            <a:avLst/>
          </a:prstGeom>
        </p:spPr>
      </p:pic>
      <p:sp>
        <p:nvSpPr>
          <p:cNvPr id="10" name="TextBox 9"/>
          <p:cNvSpPr txBox="1"/>
          <p:nvPr/>
        </p:nvSpPr>
        <p:spPr>
          <a:xfrm>
            <a:off x="3088110" y="2098842"/>
            <a:ext cx="1523995" cy="523220"/>
          </a:xfrm>
          <a:prstGeom prst="rect">
            <a:avLst/>
          </a:prstGeom>
          <a:noFill/>
        </p:spPr>
        <p:txBody>
          <a:bodyPr wrap="square" rtlCol="0">
            <a:spAutoFit/>
          </a:bodyPr>
          <a:lstStyle/>
          <a:p>
            <a:r>
              <a:rPr lang="en-US" sz="1400" dirty="0" smtClean="0">
                <a:latin typeface="Century Gothic"/>
                <a:cs typeface="Century Gothic"/>
              </a:rPr>
              <a:t>Helium reservoirs</a:t>
            </a:r>
            <a:endParaRPr lang="en-US" sz="1400" dirty="0">
              <a:latin typeface="Century Gothic"/>
              <a:cs typeface="Century Gothic"/>
            </a:endParaRPr>
          </a:p>
        </p:txBody>
      </p:sp>
      <p:sp>
        <p:nvSpPr>
          <p:cNvPr id="16" name="TextBox 15"/>
          <p:cNvSpPr txBox="1"/>
          <p:nvPr/>
        </p:nvSpPr>
        <p:spPr>
          <a:xfrm>
            <a:off x="3074742" y="2692400"/>
            <a:ext cx="1443784" cy="307777"/>
          </a:xfrm>
          <a:prstGeom prst="rect">
            <a:avLst/>
          </a:prstGeom>
          <a:noFill/>
        </p:spPr>
        <p:txBody>
          <a:bodyPr wrap="square" rtlCol="0">
            <a:spAutoFit/>
          </a:bodyPr>
          <a:lstStyle/>
          <a:p>
            <a:r>
              <a:rPr lang="en-US" sz="1400" dirty="0" smtClean="0">
                <a:latin typeface="Century Gothic"/>
                <a:cs typeface="Century Gothic"/>
              </a:rPr>
              <a:t>Valve system</a:t>
            </a:r>
            <a:endParaRPr lang="en-US" sz="1400" dirty="0">
              <a:latin typeface="Century Gothic"/>
              <a:cs typeface="Century Gothic"/>
            </a:endParaRPr>
          </a:p>
        </p:txBody>
      </p:sp>
      <p:sp>
        <p:nvSpPr>
          <p:cNvPr id="17" name="TextBox 16"/>
          <p:cNvSpPr txBox="1"/>
          <p:nvPr/>
        </p:nvSpPr>
        <p:spPr>
          <a:xfrm>
            <a:off x="3088110" y="3176640"/>
            <a:ext cx="1523996" cy="523220"/>
          </a:xfrm>
          <a:prstGeom prst="rect">
            <a:avLst/>
          </a:prstGeom>
          <a:noFill/>
        </p:spPr>
        <p:txBody>
          <a:bodyPr wrap="square" rtlCol="0">
            <a:spAutoFit/>
          </a:bodyPr>
          <a:lstStyle/>
          <a:p>
            <a:r>
              <a:rPr lang="en-US" sz="1400" dirty="0" smtClean="0">
                <a:latin typeface="Century Gothic"/>
                <a:cs typeface="Century Gothic"/>
              </a:rPr>
              <a:t>Compressor connections</a:t>
            </a:r>
            <a:endParaRPr lang="en-US" sz="1400" dirty="0">
              <a:latin typeface="Century Gothic"/>
              <a:cs typeface="Century Gothic"/>
            </a:endParaRPr>
          </a:p>
        </p:txBody>
      </p:sp>
      <p:sp>
        <p:nvSpPr>
          <p:cNvPr id="18" name="TextBox 17"/>
          <p:cNvSpPr txBox="1"/>
          <p:nvPr/>
        </p:nvSpPr>
        <p:spPr>
          <a:xfrm>
            <a:off x="3146932" y="3770199"/>
            <a:ext cx="2962434" cy="738664"/>
          </a:xfrm>
          <a:prstGeom prst="rect">
            <a:avLst/>
          </a:prstGeom>
          <a:noFill/>
        </p:spPr>
        <p:txBody>
          <a:bodyPr wrap="square" rtlCol="0">
            <a:spAutoFit/>
          </a:bodyPr>
          <a:lstStyle/>
          <a:p>
            <a:r>
              <a:rPr lang="en-US" sz="1400" dirty="0" smtClean="0">
                <a:latin typeface="Century Gothic"/>
                <a:cs typeface="Century Gothic"/>
              </a:rPr>
              <a:t>1</a:t>
            </a:r>
            <a:r>
              <a:rPr lang="en-US" sz="1400" baseline="30000" dirty="0" smtClean="0">
                <a:latin typeface="Century Gothic"/>
                <a:cs typeface="Century Gothic"/>
              </a:rPr>
              <a:t>st</a:t>
            </a:r>
            <a:r>
              <a:rPr lang="en-US" sz="1400" dirty="0" smtClean="0">
                <a:latin typeface="Century Gothic"/>
                <a:cs typeface="Century Gothic"/>
              </a:rPr>
              <a:t> stage pulse tube </a:t>
            </a:r>
          </a:p>
          <a:p>
            <a:r>
              <a:rPr lang="en-US" sz="1400" dirty="0" smtClean="0">
                <a:latin typeface="Century Gothic"/>
                <a:cs typeface="Century Gothic"/>
              </a:rPr>
              <a:t>and regenerator</a:t>
            </a:r>
          </a:p>
          <a:p>
            <a:r>
              <a:rPr lang="en-US" sz="1400" dirty="0" smtClean="0">
                <a:latin typeface="Century Gothic"/>
                <a:cs typeface="Century Gothic"/>
              </a:rPr>
              <a:t>(heat shield &amp; heat exchanger)</a:t>
            </a:r>
            <a:endParaRPr lang="en-US" sz="1400" dirty="0">
              <a:latin typeface="Century Gothic"/>
              <a:cs typeface="Century Gothic"/>
            </a:endParaRPr>
          </a:p>
        </p:txBody>
      </p:sp>
      <p:sp>
        <p:nvSpPr>
          <p:cNvPr id="19" name="TextBox 18"/>
          <p:cNvSpPr txBox="1"/>
          <p:nvPr/>
        </p:nvSpPr>
        <p:spPr>
          <a:xfrm>
            <a:off x="3146934" y="4697969"/>
            <a:ext cx="2066750" cy="738664"/>
          </a:xfrm>
          <a:prstGeom prst="rect">
            <a:avLst/>
          </a:prstGeom>
          <a:noFill/>
        </p:spPr>
        <p:txBody>
          <a:bodyPr wrap="square" rtlCol="0">
            <a:spAutoFit/>
          </a:bodyPr>
          <a:lstStyle/>
          <a:p>
            <a:r>
              <a:rPr lang="en-US" sz="1400" dirty="0" smtClean="0">
                <a:latin typeface="Century Gothic"/>
                <a:cs typeface="Century Gothic"/>
              </a:rPr>
              <a:t>2</a:t>
            </a:r>
            <a:r>
              <a:rPr lang="en-US" sz="1400" baseline="30000" dirty="0" smtClean="0">
                <a:latin typeface="Century Gothic"/>
                <a:cs typeface="Century Gothic"/>
              </a:rPr>
              <a:t>nd</a:t>
            </a:r>
            <a:r>
              <a:rPr lang="en-US" sz="1400" dirty="0" smtClean="0">
                <a:latin typeface="Century Gothic"/>
                <a:cs typeface="Century Gothic"/>
              </a:rPr>
              <a:t> stage pulse tube and regenerator</a:t>
            </a:r>
          </a:p>
          <a:p>
            <a:r>
              <a:rPr lang="en-US" sz="1400" dirty="0" smtClean="0">
                <a:latin typeface="Century Gothic"/>
                <a:cs typeface="Century Gothic"/>
              </a:rPr>
              <a:t>(condenser)</a:t>
            </a:r>
            <a:endParaRPr lang="en-US" sz="1400" dirty="0">
              <a:latin typeface="Century Gothic"/>
              <a:cs typeface="Century Gothic"/>
            </a:endParaRPr>
          </a:p>
        </p:txBody>
      </p:sp>
      <p:cxnSp>
        <p:nvCxnSpPr>
          <p:cNvPr id="12" name="Straight Connector 11"/>
          <p:cNvCxnSpPr/>
          <p:nvPr/>
        </p:nvCxnSpPr>
        <p:spPr>
          <a:xfrm>
            <a:off x="2566737" y="2352842"/>
            <a:ext cx="548107" cy="7610"/>
          </a:xfrm>
          <a:prstGeom prst="line">
            <a:avLst/>
          </a:prstGeom>
          <a:ln>
            <a:solidFill>
              <a:srgbClr val="28293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951789" y="2873788"/>
            <a:ext cx="1168407" cy="0"/>
          </a:xfrm>
          <a:prstGeom prst="line">
            <a:avLst/>
          </a:prstGeom>
          <a:ln>
            <a:solidFill>
              <a:srgbClr val="28293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673684" y="3467332"/>
            <a:ext cx="465232" cy="0"/>
          </a:xfrm>
          <a:prstGeom prst="line">
            <a:avLst/>
          </a:prstGeom>
          <a:ln>
            <a:solidFill>
              <a:srgbClr val="28293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951789" y="4141084"/>
            <a:ext cx="1205847" cy="0"/>
          </a:xfrm>
          <a:prstGeom prst="line">
            <a:avLst/>
          </a:prstGeom>
          <a:ln>
            <a:solidFill>
              <a:srgbClr val="28293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941085" y="5082220"/>
            <a:ext cx="1205847" cy="0"/>
          </a:xfrm>
          <a:prstGeom prst="line">
            <a:avLst/>
          </a:prstGeom>
          <a:ln>
            <a:solidFill>
              <a:srgbClr val="282933"/>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468158" y="1701158"/>
            <a:ext cx="3425242" cy="2062103"/>
          </a:xfrm>
          <a:prstGeom prst="rect">
            <a:avLst/>
          </a:prstGeom>
          <a:noFill/>
        </p:spPr>
        <p:txBody>
          <a:bodyPr wrap="square" rtlCol="0">
            <a:spAutoFit/>
          </a:bodyPr>
          <a:lstStyle/>
          <a:p>
            <a:r>
              <a:rPr lang="en-US" sz="2000" dirty="0" smtClean="0">
                <a:solidFill>
                  <a:srgbClr val="D69B25"/>
                </a:solidFill>
                <a:latin typeface="Century Gothic"/>
                <a:cs typeface="Century Gothic"/>
              </a:rPr>
              <a:t>Cryomech PT415</a:t>
            </a:r>
          </a:p>
          <a:p>
            <a:r>
              <a:rPr lang="en-US" sz="2000" u="sng" dirty="0" smtClean="0">
                <a:solidFill>
                  <a:srgbClr val="D69B25"/>
                </a:solidFill>
                <a:latin typeface="Century Gothic"/>
                <a:cs typeface="Century Gothic"/>
              </a:rPr>
              <a:t>Pulse Tube Refrigerator</a:t>
            </a:r>
          </a:p>
          <a:p>
            <a:endParaRPr lang="en-US" sz="600" dirty="0" smtClean="0">
              <a:solidFill>
                <a:srgbClr val="D69B25"/>
              </a:solidFill>
            </a:endParaRPr>
          </a:p>
          <a:p>
            <a:pPr marL="285750" indent="-285750">
              <a:buFont typeface="Arial"/>
              <a:buChar char="•"/>
            </a:pPr>
            <a:r>
              <a:rPr lang="en-US" sz="1600" dirty="0" smtClean="0">
                <a:solidFill>
                  <a:srgbClr val="FFFFFF"/>
                </a:solidFill>
              </a:rPr>
              <a:t>2.8 K base temperature</a:t>
            </a:r>
          </a:p>
          <a:p>
            <a:pPr marL="285750" indent="-285750">
              <a:buFont typeface="Arial"/>
              <a:buChar char="•"/>
            </a:pPr>
            <a:r>
              <a:rPr lang="en-US" sz="1600" dirty="0">
                <a:solidFill>
                  <a:srgbClr val="FFFFFF"/>
                </a:solidFill>
              </a:rPr>
              <a:t>One hour to 4.2 K (no load</a:t>
            </a:r>
            <a:r>
              <a:rPr lang="en-US" sz="1600" dirty="0" smtClean="0">
                <a:solidFill>
                  <a:srgbClr val="FFFFFF"/>
                </a:solidFill>
              </a:rPr>
              <a:t>)</a:t>
            </a:r>
          </a:p>
          <a:p>
            <a:pPr marL="285750" indent="-285750">
              <a:buFont typeface="Arial"/>
              <a:buChar char="•"/>
            </a:pPr>
            <a:r>
              <a:rPr lang="en-US" sz="1600" dirty="0" smtClean="0">
                <a:solidFill>
                  <a:srgbClr val="FFFFFF"/>
                </a:solidFill>
              </a:rPr>
              <a:t>1.5 W at 4.2 K</a:t>
            </a:r>
          </a:p>
          <a:p>
            <a:pPr marL="285750" indent="-285750">
              <a:buFont typeface="Arial"/>
              <a:buChar char="•"/>
            </a:pPr>
            <a:r>
              <a:rPr lang="en-US" sz="1600" dirty="0" smtClean="0">
                <a:solidFill>
                  <a:srgbClr val="FFFFFF"/>
                </a:solidFill>
              </a:rPr>
              <a:t>20 W at 20 K</a:t>
            </a:r>
          </a:p>
          <a:p>
            <a:pPr marL="285750" indent="-285750">
              <a:buFont typeface="Arial"/>
              <a:buChar char="•"/>
            </a:pPr>
            <a:r>
              <a:rPr lang="en-US" sz="1600" dirty="0" smtClean="0">
                <a:solidFill>
                  <a:srgbClr val="FFFFFF"/>
                </a:solidFill>
              </a:rPr>
              <a:t>20,000 hour maintenance cycle</a:t>
            </a:r>
          </a:p>
        </p:txBody>
      </p:sp>
      <p:sp>
        <p:nvSpPr>
          <p:cNvPr id="24" name="Title 1"/>
          <p:cNvSpPr txBox="1">
            <a:spLocks/>
          </p:cNvSpPr>
          <p:nvPr/>
        </p:nvSpPr>
        <p:spPr>
          <a:xfrm>
            <a:off x="457200" y="26455"/>
            <a:ext cx="8108517" cy="82242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7375E"/>
                </a:solidFill>
                <a:latin typeface="Times New Roman" panose="02020603050405020304" pitchFamily="18" charset="0"/>
                <a:cs typeface="Times New Roman" panose="02020603050405020304" pitchFamily="18" charset="0"/>
              </a:rPr>
              <a:t>Hall D  </a:t>
            </a:r>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sz="3600" dirty="0" smtClean="0">
                <a:solidFill>
                  <a:srgbClr val="17375E"/>
                </a:solidFill>
                <a:latin typeface="Times New Roman" panose="02020603050405020304" pitchFamily="18" charset="0"/>
                <a:cs typeface="Times New Roman" panose="02020603050405020304" pitchFamily="18" charset="0"/>
              </a:rPr>
              <a:t> Pulse Tube Refrigerator</a:t>
            </a:r>
            <a:r>
              <a:rPr lang="en-US" b="1" dirty="0" smtClean="0">
                <a:latin typeface="Raleway Thin"/>
                <a:cs typeface="Raleway Thin"/>
              </a:rPr>
              <a:t>		</a:t>
            </a:r>
            <a:endParaRPr lang="en-US" sz="2000" b="1" dirty="0">
              <a:latin typeface="Raleway Thin"/>
              <a:cs typeface="Raleway Thin"/>
            </a:endParaRPr>
          </a:p>
        </p:txBody>
      </p:sp>
    </p:spTree>
    <p:extLst>
      <p:ext uri="{BB962C8B-B14F-4D97-AF65-F5344CB8AC3E}">
        <p14:creationId xmlns:p14="http://schemas.microsoft.com/office/powerpoint/2010/main" val="3481920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ENSER_ASSEMB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21" y="912672"/>
            <a:ext cx="4493941" cy="4664528"/>
          </a:xfrm>
          <a:prstGeom prst="rect">
            <a:avLst/>
          </a:prstGeom>
        </p:spPr>
      </p:pic>
      <p:sp>
        <p:nvSpPr>
          <p:cNvPr id="3" name="Rectangle 2"/>
          <p:cNvSpPr/>
          <p:nvPr/>
        </p:nvSpPr>
        <p:spPr>
          <a:xfrm>
            <a:off x="5120104" y="1039091"/>
            <a:ext cx="3726104" cy="3144982"/>
          </a:xfrm>
          <a:prstGeom prst="rect">
            <a:avLst/>
          </a:prstGeom>
          <a:solidFill>
            <a:srgbClr val="262F56"/>
          </a:solidFill>
          <a:ln>
            <a:solidFill>
              <a:srgbClr val="282933"/>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t>Condenser  </a:t>
            </a:r>
          </a:p>
          <a:p>
            <a:pPr algn="ctr"/>
            <a:endParaRPr lang="en-US" sz="1000" dirty="0" smtClean="0"/>
          </a:p>
          <a:p>
            <a:pPr marL="285750" indent="-285750">
              <a:buFont typeface="Arial" panose="020B0604020202020204" pitchFamily="34" charset="0"/>
              <a:buChar char="•"/>
            </a:pPr>
            <a:r>
              <a:rPr lang="en-US" sz="2000" dirty="0" smtClean="0"/>
              <a:t>Single block of OFHC copper</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smtClean="0"/>
              <a:t>63 vertical fines (2600 cm2)</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000" dirty="0" smtClean="0"/>
              <a:t>Sealed inside SS can (100 cm3) w/ drain tube leading to &amp; from  the target cell</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smtClean="0"/>
              <a:t>Heater  &amp; thermometer used to control temperature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smtClean="0"/>
          </a:p>
          <a:p>
            <a:pPr marL="342900" indent="-342900">
              <a:buFont typeface="+mj-lt"/>
              <a:buAutoNum type="arabicPeriod"/>
            </a:pPr>
            <a:endParaRPr lang="en-US" dirty="0"/>
          </a:p>
        </p:txBody>
      </p:sp>
      <p:pic>
        <p:nvPicPr>
          <p:cNvPr id="4" name="Picture 3" descr="HallD_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2901756" y="4316917"/>
            <a:ext cx="6075987" cy="1909712"/>
          </a:xfrm>
          <a:prstGeom prst="rect">
            <a:avLst/>
          </a:prstGeom>
        </p:spPr>
      </p:pic>
      <p:sp>
        <p:nvSpPr>
          <p:cNvPr id="5" name="TextBox 4"/>
          <p:cNvSpPr txBox="1"/>
          <p:nvPr/>
        </p:nvSpPr>
        <p:spPr>
          <a:xfrm>
            <a:off x="369399" y="3308963"/>
            <a:ext cx="1276227" cy="307777"/>
          </a:xfrm>
          <a:prstGeom prst="rect">
            <a:avLst/>
          </a:prstGeom>
          <a:noFill/>
        </p:spPr>
        <p:txBody>
          <a:bodyPr wrap="square" rtlCol="0">
            <a:spAutoFit/>
          </a:bodyPr>
          <a:lstStyle/>
          <a:p>
            <a:pPr algn="r"/>
            <a:r>
              <a:rPr lang="en-US" sz="1400" dirty="0" smtClean="0">
                <a:solidFill>
                  <a:srgbClr val="FFFF00"/>
                </a:solidFill>
              </a:rPr>
              <a:t>Stainless</a:t>
            </a:r>
            <a:r>
              <a:rPr lang="en-US" sz="1400" dirty="0" smtClean="0">
                <a:solidFill>
                  <a:srgbClr val="9DD66A"/>
                </a:solidFill>
              </a:rPr>
              <a:t> can</a:t>
            </a:r>
            <a:endParaRPr lang="en-US" sz="1400" dirty="0">
              <a:solidFill>
                <a:srgbClr val="9DD66A"/>
              </a:solidFill>
            </a:endParaRPr>
          </a:p>
        </p:txBody>
      </p:sp>
      <p:sp>
        <p:nvSpPr>
          <p:cNvPr id="6" name="TextBox 5"/>
          <p:cNvSpPr txBox="1"/>
          <p:nvPr/>
        </p:nvSpPr>
        <p:spPr>
          <a:xfrm>
            <a:off x="578358" y="4333103"/>
            <a:ext cx="1193773" cy="523220"/>
          </a:xfrm>
          <a:prstGeom prst="rect">
            <a:avLst/>
          </a:prstGeom>
          <a:noFill/>
        </p:spPr>
        <p:txBody>
          <a:bodyPr wrap="square" rtlCol="0">
            <a:spAutoFit/>
          </a:bodyPr>
          <a:lstStyle/>
          <a:p>
            <a:pPr algn="r"/>
            <a:r>
              <a:rPr lang="en-US" sz="1400" dirty="0" smtClean="0">
                <a:solidFill>
                  <a:srgbClr val="FFFF00"/>
                </a:solidFill>
              </a:rPr>
              <a:t>Gas return</a:t>
            </a:r>
          </a:p>
          <a:p>
            <a:pPr algn="r"/>
            <a:r>
              <a:rPr lang="en-US" sz="1400" dirty="0" smtClean="0">
                <a:solidFill>
                  <a:srgbClr val="FFFF00"/>
                </a:solidFill>
              </a:rPr>
              <a:t>(from cell)</a:t>
            </a:r>
          </a:p>
        </p:txBody>
      </p:sp>
      <p:sp>
        <p:nvSpPr>
          <p:cNvPr id="7" name="TextBox 6"/>
          <p:cNvSpPr txBox="1"/>
          <p:nvPr/>
        </p:nvSpPr>
        <p:spPr>
          <a:xfrm>
            <a:off x="2651858" y="3091047"/>
            <a:ext cx="1979482" cy="307777"/>
          </a:xfrm>
          <a:prstGeom prst="rect">
            <a:avLst/>
          </a:prstGeom>
          <a:noFill/>
        </p:spPr>
        <p:txBody>
          <a:bodyPr wrap="square" rtlCol="0">
            <a:spAutoFit/>
          </a:bodyPr>
          <a:lstStyle/>
          <a:p>
            <a:r>
              <a:rPr lang="en-US" sz="1400" dirty="0" smtClean="0">
                <a:solidFill>
                  <a:srgbClr val="FFFF00"/>
                </a:solidFill>
              </a:rPr>
              <a:t>Copper</a:t>
            </a:r>
            <a:r>
              <a:rPr lang="en-US" sz="1400" dirty="0" smtClean="0">
                <a:solidFill>
                  <a:srgbClr val="9DD66A"/>
                </a:solidFill>
              </a:rPr>
              <a:t> </a:t>
            </a:r>
            <a:r>
              <a:rPr lang="en-US" sz="1400" dirty="0" smtClean="0">
                <a:solidFill>
                  <a:srgbClr val="FFFF00"/>
                </a:solidFill>
              </a:rPr>
              <a:t>fins</a:t>
            </a:r>
            <a:endParaRPr lang="en-US" sz="1400" dirty="0">
              <a:solidFill>
                <a:srgbClr val="FFFF00"/>
              </a:solidFill>
            </a:endParaRPr>
          </a:p>
        </p:txBody>
      </p:sp>
      <p:sp>
        <p:nvSpPr>
          <p:cNvPr id="8" name="TextBox 7"/>
          <p:cNvSpPr txBox="1"/>
          <p:nvPr/>
        </p:nvSpPr>
        <p:spPr>
          <a:xfrm>
            <a:off x="3208862" y="1687949"/>
            <a:ext cx="1600201" cy="523220"/>
          </a:xfrm>
          <a:prstGeom prst="rect">
            <a:avLst/>
          </a:prstGeom>
          <a:noFill/>
        </p:spPr>
        <p:txBody>
          <a:bodyPr wrap="square" rtlCol="0">
            <a:spAutoFit/>
          </a:bodyPr>
          <a:lstStyle/>
          <a:p>
            <a:r>
              <a:rPr lang="en-US" sz="1400" dirty="0" smtClean="0">
                <a:solidFill>
                  <a:srgbClr val="FFFF00"/>
                </a:solidFill>
              </a:rPr>
              <a:t>Thermometers &amp; Heaters</a:t>
            </a:r>
            <a:endParaRPr lang="en-US" sz="1400" dirty="0">
              <a:solidFill>
                <a:srgbClr val="FFFF00"/>
              </a:solidFill>
            </a:endParaRPr>
          </a:p>
        </p:txBody>
      </p:sp>
      <p:sp>
        <p:nvSpPr>
          <p:cNvPr id="9" name="TextBox 8"/>
          <p:cNvSpPr txBox="1"/>
          <p:nvPr/>
        </p:nvSpPr>
        <p:spPr>
          <a:xfrm>
            <a:off x="3363132" y="2349651"/>
            <a:ext cx="1600201" cy="307777"/>
          </a:xfrm>
          <a:prstGeom prst="rect">
            <a:avLst/>
          </a:prstGeom>
          <a:noFill/>
        </p:spPr>
        <p:txBody>
          <a:bodyPr wrap="square" rtlCol="0">
            <a:spAutoFit/>
          </a:bodyPr>
          <a:lstStyle/>
          <a:p>
            <a:r>
              <a:rPr lang="en-US" sz="1400" dirty="0" smtClean="0">
                <a:solidFill>
                  <a:srgbClr val="FFFF00"/>
                </a:solidFill>
              </a:rPr>
              <a:t>Indium seal</a:t>
            </a:r>
            <a:endParaRPr lang="en-US" sz="1400" dirty="0">
              <a:solidFill>
                <a:srgbClr val="FFFF00"/>
              </a:solidFill>
            </a:endParaRPr>
          </a:p>
        </p:txBody>
      </p:sp>
      <p:cxnSp>
        <p:nvCxnSpPr>
          <p:cNvPr id="10" name="Straight Arrow Connector 9"/>
          <p:cNvCxnSpPr/>
          <p:nvPr/>
        </p:nvCxnSpPr>
        <p:spPr>
          <a:xfrm flipH="1">
            <a:off x="2283558" y="1949559"/>
            <a:ext cx="925305"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flipH="1">
            <a:off x="1915258" y="3244936"/>
            <a:ext cx="7366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flipH="1">
            <a:off x="2382983" y="2493818"/>
            <a:ext cx="1037548"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p:nvPr/>
        </p:nvCxnSpPr>
        <p:spPr>
          <a:xfrm>
            <a:off x="2424545" y="1260764"/>
            <a:ext cx="429491" cy="60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574156" y="1308369"/>
            <a:ext cx="3411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42445" y="1011287"/>
            <a:ext cx="406363" cy="369332"/>
          </a:xfrm>
          <a:prstGeom prst="rect">
            <a:avLst/>
          </a:prstGeom>
          <a:noFill/>
        </p:spPr>
        <p:txBody>
          <a:bodyPr wrap="square" rtlCol="0">
            <a:spAutoFit/>
          </a:bodyPr>
          <a:lstStyle/>
          <a:p>
            <a:endParaRPr lang="en-US" dirty="0"/>
          </a:p>
        </p:txBody>
      </p:sp>
      <p:cxnSp>
        <p:nvCxnSpPr>
          <p:cNvPr id="33" name="Straight Connector 32"/>
          <p:cNvCxnSpPr/>
          <p:nvPr/>
        </p:nvCxnSpPr>
        <p:spPr>
          <a:xfrm>
            <a:off x="2854036" y="1086696"/>
            <a:ext cx="0" cy="360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522750" y="1086696"/>
            <a:ext cx="0" cy="36021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899645" y="1080655"/>
            <a:ext cx="599674" cy="307777"/>
          </a:xfrm>
          <a:prstGeom prst="rect">
            <a:avLst/>
          </a:prstGeom>
          <a:noFill/>
        </p:spPr>
        <p:txBody>
          <a:bodyPr wrap="square" rtlCol="0">
            <a:spAutoFit/>
          </a:bodyPr>
          <a:lstStyle/>
          <a:p>
            <a:r>
              <a:rPr lang="en-US" sz="1400" dirty="0" smtClean="0">
                <a:solidFill>
                  <a:srgbClr val="FFFF00"/>
                </a:solidFill>
              </a:rPr>
              <a:t>3 .7 “ </a:t>
            </a:r>
            <a:endParaRPr lang="en-US" sz="1400" dirty="0">
              <a:solidFill>
                <a:srgbClr val="FFFF00"/>
              </a:solidFill>
            </a:endParaRPr>
          </a:p>
        </p:txBody>
      </p:sp>
      <p:sp>
        <p:nvSpPr>
          <p:cNvPr id="79" name="TextBox 78"/>
          <p:cNvSpPr txBox="1"/>
          <p:nvPr/>
        </p:nvSpPr>
        <p:spPr>
          <a:xfrm>
            <a:off x="2854036" y="0"/>
            <a:ext cx="3085713"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Cryotarget</a:t>
            </a:r>
            <a:endParaRPr lang="en-US" sz="3600" dirty="0">
              <a:latin typeface="Times New Roman" panose="02020603050405020304" pitchFamily="18" charset="0"/>
              <a:cs typeface="Times New Roman" panose="02020603050405020304" pitchFamily="18" charset="0"/>
            </a:endParaRPr>
          </a:p>
        </p:txBody>
      </p:sp>
      <p:cxnSp>
        <p:nvCxnSpPr>
          <p:cNvPr id="81" name="Curved Connector 80"/>
          <p:cNvCxnSpPr/>
          <p:nvPr/>
        </p:nvCxnSpPr>
        <p:spPr>
          <a:xfrm>
            <a:off x="2746210" y="4447309"/>
            <a:ext cx="895389" cy="637309"/>
          </a:xfrm>
          <a:prstGeom prst="curvedConnector3">
            <a:avLst>
              <a:gd name="adj1" fmla="val 70115"/>
            </a:avLst>
          </a:prstGeom>
          <a:ln>
            <a:solidFill>
              <a:schemeClr val="accent1"/>
            </a:solidFill>
            <a:tailEnd type="arrow"/>
          </a:ln>
        </p:spPr>
        <p:style>
          <a:lnRef idx="2">
            <a:schemeClr val="accent6"/>
          </a:lnRef>
          <a:fillRef idx="0">
            <a:schemeClr val="accent6"/>
          </a:fillRef>
          <a:effectRef idx="1">
            <a:schemeClr val="accent6"/>
          </a:effectRef>
          <a:fontRef idx="minor">
            <a:schemeClr val="tx1"/>
          </a:fontRef>
        </p:style>
      </p:cxnSp>
      <p:cxnSp>
        <p:nvCxnSpPr>
          <p:cNvPr id="85" name="Straight Arrow Connector 84"/>
          <p:cNvCxnSpPr/>
          <p:nvPr/>
        </p:nvCxnSpPr>
        <p:spPr>
          <a:xfrm flipH="1">
            <a:off x="2382984" y="5084618"/>
            <a:ext cx="810920" cy="18715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8925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747" y="1243271"/>
            <a:ext cx="8447276" cy="1754327"/>
          </a:xfrm>
          <a:prstGeom prst="rect">
            <a:avLst/>
          </a:prstGeom>
          <a:noFill/>
        </p:spPr>
        <p:txBody>
          <a:bodyPr wrap="square" rtlCol="0">
            <a:spAutoFit/>
          </a:bodyPr>
          <a:lstStyle/>
          <a:p>
            <a:r>
              <a:rPr lang="en-US" dirty="0" smtClean="0">
                <a:solidFill>
                  <a:srgbClr val="20262E"/>
                </a:solidFill>
                <a:latin typeface="Century Gothic"/>
                <a:cs typeface="Century Gothic"/>
              </a:rPr>
              <a:t>A 100 W temperature controller (Lake Shore Model 336) maintains the condenser at a predetermined temperature using redundant heater and thermometers attached outside the condenser.</a:t>
            </a:r>
          </a:p>
          <a:p>
            <a:endParaRPr lang="en-US" dirty="0" smtClean="0">
              <a:solidFill>
                <a:srgbClr val="20262E"/>
              </a:solidFill>
              <a:latin typeface="Century Gothic"/>
              <a:cs typeface="Century Gothic"/>
            </a:endParaRPr>
          </a:p>
          <a:p>
            <a:r>
              <a:rPr lang="en-US" dirty="0" smtClean="0">
                <a:solidFill>
                  <a:srgbClr val="20262E"/>
                </a:solidFill>
                <a:latin typeface="Century Gothic"/>
                <a:cs typeface="Century Gothic"/>
              </a:rPr>
              <a:t>A second heater (50 W) is attached to the target cell for empty target (cold gas) runs.</a:t>
            </a:r>
            <a:endParaRPr lang="en-US" dirty="0">
              <a:solidFill>
                <a:srgbClr val="20262E"/>
              </a:solidFill>
              <a:latin typeface="Century Gothic"/>
              <a:cs typeface="Century Gothic"/>
            </a:endParaRPr>
          </a:p>
        </p:txBody>
      </p:sp>
      <p:pic>
        <p:nvPicPr>
          <p:cNvPr id="2" name="Picture 1" descr="336ma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47" y="3910818"/>
            <a:ext cx="4289535" cy="1505075"/>
          </a:xfrm>
          <a:prstGeom prst="rect">
            <a:avLst/>
          </a:prstGeom>
        </p:spPr>
      </p:pic>
      <p:sp>
        <p:nvSpPr>
          <p:cNvPr id="14" name="Rectangle 13"/>
          <p:cNvSpPr/>
          <p:nvPr/>
        </p:nvSpPr>
        <p:spPr>
          <a:xfrm>
            <a:off x="5119825" y="3581685"/>
            <a:ext cx="3566697" cy="1949360"/>
          </a:xfrm>
          <a:prstGeom prst="rect">
            <a:avLst/>
          </a:prstGeom>
          <a:solidFill>
            <a:srgbClr val="262F56"/>
          </a:solidFill>
          <a:ln>
            <a:solidFill>
              <a:srgbClr val="282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192805" y="3654330"/>
            <a:ext cx="3493995" cy="1631216"/>
          </a:xfrm>
          <a:prstGeom prst="rect">
            <a:avLst/>
          </a:prstGeom>
          <a:noFill/>
        </p:spPr>
        <p:txBody>
          <a:bodyPr wrap="square" rtlCol="0">
            <a:spAutoFit/>
          </a:bodyPr>
          <a:lstStyle/>
          <a:p>
            <a:r>
              <a:rPr lang="en-US" sz="2000" u="sng" dirty="0" smtClean="0">
                <a:solidFill>
                  <a:srgbClr val="D69B25"/>
                </a:solidFill>
                <a:latin typeface="Century Gothic"/>
                <a:cs typeface="Century Gothic"/>
              </a:rPr>
              <a:t>Lake Shore 336</a:t>
            </a:r>
            <a:endParaRPr lang="en-US" sz="1600" dirty="0" smtClean="0">
              <a:solidFill>
                <a:srgbClr val="D69B25"/>
              </a:solidFill>
            </a:endParaRPr>
          </a:p>
          <a:p>
            <a:pPr marL="285750" indent="-285750">
              <a:buFont typeface="Arial"/>
              <a:buChar char="•"/>
            </a:pPr>
            <a:r>
              <a:rPr lang="en-US" sz="1600" dirty="0" smtClean="0">
                <a:solidFill>
                  <a:srgbClr val="FFFFFF"/>
                </a:solidFill>
              </a:rPr>
              <a:t>Four sensor inputs</a:t>
            </a:r>
          </a:p>
          <a:p>
            <a:pPr marL="285750" indent="-285750">
              <a:buFont typeface="Arial"/>
              <a:buChar char="•"/>
            </a:pPr>
            <a:r>
              <a:rPr lang="en-US" sz="1600" dirty="0" smtClean="0">
                <a:solidFill>
                  <a:srgbClr val="FFFFFF"/>
                </a:solidFill>
              </a:rPr>
              <a:t>Two PID-controlled heater outputs (100 W and 50 W)</a:t>
            </a:r>
          </a:p>
          <a:p>
            <a:pPr marL="285750" indent="-285750">
              <a:buFont typeface="Arial"/>
              <a:buChar char="•"/>
            </a:pPr>
            <a:r>
              <a:rPr lang="en-US" sz="1600" dirty="0" smtClean="0">
                <a:solidFill>
                  <a:srgbClr val="FFFFFF"/>
                </a:solidFill>
              </a:rPr>
              <a:t>Four alarms</a:t>
            </a:r>
          </a:p>
          <a:p>
            <a:pPr marL="285750" indent="-285750">
              <a:buFont typeface="Arial"/>
              <a:buChar char="•"/>
            </a:pPr>
            <a:r>
              <a:rPr lang="en-US" sz="1600" dirty="0" smtClean="0">
                <a:solidFill>
                  <a:srgbClr val="FFFFFF"/>
                </a:solidFill>
              </a:rPr>
              <a:t>Two NO/NC relays</a:t>
            </a:r>
          </a:p>
        </p:txBody>
      </p:sp>
      <p:sp>
        <p:nvSpPr>
          <p:cNvPr id="13" name="Title 1"/>
          <p:cNvSpPr txBox="1">
            <a:spLocks/>
          </p:cNvSpPr>
          <p:nvPr/>
        </p:nvSpPr>
        <p:spPr>
          <a:xfrm>
            <a:off x="457200" y="26455"/>
            <a:ext cx="8108517" cy="82242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7375E"/>
                </a:solidFill>
                <a:latin typeface="Times New Roman" panose="02020603050405020304" pitchFamily="18" charset="0"/>
                <a:cs typeface="Times New Roman" panose="02020603050405020304" pitchFamily="18" charset="0"/>
              </a:rPr>
              <a:t>Hall D  </a:t>
            </a:r>
            <a:r>
              <a:rPr lang="en-US" sz="3600" dirty="0" err="1" smtClean="0">
                <a:solidFill>
                  <a:srgbClr val="17375E"/>
                </a:solidFill>
                <a:latin typeface="Times New Roman" panose="02020603050405020304" pitchFamily="18" charset="0"/>
                <a:cs typeface="Times New Roman" panose="02020603050405020304" pitchFamily="18" charset="0"/>
              </a:rPr>
              <a:t>GlueX</a:t>
            </a:r>
            <a:r>
              <a:rPr lang="en-US" sz="3600" dirty="0" smtClean="0">
                <a:solidFill>
                  <a:srgbClr val="17375E"/>
                </a:solidFill>
                <a:latin typeface="Times New Roman" panose="02020603050405020304" pitchFamily="18" charset="0"/>
                <a:cs typeface="Times New Roman" panose="02020603050405020304" pitchFamily="18" charset="0"/>
              </a:rPr>
              <a:t>  </a:t>
            </a:r>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b="1" dirty="0" smtClean="0">
                <a:latin typeface="Century Gothic"/>
                <a:cs typeface="Century Gothic"/>
              </a:rPr>
              <a:t>	</a:t>
            </a:r>
            <a:r>
              <a:rPr lang="en-US" b="1" dirty="0" smtClean="0">
                <a:latin typeface="Raleway Thin"/>
                <a:cs typeface="Raleway Thin"/>
              </a:rPr>
              <a:t>		</a:t>
            </a:r>
            <a:endParaRPr lang="en-US" sz="2000" b="1" dirty="0">
              <a:latin typeface="Raleway Thin"/>
              <a:cs typeface="Raleway Thin"/>
            </a:endParaRPr>
          </a:p>
        </p:txBody>
      </p:sp>
    </p:spTree>
    <p:extLst>
      <p:ext uri="{BB962C8B-B14F-4D97-AF65-F5344CB8AC3E}">
        <p14:creationId xmlns:p14="http://schemas.microsoft.com/office/powerpoint/2010/main" val="154134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57200" y="1004295"/>
            <a:ext cx="7964904" cy="1061829"/>
          </a:xfrm>
          <a:prstGeom prst="rect">
            <a:avLst/>
          </a:prstGeom>
          <a:noFill/>
        </p:spPr>
        <p:txBody>
          <a:bodyPr wrap="square" rtlCol="0">
            <a:spAutoFit/>
          </a:bodyPr>
          <a:lstStyle/>
          <a:p>
            <a:r>
              <a:rPr lang="en-US" sz="2000" dirty="0" smtClean="0">
                <a:solidFill>
                  <a:srgbClr val="303845"/>
                </a:solidFill>
                <a:latin typeface="Century Gothic"/>
                <a:cs typeface="Century Gothic"/>
              </a:rPr>
              <a:t>A</a:t>
            </a:r>
            <a:r>
              <a:rPr lang="en-US" sz="2000" i="1" dirty="0" smtClean="0">
                <a:solidFill>
                  <a:srgbClr val="303845"/>
                </a:solidFill>
                <a:latin typeface="Century Gothic"/>
                <a:cs typeface="Century Gothic"/>
              </a:rPr>
              <a:t> Programmable Logic Controller </a:t>
            </a:r>
            <a:r>
              <a:rPr lang="en-US" sz="2000" dirty="0" smtClean="0">
                <a:solidFill>
                  <a:srgbClr val="303845"/>
                </a:solidFill>
                <a:latin typeface="Century Gothic"/>
                <a:cs typeface="Century Gothic"/>
              </a:rPr>
              <a:t>(PLC) controls and monitors the target</a:t>
            </a:r>
          </a:p>
          <a:p>
            <a:endParaRPr lang="en-US" sz="300" dirty="0" smtClean="0">
              <a:solidFill>
                <a:srgbClr val="303845"/>
              </a:solidFill>
              <a:latin typeface="Century Gothic"/>
              <a:cs typeface="Century Gothic"/>
            </a:endParaRPr>
          </a:p>
          <a:p>
            <a:r>
              <a:rPr lang="en-US" sz="2000" dirty="0" smtClean="0">
                <a:solidFill>
                  <a:srgbClr val="303845"/>
                </a:solidFill>
                <a:latin typeface="Century Gothic"/>
                <a:cs typeface="Century Gothic"/>
              </a:rPr>
              <a:t>Users have access to three buttons: </a:t>
            </a:r>
            <a:r>
              <a:rPr lang="en-US" sz="2000" i="1" dirty="0" smtClean="0">
                <a:solidFill>
                  <a:srgbClr val="303845"/>
                </a:solidFill>
                <a:latin typeface="Century Gothic"/>
                <a:cs typeface="Century Gothic"/>
              </a:rPr>
              <a:t>FILL, EMPTY,</a:t>
            </a:r>
            <a:r>
              <a:rPr lang="en-US" sz="2000" dirty="0" smtClean="0">
                <a:solidFill>
                  <a:srgbClr val="303845"/>
                </a:solidFill>
                <a:latin typeface="Century Gothic"/>
                <a:cs typeface="Century Gothic"/>
              </a:rPr>
              <a:t> and </a:t>
            </a:r>
            <a:r>
              <a:rPr lang="en-US" sz="2000" i="1" dirty="0" smtClean="0">
                <a:solidFill>
                  <a:srgbClr val="303845"/>
                </a:solidFill>
                <a:latin typeface="Century Gothic"/>
                <a:cs typeface="Century Gothic"/>
              </a:rPr>
              <a:t>OFF</a:t>
            </a:r>
          </a:p>
        </p:txBody>
      </p:sp>
      <p:grpSp>
        <p:nvGrpSpPr>
          <p:cNvPr id="12" name="Group 11"/>
          <p:cNvGrpSpPr/>
          <p:nvPr/>
        </p:nvGrpSpPr>
        <p:grpSpPr>
          <a:xfrm>
            <a:off x="3759411" y="5364866"/>
            <a:ext cx="1898752" cy="638834"/>
            <a:chOff x="6772243" y="4513730"/>
            <a:chExt cx="1898752" cy="638834"/>
          </a:xfrm>
        </p:grpSpPr>
        <p:sp>
          <p:nvSpPr>
            <p:cNvPr id="55" name="Rectangle 54"/>
            <p:cNvSpPr/>
            <p:nvPr/>
          </p:nvSpPr>
          <p:spPr>
            <a:xfrm>
              <a:off x="6772243" y="4513730"/>
              <a:ext cx="1898752" cy="63883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Calibri"/>
              </a:endParaRPr>
            </a:p>
          </p:txBody>
        </p:sp>
        <p:sp>
          <p:nvSpPr>
            <p:cNvPr id="35" name="TextBox 34"/>
            <p:cNvSpPr txBox="1"/>
            <p:nvPr/>
          </p:nvSpPr>
          <p:spPr>
            <a:xfrm>
              <a:off x="6801069" y="4559195"/>
              <a:ext cx="1837751" cy="584776"/>
            </a:xfrm>
            <a:prstGeom prst="rect">
              <a:avLst/>
            </a:prstGeom>
            <a:noFill/>
          </p:spPr>
          <p:txBody>
            <a:bodyPr wrap="square" rtlCol="0">
              <a:spAutoFit/>
            </a:bodyPr>
            <a:lstStyle/>
            <a:p>
              <a:pPr algn="ctr"/>
              <a:r>
                <a:rPr lang="en-US" sz="1600" dirty="0" smtClean="0">
                  <a:solidFill>
                    <a:prstClr val="black"/>
                  </a:solidFill>
                  <a:latin typeface="Calibri"/>
                </a:rPr>
                <a:t>Target is EMPTY</a:t>
              </a:r>
            </a:p>
            <a:p>
              <a:pPr algn="ctr"/>
              <a:r>
                <a:rPr lang="en-US" sz="1600" dirty="0" smtClean="0">
                  <a:solidFill>
                    <a:prstClr val="black"/>
                  </a:solidFill>
                  <a:latin typeface="Calibri"/>
                </a:rPr>
                <a:t>Ready for Beam</a:t>
              </a:r>
            </a:p>
          </p:txBody>
        </p:sp>
      </p:grpSp>
      <p:grpSp>
        <p:nvGrpSpPr>
          <p:cNvPr id="5" name="Group 4"/>
          <p:cNvGrpSpPr/>
          <p:nvPr/>
        </p:nvGrpSpPr>
        <p:grpSpPr>
          <a:xfrm>
            <a:off x="3249165" y="3115024"/>
            <a:ext cx="2770282" cy="661086"/>
            <a:chOff x="621173" y="4518473"/>
            <a:chExt cx="2770282" cy="661086"/>
          </a:xfrm>
        </p:grpSpPr>
        <p:sp>
          <p:nvSpPr>
            <p:cNvPr id="48" name="Rectangle 47"/>
            <p:cNvSpPr/>
            <p:nvPr/>
          </p:nvSpPr>
          <p:spPr>
            <a:xfrm>
              <a:off x="621173" y="4518473"/>
              <a:ext cx="2770282" cy="6610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Calibri"/>
              </a:endParaRPr>
            </a:p>
          </p:txBody>
        </p:sp>
        <p:sp>
          <p:nvSpPr>
            <p:cNvPr id="49" name="TextBox 48"/>
            <p:cNvSpPr txBox="1"/>
            <p:nvPr/>
          </p:nvSpPr>
          <p:spPr>
            <a:xfrm>
              <a:off x="688871" y="4585826"/>
              <a:ext cx="2625616" cy="461665"/>
            </a:xfrm>
            <a:prstGeom prst="rect">
              <a:avLst/>
            </a:prstGeom>
            <a:noFill/>
          </p:spPr>
          <p:txBody>
            <a:bodyPr wrap="square" rtlCol="0">
              <a:spAutoFit/>
            </a:bodyPr>
            <a:lstStyle/>
            <a:p>
              <a:pPr algn="ctr"/>
              <a:r>
                <a:rPr lang="en-US" sz="2400" dirty="0" smtClean="0">
                  <a:solidFill>
                    <a:prstClr val="black"/>
                  </a:solidFill>
                  <a:latin typeface="Calibri"/>
                </a:rPr>
                <a:t>Empty Target</a:t>
              </a:r>
              <a:endParaRPr lang="en-US" dirty="0">
                <a:solidFill>
                  <a:prstClr val="black"/>
                </a:solidFill>
                <a:latin typeface="Calibri"/>
              </a:endParaRPr>
            </a:p>
          </p:txBody>
        </p:sp>
      </p:grpSp>
      <p:grpSp>
        <p:nvGrpSpPr>
          <p:cNvPr id="9" name="Group 8"/>
          <p:cNvGrpSpPr/>
          <p:nvPr/>
        </p:nvGrpSpPr>
        <p:grpSpPr>
          <a:xfrm>
            <a:off x="3666615" y="4273599"/>
            <a:ext cx="2079132" cy="638834"/>
            <a:chOff x="4037975" y="4522056"/>
            <a:chExt cx="2079132" cy="638834"/>
          </a:xfrm>
        </p:grpSpPr>
        <p:sp>
          <p:nvSpPr>
            <p:cNvPr id="52" name="Rectangle 51"/>
            <p:cNvSpPr/>
            <p:nvPr/>
          </p:nvSpPr>
          <p:spPr>
            <a:xfrm>
              <a:off x="4129899" y="4522056"/>
              <a:ext cx="1899624" cy="63883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4037975" y="4543267"/>
              <a:ext cx="2079132" cy="584776"/>
            </a:xfrm>
            <a:prstGeom prst="rect">
              <a:avLst/>
            </a:prstGeom>
            <a:noFill/>
          </p:spPr>
          <p:txBody>
            <a:bodyPr wrap="square" rtlCol="0">
              <a:spAutoFit/>
            </a:bodyPr>
            <a:lstStyle/>
            <a:p>
              <a:pPr algn="ctr"/>
              <a:r>
                <a:rPr lang="en-US" sz="1600" dirty="0" smtClean="0">
                  <a:solidFill>
                    <a:prstClr val="black"/>
                  </a:solidFill>
                  <a:latin typeface="Calibri"/>
                </a:rPr>
                <a:t>Target is Emptying</a:t>
              </a:r>
            </a:p>
            <a:p>
              <a:pPr algn="ctr"/>
              <a:r>
                <a:rPr lang="en-US" sz="1600" dirty="0" smtClean="0">
                  <a:solidFill>
                    <a:prstClr val="black"/>
                  </a:solidFill>
                  <a:latin typeface="Calibri"/>
                </a:rPr>
                <a:t>NOT Ready for Beam</a:t>
              </a:r>
            </a:p>
          </p:txBody>
        </p:sp>
      </p:grpSp>
      <p:grpSp>
        <p:nvGrpSpPr>
          <p:cNvPr id="6" name="Group 5"/>
          <p:cNvGrpSpPr/>
          <p:nvPr/>
        </p:nvGrpSpPr>
        <p:grpSpPr>
          <a:xfrm>
            <a:off x="6194615" y="3125973"/>
            <a:ext cx="2770282" cy="661086"/>
            <a:chOff x="621173" y="5310657"/>
            <a:chExt cx="2770282" cy="661086"/>
          </a:xfrm>
        </p:grpSpPr>
        <p:sp>
          <p:nvSpPr>
            <p:cNvPr id="56" name="Rectangle 55"/>
            <p:cNvSpPr/>
            <p:nvPr/>
          </p:nvSpPr>
          <p:spPr>
            <a:xfrm>
              <a:off x="621173" y="5310657"/>
              <a:ext cx="2770282" cy="66108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688871" y="5378010"/>
              <a:ext cx="2625616" cy="461665"/>
            </a:xfrm>
            <a:prstGeom prst="rect">
              <a:avLst/>
            </a:prstGeom>
            <a:noFill/>
          </p:spPr>
          <p:txBody>
            <a:bodyPr wrap="square" rtlCol="0">
              <a:spAutoFit/>
            </a:bodyPr>
            <a:lstStyle/>
            <a:p>
              <a:pPr algn="ctr"/>
              <a:r>
                <a:rPr lang="en-US" sz="2400" dirty="0" smtClean="0">
                  <a:solidFill>
                    <a:prstClr val="black"/>
                  </a:solidFill>
                  <a:latin typeface="Calibri"/>
                </a:rPr>
                <a:t>Target OFF</a:t>
              </a:r>
              <a:endParaRPr lang="en-US" dirty="0">
                <a:solidFill>
                  <a:prstClr val="black"/>
                </a:solidFill>
                <a:latin typeface="Calibri"/>
              </a:endParaRPr>
            </a:p>
          </p:txBody>
        </p:sp>
      </p:grpSp>
      <p:grpSp>
        <p:nvGrpSpPr>
          <p:cNvPr id="10" name="Group 9"/>
          <p:cNvGrpSpPr/>
          <p:nvPr/>
        </p:nvGrpSpPr>
        <p:grpSpPr>
          <a:xfrm>
            <a:off x="6601252" y="4257832"/>
            <a:ext cx="2079132" cy="638834"/>
            <a:chOff x="4097847" y="4200177"/>
            <a:chExt cx="2079132" cy="638834"/>
          </a:xfrm>
        </p:grpSpPr>
        <p:sp>
          <p:nvSpPr>
            <p:cNvPr id="58" name="Rectangle 57"/>
            <p:cNvSpPr/>
            <p:nvPr/>
          </p:nvSpPr>
          <p:spPr>
            <a:xfrm>
              <a:off x="4141719" y="4200177"/>
              <a:ext cx="1899624" cy="63883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4097847" y="4254235"/>
              <a:ext cx="2079132" cy="584776"/>
            </a:xfrm>
            <a:prstGeom prst="rect">
              <a:avLst/>
            </a:prstGeom>
            <a:noFill/>
          </p:spPr>
          <p:txBody>
            <a:bodyPr wrap="square" rtlCol="0">
              <a:spAutoFit/>
            </a:bodyPr>
            <a:lstStyle/>
            <a:p>
              <a:pPr algn="ctr"/>
              <a:r>
                <a:rPr lang="en-US" sz="1600" dirty="0" smtClean="0">
                  <a:solidFill>
                    <a:prstClr val="black"/>
                  </a:solidFill>
                  <a:latin typeface="Calibri"/>
                </a:rPr>
                <a:t>Target is OFF</a:t>
              </a:r>
            </a:p>
            <a:p>
              <a:pPr algn="ctr"/>
              <a:r>
                <a:rPr lang="en-US" sz="1600" dirty="0" smtClean="0">
                  <a:solidFill>
                    <a:prstClr val="black"/>
                  </a:solidFill>
                  <a:latin typeface="Calibri"/>
                </a:rPr>
                <a:t>Warming up</a:t>
              </a:r>
            </a:p>
          </p:txBody>
        </p:sp>
      </p:grpSp>
      <p:grpSp>
        <p:nvGrpSpPr>
          <p:cNvPr id="11" name="Group 10"/>
          <p:cNvGrpSpPr/>
          <p:nvPr/>
        </p:nvGrpSpPr>
        <p:grpSpPr>
          <a:xfrm>
            <a:off x="658982" y="5376433"/>
            <a:ext cx="1898752" cy="638834"/>
            <a:chOff x="6762167" y="3759135"/>
            <a:chExt cx="1898752" cy="638834"/>
          </a:xfrm>
        </p:grpSpPr>
        <p:sp>
          <p:nvSpPr>
            <p:cNvPr id="54" name="Rectangle 53"/>
            <p:cNvSpPr/>
            <p:nvPr/>
          </p:nvSpPr>
          <p:spPr>
            <a:xfrm>
              <a:off x="6762167" y="3759135"/>
              <a:ext cx="1898752" cy="6388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6801069" y="3780346"/>
              <a:ext cx="1837751" cy="584776"/>
            </a:xfrm>
            <a:prstGeom prst="rect">
              <a:avLst/>
            </a:prstGeom>
            <a:noFill/>
          </p:spPr>
          <p:txBody>
            <a:bodyPr wrap="square" rtlCol="0">
              <a:spAutoFit/>
            </a:bodyPr>
            <a:lstStyle/>
            <a:p>
              <a:pPr algn="ctr"/>
              <a:r>
                <a:rPr lang="en-US" sz="1600" dirty="0" smtClean="0">
                  <a:solidFill>
                    <a:prstClr val="black"/>
                  </a:solidFill>
                  <a:latin typeface="Calibri"/>
                </a:rPr>
                <a:t>“Target is FULL &amp;</a:t>
              </a:r>
            </a:p>
            <a:p>
              <a:pPr algn="ctr"/>
              <a:r>
                <a:rPr lang="en-US" sz="1600" dirty="0" smtClean="0">
                  <a:solidFill>
                    <a:prstClr val="black"/>
                  </a:solidFill>
                  <a:latin typeface="Calibri"/>
                </a:rPr>
                <a:t>Ready for Beam”</a:t>
              </a:r>
            </a:p>
          </p:txBody>
        </p:sp>
      </p:grpSp>
      <p:grpSp>
        <p:nvGrpSpPr>
          <p:cNvPr id="8" name="Group 7"/>
          <p:cNvGrpSpPr/>
          <p:nvPr/>
        </p:nvGrpSpPr>
        <p:grpSpPr>
          <a:xfrm>
            <a:off x="579396" y="4247501"/>
            <a:ext cx="2079132" cy="638834"/>
            <a:chOff x="4049795" y="3745563"/>
            <a:chExt cx="2079132" cy="638834"/>
          </a:xfrm>
        </p:grpSpPr>
        <p:sp>
          <p:nvSpPr>
            <p:cNvPr id="39" name="Rectangle 38"/>
            <p:cNvSpPr/>
            <p:nvPr/>
          </p:nvSpPr>
          <p:spPr>
            <a:xfrm>
              <a:off x="4141719" y="3745563"/>
              <a:ext cx="1898752" cy="6388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latin typeface="Calibri"/>
              </a:endParaRPr>
            </a:p>
          </p:txBody>
        </p:sp>
        <p:sp>
          <p:nvSpPr>
            <p:cNvPr id="40" name="TextBox 39"/>
            <p:cNvSpPr txBox="1"/>
            <p:nvPr/>
          </p:nvSpPr>
          <p:spPr>
            <a:xfrm>
              <a:off x="4049795" y="3777723"/>
              <a:ext cx="2079132" cy="584776"/>
            </a:xfrm>
            <a:prstGeom prst="rect">
              <a:avLst/>
            </a:prstGeom>
            <a:noFill/>
          </p:spPr>
          <p:txBody>
            <a:bodyPr wrap="square" rtlCol="0">
              <a:spAutoFit/>
            </a:bodyPr>
            <a:lstStyle/>
            <a:p>
              <a:pPr algn="ctr"/>
              <a:r>
                <a:rPr lang="en-US" sz="1600" dirty="0" smtClean="0">
                  <a:solidFill>
                    <a:prstClr val="black"/>
                  </a:solidFill>
                  <a:latin typeface="Calibri"/>
                </a:rPr>
                <a:t>Target is Cooling</a:t>
              </a:r>
            </a:p>
            <a:p>
              <a:pPr algn="ctr"/>
              <a:r>
                <a:rPr lang="en-US" sz="1600" dirty="0" smtClean="0">
                  <a:solidFill>
                    <a:prstClr val="black"/>
                  </a:solidFill>
                  <a:latin typeface="Calibri"/>
                </a:rPr>
                <a:t>NOT Ready for Beam</a:t>
              </a:r>
            </a:p>
          </p:txBody>
        </p:sp>
      </p:grpSp>
      <p:grpSp>
        <p:nvGrpSpPr>
          <p:cNvPr id="3" name="Group 2"/>
          <p:cNvGrpSpPr/>
          <p:nvPr/>
        </p:nvGrpSpPr>
        <p:grpSpPr>
          <a:xfrm>
            <a:off x="245385" y="3098231"/>
            <a:ext cx="2744943" cy="661086"/>
            <a:chOff x="637318" y="3754998"/>
            <a:chExt cx="2744943" cy="661086"/>
          </a:xfrm>
        </p:grpSpPr>
        <p:sp>
          <p:nvSpPr>
            <p:cNvPr id="47" name="Rectangle 46"/>
            <p:cNvSpPr/>
            <p:nvPr/>
          </p:nvSpPr>
          <p:spPr>
            <a:xfrm>
              <a:off x="637318" y="3754998"/>
              <a:ext cx="2744943" cy="66108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TextBox 41"/>
            <p:cNvSpPr txBox="1"/>
            <p:nvPr/>
          </p:nvSpPr>
          <p:spPr>
            <a:xfrm>
              <a:off x="643289" y="3855929"/>
              <a:ext cx="2600277" cy="461665"/>
            </a:xfrm>
            <a:prstGeom prst="rect">
              <a:avLst/>
            </a:prstGeom>
            <a:noFill/>
          </p:spPr>
          <p:txBody>
            <a:bodyPr wrap="square" rtlCol="0">
              <a:spAutoFit/>
            </a:bodyPr>
            <a:lstStyle/>
            <a:p>
              <a:pPr algn="ctr"/>
              <a:r>
                <a:rPr lang="en-US" sz="2400" dirty="0" smtClean="0">
                  <a:solidFill>
                    <a:prstClr val="black"/>
                  </a:solidFill>
                  <a:latin typeface="Calibri"/>
                </a:rPr>
                <a:t>Fill Target w/ LH2</a:t>
              </a:r>
              <a:endParaRPr lang="en-US" dirty="0">
                <a:solidFill>
                  <a:prstClr val="black"/>
                </a:solidFill>
                <a:latin typeface="Calibri"/>
              </a:endParaRPr>
            </a:p>
          </p:txBody>
        </p:sp>
      </p:grpSp>
      <p:sp>
        <p:nvSpPr>
          <p:cNvPr id="2" name="Right Arrow 1"/>
          <p:cNvSpPr/>
          <p:nvPr/>
        </p:nvSpPr>
        <p:spPr>
          <a:xfrm rot="5400000">
            <a:off x="1439285" y="3847584"/>
            <a:ext cx="343766" cy="3246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ight Arrow 49"/>
          <p:cNvSpPr/>
          <p:nvPr/>
        </p:nvSpPr>
        <p:spPr>
          <a:xfrm rot="5400000">
            <a:off x="1439286" y="4976516"/>
            <a:ext cx="343766" cy="3246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Right Arrow 50"/>
          <p:cNvSpPr/>
          <p:nvPr/>
        </p:nvSpPr>
        <p:spPr>
          <a:xfrm rot="5400000">
            <a:off x="4514697" y="3852265"/>
            <a:ext cx="343766" cy="32468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latin typeface="Calibri"/>
            </a:endParaRPr>
          </a:p>
        </p:txBody>
      </p:sp>
      <p:sp>
        <p:nvSpPr>
          <p:cNvPr id="64" name="Right Arrow 63"/>
          <p:cNvSpPr/>
          <p:nvPr/>
        </p:nvSpPr>
        <p:spPr>
          <a:xfrm rot="5400000">
            <a:off x="4514697" y="4965637"/>
            <a:ext cx="343766" cy="32468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latin typeface="Calibri"/>
            </a:endParaRPr>
          </a:p>
        </p:txBody>
      </p:sp>
      <p:sp>
        <p:nvSpPr>
          <p:cNvPr id="65" name="Right Arrow 64"/>
          <p:cNvSpPr/>
          <p:nvPr/>
        </p:nvSpPr>
        <p:spPr>
          <a:xfrm rot="5400000">
            <a:off x="7458741" y="3858602"/>
            <a:ext cx="343766" cy="32468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latin typeface="Calibri"/>
            </a:endParaRPr>
          </a:p>
        </p:txBody>
      </p:sp>
      <p:sp>
        <p:nvSpPr>
          <p:cNvPr id="14" name="TextBox 13"/>
          <p:cNvSpPr txBox="1"/>
          <p:nvPr/>
        </p:nvSpPr>
        <p:spPr>
          <a:xfrm>
            <a:off x="124854" y="2244364"/>
            <a:ext cx="3297309" cy="738664"/>
          </a:xfrm>
          <a:prstGeom prst="rect">
            <a:avLst/>
          </a:prstGeom>
          <a:noFill/>
        </p:spPr>
        <p:txBody>
          <a:bodyPr wrap="square" rtlCol="0">
            <a:spAutoFit/>
          </a:bodyPr>
          <a:lstStyle/>
          <a:p>
            <a:r>
              <a:rPr lang="en-US" sz="1400" dirty="0" smtClean="0">
                <a:solidFill>
                  <a:srgbClr val="1F497D">
                    <a:lumMod val="75000"/>
                  </a:srgbClr>
                </a:solidFill>
                <a:latin typeface="Century Gothic"/>
                <a:cs typeface="Century Gothic"/>
              </a:rPr>
              <a:t>Condenser heater set to 18 K</a:t>
            </a:r>
          </a:p>
          <a:p>
            <a:r>
              <a:rPr lang="en-US" sz="1400" dirty="0" smtClean="0">
                <a:solidFill>
                  <a:srgbClr val="1F497D">
                    <a:lumMod val="75000"/>
                  </a:srgbClr>
                </a:solidFill>
                <a:latin typeface="Century Gothic"/>
                <a:cs typeface="Century Gothic"/>
              </a:rPr>
              <a:t>Target heater is OFF</a:t>
            </a:r>
          </a:p>
          <a:p>
            <a:r>
              <a:rPr lang="en-US" sz="1400" b="1" i="1" dirty="0" smtClean="0">
                <a:solidFill>
                  <a:srgbClr val="1F497D">
                    <a:lumMod val="75000"/>
                  </a:srgbClr>
                </a:solidFill>
                <a:latin typeface="Century Gothic"/>
                <a:cs typeface="Century Gothic"/>
              </a:rPr>
              <a:t>Liquid</a:t>
            </a:r>
            <a:r>
              <a:rPr lang="en-US" sz="1400" dirty="0" smtClean="0">
                <a:solidFill>
                  <a:srgbClr val="1F497D">
                    <a:lumMod val="75000"/>
                  </a:srgbClr>
                </a:solidFill>
                <a:latin typeface="Century Gothic"/>
                <a:cs typeface="Century Gothic"/>
              </a:rPr>
              <a:t> alarm set points loaded</a:t>
            </a:r>
            <a:endParaRPr lang="en-US" sz="1400" dirty="0">
              <a:solidFill>
                <a:srgbClr val="1F497D">
                  <a:lumMod val="75000"/>
                </a:srgbClr>
              </a:solidFill>
              <a:latin typeface="Century Gothic"/>
              <a:cs typeface="Century Gothic"/>
            </a:endParaRPr>
          </a:p>
        </p:txBody>
      </p:sp>
      <p:sp>
        <p:nvSpPr>
          <p:cNvPr id="66" name="TextBox 65"/>
          <p:cNvSpPr txBox="1"/>
          <p:nvPr/>
        </p:nvSpPr>
        <p:spPr>
          <a:xfrm>
            <a:off x="3111176" y="2233420"/>
            <a:ext cx="3083436" cy="738664"/>
          </a:xfrm>
          <a:prstGeom prst="rect">
            <a:avLst/>
          </a:prstGeom>
          <a:noFill/>
        </p:spPr>
        <p:txBody>
          <a:bodyPr wrap="square" rtlCol="0">
            <a:spAutoFit/>
          </a:bodyPr>
          <a:lstStyle/>
          <a:p>
            <a:r>
              <a:rPr lang="en-US" sz="1400" dirty="0" smtClean="0">
                <a:solidFill>
                  <a:srgbClr val="800000"/>
                </a:solidFill>
                <a:latin typeface="Century Gothic"/>
                <a:cs typeface="Century Gothic"/>
              </a:rPr>
              <a:t>Condenser heater remains at18 K</a:t>
            </a:r>
          </a:p>
          <a:p>
            <a:r>
              <a:rPr lang="en-US" sz="1400" dirty="0" smtClean="0">
                <a:solidFill>
                  <a:srgbClr val="800000"/>
                </a:solidFill>
                <a:latin typeface="Century Gothic"/>
                <a:cs typeface="Century Gothic"/>
              </a:rPr>
              <a:t>Target heater set to 25 K</a:t>
            </a:r>
          </a:p>
          <a:p>
            <a:r>
              <a:rPr lang="en-US" sz="1400" b="1" i="1" dirty="0" smtClean="0">
                <a:solidFill>
                  <a:srgbClr val="800000"/>
                </a:solidFill>
                <a:latin typeface="Century Gothic"/>
                <a:cs typeface="Century Gothic"/>
              </a:rPr>
              <a:t>Gas</a:t>
            </a:r>
            <a:r>
              <a:rPr lang="en-US" sz="1400" dirty="0" smtClean="0">
                <a:solidFill>
                  <a:srgbClr val="800000"/>
                </a:solidFill>
                <a:latin typeface="Century Gothic"/>
                <a:cs typeface="Century Gothic"/>
              </a:rPr>
              <a:t> alarm set points loaded</a:t>
            </a:r>
            <a:endParaRPr lang="en-US" sz="1400" dirty="0">
              <a:solidFill>
                <a:srgbClr val="800000"/>
              </a:solidFill>
              <a:latin typeface="Century Gothic"/>
              <a:cs typeface="Century Gothic"/>
            </a:endParaRPr>
          </a:p>
        </p:txBody>
      </p:sp>
      <p:sp>
        <p:nvSpPr>
          <p:cNvPr id="67" name="TextBox 66"/>
          <p:cNvSpPr txBox="1"/>
          <p:nvPr/>
        </p:nvSpPr>
        <p:spPr>
          <a:xfrm>
            <a:off x="6238407" y="2233420"/>
            <a:ext cx="3039644" cy="523220"/>
          </a:xfrm>
          <a:prstGeom prst="rect">
            <a:avLst/>
          </a:prstGeom>
          <a:noFill/>
        </p:spPr>
        <p:txBody>
          <a:bodyPr wrap="square" rtlCol="0">
            <a:spAutoFit/>
          </a:bodyPr>
          <a:lstStyle/>
          <a:p>
            <a:r>
              <a:rPr lang="en-US" sz="1400" dirty="0">
                <a:solidFill>
                  <a:srgbClr val="9BBB59">
                    <a:lumMod val="50000"/>
                  </a:srgbClr>
                </a:solidFill>
                <a:latin typeface="Century Gothic"/>
                <a:cs typeface="Century Gothic"/>
              </a:rPr>
              <a:t>T</a:t>
            </a:r>
            <a:r>
              <a:rPr lang="en-US" sz="1400" dirty="0" smtClean="0">
                <a:solidFill>
                  <a:srgbClr val="9BBB59">
                    <a:lumMod val="50000"/>
                  </a:srgbClr>
                </a:solidFill>
                <a:latin typeface="Century Gothic"/>
                <a:cs typeface="Century Gothic"/>
              </a:rPr>
              <a:t>urns OFF pulse tube &amp; heaters</a:t>
            </a:r>
          </a:p>
          <a:p>
            <a:r>
              <a:rPr lang="en-US" sz="1400" dirty="0" smtClean="0">
                <a:solidFill>
                  <a:srgbClr val="9BBB59">
                    <a:lumMod val="50000"/>
                  </a:srgbClr>
                </a:solidFill>
                <a:latin typeface="Century Gothic"/>
                <a:cs typeface="Century Gothic"/>
              </a:rPr>
              <a:t>Alarms turned OFF</a:t>
            </a:r>
            <a:endParaRPr lang="en-US" sz="1400" dirty="0">
              <a:solidFill>
                <a:srgbClr val="9BBB59">
                  <a:lumMod val="50000"/>
                </a:srgbClr>
              </a:solidFill>
              <a:latin typeface="Century Gothic"/>
              <a:cs typeface="Century Gothic"/>
            </a:endParaRPr>
          </a:p>
        </p:txBody>
      </p:sp>
      <p:sp>
        <p:nvSpPr>
          <p:cNvPr id="43" name="Title 1"/>
          <p:cNvSpPr txBox="1">
            <a:spLocks/>
          </p:cNvSpPr>
          <p:nvPr/>
        </p:nvSpPr>
        <p:spPr>
          <a:xfrm>
            <a:off x="457200" y="26455"/>
            <a:ext cx="8108517" cy="6065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17375E"/>
                </a:solidFill>
                <a:latin typeface="Times New Roman" panose="02020603050405020304" pitchFamily="18" charset="0"/>
                <a:cs typeface="Times New Roman" panose="02020603050405020304" pitchFamily="18" charset="0"/>
              </a:rPr>
              <a:t>Hall D  </a:t>
            </a:r>
            <a:r>
              <a:rPr lang="en-US" sz="4000" dirty="0" err="1" smtClean="0">
                <a:solidFill>
                  <a:srgbClr val="17375E"/>
                </a:solidFill>
                <a:latin typeface="Times New Roman" panose="02020603050405020304" pitchFamily="18" charset="0"/>
                <a:cs typeface="Times New Roman" panose="02020603050405020304" pitchFamily="18" charset="0"/>
              </a:rPr>
              <a:t>Cryotarget</a:t>
            </a:r>
            <a:r>
              <a:rPr lang="en-US" b="1" dirty="0" smtClean="0">
                <a:latin typeface="Century Gothic"/>
                <a:cs typeface="Century Gothic"/>
              </a:rPr>
              <a:t>	</a:t>
            </a:r>
            <a:r>
              <a:rPr lang="en-US" b="1" dirty="0" smtClean="0">
                <a:latin typeface="Raleway Thin"/>
                <a:cs typeface="Raleway Thin"/>
              </a:rPr>
              <a:t>		</a:t>
            </a:r>
            <a:endParaRPr lang="en-US" sz="2000" b="1" dirty="0">
              <a:latin typeface="Raleway Thin"/>
              <a:cs typeface="Raleway Thin"/>
            </a:endParaRPr>
          </a:p>
        </p:txBody>
      </p:sp>
    </p:spTree>
    <p:extLst>
      <p:ext uri="{BB962C8B-B14F-4D97-AF65-F5344CB8AC3E}">
        <p14:creationId xmlns:p14="http://schemas.microsoft.com/office/powerpoint/2010/main" val="602365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lD_target_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956603"/>
            <a:ext cx="8806375" cy="5219114"/>
          </a:xfrm>
          <a:prstGeom prst="rect">
            <a:avLst/>
          </a:prstGeom>
        </p:spPr>
      </p:pic>
      <p:sp>
        <p:nvSpPr>
          <p:cNvPr id="3" name="TextBox 2"/>
          <p:cNvSpPr txBox="1"/>
          <p:nvPr/>
        </p:nvSpPr>
        <p:spPr>
          <a:xfrm>
            <a:off x="1631852" y="0"/>
            <a:ext cx="5824025"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Target Cell Neon Test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01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8326748"/>
              </p:ext>
            </p:extLst>
          </p:nvPr>
        </p:nvGraphicFramePr>
        <p:xfrm>
          <a:off x="450165" y="942534"/>
          <a:ext cx="8398413" cy="5617377"/>
        </p:xfrm>
        <a:graphic>
          <a:graphicData uri="http://schemas.openxmlformats.org/drawingml/2006/table">
            <a:tbl>
              <a:tblPr firstRow="1" firstCol="1" bandRow="1"/>
              <a:tblGrid>
                <a:gridCol w="1606779"/>
                <a:gridCol w="5410367"/>
                <a:gridCol w="1381267"/>
              </a:tblGrid>
              <a:tr h="553006">
                <a:tc>
                  <a:txBody>
                    <a:bodyPr/>
                    <a:lstStyle/>
                    <a:p>
                      <a:pPr marL="0" algn="ctr"/>
                      <a:r>
                        <a:rPr lang="en-US" sz="2000" b="1" dirty="0">
                          <a:solidFill>
                            <a:srgbClr val="000000"/>
                          </a:solidFill>
                          <a:effectLst/>
                        </a:rPr>
                        <a:t>Consequence</a:t>
                      </a:r>
                      <a:endParaRPr lang="en-US" sz="2000" dirty="0">
                        <a:effectLst/>
                      </a:endParaRPr>
                    </a:p>
                    <a:p>
                      <a:pPr algn="ctr">
                        <a:tabLst>
                          <a:tab pos="1581150" algn="l"/>
                        </a:tabLst>
                      </a:pPr>
                      <a:r>
                        <a:rPr lang="en-US" sz="2000" b="1" dirty="0">
                          <a:solidFill>
                            <a:srgbClr val="000000"/>
                          </a:solidFill>
                          <a:effectLst/>
                        </a:rPr>
                        <a:t>Level</a:t>
                      </a:r>
                      <a:endParaRPr lang="en-US" sz="2000" dirty="0">
                        <a:effectLst/>
                      </a:endParaRPr>
                    </a:p>
                  </a:txBody>
                  <a:tcPr marL="73025" marR="73025" marT="27305" marB="27305"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tabLst>
                          <a:tab pos="1581150" algn="l"/>
                        </a:tabLst>
                      </a:pPr>
                      <a:r>
                        <a:rPr lang="en-US" sz="2000" b="1" dirty="0">
                          <a:solidFill>
                            <a:srgbClr val="000000"/>
                          </a:solidFill>
                          <a:effectLst/>
                        </a:rPr>
                        <a:t>Severity</a:t>
                      </a:r>
                      <a:endParaRPr lang="en-US" sz="20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algn="ctr"/>
                      <a:r>
                        <a:rPr lang="en-US" sz="2000" b="1" dirty="0">
                          <a:solidFill>
                            <a:srgbClr val="000000"/>
                          </a:solidFill>
                          <a:effectLst/>
                        </a:rPr>
                        <a:t>Property</a:t>
                      </a:r>
                      <a:endParaRPr lang="en-US" sz="2000" dirty="0">
                        <a:effectLst/>
                      </a:endParaRPr>
                    </a:p>
                    <a:p>
                      <a:pPr algn="ctr">
                        <a:tabLst>
                          <a:tab pos="1581150" algn="l"/>
                        </a:tabLst>
                      </a:pPr>
                      <a:r>
                        <a:rPr lang="en-US" sz="2000" b="1" dirty="0">
                          <a:solidFill>
                            <a:srgbClr val="000000"/>
                          </a:solidFill>
                          <a:effectLst/>
                        </a:rPr>
                        <a:t>Loss</a:t>
                      </a:r>
                      <a:endParaRPr lang="en-US" sz="2000" dirty="0">
                        <a:effectLst/>
                      </a:endParaRPr>
                    </a:p>
                  </a:txBody>
                  <a:tcPr marL="73025" marR="73025" marT="27305" marB="27305"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881292">
                <a:tc>
                  <a:txBody>
                    <a:bodyPr/>
                    <a:lstStyle/>
                    <a:p>
                      <a:pPr algn="ctr">
                        <a:tabLst>
                          <a:tab pos="1581150" algn="l"/>
                        </a:tabLst>
                      </a:pPr>
                      <a:r>
                        <a:rPr lang="en-US" sz="2400" b="1" dirty="0">
                          <a:solidFill>
                            <a:srgbClr val="000000"/>
                          </a:solidFill>
                          <a:effectLst/>
                          <a:latin typeface="Times New Roman Bold"/>
                        </a:rPr>
                        <a:t>High</a:t>
                      </a:r>
                      <a:endParaRPr lang="en-US" sz="2400" dirty="0">
                        <a:effectLst/>
                      </a:endParaRPr>
                    </a:p>
                    <a:p>
                      <a:pPr algn="ctr">
                        <a:tabLst>
                          <a:tab pos="1581150" algn="l"/>
                        </a:tabLst>
                      </a:pPr>
                      <a:r>
                        <a:rPr lang="en-US" sz="2400" b="1" dirty="0">
                          <a:solidFill>
                            <a:srgbClr val="000000"/>
                          </a:solidFill>
                          <a:effectLst/>
                        </a:rPr>
                        <a:t>(H)</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2000" dirty="0">
                          <a:effectLst/>
                        </a:rPr>
                        <a:t>Serious impact on-site.  May cause death or loss of facility operation.  Major impact on the environment.</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r>
                        <a:rPr lang="en-US" sz="1800" dirty="0">
                          <a:solidFill>
                            <a:srgbClr val="000000"/>
                          </a:solidFill>
                          <a:effectLst/>
                        </a:rPr>
                        <a:t>&gt; $100,000</a:t>
                      </a:r>
                      <a:endParaRPr lang="en-US" sz="18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807">
                <a:tc>
                  <a:txBody>
                    <a:bodyPr/>
                    <a:lstStyle/>
                    <a:p>
                      <a:pPr algn="ctr">
                        <a:tabLst>
                          <a:tab pos="1581150" algn="l"/>
                        </a:tabLst>
                      </a:pPr>
                      <a:r>
                        <a:rPr lang="en-US" sz="2400" b="1" dirty="0">
                          <a:solidFill>
                            <a:srgbClr val="000000"/>
                          </a:solidFill>
                          <a:effectLst/>
                          <a:latin typeface="Times New Roman Bold"/>
                        </a:rPr>
                        <a:t>Medium</a:t>
                      </a:r>
                      <a:endParaRPr lang="en-US" sz="2400" dirty="0">
                        <a:effectLst/>
                      </a:endParaRPr>
                    </a:p>
                    <a:p>
                      <a:pPr algn="ctr">
                        <a:tabLst>
                          <a:tab pos="1581150" algn="l"/>
                        </a:tabLst>
                      </a:pPr>
                      <a:r>
                        <a:rPr lang="en-US" sz="2400" b="1" dirty="0">
                          <a:solidFill>
                            <a:srgbClr val="000000"/>
                          </a:solidFill>
                          <a:effectLst/>
                        </a:rPr>
                        <a:t>(M)</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2000" dirty="0">
                          <a:effectLst/>
                        </a:rPr>
                        <a:t>Significant impact on-site.  May cause severe injury, severe occupational illness to personnel, major damage to the facility operation, or impact on the environment.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1581150" algn="l"/>
                        </a:tabLst>
                      </a:pPr>
                      <a:r>
                        <a:rPr lang="en-US" sz="1800" dirty="0">
                          <a:solidFill>
                            <a:srgbClr val="000000"/>
                          </a:solidFill>
                          <a:effectLst/>
                        </a:rPr>
                        <a:t>&gt; $50,000</a:t>
                      </a:r>
                      <a:endParaRPr lang="en-US" sz="18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292">
                <a:tc>
                  <a:txBody>
                    <a:bodyPr/>
                    <a:lstStyle/>
                    <a:p>
                      <a:pPr algn="ctr">
                        <a:tabLst>
                          <a:tab pos="1581150" algn="l"/>
                        </a:tabLst>
                      </a:pPr>
                      <a:r>
                        <a:rPr lang="en-US" sz="2400" b="1" dirty="0">
                          <a:solidFill>
                            <a:srgbClr val="000000"/>
                          </a:solidFill>
                          <a:effectLst/>
                          <a:latin typeface="Times New Roman Bold"/>
                        </a:rPr>
                        <a:t>Low</a:t>
                      </a:r>
                      <a:endParaRPr lang="en-US" sz="2400" dirty="0">
                        <a:effectLst/>
                      </a:endParaRPr>
                    </a:p>
                    <a:p>
                      <a:pPr algn="ctr">
                        <a:tabLst>
                          <a:tab pos="1581150" algn="l"/>
                        </a:tabLst>
                      </a:pPr>
                      <a:r>
                        <a:rPr lang="en-US" sz="2400" b="1" dirty="0">
                          <a:solidFill>
                            <a:srgbClr val="000000"/>
                          </a:solidFill>
                          <a:effectLst/>
                        </a:rPr>
                        <a:t>(L)</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2000" dirty="0">
                          <a:effectLst/>
                        </a:rPr>
                        <a:t>Minor impact on-site.  May cause minor injury, minor occupational illness, or minor impact on the environment.</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1581150" algn="l"/>
                        </a:tabLst>
                      </a:pPr>
                      <a:r>
                        <a:rPr lang="en-US" sz="1800" dirty="0">
                          <a:solidFill>
                            <a:srgbClr val="000000"/>
                          </a:solidFill>
                          <a:effectLst/>
                        </a:rPr>
                        <a:t>&gt; $500</a:t>
                      </a:r>
                      <a:endParaRPr lang="en-US" sz="18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331">
                <a:tc>
                  <a:txBody>
                    <a:bodyPr/>
                    <a:lstStyle/>
                    <a:p>
                      <a:pPr algn="ctr">
                        <a:tabLst>
                          <a:tab pos="1581150" algn="l"/>
                        </a:tabLst>
                      </a:pPr>
                      <a:r>
                        <a:rPr lang="en-US" sz="2400" b="1" dirty="0">
                          <a:solidFill>
                            <a:srgbClr val="000000"/>
                          </a:solidFill>
                          <a:effectLst/>
                          <a:latin typeface="Times New Roman Bold"/>
                        </a:rPr>
                        <a:t>Extremely</a:t>
                      </a:r>
                      <a:r>
                        <a:rPr lang="en-US" sz="2400" b="1" dirty="0">
                          <a:solidFill>
                            <a:srgbClr val="000000"/>
                          </a:solidFill>
                          <a:effectLst/>
                        </a:rPr>
                        <a:t> L</a:t>
                      </a:r>
                      <a:r>
                        <a:rPr lang="en-US" sz="2400" b="1" dirty="0">
                          <a:solidFill>
                            <a:srgbClr val="000000"/>
                          </a:solidFill>
                          <a:effectLst/>
                          <a:latin typeface="Times New Roman Bold"/>
                        </a:rPr>
                        <a:t>ow</a:t>
                      </a:r>
                      <a:endParaRPr lang="en-US" sz="2400" dirty="0">
                        <a:effectLst/>
                      </a:endParaRPr>
                    </a:p>
                    <a:p>
                      <a:pPr algn="ctr">
                        <a:tabLst>
                          <a:tab pos="1581150" algn="l"/>
                        </a:tabLst>
                      </a:pPr>
                      <a:r>
                        <a:rPr lang="en-US" sz="2400" b="1" dirty="0">
                          <a:solidFill>
                            <a:srgbClr val="000000"/>
                          </a:solidFill>
                          <a:effectLst/>
                        </a:rPr>
                        <a:t>(EL)</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tabLst>
                          <a:tab pos="1581150" algn="l"/>
                        </a:tabLst>
                      </a:pPr>
                      <a:r>
                        <a:rPr lang="en-US" sz="2000" dirty="0">
                          <a:effectLst/>
                        </a:rPr>
                        <a:t>Insignificant injury, occupational illness, or impact on the environment.</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tabLst>
                          <a:tab pos="1581150" algn="l"/>
                        </a:tabLst>
                      </a:pPr>
                      <a:r>
                        <a:rPr lang="en-US" sz="1800" dirty="0">
                          <a:solidFill>
                            <a:srgbClr val="000000"/>
                          </a:solidFill>
                          <a:effectLst/>
                        </a:rPr>
                        <a:t>&lt; $500</a:t>
                      </a:r>
                      <a:endParaRPr lang="en-US" sz="18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53006">
                <a:tc gridSpan="3">
                  <a:txBody>
                    <a:bodyPr/>
                    <a:lstStyle/>
                    <a:p>
                      <a:pPr>
                        <a:tabLst>
                          <a:tab pos="1581150" algn="l"/>
                        </a:tabLst>
                      </a:pPr>
                      <a:r>
                        <a:rPr lang="en-US" sz="1200" dirty="0">
                          <a:solidFill>
                            <a:srgbClr val="000000"/>
                          </a:solidFill>
                          <a:effectLst/>
                        </a:rPr>
                        <a:t>Based </a:t>
                      </a:r>
                      <a:r>
                        <a:rPr lang="en-US" sz="1200" dirty="0">
                          <a:effectLst/>
                        </a:rPr>
                        <a:t>on the analysis of the </a:t>
                      </a:r>
                      <a:r>
                        <a:rPr lang="en-US" sz="1200" dirty="0">
                          <a:effectLst/>
                          <a:hlinkClick r:id="rId2"/>
                        </a:rPr>
                        <a:t>Final Safety Assessment Document</a:t>
                      </a:r>
                      <a:r>
                        <a:rPr lang="en-US" sz="1200" dirty="0">
                          <a:effectLst/>
                        </a:rPr>
                        <a:t> (FSAD), there are no credible offsite impacts.</a:t>
                      </a:r>
                    </a:p>
                  </a:txBody>
                  <a:tcPr marL="73025" marR="73025" marT="27305" marB="27305"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1997611" y="40417"/>
            <a:ext cx="5444197"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Consequence Levels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1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685800"/>
          </a:xfrm>
        </p:spPr>
        <p:txBody>
          <a:bodyPr/>
          <a:lstStyle/>
          <a:p>
            <a:endParaRPr lang="en-US" dirty="0"/>
          </a:p>
        </p:txBody>
      </p:sp>
      <p:sp>
        <p:nvSpPr>
          <p:cNvPr id="3075" name="Rectangle 3"/>
          <p:cNvSpPr>
            <a:spLocks noGrp="1" noChangeArrowheads="1"/>
          </p:cNvSpPr>
          <p:nvPr>
            <p:ph type="body" idx="1"/>
          </p:nvPr>
        </p:nvSpPr>
        <p:spPr>
          <a:xfrm>
            <a:off x="685799" y="609599"/>
            <a:ext cx="7920037" cy="4879110"/>
          </a:xfrm>
        </p:spPr>
        <p:txBody>
          <a:bodyPr>
            <a:normAutofit fontScale="70000" lnSpcReduction="20000"/>
          </a:bodyPr>
          <a:lstStyle/>
          <a:p>
            <a:pPr marL="0" indent="0" algn="ctr">
              <a:buNone/>
            </a:pPr>
            <a:endParaRPr lang="en-US" dirty="0"/>
          </a:p>
          <a:p>
            <a:pPr algn="just"/>
            <a:endParaRPr lang="en-US" dirty="0"/>
          </a:p>
          <a:p>
            <a:pPr algn="just"/>
            <a:endParaRPr lang="en-US" dirty="0" smtClean="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marL="0" indent="0" algn="just">
              <a:buNone/>
            </a:pPr>
            <a:endParaRPr lang="en-US" dirty="0" smtClean="0">
              <a:latin typeface="Arial" pitchFamily="34" charset="0"/>
              <a:cs typeface="Arial" pitchFamily="34" charset="0"/>
            </a:endParaRPr>
          </a:p>
          <a:p>
            <a:pPr marL="0" indent="0" algn="just">
              <a:buNone/>
            </a:pPr>
            <a:endParaRPr lang="en-US" dirty="0" smtClean="0">
              <a:latin typeface="Arial" pitchFamily="34" charset="0"/>
              <a:cs typeface="Arial" pitchFamily="34" charset="0"/>
            </a:endParaRPr>
          </a:p>
          <a:p>
            <a:pPr marL="0" indent="0" algn="just">
              <a:buNone/>
            </a:pPr>
            <a:endParaRPr lang="en-US" dirty="0">
              <a:latin typeface="Arial" pitchFamily="34" charset="0"/>
              <a:cs typeface="Arial" pitchFamily="34" charset="0"/>
            </a:endParaRPr>
          </a:p>
          <a:p>
            <a:pPr marL="0" indent="0" algn="ctr">
              <a:buNone/>
            </a:pPr>
            <a:r>
              <a:rPr lang="en-US" dirty="0" smtClean="0">
                <a:latin typeface="Arial" pitchFamily="34" charset="0"/>
                <a:cs typeface="Arial" pitchFamily="34" charset="0"/>
              </a:rPr>
              <a:t>  </a:t>
            </a:r>
          </a:p>
          <a:p>
            <a:pPr marL="0" indent="0" algn="ctr">
              <a:buNone/>
            </a:pPr>
            <a:r>
              <a:rPr lang="en-US" sz="2000" dirty="0" smtClean="0">
                <a:latin typeface="Arial" pitchFamily="34" charset="0"/>
                <a:cs typeface="Arial" pitchFamily="34" charset="0"/>
              </a:rPr>
              <a:t>Thomas Jefferson National Accelerator Facility </a:t>
            </a:r>
          </a:p>
          <a:p>
            <a:pPr marL="0" indent="0" algn="ctr">
              <a:buNone/>
            </a:pPr>
            <a:r>
              <a:rPr lang="en-US" sz="2000" dirty="0" smtClean="0">
                <a:latin typeface="Arial" pitchFamily="34" charset="0"/>
                <a:cs typeface="Arial" pitchFamily="34" charset="0"/>
              </a:rPr>
              <a:t>one of 17 national laboratories funded by US Department of Energy</a:t>
            </a:r>
            <a:endParaRPr lang="en-US" sz="20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139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0888548"/>
              </p:ext>
            </p:extLst>
          </p:nvPr>
        </p:nvGraphicFramePr>
        <p:xfrm>
          <a:off x="337625" y="900332"/>
          <a:ext cx="8384343" cy="5310436"/>
        </p:xfrm>
        <a:graphic>
          <a:graphicData uri="http://schemas.openxmlformats.org/drawingml/2006/table">
            <a:tbl>
              <a:tblPr firstRow="1" firstCol="1" bandRow="1"/>
              <a:tblGrid>
                <a:gridCol w="1626407"/>
                <a:gridCol w="5344049"/>
                <a:gridCol w="1413887"/>
              </a:tblGrid>
              <a:tr h="1236415">
                <a:tc>
                  <a:txBody>
                    <a:bodyPr/>
                    <a:lstStyle/>
                    <a:p>
                      <a:pPr algn="ctr">
                        <a:tabLst>
                          <a:tab pos="1581150" algn="l"/>
                        </a:tabLst>
                      </a:pPr>
                      <a:r>
                        <a:rPr lang="en-US" sz="2400" b="1" dirty="0" smtClean="0">
                          <a:solidFill>
                            <a:schemeClr val="tx1"/>
                          </a:solidFill>
                          <a:effectLst/>
                        </a:rPr>
                        <a:t>Probability </a:t>
                      </a:r>
                    </a:p>
                    <a:p>
                      <a:pPr algn="ctr">
                        <a:tabLst>
                          <a:tab pos="1581150" algn="l"/>
                        </a:tabLst>
                      </a:pPr>
                      <a:r>
                        <a:rPr lang="en-US" sz="2400" b="1" dirty="0" smtClean="0">
                          <a:solidFill>
                            <a:schemeClr val="tx1"/>
                          </a:solidFill>
                          <a:effectLst/>
                        </a:rPr>
                        <a:t>Level</a:t>
                      </a:r>
                      <a:endParaRPr lang="en-US" sz="2400" b="1" dirty="0">
                        <a:solidFill>
                          <a:schemeClr val="tx1"/>
                        </a:solidFill>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tabLst>
                          <a:tab pos="1581150" algn="l"/>
                        </a:tabLst>
                      </a:pPr>
                      <a:r>
                        <a:rPr lang="en-US" sz="2000" b="1" dirty="0">
                          <a:effectLst/>
                        </a:rPr>
                        <a:t>Description*</a:t>
                      </a:r>
                      <a:endParaRPr lang="en-US" sz="20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tabLst>
                          <a:tab pos="1581150" algn="l"/>
                        </a:tabLst>
                      </a:pPr>
                      <a:r>
                        <a:rPr lang="en-US" sz="1800" b="1" dirty="0">
                          <a:effectLst/>
                        </a:rPr>
                        <a:t>Estimated Probability of Incident  Occurrence per Year</a:t>
                      </a:r>
                      <a:endParaRPr lang="en-US" sz="18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867221">
                <a:tc>
                  <a:txBody>
                    <a:bodyPr/>
                    <a:lstStyle/>
                    <a:p>
                      <a:pPr algn="ctr">
                        <a:tabLst>
                          <a:tab pos="1581150" algn="l"/>
                        </a:tabLst>
                      </a:pPr>
                      <a:r>
                        <a:rPr lang="en-US" sz="2400" b="1" dirty="0">
                          <a:solidFill>
                            <a:srgbClr val="000000"/>
                          </a:solidFill>
                          <a:effectLst/>
                          <a:latin typeface="Times New Roman Bold"/>
                        </a:rPr>
                        <a:t>High</a:t>
                      </a:r>
                      <a:endParaRPr lang="en-US" sz="2400" dirty="0">
                        <a:effectLst/>
                      </a:endParaRPr>
                    </a:p>
                    <a:p>
                      <a:pPr algn="ctr">
                        <a:tabLst>
                          <a:tab pos="1581150" algn="l"/>
                        </a:tabLst>
                      </a:pPr>
                      <a:r>
                        <a:rPr lang="en-US" sz="2400" b="1" dirty="0">
                          <a:solidFill>
                            <a:srgbClr val="000000"/>
                          </a:solidFill>
                          <a:effectLst/>
                        </a:rPr>
                        <a:t>(H)</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2400" dirty="0">
                          <a:effectLst/>
                        </a:rPr>
                        <a:t>An incident is likely to occur several times during task.</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dirty="0">
                          <a:effectLst/>
                        </a:rPr>
                        <a:t>&gt; 10</a:t>
                      </a:r>
                      <a:r>
                        <a:rPr lang="en-US" sz="2400" baseline="30000" dirty="0">
                          <a:effectLst/>
                        </a:rPr>
                        <a:t>–1</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21">
                <a:tc>
                  <a:txBody>
                    <a:bodyPr/>
                    <a:lstStyle/>
                    <a:p>
                      <a:pPr algn="ctr">
                        <a:tabLst>
                          <a:tab pos="1581150" algn="l"/>
                        </a:tabLst>
                      </a:pPr>
                      <a:r>
                        <a:rPr lang="en-US" sz="2400" b="1" dirty="0">
                          <a:solidFill>
                            <a:srgbClr val="000000"/>
                          </a:solidFill>
                          <a:effectLst/>
                          <a:latin typeface="Times New Roman Bold"/>
                        </a:rPr>
                        <a:t>Medium</a:t>
                      </a:r>
                      <a:endParaRPr lang="en-US" sz="2400" dirty="0">
                        <a:effectLst/>
                      </a:endParaRPr>
                    </a:p>
                    <a:p>
                      <a:pPr algn="ctr">
                        <a:tabLst>
                          <a:tab pos="1581150" algn="l"/>
                        </a:tabLst>
                      </a:pPr>
                      <a:r>
                        <a:rPr lang="en-US" sz="2400" b="1" dirty="0">
                          <a:solidFill>
                            <a:srgbClr val="000000"/>
                          </a:solidFill>
                          <a:effectLst/>
                        </a:rPr>
                        <a:t>(M)</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2400" dirty="0">
                          <a:effectLst/>
                        </a:rPr>
                        <a:t>An incident may occur during the task.</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rPr>
                        <a:t>10</a:t>
                      </a:r>
                      <a:r>
                        <a:rPr lang="en-US" sz="2000" baseline="30000" dirty="0">
                          <a:effectLst/>
                        </a:rPr>
                        <a:t>–2</a:t>
                      </a:r>
                      <a:r>
                        <a:rPr lang="en-US" sz="2000" dirty="0">
                          <a:effectLst/>
                        </a:rPr>
                        <a:t> to 10</a:t>
                      </a:r>
                      <a:r>
                        <a:rPr lang="en-US" sz="2000" baseline="30000" dirty="0">
                          <a:effectLst/>
                        </a:rPr>
                        <a:t>–1</a:t>
                      </a:r>
                      <a:endParaRPr lang="en-US" sz="20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221">
                <a:tc>
                  <a:txBody>
                    <a:bodyPr/>
                    <a:lstStyle/>
                    <a:p>
                      <a:pPr algn="ctr">
                        <a:tabLst>
                          <a:tab pos="1581150" algn="l"/>
                        </a:tabLst>
                      </a:pPr>
                      <a:r>
                        <a:rPr lang="en-US" sz="2400" b="1" dirty="0">
                          <a:solidFill>
                            <a:srgbClr val="000000"/>
                          </a:solidFill>
                          <a:effectLst/>
                          <a:latin typeface="Times New Roman Bold"/>
                        </a:rPr>
                        <a:t>Low</a:t>
                      </a:r>
                      <a:endParaRPr lang="en-US" sz="2400" dirty="0">
                        <a:effectLst/>
                      </a:endParaRPr>
                    </a:p>
                    <a:p>
                      <a:pPr algn="ctr">
                        <a:tabLst>
                          <a:tab pos="1581150" algn="l"/>
                        </a:tabLst>
                      </a:pPr>
                      <a:r>
                        <a:rPr lang="en-US" sz="2400" b="1" dirty="0">
                          <a:solidFill>
                            <a:srgbClr val="000000"/>
                          </a:solidFill>
                          <a:effectLst/>
                        </a:rPr>
                        <a:t>(L)</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effectLst/>
                        </a:rPr>
                        <a:t>Probability of an incident occurring is unlikely to happen during the task.</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rPr>
                        <a:t>10</a:t>
                      </a:r>
                      <a:r>
                        <a:rPr lang="en-US" sz="2000" baseline="30000" dirty="0">
                          <a:effectLst/>
                        </a:rPr>
                        <a:t>–4</a:t>
                      </a:r>
                      <a:r>
                        <a:rPr lang="en-US" sz="2000" dirty="0">
                          <a:effectLst/>
                        </a:rPr>
                        <a:t> to 10</a:t>
                      </a:r>
                      <a:r>
                        <a:rPr lang="en-US" sz="2000" baseline="30000" dirty="0">
                          <a:effectLst/>
                        </a:rPr>
                        <a:t>–2</a:t>
                      </a:r>
                      <a:endParaRPr lang="en-US" sz="20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2563">
                <a:tc>
                  <a:txBody>
                    <a:bodyPr/>
                    <a:lstStyle/>
                    <a:p>
                      <a:pPr algn="ctr">
                        <a:tabLst>
                          <a:tab pos="1581150" algn="l"/>
                        </a:tabLst>
                      </a:pPr>
                      <a:r>
                        <a:rPr lang="en-US" sz="2400" b="1" dirty="0">
                          <a:solidFill>
                            <a:srgbClr val="000000"/>
                          </a:solidFill>
                          <a:effectLst/>
                          <a:latin typeface="Times New Roman Bold"/>
                        </a:rPr>
                        <a:t>Extremely</a:t>
                      </a:r>
                      <a:r>
                        <a:rPr lang="en-US" sz="2400" b="1" dirty="0">
                          <a:solidFill>
                            <a:srgbClr val="000000"/>
                          </a:solidFill>
                          <a:effectLst/>
                        </a:rPr>
                        <a:t> L</a:t>
                      </a:r>
                      <a:r>
                        <a:rPr lang="en-US" sz="2400" b="1" dirty="0">
                          <a:solidFill>
                            <a:srgbClr val="000000"/>
                          </a:solidFill>
                          <a:effectLst/>
                          <a:latin typeface="Times New Roman Bold"/>
                        </a:rPr>
                        <a:t>ow</a:t>
                      </a:r>
                      <a:endParaRPr lang="en-US" sz="2400" dirty="0">
                        <a:effectLst/>
                      </a:endParaRPr>
                    </a:p>
                    <a:p>
                      <a:pPr algn="ctr">
                        <a:tabLst>
                          <a:tab pos="1581150" algn="l"/>
                        </a:tabLst>
                      </a:pPr>
                      <a:r>
                        <a:rPr lang="en-US" sz="2400" b="1" dirty="0">
                          <a:solidFill>
                            <a:srgbClr val="000000"/>
                          </a:solidFill>
                          <a:effectLst/>
                        </a:rPr>
                        <a:t>(EL)</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2400" dirty="0">
                          <a:effectLst/>
                        </a:rPr>
                        <a:t>Probability of an incident occurring is extremely unlikely to happen during the task</a:t>
                      </a:r>
                      <a:r>
                        <a:rPr lang="en-US" sz="1000" dirty="0">
                          <a:effectLst/>
                        </a:rPr>
                        <a:t>.</a:t>
                      </a:r>
                      <a:endParaRPr lang="en-US"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000" dirty="0">
                          <a:effectLst/>
                        </a:rPr>
                        <a:t>10</a:t>
                      </a:r>
                      <a:r>
                        <a:rPr lang="en-US" sz="2000" baseline="30000" dirty="0">
                          <a:effectLst/>
                        </a:rPr>
                        <a:t>–6</a:t>
                      </a:r>
                      <a:r>
                        <a:rPr lang="en-US" sz="2000" dirty="0">
                          <a:effectLst/>
                        </a:rPr>
                        <a:t> to 10</a:t>
                      </a:r>
                      <a:r>
                        <a:rPr lang="en-US" sz="2000" baseline="30000" dirty="0">
                          <a:effectLst/>
                        </a:rPr>
                        <a:t>–4</a:t>
                      </a:r>
                      <a:endParaRPr lang="en-US" sz="2000"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997612" y="0"/>
            <a:ext cx="5345723"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Probability of Incident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377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29312"/>
              </p:ext>
            </p:extLst>
          </p:nvPr>
        </p:nvGraphicFramePr>
        <p:xfrm>
          <a:off x="998805" y="1181686"/>
          <a:ext cx="7531689" cy="4853355"/>
        </p:xfrm>
        <a:graphic>
          <a:graphicData uri="http://schemas.openxmlformats.org/drawingml/2006/table">
            <a:tbl>
              <a:tblPr firstRow="1" firstCol="1" bandRow="1"/>
              <a:tblGrid>
                <a:gridCol w="3594788"/>
                <a:gridCol w="1230510"/>
                <a:gridCol w="753581"/>
                <a:gridCol w="695313"/>
                <a:gridCol w="562708"/>
                <a:gridCol w="694789"/>
              </a:tblGrid>
              <a:tr h="917124">
                <a:tc rowSpan="4">
                  <a:txBody>
                    <a:bodyPr/>
                    <a:lstStyle/>
                    <a:p>
                      <a:pPr algn="ctr"/>
                      <a:r>
                        <a:rPr lang="en-US" sz="2400" b="1" dirty="0" smtClean="0">
                          <a:effectLst/>
                          <a:latin typeface="Times New Roman" panose="02020603050405020304" pitchFamily="18" charset="0"/>
                          <a:cs typeface="Times New Roman" panose="02020603050405020304" pitchFamily="18" charset="0"/>
                        </a:rPr>
                        <a:t>Consequence</a:t>
                      </a:r>
                      <a:r>
                        <a:rPr lang="en-US" sz="2400" b="1" baseline="0" dirty="0" smtClean="0">
                          <a:effectLst/>
                          <a:latin typeface="Times New Roman" panose="02020603050405020304" pitchFamily="18" charset="0"/>
                          <a:cs typeface="Times New Roman" panose="02020603050405020304" pitchFamily="18" charset="0"/>
                        </a:rPr>
                        <a:t> Level</a:t>
                      </a:r>
                      <a:endParaRPr lang="en-US" sz="2400" b="1" dirty="0">
                        <a:effectLst/>
                        <a:latin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2400" b="1" dirty="0">
                          <a:effectLst/>
                        </a:rPr>
                        <a:t>H</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effectLst/>
                        </a:rPr>
                        <a:t>1</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B3"/>
                    </a:solidFill>
                  </a:tcPr>
                </a:tc>
                <a:tc>
                  <a:txBody>
                    <a:bodyPr/>
                    <a:lstStyle/>
                    <a:p>
                      <a:pPr algn="ctr"/>
                      <a:r>
                        <a:rPr lang="en-US" sz="2400" b="1" dirty="0">
                          <a:effectLst/>
                        </a:rPr>
                        <a:t>3</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3FF"/>
                    </a:solidFill>
                  </a:tcPr>
                </a:tc>
                <a:tc>
                  <a:txBody>
                    <a:bodyPr/>
                    <a:lstStyle/>
                    <a:p>
                      <a:pPr algn="ctr"/>
                      <a:r>
                        <a:rPr lang="en-US" sz="2400" b="1" dirty="0">
                          <a:effectLst/>
                        </a:rPr>
                        <a:t>4</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n-US" sz="2400" b="1" dirty="0">
                          <a:effectLst/>
                        </a:rPr>
                        <a:t>4</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51304">
                <a:tc vMerge="1">
                  <a:txBody>
                    <a:bodyPr/>
                    <a:lstStyle/>
                    <a:p>
                      <a:endParaRPr lang="en-US"/>
                    </a:p>
                  </a:txBody>
                  <a:tcPr/>
                </a:tc>
                <a:tc>
                  <a:txBody>
                    <a:bodyPr/>
                    <a:lstStyle/>
                    <a:p>
                      <a:pPr algn="ctr"/>
                      <a:r>
                        <a:rPr lang="en-US" sz="2400" b="1" dirty="0" smtClean="0">
                          <a:effectLst/>
                        </a:rPr>
                        <a:t>M</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rPr>
                        <a:t>1</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B3"/>
                    </a:solidFill>
                  </a:tcPr>
                </a:tc>
                <a:tc>
                  <a:txBody>
                    <a:bodyPr/>
                    <a:lstStyle/>
                    <a:p>
                      <a:pPr algn="ctr"/>
                      <a:r>
                        <a:rPr lang="en-US" sz="1600" b="1">
                          <a:effectLst/>
                        </a:rPr>
                        <a:t>2</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b="1">
                          <a:effectLst/>
                        </a:rPr>
                        <a:t>3</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3FF"/>
                    </a:solidFill>
                  </a:tcPr>
                </a:tc>
                <a:tc>
                  <a:txBody>
                    <a:bodyPr/>
                    <a:lstStyle/>
                    <a:p>
                      <a:pPr algn="ctr"/>
                      <a:r>
                        <a:rPr lang="en-US" sz="1600" b="1" dirty="0">
                          <a:effectLst/>
                        </a:rPr>
                        <a:t>4</a:t>
                      </a:r>
                      <a:endParaRPr lang="en-US" dirty="0">
                        <a:effectLst/>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97499">
                <a:tc vMerge="1">
                  <a:txBody>
                    <a:bodyPr/>
                    <a:lstStyle/>
                    <a:p>
                      <a:endParaRPr lang="en-US"/>
                    </a:p>
                  </a:txBody>
                  <a:tcPr/>
                </a:tc>
                <a:tc>
                  <a:txBody>
                    <a:bodyPr/>
                    <a:lstStyle/>
                    <a:p>
                      <a:pPr algn="ctr"/>
                      <a:r>
                        <a:rPr lang="en-US" sz="2400" b="1" dirty="0">
                          <a:effectLst/>
                        </a:rPr>
                        <a:t>L</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effectLst/>
                        </a:rPr>
                        <a:t>N*</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effectLst/>
                        </a:rPr>
                        <a:t>1</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B3"/>
                    </a:solidFill>
                  </a:tcPr>
                </a:tc>
                <a:tc>
                  <a:txBody>
                    <a:bodyPr/>
                    <a:lstStyle/>
                    <a:p>
                      <a:pPr algn="ctr"/>
                      <a:r>
                        <a:rPr lang="en-US" sz="2400" b="1" dirty="0">
                          <a:effectLst/>
                        </a:rPr>
                        <a:t>2</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a:effectLst/>
                        </a:rPr>
                        <a:t>3</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3FF"/>
                    </a:solidFill>
                  </a:tcPr>
                </a:tc>
              </a:tr>
              <a:tr h="1093714">
                <a:tc vMerge="1">
                  <a:txBody>
                    <a:bodyPr/>
                    <a:lstStyle/>
                    <a:p>
                      <a:endParaRPr lang="en-US"/>
                    </a:p>
                  </a:txBody>
                  <a:tcPr/>
                </a:tc>
                <a:tc>
                  <a:txBody>
                    <a:bodyPr/>
                    <a:lstStyle/>
                    <a:p>
                      <a:pPr algn="ctr"/>
                      <a:r>
                        <a:rPr lang="en-US" sz="2400" b="1" dirty="0" smtClean="0">
                          <a:effectLst/>
                        </a:rPr>
                        <a:t>EL</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US" sz="2400" b="1" dirty="0">
                          <a:effectLst/>
                        </a:rPr>
                        <a:t>N*</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US" sz="2400" b="1">
                          <a:effectLst/>
                        </a:rPr>
                        <a:t>N*</a:t>
                      </a:r>
                      <a:endParaRPr lang="en-US" sz="2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US" sz="2400" b="1">
                          <a:effectLst/>
                        </a:rPr>
                        <a:t>1</a:t>
                      </a:r>
                      <a:endParaRPr lang="en-US" sz="2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B3"/>
                    </a:solidFill>
                  </a:tcPr>
                </a:tc>
                <a:tc>
                  <a:txBody>
                    <a:bodyPr/>
                    <a:lstStyle/>
                    <a:p>
                      <a:pPr algn="ctr"/>
                      <a:r>
                        <a:rPr lang="en-US" sz="2400" b="1" dirty="0">
                          <a:effectLst/>
                        </a:rPr>
                        <a:t>1</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B3"/>
                    </a:solidFill>
                  </a:tcPr>
                </a:tc>
              </a:tr>
              <a:tr h="1093714">
                <a:tc gridSpan="2">
                  <a:txBody>
                    <a:bodyPr/>
                    <a:lstStyle/>
                    <a:p>
                      <a:pPr algn="ctr"/>
                      <a:r>
                        <a:rPr lang="en-US" dirty="0">
                          <a:effectLst/>
                        </a:rPr>
                        <a:t> </a:t>
                      </a:r>
                      <a:endParaRPr lang="en-US" dirty="0" smtClean="0">
                        <a:effectLst/>
                      </a:endParaRPr>
                    </a:p>
                    <a:p>
                      <a:pPr algn="ctr"/>
                      <a:r>
                        <a:rPr lang="en-US" sz="2400" b="1" u="none" dirty="0" smtClean="0">
                          <a:effectLst/>
                          <a:latin typeface="Times New Roman" panose="02020603050405020304" pitchFamily="18" charset="0"/>
                          <a:cs typeface="Times New Roman" panose="02020603050405020304" pitchFamily="18" charset="0"/>
                        </a:rPr>
                        <a:t>                        Probability Level</a:t>
                      </a:r>
                      <a:endParaRPr lang="en-US" sz="2400" b="1" u="none" dirty="0">
                        <a:effectLst/>
                        <a:latin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a:r>
                        <a:rPr lang="en-US" sz="2400" b="1" dirty="0">
                          <a:effectLst/>
                        </a:rPr>
                        <a:t>EL</a:t>
                      </a:r>
                      <a:endParaRPr lang="en-US" sz="2400" dirty="0">
                        <a:effectLst/>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US" sz="2400" b="1" dirty="0">
                          <a:effectLst/>
                        </a:rPr>
                        <a:t>L</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US" sz="2400" b="1" dirty="0">
                          <a:effectLst/>
                        </a:rPr>
                        <a:t>M</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US" sz="2400" b="1" dirty="0">
                          <a:effectLst/>
                        </a:rPr>
                        <a:t>H</a:t>
                      </a:r>
                      <a:endParaRPr lang="en-US" sz="2400" dirty="0">
                        <a:effectLst/>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bl>
          </a:graphicData>
        </a:graphic>
      </p:graphicFrame>
      <p:sp>
        <p:nvSpPr>
          <p:cNvPr id="3" name="TextBox 2"/>
          <p:cNvSpPr txBox="1"/>
          <p:nvPr/>
        </p:nvSpPr>
        <p:spPr>
          <a:xfrm>
            <a:off x="1209822" y="0"/>
            <a:ext cx="6457070"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Risk Code Assignment</a:t>
            </a:r>
          </a:p>
        </p:txBody>
      </p:sp>
    </p:spTree>
    <p:extLst>
      <p:ext uri="{BB962C8B-B14F-4D97-AF65-F5344CB8AC3E}">
        <p14:creationId xmlns:p14="http://schemas.microsoft.com/office/powerpoint/2010/main" val="359451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6013129"/>
              </p:ext>
            </p:extLst>
          </p:nvPr>
        </p:nvGraphicFramePr>
        <p:xfrm>
          <a:off x="506438" y="984737"/>
          <a:ext cx="8173328" cy="5290348"/>
        </p:xfrm>
        <a:graphic>
          <a:graphicData uri="http://schemas.openxmlformats.org/drawingml/2006/table">
            <a:tbl>
              <a:tblPr firstRow="1" firstCol="1" bandRow="1"/>
              <a:tblGrid>
                <a:gridCol w="1378808"/>
                <a:gridCol w="1617609"/>
                <a:gridCol w="5176911"/>
              </a:tblGrid>
              <a:tr h="747131">
                <a:tc gridSpan="2">
                  <a:txBody>
                    <a:bodyPr/>
                    <a:lstStyle/>
                    <a:p>
                      <a:pPr algn="ctr">
                        <a:tabLst>
                          <a:tab pos="1581150" algn="l"/>
                        </a:tabLst>
                      </a:pPr>
                      <a:r>
                        <a:rPr lang="en-US" sz="1600" b="1" dirty="0" smtClean="0">
                          <a:effectLst/>
                        </a:rPr>
                        <a:t>Risk Code </a:t>
                      </a:r>
                    </a:p>
                    <a:p>
                      <a:pPr algn="ctr">
                        <a:tabLst>
                          <a:tab pos="1581150" algn="l"/>
                        </a:tabLst>
                      </a:pPr>
                      <a:r>
                        <a:rPr lang="en-US" sz="1600" b="1" dirty="0" smtClean="0">
                          <a:effectLst/>
                        </a:rPr>
                        <a:t>assigned </a:t>
                      </a:r>
                      <a:r>
                        <a:rPr lang="en-US" sz="1600" b="1" dirty="0">
                          <a:effectLst/>
                        </a:rPr>
                        <a:t>based on hardware and procedures already in place</a:t>
                      </a:r>
                    </a:p>
                  </a:txBody>
                  <a:tcPr marL="73025" marR="73025" marT="27305" marB="27305"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a:tabLst>
                          <a:tab pos="1581150" algn="l"/>
                        </a:tabLst>
                      </a:pPr>
                      <a:r>
                        <a:rPr lang="en-US" sz="2000" b="1" dirty="0">
                          <a:effectLst/>
                        </a:rPr>
                        <a:t>Level of Task Review</a:t>
                      </a:r>
                      <a:endParaRPr lang="en-US" sz="2000" dirty="0">
                        <a:effectLst/>
                      </a:endParaRPr>
                    </a:p>
                    <a:p>
                      <a:pPr algn="ctr">
                        <a:tabLst>
                          <a:tab pos="1581150" algn="l"/>
                        </a:tabLst>
                      </a:pPr>
                      <a:r>
                        <a:rPr lang="en-US" sz="2000" b="1" dirty="0">
                          <a:effectLst/>
                        </a:rPr>
                        <a:t>required before new work can begin</a:t>
                      </a:r>
                      <a:endParaRPr lang="en-US" sz="2000" dirty="0">
                        <a:effectLst/>
                      </a:endParaRPr>
                    </a:p>
                  </a:txBody>
                  <a:tcPr marL="73025" marR="73025" marT="27305" marB="27305"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r h="969601">
                <a:tc>
                  <a:txBody>
                    <a:bodyPr/>
                    <a:lstStyle/>
                    <a:p>
                      <a:pPr algn="ctr">
                        <a:tabLst>
                          <a:tab pos="1581150" algn="l"/>
                        </a:tabLst>
                      </a:pPr>
                      <a:r>
                        <a:rPr lang="en-US" sz="2400" b="1" dirty="0">
                          <a:effectLst/>
                        </a:rPr>
                        <a:t>4</a:t>
                      </a:r>
                      <a:endParaRPr lang="en-US" sz="2400" dirty="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tabLst>
                          <a:tab pos="1581150" algn="l"/>
                        </a:tabLst>
                      </a:pPr>
                      <a:r>
                        <a:rPr lang="en-US" sz="2400" b="1" dirty="0">
                          <a:effectLst/>
                        </a:rPr>
                        <a:t>High</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1600" b="1" dirty="0">
                          <a:effectLst/>
                        </a:rPr>
                        <a:t>Formal written and approved procedures </a:t>
                      </a:r>
                      <a:r>
                        <a:rPr lang="en-US" sz="1600" dirty="0">
                          <a:effectLst/>
                        </a:rPr>
                        <a:t>in the form of an </a:t>
                      </a:r>
                      <a:r>
                        <a:rPr lang="en-US" sz="1600" dirty="0">
                          <a:effectLst/>
                          <a:hlinkClick r:id="rId2"/>
                        </a:rPr>
                        <a:t>OSP</a:t>
                      </a:r>
                      <a:r>
                        <a:rPr lang="en-US" sz="1600" dirty="0">
                          <a:effectLst/>
                        </a:rPr>
                        <a:t>, or temporary work permit.  Division ESH&amp;Q Officer may require additional approvals.  Generally requires Laboratory Director Approval</a:t>
                      </a:r>
                      <a:r>
                        <a:rPr lang="en-US" sz="1000" dirty="0">
                          <a:effectLst/>
                        </a:rPr>
                        <a:t>.</a:t>
                      </a:r>
                      <a:endParaRPr lang="en-US" dirty="0">
                        <a:effectLst/>
                      </a:endParaRP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275">
                <a:tc>
                  <a:txBody>
                    <a:bodyPr/>
                    <a:lstStyle/>
                    <a:p>
                      <a:pPr algn="ctr">
                        <a:tabLst>
                          <a:tab pos="1581150" algn="l"/>
                        </a:tabLst>
                      </a:pPr>
                      <a:r>
                        <a:rPr lang="en-US" sz="2400" b="1">
                          <a:effectLst/>
                        </a:rPr>
                        <a:t>3</a:t>
                      </a:r>
                      <a:endParaRPr lang="en-US" sz="240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a:tabLst>
                          <a:tab pos="1581150" algn="l"/>
                        </a:tabLst>
                      </a:pPr>
                      <a:r>
                        <a:rPr lang="en-US" sz="2400" b="1" dirty="0">
                          <a:effectLst/>
                        </a:rPr>
                        <a:t>Medium</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1600" b="1" dirty="0">
                          <a:effectLst/>
                        </a:rPr>
                        <a:t>Formal written and approved procedures </a:t>
                      </a:r>
                      <a:r>
                        <a:rPr lang="en-US" sz="1600" dirty="0">
                          <a:effectLst/>
                        </a:rPr>
                        <a:t>in the form of an </a:t>
                      </a:r>
                      <a:r>
                        <a:rPr lang="en-US" sz="1600" dirty="0">
                          <a:effectLst/>
                          <a:hlinkClick r:id="rId2"/>
                        </a:rPr>
                        <a:t>OSP</a:t>
                      </a:r>
                      <a:r>
                        <a:rPr lang="en-US" sz="1600" dirty="0">
                          <a:effectLst/>
                        </a:rPr>
                        <a:t>, or temporary work permit</a:t>
                      </a: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49">
                <a:tc>
                  <a:txBody>
                    <a:bodyPr/>
                    <a:lstStyle/>
                    <a:p>
                      <a:pPr algn="ctr">
                        <a:tabLst>
                          <a:tab pos="1581150" algn="l"/>
                        </a:tabLst>
                      </a:pPr>
                      <a:r>
                        <a:rPr lang="en-US" sz="2400" b="1">
                          <a:effectLst/>
                        </a:rPr>
                        <a:t>2</a:t>
                      </a:r>
                      <a:endParaRPr lang="en-US" sz="240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1581150" algn="l"/>
                        </a:tabLst>
                      </a:pPr>
                      <a:r>
                        <a:rPr lang="en-US" sz="2400" b="1" dirty="0">
                          <a:effectLst/>
                        </a:rPr>
                        <a:t>Low</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1600" dirty="0">
                          <a:effectLst/>
                        </a:rPr>
                        <a:t>None</a:t>
                      </a:r>
                    </a:p>
                    <a:p>
                      <a:pPr algn="l">
                        <a:tabLst>
                          <a:tab pos="1581150" algn="l"/>
                        </a:tabLst>
                      </a:pPr>
                      <a:r>
                        <a:rPr lang="en-US" sz="1600" dirty="0">
                          <a:effectLst/>
                        </a:rPr>
                        <a:t>Workers and supervisors should explicitly review the hazards and mitigating measures.</a:t>
                      </a: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275">
                <a:tc>
                  <a:txBody>
                    <a:bodyPr/>
                    <a:lstStyle/>
                    <a:p>
                      <a:pPr algn="ctr">
                        <a:tabLst>
                          <a:tab pos="1581150" algn="l"/>
                        </a:tabLst>
                      </a:pPr>
                      <a:r>
                        <a:rPr lang="en-US" sz="2400" b="1">
                          <a:effectLst/>
                        </a:rPr>
                        <a:t>1</a:t>
                      </a:r>
                      <a:endParaRPr lang="en-US" sz="240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tabLst>
                          <a:tab pos="1581150" algn="l"/>
                        </a:tabLst>
                      </a:pPr>
                      <a:r>
                        <a:rPr lang="en-US" sz="2400" b="1" dirty="0">
                          <a:effectLst/>
                        </a:rPr>
                        <a:t>Extremely Low</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81150" algn="l"/>
                        </a:tabLst>
                      </a:pPr>
                      <a:r>
                        <a:rPr lang="en-US" sz="1600" dirty="0">
                          <a:effectLst/>
                        </a:rPr>
                        <a:t>None</a:t>
                      </a:r>
                    </a:p>
                    <a:p>
                      <a:pPr algn="l">
                        <a:tabLst>
                          <a:tab pos="1581150" algn="l"/>
                        </a:tabLst>
                      </a:pPr>
                      <a:r>
                        <a:rPr lang="en-US" sz="1600" dirty="0">
                          <a:effectLst/>
                        </a:rPr>
                        <a:t>This level of risk is common for appropriately trained personnel.</a:t>
                      </a: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49">
                <a:tc>
                  <a:txBody>
                    <a:bodyPr/>
                    <a:lstStyle/>
                    <a:p>
                      <a:pPr algn="ctr">
                        <a:tabLst>
                          <a:tab pos="1581150" algn="l"/>
                        </a:tabLst>
                      </a:pPr>
                      <a:r>
                        <a:rPr lang="en-US" sz="2400" b="1">
                          <a:effectLst/>
                        </a:rPr>
                        <a:t>N</a:t>
                      </a:r>
                      <a:endParaRPr lang="en-US" sz="2400">
                        <a:effectLst/>
                      </a:endParaRPr>
                    </a:p>
                  </a:txBody>
                  <a:tcPr marL="73025" marR="73025" marT="27305" marB="27305"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tabLst>
                          <a:tab pos="1581150" algn="l"/>
                        </a:tabLst>
                      </a:pPr>
                      <a:r>
                        <a:rPr lang="en-US" sz="2400" b="1" dirty="0">
                          <a:effectLst/>
                        </a:rPr>
                        <a:t>Negligible</a:t>
                      </a:r>
                      <a:endParaRPr lang="en-US" sz="2400" dirty="0">
                        <a:effectLst/>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tabLst>
                          <a:tab pos="1581150" algn="l"/>
                        </a:tabLst>
                      </a:pPr>
                      <a:r>
                        <a:rPr lang="en-US" sz="1600" dirty="0">
                          <a:effectLst/>
                        </a:rPr>
                        <a:t>None</a:t>
                      </a:r>
                    </a:p>
                    <a:p>
                      <a:pPr algn="l">
                        <a:tabLst>
                          <a:tab pos="1581150" algn="l"/>
                        </a:tabLst>
                      </a:pPr>
                      <a:r>
                        <a:rPr lang="en-US" sz="1600" dirty="0">
                          <a:effectLst/>
                        </a:rPr>
                        <a:t>This level of risk is common, and the relevant measures are</a:t>
                      </a:r>
                    </a:p>
                  </a:txBody>
                  <a:tcPr marL="73025" marR="73025" marT="27305" marB="27305"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813538" y="0"/>
            <a:ext cx="3432517"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Risk Code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93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8634"/>
            <a:ext cx="8229600" cy="4747529"/>
          </a:xfrm>
        </p:spPr>
        <p:txBody>
          <a:bodyPr>
            <a:normAutofit fontScale="92500"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Magnetic field Hazard</a:t>
            </a:r>
          </a:p>
          <a:p>
            <a:pPr>
              <a:lnSpc>
                <a:spcPct val="150000"/>
              </a:lnSpc>
            </a:pPr>
            <a:r>
              <a:rPr lang="en-US" b="1" dirty="0">
                <a:latin typeface="Times New Roman" panose="02020603050405020304" pitchFamily="18" charset="0"/>
                <a:cs typeface="Times New Roman" panose="02020603050405020304" pitchFamily="18" charset="0"/>
              </a:rPr>
              <a:t>Consequence Level: </a:t>
            </a:r>
            <a:r>
              <a:rPr lang="en-US" dirty="0">
                <a:latin typeface="Times New Roman" panose="02020603050405020304" pitchFamily="18" charset="0"/>
                <a:cs typeface="Times New Roman" panose="02020603050405020304" pitchFamily="18" charset="0"/>
              </a:rPr>
              <a:t>Low</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Low</a:t>
            </a:r>
          </a:p>
          <a:p>
            <a:pPr>
              <a:lnSpc>
                <a:spcPct val="150000"/>
              </a:lnSpc>
            </a:pPr>
            <a:r>
              <a:rPr lang="en-US" b="1" dirty="0">
                <a:latin typeface="Times New Roman" panose="02020603050405020304" pitchFamily="18" charset="0"/>
                <a:cs typeface="Times New Roman" panose="02020603050405020304" pitchFamily="18" charset="0"/>
              </a:rPr>
              <a:t>Mitigation:</a:t>
            </a:r>
            <a:r>
              <a:rPr lang="en-US" dirty="0">
                <a:latin typeface="Times New Roman" panose="02020603050405020304" pitchFamily="18" charset="0"/>
                <a:cs typeface="Times New Roman" panose="02020603050405020304" pitchFamily="18" charset="0"/>
              </a:rPr>
              <a:t> Locate sensitive equipment upstream of magnet bore.  Limit use of tools near bore of magnet</a:t>
            </a: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Risk Code after Mitigation: </a:t>
            </a:r>
            <a:r>
              <a:rPr lang="en-US" dirty="0">
                <a:solidFill>
                  <a:srgbClr val="FF0000"/>
                </a:solidFill>
                <a:latin typeface="Times New Roman" panose="02020603050405020304" pitchFamily="18" charset="0"/>
                <a:cs typeface="Times New Roman" panose="02020603050405020304" pitchFamily="18" charset="0"/>
              </a:rPr>
              <a:t>1</a:t>
            </a:r>
          </a:p>
          <a:p>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p>
        </p:txBody>
      </p:sp>
    </p:spTree>
    <p:extLst>
      <p:ext uri="{BB962C8B-B14F-4D97-AF65-F5344CB8AC3E}">
        <p14:creationId xmlns:p14="http://schemas.microsoft.com/office/powerpoint/2010/main" val="147667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6432"/>
            <a:ext cx="8229600" cy="4789732"/>
          </a:xfrm>
        </p:spPr>
        <p:txBody>
          <a:bodyPr>
            <a:normAutofit/>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Oxygen deficiency hazard</a:t>
            </a:r>
          </a:p>
          <a:p>
            <a:pPr>
              <a:lnSpc>
                <a:spcPct val="150000"/>
              </a:lnSpc>
            </a:pPr>
            <a:r>
              <a:rPr lang="en-US" b="1" dirty="0">
                <a:latin typeface="Times New Roman" panose="02020603050405020304" pitchFamily="18" charset="0"/>
                <a:cs typeface="Times New Roman" panose="02020603050405020304" pitchFamily="18" charset="0"/>
              </a:rPr>
              <a:t>Consequence Level: </a:t>
            </a:r>
            <a:r>
              <a:rPr lang="en-US" dirty="0">
                <a:latin typeface="Times New Roman" panose="02020603050405020304" pitchFamily="18" charset="0"/>
                <a:cs typeface="Times New Roman" panose="02020603050405020304" pitchFamily="18" charset="0"/>
              </a:rPr>
              <a:t>Extremely Low</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Medium </a:t>
            </a:r>
          </a:p>
          <a:p>
            <a:pPr>
              <a:lnSpc>
                <a:spcPct val="150000"/>
              </a:lnSpc>
            </a:pPr>
            <a:r>
              <a:rPr lang="en-US" b="1" dirty="0">
                <a:latin typeface="Times New Roman" panose="02020603050405020304" pitchFamily="18" charset="0"/>
                <a:cs typeface="Times New Roman" panose="02020603050405020304" pitchFamily="18" charset="0"/>
              </a:rPr>
              <a:t>Mitigation:</a:t>
            </a:r>
            <a:r>
              <a:rPr lang="en-US" dirty="0">
                <a:latin typeface="Times New Roman" panose="02020603050405020304" pitchFamily="18" charset="0"/>
                <a:cs typeface="Times New Roman" panose="02020603050405020304" pitchFamily="18" charset="0"/>
              </a:rPr>
              <a:t> Minimization of ODH gases</a:t>
            </a:r>
          </a:p>
          <a:p>
            <a:pPr>
              <a:lnSpc>
                <a:spcPct val="150000"/>
              </a:lnSpc>
            </a:pPr>
            <a:r>
              <a:rPr lang="en-US" b="1" dirty="0" smtClean="0">
                <a:solidFill>
                  <a:srgbClr val="FF0000"/>
                </a:solidFill>
                <a:latin typeface="Times New Roman" panose="02020603050405020304" pitchFamily="18" charset="0"/>
                <a:cs typeface="Times New Roman" panose="02020603050405020304" pitchFamily="18" charset="0"/>
              </a:rPr>
              <a:t>Risk </a:t>
            </a:r>
            <a:r>
              <a:rPr lang="en-US" b="1" dirty="0">
                <a:solidFill>
                  <a:srgbClr val="FF0000"/>
                </a:solidFill>
                <a:latin typeface="Times New Roman" panose="02020603050405020304" pitchFamily="18" charset="0"/>
                <a:cs typeface="Times New Roman" panose="02020603050405020304" pitchFamily="18" charset="0"/>
              </a:rPr>
              <a:t>Code after Mitigation: </a:t>
            </a:r>
            <a:r>
              <a:rPr lang="en-US"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p>
        </p:txBody>
      </p:sp>
    </p:spTree>
    <p:extLst>
      <p:ext uri="{BB962C8B-B14F-4D97-AF65-F5344CB8AC3E}">
        <p14:creationId xmlns:p14="http://schemas.microsoft.com/office/powerpoint/2010/main" val="219253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822"/>
            <a:ext cx="8229600" cy="4916341"/>
          </a:xfrm>
        </p:spPr>
        <p:txBody>
          <a:bodyPr>
            <a:normAutofit fontScale="92500"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Power Failure</a:t>
            </a:r>
          </a:p>
          <a:p>
            <a:pPr>
              <a:lnSpc>
                <a:spcPct val="150000"/>
              </a:lnSpc>
            </a:pPr>
            <a:r>
              <a:rPr lang="en-US" b="1" dirty="0">
                <a:latin typeface="Times New Roman" panose="02020603050405020304" pitchFamily="18" charset="0"/>
                <a:cs typeface="Times New Roman" panose="02020603050405020304" pitchFamily="18" charset="0"/>
              </a:rPr>
              <a:t>Consequence Level: </a:t>
            </a:r>
            <a:r>
              <a:rPr lang="en-US" dirty="0">
                <a:latin typeface="Times New Roman" panose="02020603050405020304" pitchFamily="18" charset="0"/>
                <a:cs typeface="Times New Roman" panose="02020603050405020304" pitchFamily="18" charset="0"/>
              </a:rPr>
              <a:t>Low</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Medium</a:t>
            </a:r>
          </a:p>
          <a:p>
            <a:pPr>
              <a:lnSpc>
                <a:spcPct val="150000"/>
              </a:lnSpc>
            </a:pPr>
            <a:r>
              <a:rPr lang="en-US" b="1" dirty="0">
                <a:latin typeface="Times New Roman" panose="02020603050405020304" pitchFamily="18" charset="0"/>
                <a:cs typeface="Times New Roman" panose="02020603050405020304" pitchFamily="18" charset="0"/>
              </a:rPr>
              <a:t>Risk code before Mitigation: </a:t>
            </a:r>
            <a:r>
              <a:rPr lang="en-US" dirty="0">
                <a:latin typeface="Times New Roman" panose="02020603050405020304" pitchFamily="18" charset="0"/>
                <a:cs typeface="Times New Roman" panose="02020603050405020304" pitchFamily="18" charset="0"/>
              </a:rPr>
              <a:t>2</a:t>
            </a:r>
          </a:p>
          <a:p>
            <a:pPr>
              <a:lnSpc>
                <a:spcPct val="150000"/>
              </a:lnSpc>
            </a:pPr>
            <a:r>
              <a:rPr lang="en-US" b="1" dirty="0">
                <a:latin typeface="Times New Roman" panose="02020603050405020304" pitchFamily="18" charset="0"/>
                <a:cs typeface="Times New Roman" panose="02020603050405020304" pitchFamily="18" charset="0"/>
              </a:rPr>
              <a:t>Mitigation:</a:t>
            </a:r>
            <a:r>
              <a:rPr lang="en-US" dirty="0">
                <a:latin typeface="Times New Roman" panose="02020603050405020304" pitchFamily="18" charset="0"/>
                <a:cs typeface="Times New Roman" panose="02020603050405020304" pitchFamily="18" charset="0"/>
              </a:rPr>
              <a:t> Temperature / pressure interlocks fail open, and shut off heaters and PTR</a:t>
            </a: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Risk Code after Mitigation: </a:t>
            </a:r>
            <a:r>
              <a:rPr lang="en-US"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p>
        </p:txBody>
      </p:sp>
    </p:spTree>
    <p:extLst>
      <p:ext uri="{BB962C8B-B14F-4D97-AF65-F5344CB8AC3E}">
        <p14:creationId xmlns:p14="http://schemas.microsoft.com/office/powerpoint/2010/main" val="18051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958"/>
            <a:ext cx="8229600" cy="4888206"/>
          </a:xfrm>
        </p:spPr>
        <p:txBody>
          <a:bodyPr>
            <a:normAutofit fontScale="92500" lnSpcReduction="10000"/>
          </a:bodyPr>
          <a:lstStyle/>
          <a:p>
            <a:pPr marL="0" indent="0">
              <a:buNone/>
            </a:pPr>
            <a:r>
              <a:rPr lang="en-US" sz="3500" b="1" dirty="0" smtClean="0">
                <a:solidFill>
                  <a:srgbClr val="FF0000"/>
                </a:solidFill>
                <a:latin typeface="Times New Roman" panose="02020603050405020304" pitchFamily="18" charset="0"/>
                <a:cs typeface="Times New Roman" panose="02020603050405020304" pitchFamily="18" charset="0"/>
              </a:rPr>
              <a:t>Vacuum hazard</a:t>
            </a:r>
          </a:p>
          <a:p>
            <a:pPr>
              <a:lnSpc>
                <a:spcPct val="150000"/>
              </a:lnSpc>
            </a:pPr>
            <a:r>
              <a:rPr lang="en-US" b="1" dirty="0" smtClean="0">
                <a:latin typeface="Times New Roman" panose="02020603050405020304" pitchFamily="18" charset="0"/>
                <a:cs typeface="Times New Roman" panose="02020603050405020304" pitchFamily="18" charset="0"/>
              </a:rPr>
              <a:t>Consequence </a:t>
            </a:r>
            <a:r>
              <a:rPr lang="en-US" b="1" dirty="0">
                <a:latin typeface="Times New Roman" panose="02020603050405020304" pitchFamily="18" charset="0"/>
                <a:cs typeface="Times New Roman" panose="02020603050405020304" pitchFamily="18" charset="0"/>
              </a:rPr>
              <a:t>Level: </a:t>
            </a:r>
            <a:r>
              <a:rPr lang="en-US" dirty="0">
                <a:latin typeface="Times New Roman" panose="02020603050405020304" pitchFamily="18" charset="0"/>
                <a:cs typeface="Times New Roman" panose="02020603050405020304" pitchFamily="18" charset="0"/>
              </a:rPr>
              <a:t>Medium</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Medium</a:t>
            </a:r>
          </a:p>
          <a:p>
            <a:pPr>
              <a:lnSpc>
                <a:spcPct val="150000"/>
              </a:lnSpc>
            </a:pPr>
            <a:r>
              <a:rPr lang="en-US" b="1" dirty="0">
                <a:latin typeface="Times New Roman" panose="02020603050405020304" pitchFamily="18" charset="0"/>
                <a:cs typeface="Times New Roman" panose="02020603050405020304" pitchFamily="18" charset="0"/>
              </a:rPr>
              <a:t>Mitigation:</a:t>
            </a:r>
            <a:r>
              <a:rPr lang="en-US" dirty="0">
                <a:latin typeface="Times New Roman" panose="02020603050405020304" pitchFamily="18" charset="0"/>
                <a:cs typeface="Times New Roman" panose="02020603050405020304" pitchFamily="18" charset="0"/>
              </a:rPr>
              <a:t> Locate sensitive equipment upstream of magnet bore.  Limit use of tools near bore of magnet</a:t>
            </a: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Risk Code after Mitigation: </a:t>
            </a:r>
            <a:r>
              <a:rPr lang="en-US"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95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08295"/>
            <a:ext cx="8229600" cy="4817868"/>
          </a:xfrm>
        </p:spPr>
        <p:txBody>
          <a:bodyPr>
            <a:normAutofit fontScale="77500" lnSpcReduction="2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Pressure System Safety</a:t>
            </a:r>
          </a:p>
          <a:p>
            <a:pPr>
              <a:lnSpc>
                <a:spcPct val="150000"/>
              </a:lnSpc>
            </a:pPr>
            <a:r>
              <a:rPr lang="en-US" b="1" dirty="0">
                <a:latin typeface="Times New Roman" panose="02020603050405020304" pitchFamily="18" charset="0"/>
                <a:cs typeface="Times New Roman" panose="02020603050405020304" pitchFamily="18" charset="0"/>
              </a:rPr>
              <a:t>Consequence Level: </a:t>
            </a:r>
            <a:r>
              <a:rPr lang="en-US" dirty="0">
                <a:latin typeface="Times New Roman" panose="02020603050405020304" pitchFamily="18" charset="0"/>
                <a:cs typeface="Times New Roman" panose="02020603050405020304" pitchFamily="18" charset="0"/>
              </a:rPr>
              <a:t>High</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Low</a:t>
            </a:r>
          </a:p>
          <a:p>
            <a:pPr>
              <a:lnSpc>
                <a:spcPct val="150000"/>
              </a:lnSpc>
            </a:pPr>
            <a:r>
              <a:rPr lang="en-US" b="1" dirty="0">
                <a:latin typeface="Times New Roman" panose="02020603050405020304" pitchFamily="18" charset="0"/>
                <a:cs typeface="Times New Roman" panose="02020603050405020304" pitchFamily="18" charset="0"/>
              </a:rPr>
              <a:t>Risk Code before Mitigation: </a:t>
            </a:r>
            <a:r>
              <a:rPr lang="en-US" dirty="0">
                <a:latin typeface="Times New Roman" panose="02020603050405020304" pitchFamily="18" charset="0"/>
                <a:cs typeface="Times New Roman" panose="02020603050405020304" pitchFamily="18" charset="0"/>
              </a:rPr>
              <a:t>3</a:t>
            </a:r>
          </a:p>
          <a:p>
            <a:pPr>
              <a:lnSpc>
                <a:spcPct val="170000"/>
              </a:lnSpc>
            </a:pPr>
            <a:r>
              <a:rPr lang="en-US" b="1" dirty="0">
                <a:latin typeface="Times New Roman" panose="02020603050405020304" pitchFamily="18" charset="0"/>
                <a:cs typeface="Times New Roman" panose="02020603050405020304" pitchFamily="18" charset="0"/>
              </a:rPr>
              <a:t>Mitigation:</a:t>
            </a:r>
            <a:r>
              <a:rPr lang="en-US" dirty="0">
                <a:latin typeface="Times New Roman" panose="02020603050405020304" pitchFamily="18" charset="0"/>
                <a:cs typeface="Times New Roman" panose="02020603050405020304" pitchFamily="18" charset="0"/>
              </a:rPr>
              <a:t> Design and construction compliance with relevant ASME pressure system codes.  Routine inspection, testing and replacement of system components.</a:t>
            </a: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Risk Code after Mitigation: </a:t>
            </a:r>
            <a:r>
              <a:rPr lang="en-US"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Tree>
    <p:extLst>
      <p:ext uri="{BB962C8B-B14F-4D97-AF65-F5344CB8AC3E}">
        <p14:creationId xmlns:p14="http://schemas.microsoft.com/office/powerpoint/2010/main" val="224195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p>
        </p:txBody>
      </p:sp>
      <p:sp>
        <p:nvSpPr>
          <p:cNvPr id="3" name="Content Placeholder 2"/>
          <p:cNvSpPr>
            <a:spLocks noGrp="1"/>
          </p:cNvSpPr>
          <p:nvPr>
            <p:ph idx="1"/>
          </p:nvPr>
        </p:nvSpPr>
        <p:spPr>
          <a:xfrm>
            <a:off x="457200" y="1209822"/>
            <a:ext cx="8229600" cy="4916341"/>
          </a:xfrm>
        </p:spPr>
        <p:txBody>
          <a:bodyPr>
            <a:normAutofit fontScale="85000" lnSpcReduction="2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Cryogenic Hazards – </a:t>
            </a:r>
            <a:r>
              <a:rPr lang="en-US" b="1" dirty="0" smtClean="0">
                <a:solidFill>
                  <a:srgbClr val="FF0000"/>
                </a:solidFill>
                <a:latin typeface="Times New Roman" panose="02020603050405020304" pitchFamily="18" charset="0"/>
                <a:cs typeface="Times New Roman" panose="02020603050405020304" pitchFamily="18" charset="0"/>
              </a:rPr>
              <a:t>Freezing </a:t>
            </a:r>
            <a:r>
              <a:rPr lang="en-US" b="1" dirty="0">
                <a:solidFill>
                  <a:srgbClr val="FF0000"/>
                </a:solidFill>
                <a:latin typeface="Times New Roman" panose="02020603050405020304" pitchFamily="18" charset="0"/>
                <a:cs typeface="Times New Roman" panose="02020603050405020304" pitchFamily="18" charset="0"/>
              </a:rPr>
              <a:t>the H2 gas</a:t>
            </a:r>
          </a:p>
          <a:p>
            <a:pPr>
              <a:lnSpc>
                <a:spcPct val="150000"/>
              </a:lnSpc>
            </a:pPr>
            <a:r>
              <a:rPr lang="en-US" b="1" dirty="0">
                <a:latin typeface="Times New Roman" panose="02020603050405020304" pitchFamily="18" charset="0"/>
                <a:cs typeface="Times New Roman" panose="02020603050405020304" pitchFamily="18" charset="0"/>
              </a:rPr>
              <a:t>Consequence Level: </a:t>
            </a:r>
            <a:r>
              <a:rPr lang="en-US" dirty="0">
                <a:latin typeface="Times New Roman" panose="02020603050405020304" pitchFamily="18" charset="0"/>
                <a:cs typeface="Times New Roman" panose="02020603050405020304" pitchFamily="18" charset="0"/>
              </a:rPr>
              <a:t>Medium</a:t>
            </a:r>
          </a:p>
          <a:p>
            <a:pPr>
              <a:lnSpc>
                <a:spcPct val="150000"/>
              </a:lnSpc>
            </a:pPr>
            <a:r>
              <a:rPr lang="en-US" b="1" dirty="0">
                <a:latin typeface="Times New Roman" panose="02020603050405020304" pitchFamily="18" charset="0"/>
                <a:cs typeface="Times New Roman" panose="02020603050405020304" pitchFamily="18" charset="0"/>
              </a:rPr>
              <a:t>Probability Level: </a:t>
            </a:r>
            <a:r>
              <a:rPr lang="en-US" dirty="0">
                <a:latin typeface="Times New Roman" panose="02020603050405020304" pitchFamily="18" charset="0"/>
                <a:cs typeface="Times New Roman" panose="02020603050405020304" pitchFamily="18" charset="0"/>
              </a:rPr>
              <a:t>Medium </a:t>
            </a:r>
          </a:p>
          <a:p>
            <a:pPr>
              <a:lnSpc>
                <a:spcPct val="150000"/>
              </a:lnSpc>
            </a:pPr>
            <a:r>
              <a:rPr lang="en-US" b="1" dirty="0">
                <a:latin typeface="Times New Roman" panose="02020603050405020304" pitchFamily="18" charset="0"/>
                <a:cs typeface="Times New Roman" panose="02020603050405020304" pitchFamily="18" charset="0"/>
              </a:rPr>
              <a:t>Risk Code before Mitigation: </a:t>
            </a:r>
            <a:r>
              <a:rPr lang="en-US" dirty="0">
                <a:latin typeface="Times New Roman" panose="02020603050405020304" pitchFamily="18" charset="0"/>
                <a:cs typeface="Times New Roman" panose="02020603050405020304" pitchFamily="18" charset="0"/>
              </a:rPr>
              <a:t>3</a:t>
            </a:r>
          </a:p>
          <a:p>
            <a:pPr>
              <a:lnSpc>
                <a:spcPct val="170000"/>
              </a:lnSpc>
            </a:pPr>
            <a:r>
              <a:rPr lang="en-US" b="1" dirty="0">
                <a:latin typeface="Times New Roman" panose="02020603050405020304" pitchFamily="18" charset="0"/>
                <a:cs typeface="Times New Roman" panose="02020603050405020304" pitchFamily="18" charset="0"/>
              </a:rPr>
              <a:t>Mitigation: </a:t>
            </a:r>
            <a:r>
              <a:rPr lang="en-US" dirty="0">
                <a:latin typeface="Times New Roman" panose="02020603050405020304" pitchFamily="18" charset="0"/>
                <a:cs typeface="Times New Roman" panose="02020603050405020304" pitchFamily="18" charset="0"/>
              </a:rPr>
              <a:t>Temperature and pressure alarms.  Temperature and pressure interlocks.  Relief valves on fill and return lines and vacuum chamber.</a:t>
            </a:r>
          </a:p>
          <a:p>
            <a:pPr>
              <a:lnSpc>
                <a:spcPct val="150000"/>
              </a:lnSpc>
            </a:pPr>
            <a:r>
              <a:rPr lang="en-US" b="1" dirty="0">
                <a:solidFill>
                  <a:srgbClr val="FF0000"/>
                </a:solidFill>
                <a:latin typeface="Times New Roman" panose="02020603050405020304" pitchFamily="18" charset="0"/>
                <a:cs typeface="Times New Roman" panose="02020603050405020304" pitchFamily="18" charset="0"/>
              </a:rPr>
              <a:t>Risk Code after Mitigation: </a:t>
            </a:r>
            <a:r>
              <a:rPr lang="en-US"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Tree>
    <p:extLst>
      <p:ext uri="{BB962C8B-B14F-4D97-AF65-F5344CB8AC3E}">
        <p14:creationId xmlns:p14="http://schemas.microsoft.com/office/powerpoint/2010/main" val="229616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5417"/>
            <a:ext cx="8229600" cy="5219112"/>
          </a:xfrm>
        </p:spPr>
        <p:txBody>
          <a:bodyPr>
            <a:normAutofit fontScale="55000" lnSpcReduction="20000"/>
          </a:body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Cryogenic Hazards </a:t>
            </a:r>
            <a:r>
              <a:rPr lang="en-US" sz="4400" b="1" dirty="0" smtClean="0">
                <a:solidFill>
                  <a:srgbClr val="FF0000"/>
                </a:solidFill>
                <a:latin typeface="Times New Roman" panose="02020603050405020304" pitchFamily="18" charset="0"/>
                <a:cs typeface="Times New Roman" panose="02020603050405020304" pitchFamily="18" charset="0"/>
              </a:rPr>
              <a:t>- Freezing </a:t>
            </a:r>
            <a:r>
              <a:rPr lang="en-US" sz="4400" b="1" dirty="0">
                <a:solidFill>
                  <a:srgbClr val="FF0000"/>
                </a:solidFill>
                <a:latin typeface="Times New Roman" panose="02020603050405020304" pitchFamily="18" charset="0"/>
                <a:cs typeface="Times New Roman" panose="02020603050405020304" pitchFamily="18" charset="0"/>
              </a:rPr>
              <a:t>contaminants in the H2 gas</a:t>
            </a:r>
          </a:p>
          <a:p>
            <a:pPr>
              <a:lnSpc>
                <a:spcPct val="150000"/>
              </a:lnSpc>
            </a:pPr>
            <a:r>
              <a:rPr lang="en-US" sz="4400" b="1" dirty="0">
                <a:latin typeface="Times New Roman" panose="02020603050405020304" pitchFamily="18" charset="0"/>
                <a:cs typeface="Times New Roman" panose="02020603050405020304" pitchFamily="18" charset="0"/>
              </a:rPr>
              <a:t>Consequence Level: </a:t>
            </a:r>
            <a:r>
              <a:rPr lang="en-US" sz="4400" dirty="0">
                <a:latin typeface="Times New Roman" panose="02020603050405020304" pitchFamily="18" charset="0"/>
                <a:cs typeface="Times New Roman" panose="02020603050405020304" pitchFamily="18" charset="0"/>
              </a:rPr>
              <a:t>Medium</a:t>
            </a:r>
          </a:p>
          <a:p>
            <a:pPr>
              <a:lnSpc>
                <a:spcPct val="150000"/>
              </a:lnSpc>
            </a:pPr>
            <a:r>
              <a:rPr lang="en-US" sz="4400" b="1" dirty="0">
                <a:latin typeface="Times New Roman" panose="02020603050405020304" pitchFamily="18" charset="0"/>
                <a:cs typeface="Times New Roman" panose="02020603050405020304" pitchFamily="18" charset="0"/>
              </a:rPr>
              <a:t>Probability Level: </a:t>
            </a:r>
            <a:r>
              <a:rPr lang="en-US" sz="4400" dirty="0">
                <a:latin typeface="Times New Roman" panose="02020603050405020304" pitchFamily="18" charset="0"/>
                <a:cs typeface="Times New Roman" panose="02020603050405020304" pitchFamily="18" charset="0"/>
              </a:rPr>
              <a:t>Medium</a:t>
            </a:r>
          </a:p>
          <a:p>
            <a:pPr>
              <a:lnSpc>
                <a:spcPct val="150000"/>
              </a:lnSpc>
            </a:pPr>
            <a:r>
              <a:rPr lang="en-US" sz="4400" b="1" dirty="0">
                <a:latin typeface="Times New Roman" panose="02020603050405020304" pitchFamily="18" charset="0"/>
                <a:cs typeface="Times New Roman" panose="02020603050405020304" pitchFamily="18" charset="0"/>
              </a:rPr>
              <a:t>Risk Code before Mitigation:</a:t>
            </a:r>
            <a:r>
              <a:rPr lang="en-US" sz="4400" dirty="0">
                <a:latin typeface="Times New Roman" panose="02020603050405020304" pitchFamily="18" charset="0"/>
                <a:cs typeface="Times New Roman" panose="02020603050405020304" pitchFamily="18" charset="0"/>
              </a:rPr>
              <a:t> 3</a:t>
            </a:r>
            <a:r>
              <a:rPr lang="en-US" sz="4400" b="1" dirty="0">
                <a:latin typeface="Times New Roman" panose="02020603050405020304" pitchFamily="18" charset="0"/>
                <a:cs typeface="Times New Roman" panose="02020603050405020304" pitchFamily="18" charset="0"/>
              </a:rPr>
              <a:t> </a:t>
            </a:r>
          </a:p>
          <a:p>
            <a:pPr>
              <a:lnSpc>
                <a:spcPct val="170000"/>
              </a:lnSpc>
            </a:pPr>
            <a:r>
              <a:rPr lang="en-US" sz="4400" b="1" dirty="0">
                <a:latin typeface="Times New Roman" panose="02020603050405020304" pitchFamily="18" charset="0"/>
                <a:cs typeface="Times New Roman" panose="02020603050405020304" pitchFamily="18" charset="0"/>
              </a:rPr>
              <a:t>Mitigation:</a:t>
            </a:r>
            <a:r>
              <a:rPr lang="en-US" sz="4400" dirty="0">
                <a:latin typeface="Times New Roman" panose="02020603050405020304" pitchFamily="18" charset="0"/>
                <a:cs typeface="Times New Roman" panose="02020603050405020304" pitchFamily="18" charset="0"/>
              </a:rPr>
              <a:t> Check the integrity of the gas system prior to cool down.  Documented gas handling procedures and high purity gas.  Temperature and pressure alarms.  Temperature and pressure interlocks.  Relief valves on fill and return lines and vacuum chamber.</a:t>
            </a:r>
          </a:p>
          <a:p>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Risk Code after Mitigation: </a:t>
            </a:r>
            <a:r>
              <a:rPr lang="en-US" sz="4400" dirty="0">
                <a:solidFill>
                  <a:srgbClr val="FF0000"/>
                </a:solidFill>
                <a:latin typeface="Times New Roman" panose="02020603050405020304" pitchFamily="18" charset="0"/>
                <a:cs typeface="Times New Roman" panose="02020603050405020304" pitchFamily="18" charset="0"/>
              </a:rPr>
              <a:t>1</a:t>
            </a:r>
          </a:p>
          <a:p>
            <a:pPr marL="0" indent="0">
              <a:buNone/>
            </a:pPr>
            <a:endParaRPr lang="en-US" dirty="0"/>
          </a:p>
        </p:txBody>
      </p:sp>
    </p:spTree>
    <p:extLst>
      <p:ext uri="{BB962C8B-B14F-4D97-AF65-F5344CB8AC3E}">
        <p14:creationId xmlns:p14="http://schemas.microsoft.com/office/powerpoint/2010/main" val="278143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542"/>
            <a:ext cx="7772400" cy="548640"/>
          </a:xfrm>
        </p:spPr>
        <p:txBody>
          <a:bodyPr/>
          <a:lstStyle/>
          <a:p>
            <a:r>
              <a:rPr lang="en-US" sz="3200" dirty="0" smtClean="0">
                <a:latin typeface="Arial" pitchFamily="34" charset="0"/>
                <a:cs typeface="Arial" pitchFamily="34" charset="0"/>
              </a:rPr>
              <a:t>Geographic Location of Jefferson Lab</a:t>
            </a:r>
            <a:endParaRPr lang="en-US" sz="3200" dirty="0">
              <a:latin typeface="Arial" pitchFamily="34" charset="0"/>
              <a:cs typeface="Arial" pitchFamily="34" charset="0"/>
            </a:endParaRPr>
          </a:p>
        </p:txBody>
      </p:sp>
      <p:sp>
        <p:nvSpPr>
          <p:cNvPr id="3" name="Content Placeholder 2"/>
          <p:cNvSpPr>
            <a:spLocks noGrp="1"/>
          </p:cNvSpPr>
          <p:nvPr>
            <p:ph sz="half" idx="1"/>
          </p:nvPr>
        </p:nvSpPr>
        <p:spPr>
          <a:xfrm>
            <a:off x="685800" y="1676400"/>
            <a:ext cx="3810000" cy="4419600"/>
          </a:xfrm>
          <a:ln>
            <a:solidFill>
              <a:schemeClr val="bg2">
                <a:lumMod val="75000"/>
              </a:schemeClr>
            </a:solidFill>
          </a:ln>
        </p:spPr>
        <p:txBody>
          <a:bodyPr/>
          <a:lstStyle/>
          <a:p>
            <a:pPr marL="0" indent="0">
              <a:buNone/>
            </a:pP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799"/>
            <a:ext cx="3962400" cy="46482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27" name="5-Point Star 26"/>
          <p:cNvSpPr/>
          <p:nvPr/>
        </p:nvSpPr>
        <p:spPr bwMode="auto">
          <a:xfrm rot="16352763">
            <a:off x="3390051" y="3628670"/>
            <a:ext cx="381000" cy="286459"/>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0" name="Flowchart: Connector 29"/>
          <p:cNvSpPr/>
          <p:nvPr/>
        </p:nvSpPr>
        <p:spPr bwMode="auto">
          <a:xfrm>
            <a:off x="3356475" y="3366999"/>
            <a:ext cx="227327" cy="83819"/>
          </a:xfrm>
          <a:prstGeom prst="flowChartConnector">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1" name="Flowchart: Connector 30"/>
          <p:cNvSpPr/>
          <p:nvPr/>
        </p:nvSpPr>
        <p:spPr bwMode="auto">
          <a:xfrm>
            <a:off x="3703802" y="2853459"/>
            <a:ext cx="242547" cy="114300"/>
          </a:xfrm>
          <a:prstGeom prst="flowChartConnector">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5" name="Rectangle 14"/>
          <p:cNvSpPr/>
          <p:nvPr/>
        </p:nvSpPr>
        <p:spPr bwMode="auto">
          <a:xfrm>
            <a:off x="5029200" y="1447799"/>
            <a:ext cx="3505200" cy="4648200"/>
          </a:xfrm>
          <a:prstGeom prst="rect">
            <a:avLst/>
          </a:prstGeom>
          <a:solidFill>
            <a:srgbClr val="FFFF00"/>
          </a:solidFill>
          <a:ln w="19050" cap="flat" cmpd="sng" algn="ctr">
            <a:solidFill>
              <a:schemeClr val="tx1"/>
            </a:solidFill>
            <a:prstDash val="solid"/>
            <a:round/>
            <a:headEnd type="none" w="med" len="med"/>
            <a:tailEnd type="none" w="med" len="med"/>
          </a:ln>
          <a:effectLst>
            <a:outerShdw blurRad="292100" dist="139700" dir="2700000" algn="tl" rotWithShape="0">
              <a:prstClr val="black">
                <a:alpha val="65000"/>
              </a:prstClr>
            </a:outerShdw>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Newport News,</a:t>
            </a:r>
            <a:r>
              <a:rPr kumimoji="0" lang="en-US" sz="2000" b="1" i="0" u="none" strike="noStrike" cap="none" normalizeH="0" dirty="0" smtClean="0">
                <a:ln>
                  <a:noFill/>
                </a:ln>
                <a:solidFill>
                  <a:schemeClr val="tx1"/>
                </a:solidFill>
                <a:effectLst/>
                <a:latin typeface="Arial" pitchFamily="34" charset="0"/>
                <a:cs typeface="Arial" pitchFamily="34" charset="0"/>
              </a:rPr>
              <a:t> Virginia</a:t>
            </a:r>
          </a:p>
          <a:p>
            <a:pPr marL="0" marR="0" indent="0" algn="ctr" defTabSz="914400" rtl="0" eaLnBrk="0" fontAlgn="base" latinLnBrk="0" hangingPunct="0">
              <a:lnSpc>
                <a:spcPct val="100000"/>
              </a:lnSpc>
              <a:spcBef>
                <a:spcPct val="0"/>
              </a:spcBef>
              <a:spcAft>
                <a:spcPct val="0"/>
              </a:spcAft>
              <a:buClrTx/>
              <a:buSzTx/>
              <a:buFontTx/>
              <a:buNone/>
              <a:tabLst/>
            </a:pPr>
            <a:r>
              <a:rPr lang="en-US" sz="2000" b="1" baseline="0" dirty="0" smtClean="0">
                <a:latin typeface="Arial" pitchFamily="34" charset="0"/>
                <a:cs typeface="Arial" pitchFamily="34" charset="0"/>
              </a:rPr>
              <a:t>900</a:t>
            </a:r>
            <a:r>
              <a:rPr lang="en-US" sz="2000" b="1" dirty="0" smtClean="0">
                <a:latin typeface="Arial" pitchFamily="34" charset="0"/>
                <a:cs typeface="Arial" pitchFamily="34" charset="0"/>
              </a:rPr>
              <a:t> miles / 1450 km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14</a:t>
            </a:r>
            <a:r>
              <a:rPr kumimoji="0" lang="en-US" sz="2000" b="1" i="0" u="none" strike="noStrike" cap="none" normalizeH="0" dirty="0" smtClean="0">
                <a:ln>
                  <a:noFill/>
                </a:ln>
                <a:solidFill>
                  <a:schemeClr val="tx1"/>
                </a:solidFill>
                <a:effectLst/>
                <a:latin typeface="Arial" pitchFamily="34" charset="0"/>
                <a:cs typeface="Arial" pitchFamily="34" charset="0"/>
              </a:rPr>
              <a:t> hours drive </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rgbClr val="FF0000"/>
                </a:solidFill>
                <a:latin typeface="Arial" pitchFamily="34" charset="0"/>
                <a:cs typeface="Arial" pitchFamily="34" charset="0"/>
              </a:rPr>
              <a:t>Femi Lab</a:t>
            </a:r>
            <a:endParaRPr lang="en-US" sz="2000" b="1" baseline="0" dirty="0" smtClean="0">
              <a:solidFill>
                <a:srgbClr val="FF0000"/>
              </a:solidFill>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dirty="0">
              <a:ln>
                <a:noFill/>
              </a:ln>
              <a:solidFill>
                <a:srgbClr val="FF000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latin typeface="Arial" pitchFamily="34" charset="0"/>
                <a:cs typeface="Arial" pitchFamily="34" charset="0"/>
              </a:rPr>
              <a:t>370 miles / 600 km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cs typeface="Arial" pitchFamily="34" charset="0"/>
              </a:rPr>
              <a:t>7 hours drive </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rgbClr val="0070C0"/>
                </a:solidFill>
                <a:latin typeface="Arial" pitchFamily="34" charset="0"/>
                <a:cs typeface="Arial" pitchFamily="34" charset="0"/>
              </a:rPr>
              <a:t>New York City</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70C0"/>
              </a:solidFill>
              <a:effectLst/>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2">
                    <a:lumMod val="60000"/>
                    <a:lumOff val="40000"/>
                  </a:schemeClr>
                </a:solidFill>
                <a:latin typeface="Arial" pitchFamily="34" charset="0"/>
                <a:cs typeface="Arial" pitchFamily="34" charset="0"/>
              </a:rPr>
              <a:t>180 miles / 290 km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lumMod val="60000"/>
                    <a:lumOff val="40000"/>
                  </a:schemeClr>
                </a:solidFill>
                <a:effectLst/>
                <a:latin typeface="Arial" pitchFamily="34" charset="0"/>
                <a:cs typeface="Arial" pitchFamily="34" charset="0"/>
              </a:rPr>
              <a:t>3 hours</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rgbClr val="0070C0"/>
                </a:solidFill>
                <a:latin typeface="Arial" pitchFamily="34" charset="0"/>
                <a:cs typeface="Arial" pitchFamily="34" charset="0"/>
              </a:rPr>
              <a:t>Washington, DC</a:t>
            </a:r>
            <a:endParaRPr kumimoji="0" lang="en-US" sz="2000" b="1" i="0" u="none" strike="noStrike" cap="none" normalizeH="0" baseline="0" dirty="0" smtClean="0">
              <a:ln>
                <a:noFill/>
              </a:ln>
              <a:effectLst/>
              <a:latin typeface="Arial" pitchFamily="34" charset="0"/>
              <a:cs typeface="Arial" pitchFamily="34" charset="0"/>
            </a:endParaRPr>
          </a:p>
        </p:txBody>
      </p:sp>
      <p:sp>
        <p:nvSpPr>
          <p:cNvPr id="4" name="Oval 3"/>
          <p:cNvSpPr/>
          <p:nvPr/>
        </p:nvSpPr>
        <p:spPr>
          <a:xfrm>
            <a:off x="1361049" y="3044450"/>
            <a:ext cx="158262" cy="1290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40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0672"/>
            <a:ext cx="8229600" cy="5155492"/>
          </a:xfrm>
        </p:spPr>
        <p:txBody>
          <a:bodyPr>
            <a:normAutofit fontScale="92500" lnSpcReduction="20000"/>
          </a:bodyPr>
          <a:lstStyle/>
          <a:p>
            <a:pPr marL="0" indent="0">
              <a:lnSpc>
                <a:spcPct val="150000"/>
              </a:lnSpc>
              <a:buNone/>
            </a:pPr>
            <a:r>
              <a:rPr lang="en-US" sz="2800" b="1" dirty="0">
                <a:solidFill>
                  <a:srgbClr val="FF0000"/>
                </a:solidFill>
                <a:latin typeface="Times New Roman" panose="02020603050405020304" pitchFamily="18" charset="0"/>
                <a:cs typeface="Times New Roman" panose="02020603050405020304" pitchFamily="18" charset="0"/>
              </a:rPr>
              <a:t>Cryogenic Hazards </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Hydrogen leak into the vacuum </a:t>
            </a:r>
            <a:r>
              <a:rPr lang="en-US" sz="2800" b="1" dirty="0" smtClean="0">
                <a:solidFill>
                  <a:srgbClr val="FF0000"/>
                </a:solidFill>
                <a:latin typeface="Times New Roman" panose="02020603050405020304" pitchFamily="18" charset="0"/>
                <a:cs typeface="Times New Roman" panose="02020603050405020304" pitchFamily="18" charset="0"/>
              </a:rPr>
              <a:t> chamber</a:t>
            </a:r>
            <a:endParaRPr lang="en-US" sz="28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Consequence </a:t>
            </a:r>
            <a:r>
              <a:rPr lang="en-US" sz="2800" b="1" dirty="0">
                <a:latin typeface="Times New Roman" panose="02020603050405020304" pitchFamily="18" charset="0"/>
                <a:cs typeface="Times New Roman" panose="02020603050405020304" pitchFamily="18" charset="0"/>
              </a:rPr>
              <a:t>Level: </a:t>
            </a:r>
            <a:r>
              <a:rPr lang="en-US" sz="2800" dirty="0">
                <a:latin typeface="Times New Roman" panose="02020603050405020304" pitchFamily="18" charset="0"/>
                <a:cs typeface="Times New Roman" panose="02020603050405020304" pitchFamily="18" charset="0"/>
              </a:rPr>
              <a:t>Medium</a:t>
            </a:r>
          </a:p>
          <a:p>
            <a:pPr>
              <a:lnSpc>
                <a:spcPct val="150000"/>
              </a:lnSpc>
            </a:pPr>
            <a:r>
              <a:rPr lang="en-US" sz="2800" b="1" dirty="0">
                <a:latin typeface="Times New Roman" panose="02020603050405020304" pitchFamily="18" charset="0"/>
                <a:cs typeface="Times New Roman" panose="02020603050405020304" pitchFamily="18" charset="0"/>
              </a:rPr>
              <a:t>Probability Level: </a:t>
            </a:r>
            <a:r>
              <a:rPr lang="en-US" sz="2800" dirty="0">
                <a:latin typeface="Times New Roman" panose="02020603050405020304" pitchFamily="18" charset="0"/>
                <a:cs typeface="Times New Roman" panose="02020603050405020304" pitchFamily="18" charset="0"/>
              </a:rPr>
              <a:t>Medium</a:t>
            </a:r>
          </a:p>
          <a:p>
            <a:pPr>
              <a:lnSpc>
                <a:spcPct val="150000"/>
              </a:lnSpc>
            </a:pPr>
            <a:r>
              <a:rPr lang="en-US" sz="2800" b="1" dirty="0">
                <a:latin typeface="Times New Roman" panose="02020603050405020304" pitchFamily="18" charset="0"/>
                <a:cs typeface="Times New Roman" panose="02020603050405020304" pitchFamily="18" charset="0"/>
              </a:rPr>
              <a:t>Risk Code before Mitigation: </a:t>
            </a:r>
            <a:r>
              <a:rPr lang="en-US" sz="2800" dirty="0">
                <a:latin typeface="Times New Roman" panose="02020603050405020304" pitchFamily="18" charset="0"/>
                <a:cs typeface="Times New Roman" panose="02020603050405020304" pitchFamily="18" charset="0"/>
              </a:rPr>
              <a:t>3 </a:t>
            </a:r>
          </a:p>
          <a:p>
            <a:pPr>
              <a:lnSpc>
                <a:spcPct val="150000"/>
              </a:lnSpc>
            </a:pPr>
            <a:r>
              <a:rPr lang="en-US" sz="2800" b="1" dirty="0">
                <a:latin typeface="Times New Roman" panose="02020603050405020304" pitchFamily="18" charset="0"/>
                <a:cs typeface="Times New Roman" panose="02020603050405020304" pitchFamily="18" charset="0"/>
              </a:rPr>
              <a:t>Mitigation: </a:t>
            </a:r>
            <a:r>
              <a:rPr lang="en-US" sz="2800" dirty="0">
                <a:latin typeface="Times New Roman" panose="02020603050405020304" pitchFamily="18" charset="0"/>
                <a:cs typeface="Times New Roman" panose="02020603050405020304" pitchFamily="18" charset="0"/>
              </a:rPr>
              <a:t>Check integrity of target system prior to </a:t>
            </a:r>
            <a:r>
              <a:rPr lang="en-US" sz="2800" dirty="0" smtClean="0">
                <a:latin typeface="Times New Roman" panose="02020603050405020304" pitchFamily="18" charset="0"/>
                <a:cs typeface="Times New Roman" panose="02020603050405020304" pitchFamily="18" charset="0"/>
              </a:rPr>
              <a:t>cool down</a:t>
            </a:r>
            <a:r>
              <a:rPr lang="en-US" sz="2800" dirty="0">
                <a:latin typeface="Times New Roman" panose="02020603050405020304" pitchFamily="18" charset="0"/>
                <a:cs typeface="Times New Roman" panose="02020603050405020304" pitchFamily="18" charset="0"/>
              </a:rPr>
              <a:t>.  Vacuum pressure alarms and interlocks.  Relief valve on vacuum chamber.</a:t>
            </a: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Risk Code after Mitigation: </a:t>
            </a:r>
            <a:r>
              <a:rPr lang="en-US" sz="2800" dirty="0">
                <a:solidFill>
                  <a:srgbClr val="FF0000"/>
                </a:solidFill>
                <a:latin typeface="Times New Roman" panose="02020603050405020304" pitchFamily="18" charset="0"/>
                <a:cs typeface="Times New Roman" panose="02020603050405020304" pitchFamily="18" charset="0"/>
              </a:rPr>
              <a:t>1</a:t>
            </a:r>
          </a:p>
          <a:p>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5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5076"/>
            <a:ext cx="8229600" cy="5071087"/>
          </a:xfrm>
        </p:spPr>
        <p:txBody>
          <a:bodyPr>
            <a:normAutofit fontScale="92500" lnSpcReduction="10000"/>
          </a:bodyPr>
          <a:lstStyle/>
          <a:p>
            <a:pPr marL="0" indent="0">
              <a:lnSpc>
                <a:spcPct val="150000"/>
              </a:lnSpc>
              <a:buNone/>
            </a:pPr>
            <a:r>
              <a:rPr lang="en-US" sz="3400" b="1" dirty="0">
                <a:solidFill>
                  <a:srgbClr val="FF0000"/>
                </a:solidFill>
                <a:latin typeface="Times New Roman" panose="02020603050405020304" pitchFamily="18" charset="0"/>
                <a:cs typeface="Times New Roman" panose="02020603050405020304" pitchFamily="18" charset="0"/>
              </a:rPr>
              <a:t>Cryogenic Hazard – Sudden vacuum breach</a:t>
            </a:r>
          </a:p>
          <a:p>
            <a:pPr>
              <a:lnSpc>
                <a:spcPct val="150000"/>
              </a:lnSpc>
            </a:pPr>
            <a:r>
              <a:rPr lang="en-US" sz="2800" b="1" dirty="0" smtClean="0">
                <a:latin typeface="Times New Roman" panose="02020603050405020304" pitchFamily="18" charset="0"/>
                <a:cs typeface="Times New Roman" panose="02020603050405020304" pitchFamily="18" charset="0"/>
              </a:rPr>
              <a:t>Consequence </a:t>
            </a:r>
            <a:r>
              <a:rPr lang="en-US" sz="2800" b="1" dirty="0">
                <a:latin typeface="Times New Roman" panose="02020603050405020304" pitchFamily="18" charset="0"/>
                <a:cs typeface="Times New Roman" panose="02020603050405020304" pitchFamily="18" charset="0"/>
              </a:rPr>
              <a:t>Level: </a:t>
            </a:r>
            <a:r>
              <a:rPr lang="en-US" sz="2800" dirty="0">
                <a:latin typeface="Times New Roman" panose="02020603050405020304" pitchFamily="18" charset="0"/>
                <a:cs typeface="Times New Roman" panose="02020603050405020304" pitchFamily="18" charset="0"/>
              </a:rPr>
              <a:t>Medium</a:t>
            </a:r>
          </a:p>
          <a:p>
            <a:pPr>
              <a:lnSpc>
                <a:spcPct val="150000"/>
              </a:lnSpc>
            </a:pPr>
            <a:r>
              <a:rPr lang="en-US" sz="2800" b="1" dirty="0">
                <a:latin typeface="Times New Roman" panose="02020603050405020304" pitchFamily="18" charset="0"/>
                <a:cs typeface="Times New Roman" panose="02020603050405020304" pitchFamily="18" charset="0"/>
              </a:rPr>
              <a:t>Probability Level: </a:t>
            </a:r>
            <a:r>
              <a:rPr lang="en-US" sz="2800" dirty="0">
                <a:latin typeface="Times New Roman" panose="02020603050405020304" pitchFamily="18" charset="0"/>
                <a:cs typeface="Times New Roman" panose="02020603050405020304" pitchFamily="18" charset="0"/>
              </a:rPr>
              <a:t>Medium</a:t>
            </a:r>
          </a:p>
          <a:p>
            <a:pPr>
              <a:lnSpc>
                <a:spcPct val="150000"/>
              </a:lnSpc>
            </a:pPr>
            <a:r>
              <a:rPr lang="en-US" sz="2800" b="1" dirty="0">
                <a:latin typeface="Times New Roman" panose="02020603050405020304" pitchFamily="18" charset="0"/>
                <a:cs typeface="Times New Roman" panose="02020603050405020304" pitchFamily="18" charset="0"/>
              </a:rPr>
              <a:t>Risk Code before Mitigation: </a:t>
            </a:r>
            <a:r>
              <a:rPr lang="en-US" sz="2800" dirty="0">
                <a:latin typeface="Times New Roman" panose="02020603050405020304" pitchFamily="18" charset="0"/>
                <a:cs typeface="Times New Roman" panose="02020603050405020304" pitchFamily="18" charset="0"/>
              </a:rPr>
              <a:t>3</a:t>
            </a:r>
          </a:p>
          <a:p>
            <a:pPr>
              <a:lnSpc>
                <a:spcPct val="150000"/>
              </a:lnSpc>
            </a:pPr>
            <a:r>
              <a:rPr lang="en-US" sz="2800" b="1" dirty="0">
                <a:latin typeface="Times New Roman" panose="02020603050405020304" pitchFamily="18" charset="0"/>
                <a:cs typeface="Times New Roman" panose="02020603050405020304" pitchFamily="18" charset="0"/>
              </a:rPr>
              <a:t>Mitigation: </a:t>
            </a:r>
            <a:r>
              <a:rPr lang="en-US" sz="2800" dirty="0">
                <a:latin typeface="Times New Roman" panose="02020603050405020304" pitchFamily="18" charset="0"/>
                <a:cs typeface="Times New Roman" panose="02020603050405020304" pitchFamily="18" charset="0"/>
              </a:rPr>
              <a:t>Covers over thin windows when exposed.  Compliance w/ ASME code.  Relief valves on gas panel and vacuum chamber.</a:t>
            </a: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Risk Code after Mitigation: </a:t>
            </a:r>
            <a:r>
              <a:rPr lang="en-US" sz="2800" dirty="0">
                <a:solidFill>
                  <a:srgbClr val="FF0000"/>
                </a:solidFill>
                <a:latin typeface="Times New Roman" panose="02020603050405020304" pitchFamily="18" charset="0"/>
                <a:cs typeface="Times New Roman" panose="02020603050405020304" pitchFamily="18" charset="0"/>
              </a:rPr>
              <a:t>1</a:t>
            </a:r>
          </a:p>
          <a:p>
            <a:endParaRPr lang="en-US" dirty="0" smtClean="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Hazard Analysis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337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Hazard Analysis</a:t>
            </a:r>
            <a:endParaRPr lang="en-US" dirty="0"/>
          </a:p>
        </p:txBody>
      </p:sp>
      <p:sp>
        <p:nvSpPr>
          <p:cNvPr id="3" name="Content Placeholder 2"/>
          <p:cNvSpPr>
            <a:spLocks noGrp="1"/>
          </p:cNvSpPr>
          <p:nvPr>
            <p:ph idx="1"/>
          </p:nvPr>
        </p:nvSpPr>
        <p:spPr>
          <a:xfrm>
            <a:off x="457200" y="956603"/>
            <a:ext cx="8229600" cy="5500468"/>
          </a:xfrm>
        </p:spPr>
        <p:txBody>
          <a:bodyPr>
            <a:normAutofit lnSpcReduction="10000"/>
          </a:bodyPr>
          <a:lstStyle/>
          <a:p>
            <a:pPr marL="0" indent="0">
              <a:buNone/>
            </a:pPr>
            <a:r>
              <a:rPr lang="en-US" dirty="0" smtClean="0">
                <a:solidFill>
                  <a:srgbClr val="FF0000"/>
                </a:solidFill>
              </a:rPr>
              <a:t>Target Cell</a:t>
            </a:r>
          </a:p>
          <a:p>
            <a:pPr>
              <a:lnSpc>
                <a:spcPct val="110000"/>
              </a:lnSpc>
            </a:pPr>
            <a:r>
              <a:rPr lang="en-US" sz="2800" dirty="0" smtClean="0"/>
              <a:t>Cannot Simultaneously comply w/ ASME Pressure Codes and meet requirements for the physics program in Hall D</a:t>
            </a:r>
          </a:p>
          <a:p>
            <a:endParaRPr lang="en-US" sz="800" dirty="0" smtClean="0"/>
          </a:p>
          <a:p>
            <a:r>
              <a:rPr lang="en-US" sz="2800" dirty="0" smtClean="0"/>
              <a:t>Cell – unlisted material (</a:t>
            </a:r>
            <a:r>
              <a:rPr lang="en-US" sz="2800" dirty="0" err="1" smtClean="0"/>
              <a:t>kapton</a:t>
            </a:r>
            <a:r>
              <a:rPr lang="en-US" sz="2800" dirty="0" smtClean="0"/>
              <a:t> &amp; </a:t>
            </a:r>
            <a:r>
              <a:rPr lang="en-US" sz="2800" dirty="0" err="1" smtClean="0"/>
              <a:t>torlon</a:t>
            </a:r>
            <a:r>
              <a:rPr lang="en-US" sz="2800" dirty="0" smtClean="0"/>
              <a:t>)</a:t>
            </a:r>
          </a:p>
          <a:p>
            <a:endParaRPr lang="en-US" sz="800" dirty="0" smtClean="0"/>
          </a:p>
          <a:p>
            <a:r>
              <a:rPr lang="en-US" sz="2800" dirty="0" smtClean="0"/>
              <a:t>Cell base &amp; tubes joined w/ 3M epoxy</a:t>
            </a:r>
          </a:p>
          <a:p>
            <a:endParaRPr lang="en-US" sz="800" dirty="0" smtClean="0"/>
          </a:p>
          <a:p>
            <a:r>
              <a:rPr lang="en-US" sz="2800" dirty="0" smtClean="0"/>
              <a:t>Pull &amp; pressure tests performed</a:t>
            </a:r>
          </a:p>
          <a:p>
            <a:endParaRPr lang="en-US" sz="800" dirty="0" smtClean="0"/>
          </a:p>
          <a:p>
            <a:r>
              <a:rPr lang="en-US" sz="2800" dirty="0" smtClean="0"/>
              <a:t>Cell ruptures above 180 </a:t>
            </a:r>
            <a:r>
              <a:rPr lang="en-US" sz="2800" dirty="0" err="1" smtClean="0"/>
              <a:t>psid</a:t>
            </a:r>
            <a:r>
              <a:rPr lang="en-US" sz="2800" dirty="0" smtClean="0"/>
              <a:t> </a:t>
            </a:r>
          </a:p>
          <a:p>
            <a:endParaRPr lang="en-US" sz="900" dirty="0" smtClean="0"/>
          </a:p>
          <a:p>
            <a:r>
              <a:rPr lang="en-US" sz="2800" dirty="0" smtClean="0"/>
              <a:t>Peer reviewed &amp; level of safety exceeding ASME Pressure Codes</a:t>
            </a:r>
            <a:endParaRPr lang="en-US" sz="2800" dirty="0"/>
          </a:p>
        </p:txBody>
      </p:sp>
    </p:spTree>
    <p:extLst>
      <p:ext uri="{BB962C8B-B14F-4D97-AF65-F5344CB8AC3E}">
        <p14:creationId xmlns:p14="http://schemas.microsoft.com/office/powerpoint/2010/main" val="72166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Hazard Analysis</a:t>
            </a:r>
            <a:endParaRPr lang="en-US" dirty="0"/>
          </a:p>
        </p:txBody>
      </p:sp>
      <p:sp>
        <p:nvSpPr>
          <p:cNvPr id="3" name="Content Placeholder 2"/>
          <p:cNvSpPr>
            <a:spLocks noGrp="1"/>
          </p:cNvSpPr>
          <p:nvPr>
            <p:ph idx="1"/>
          </p:nvPr>
        </p:nvSpPr>
        <p:spPr>
          <a:xfrm>
            <a:off x="457200" y="1083212"/>
            <a:ext cx="8229600" cy="5042951"/>
          </a:xfrm>
        </p:spPr>
        <p:txBody>
          <a:bodyPr>
            <a:normAutofit/>
          </a:bodyPr>
          <a:lstStyle/>
          <a:p>
            <a:pPr marL="0" indent="0">
              <a:buNone/>
            </a:pPr>
            <a:r>
              <a:rPr lang="en-US" dirty="0" smtClean="0">
                <a:solidFill>
                  <a:srgbClr val="FF0000"/>
                </a:solidFill>
              </a:rPr>
              <a:t>Overpressure protection </a:t>
            </a:r>
          </a:p>
          <a:p>
            <a:pPr marL="0" indent="0">
              <a:buNone/>
            </a:pPr>
            <a:r>
              <a:rPr lang="en-US" dirty="0"/>
              <a:t> </a:t>
            </a:r>
            <a:r>
              <a:rPr lang="en-US" dirty="0" smtClean="0"/>
              <a:t>credible sources of overpressure - fire, loss  </a:t>
            </a:r>
          </a:p>
          <a:p>
            <a:pPr marL="0" indent="0">
              <a:buNone/>
            </a:pPr>
            <a:r>
              <a:rPr lang="en-US" dirty="0" smtClean="0"/>
              <a:t> of vacuum, gas bottle regulator failure</a:t>
            </a:r>
          </a:p>
          <a:p>
            <a:pPr marL="0" indent="0">
              <a:buNone/>
            </a:pPr>
            <a:endParaRPr lang="en-US" sz="800" dirty="0" smtClean="0"/>
          </a:p>
          <a:p>
            <a:r>
              <a:rPr lang="en-US" dirty="0" smtClean="0"/>
              <a:t>Various ASME relief devices, tanks, piping</a:t>
            </a:r>
          </a:p>
          <a:p>
            <a:endParaRPr lang="en-US" sz="800" dirty="0" smtClean="0"/>
          </a:p>
          <a:p>
            <a:r>
              <a:rPr lang="en-US" dirty="0" smtClean="0"/>
              <a:t>Code designed hydrogen vent system</a:t>
            </a:r>
          </a:p>
          <a:p>
            <a:endParaRPr lang="en-US" sz="800" dirty="0" smtClean="0"/>
          </a:p>
          <a:p>
            <a:r>
              <a:rPr lang="en-US" dirty="0" smtClean="0"/>
              <a:t>Conservative calculations for gas panels, storage tanks, vacuum chamber check valves, regulators</a:t>
            </a:r>
            <a:endParaRPr lang="en-US" dirty="0"/>
          </a:p>
        </p:txBody>
      </p:sp>
    </p:spTree>
    <p:extLst>
      <p:ext uri="{BB962C8B-B14F-4D97-AF65-F5344CB8AC3E}">
        <p14:creationId xmlns:p14="http://schemas.microsoft.com/office/powerpoint/2010/main" val="482535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Hazard Analysis</a:t>
            </a:r>
            <a:endParaRPr lang="en-US" dirty="0"/>
          </a:p>
        </p:txBody>
      </p:sp>
      <p:sp>
        <p:nvSpPr>
          <p:cNvPr id="3" name="Content Placeholder 2"/>
          <p:cNvSpPr>
            <a:spLocks noGrp="1"/>
          </p:cNvSpPr>
          <p:nvPr>
            <p:ph idx="1"/>
          </p:nvPr>
        </p:nvSpPr>
        <p:spPr>
          <a:xfrm>
            <a:off x="457200" y="1125416"/>
            <a:ext cx="8229600" cy="5000748"/>
          </a:xfrm>
        </p:spPr>
        <p:txBody>
          <a:bodyPr>
            <a:normAutofit/>
          </a:bodyPr>
          <a:lstStyle/>
          <a:p>
            <a:pPr marL="0" indent="0">
              <a:buNone/>
            </a:pPr>
            <a:r>
              <a:rPr lang="en-US" dirty="0" smtClean="0">
                <a:solidFill>
                  <a:srgbClr val="FF0000"/>
                </a:solidFill>
              </a:rPr>
              <a:t>Lifetime and cycles</a:t>
            </a:r>
          </a:p>
          <a:p>
            <a:r>
              <a:rPr lang="en-US" dirty="0" smtClean="0"/>
              <a:t>Estimated lifetime for target – 10 years</a:t>
            </a:r>
          </a:p>
          <a:p>
            <a:endParaRPr lang="en-US" sz="800" dirty="0" smtClean="0"/>
          </a:p>
          <a:p>
            <a:r>
              <a:rPr lang="en-US" dirty="0" smtClean="0"/>
              <a:t>Estimated # of full pressure cycles &lt; 500</a:t>
            </a:r>
          </a:p>
          <a:p>
            <a:endParaRPr lang="en-US" sz="800" dirty="0" smtClean="0"/>
          </a:p>
          <a:p>
            <a:r>
              <a:rPr lang="en-US" dirty="0" smtClean="0"/>
              <a:t>All piping w/ exception of cell rated &gt; expected number of cycles</a:t>
            </a:r>
          </a:p>
          <a:p>
            <a:endParaRPr lang="en-US" sz="800" dirty="0" smtClean="0"/>
          </a:p>
          <a:p>
            <a:r>
              <a:rPr lang="en-US" dirty="0" smtClean="0"/>
              <a:t>Estimated acceptable lifetimes for cell is difficult at best – cell shall be replaced w/ new cell at least every two years </a:t>
            </a:r>
            <a:endParaRPr lang="en-US" dirty="0"/>
          </a:p>
        </p:txBody>
      </p:sp>
    </p:spTree>
    <p:extLst>
      <p:ext uri="{BB962C8B-B14F-4D97-AF65-F5344CB8AC3E}">
        <p14:creationId xmlns:p14="http://schemas.microsoft.com/office/powerpoint/2010/main" val="4194850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Emergency &amp; Interlock Response Procedures </a:t>
            </a:r>
            <a:endParaRPr lang="en-US" sz="3200" dirty="0"/>
          </a:p>
        </p:txBody>
      </p:sp>
      <p:sp>
        <p:nvSpPr>
          <p:cNvPr id="3" name="Content Placeholder 2"/>
          <p:cNvSpPr>
            <a:spLocks noGrp="1"/>
          </p:cNvSpPr>
          <p:nvPr>
            <p:ph idx="1"/>
          </p:nvPr>
        </p:nvSpPr>
        <p:spPr>
          <a:xfrm>
            <a:off x="457200" y="1041010"/>
            <a:ext cx="8229600" cy="5085154"/>
          </a:xfrm>
        </p:spPr>
        <p:txBody>
          <a:bodyPr/>
          <a:lstStyle/>
          <a:p>
            <a:pPr>
              <a:lnSpc>
                <a:spcPct val="150000"/>
              </a:lnSpc>
            </a:pPr>
            <a:r>
              <a:rPr lang="en-US" dirty="0" smtClean="0"/>
              <a:t>Flammable Gas Alarm</a:t>
            </a:r>
          </a:p>
          <a:p>
            <a:pPr>
              <a:lnSpc>
                <a:spcPct val="150000"/>
              </a:lnSpc>
            </a:pPr>
            <a:r>
              <a:rPr lang="en-US" dirty="0" smtClean="0"/>
              <a:t>ODH Alarm</a:t>
            </a:r>
          </a:p>
          <a:p>
            <a:pPr>
              <a:lnSpc>
                <a:spcPct val="150000"/>
              </a:lnSpc>
            </a:pPr>
            <a:r>
              <a:rPr lang="en-US" dirty="0" smtClean="0"/>
              <a:t>Pressure Interlock</a:t>
            </a:r>
          </a:p>
          <a:p>
            <a:pPr>
              <a:lnSpc>
                <a:spcPct val="150000"/>
              </a:lnSpc>
            </a:pPr>
            <a:r>
              <a:rPr lang="en-US" dirty="0" smtClean="0"/>
              <a:t>Low Temperature Interlock</a:t>
            </a:r>
          </a:p>
          <a:p>
            <a:pPr>
              <a:lnSpc>
                <a:spcPct val="150000"/>
              </a:lnSpc>
            </a:pPr>
            <a:r>
              <a:rPr lang="en-US" dirty="0" smtClean="0"/>
              <a:t>Vacuum Interlock</a:t>
            </a:r>
          </a:p>
          <a:p>
            <a:pPr>
              <a:lnSpc>
                <a:spcPct val="150000"/>
              </a:lnSpc>
            </a:pPr>
            <a:r>
              <a:rPr lang="en-US" dirty="0" smtClean="0"/>
              <a:t>Vent Purge Interlock</a:t>
            </a:r>
            <a:endParaRPr lang="en-US" dirty="0"/>
          </a:p>
        </p:txBody>
      </p:sp>
    </p:spTree>
    <p:extLst>
      <p:ext uri="{BB962C8B-B14F-4D97-AF65-F5344CB8AC3E}">
        <p14:creationId xmlns:p14="http://schemas.microsoft.com/office/powerpoint/2010/main" val="3457879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Inspection &amp; Maintenance Schedule</a:t>
            </a:r>
            <a:endParaRPr lang="en-US" sz="3600" dirty="0"/>
          </a:p>
        </p:txBody>
      </p:sp>
      <p:sp>
        <p:nvSpPr>
          <p:cNvPr id="3" name="Content Placeholder 2"/>
          <p:cNvSpPr>
            <a:spLocks noGrp="1"/>
          </p:cNvSpPr>
          <p:nvPr>
            <p:ph idx="1"/>
          </p:nvPr>
        </p:nvSpPr>
        <p:spPr>
          <a:xfrm>
            <a:off x="457200" y="1012874"/>
            <a:ext cx="8229600" cy="5113289"/>
          </a:xfrm>
        </p:spPr>
        <p:txBody>
          <a:bodyPr>
            <a:noAutofit/>
          </a:bodyPr>
          <a:lstStyle/>
          <a:p>
            <a:r>
              <a:rPr lang="en-US" sz="2400" dirty="0" smtClean="0">
                <a:solidFill>
                  <a:srgbClr val="FF0000"/>
                </a:solidFill>
                <a:latin typeface="Times New Roman" panose="02020603050405020304" pitchFamily="18" charset="0"/>
                <a:cs typeface="Times New Roman" panose="02020603050405020304" pitchFamily="18" charset="0"/>
              </a:rPr>
              <a:t>Every Run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15 specific procedures</a:t>
            </a:r>
          </a:p>
          <a:p>
            <a:r>
              <a:rPr lang="en-US" sz="2400" dirty="0" smtClean="0">
                <a:solidFill>
                  <a:srgbClr val="FF0000"/>
                </a:solidFill>
                <a:latin typeface="Times New Roman" panose="02020603050405020304" pitchFamily="18" charset="0"/>
                <a:cs typeface="Times New Roman" panose="02020603050405020304" pitchFamily="18" charset="0"/>
              </a:rPr>
              <a:t>Every year</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Have pressure gauges calibrated by an ASME-certified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vendor</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Have storage tanks inspected by an ASME-certified vendor</a:t>
            </a:r>
          </a:p>
          <a:p>
            <a:r>
              <a:rPr lang="en-US" sz="2400" dirty="0" smtClean="0">
                <a:solidFill>
                  <a:srgbClr val="FF0000"/>
                </a:solidFill>
                <a:latin typeface="Times New Roman" panose="02020603050405020304" pitchFamily="18" charset="0"/>
                <a:cs typeface="Times New Roman" panose="02020603050405020304" pitchFamily="18" charset="0"/>
              </a:rPr>
              <a:t>Other</a:t>
            </a:r>
          </a:p>
          <a:p>
            <a:pPr marL="457200" lvl="1" indent="0">
              <a:buNone/>
            </a:pPr>
            <a:r>
              <a:rPr lang="en-US" sz="2400" dirty="0" smtClean="0">
                <a:latin typeface="Times New Roman" panose="02020603050405020304" pitchFamily="18" charset="0"/>
                <a:cs typeface="Times New Roman" panose="02020603050405020304" pitchFamily="18" charset="0"/>
              </a:rPr>
              <a:t>Inspect/ test all relief and check valves in system every two years</a:t>
            </a:r>
          </a:p>
          <a:p>
            <a:pPr marL="457200" lvl="1" indent="0">
              <a:buNone/>
            </a:pPr>
            <a:r>
              <a:rPr lang="en-US" sz="2400" dirty="0" smtClean="0">
                <a:latin typeface="Times New Roman" panose="02020603050405020304" pitchFamily="18" charset="0"/>
                <a:cs typeface="Times New Roman" panose="02020603050405020304" pitchFamily="18" charset="0"/>
              </a:rPr>
              <a:t>Replace </a:t>
            </a:r>
            <a:r>
              <a:rPr lang="en-US" sz="2400" dirty="0" err="1" smtClean="0">
                <a:latin typeface="Times New Roman" panose="02020603050405020304" pitchFamily="18" charset="0"/>
                <a:cs typeface="Times New Roman" panose="02020603050405020304" pitchFamily="18" charset="0"/>
              </a:rPr>
              <a:t>kapton</a:t>
            </a:r>
            <a:r>
              <a:rPr lang="en-US" sz="2400" dirty="0" smtClean="0">
                <a:latin typeface="Times New Roman" panose="02020603050405020304" pitchFamily="18" charset="0"/>
                <a:cs typeface="Times New Roman" panose="02020603050405020304" pitchFamily="18" charset="0"/>
              </a:rPr>
              <a:t> target cell every two years minimum</a:t>
            </a:r>
          </a:p>
          <a:p>
            <a:pPr marL="457200" lvl="1" indent="0">
              <a:buNone/>
            </a:pPr>
            <a:r>
              <a:rPr lang="en-US" sz="2400" dirty="0" smtClean="0">
                <a:latin typeface="Times New Roman" panose="02020603050405020304" pitchFamily="18" charset="0"/>
                <a:cs typeface="Times New Roman" panose="02020603050405020304" pitchFamily="18" charset="0"/>
              </a:rPr>
              <a:t>Change oil in vacuum pumps after 5,000 hours of operation</a:t>
            </a:r>
          </a:p>
          <a:p>
            <a:pPr marL="457200" lvl="1" indent="0">
              <a:buNone/>
            </a:pPr>
            <a:r>
              <a:rPr lang="en-US" sz="2400" dirty="0" smtClean="0">
                <a:latin typeface="Times New Roman" panose="02020603050405020304" pitchFamily="18" charset="0"/>
                <a:cs typeface="Times New Roman" panose="02020603050405020304" pitchFamily="18" charset="0"/>
              </a:rPr>
              <a:t>Replace </a:t>
            </a:r>
            <a:r>
              <a:rPr lang="en-US" sz="2400" dirty="0" err="1" smtClean="0">
                <a:latin typeface="Times New Roman" panose="02020603050405020304" pitchFamily="18" charset="0"/>
                <a:cs typeface="Times New Roman" panose="02020603050405020304" pitchFamily="18" charset="0"/>
              </a:rPr>
              <a:t>adsorber</a:t>
            </a:r>
            <a:r>
              <a:rPr lang="en-US" sz="2400" dirty="0" smtClean="0">
                <a:latin typeface="Times New Roman" panose="02020603050405020304" pitchFamily="18" charset="0"/>
                <a:cs typeface="Times New Roman" panose="02020603050405020304" pitchFamily="18" charset="0"/>
              </a:rPr>
              <a:t> in PRT compressor after 20,000 hours of operation (consult PRT manual)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27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970671"/>
            <a:ext cx="8077200" cy="5125329"/>
          </a:xfrm>
        </p:spPr>
        <p:txBody>
          <a:bodyPr/>
          <a:lstStyle/>
          <a:p>
            <a:pPr marL="0" indent="0">
              <a:buNone/>
            </a:pPr>
            <a:r>
              <a:rPr lang="en-US" sz="2000" dirty="0" smtClean="0">
                <a:latin typeface="Arial" pitchFamily="34" charset="0"/>
                <a:cs typeface="Arial" pitchFamily="34" charset="0"/>
              </a:rPr>
              <a:t>   Located in Newport News, </a:t>
            </a:r>
          </a:p>
          <a:p>
            <a:pPr marL="0" indent="0">
              <a:buNone/>
            </a:pPr>
            <a:r>
              <a:rPr lang="en-US" sz="2000" dirty="0" smtClean="0">
                <a:latin typeface="Arial" pitchFamily="34" charset="0"/>
                <a:cs typeface="Arial" pitchFamily="34" charset="0"/>
              </a:rPr>
              <a:t>     Virginia is 5 - 45 minutes from: </a:t>
            </a:r>
            <a:endParaRPr lang="en-US" sz="2000" dirty="0">
              <a:latin typeface="Arial" pitchFamily="34" charset="0"/>
              <a:cs typeface="Arial" pitchFamily="34" charset="0"/>
            </a:endParaRP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99137"/>
            <a:ext cx="4038600" cy="2105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62856"/>
            <a:ext cx="4191000" cy="2813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60981"/>
            <a:ext cx="3733800" cy="2182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890821"/>
            <a:ext cx="4419600" cy="2319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owchart: Process 4"/>
          <p:cNvSpPr/>
          <p:nvPr/>
        </p:nvSpPr>
        <p:spPr bwMode="auto">
          <a:xfrm>
            <a:off x="7543800" y="3291840"/>
            <a:ext cx="1066800" cy="329937"/>
          </a:xfrm>
          <a:prstGeom prst="flowChartProces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Norfolk / 30</a:t>
            </a:r>
          </a:p>
        </p:txBody>
      </p:sp>
      <p:sp>
        <p:nvSpPr>
          <p:cNvPr id="7" name="Flowchart: Process 6"/>
          <p:cNvSpPr/>
          <p:nvPr/>
        </p:nvSpPr>
        <p:spPr bwMode="auto">
          <a:xfrm>
            <a:off x="6400800" y="6096000"/>
            <a:ext cx="1600200" cy="266700"/>
          </a:xfrm>
          <a:prstGeom prst="flowChartProces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Virginia  Beach / 45</a:t>
            </a:r>
          </a:p>
        </p:txBody>
      </p:sp>
      <p:sp>
        <p:nvSpPr>
          <p:cNvPr id="8" name="Flowchart: Process 7"/>
          <p:cNvSpPr/>
          <p:nvPr/>
        </p:nvSpPr>
        <p:spPr bwMode="auto">
          <a:xfrm>
            <a:off x="685800" y="3776521"/>
            <a:ext cx="1447800" cy="228600"/>
          </a:xfrm>
          <a:prstGeom prst="flowChartProces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Newport News / 5</a:t>
            </a:r>
          </a:p>
        </p:txBody>
      </p:sp>
      <p:sp>
        <p:nvSpPr>
          <p:cNvPr id="9" name="Flowchart: Process 8"/>
          <p:cNvSpPr/>
          <p:nvPr/>
        </p:nvSpPr>
        <p:spPr bwMode="auto">
          <a:xfrm>
            <a:off x="685800" y="6248400"/>
            <a:ext cx="1447800" cy="228600"/>
          </a:xfrm>
          <a:prstGeom prst="flowChartProcess">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Williamsburg / 30</a:t>
            </a:r>
          </a:p>
        </p:txBody>
      </p:sp>
      <p:sp>
        <p:nvSpPr>
          <p:cNvPr id="4" name="Title 3"/>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Jefferson Lab</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08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wartm\Desktop\Edited Photos\JLab (requested Angle #3).jpg"/>
          <p:cNvPicPr>
            <a:picLocks noChangeAspect="1" noChangeArrowheads="1"/>
          </p:cNvPicPr>
          <p:nvPr/>
        </p:nvPicPr>
        <p:blipFill>
          <a:blip r:embed="rId3">
            <a:extLst>
              <a:ext uri="{28A0092B-C50C-407E-A947-70E740481C1C}">
                <a14:useLocalDpi xmlns:a14="http://schemas.microsoft.com/office/drawing/2010/main" val="0"/>
              </a:ext>
            </a:extLst>
          </a:blip>
          <a:srcRect l="28194" t="12256" r="8969" b="12256"/>
          <a:stretch>
            <a:fillRect/>
          </a:stretch>
        </p:blipFill>
        <p:spPr bwMode="auto">
          <a:xfrm>
            <a:off x="0" y="0"/>
            <a:ext cx="9144000" cy="6400800"/>
          </a:xfrm>
          <a:prstGeom prst="rect">
            <a:avLst/>
          </a:prstGeom>
          <a:solidFill>
            <a:srgbClr val="66FF66"/>
          </a:solidFill>
          <a:ln>
            <a:noFill/>
          </a:ln>
        </p:spPr>
      </p:pic>
      <p:sp>
        <p:nvSpPr>
          <p:cNvPr id="3" name="5-Point Star 2"/>
          <p:cNvSpPr/>
          <p:nvPr/>
        </p:nvSpPr>
        <p:spPr>
          <a:xfrm>
            <a:off x="3263706" y="112542"/>
            <a:ext cx="801858" cy="478301"/>
          </a:xfrm>
          <a:prstGeom prst="star5">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6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24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875"/>
            <a:ext cx="9144000" cy="777875"/>
          </a:xfrm>
        </p:spPr>
        <p:txBody>
          <a:bodyPr rtlCol="0">
            <a:normAutofit/>
          </a:bodyPr>
          <a:lstStyle/>
          <a:p>
            <a:pPr fontAlgn="auto">
              <a:spcAft>
                <a:spcPts val="0"/>
              </a:spcAft>
              <a:defRPr/>
            </a:pPr>
            <a:r>
              <a:rPr lang="en-US" b="1" dirty="0" smtClean="0">
                <a:solidFill>
                  <a:schemeClr val="tx1"/>
                </a:solidFill>
              </a:rPr>
              <a:t>12 </a:t>
            </a:r>
            <a:r>
              <a:rPr lang="en-US" b="1" dirty="0" err="1" smtClean="0">
                <a:solidFill>
                  <a:schemeClr val="tx1"/>
                </a:solidFill>
              </a:rPr>
              <a:t>GeV</a:t>
            </a:r>
            <a:r>
              <a:rPr lang="en-US" b="1" dirty="0" smtClean="0">
                <a:solidFill>
                  <a:schemeClr val="tx1"/>
                </a:solidFill>
              </a:rPr>
              <a:t> Upgrade Project</a:t>
            </a:r>
          </a:p>
        </p:txBody>
      </p:sp>
      <p:sp>
        <p:nvSpPr>
          <p:cNvPr id="9232" name="Freeform 293"/>
          <p:cNvSpPr>
            <a:spLocks/>
          </p:cNvSpPr>
          <p:nvPr/>
        </p:nvSpPr>
        <p:spPr bwMode="auto">
          <a:xfrm rot="-5400000">
            <a:off x="4267200" y="3460750"/>
            <a:ext cx="190500" cy="342900"/>
          </a:xfrm>
          <a:custGeom>
            <a:avLst/>
            <a:gdLst>
              <a:gd name="T0" fmla="*/ 191045 w 181"/>
              <a:gd name="T1" fmla="*/ 342354 h 138"/>
              <a:gd name="T2" fmla="*/ 187879 w 181"/>
              <a:gd name="T3" fmla="*/ 342354 h 138"/>
              <a:gd name="T4" fmla="*/ 174157 w 181"/>
              <a:gd name="T5" fmla="*/ 342354 h 138"/>
              <a:gd name="T6" fmla="*/ 156214 w 181"/>
              <a:gd name="T7" fmla="*/ 342354 h 138"/>
              <a:gd name="T8" fmla="*/ 132993 w 181"/>
              <a:gd name="T9" fmla="*/ 337392 h 138"/>
              <a:gd name="T10" fmla="*/ 109772 w 181"/>
              <a:gd name="T11" fmla="*/ 322507 h 138"/>
              <a:gd name="T12" fmla="*/ 83384 w 181"/>
              <a:gd name="T13" fmla="*/ 300180 h 138"/>
              <a:gd name="T14" fmla="*/ 60163 w 181"/>
              <a:gd name="T15" fmla="*/ 267929 h 138"/>
              <a:gd name="T16" fmla="*/ 39053 w 181"/>
              <a:gd name="T17" fmla="*/ 220793 h 138"/>
              <a:gd name="T18" fmla="*/ 25332 w 181"/>
              <a:gd name="T19" fmla="*/ 161254 h 138"/>
              <a:gd name="T20" fmla="*/ 11610 w 181"/>
              <a:gd name="T21" fmla="*/ 181100 h 138"/>
              <a:gd name="T22" fmla="*/ 0 w 181"/>
              <a:gd name="T23" fmla="*/ 0 h 138"/>
              <a:gd name="T24" fmla="*/ 78107 w 181"/>
              <a:gd name="T25" fmla="*/ 57059 h 138"/>
              <a:gd name="T26" fmla="*/ 58052 w 181"/>
              <a:gd name="T27" fmla="*/ 79386 h 138"/>
              <a:gd name="T28" fmla="*/ 58052 w 181"/>
              <a:gd name="T29" fmla="*/ 89310 h 138"/>
              <a:gd name="T30" fmla="*/ 58052 w 181"/>
              <a:gd name="T31" fmla="*/ 101714 h 138"/>
              <a:gd name="T32" fmla="*/ 60163 w 181"/>
              <a:gd name="T33" fmla="*/ 124041 h 138"/>
              <a:gd name="T34" fmla="*/ 66496 w 181"/>
              <a:gd name="T35" fmla="*/ 156292 h 138"/>
              <a:gd name="T36" fmla="*/ 75996 w 181"/>
              <a:gd name="T37" fmla="*/ 193504 h 138"/>
              <a:gd name="T38" fmla="*/ 91828 w 181"/>
              <a:gd name="T39" fmla="*/ 230717 h 138"/>
              <a:gd name="T40" fmla="*/ 115049 w 181"/>
              <a:gd name="T41" fmla="*/ 267929 h 138"/>
              <a:gd name="T42" fmla="*/ 148825 w 181"/>
              <a:gd name="T43" fmla="*/ 305142 h 138"/>
              <a:gd name="T44" fmla="*/ 191045 w 181"/>
              <a:gd name="T45" fmla="*/ 342354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grpSp>
        <p:nvGrpSpPr>
          <p:cNvPr id="2" name="Group 341"/>
          <p:cNvGrpSpPr/>
          <p:nvPr/>
        </p:nvGrpSpPr>
        <p:grpSpPr>
          <a:xfrm>
            <a:off x="1822450" y="990600"/>
            <a:ext cx="7245350" cy="4991098"/>
            <a:chOff x="1060450" y="1790700"/>
            <a:chExt cx="7245350" cy="4457698"/>
          </a:xfrm>
        </p:grpSpPr>
        <p:grpSp>
          <p:nvGrpSpPr>
            <p:cNvPr id="3" name="Group 327"/>
            <p:cNvGrpSpPr>
              <a:grpSpLocks/>
            </p:cNvGrpSpPr>
            <p:nvPr/>
          </p:nvGrpSpPr>
          <p:grpSpPr bwMode="auto">
            <a:xfrm>
              <a:off x="1060450" y="1790700"/>
              <a:ext cx="6330386" cy="4457698"/>
              <a:chOff x="198440" y="1524000"/>
              <a:chExt cx="6291260" cy="4610105"/>
            </a:xfrm>
          </p:grpSpPr>
          <p:grpSp>
            <p:nvGrpSpPr>
              <p:cNvPr id="4" name="Group 408"/>
              <p:cNvGrpSpPr>
                <a:grpSpLocks/>
              </p:cNvGrpSpPr>
              <p:nvPr/>
            </p:nvGrpSpPr>
            <p:grpSpPr bwMode="auto">
              <a:xfrm>
                <a:off x="3810000" y="1524000"/>
                <a:ext cx="2679700" cy="1509713"/>
                <a:chOff x="2400" y="960"/>
                <a:chExt cx="1688" cy="951"/>
              </a:xfrm>
            </p:grpSpPr>
            <p:grpSp>
              <p:nvGrpSpPr>
                <p:cNvPr id="5" name="Group 407"/>
                <p:cNvGrpSpPr>
                  <a:grpSpLocks/>
                </p:cNvGrpSpPr>
                <p:nvPr/>
              </p:nvGrpSpPr>
              <p:grpSpPr bwMode="auto">
                <a:xfrm>
                  <a:off x="2477" y="960"/>
                  <a:ext cx="1611" cy="912"/>
                  <a:chOff x="2477" y="960"/>
                  <a:chExt cx="1611" cy="912"/>
                </a:xfrm>
              </p:grpSpPr>
              <p:sp>
                <p:nvSpPr>
                  <p:cNvPr id="9542" name="Text Box 5"/>
                  <p:cNvSpPr txBox="1">
                    <a:spLocks noChangeArrowheads="1"/>
                  </p:cNvSpPr>
                  <p:nvPr/>
                </p:nvSpPr>
                <p:spPr bwMode="auto">
                  <a:xfrm>
                    <a:off x="3589" y="1053"/>
                    <a:ext cx="499" cy="180"/>
                  </a:xfrm>
                  <a:prstGeom prst="rect">
                    <a:avLst/>
                  </a:prstGeom>
                  <a:noFill/>
                  <a:ln w="9525">
                    <a:noFill/>
                    <a:miter lim="800000"/>
                    <a:headEnd/>
                    <a:tailEnd/>
                  </a:ln>
                </p:spPr>
                <p:txBody>
                  <a:bodyPr wrap="none">
                    <a:spAutoFit/>
                  </a:bodyPr>
                  <a:lstStyle/>
                  <a:p>
                    <a:pPr algn="ctr" eaLnBrk="0" hangingPunct="0"/>
                    <a:r>
                      <a:rPr lang="en-US" sz="1200" dirty="0">
                        <a:solidFill>
                          <a:srgbClr val="000000"/>
                        </a:solidFill>
                        <a:latin typeface="Arial" pitchFamily="34" charset="0"/>
                        <a:cs typeface="Arial" pitchFamily="34" charset="0"/>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p>
              </p:txBody>
            </p:sp>
          </p:grpSp>
          <p:grpSp>
            <p:nvGrpSpPr>
              <p:cNvPr id="6" name="Group 429"/>
              <p:cNvGrpSpPr>
                <a:grpSpLocks/>
              </p:cNvGrpSpPr>
              <p:nvPr/>
            </p:nvGrpSpPr>
            <p:grpSpPr bwMode="auto">
              <a:xfrm>
                <a:off x="962025" y="2286001"/>
                <a:ext cx="4654551" cy="2616201"/>
                <a:chOff x="558" y="1440"/>
                <a:chExt cx="293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p>
              </p:txBody>
            </p:sp>
            <p:grpSp>
              <p:nvGrpSpPr>
                <p:cNvPr id="7" name="Group 428"/>
                <p:cNvGrpSpPr>
                  <a:grpSpLocks/>
                </p:cNvGrpSpPr>
                <p:nvPr/>
              </p:nvGrpSpPr>
              <p:grpSpPr bwMode="auto">
                <a:xfrm>
                  <a:off x="558" y="1440"/>
                  <a:ext cx="2932" cy="1485"/>
                  <a:chOff x="558" y="1440"/>
                  <a:chExt cx="293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endParaRPr lang="en-US"/>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endParaRPr lang="en-US"/>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endParaRPr lang="en-US"/>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endParaRPr lang="en-US"/>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p>
                  </p:txBody>
                </p:sp>
                <p:sp>
                  <p:nvSpPr>
                    <p:cNvPr id="9476" name="Freeform 373"/>
                    <p:cNvSpPr>
                      <a:spLocks/>
                    </p:cNvSpPr>
                    <p:nvPr/>
                  </p:nvSpPr>
                  <p:spPr bwMode="auto">
                    <a:xfrm>
                      <a:off x="944" y="2654"/>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endParaRPr lang="en-US"/>
                    </a:p>
                  </p:txBody>
                </p:sp>
                <p:sp>
                  <p:nvSpPr>
                    <p:cNvPr id="9477" name="Freeform 374"/>
                    <p:cNvSpPr>
                      <a:spLocks/>
                    </p:cNvSpPr>
                    <p:nvPr/>
                  </p:nvSpPr>
                  <p:spPr bwMode="auto">
                    <a:xfrm>
                      <a:off x="952" y="2648"/>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endParaRPr lang="en-US"/>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p>
                  </p:txBody>
                </p:sp>
              </p:grpSp>
              <p:sp>
                <p:nvSpPr>
                  <p:cNvPr id="9351" name="Text Box 427"/>
                  <p:cNvSpPr txBox="1">
                    <a:spLocks noChangeArrowheads="1"/>
                  </p:cNvSpPr>
                  <p:nvPr/>
                </p:nvSpPr>
                <p:spPr bwMode="auto">
                  <a:xfrm>
                    <a:off x="558" y="2468"/>
                    <a:ext cx="624"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arc</a:t>
                    </a:r>
                  </a:p>
                </p:txBody>
              </p:sp>
            </p:grpSp>
          </p:grpSp>
          <p:grpSp>
            <p:nvGrpSpPr>
              <p:cNvPr id="10" name="Group 432"/>
              <p:cNvGrpSpPr>
                <a:grpSpLocks/>
              </p:cNvGrpSpPr>
              <p:nvPr/>
            </p:nvGrpSpPr>
            <p:grpSpPr bwMode="auto">
              <a:xfrm>
                <a:off x="198440" y="2346326"/>
                <a:ext cx="6067425" cy="3787779"/>
                <a:chOff x="125" y="1478"/>
                <a:chExt cx="3822" cy="2386"/>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endParaRPr lang="en-US"/>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endParaRPr lang="en-US"/>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endParaRPr lang="en-US"/>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endParaRPr lang="en-US"/>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endParaRPr lang="en-US"/>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p>
                  </p:txBody>
                </p:sp>
              </p:grpSp>
            </p:grpSp>
            <p:grpSp>
              <p:nvGrpSpPr>
                <p:cNvPr id="13" name="Group 431"/>
                <p:cNvGrpSpPr>
                  <a:grpSpLocks/>
                </p:cNvGrpSpPr>
                <p:nvPr/>
              </p:nvGrpSpPr>
              <p:grpSpPr bwMode="auto">
                <a:xfrm>
                  <a:off x="125" y="1478"/>
                  <a:ext cx="3822" cy="2386"/>
                  <a:chOff x="125" y="1478"/>
                  <a:chExt cx="3822" cy="2386"/>
                </a:xfrm>
              </p:grpSpPr>
              <p:grpSp>
                <p:nvGrpSpPr>
                  <p:cNvPr id="14" name="Group 430"/>
                  <p:cNvGrpSpPr>
                    <a:grpSpLocks/>
                  </p:cNvGrpSpPr>
                  <p:nvPr/>
                </p:nvGrpSpPr>
                <p:grpSpPr bwMode="auto">
                  <a:xfrm>
                    <a:off x="125" y="2742"/>
                    <a:ext cx="1586" cy="1122"/>
                    <a:chOff x="125" y="2742"/>
                    <a:chExt cx="1586" cy="1122"/>
                  </a:xfrm>
                </p:grpSpPr>
                <p:sp>
                  <p:nvSpPr>
                    <p:cNvPr id="9258" name="Text Box 6"/>
                    <p:cNvSpPr txBox="1">
                      <a:spLocks noChangeArrowheads="1"/>
                    </p:cNvSpPr>
                    <p:nvPr/>
                  </p:nvSpPr>
                  <p:spPr bwMode="auto">
                    <a:xfrm>
                      <a:off x="125" y="3514"/>
                      <a:ext cx="1048" cy="301"/>
                    </a:xfrm>
                    <a:prstGeom prst="rect">
                      <a:avLst/>
                    </a:prstGeom>
                    <a:noFill/>
                    <a:ln w="9525">
                      <a:noFill/>
                      <a:miter lim="800000"/>
                      <a:headEnd/>
                      <a:tailEnd/>
                    </a:ln>
                  </p:spPr>
                  <p:txBody>
                    <a:bodyPr wrap="none">
                      <a:spAutoFit/>
                    </a:bodyPr>
                    <a:lstStyle/>
                    <a:p>
                      <a:pPr algn="ctr" eaLnBrk="0" hangingPunct="0"/>
                      <a:r>
                        <a:rPr lang="en-US" sz="1200" dirty="0">
                          <a:solidFill>
                            <a:srgbClr val="000000"/>
                          </a:solidFill>
                          <a:latin typeface="Arial" pitchFamily="34" charset="0"/>
                          <a:cs typeface="Arial" pitchFamily="34" charset="0"/>
                        </a:rPr>
                        <a:t>Enhanced capabilities</a:t>
                      </a:r>
                    </a:p>
                    <a:p>
                      <a:pPr algn="ctr" eaLnBrk="0" hangingPunct="0"/>
                      <a:r>
                        <a:rPr lang="en-US" sz="1200" dirty="0">
                          <a:solidFill>
                            <a:srgbClr val="000000"/>
                          </a:solidFill>
                          <a:latin typeface="Arial" pitchFamily="34" charset="0"/>
                          <a:cs typeface="Arial" pitchFamily="34" charset="0"/>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endParaRPr lang="en-US"/>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p>
                  </p:txBody>
                </p:sp>
              </p:grpSp>
              <p:grpSp>
                <p:nvGrpSpPr>
                  <p:cNvPr id="15" name="Group 422"/>
                  <p:cNvGrpSpPr>
                    <a:grpSpLocks/>
                  </p:cNvGrpSpPr>
                  <p:nvPr/>
                </p:nvGrpSpPr>
                <p:grpSpPr bwMode="auto">
                  <a:xfrm>
                    <a:off x="1597" y="1478"/>
                    <a:ext cx="864" cy="457"/>
                    <a:chOff x="1636" y="1430"/>
                    <a:chExt cx="864" cy="457"/>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endParaRPr lang="en-US"/>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57" name="Text Box 414"/>
                    <p:cNvSpPr txBox="1">
                      <a:spLocks noChangeArrowheads="1"/>
                    </p:cNvSpPr>
                    <p:nvPr/>
                  </p:nvSpPr>
                  <p:spPr bwMode="auto">
                    <a:xfrm>
                      <a:off x="1636" y="1430"/>
                      <a:ext cx="864" cy="301"/>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6" name="Group 420"/>
                  <p:cNvGrpSpPr>
                    <a:grpSpLocks/>
                  </p:cNvGrpSpPr>
                  <p:nvPr/>
                </p:nvGrpSpPr>
                <p:grpSpPr bwMode="auto">
                  <a:xfrm>
                    <a:off x="2313" y="2792"/>
                    <a:ext cx="864" cy="341"/>
                    <a:chOff x="2352" y="2744"/>
                    <a:chExt cx="864" cy="341"/>
                  </a:xfrm>
                </p:grpSpPr>
                <p:sp>
                  <p:nvSpPr>
                    <p:cNvPr id="9252" name="Freeform 371"/>
                    <p:cNvSpPr>
                      <a:spLocks/>
                    </p:cNvSpPr>
                    <p:nvPr/>
                  </p:nvSpPr>
                  <p:spPr bwMode="auto">
                    <a:xfrm>
                      <a:off x="2475" y="2744"/>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endParaRPr lang="en-US"/>
                    </a:p>
                  </p:txBody>
                </p:sp>
                <p:sp>
                  <p:nvSpPr>
                    <p:cNvPr id="9253" name="Freeform 372"/>
                    <p:cNvSpPr>
                      <a:spLocks/>
                    </p:cNvSpPr>
                    <p:nvPr/>
                  </p:nvSpPr>
                  <p:spPr bwMode="auto">
                    <a:xfrm>
                      <a:off x="2464" y="2748"/>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endParaRPr lang="en-US"/>
                    </a:p>
                  </p:txBody>
                </p:sp>
                <p:sp>
                  <p:nvSpPr>
                    <p:cNvPr id="9254" name="Text Box 415"/>
                    <p:cNvSpPr txBox="1">
                      <a:spLocks noChangeArrowheads="1"/>
                    </p:cNvSpPr>
                    <p:nvPr/>
                  </p:nvSpPr>
                  <p:spPr bwMode="auto">
                    <a:xfrm>
                      <a:off x="2352" y="2784"/>
                      <a:ext cx="864" cy="301"/>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Add 5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7" name="Group 419"/>
                  <p:cNvGrpSpPr>
                    <a:grpSpLocks/>
                  </p:cNvGrpSpPr>
                  <p:nvPr/>
                </p:nvGrpSpPr>
                <p:grpSpPr bwMode="auto">
                  <a:xfrm>
                    <a:off x="2883" y="2486"/>
                    <a:ext cx="1064" cy="238"/>
                    <a:chOff x="2922" y="2438"/>
                    <a:chExt cx="1064" cy="238"/>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endParaRPr lang="en-US"/>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endParaRPr lang="en-US"/>
                    </a:p>
                  </p:txBody>
                </p:sp>
                <p:sp>
                  <p:nvSpPr>
                    <p:cNvPr id="9251" name="Text Box 416"/>
                    <p:cNvSpPr txBox="1">
                      <a:spLocks noChangeArrowheads="1"/>
                    </p:cNvSpPr>
                    <p:nvPr/>
                  </p:nvSpPr>
                  <p:spPr bwMode="auto">
                    <a:xfrm>
                      <a:off x="2930" y="2496"/>
                      <a:ext cx="1056"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nvGrpSpPr>
                  <p:cNvPr id="18" name="Group 421"/>
                  <p:cNvGrpSpPr>
                    <a:grpSpLocks/>
                  </p:cNvGrpSpPr>
                  <p:nvPr/>
                </p:nvGrpSpPr>
                <p:grpSpPr bwMode="auto">
                  <a:xfrm>
                    <a:off x="642" y="2016"/>
                    <a:ext cx="1098" cy="253"/>
                    <a:chOff x="681" y="1968"/>
                    <a:chExt cx="1098"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endParaRPr lang="en-US"/>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endParaRPr lang="en-US"/>
                    </a:p>
                  </p:txBody>
                </p:sp>
                <p:sp>
                  <p:nvSpPr>
                    <p:cNvPr id="9248" name="Text Box 417"/>
                    <p:cNvSpPr txBox="1">
                      <a:spLocks noChangeArrowheads="1"/>
                    </p:cNvSpPr>
                    <p:nvPr/>
                  </p:nvSpPr>
                  <p:spPr bwMode="auto">
                    <a:xfrm>
                      <a:off x="681" y="1968"/>
                      <a:ext cx="1056" cy="180"/>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20 </a:t>
                      </a:r>
                      <a:r>
                        <a:rPr lang="en-US" sz="1200" dirty="0" err="1">
                          <a:solidFill>
                            <a:srgbClr val="000000"/>
                          </a:solidFill>
                          <a:latin typeface="Arial" pitchFamily="34" charset="0"/>
                          <a:cs typeface="Arial" pitchFamily="34" charset="0"/>
                        </a:rPr>
                        <a:t>cryomodules</a:t>
                      </a:r>
                      <a:endParaRPr lang="en-US" sz="1200" dirty="0">
                        <a:solidFill>
                          <a:srgbClr val="000000"/>
                        </a:solidFill>
                        <a:latin typeface="Arial" pitchFamily="34" charset="0"/>
                        <a:cs typeface="Arial" pitchFamily="34" charset="0"/>
                      </a:endParaRPr>
                    </a:p>
                  </p:txBody>
                </p:sp>
              </p:grpSp>
            </p:grpSp>
          </p:grpSp>
        </p:grpSp>
        <p:sp>
          <p:nvSpPr>
            <p:cNvPr id="9230" name="TextBox 329"/>
            <p:cNvSpPr txBox="1">
              <a:spLocks noChangeArrowheads="1"/>
            </p:cNvSpPr>
            <p:nvPr/>
          </p:nvSpPr>
          <p:spPr bwMode="auto">
            <a:xfrm>
              <a:off x="6013450" y="2286000"/>
              <a:ext cx="2292350" cy="461665"/>
            </a:xfrm>
            <a:prstGeom prst="rect">
              <a:avLst/>
            </a:prstGeom>
            <a:noFill/>
            <a:ln w="9525">
              <a:noFill/>
              <a:miter lim="800000"/>
              <a:headEnd/>
              <a:tailEnd/>
            </a:ln>
          </p:spPr>
          <p:txBody>
            <a:bodyPr>
              <a:spAutoFit/>
            </a:bodyPr>
            <a:lstStyle/>
            <a:p>
              <a:pPr algn="ctr"/>
              <a:r>
                <a:rPr lang="en-US" sz="1200" dirty="0">
                  <a:latin typeface="Arial" pitchFamily="34" charset="0"/>
                  <a:cs typeface="Arial" pitchFamily="34" charset="0"/>
                </a:rPr>
                <a:t>Upgrade arc magnets </a:t>
              </a:r>
            </a:p>
            <a:p>
              <a:pPr algn="ctr"/>
              <a:r>
                <a:rPr lang="en-US" sz="1200" dirty="0">
                  <a:latin typeface="Arial" pitchFamily="34" charset="0"/>
                  <a:cs typeface="Arial" pitchFamily="34" charset="0"/>
                </a:rPr>
                <a:t>and supplies</a:t>
              </a:r>
            </a:p>
          </p:txBody>
        </p:sp>
        <p:sp>
          <p:nvSpPr>
            <p:cNvPr id="9231" name="Freeform 376"/>
            <p:cNvSpPr>
              <a:spLocks/>
            </p:cNvSpPr>
            <p:nvPr/>
          </p:nvSpPr>
          <p:spPr bwMode="auto">
            <a:xfrm rot="5400000">
              <a:off x="6109494" y="237410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endParaRPr lang="en-US"/>
            </a:p>
          </p:txBody>
        </p:sp>
        <p:sp>
          <p:nvSpPr>
            <p:cNvPr id="9233" name="Text Box 427"/>
            <p:cNvSpPr txBox="1">
              <a:spLocks noChangeArrowheads="1"/>
            </p:cNvSpPr>
            <p:nvPr/>
          </p:nvSpPr>
          <p:spPr bwMode="auto">
            <a:xfrm>
              <a:off x="4724400" y="3386435"/>
              <a:ext cx="996950" cy="461665"/>
            </a:xfrm>
            <a:prstGeom prst="rect">
              <a:avLst/>
            </a:prstGeom>
            <a:noFill/>
            <a:ln w="9525">
              <a:noFill/>
              <a:miter lim="800000"/>
              <a:headEnd/>
              <a:tailEnd/>
            </a:ln>
          </p:spPr>
          <p:txBody>
            <a:bodyPr>
              <a:spAutoFit/>
            </a:bodyPr>
            <a:lstStyle/>
            <a:p>
              <a:pPr algn="ctr" eaLnBrk="0" hangingPunct="0">
                <a:spcBef>
                  <a:spcPct val="50000"/>
                </a:spcBef>
              </a:pPr>
              <a:r>
                <a:rPr lang="en-US" sz="1200" dirty="0">
                  <a:solidFill>
                    <a:srgbClr val="000000"/>
                  </a:solidFill>
                  <a:latin typeface="Arial" pitchFamily="34" charset="0"/>
                  <a:cs typeface="Arial" pitchFamily="34" charset="0"/>
                </a:rPr>
                <a:t>CHL upgrade</a:t>
              </a:r>
            </a:p>
          </p:txBody>
        </p:sp>
      </p:grpSp>
      <p:sp>
        <p:nvSpPr>
          <p:cNvPr id="335" name="TextBox 334"/>
          <p:cNvSpPr txBox="1"/>
          <p:nvPr/>
        </p:nvSpPr>
        <p:spPr>
          <a:xfrm>
            <a:off x="381000" y="3886200"/>
            <a:ext cx="1676400" cy="400110"/>
          </a:xfrm>
          <a:prstGeom prst="rect">
            <a:avLst/>
          </a:prstGeom>
          <a:noFill/>
        </p:spPr>
        <p:txBody>
          <a:bodyPr wrap="square" rtlCol="0">
            <a:spAutoFit/>
          </a:bodyPr>
          <a:lstStyle/>
          <a:p>
            <a:endParaRPr lang="en-US" sz="2000" b="1" dirty="0" smtClean="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endParaRPr lang="en-US" sz="2000" b="1" dirty="0" smtClean="0">
              <a:solidFill>
                <a:srgbClr val="002060"/>
              </a:solidFill>
              <a:latin typeface="Arial" pitchFamily="34" charset="0"/>
              <a:cs typeface="Arial" pitchFamily="34" charset="0"/>
            </a:endParaRPr>
          </a:p>
        </p:txBody>
      </p:sp>
      <p:grpSp>
        <p:nvGrpSpPr>
          <p:cNvPr id="19" name="Group 342"/>
          <p:cNvGrpSpPr/>
          <p:nvPr/>
        </p:nvGrpSpPr>
        <p:grpSpPr>
          <a:xfrm>
            <a:off x="263236" y="1038697"/>
            <a:ext cx="2715712" cy="1318743"/>
            <a:chOff x="228601" y="4038600"/>
            <a:chExt cx="2057400" cy="1343056"/>
          </a:xfrm>
        </p:grpSpPr>
        <p:sp>
          <p:nvSpPr>
            <p:cNvPr id="340" name="Rectangle 339"/>
            <p:cNvSpPr/>
            <p:nvPr/>
          </p:nvSpPr>
          <p:spPr bwMode="auto">
            <a:xfrm>
              <a:off x="228601" y="4038600"/>
              <a:ext cx="2057400" cy="1143000"/>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39" name="Text Box 3"/>
            <p:cNvSpPr txBox="1">
              <a:spLocks noChangeArrowheads="1"/>
            </p:cNvSpPr>
            <p:nvPr/>
          </p:nvSpPr>
          <p:spPr bwMode="auto">
            <a:xfrm>
              <a:off x="228601" y="4088994"/>
              <a:ext cx="2057399" cy="1292662"/>
            </a:xfrm>
            <a:prstGeom prst="rect">
              <a:avLst/>
            </a:prstGeom>
            <a:noFill/>
            <a:ln w="9525">
              <a:noFill/>
              <a:miter lim="800000"/>
              <a:headEnd/>
              <a:tailEnd/>
            </a:ln>
            <a:effectLst>
              <a:glow rad="101600">
                <a:schemeClr val="accent4">
                  <a:lumMod val="65000"/>
                  <a:lumOff val="35000"/>
                  <a:alpha val="60000"/>
                </a:schemeClr>
              </a:glow>
            </a:effectLst>
          </p:spPr>
          <p:txBody>
            <a:bodyPr wrap="square">
              <a:spAutoFit/>
            </a:bodyPr>
            <a:lstStyle/>
            <a:p>
              <a:pPr marL="112713" indent="4763" eaLnBrk="0" fontAlgn="auto" hangingPunct="0">
                <a:spcBef>
                  <a:spcPts val="0"/>
                </a:spcBef>
                <a:spcAft>
                  <a:spcPts val="0"/>
                </a:spcAft>
                <a:defRPr/>
              </a:pPr>
              <a:r>
                <a:rPr lang="en-US" sz="1300" dirty="0" smtClean="0">
                  <a:latin typeface="Arial" pitchFamily="34" charset="0"/>
                  <a:cs typeface="Arial" pitchFamily="34" charset="0"/>
                </a:rPr>
                <a:t>The completion of the </a:t>
              </a:r>
            </a:p>
            <a:p>
              <a:pPr marL="112713" indent="4763" eaLnBrk="0" fontAlgn="auto" hangingPunct="0">
                <a:spcBef>
                  <a:spcPts val="0"/>
                </a:spcBef>
                <a:spcAft>
                  <a:spcPts val="0"/>
                </a:spcAft>
                <a:defRPr/>
              </a:pPr>
              <a:r>
                <a:rPr lang="en-US" sz="1300" dirty="0" smtClean="0">
                  <a:latin typeface="Arial" pitchFamily="34" charset="0"/>
                  <a:cs typeface="Arial" pitchFamily="34" charset="0"/>
                </a:rPr>
                <a:t>12 </a:t>
              </a:r>
              <a:r>
                <a:rPr lang="en-US" sz="1300" dirty="0" err="1" smtClean="0">
                  <a:latin typeface="Arial" pitchFamily="34" charset="0"/>
                  <a:cs typeface="Arial" pitchFamily="34" charset="0"/>
                </a:rPr>
                <a:t>GeV</a:t>
              </a:r>
              <a:r>
                <a:rPr lang="en-US" sz="1300" dirty="0" smtClean="0">
                  <a:latin typeface="Arial" pitchFamily="34" charset="0"/>
                  <a:cs typeface="Arial" pitchFamily="34" charset="0"/>
                </a:rPr>
                <a:t> Upgrade of CEBAF was ranked the highest priority in the 2007 NSAC Long Range Plan.</a:t>
              </a:r>
              <a:endParaRPr lang="en-US" sz="1300" dirty="0">
                <a:latin typeface="Arial" pitchFamily="34" charset="0"/>
                <a:cs typeface="Arial" pitchFamily="34" charset="0"/>
              </a:endParaRPr>
            </a:p>
          </p:txBody>
        </p:sp>
      </p:grpSp>
      <p:sp>
        <p:nvSpPr>
          <p:cNvPr id="342" name="Rectangle 341"/>
          <p:cNvSpPr/>
          <p:nvPr/>
        </p:nvSpPr>
        <p:spPr bwMode="auto">
          <a:xfrm>
            <a:off x="5130115" y="5003108"/>
            <a:ext cx="3429000" cy="990600"/>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152400" dist="317500" dir="5400000" sx="90000" sy="-19000"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3" name="Text Box 3"/>
          <p:cNvSpPr txBox="1">
            <a:spLocks noChangeArrowheads="1"/>
          </p:cNvSpPr>
          <p:nvPr/>
        </p:nvSpPr>
        <p:spPr bwMode="auto">
          <a:xfrm>
            <a:off x="5165186" y="5085518"/>
            <a:ext cx="3393929" cy="1092607"/>
          </a:xfrm>
          <a:prstGeom prst="rect">
            <a:avLst/>
          </a:prstGeom>
          <a:noFill/>
          <a:ln w="9525">
            <a:noFill/>
            <a:miter lim="800000"/>
            <a:headEnd/>
            <a:tailEnd/>
          </a:ln>
        </p:spPr>
        <p:txBody>
          <a:bodyPr wrap="square">
            <a:spAutoFit/>
          </a:bodyPr>
          <a:lstStyle/>
          <a:p>
            <a:pPr marL="91440" indent="-274320" eaLnBrk="0" fontAlgn="auto" hangingPunct="0">
              <a:spcBef>
                <a:spcPts val="0"/>
              </a:spcBef>
              <a:spcAft>
                <a:spcPts val="0"/>
              </a:spcAft>
              <a:buFont typeface="Arial" pitchFamily="34" charset="0"/>
              <a:buChar char="•"/>
              <a:defRPr/>
            </a:pPr>
            <a:r>
              <a:rPr lang="en-US" sz="1300" b="1" dirty="0" smtClean="0">
                <a:solidFill>
                  <a:srgbClr val="000000"/>
                </a:solidFill>
                <a:latin typeface="Arial" pitchFamily="34" charset="0"/>
                <a:cs typeface="Arial" pitchFamily="34" charset="0"/>
              </a:rPr>
              <a:t>$338M DOE project (FY09-17)</a:t>
            </a:r>
          </a:p>
          <a:p>
            <a:pPr marL="91440" indent="-274320" eaLnBrk="0" fontAlgn="auto" hangingPunct="0">
              <a:spcBef>
                <a:spcPts val="0"/>
              </a:spcBef>
              <a:spcAft>
                <a:spcPts val="0"/>
              </a:spcAft>
              <a:buFont typeface="Arial" pitchFamily="34" charset="0"/>
              <a:buChar char="•"/>
              <a:defRPr/>
            </a:pPr>
            <a:r>
              <a:rPr lang="en-US" sz="1300" b="1" dirty="0" smtClean="0">
                <a:solidFill>
                  <a:srgbClr val="000000"/>
                </a:solidFill>
                <a:latin typeface="Arial" pitchFamily="34" charset="0"/>
                <a:cs typeface="Arial" pitchFamily="34" charset="0"/>
              </a:rPr>
              <a:t>$9M Va. contribution</a:t>
            </a:r>
          </a:p>
          <a:p>
            <a:pPr marL="91440" indent="-274320" eaLnBrk="0" fontAlgn="auto" hangingPunct="0">
              <a:spcBef>
                <a:spcPts val="0"/>
              </a:spcBef>
              <a:spcAft>
                <a:spcPts val="0"/>
              </a:spcAft>
              <a:buFont typeface="Arial" pitchFamily="34" charset="0"/>
              <a:buChar char="•"/>
              <a:defRPr/>
            </a:pPr>
            <a:r>
              <a:rPr lang="en-US" sz="1300" b="1" dirty="0" smtClean="0">
                <a:solidFill>
                  <a:srgbClr val="000000"/>
                </a:solidFill>
                <a:latin typeface="Arial" pitchFamily="34" charset="0"/>
                <a:cs typeface="Arial" pitchFamily="34" charset="0"/>
              </a:rPr>
              <a:t>Currently - </a:t>
            </a:r>
            <a:r>
              <a:rPr lang="en-US" sz="1300" b="1" dirty="0" err="1" smtClean="0">
                <a:solidFill>
                  <a:srgbClr val="000000"/>
                </a:solidFill>
                <a:latin typeface="Arial" pitchFamily="34" charset="0"/>
                <a:cs typeface="Arial" pitchFamily="34" charset="0"/>
              </a:rPr>
              <a:t>Nnearing</a:t>
            </a:r>
            <a:r>
              <a:rPr lang="en-US" sz="1300" b="1" dirty="0" smtClean="0">
                <a:solidFill>
                  <a:srgbClr val="000000"/>
                </a:solidFill>
                <a:latin typeface="Arial" pitchFamily="34" charset="0"/>
                <a:cs typeface="Arial" pitchFamily="34" charset="0"/>
              </a:rPr>
              <a:t> completion </a:t>
            </a:r>
          </a:p>
          <a:p>
            <a:pPr marL="91440" indent="-274320" eaLnBrk="0" fontAlgn="auto" hangingPunct="0">
              <a:spcBef>
                <a:spcPts val="0"/>
              </a:spcBef>
              <a:spcAft>
                <a:spcPts val="0"/>
              </a:spcAft>
              <a:buFont typeface="Arial" pitchFamily="34" charset="0"/>
              <a:buChar char="•"/>
              <a:defRPr/>
            </a:pPr>
            <a:r>
              <a:rPr lang="en-US" sz="1300" b="1" dirty="0" smtClean="0">
                <a:solidFill>
                  <a:srgbClr val="000000"/>
                </a:solidFill>
                <a:latin typeface="Arial" pitchFamily="34" charset="0"/>
                <a:cs typeface="Arial" pitchFamily="34" charset="0"/>
              </a:rPr>
              <a:t>Commissioning – In progress</a:t>
            </a:r>
          </a:p>
          <a:p>
            <a:pPr eaLnBrk="0" fontAlgn="auto" hangingPunct="0">
              <a:spcBef>
                <a:spcPts val="0"/>
              </a:spcBef>
              <a:spcAft>
                <a:spcPts val="0"/>
              </a:spcAft>
              <a:defRPr/>
            </a:pPr>
            <a:endParaRPr lang="en-US" sz="1300" b="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45074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ueX Detec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1857"/>
            <a:ext cx="9144000" cy="562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5058" y="-18276"/>
            <a:ext cx="2096087"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Hall D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02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6455"/>
            <a:ext cx="8108517" cy="7191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17375E"/>
                </a:solidFill>
                <a:latin typeface="Times New Roman" panose="02020603050405020304" pitchFamily="18" charset="0"/>
                <a:cs typeface="Times New Roman" panose="02020603050405020304" pitchFamily="18" charset="0"/>
              </a:rPr>
              <a:t>Hall D  </a:t>
            </a:r>
            <a:r>
              <a:rPr lang="en-US" sz="3600" dirty="0" err="1" smtClean="0">
                <a:solidFill>
                  <a:srgbClr val="17375E"/>
                </a:solidFill>
                <a:latin typeface="Times New Roman" panose="02020603050405020304" pitchFamily="18" charset="0"/>
                <a:cs typeface="Times New Roman" panose="02020603050405020304" pitchFamily="18" charset="0"/>
              </a:rPr>
              <a:t>Cryotarget</a:t>
            </a:r>
            <a:r>
              <a:rPr lang="en-US" b="1" dirty="0" smtClean="0">
                <a:latin typeface="Century Gothic"/>
                <a:cs typeface="Century Gothic"/>
              </a:rPr>
              <a:t>	</a:t>
            </a:r>
            <a:r>
              <a:rPr lang="en-US" b="1" dirty="0" smtClean="0">
                <a:latin typeface="Raleway Thin"/>
                <a:cs typeface="Raleway Thin"/>
              </a:rPr>
              <a:t>		</a:t>
            </a:r>
            <a:endParaRPr lang="en-US" sz="2000" b="1" dirty="0">
              <a:latin typeface="Raleway Thin"/>
              <a:cs typeface="Raleway Thin"/>
            </a:endParaRPr>
          </a:p>
        </p:txBody>
      </p:sp>
      <p:pic>
        <p:nvPicPr>
          <p:cNvPr id="2" name="Picture 1" descr="HallD_Soleno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767" y="1552917"/>
            <a:ext cx="5694947" cy="4271210"/>
          </a:xfrm>
          <a:prstGeom prst="rect">
            <a:avLst/>
          </a:prstGeom>
        </p:spPr>
      </p:pic>
      <p:sp>
        <p:nvSpPr>
          <p:cNvPr id="4" name="TextBox 3"/>
          <p:cNvSpPr txBox="1"/>
          <p:nvPr/>
        </p:nvSpPr>
        <p:spPr>
          <a:xfrm>
            <a:off x="0" y="1991895"/>
            <a:ext cx="3756528" cy="523220"/>
          </a:xfrm>
          <a:prstGeom prst="rect">
            <a:avLst/>
          </a:prstGeom>
          <a:noFill/>
        </p:spPr>
        <p:txBody>
          <a:bodyPr wrap="square" rtlCol="0">
            <a:spAutoFit/>
          </a:bodyPr>
          <a:lstStyle/>
          <a:p>
            <a:r>
              <a:rPr lang="en-US" sz="2800" i="1" dirty="0" smtClean="0"/>
              <a:t>The target goes HERE!</a:t>
            </a:r>
            <a:endParaRPr lang="en-US" sz="2800" i="1" dirty="0"/>
          </a:p>
        </p:txBody>
      </p:sp>
      <p:cxnSp>
        <p:nvCxnSpPr>
          <p:cNvPr id="6" name="Straight Connector 5"/>
          <p:cNvCxnSpPr/>
          <p:nvPr/>
        </p:nvCxnSpPr>
        <p:spPr>
          <a:xfrm>
            <a:off x="962526" y="2515115"/>
            <a:ext cx="1470527" cy="0"/>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97789" y="2515115"/>
            <a:ext cx="0" cy="1655833"/>
          </a:xfrm>
          <a:prstGeom prst="line">
            <a:avLst/>
          </a:prstGeom>
          <a:ln w="50800">
            <a:solidFill>
              <a:srgbClr val="E46C0A"/>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97789" y="4170947"/>
            <a:ext cx="3916948" cy="1"/>
          </a:xfrm>
          <a:prstGeom prst="straightConnector1">
            <a:avLst/>
          </a:prstGeom>
          <a:ln w="50800">
            <a:solidFill>
              <a:schemeClr val="accent6">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432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JLabPowerPointMain-1</Template>
  <TotalTime>1068</TotalTime>
  <Words>1639</Words>
  <Application>Microsoft Office PowerPoint</Application>
  <PresentationFormat>On-screen Show (4:3)</PresentationFormat>
  <Paragraphs>389</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JLabPowerPointMain-1</vt:lpstr>
      <vt:lpstr>Anatomy of the Hall D Cryotarget and its  Hazard Analysis</vt:lpstr>
      <vt:lpstr>PowerPoint Presentation</vt:lpstr>
      <vt:lpstr>Geographic Location of Jefferson Lab</vt:lpstr>
      <vt:lpstr>Jefferson Lab</vt:lpstr>
      <vt:lpstr>PowerPoint Presentation</vt:lpstr>
      <vt:lpstr>PowerPoint Presentation</vt:lpstr>
      <vt:lpstr>12 GeV Upgrade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 Analysis</vt:lpstr>
      <vt:lpstr>Hazard Analysis</vt:lpstr>
      <vt:lpstr>Hazard Analysis</vt:lpstr>
      <vt:lpstr>Hazard Analysis</vt:lpstr>
      <vt:lpstr>Hazard Analysis</vt:lpstr>
      <vt:lpstr>Hazard Analysis</vt:lpstr>
      <vt:lpstr>Hazard Analysis</vt:lpstr>
      <vt:lpstr>Hazard Analysis</vt:lpstr>
      <vt:lpstr>Hazard Analysis</vt:lpstr>
      <vt:lpstr>Hazard Analysis</vt:lpstr>
      <vt:lpstr>Hazard Analysis</vt:lpstr>
      <vt:lpstr>Hazard Analysis</vt:lpstr>
      <vt:lpstr>Emergency &amp; Interlock Response Procedures </vt:lpstr>
      <vt:lpstr>Inspection &amp; Maintenance Schedule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Bert Manzlak</dc:creator>
  <cp:lastModifiedBy>BERT CSP</cp:lastModifiedBy>
  <cp:revision>54</cp:revision>
  <dcterms:created xsi:type="dcterms:W3CDTF">2014-09-04T21:10:59Z</dcterms:created>
  <dcterms:modified xsi:type="dcterms:W3CDTF">2014-09-12T12:30:58Z</dcterms:modified>
</cp:coreProperties>
</file>