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2" r:id="rId2"/>
    <p:sldId id="273" r:id="rId3"/>
    <p:sldId id="266" r:id="rId4"/>
    <p:sldId id="278" r:id="rId5"/>
    <p:sldId id="285" r:id="rId6"/>
    <p:sldId id="267" r:id="rId7"/>
    <p:sldId id="280" r:id="rId8"/>
    <p:sldId id="271" r:id="rId9"/>
    <p:sldId id="284" r:id="rId10"/>
    <p:sldId id="283" r:id="rId11"/>
    <p:sldId id="272" r:id="rId12"/>
    <p:sldId id="277" r:id="rId13"/>
    <p:sldId id="281" r:id="rId14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78009"/>
    <a:srgbClr val="FFFFFF"/>
    <a:srgbClr val="00A5EB"/>
    <a:srgbClr val="9C9E9F"/>
    <a:srgbClr val="DDDDDD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86439" autoAdjust="0"/>
  </p:normalViewPr>
  <p:slideViewPr>
    <p:cSldViewPr snapToGrid="0">
      <p:cViewPr>
        <p:scale>
          <a:sx n="110" d="100"/>
          <a:sy n="110" d="100"/>
        </p:scale>
        <p:origin x="-258" y="123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-2628" y="-10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Chemistry lab user groups</c:v>
                </c:pt>
              </c:strCache>
            </c:strRef>
          </c:tx>
          <c:invertIfNegative val="0"/>
          <c:cat>
            <c:numRef>
              <c:f>Tabelle1!$B$1:$E$1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Tabelle1!$B$2:$E$2</c:f>
              <c:numCache>
                <c:formatCode>General</c:formatCode>
                <c:ptCount val="4"/>
                <c:pt idx="0">
                  <c:v>414</c:v>
                </c:pt>
                <c:pt idx="1">
                  <c:v>224</c:v>
                </c:pt>
                <c:pt idx="2">
                  <c:v>62</c:v>
                </c:pt>
                <c:pt idx="3">
                  <c:v>445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short-term</c:v>
                </c:pt>
              </c:strCache>
            </c:strRef>
          </c:tx>
          <c:invertIfNegative val="0"/>
          <c:cat>
            <c:numRef>
              <c:f>Tabelle1!$B$1:$E$1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Tabelle1!$B$3:$E$3</c:f>
              <c:numCache>
                <c:formatCode>General</c:formatCode>
                <c:ptCount val="4"/>
                <c:pt idx="0">
                  <c:v>373</c:v>
                </c:pt>
                <c:pt idx="1">
                  <c:v>186</c:v>
                </c:pt>
                <c:pt idx="2">
                  <c:v>23</c:v>
                </c:pt>
                <c:pt idx="3">
                  <c:v>400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long-term</c:v>
                </c:pt>
              </c:strCache>
            </c:strRef>
          </c:tx>
          <c:invertIfNegative val="0"/>
          <c:cat>
            <c:numRef>
              <c:f>Tabelle1!$B$1:$E$1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Tabelle1!$B$4:$E$4</c:f>
              <c:numCache>
                <c:formatCode>General</c:formatCode>
                <c:ptCount val="4"/>
                <c:pt idx="0">
                  <c:v>41</c:v>
                </c:pt>
                <c:pt idx="1">
                  <c:v>38</c:v>
                </c:pt>
                <c:pt idx="2">
                  <c:v>39</c:v>
                </c:pt>
                <c:pt idx="3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2822400"/>
        <c:axId val="32823936"/>
      </c:barChart>
      <c:catAx>
        <c:axId val="32822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823936"/>
        <c:crosses val="autoZero"/>
        <c:auto val="1"/>
        <c:lblAlgn val="ctr"/>
        <c:lblOffset val="100"/>
        <c:noMultiLvlLbl val="0"/>
      </c:catAx>
      <c:valAx>
        <c:axId val="32823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822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94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70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970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Sabine Lessmann  </a:t>
            </a:r>
            <a:r>
              <a:rPr lang="en-GB" sz="900" dirty="0" smtClean="0">
                <a:solidFill>
                  <a:schemeClr val="bg2"/>
                </a:solidFill>
              </a:rPr>
              <a:t>|  Chemistry Laboratory Organisation  |  Sept. 2014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160025" y="198408"/>
            <a:ext cx="8544023" cy="878636"/>
          </a:xfrm>
        </p:spPr>
        <p:txBody>
          <a:bodyPr/>
          <a:lstStyle/>
          <a:p>
            <a:r>
              <a:rPr lang="de-DE" sz="2800" dirty="0" smtClean="0"/>
              <a:t>Safety </a:t>
            </a:r>
            <a:r>
              <a:rPr lang="de-DE" sz="2800" dirty="0" err="1" smtClean="0"/>
              <a:t>Measures</a:t>
            </a:r>
            <a:r>
              <a:rPr lang="de-DE" sz="2800" dirty="0" smtClean="0"/>
              <a:t> &amp; </a:t>
            </a:r>
            <a:r>
              <a:rPr lang="de-DE" sz="2800" dirty="0" smtClean="0"/>
              <a:t>Organisation </a:t>
            </a:r>
            <a:r>
              <a:rPr lang="de-DE" sz="2800" dirty="0" smtClean="0"/>
              <a:t>in </a:t>
            </a:r>
            <a:br>
              <a:rPr lang="de-DE" sz="2800" dirty="0" smtClean="0"/>
            </a:br>
            <a:r>
              <a:rPr lang="de-DE" sz="800" dirty="0" smtClean="0"/>
              <a:t> 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DESY Photon Science User Laboratories</a:t>
            </a:r>
            <a:endParaRPr lang="de-DE" sz="2800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5095186" y="4147146"/>
            <a:ext cx="38159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Sabine Lessmann</a:t>
            </a:r>
          </a:p>
          <a:p>
            <a:r>
              <a:rPr lang="de-DE" dirty="0" smtClean="0"/>
              <a:t>Chemistry Laboratory Organisation</a:t>
            </a:r>
            <a:endParaRPr lang="de-DE" dirty="0"/>
          </a:p>
          <a:p>
            <a:r>
              <a:rPr lang="de-DE" dirty="0" smtClean="0"/>
              <a:t>ITSF 2014</a:t>
            </a:r>
            <a:endParaRPr lang="en-GB" dirty="0"/>
          </a:p>
        </p:txBody>
      </p:sp>
      <p:pic>
        <p:nvPicPr>
          <p:cNvPr id="1026" name="Picture 2" descr="https://media.desy.de/DESYmediabank/ConvertAssets/2013-08-09_Luftfoto_DESY_HH_RS-011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7" y="2448255"/>
            <a:ext cx="4380706" cy="29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2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1" y="395763"/>
            <a:ext cx="8194158" cy="2044700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Internal </a:t>
            </a:r>
            <a:r>
              <a:rPr lang="de-DE" dirty="0" err="1" smtClean="0"/>
              <a:t>investigation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by</a:t>
            </a:r>
            <a:r>
              <a:rPr lang="de-DE" dirty="0" smtClean="0"/>
              <a:t> DESY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department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err="1"/>
              <a:t>R</a:t>
            </a:r>
            <a:r>
              <a:rPr lang="de-DE" dirty="0" err="1" smtClean="0"/>
              <a:t>isk</a:t>
            </a:r>
            <a:r>
              <a:rPr lang="de-DE" dirty="0" smtClean="0"/>
              <a:t> </a:t>
            </a:r>
            <a:r>
              <a:rPr lang="de-DE" dirty="0" err="1" smtClean="0"/>
              <a:t>evaluation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not </a:t>
            </a:r>
            <a:r>
              <a:rPr lang="de-DE" dirty="0" err="1" smtClean="0"/>
              <a:t>sufficiently</a:t>
            </a:r>
            <a:r>
              <a:rPr lang="de-DE" dirty="0" smtClean="0"/>
              <a:t> </a:t>
            </a:r>
            <a:r>
              <a:rPr lang="de-DE" dirty="0" err="1" smtClean="0"/>
              <a:t>consider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disposal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New </a:t>
            </a:r>
            <a:r>
              <a:rPr lang="de-DE" dirty="0" err="1" smtClean="0"/>
              <a:t>workflows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discussed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supervisor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different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containers</a:t>
            </a:r>
            <a:r>
              <a:rPr lang="de-DE" dirty="0" smtClean="0"/>
              <a:t> for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mixture</a:t>
            </a:r>
            <a:r>
              <a:rPr lang="de-DE" dirty="0" smtClean="0"/>
              <a:t>.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chemistry</a:t>
            </a:r>
            <a:r>
              <a:rPr lang="de-DE" dirty="0" smtClean="0"/>
              <a:t> </a:t>
            </a:r>
            <a:r>
              <a:rPr lang="de-DE" dirty="0" err="1" smtClean="0"/>
              <a:t>declarations</a:t>
            </a:r>
            <a:r>
              <a:rPr lang="de-DE" dirty="0" smtClean="0"/>
              <a:t> via DOOR, </a:t>
            </a:r>
            <a:r>
              <a:rPr lang="de-DE" dirty="0" err="1" smtClean="0"/>
              <a:t>might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prevented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.</a:t>
            </a:r>
            <a:endParaRPr lang="de-DE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: </a:t>
            </a:r>
            <a:r>
              <a:rPr lang="de-DE" dirty="0" err="1" smtClean="0"/>
              <a:t>burst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container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6155208" y="1276893"/>
            <a:ext cx="2791424" cy="1335444"/>
            <a:chOff x="6226993" y="4728249"/>
            <a:chExt cx="2791424" cy="133544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993" y="4728250"/>
              <a:ext cx="75247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5128" y="4728250"/>
              <a:ext cx="75247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942" y="4728249"/>
              <a:ext cx="752475" cy="1076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7908152" y="5447706"/>
              <a:ext cx="3577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...</a:t>
              </a:r>
              <a:endParaRPr lang="de-DE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6226993" y="5786260"/>
              <a:ext cx="8162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err="1" smtClean="0"/>
                <a:t>Mixture</a:t>
              </a:r>
              <a:r>
                <a:rPr lang="de-DE" sz="1200" dirty="0" smtClean="0"/>
                <a:t> 1</a:t>
              </a:r>
              <a:endParaRPr lang="de-DE" sz="1200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029237" y="5786694"/>
              <a:ext cx="81624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err="1" smtClean="0"/>
                <a:t>Mixture</a:t>
              </a:r>
              <a:r>
                <a:rPr lang="de-DE" sz="1200" dirty="0" smtClean="0"/>
                <a:t> 2</a:t>
              </a:r>
              <a:endParaRPr lang="de-DE" sz="1200" dirty="0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8265942" y="5771232"/>
              <a:ext cx="1847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de-DE" sz="1200" dirty="0"/>
            </a:p>
          </p:txBody>
        </p:sp>
      </p:grpSp>
      <p:sp>
        <p:nvSpPr>
          <p:cNvPr id="16" name="Pfeil nach rechts 15"/>
          <p:cNvSpPr/>
          <p:nvPr/>
        </p:nvSpPr>
        <p:spPr bwMode="auto">
          <a:xfrm>
            <a:off x="549591" y="3821428"/>
            <a:ext cx="489204" cy="24231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164476" y="3748817"/>
            <a:ext cx="72031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ct val="50000"/>
              </a:spcAft>
              <a:buClr>
                <a:srgbClr val="F28E00"/>
              </a:buClr>
            </a:pPr>
            <a:r>
              <a:rPr lang="en-US" sz="1800" kern="0" dirty="0">
                <a:solidFill>
                  <a:srgbClr val="000000"/>
                </a:solidFill>
                <a:latin typeface="Arial"/>
              </a:rPr>
              <a:t>This incident </a:t>
            </a:r>
            <a:r>
              <a:rPr lang="en-US" sz="1800" kern="0" dirty="0" err="1">
                <a:solidFill>
                  <a:srgbClr val="000000"/>
                </a:solidFill>
                <a:latin typeface="Arial"/>
              </a:rPr>
              <a:t>confirmes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, that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we should go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on processing chemistry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laboratory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work of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all </a:t>
            </a:r>
            <a:r>
              <a:rPr lang="en-US" sz="1800" kern="0" dirty="0">
                <a:solidFill>
                  <a:srgbClr val="000000"/>
                </a:solidFill>
                <a:latin typeface="Arial"/>
              </a:rPr>
              <a:t>users / DESY staff 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via DOOR.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</a:pPr>
            <a:r>
              <a:rPr lang="en-US" sz="1800" dirty="0" smtClean="0"/>
              <a:t>Careful work planning is essential, some improvements </a:t>
            </a:r>
            <a:r>
              <a:rPr lang="en-US" sz="1800" dirty="0"/>
              <a:t>in DOOR </a:t>
            </a:r>
            <a:r>
              <a:rPr lang="en-US" sz="1800" dirty="0" smtClean="0"/>
              <a:t>were made to </a:t>
            </a:r>
            <a:r>
              <a:rPr lang="en-US" sz="1800" dirty="0"/>
              <a:t>support chemistry and biology laboratory </a:t>
            </a:r>
            <a:r>
              <a:rPr lang="en-US" sz="1800" dirty="0" smtClean="0"/>
              <a:t>applications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69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6369" y="468964"/>
            <a:ext cx="8861425" cy="2101731"/>
          </a:xfrm>
        </p:spPr>
        <p:txBody>
          <a:bodyPr/>
          <a:lstStyle/>
          <a:p>
            <a:pPr marL="444500" lvl="1" indent="0">
              <a:buNone/>
            </a:pPr>
            <a:endParaRPr lang="de-DE" dirty="0" smtClean="0"/>
          </a:p>
          <a:p>
            <a:r>
              <a:rPr lang="de-DE" dirty="0" smtClean="0"/>
              <a:t>Integration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features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lab </a:t>
            </a:r>
            <a:r>
              <a:rPr lang="de-DE" dirty="0" err="1" smtClean="0"/>
              <a:t>responsibles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safety </a:t>
            </a:r>
            <a:r>
              <a:rPr lang="de-DE" dirty="0" err="1" smtClean="0"/>
              <a:t>officers</a:t>
            </a:r>
            <a:r>
              <a:rPr lang="de-DE" dirty="0" smtClean="0"/>
              <a:t>:</a:t>
            </a:r>
            <a:endParaRPr lang="de-DE" sz="1600" dirty="0" smtClean="0"/>
          </a:p>
          <a:p>
            <a:pPr lvl="1"/>
            <a:r>
              <a:rPr lang="de-DE" dirty="0" smtClean="0"/>
              <a:t>List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long</a:t>
            </a:r>
            <a:r>
              <a:rPr lang="de-DE" dirty="0" smtClean="0"/>
              <a:t>-term registered </a:t>
            </a:r>
            <a:r>
              <a:rPr lang="de-DE" dirty="0" err="1" smtClean="0"/>
              <a:t>users</a:t>
            </a:r>
            <a:r>
              <a:rPr lang="de-DE" dirty="0" smtClean="0"/>
              <a:t> in DOOR </a:t>
            </a:r>
            <a:r>
              <a:rPr lang="de-DE" dirty="0" smtClean="0">
                <a:sym typeface="Wingdings"/>
              </a:rPr>
              <a:t></a:t>
            </a:r>
            <a:r>
              <a:rPr lang="de-DE" dirty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better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lab 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responsibles</a:t>
            </a:r>
            <a:r>
              <a:rPr lang="de-DE" dirty="0" smtClean="0"/>
              <a:t> 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maintenance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etc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DOOR </a:t>
            </a:r>
            <a:r>
              <a:rPr lang="de-DE" dirty="0" err="1" smtClean="0"/>
              <a:t>based</a:t>
            </a:r>
            <a:r>
              <a:rPr lang="de-DE" dirty="0" smtClean="0"/>
              <a:t> time </a:t>
            </a:r>
            <a:r>
              <a:rPr lang="de-DE" dirty="0" err="1" smtClean="0"/>
              <a:t>schedule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laboratories</a:t>
            </a:r>
            <a:r>
              <a:rPr lang="de-DE" dirty="0" smtClean="0"/>
              <a:t>.</a:t>
            </a:r>
            <a:endParaRPr lang="de-DE" dirty="0" smtClean="0"/>
          </a:p>
          <a:p>
            <a:pPr lvl="1"/>
            <a:r>
              <a:rPr lang="de-DE" dirty="0" err="1" smtClean="0"/>
              <a:t>Overview</a:t>
            </a:r>
            <a:r>
              <a:rPr lang="de-DE" dirty="0" smtClean="0"/>
              <a:t> on all </a:t>
            </a:r>
            <a:r>
              <a:rPr lang="de-DE" dirty="0" err="1" smtClean="0"/>
              <a:t>activities</a:t>
            </a:r>
            <a:r>
              <a:rPr lang="de-DE" dirty="0" smtClean="0"/>
              <a:t> (</a:t>
            </a:r>
            <a:r>
              <a:rPr lang="de-DE" dirty="0" err="1" smtClean="0"/>
              <a:t>long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-term)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laboratories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beamline in </a:t>
            </a:r>
            <a:r>
              <a:rPr lang="de-DE" dirty="0" err="1" smtClean="0"/>
              <a:t>one</a:t>
            </a:r>
            <a:r>
              <a:rPr lang="de-DE" dirty="0" smtClean="0"/>
              <a:t> form</a:t>
            </a:r>
          </a:p>
          <a:p>
            <a:pPr marL="444500" lvl="1" indent="0">
              <a:buNone/>
            </a:pPr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851900" cy="544512"/>
          </a:xfrm>
        </p:spPr>
        <p:txBody>
          <a:bodyPr/>
          <a:lstStyle/>
          <a:p>
            <a:r>
              <a:rPr lang="de-DE" dirty="0" err="1" smtClean="0"/>
              <a:t>Improvements</a:t>
            </a:r>
            <a:r>
              <a:rPr lang="de-DE" dirty="0" smtClean="0"/>
              <a:t> in DOOR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chemistry</a:t>
            </a:r>
            <a:r>
              <a:rPr lang="de-DE" dirty="0" smtClean="0"/>
              <a:t> lab </a:t>
            </a:r>
            <a:r>
              <a:rPr lang="de-DE" dirty="0" err="1" smtClean="0"/>
              <a:t>use</a:t>
            </a:r>
            <a:endParaRPr lang="de-DE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181819" y="2566913"/>
            <a:ext cx="5374257" cy="4626313"/>
            <a:chOff x="1362974" y="3929887"/>
            <a:chExt cx="5374257" cy="462631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2974" y="4309450"/>
              <a:ext cx="5374257" cy="4246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3" name="Gerade Verbindung mit Pfeil 2"/>
            <p:cNvCxnSpPr/>
            <p:nvPr/>
          </p:nvCxnSpPr>
          <p:spPr bwMode="auto">
            <a:xfrm flipH="1">
              <a:off x="2277375" y="3929887"/>
              <a:ext cx="603848" cy="7111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Gerade Verbindung mit Pfeil 4"/>
            <p:cNvCxnSpPr/>
            <p:nvPr/>
          </p:nvCxnSpPr>
          <p:spPr bwMode="auto">
            <a:xfrm>
              <a:off x="3053751" y="3929887"/>
              <a:ext cx="284672" cy="71112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Gerade Verbindung mit Pfeil 10"/>
            <p:cNvCxnSpPr/>
            <p:nvPr/>
          </p:nvCxnSpPr>
          <p:spPr bwMode="auto">
            <a:xfrm>
              <a:off x="3260785" y="3929887"/>
              <a:ext cx="1311216" cy="737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 Verbindung mit Pfeil 11"/>
            <p:cNvCxnSpPr/>
            <p:nvPr/>
          </p:nvCxnSpPr>
          <p:spPr bwMode="auto">
            <a:xfrm>
              <a:off x="3579963" y="3929887"/>
              <a:ext cx="2337758" cy="785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427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839883"/>
            <a:ext cx="8861425" cy="2101731"/>
          </a:xfrm>
        </p:spPr>
        <p:txBody>
          <a:bodyPr/>
          <a:lstStyle/>
          <a:p>
            <a:pPr lvl="2"/>
            <a:endParaRPr lang="de-DE" dirty="0"/>
          </a:p>
          <a:p>
            <a:r>
              <a:rPr lang="de-DE" dirty="0" err="1" smtClean="0"/>
              <a:t>Benefits</a:t>
            </a:r>
            <a:r>
              <a:rPr lang="de-DE" dirty="0" smtClean="0"/>
              <a:t> for </a:t>
            </a:r>
            <a:r>
              <a:rPr lang="de-DE" dirty="0" err="1" smtClean="0"/>
              <a:t>users</a:t>
            </a:r>
            <a:r>
              <a:rPr lang="de-DE" dirty="0" smtClean="0"/>
              <a:t>: </a:t>
            </a:r>
          </a:p>
          <a:p>
            <a:pPr lvl="1"/>
            <a:r>
              <a:rPr lang="de-DE" dirty="0" smtClean="0"/>
              <a:t>Implementation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user‘s</a:t>
            </a:r>
            <a:r>
              <a:rPr lang="de-DE" dirty="0"/>
              <a:t> </a:t>
            </a:r>
            <a:r>
              <a:rPr lang="de-DE" dirty="0" err="1"/>
              <a:t>favourite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substances</a:t>
            </a:r>
            <a:r>
              <a:rPr lang="de-DE" dirty="0"/>
              <a:t> in </a:t>
            </a:r>
            <a:r>
              <a:rPr lang="de-DE" dirty="0" smtClean="0"/>
              <a:t>DOOR.</a:t>
            </a:r>
          </a:p>
          <a:p>
            <a:pPr lvl="1"/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lab </a:t>
            </a:r>
            <a:r>
              <a:rPr lang="de-DE" dirty="0" err="1"/>
              <a:t>applications</a:t>
            </a:r>
            <a:r>
              <a:rPr lang="de-DE" dirty="0"/>
              <a:t> in </a:t>
            </a:r>
            <a:r>
              <a:rPr lang="de-DE" dirty="0" smtClean="0"/>
              <a:t>DOOR.</a:t>
            </a:r>
          </a:p>
          <a:p>
            <a:pPr lvl="1"/>
            <a:r>
              <a:rPr lang="de-DE" dirty="0" smtClean="0"/>
              <a:t>Users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/>
              <a:t>forced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smtClean="0"/>
              <a:t>do </a:t>
            </a:r>
            <a:r>
              <a:rPr lang="de-DE" dirty="0" err="1" smtClean="0"/>
              <a:t>systematic</a:t>
            </a:r>
            <a:r>
              <a:rPr lang="de-DE" dirty="0" smtClean="0"/>
              <a:t> </a:t>
            </a:r>
            <a:r>
              <a:rPr lang="de-DE" dirty="0" err="1"/>
              <a:t>work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(safety </a:t>
            </a:r>
            <a:r>
              <a:rPr lang="de-DE" dirty="0" err="1" smtClean="0"/>
              <a:t>concept</a:t>
            </a:r>
            <a:r>
              <a:rPr lang="de-DE" dirty="0" smtClean="0"/>
              <a:t>, </a:t>
            </a:r>
            <a:r>
              <a:rPr lang="de-DE" dirty="0" err="1" smtClean="0"/>
              <a:t>detailed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description</a:t>
            </a:r>
            <a:r>
              <a:rPr lang="de-DE" dirty="0" smtClean="0"/>
              <a:t>).</a:t>
            </a:r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851900" cy="544512"/>
          </a:xfrm>
        </p:spPr>
        <p:txBody>
          <a:bodyPr/>
          <a:lstStyle/>
          <a:p>
            <a:r>
              <a:rPr lang="de-DE" dirty="0" err="1" smtClean="0"/>
              <a:t>Improvements</a:t>
            </a:r>
            <a:r>
              <a:rPr lang="de-DE" dirty="0" smtClean="0"/>
              <a:t> in DOOR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chemistry</a:t>
            </a:r>
            <a:r>
              <a:rPr lang="de-DE" dirty="0" smtClean="0"/>
              <a:t> </a:t>
            </a:r>
            <a:r>
              <a:rPr lang="de-DE" dirty="0" err="1" smtClean="0"/>
              <a:t>laboratory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69" y="3179912"/>
            <a:ext cx="6901132" cy="14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850" y="4543727"/>
            <a:ext cx="5020574" cy="2052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27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414097"/>
            <a:ext cx="8861425" cy="1828811"/>
          </a:xfrm>
        </p:spPr>
        <p:txBody>
          <a:bodyPr/>
          <a:lstStyle/>
          <a:p>
            <a:pPr marL="444500" lvl="1" indent="0">
              <a:buNone/>
            </a:pPr>
            <a:endParaRPr lang="de-DE" dirty="0" smtClean="0"/>
          </a:p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PETRA III </a:t>
            </a:r>
            <a:r>
              <a:rPr lang="de-DE" dirty="0" err="1" smtClean="0"/>
              <a:t>extension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FLASH </a:t>
            </a:r>
            <a:r>
              <a:rPr lang="de-DE" dirty="0" err="1" smtClean="0"/>
              <a:t>beamlines</a:t>
            </a:r>
            <a:r>
              <a:rPr lang="de-DE" dirty="0" smtClean="0"/>
              <a:t> additional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laboratories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. </a:t>
            </a:r>
            <a:r>
              <a:rPr lang="de-DE" dirty="0" err="1" smtClean="0"/>
              <a:t>Therefore</a:t>
            </a:r>
            <a:r>
              <a:rPr lang="de-DE" dirty="0" smtClean="0"/>
              <a:t> a </a:t>
            </a:r>
            <a:r>
              <a:rPr lang="de-DE" dirty="0" err="1" smtClean="0"/>
              <a:t>good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organization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essential. </a:t>
            </a:r>
          </a:p>
          <a:p>
            <a:r>
              <a:rPr lang="de-DE" dirty="0" err="1" smtClean="0"/>
              <a:t>Although</a:t>
            </a:r>
            <a:r>
              <a:rPr lang="de-DE" dirty="0" smtClean="0"/>
              <a:t> </a:t>
            </a:r>
            <a:r>
              <a:rPr lang="de-DE" dirty="0" err="1" smtClean="0"/>
              <a:t>incidents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prevented</a:t>
            </a:r>
            <a:r>
              <a:rPr lang="de-DE" dirty="0" smtClean="0"/>
              <a:t>, DOOR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instrument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handle </a:t>
            </a:r>
            <a:r>
              <a:rPr lang="de-DE" dirty="0" err="1" smtClean="0"/>
              <a:t>chemistry</a:t>
            </a:r>
            <a:r>
              <a:rPr lang="de-DE" dirty="0" smtClean="0"/>
              <a:t> / </a:t>
            </a:r>
            <a:r>
              <a:rPr lang="de-DE" dirty="0" err="1" smtClean="0"/>
              <a:t>biology</a:t>
            </a:r>
            <a:r>
              <a:rPr lang="de-DE" dirty="0" smtClean="0"/>
              <a:t>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both</a:t>
            </a:r>
            <a:r>
              <a:rPr lang="de-DE" dirty="0" smtClean="0"/>
              <a:t>          </a:t>
            </a:r>
            <a:r>
              <a:rPr lang="de-DE" dirty="0" err="1" smtClean="0"/>
              <a:t>short</a:t>
            </a:r>
            <a:r>
              <a:rPr lang="de-DE" dirty="0" smtClean="0"/>
              <a:t>- </a:t>
            </a:r>
            <a:r>
              <a:rPr lang="de-DE" dirty="0" err="1" smtClean="0"/>
              <a:t>and</a:t>
            </a:r>
            <a:r>
              <a:rPr lang="de-DE" dirty="0" smtClean="0"/>
              <a:t> DESY </a:t>
            </a:r>
            <a:r>
              <a:rPr lang="de-DE" dirty="0" err="1" smtClean="0"/>
              <a:t>long</a:t>
            </a:r>
            <a:r>
              <a:rPr lang="de-DE" dirty="0" smtClean="0"/>
              <a:t>-term </a:t>
            </a:r>
            <a:r>
              <a:rPr lang="de-DE" dirty="0" err="1" smtClean="0"/>
              <a:t>users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Improvements</a:t>
            </a:r>
            <a:r>
              <a:rPr lang="de-DE" dirty="0" smtClean="0"/>
              <a:t> in DOOR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made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assist</a:t>
            </a:r>
            <a:r>
              <a:rPr lang="de-DE" dirty="0" smtClean="0"/>
              <a:t>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.</a:t>
            </a:r>
          </a:p>
          <a:p>
            <a:pPr lvl="2"/>
            <a:r>
              <a:rPr lang="de-DE" dirty="0"/>
              <a:t>	</a:t>
            </a:r>
            <a:r>
              <a:rPr lang="de-DE" dirty="0" smtClean="0"/>
              <a:t>	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Acknowledgements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: </a:t>
            </a:r>
          </a:p>
          <a:p>
            <a:pPr lvl="1"/>
            <a:r>
              <a:rPr lang="de-DE" dirty="0"/>
              <a:t>DESY Photon Science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 smtClean="0"/>
              <a:t>Officers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laboratory</a:t>
            </a:r>
            <a:r>
              <a:rPr lang="de-DE" dirty="0"/>
              <a:t> </a:t>
            </a:r>
            <a:r>
              <a:rPr lang="de-DE" dirty="0" err="1"/>
              <a:t>staff</a:t>
            </a:r>
            <a:endParaRPr lang="de-DE" dirty="0"/>
          </a:p>
          <a:p>
            <a:pPr lvl="1"/>
            <a:r>
              <a:rPr lang="de-DE" dirty="0"/>
              <a:t>DOOR (DESY Online Office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Reasearch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Photons)</a:t>
            </a:r>
          </a:p>
          <a:p>
            <a:pPr lvl="1"/>
            <a:r>
              <a:rPr lang="de-DE" dirty="0" smtClean="0"/>
              <a:t>DACHS </a:t>
            </a:r>
            <a:r>
              <a:rPr lang="de-DE" dirty="0" smtClean="0"/>
              <a:t>(DESY Access Handling System</a:t>
            </a:r>
            <a:r>
              <a:rPr lang="de-DE" dirty="0" smtClean="0"/>
              <a:t>)</a:t>
            </a:r>
            <a:endParaRPr lang="de-DE" dirty="0" smtClean="0"/>
          </a:p>
          <a:p>
            <a:pPr lvl="1"/>
            <a:r>
              <a:rPr lang="de-DE" dirty="0" smtClean="0"/>
              <a:t>DESY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department</a:t>
            </a:r>
            <a:r>
              <a:rPr lang="de-DE" smtClean="0"/>
              <a:t> </a:t>
            </a:r>
            <a:r>
              <a:rPr lang="de-DE" smtClean="0"/>
              <a:t>D5</a:t>
            </a:r>
          </a:p>
          <a:p>
            <a:pPr lvl="1"/>
            <a:endParaRPr lang="de-DE" dirty="0" smtClean="0"/>
          </a:p>
          <a:p>
            <a:pPr lvl="2"/>
            <a:r>
              <a:rPr lang="de-DE" dirty="0" smtClean="0"/>
              <a:t>	</a:t>
            </a:r>
            <a:r>
              <a:rPr lang="de-DE" dirty="0"/>
              <a:t> </a:t>
            </a:r>
            <a:r>
              <a:rPr lang="de-DE" dirty="0" smtClean="0"/>
              <a:t>                    </a:t>
            </a:r>
            <a:r>
              <a:rPr lang="de-DE" sz="2400" dirty="0" err="1" smtClean="0"/>
              <a:t>Thanks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attention</a:t>
            </a:r>
            <a:r>
              <a:rPr lang="de-DE" sz="2400" dirty="0" smtClean="0"/>
              <a:t>!</a:t>
            </a:r>
            <a:endParaRPr lang="de-DE" sz="2400" dirty="0" smtClean="0"/>
          </a:p>
          <a:p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lvl="2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103188"/>
            <a:ext cx="8851900" cy="544512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348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899"/>
            <a:ext cx="8861425" cy="3170767"/>
          </a:xfrm>
        </p:spPr>
        <p:txBody>
          <a:bodyPr/>
          <a:lstStyle/>
          <a:p>
            <a:r>
              <a:rPr lang="de-DE" dirty="0" smtClean="0"/>
              <a:t>DESY Photon Science </a:t>
            </a:r>
            <a:r>
              <a:rPr lang="de-DE" dirty="0" err="1" smtClean="0"/>
              <a:t>infrastructure</a:t>
            </a:r>
            <a:endParaRPr lang="de-DE" dirty="0" smtClean="0"/>
          </a:p>
          <a:p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procedure</a:t>
            </a:r>
            <a:r>
              <a:rPr lang="de-DE" dirty="0" smtClean="0"/>
              <a:t> for </a:t>
            </a:r>
            <a:r>
              <a:rPr lang="de-DE" dirty="0" err="1" smtClean="0"/>
              <a:t>chemistry</a:t>
            </a:r>
            <a:r>
              <a:rPr lang="de-DE" dirty="0" smtClean="0"/>
              <a:t> / 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 smtClean="0"/>
              <a:t>laboratories</a:t>
            </a:r>
            <a:r>
              <a:rPr lang="de-DE" dirty="0" smtClean="0"/>
              <a:t> </a:t>
            </a:r>
          </a:p>
          <a:p>
            <a:r>
              <a:rPr lang="de-DE" dirty="0" smtClean="0"/>
              <a:t>Long-term </a:t>
            </a:r>
            <a:r>
              <a:rPr lang="de-DE" dirty="0" err="1" smtClean="0"/>
              <a:t>user</a:t>
            </a:r>
            <a:endParaRPr lang="de-DE" dirty="0" smtClean="0"/>
          </a:p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/>
              <a:t>learned</a:t>
            </a:r>
            <a:r>
              <a:rPr lang="de-DE" dirty="0"/>
              <a:t>: </a:t>
            </a:r>
            <a:r>
              <a:rPr lang="de-DE" dirty="0" err="1" smtClean="0"/>
              <a:t>burst</a:t>
            </a:r>
            <a:r>
              <a:rPr lang="de-DE" dirty="0" smtClean="0"/>
              <a:t> </a:t>
            </a:r>
            <a:r>
              <a:rPr lang="de-DE" dirty="0" err="1"/>
              <a:t>waste</a:t>
            </a:r>
            <a:r>
              <a:rPr lang="de-DE" dirty="0"/>
              <a:t> </a:t>
            </a:r>
            <a:r>
              <a:rPr lang="de-DE" dirty="0" err="1"/>
              <a:t>container</a:t>
            </a:r>
            <a:endParaRPr lang="de-DE" dirty="0"/>
          </a:p>
          <a:p>
            <a:r>
              <a:rPr lang="de-DE" dirty="0" err="1" smtClean="0"/>
              <a:t>Improvements</a:t>
            </a:r>
            <a:r>
              <a:rPr lang="de-DE" dirty="0" smtClean="0"/>
              <a:t> in DOOR (DESY Online Office for Research </a:t>
            </a:r>
            <a:r>
              <a:rPr lang="de-DE" dirty="0" err="1" smtClean="0"/>
              <a:t>with</a:t>
            </a:r>
            <a:r>
              <a:rPr lang="de-DE" dirty="0" smtClean="0"/>
              <a:t> Photons)</a:t>
            </a:r>
          </a:p>
          <a:p>
            <a:r>
              <a:rPr lang="de-DE" dirty="0" smtClean="0"/>
              <a:t>Summary</a:t>
            </a:r>
          </a:p>
          <a:p>
            <a:pPr marL="0" indent="0">
              <a:buNone/>
            </a:pPr>
            <a:endParaRPr lang="de-DE" dirty="0" smtClean="0"/>
          </a:p>
          <a:p>
            <a:endParaRPr lang="de-DE" dirty="0" smtClean="0"/>
          </a:p>
          <a:p>
            <a:pPr lvl="1"/>
            <a:endParaRPr lang="de-DE" dirty="0" smtClean="0"/>
          </a:p>
          <a:p>
            <a:pPr lvl="2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94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Photon </a:t>
            </a:r>
            <a:r>
              <a:rPr lang="de-DE" dirty="0"/>
              <a:t>Science on-site </a:t>
            </a:r>
            <a:r>
              <a:rPr lang="de-DE" dirty="0" err="1" smtClean="0"/>
              <a:t>infrastructure</a:t>
            </a:r>
            <a:endParaRPr lang="de-DE" dirty="0"/>
          </a:p>
        </p:txBody>
      </p:sp>
      <p:sp>
        <p:nvSpPr>
          <p:cNvPr id="54" name="Rectangle 4"/>
          <p:cNvSpPr txBox="1">
            <a:spLocks noChangeArrowheads="1"/>
          </p:cNvSpPr>
          <p:nvPr/>
        </p:nvSpPr>
        <p:spPr bwMode="auto">
          <a:xfrm>
            <a:off x="83267" y="908685"/>
            <a:ext cx="9060734" cy="785004"/>
          </a:xfrm>
          <a:prstGeom prst="rect">
            <a:avLst/>
          </a:prstGeom>
          <a:noFill/>
          <a:ln cmpd="sng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kern="0" dirty="0"/>
              <a:t>Every year, the regular researchers on the DESY campus are </a:t>
            </a:r>
            <a:r>
              <a:rPr lang="en-US" sz="1600" kern="0" dirty="0" smtClean="0"/>
              <a:t>joined by </a:t>
            </a:r>
            <a:r>
              <a:rPr lang="en-US" sz="1600" kern="0" dirty="0"/>
              <a:t>more than 3000 scientists from 45 </a:t>
            </a:r>
            <a:r>
              <a:rPr lang="en-US" sz="1600" kern="0" dirty="0" smtClean="0"/>
              <a:t>countries to make use of the DESY photon sources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and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of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the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technical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infrastructure</a:t>
            </a:r>
            <a:r>
              <a:rPr lang="de-DE" sz="1600" kern="0" dirty="0" smtClean="0"/>
              <a:t> like </a:t>
            </a:r>
            <a:r>
              <a:rPr lang="de-DE" sz="1600" b="1" kern="0" dirty="0" err="1" smtClean="0"/>
              <a:t>chemical</a:t>
            </a:r>
            <a:r>
              <a:rPr lang="de-DE" sz="1600" kern="0" dirty="0" smtClean="0"/>
              <a:t>, </a:t>
            </a:r>
            <a:r>
              <a:rPr lang="de-DE" sz="1600" b="1" kern="0" dirty="0" err="1" smtClean="0"/>
              <a:t>biological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or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other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specialized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laboratories</a:t>
            </a:r>
            <a:r>
              <a:rPr lang="de-DE" sz="1600" kern="0" dirty="0" smtClean="0"/>
              <a:t>. </a:t>
            </a:r>
          </a:p>
          <a:p>
            <a:pPr marL="0" indent="0">
              <a:buFont typeface="Arial Black" pitchFamily="34" charset="0"/>
              <a:buNone/>
            </a:pPr>
            <a:endParaRPr lang="de-DE" sz="1600" kern="0" dirty="0" smtClean="0"/>
          </a:p>
          <a:p>
            <a:pPr marL="0" indent="0">
              <a:buFont typeface="Arial Black" pitchFamily="34" charset="0"/>
              <a:buNone/>
            </a:pPr>
            <a:endParaRPr lang="de-DE" sz="1600" kern="0" dirty="0" smtClean="0"/>
          </a:p>
          <a:p>
            <a:pPr marL="444500" lvl="1" indent="0">
              <a:buNone/>
            </a:pPr>
            <a:endParaRPr lang="de-DE" kern="0" dirty="0" smtClean="0"/>
          </a:p>
          <a:p>
            <a:pPr lvl="1"/>
            <a:endParaRPr lang="de-DE" kern="0" dirty="0" smtClean="0"/>
          </a:p>
          <a:p>
            <a:pPr lvl="1"/>
            <a:endParaRPr lang="de-DE" kern="0" dirty="0" smtClean="0"/>
          </a:p>
          <a:p>
            <a:pPr marL="444500" lvl="1" indent="0">
              <a:buFont typeface="Wingdings" pitchFamily="2" charset="2"/>
              <a:buNone/>
            </a:pPr>
            <a:endParaRPr lang="de-DE" kern="0" dirty="0" smtClean="0"/>
          </a:p>
          <a:p>
            <a:pPr marL="0" indent="0">
              <a:buFont typeface="Arial Black" pitchFamily="34" charset="0"/>
              <a:buNone/>
            </a:pPr>
            <a:endParaRPr lang="de-DE" kern="0" dirty="0"/>
          </a:p>
        </p:txBody>
      </p:sp>
      <p:pic>
        <p:nvPicPr>
          <p:cNvPr id="2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79" y="1986776"/>
            <a:ext cx="8520113" cy="322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-356495" y="940775"/>
            <a:ext cx="5926697" cy="4835669"/>
            <a:chOff x="-356495" y="940775"/>
            <a:chExt cx="5926697" cy="483566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56495" y="1333788"/>
              <a:ext cx="5183923" cy="4442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Gerade Verbindung 25"/>
            <p:cNvCxnSpPr/>
            <p:nvPr/>
          </p:nvCxnSpPr>
          <p:spPr bwMode="auto">
            <a:xfrm flipH="1">
              <a:off x="2540541" y="1893284"/>
              <a:ext cx="817008" cy="7217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/>
          </p:nvCxnSpPr>
          <p:spPr bwMode="auto">
            <a:xfrm flipH="1" flipV="1">
              <a:off x="3057335" y="2532188"/>
              <a:ext cx="901559" cy="729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 Verbindung 41"/>
            <p:cNvCxnSpPr/>
            <p:nvPr/>
          </p:nvCxnSpPr>
          <p:spPr bwMode="auto">
            <a:xfrm flipH="1" flipV="1">
              <a:off x="3209739" y="4127243"/>
              <a:ext cx="814523" cy="50514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Gerade Verbindung 43"/>
            <p:cNvCxnSpPr/>
            <p:nvPr/>
          </p:nvCxnSpPr>
          <p:spPr bwMode="auto">
            <a:xfrm>
              <a:off x="2035834" y="1333788"/>
              <a:ext cx="199632" cy="55949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Rectangle 4"/>
            <p:cNvSpPr txBox="1">
              <a:spLocks noChangeArrowheads="1"/>
            </p:cNvSpPr>
            <p:nvPr/>
          </p:nvSpPr>
          <p:spPr bwMode="auto">
            <a:xfrm>
              <a:off x="3985977" y="4557061"/>
              <a:ext cx="1584225" cy="382779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Arial Black" pitchFamily="34" charset="0"/>
                <a:buNone/>
              </a:pPr>
              <a:r>
                <a:rPr lang="de-DE" sz="1200" b="1" kern="0" dirty="0" smtClean="0"/>
                <a:t>PETRA III ext.          </a:t>
              </a:r>
              <a:r>
                <a:rPr lang="de-DE" sz="1200" b="1" kern="0" dirty="0" err="1" smtClean="0"/>
                <a:t>east</a:t>
              </a:r>
              <a:endParaRPr lang="de-DE" sz="1200" kern="0" dirty="0" smtClean="0"/>
            </a:p>
            <a:p>
              <a:pPr marL="444500" lvl="1" indent="0">
                <a:buFont typeface="Wingdings" pitchFamily="2" charset="2"/>
                <a:buNone/>
              </a:pPr>
              <a:endParaRPr lang="de-DE" kern="0" dirty="0" smtClean="0"/>
            </a:p>
            <a:p>
              <a:pPr marL="0" indent="0">
                <a:buFont typeface="Arial Black" pitchFamily="34" charset="0"/>
                <a:buNone/>
              </a:pPr>
              <a:endParaRPr lang="de-DE" kern="0" dirty="0"/>
            </a:p>
          </p:txBody>
        </p:sp>
        <p:sp>
          <p:nvSpPr>
            <p:cNvPr id="83" name="Rectangle 4"/>
            <p:cNvSpPr txBox="1">
              <a:spLocks noChangeArrowheads="1"/>
            </p:cNvSpPr>
            <p:nvPr/>
          </p:nvSpPr>
          <p:spPr bwMode="auto">
            <a:xfrm>
              <a:off x="854016" y="940775"/>
              <a:ext cx="1684968" cy="393013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Arial Black" pitchFamily="34" charset="0"/>
                <a:buNone/>
              </a:pPr>
              <a:r>
                <a:rPr lang="de-DE" sz="1200" b="1" kern="0" dirty="0" smtClean="0"/>
                <a:t>PETRA III ext. </a:t>
              </a:r>
              <a:r>
                <a:rPr lang="de-DE" sz="1200" b="1" kern="0" dirty="0" err="1" smtClean="0"/>
                <a:t>north</a:t>
              </a:r>
              <a:endParaRPr lang="de-DE" sz="1200" kern="0" dirty="0" smtClean="0"/>
            </a:p>
            <a:p>
              <a:pPr marL="444500" lvl="1" indent="0">
                <a:buFont typeface="Wingdings" pitchFamily="2" charset="2"/>
                <a:buNone/>
              </a:pPr>
              <a:endParaRPr lang="de-DE" kern="0" dirty="0" smtClean="0"/>
            </a:p>
            <a:p>
              <a:pPr marL="0" indent="0">
                <a:buFont typeface="Arial Black" pitchFamily="34" charset="0"/>
                <a:buNone/>
              </a:pPr>
              <a:endParaRPr lang="de-DE" kern="0" dirty="0"/>
            </a:p>
          </p:txBody>
        </p:sp>
        <p:sp>
          <p:nvSpPr>
            <p:cNvPr id="84" name="Rectangle 4"/>
            <p:cNvSpPr txBox="1">
              <a:spLocks noChangeArrowheads="1"/>
            </p:cNvSpPr>
            <p:nvPr/>
          </p:nvSpPr>
          <p:spPr bwMode="auto">
            <a:xfrm>
              <a:off x="3945978" y="2532188"/>
              <a:ext cx="982600" cy="382779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Arial Black" pitchFamily="34" charset="0"/>
                <a:buNone/>
              </a:pPr>
              <a:r>
                <a:rPr lang="de-DE" sz="1200" b="1" kern="0" dirty="0" smtClean="0"/>
                <a:t>PETRA III</a:t>
              </a:r>
              <a:endParaRPr lang="de-DE" kern="0" dirty="0" smtClean="0"/>
            </a:p>
            <a:p>
              <a:pPr marL="0" indent="0">
                <a:buFont typeface="Arial Black" pitchFamily="34" charset="0"/>
                <a:buNone/>
              </a:pPr>
              <a:endParaRPr lang="de-DE" kern="0" dirty="0"/>
            </a:p>
          </p:txBody>
        </p:sp>
        <p:sp>
          <p:nvSpPr>
            <p:cNvPr id="85" name="Rectangle 4"/>
            <p:cNvSpPr txBox="1">
              <a:spLocks noChangeArrowheads="1"/>
            </p:cNvSpPr>
            <p:nvPr/>
          </p:nvSpPr>
          <p:spPr bwMode="auto">
            <a:xfrm>
              <a:off x="3380975" y="1787682"/>
              <a:ext cx="1155837" cy="382779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Arial Black" pitchFamily="34" charset="0"/>
                <a:buNone/>
              </a:pPr>
              <a:r>
                <a:rPr lang="de-DE" sz="1200" b="1" kern="0" dirty="0" smtClean="0"/>
                <a:t>FLASH I / II</a:t>
              </a:r>
              <a:endParaRPr lang="de-DE" kern="0" dirty="0" smtClean="0"/>
            </a:p>
          </p:txBody>
        </p:sp>
        <p:cxnSp>
          <p:nvCxnSpPr>
            <p:cNvPr id="95" name="Gerade Verbindung 94"/>
            <p:cNvCxnSpPr/>
            <p:nvPr/>
          </p:nvCxnSpPr>
          <p:spPr bwMode="auto">
            <a:xfrm flipH="1">
              <a:off x="2671355" y="1893284"/>
              <a:ext cx="686194" cy="19193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Gerade Verbindung 104"/>
            <p:cNvCxnSpPr/>
            <p:nvPr/>
          </p:nvCxnSpPr>
          <p:spPr bwMode="auto">
            <a:xfrm flipH="1" flipV="1">
              <a:off x="2756204" y="2723577"/>
              <a:ext cx="1268058" cy="8863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Rectangle 4"/>
            <p:cNvSpPr txBox="1">
              <a:spLocks noChangeArrowheads="1"/>
            </p:cNvSpPr>
            <p:nvPr/>
          </p:nvSpPr>
          <p:spPr bwMode="auto">
            <a:xfrm>
              <a:off x="4077863" y="2728190"/>
              <a:ext cx="1083285" cy="382779"/>
            </a:xfrm>
            <a:prstGeom prst="rect">
              <a:avLst/>
            </a:prstGeom>
            <a:noFill/>
            <a:ln cmpd="sng"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65113" indent="-265113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rgbClr val="F28E00"/>
                </a:buClr>
                <a:buFont typeface="Arial Black" pitchFamily="34" charset="0"/>
                <a:buChar char="&gt;"/>
                <a:defRPr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84150" algn="l" rtl="0" eaLnBrk="1" fontAlgn="base" hangingPunct="1">
                <a:spcBef>
                  <a:spcPct val="0"/>
                </a:spcBef>
                <a:spcAft>
                  <a:spcPct val="50000"/>
                </a:spcAft>
                <a:buClr>
                  <a:schemeClr val="bg2"/>
                </a:buClr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+mn-lt"/>
                </a:defRPr>
              </a:lvl2pPr>
              <a:lvl3pPr marL="1236663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rgbClr val="FF9900"/>
                </a:buClr>
                <a:buFont typeface="Arial Black" pitchFamily="34" charset="0"/>
                <a:defRPr sz="1200">
                  <a:solidFill>
                    <a:schemeClr val="tx1"/>
                  </a:solidFill>
                  <a:latin typeface="+mn-lt"/>
                </a:defRPr>
              </a:lvl3pPr>
              <a:lvl4pPr marL="1644650" indent="-228600" algn="l" rtl="0" eaLnBrk="1" fontAlgn="base" hangingPunct="1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§"/>
                <a:defRPr sz="14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 typeface="Arial Black" pitchFamily="34" charset="0"/>
                <a:buNone/>
              </a:pPr>
              <a:r>
                <a:rPr lang="de-DE" sz="1200" b="1" kern="0" dirty="0" err="1" smtClean="0"/>
                <a:t>NanoLab</a:t>
              </a:r>
              <a:endParaRPr lang="de-DE" sz="1200" kern="0" dirty="0" smtClean="0"/>
            </a:p>
            <a:p>
              <a:pPr marL="444500" lvl="1" indent="0">
                <a:buFont typeface="Wingdings" pitchFamily="2" charset="2"/>
                <a:buNone/>
              </a:pPr>
              <a:endParaRPr lang="de-DE" kern="0" dirty="0" smtClean="0"/>
            </a:p>
            <a:p>
              <a:pPr marL="0" indent="0">
                <a:buFont typeface="Arial Black" pitchFamily="34" charset="0"/>
                <a:buNone/>
              </a:pPr>
              <a:endParaRPr lang="de-DE" kern="0" dirty="0"/>
            </a:p>
          </p:txBody>
        </p:sp>
      </p:grpSp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82234" y="794654"/>
            <a:ext cx="4646424" cy="5520924"/>
          </a:xfrm>
          <a:ln cmpd="sng">
            <a:noFill/>
          </a:ln>
        </p:spPr>
        <p:txBody>
          <a:bodyPr/>
          <a:lstStyle/>
          <a:p>
            <a:pPr marL="0" indent="0">
              <a:buNone/>
            </a:pPr>
            <a:endParaRPr lang="de-DE" sz="1600" dirty="0" smtClean="0"/>
          </a:p>
          <a:p>
            <a:r>
              <a:rPr lang="de-DE" sz="1600" b="1" dirty="0" smtClean="0"/>
              <a:t>User </a:t>
            </a:r>
            <a:r>
              <a:rPr lang="de-DE" sz="1600" b="1" dirty="0" err="1" smtClean="0"/>
              <a:t>laboratories</a:t>
            </a:r>
            <a:r>
              <a:rPr lang="de-DE" sz="1600" b="1" dirty="0" smtClean="0"/>
              <a:t> PETRA III + FLASH</a:t>
            </a:r>
            <a:endParaRPr lang="de-DE" b="1" dirty="0"/>
          </a:p>
          <a:p>
            <a:pPr lvl="1"/>
            <a:r>
              <a:rPr lang="de-DE" dirty="0" smtClean="0"/>
              <a:t>2 </a:t>
            </a:r>
            <a:r>
              <a:rPr lang="de-DE" dirty="0" err="1" smtClean="0"/>
              <a:t>chemistry</a:t>
            </a:r>
            <a:r>
              <a:rPr lang="de-DE" dirty="0" smtClean="0"/>
              <a:t> </a:t>
            </a:r>
            <a:r>
              <a:rPr lang="de-DE" dirty="0" err="1" smtClean="0"/>
              <a:t>labs</a:t>
            </a:r>
            <a:r>
              <a:rPr lang="de-DE" dirty="0" smtClean="0"/>
              <a:t> / </a:t>
            </a:r>
            <a:r>
              <a:rPr lang="de-DE" dirty="0" err="1" smtClean="0"/>
              <a:t>cleanroom</a:t>
            </a:r>
            <a:r>
              <a:rPr lang="de-DE" dirty="0" smtClean="0"/>
              <a:t> </a:t>
            </a:r>
            <a:r>
              <a:rPr lang="de-DE" dirty="0" err="1" smtClean="0"/>
              <a:t>condition</a:t>
            </a:r>
            <a:endParaRPr lang="de-DE" dirty="0" smtClean="0"/>
          </a:p>
          <a:p>
            <a:pPr lvl="1"/>
            <a:r>
              <a:rPr lang="de-DE" dirty="0" smtClean="0"/>
              <a:t>S1 </a:t>
            </a:r>
            <a:r>
              <a:rPr lang="de-DE" dirty="0" err="1" smtClean="0"/>
              <a:t>biolab</a:t>
            </a:r>
            <a:r>
              <a:rPr lang="de-DE" dirty="0" smtClean="0"/>
              <a:t> PETRA III</a:t>
            </a:r>
          </a:p>
          <a:p>
            <a:pPr lvl="1"/>
            <a:r>
              <a:rPr lang="de-DE" dirty="0" smtClean="0"/>
              <a:t>Chemistry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lab (DORIS)</a:t>
            </a:r>
          </a:p>
          <a:p>
            <a:pPr lvl="1"/>
            <a:r>
              <a:rPr lang="de-DE" dirty="0" err="1" smtClean="0"/>
              <a:t>Others</a:t>
            </a:r>
            <a:r>
              <a:rPr lang="de-DE" dirty="0" smtClean="0"/>
              <a:t>: </a:t>
            </a:r>
            <a:r>
              <a:rPr lang="de-DE" dirty="0" err="1" smtClean="0"/>
              <a:t>laser</a:t>
            </a:r>
            <a:r>
              <a:rPr lang="de-DE" dirty="0" smtClean="0"/>
              <a:t>, sample </a:t>
            </a:r>
            <a:r>
              <a:rPr lang="de-DE" dirty="0" err="1" smtClean="0"/>
              <a:t>environment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extreme </a:t>
            </a:r>
            <a:r>
              <a:rPr lang="de-DE" dirty="0" err="1" smtClean="0"/>
              <a:t>conditions</a:t>
            </a:r>
            <a:r>
              <a:rPr lang="de-DE" dirty="0" smtClean="0"/>
              <a:t>, </a:t>
            </a:r>
            <a:r>
              <a:rPr lang="de-DE" dirty="0" err="1" smtClean="0"/>
              <a:t>workshop</a:t>
            </a:r>
            <a:r>
              <a:rPr lang="de-DE" dirty="0" smtClean="0"/>
              <a:t> etc.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r>
              <a:rPr lang="de-DE" sz="1600" b="1" dirty="0" smtClean="0"/>
              <a:t>User </a:t>
            </a:r>
            <a:r>
              <a:rPr lang="de-DE" sz="1600" b="1" dirty="0" err="1" smtClean="0"/>
              <a:t>laboratories</a:t>
            </a:r>
            <a:r>
              <a:rPr lang="de-DE" sz="1600" b="1" dirty="0"/>
              <a:t> </a:t>
            </a:r>
            <a:r>
              <a:rPr lang="de-DE" sz="1600" b="1" dirty="0" err="1" smtClean="0"/>
              <a:t>under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construction</a:t>
            </a:r>
            <a:endParaRPr lang="de-DE" sz="1600" b="1" dirty="0" smtClean="0"/>
          </a:p>
          <a:p>
            <a:pPr lvl="1"/>
            <a:r>
              <a:rPr lang="de-DE" dirty="0" smtClean="0"/>
              <a:t>S2 </a:t>
            </a:r>
            <a:r>
              <a:rPr lang="de-DE" dirty="0" err="1" smtClean="0"/>
              <a:t>biolab</a:t>
            </a:r>
            <a:r>
              <a:rPr lang="de-DE" dirty="0" smtClean="0"/>
              <a:t> PETRA III</a:t>
            </a:r>
          </a:p>
          <a:p>
            <a:pPr lvl="1"/>
            <a:r>
              <a:rPr lang="de-DE" dirty="0" smtClean="0"/>
              <a:t>2 </a:t>
            </a:r>
            <a:r>
              <a:rPr lang="de-DE" dirty="0" err="1" smtClean="0"/>
              <a:t>chemistry</a:t>
            </a:r>
            <a:r>
              <a:rPr lang="de-DE" dirty="0" smtClean="0"/>
              <a:t> </a:t>
            </a:r>
            <a:r>
              <a:rPr lang="de-DE" dirty="0" err="1" smtClean="0"/>
              <a:t>labs</a:t>
            </a:r>
            <a:r>
              <a:rPr lang="de-DE" dirty="0" smtClean="0"/>
              <a:t> PETRA III ext.</a:t>
            </a:r>
          </a:p>
          <a:p>
            <a:pPr lvl="1"/>
            <a:r>
              <a:rPr lang="de-DE" dirty="0"/>
              <a:t>Chemistry lab FLASH </a:t>
            </a:r>
            <a:r>
              <a:rPr lang="de-DE" dirty="0" smtClean="0"/>
              <a:t>II</a:t>
            </a:r>
          </a:p>
          <a:p>
            <a:pPr lvl="1"/>
            <a:r>
              <a:rPr lang="de-DE" dirty="0" err="1" smtClean="0"/>
              <a:t>NanoLab</a:t>
            </a:r>
            <a:r>
              <a:rPr lang="de-DE" dirty="0" smtClean="0"/>
              <a:t> for sample </a:t>
            </a:r>
            <a:r>
              <a:rPr lang="de-DE" dirty="0" err="1" smtClean="0"/>
              <a:t>characterization</a:t>
            </a:r>
            <a:r>
              <a:rPr lang="de-DE" dirty="0" smtClean="0"/>
              <a:t> (</a:t>
            </a:r>
            <a:r>
              <a:rPr lang="de-DE" dirty="0" err="1" smtClean="0"/>
              <a:t>planned</a:t>
            </a:r>
            <a:r>
              <a:rPr lang="de-DE" dirty="0" smtClean="0"/>
              <a:t>)</a:t>
            </a:r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DESY Photon </a:t>
            </a:r>
            <a:r>
              <a:rPr lang="de-DE" dirty="0"/>
              <a:t>Science on-site I</a:t>
            </a:r>
            <a:r>
              <a:rPr lang="de-DE" dirty="0" smtClean="0"/>
              <a:t>nfrastructure</a:t>
            </a:r>
            <a:endParaRPr lang="de-DE" dirty="0"/>
          </a:p>
        </p:txBody>
      </p:sp>
      <p:pic>
        <p:nvPicPr>
          <p:cNvPr id="2050" name="Picture 2" descr="https://media.desy.de/DESYmediabank/ConvertAssets/2014-09-01_PETRA3_Ost_11-05-22-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09" y="5325583"/>
            <a:ext cx="1602658" cy="9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edia.desy.de/DESYmediabank/ConvertAssets/2014-09-01_PETRA3_Nord_09-10-01-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" y="1197725"/>
            <a:ext cx="1578609" cy="8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hoton-science.desy.de/sites/site_photonscience/content/e58/e186104/e187145/e187148/e234375/FLASH-II-Juni2014_EW_en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271" y="1009499"/>
            <a:ext cx="1406508" cy="69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1" y="473397"/>
            <a:ext cx="6892507" cy="2044700"/>
          </a:xfrm>
          <a:ln>
            <a:noFill/>
          </a:ln>
        </p:spPr>
        <p:txBody>
          <a:bodyPr/>
          <a:lstStyle/>
          <a:p>
            <a:endParaRPr lang="de-DE" dirty="0" smtClean="0"/>
          </a:p>
          <a:p>
            <a:r>
              <a:rPr lang="de-DE" b="1" dirty="0" smtClean="0"/>
              <a:t>Short-term </a:t>
            </a:r>
            <a:r>
              <a:rPr lang="de-DE" b="1" dirty="0" err="1" smtClean="0"/>
              <a:t>user</a:t>
            </a:r>
            <a:r>
              <a:rPr lang="de-DE" b="1" dirty="0" smtClean="0"/>
              <a:t> (</a:t>
            </a:r>
            <a:r>
              <a:rPr lang="de-DE" b="1" dirty="0" err="1" smtClean="0"/>
              <a:t>during</a:t>
            </a:r>
            <a:r>
              <a:rPr lang="de-DE" b="1" dirty="0" smtClean="0"/>
              <a:t> beam time)</a:t>
            </a:r>
          </a:p>
          <a:p>
            <a:pPr lvl="1"/>
            <a:r>
              <a:rPr lang="de-DE" dirty="0" smtClean="0"/>
              <a:t>Chemistry / </a:t>
            </a:r>
            <a:r>
              <a:rPr lang="de-DE" dirty="0" err="1" smtClean="0"/>
              <a:t>biological</a:t>
            </a:r>
            <a:r>
              <a:rPr lang="de-DE" dirty="0" smtClean="0"/>
              <a:t> </a:t>
            </a:r>
            <a:r>
              <a:rPr lang="de-DE" dirty="0" err="1"/>
              <a:t>declaration</a:t>
            </a:r>
            <a:r>
              <a:rPr lang="de-DE" dirty="0"/>
              <a:t> </a:t>
            </a:r>
            <a:r>
              <a:rPr lang="de-DE" dirty="0" smtClean="0"/>
              <a:t>form via </a:t>
            </a:r>
            <a:r>
              <a:rPr lang="de-DE" dirty="0"/>
              <a:t>DOOR </a:t>
            </a:r>
            <a:r>
              <a:rPr lang="de-DE" dirty="0" smtClean="0"/>
              <a:t>at least 4 </a:t>
            </a:r>
            <a:r>
              <a:rPr lang="de-DE" dirty="0" err="1" smtClean="0"/>
              <a:t>weeks</a:t>
            </a:r>
            <a:r>
              <a:rPr lang="de-DE" dirty="0" smtClean="0"/>
              <a:t> </a:t>
            </a:r>
            <a:r>
              <a:rPr lang="de-DE" dirty="0" err="1" smtClean="0"/>
              <a:t>before</a:t>
            </a:r>
            <a:r>
              <a:rPr lang="de-DE" dirty="0" smtClean="0"/>
              <a:t> beamtime. Registration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substances</a:t>
            </a:r>
            <a:r>
              <a:rPr lang="de-DE" dirty="0" smtClean="0"/>
              <a:t> (</a:t>
            </a:r>
            <a:r>
              <a:rPr lang="de-DE" dirty="0" err="1" smtClean="0"/>
              <a:t>database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~ 8000 </a:t>
            </a:r>
            <a:r>
              <a:rPr lang="de-DE" dirty="0" err="1" smtClean="0"/>
              <a:t>substances</a:t>
            </a:r>
            <a:r>
              <a:rPr lang="de-DE" dirty="0" smtClean="0"/>
              <a:t> in DOOR</a:t>
            </a:r>
            <a:r>
              <a:rPr lang="de-DE" dirty="0" smtClean="0"/>
              <a:t>)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participants</a:t>
            </a:r>
            <a:r>
              <a:rPr lang="de-DE" dirty="0" smtClean="0"/>
              <a:t>.</a:t>
            </a:r>
            <a:endParaRPr lang="de-DE" dirty="0" smtClean="0"/>
          </a:p>
          <a:p>
            <a:pPr lvl="1"/>
            <a:r>
              <a:rPr lang="de-DE" dirty="0" err="1"/>
              <a:t>Planned</a:t>
            </a:r>
            <a:r>
              <a:rPr lang="de-DE" dirty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, </a:t>
            </a:r>
            <a:r>
              <a:rPr lang="de-DE" dirty="0" err="1" smtClean="0"/>
              <a:t>upload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smtClean="0"/>
              <a:t>a </a:t>
            </a:r>
            <a:r>
              <a:rPr lang="de-DE" b="1" dirty="0" smtClean="0"/>
              <a:t>safety </a:t>
            </a:r>
            <a:r>
              <a:rPr lang="de-DE" b="1" dirty="0" err="1" smtClean="0"/>
              <a:t>concept</a:t>
            </a:r>
            <a:r>
              <a:rPr lang="de-DE" b="1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steps</a:t>
            </a:r>
            <a:r>
              <a:rPr lang="de-DE" dirty="0" smtClean="0"/>
              <a:t>, </a:t>
            </a:r>
            <a:r>
              <a:rPr lang="de-DE" dirty="0" err="1" smtClean="0"/>
              <a:t>disposal</a:t>
            </a:r>
            <a:r>
              <a:rPr lang="de-DE" dirty="0" smtClean="0"/>
              <a:t>, safety </a:t>
            </a:r>
            <a:r>
              <a:rPr lang="de-DE" dirty="0" err="1" smtClean="0"/>
              <a:t>measures</a:t>
            </a:r>
            <a:r>
              <a:rPr lang="de-DE" dirty="0" smtClean="0"/>
              <a:t> etc</a:t>
            </a:r>
            <a:r>
              <a:rPr lang="de-DE" dirty="0" smtClean="0"/>
              <a:t>.).</a:t>
            </a:r>
            <a:endParaRPr lang="de-DE" dirty="0" smtClean="0"/>
          </a:p>
          <a:p>
            <a:pPr lvl="1"/>
            <a:r>
              <a:rPr lang="de-DE" dirty="0" smtClean="0"/>
              <a:t>Online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/>
              <a:t>instructions</a:t>
            </a:r>
            <a:r>
              <a:rPr lang="de-DE" dirty="0"/>
              <a:t> </a:t>
            </a:r>
            <a:r>
              <a:rPr lang="de-DE" dirty="0" smtClean="0"/>
              <a:t> (</a:t>
            </a:r>
            <a:r>
              <a:rPr lang="de-DE" dirty="0" err="1" smtClean="0"/>
              <a:t>basic</a:t>
            </a:r>
            <a:r>
              <a:rPr lang="de-DE" dirty="0" smtClean="0"/>
              <a:t>, </a:t>
            </a:r>
            <a:r>
              <a:rPr lang="de-DE" dirty="0" err="1" smtClean="0"/>
              <a:t>chemistry</a:t>
            </a:r>
            <a:r>
              <a:rPr lang="de-DE" dirty="0" smtClean="0"/>
              <a:t>/ </a:t>
            </a:r>
            <a:r>
              <a:rPr lang="de-DE" dirty="0" err="1" smtClean="0"/>
              <a:t>biology</a:t>
            </a:r>
            <a:r>
              <a:rPr lang="de-DE" dirty="0" smtClean="0"/>
              <a:t>, PETRAIII, FLASH)</a:t>
            </a:r>
            <a:endParaRPr lang="de-DE" dirty="0"/>
          </a:p>
          <a:p>
            <a:pPr lvl="1"/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, additional safety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approval</a:t>
            </a:r>
            <a:r>
              <a:rPr lang="de-DE" dirty="0" smtClean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smtClean="0"/>
              <a:t>        a </a:t>
            </a:r>
            <a:r>
              <a:rPr lang="de-DE" dirty="0" smtClean="0"/>
              <a:t>DESY safety </a:t>
            </a:r>
            <a:r>
              <a:rPr lang="de-DE" dirty="0" err="1" smtClean="0"/>
              <a:t>officer</a:t>
            </a:r>
            <a:r>
              <a:rPr lang="de-DE" dirty="0" smtClean="0"/>
              <a:t>.</a:t>
            </a:r>
            <a:endParaRPr lang="de-DE" dirty="0"/>
          </a:p>
          <a:p>
            <a:pPr lvl="1"/>
            <a:r>
              <a:rPr lang="de-DE" dirty="0" smtClean="0"/>
              <a:t>On-site </a:t>
            </a:r>
            <a:r>
              <a:rPr lang="de-DE" dirty="0" err="1" smtClean="0"/>
              <a:t>instructions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Lab </a:t>
            </a:r>
            <a:r>
              <a:rPr lang="de-DE" dirty="0" err="1" smtClean="0"/>
              <a:t>access</a:t>
            </a:r>
            <a:r>
              <a:rPr lang="de-DE" dirty="0" smtClean="0"/>
              <a:t> (DESY </a:t>
            </a:r>
            <a:r>
              <a:rPr lang="de-DE" dirty="0" err="1" smtClean="0"/>
              <a:t>access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).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ccess </a:t>
            </a:r>
            <a:r>
              <a:rPr lang="de-DE" dirty="0" err="1" smtClean="0"/>
              <a:t>right</a:t>
            </a:r>
            <a:r>
              <a:rPr lang="de-DE" dirty="0" smtClean="0"/>
              <a:t> for beamtime </a:t>
            </a:r>
            <a:r>
              <a:rPr lang="de-DE" dirty="0" err="1" smtClean="0"/>
              <a:t>period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de-DE" dirty="0" smtClean="0"/>
              <a:t>Valid safety </a:t>
            </a:r>
            <a:r>
              <a:rPr lang="de-DE" dirty="0" err="1" smtClean="0"/>
              <a:t>instructions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for </a:t>
            </a:r>
            <a:r>
              <a:rPr lang="de-DE" dirty="0" err="1" smtClean="0"/>
              <a:t>access</a:t>
            </a:r>
            <a:endParaRPr lang="de-DE" dirty="0" smtClean="0"/>
          </a:p>
          <a:p>
            <a:pPr lvl="2"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>
              <a:buClr>
                <a:srgbClr val="808080"/>
              </a:buClr>
            </a:pPr>
            <a:r>
              <a:rPr lang="de-DE" dirty="0" smtClean="0">
                <a:solidFill>
                  <a:srgbClr val="000000"/>
                </a:solidFill>
              </a:rPr>
              <a:t>Laboratory </a:t>
            </a:r>
            <a:r>
              <a:rPr lang="de-DE" dirty="0" err="1" smtClean="0">
                <a:solidFill>
                  <a:srgbClr val="000000"/>
                </a:solidFill>
              </a:rPr>
              <a:t>work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d</a:t>
            </a:r>
            <a:r>
              <a:rPr lang="de-DE" dirty="0" err="1" smtClean="0">
                <a:solidFill>
                  <a:srgbClr val="000000"/>
                </a:solidFill>
              </a:rPr>
              <a:t>isposal</a:t>
            </a:r>
            <a:endParaRPr lang="de-DE" dirty="0">
              <a:solidFill>
                <a:srgbClr val="00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Always after </a:t>
            </a:r>
            <a:r>
              <a:rPr lang="en-US" dirty="0">
                <a:solidFill>
                  <a:srgbClr val="000000"/>
                </a:solidFill>
              </a:rPr>
              <a:t>consultation with lab </a:t>
            </a:r>
            <a:r>
              <a:rPr lang="en-US" dirty="0" err="1" smtClean="0">
                <a:solidFill>
                  <a:srgbClr val="000000"/>
                </a:solidFill>
              </a:rPr>
              <a:t>responsibles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Users take </a:t>
            </a:r>
            <a:r>
              <a:rPr lang="en-US" dirty="0" smtClean="0">
                <a:solidFill>
                  <a:srgbClr val="000000"/>
                </a:solidFill>
              </a:rPr>
              <a:t>substances back home or disposal at DESY</a:t>
            </a:r>
          </a:p>
          <a:p>
            <a:pPr marL="1008063" lvl="2" indent="0"/>
            <a:endParaRPr lang="de-DE" dirty="0" smtClean="0"/>
          </a:p>
          <a:p>
            <a:pPr marL="0" indent="0">
              <a:buNone/>
            </a:pPr>
            <a:r>
              <a:rPr lang="de-DE" dirty="0"/>
              <a:t>           </a:t>
            </a:r>
            <a:r>
              <a:rPr lang="de-DE" dirty="0" smtClean="0"/>
              <a:t>  </a:t>
            </a:r>
            <a:r>
              <a:rPr lang="de-DE" dirty="0" smtClean="0"/>
              <a:t> </a:t>
            </a:r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de-DE" dirty="0" smtClean="0"/>
              <a:t>hemistry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endParaRPr lang="de-DE" dirty="0"/>
          </a:p>
        </p:txBody>
      </p:sp>
      <p:sp>
        <p:nvSpPr>
          <p:cNvPr id="9" name="Pfeil nach rechts 8"/>
          <p:cNvSpPr/>
          <p:nvPr/>
        </p:nvSpPr>
        <p:spPr bwMode="auto">
          <a:xfrm>
            <a:off x="5909091" y="5793437"/>
            <a:ext cx="552091" cy="2070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Abgerundetes Rechteck 17"/>
          <p:cNvSpPr/>
          <p:nvPr/>
        </p:nvSpPr>
        <p:spPr bwMode="auto">
          <a:xfrm>
            <a:off x="7073660" y="5007611"/>
            <a:ext cx="1699404" cy="49170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Lab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work</a:t>
            </a:r>
            <a:r>
              <a:rPr lang="de-DE" sz="1200" dirty="0" smtClean="0"/>
              <a:t>, </a:t>
            </a:r>
            <a:r>
              <a:rPr lang="de-DE" sz="1200" dirty="0" err="1" smtClean="0"/>
              <a:t>disposal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Abgerundetes Rechteck 18"/>
          <p:cNvSpPr/>
          <p:nvPr/>
        </p:nvSpPr>
        <p:spPr bwMode="auto">
          <a:xfrm>
            <a:off x="7073660" y="4403761"/>
            <a:ext cx="1699404" cy="491706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On-site </a:t>
            </a:r>
            <a:r>
              <a:rPr kumimoji="0" lang="de-DE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instructions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 smtClean="0"/>
              <a:t>Lab </a:t>
            </a:r>
            <a:r>
              <a:rPr lang="de-DE" sz="1200" dirty="0" err="1" smtClean="0"/>
              <a:t>access</a:t>
            </a:r>
            <a:endParaRPr kumimoji="0" lang="de-DE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6853686" y="1050866"/>
            <a:ext cx="2139351" cy="2869830"/>
            <a:chOff x="6853686" y="740330"/>
            <a:chExt cx="2139351" cy="2869830"/>
          </a:xfrm>
        </p:grpSpPr>
        <p:sp>
          <p:nvSpPr>
            <p:cNvPr id="6" name="Abgerundetes Rechteck 5"/>
            <p:cNvSpPr/>
            <p:nvPr/>
          </p:nvSpPr>
          <p:spPr bwMode="auto">
            <a:xfrm>
              <a:off x="6853686" y="763969"/>
              <a:ext cx="2139351" cy="2846191"/>
            </a:xfrm>
            <a:prstGeom prst="round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" name="Abgerundetes Rechteck 2"/>
            <p:cNvSpPr/>
            <p:nvPr/>
          </p:nvSpPr>
          <p:spPr bwMode="auto">
            <a:xfrm>
              <a:off x="7073660" y="1022229"/>
              <a:ext cx="1699404" cy="491706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Chemistry </a:t>
              </a: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declaration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 smtClean="0"/>
                <a:t>Substances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bgerundetes Rechteck 14"/>
            <p:cNvSpPr/>
            <p:nvPr/>
          </p:nvSpPr>
          <p:spPr bwMode="auto">
            <a:xfrm>
              <a:off x="7073660" y="1634706"/>
              <a:ext cx="1699404" cy="491706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Activities</a:t>
              </a: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, </a:t>
              </a:r>
            </a:p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safety</a:t>
              </a: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concept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bgerundetes Rechteck 15"/>
            <p:cNvSpPr/>
            <p:nvPr/>
          </p:nvSpPr>
          <p:spPr bwMode="auto">
            <a:xfrm>
              <a:off x="7073660" y="2242867"/>
              <a:ext cx="1699404" cy="491706"/>
            </a:xfrm>
            <a:prstGeom prst="round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Online </a:t>
              </a: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safety</a:t>
              </a: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instructions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bgerundetes Rechteck 16"/>
            <p:cNvSpPr/>
            <p:nvPr/>
          </p:nvSpPr>
          <p:spPr bwMode="auto">
            <a:xfrm>
              <a:off x="7073660" y="2928667"/>
              <a:ext cx="1699404" cy="491706"/>
            </a:xfrm>
            <a:prstGeom prst="roundRect">
              <a:avLst/>
            </a:prstGeom>
            <a:solidFill>
              <a:srgbClr val="FF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Approval</a:t>
              </a: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by</a:t>
              </a: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lang="de-DE" sz="1200" dirty="0" err="1"/>
                <a:t>s</a:t>
              </a: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afety</a:t>
              </a:r>
              <a:r>
                <a:rPr kumimoji="0" 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de-DE" sz="1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officer</a:t>
              </a:r>
              <a:endParaRPr kumimoji="0" 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7545175" y="740330"/>
              <a:ext cx="10006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 smtClean="0"/>
                <a:t>DOOR</a:t>
              </a:r>
              <a:endParaRPr lang="de-DE" sz="1400" dirty="0"/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7545175" y="4119255"/>
            <a:ext cx="1004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DESY</a:t>
            </a:r>
            <a:endParaRPr lang="de-DE" sz="1400" dirty="0"/>
          </a:p>
        </p:txBody>
      </p:sp>
      <p:sp>
        <p:nvSpPr>
          <p:cNvPr id="11" name="Rechteck 10"/>
          <p:cNvSpPr/>
          <p:nvPr/>
        </p:nvSpPr>
        <p:spPr>
          <a:xfrm>
            <a:off x="6487063" y="5727677"/>
            <a:ext cx="25059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spcAft>
                <a:spcPct val="50000"/>
              </a:spcAft>
              <a:buClr>
                <a:srgbClr val="F28E00"/>
              </a:buClr>
            </a:pPr>
            <a:r>
              <a:rPr lang="de-DE" kern="0" dirty="0">
                <a:solidFill>
                  <a:srgbClr val="000000"/>
                </a:solidFill>
                <a:latin typeface="Arial"/>
              </a:rPr>
              <a:t>Well-</a:t>
            </a:r>
            <a:r>
              <a:rPr lang="de-DE" kern="0" dirty="0" err="1">
                <a:solidFill>
                  <a:srgbClr val="000000"/>
                </a:solidFill>
                <a:latin typeface="Arial"/>
              </a:rPr>
              <a:t>functioning</a:t>
            </a:r>
            <a:r>
              <a:rPr lang="de-DE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kern="0" dirty="0" err="1">
                <a:solidFill>
                  <a:srgbClr val="000000"/>
                </a:solidFill>
                <a:latin typeface="Arial"/>
              </a:rPr>
              <a:t>process</a:t>
            </a:r>
            <a:endParaRPr lang="de-DE" kern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9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0047" y="796757"/>
            <a:ext cx="8522757" cy="1248833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User </a:t>
            </a:r>
            <a:r>
              <a:rPr lang="de-DE" dirty="0" err="1" smtClean="0"/>
              <a:t>groups</a:t>
            </a:r>
            <a:r>
              <a:rPr lang="de-DE" dirty="0" smtClean="0"/>
              <a:t> </a:t>
            </a:r>
            <a:r>
              <a:rPr lang="de-DE" dirty="0" err="1" smtClean="0"/>
              <a:t>during</a:t>
            </a:r>
            <a:r>
              <a:rPr lang="de-DE" dirty="0" smtClean="0"/>
              <a:t> beamtime at PETRA III, FLASH, (DORIS) 	</a:t>
            </a:r>
            <a:r>
              <a:rPr lang="de-DE" dirty="0" smtClean="0">
                <a:sym typeface="Wingdings 3"/>
              </a:rPr>
              <a:t> </a:t>
            </a:r>
            <a:r>
              <a:rPr lang="de-DE" dirty="0" err="1" smtClean="0"/>
              <a:t>short</a:t>
            </a:r>
            <a:r>
              <a:rPr lang="de-DE" dirty="0" smtClean="0"/>
              <a:t>-term </a:t>
            </a:r>
            <a:r>
              <a:rPr lang="de-DE" dirty="0" err="1" smtClean="0"/>
              <a:t>users</a:t>
            </a:r>
            <a:endParaRPr lang="de-DE" dirty="0" smtClean="0"/>
          </a:p>
          <a:p>
            <a:pPr lvl="1"/>
            <a:r>
              <a:rPr lang="de-DE" dirty="0" smtClean="0"/>
              <a:t>DESY </a:t>
            </a:r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users</a:t>
            </a:r>
            <a:r>
              <a:rPr lang="de-DE" dirty="0" smtClean="0"/>
              <a:t> not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specific</a:t>
            </a:r>
            <a:r>
              <a:rPr lang="de-DE" dirty="0" smtClean="0"/>
              <a:t> beamtime at DESY 	</a:t>
            </a:r>
            <a:r>
              <a:rPr lang="de-DE" dirty="0" smtClean="0">
                <a:sym typeface="Wingdings 3"/>
              </a:rPr>
              <a:t> </a:t>
            </a:r>
            <a:r>
              <a:rPr lang="de-DE" b="1" dirty="0" err="1" smtClean="0"/>
              <a:t>long</a:t>
            </a:r>
            <a:r>
              <a:rPr lang="de-DE" b="1" dirty="0" smtClean="0"/>
              <a:t>-term </a:t>
            </a:r>
            <a:r>
              <a:rPr lang="de-DE" b="1" dirty="0" err="1" smtClean="0"/>
              <a:t>users</a:t>
            </a:r>
            <a:r>
              <a:rPr lang="de-DE" b="1" dirty="0" smtClean="0"/>
              <a:t> 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laboratories</a:t>
            </a:r>
            <a:endParaRPr lang="de-DE" dirty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</a:t>
            </a:r>
            <a:r>
              <a:rPr lang="de-DE" dirty="0" smtClean="0"/>
              <a:t>hemistry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endParaRPr lang="de-DE" dirty="0"/>
          </a:p>
        </p:txBody>
      </p:sp>
      <p:sp>
        <p:nvSpPr>
          <p:cNvPr id="16" name="Ellipse 15"/>
          <p:cNvSpPr/>
          <p:nvPr/>
        </p:nvSpPr>
        <p:spPr bwMode="auto">
          <a:xfrm>
            <a:off x="1433767" y="5221324"/>
            <a:ext cx="3810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 w="15875" cap="flat" cmpd="sng" algn="ctr">
            <a:solidFill>
              <a:srgbClr val="F7800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707365" y="2645189"/>
            <a:ext cx="5046454" cy="3164702"/>
            <a:chOff x="707365" y="2645189"/>
            <a:chExt cx="5046454" cy="3164702"/>
          </a:xfrm>
        </p:grpSpPr>
        <p:graphicFrame>
          <p:nvGraphicFramePr>
            <p:cNvPr id="15" name="Diagramm 1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36717296"/>
                </p:ext>
              </p:extLst>
            </p:nvPr>
          </p:nvGraphicFramePr>
          <p:xfrm>
            <a:off x="707365" y="2999132"/>
            <a:ext cx="5046454" cy="28107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feld 16"/>
            <p:cNvSpPr txBox="1"/>
            <p:nvPr/>
          </p:nvSpPr>
          <p:spPr>
            <a:xfrm>
              <a:off x="1047738" y="2956002"/>
              <a:ext cx="8382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PETRA III </a:t>
              </a:r>
            </a:p>
            <a:p>
              <a:r>
                <a:rPr lang="de-DE" sz="1000" dirty="0" smtClean="0"/>
                <a:t>FLASH</a:t>
              </a:r>
            </a:p>
            <a:p>
              <a:r>
                <a:rPr lang="de-DE" sz="1000" dirty="0" smtClean="0"/>
                <a:t>DORIS </a:t>
              </a:r>
              <a:endParaRPr lang="de-DE" sz="10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770569" y="4107528"/>
              <a:ext cx="838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PETRA III </a:t>
              </a:r>
            </a:p>
            <a:p>
              <a:r>
                <a:rPr lang="de-DE" sz="1000" dirty="0" smtClean="0"/>
                <a:t>FLASH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2470751" y="4610481"/>
              <a:ext cx="10392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 smtClean="0"/>
                <a:t>PETRA III </a:t>
              </a:r>
              <a:r>
                <a:rPr lang="de-DE" sz="1000" dirty="0" err="1" smtClean="0"/>
                <a:t>shutdown</a:t>
              </a:r>
              <a:r>
                <a:rPr lang="de-DE" sz="1000" dirty="0" smtClean="0"/>
                <a:t> 2/14</a:t>
              </a:r>
            </a:p>
            <a:p>
              <a:r>
                <a:rPr lang="de-DE" sz="1000" dirty="0" smtClean="0"/>
                <a:t>FLASH</a:t>
              </a:r>
              <a:endParaRPr lang="de-DE" sz="1000" dirty="0"/>
            </a:p>
            <a:p>
              <a:endParaRPr lang="de-DE" sz="1000" dirty="0" smtClean="0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3177123" y="2645189"/>
              <a:ext cx="1041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00" dirty="0"/>
                <a:t>FLASH I+II</a:t>
              </a:r>
            </a:p>
            <a:p>
              <a:r>
                <a:rPr lang="pt-BR" sz="1000" dirty="0"/>
                <a:t>PETRA III, PETRA III ext. </a:t>
              </a:r>
              <a:endParaRPr lang="pt-BR" sz="1000" dirty="0" smtClean="0"/>
            </a:p>
            <a:p>
              <a:r>
                <a:rPr lang="pt-BR" sz="1000" dirty="0" smtClean="0"/>
                <a:t>Estimation</a:t>
              </a:r>
              <a:endParaRPr lang="pt-BR" sz="1000" dirty="0"/>
            </a:p>
          </p:txBody>
        </p:sp>
      </p:grpSp>
      <p:sp>
        <p:nvSpPr>
          <p:cNvPr id="21" name="Ellipse 20"/>
          <p:cNvSpPr/>
          <p:nvPr/>
        </p:nvSpPr>
        <p:spPr bwMode="auto">
          <a:xfrm>
            <a:off x="2144010" y="5223667"/>
            <a:ext cx="3810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 w="15875" cap="flat" cmpd="sng" algn="ctr">
            <a:solidFill>
              <a:srgbClr val="F7800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2877255" y="5221324"/>
            <a:ext cx="3810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 w="15875" cap="flat" cmpd="sng" algn="ctr">
            <a:solidFill>
              <a:srgbClr val="F7800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3575995" y="5221324"/>
            <a:ext cx="381000" cy="381000"/>
          </a:xfrm>
          <a:prstGeom prst="ellipse">
            <a:avLst/>
          </a:prstGeom>
          <a:solidFill>
            <a:schemeClr val="bg1">
              <a:alpha val="0"/>
            </a:schemeClr>
          </a:solidFill>
          <a:ln w="15875" cap="flat" cmpd="sng" algn="ctr">
            <a:solidFill>
              <a:srgbClr val="F7800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Ellipse 23"/>
          <p:cNvSpPr/>
          <p:nvPr/>
        </p:nvSpPr>
        <p:spPr bwMode="auto">
          <a:xfrm>
            <a:off x="3956995" y="4530259"/>
            <a:ext cx="1187916" cy="190500"/>
          </a:xfrm>
          <a:prstGeom prst="ellipse">
            <a:avLst/>
          </a:prstGeom>
          <a:solidFill>
            <a:schemeClr val="bg1">
              <a:alpha val="0"/>
            </a:schemeClr>
          </a:solidFill>
          <a:ln w="15875" cap="flat" cmpd="sng" algn="ctr">
            <a:solidFill>
              <a:srgbClr val="F7800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4824766" y="4721319"/>
            <a:ext cx="4034561" cy="72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44500" lvl="1" indent="0">
              <a:buNone/>
            </a:pPr>
            <a:r>
              <a:rPr lang="de-DE" sz="1400" kern="0" dirty="0" err="1" smtClean="0"/>
              <a:t>constant</a:t>
            </a:r>
            <a:r>
              <a:rPr lang="de-DE" sz="1400" kern="0" dirty="0" smtClean="0"/>
              <a:t>, </a:t>
            </a:r>
            <a:r>
              <a:rPr lang="de-DE" sz="1400" kern="0" dirty="0" err="1" smtClean="0"/>
              <a:t>significant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number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of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users</a:t>
            </a:r>
            <a:endParaRPr lang="de-DE" sz="1400" kern="0" dirty="0" smtClean="0"/>
          </a:p>
          <a:p>
            <a:pPr lvl="1"/>
            <a:endParaRPr lang="de-DE" kern="0" dirty="0" smtClean="0"/>
          </a:p>
          <a:p>
            <a:pPr lvl="1"/>
            <a:endParaRPr lang="de-DE" kern="0" dirty="0" smtClean="0"/>
          </a:p>
          <a:p>
            <a:pPr lvl="1"/>
            <a:endParaRPr lang="de-DE" kern="0" dirty="0" smtClean="0"/>
          </a:p>
          <a:p>
            <a:pPr lvl="1"/>
            <a:endParaRPr lang="de-DE" kern="0" dirty="0" smtClean="0"/>
          </a:p>
          <a:p>
            <a:pPr lvl="1"/>
            <a:endParaRPr lang="de-DE" kern="0" dirty="0" smtClean="0"/>
          </a:p>
          <a:p>
            <a:pPr marL="444500" lvl="1" indent="0">
              <a:buFont typeface="Wingdings" pitchFamily="2" charset="2"/>
              <a:buNone/>
            </a:pPr>
            <a:endParaRPr lang="de-DE" kern="0" dirty="0" smtClean="0"/>
          </a:p>
          <a:p>
            <a:pPr marL="0" indent="0">
              <a:buFont typeface="Arial Black" pitchFamily="34" charset="0"/>
              <a:buNone/>
            </a:pPr>
            <a:endParaRPr lang="de-DE" kern="0" dirty="0"/>
          </a:p>
        </p:txBody>
      </p:sp>
      <p:cxnSp>
        <p:nvCxnSpPr>
          <p:cNvPr id="3" name="Gerade Verbindung mit Pfeil 2"/>
          <p:cNvCxnSpPr/>
          <p:nvPr/>
        </p:nvCxnSpPr>
        <p:spPr bwMode="auto">
          <a:xfrm flipH="1" flipV="1">
            <a:off x="5029200" y="4721319"/>
            <a:ext cx="293298" cy="1531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559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069" y="466675"/>
            <a:ext cx="7175073" cy="3170767"/>
          </a:xfrm>
        </p:spPr>
        <p:txBody>
          <a:bodyPr/>
          <a:lstStyle/>
          <a:p>
            <a:pPr marL="444500" lvl="1" indent="0">
              <a:buNone/>
            </a:pPr>
            <a:endParaRPr lang="de-DE" dirty="0" smtClean="0"/>
          </a:p>
          <a:p>
            <a:r>
              <a:rPr lang="de-DE" b="1" dirty="0" smtClean="0"/>
              <a:t>Long-term </a:t>
            </a:r>
            <a:r>
              <a:rPr lang="de-DE" b="1" dirty="0" err="1" smtClean="0"/>
              <a:t>user</a:t>
            </a:r>
            <a:r>
              <a:rPr lang="de-DE" b="1" dirty="0" smtClean="0"/>
              <a:t> (DESY </a:t>
            </a:r>
            <a:r>
              <a:rPr lang="de-DE" b="1" dirty="0" err="1" smtClean="0"/>
              <a:t>staff</a:t>
            </a:r>
            <a:r>
              <a:rPr lang="de-DE" b="1" dirty="0" smtClean="0"/>
              <a:t> / </a:t>
            </a:r>
            <a:r>
              <a:rPr lang="de-DE" b="1" dirty="0" err="1" smtClean="0"/>
              <a:t>external</a:t>
            </a:r>
            <a:r>
              <a:rPr lang="de-DE" b="1" dirty="0" smtClean="0"/>
              <a:t> </a:t>
            </a:r>
            <a:r>
              <a:rPr lang="de-DE" b="1" dirty="0" err="1" smtClean="0"/>
              <a:t>institute</a:t>
            </a:r>
            <a:r>
              <a:rPr lang="de-DE" b="1" dirty="0" smtClean="0"/>
              <a:t> </a:t>
            </a:r>
            <a:r>
              <a:rPr lang="de-DE" b="1" dirty="0" smtClean="0"/>
              <a:t>on-site</a:t>
            </a:r>
            <a:r>
              <a:rPr lang="de-DE" b="1" dirty="0" smtClean="0"/>
              <a:t>)</a:t>
            </a:r>
            <a:endParaRPr lang="de-DE" b="1" dirty="0" smtClean="0"/>
          </a:p>
          <a:p>
            <a:pPr lvl="1"/>
            <a:r>
              <a:rPr lang="en-US" dirty="0" smtClean="0"/>
              <a:t>Not related to a specific DESY </a:t>
            </a:r>
            <a:r>
              <a:rPr lang="en-US" dirty="0" err="1" smtClean="0"/>
              <a:t>beamtime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Registration of single </a:t>
            </a:r>
            <a:r>
              <a:rPr lang="en-US" dirty="0"/>
              <a:t>person up to groups of 20 </a:t>
            </a:r>
            <a:r>
              <a:rPr lang="en-US" dirty="0" smtClean="0"/>
              <a:t>participants.</a:t>
            </a:r>
            <a:endParaRPr lang="en-US" dirty="0"/>
          </a:p>
          <a:p>
            <a:pPr lvl="1"/>
            <a:r>
              <a:rPr lang="en-US" dirty="0" smtClean="0"/>
              <a:t>Cleaning, sample </a:t>
            </a:r>
            <a:r>
              <a:rPr lang="en-US" dirty="0"/>
              <a:t>preparation for </a:t>
            </a:r>
            <a:r>
              <a:rPr lang="en-US" dirty="0" err="1"/>
              <a:t>beamtime</a:t>
            </a:r>
            <a:r>
              <a:rPr lang="en-US" dirty="0"/>
              <a:t> at a different facility</a:t>
            </a:r>
            <a:r>
              <a:rPr lang="en-US" dirty="0" smtClean="0"/>
              <a:t>, </a:t>
            </a:r>
            <a:r>
              <a:rPr lang="en-US" dirty="0"/>
              <a:t>etching, synthesis </a:t>
            </a:r>
            <a:r>
              <a:rPr lang="en-US" dirty="0" smtClean="0"/>
              <a:t>etc.,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different </a:t>
            </a:r>
            <a:r>
              <a:rPr lang="de-DE" dirty="0" err="1" smtClean="0"/>
              <a:t>substances</a:t>
            </a:r>
            <a:r>
              <a:rPr lang="de-DE" dirty="0"/>
              <a:t>. </a:t>
            </a:r>
            <a:endParaRPr lang="de-DE" dirty="0" smtClean="0"/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same </a:t>
            </a:r>
            <a:r>
              <a:rPr lang="de-DE" dirty="0" err="1" smtClean="0"/>
              <a:t>application</a:t>
            </a:r>
            <a:r>
              <a:rPr lang="de-DE" dirty="0" smtClean="0"/>
              <a:t> form via DOOR </a:t>
            </a:r>
            <a:r>
              <a:rPr lang="de-DE" dirty="0" err="1" smtClean="0"/>
              <a:t>as</a:t>
            </a:r>
            <a:r>
              <a:rPr lang="de-DE" dirty="0" smtClean="0"/>
              <a:t> for </a:t>
            </a:r>
            <a:r>
              <a:rPr lang="de-DE" dirty="0" err="1" smtClean="0"/>
              <a:t>short</a:t>
            </a:r>
            <a:r>
              <a:rPr lang="de-DE" dirty="0" smtClean="0"/>
              <a:t>-time </a:t>
            </a:r>
            <a:r>
              <a:rPr lang="de-DE" dirty="0" err="1" smtClean="0"/>
              <a:t>users</a:t>
            </a:r>
            <a:r>
              <a:rPr lang="de-DE" dirty="0" smtClean="0"/>
              <a:t>  (same </a:t>
            </a:r>
            <a:r>
              <a:rPr lang="de-DE" dirty="0" err="1" smtClean="0"/>
              <a:t>safety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apply</a:t>
            </a:r>
            <a:r>
              <a:rPr lang="de-DE" dirty="0" smtClean="0"/>
              <a:t>).</a:t>
            </a:r>
            <a:endParaRPr lang="de-DE" dirty="0" smtClean="0"/>
          </a:p>
          <a:p>
            <a:pPr lvl="1"/>
            <a:r>
              <a:rPr lang="de-DE" dirty="0" err="1" smtClean="0"/>
              <a:t>Validity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chemistry</a:t>
            </a:r>
            <a:r>
              <a:rPr lang="de-DE" dirty="0"/>
              <a:t> </a:t>
            </a:r>
            <a:r>
              <a:rPr lang="de-DE" dirty="0" err="1"/>
              <a:t>declaration</a:t>
            </a:r>
            <a:r>
              <a:rPr lang="de-DE" dirty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year</a:t>
            </a:r>
            <a:r>
              <a:rPr lang="de-DE" dirty="0"/>
              <a:t>.</a:t>
            </a:r>
            <a:endParaRPr lang="de-DE" dirty="0" smtClean="0"/>
          </a:p>
          <a:p>
            <a:pPr lvl="1"/>
            <a:r>
              <a:rPr lang="de-DE" dirty="0" smtClean="0"/>
              <a:t>Organisational </a:t>
            </a:r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arrangements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lab </a:t>
            </a:r>
            <a:r>
              <a:rPr lang="de-DE" dirty="0" err="1" smtClean="0"/>
              <a:t>responsibles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user</a:t>
            </a:r>
            <a:r>
              <a:rPr lang="de-DE" dirty="0" smtClean="0"/>
              <a:t> </a:t>
            </a:r>
            <a:r>
              <a:rPr lang="de-DE" dirty="0" err="1" smtClean="0"/>
              <a:t>groups</a:t>
            </a:r>
            <a:r>
              <a:rPr lang="de-DE" dirty="0" smtClean="0"/>
              <a:t>, </a:t>
            </a:r>
            <a:r>
              <a:rPr lang="de-DE" dirty="0" err="1" smtClean="0"/>
              <a:t>schedule</a:t>
            </a:r>
            <a:r>
              <a:rPr lang="de-DE" dirty="0" smtClean="0"/>
              <a:t>).</a:t>
            </a:r>
            <a:endParaRPr lang="de-DE" dirty="0" smtClean="0"/>
          </a:p>
          <a:p>
            <a:pPr lvl="1"/>
            <a:r>
              <a:rPr lang="de-DE" dirty="0" err="1" smtClean="0"/>
              <a:t>Substances</a:t>
            </a:r>
            <a:r>
              <a:rPr lang="de-DE" dirty="0" smtClean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listed</a:t>
            </a:r>
            <a:r>
              <a:rPr lang="de-DE" dirty="0"/>
              <a:t> in </a:t>
            </a:r>
            <a:r>
              <a:rPr lang="de-DE" dirty="0" smtClean="0"/>
              <a:t>DOOR, but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/>
              <a:t>used</a:t>
            </a:r>
            <a:r>
              <a:rPr lang="de-DE" dirty="0"/>
              <a:t> for a </a:t>
            </a:r>
            <a:r>
              <a:rPr lang="de-DE" dirty="0" err="1"/>
              <a:t>longer</a:t>
            </a:r>
            <a:r>
              <a:rPr lang="de-DE" dirty="0"/>
              <a:t> time </a:t>
            </a:r>
            <a:r>
              <a:rPr lang="de-DE" dirty="0" err="1"/>
              <a:t>period</a:t>
            </a:r>
            <a:r>
              <a:rPr lang="de-DE" dirty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b="1" dirty="0"/>
              <a:t>DESY </a:t>
            </a:r>
            <a:r>
              <a:rPr lang="de-DE" b="1" dirty="0" err="1"/>
              <a:t>hazardous</a:t>
            </a:r>
            <a:r>
              <a:rPr lang="de-DE" b="1" dirty="0"/>
              <a:t> </a:t>
            </a:r>
            <a:r>
              <a:rPr lang="de-DE" b="1" dirty="0" err="1"/>
              <a:t>substance</a:t>
            </a:r>
            <a:r>
              <a:rPr lang="de-DE" b="1" dirty="0"/>
              <a:t> </a:t>
            </a:r>
            <a:r>
              <a:rPr lang="de-DE" b="1" dirty="0" err="1"/>
              <a:t>register</a:t>
            </a:r>
            <a:r>
              <a:rPr lang="de-DE" b="1" dirty="0"/>
              <a:t> </a:t>
            </a:r>
            <a:r>
              <a:rPr lang="de-DE" dirty="0" smtClean="0"/>
              <a:t>(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own-developed</a:t>
            </a:r>
            <a:r>
              <a:rPr lang="de-DE" dirty="0"/>
              <a:t>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 smtClean="0"/>
              <a:t>floor</a:t>
            </a:r>
            <a:r>
              <a:rPr lang="de-DE" dirty="0" smtClean="0"/>
              <a:t> </a:t>
            </a:r>
            <a:r>
              <a:rPr lang="de-DE" dirty="0"/>
              <a:t>plan</a:t>
            </a:r>
            <a:r>
              <a:rPr lang="de-DE" dirty="0" smtClean="0"/>
              <a:t>)</a:t>
            </a:r>
            <a:endParaRPr lang="de-DE" dirty="0"/>
          </a:p>
          <a:p>
            <a:pPr lvl="1"/>
            <a:r>
              <a:rPr lang="de-DE" dirty="0" smtClean="0"/>
              <a:t>Lab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d</a:t>
            </a:r>
            <a:r>
              <a:rPr lang="de-DE" dirty="0" err="1" smtClean="0"/>
              <a:t>isposal</a:t>
            </a:r>
            <a:endParaRPr lang="de-DE" dirty="0" smtClean="0"/>
          </a:p>
          <a:p>
            <a:pPr lvl="2"/>
            <a:r>
              <a:rPr lang="de-DE" dirty="0" err="1" smtClean="0"/>
              <a:t>Always</a:t>
            </a:r>
            <a:r>
              <a:rPr lang="de-DE" dirty="0" smtClean="0"/>
              <a:t> after </a:t>
            </a:r>
            <a:r>
              <a:rPr lang="de-DE" dirty="0" err="1" smtClean="0"/>
              <a:t>consultation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lab </a:t>
            </a:r>
            <a:r>
              <a:rPr lang="de-DE" dirty="0" err="1" smtClean="0"/>
              <a:t>responsibles</a:t>
            </a:r>
            <a:endParaRPr lang="de-DE" dirty="0" smtClean="0"/>
          </a:p>
          <a:p>
            <a:pPr lvl="2"/>
            <a:r>
              <a:rPr lang="de-DE" dirty="0" err="1" smtClean="0"/>
              <a:t>If</a:t>
            </a:r>
            <a:r>
              <a:rPr lang="de-DE" dirty="0" smtClean="0"/>
              <a:t> in </a:t>
            </a:r>
            <a:r>
              <a:rPr lang="de-DE" dirty="0" err="1" smtClean="0"/>
              <a:t>doubt</a:t>
            </a:r>
            <a:r>
              <a:rPr lang="de-DE" dirty="0" smtClean="0"/>
              <a:t> separate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/>
              <a:t>c</a:t>
            </a:r>
            <a:r>
              <a:rPr lang="de-DE" dirty="0" err="1" smtClean="0"/>
              <a:t>ontainers</a:t>
            </a:r>
            <a:r>
              <a:rPr lang="de-DE" dirty="0" smtClean="0"/>
              <a:t> for </a:t>
            </a:r>
            <a:r>
              <a:rPr lang="de-DE" dirty="0" err="1" smtClean="0"/>
              <a:t>each</a:t>
            </a:r>
            <a:r>
              <a:rPr lang="de-DE" dirty="0" smtClean="0"/>
              <a:t> </a:t>
            </a:r>
            <a:r>
              <a:rPr lang="de-DE" dirty="0" err="1" smtClean="0"/>
              <a:t>mixture</a:t>
            </a:r>
            <a:r>
              <a:rPr lang="de-DE" dirty="0" smtClean="0"/>
              <a:t> 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Long-term </a:t>
            </a:r>
            <a:r>
              <a:rPr lang="de-DE" dirty="0" err="1" smtClean="0"/>
              <a:t>user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6837075" y="1475116"/>
            <a:ext cx="2080981" cy="1823133"/>
            <a:chOff x="5459313" y="2833648"/>
            <a:chExt cx="3471598" cy="3171336"/>
          </a:xfrm>
        </p:grpSpPr>
        <p:pic>
          <p:nvPicPr>
            <p:cNvPr id="16" name="Picture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62407">
              <a:off x="5459313" y="2833648"/>
              <a:ext cx="1922856" cy="2739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6925" y="3031067"/>
              <a:ext cx="1914494" cy="26959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0890">
              <a:off x="6991928" y="3265448"/>
              <a:ext cx="1938983" cy="27395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142" y="4135038"/>
            <a:ext cx="1624914" cy="16712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Pfeil nach rechts 8"/>
          <p:cNvSpPr/>
          <p:nvPr/>
        </p:nvSpPr>
        <p:spPr bwMode="auto">
          <a:xfrm>
            <a:off x="474414" y="5515995"/>
            <a:ext cx="552091" cy="20703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44007"/>
            <a:ext cx="9049110" cy="2044700"/>
          </a:xfrm>
        </p:spPr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had</a:t>
            </a:r>
            <a:r>
              <a:rPr lang="de-DE" b="1" dirty="0" smtClean="0"/>
              <a:t> </a:t>
            </a:r>
            <a:r>
              <a:rPr lang="de-DE" b="1" dirty="0" err="1" smtClean="0"/>
              <a:t>happened</a:t>
            </a:r>
            <a:r>
              <a:rPr lang="de-DE" b="1" dirty="0" smtClean="0"/>
              <a:t>?</a:t>
            </a:r>
          </a:p>
          <a:p>
            <a:r>
              <a:rPr lang="de-DE" b="1" dirty="0" smtClean="0"/>
              <a:t>Regular </a:t>
            </a:r>
            <a:r>
              <a:rPr lang="de-DE" b="1" dirty="0" err="1" smtClean="0"/>
              <a:t>procedure</a:t>
            </a:r>
            <a:endParaRPr lang="de-DE" b="1" dirty="0" smtClean="0"/>
          </a:p>
          <a:p>
            <a:pPr lvl="1"/>
            <a:r>
              <a:rPr lang="de-DE" dirty="0" smtClean="0"/>
              <a:t>Chemistry </a:t>
            </a:r>
            <a:r>
              <a:rPr lang="de-DE" dirty="0" err="1" smtClean="0"/>
              <a:t>laboratory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restricted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dirty="0" smtClean="0"/>
              <a:t>,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qualified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trained</a:t>
            </a:r>
            <a:r>
              <a:rPr lang="de-DE" dirty="0" smtClean="0"/>
              <a:t> DESY </a:t>
            </a:r>
            <a:r>
              <a:rPr lang="de-DE" dirty="0" err="1" smtClean="0"/>
              <a:t>staff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.</a:t>
            </a:r>
          </a:p>
          <a:p>
            <a:pPr lvl="1"/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recipe</a:t>
            </a:r>
            <a:r>
              <a:rPr lang="de-DE" dirty="0" smtClean="0"/>
              <a:t> </a:t>
            </a:r>
            <a:r>
              <a:rPr lang="de-DE" dirty="0"/>
              <a:t>for </a:t>
            </a:r>
            <a:r>
              <a:rPr lang="de-DE" dirty="0" err="1"/>
              <a:t>etching</a:t>
            </a:r>
            <a:r>
              <a:rPr lang="de-DE" dirty="0"/>
              <a:t> </a:t>
            </a:r>
            <a:r>
              <a:rPr lang="de-DE" dirty="0" err="1" smtClean="0"/>
              <a:t>crystals</a:t>
            </a:r>
            <a:r>
              <a:rPr lang="de-DE" dirty="0" smtClean="0"/>
              <a:t> (</a:t>
            </a:r>
            <a:r>
              <a:rPr lang="de-DE" b="1" dirty="0" err="1" smtClean="0"/>
              <a:t>nitric</a:t>
            </a:r>
            <a:r>
              <a:rPr lang="de-DE" b="1" dirty="0" smtClean="0"/>
              <a:t> </a:t>
            </a:r>
            <a:r>
              <a:rPr lang="de-DE" b="1" dirty="0" err="1" smtClean="0"/>
              <a:t>acid</a:t>
            </a:r>
            <a:r>
              <a:rPr lang="de-DE" dirty="0" smtClean="0"/>
              <a:t>/ </a:t>
            </a:r>
            <a:r>
              <a:rPr lang="de-DE" dirty="0" err="1" smtClean="0"/>
              <a:t>acetic</a:t>
            </a:r>
            <a:r>
              <a:rPr lang="de-DE" dirty="0" smtClean="0"/>
              <a:t> </a:t>
            </a:r>
            <a:r>
              <a:rPr lang="de-DE" dirty="0" err="1" smtClean="0"/>
              <a:t>acid</a:t>
            </a:r>
            <a:r>
              <a:rPr lang="de-DE" dirty="0" smtClean="0"/>
              <a:t>/ </a:t>
            </a:r>
            <a:r>
              <a:rPr lang="de-DE" dirty="0" err="1" smtClean="0"/>
              <a:t>hydrofluoric</a:t>
            </a:r>
            <a:r>
              <a:rPr lang="de-DE" dirty="0" smtClean="0"/>
              <a:t> </a:t>
            </a:r>
            <a:r>
              <a:rPr lang="de-DE" dirty="0" err="1" smtClean="0"/>
              <a:t>acid</a:t>
            </a:r>
            <a:r>
              <a:rPr lang="de-DE" dirty="0" smtClean="0"/>
              <a:t>). </a:t>
            </a:r>
            <a:r>
              <a:rPr lang="de-DE" dirty="0" err="1" smtClean="0"/>
              <a:t>Diluted</a:t>
            </a:r>
            <a:r>
              <a:rPr lang="de-DE" dirty="0" smtClean="0"/>
              <a:t> </a:t>
            </a:r>
            <a:r>
              <a:rPr lang="de-DE" dirty="0" err="1" smtClean="0"/>
              <a:t>mixture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diposed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 </a:t>
            </a:r>
            <a:r>
              <a:rPr lang="de-DE" u="sng" dirty="0" smtClean="0"/>
              <a:t>5l </a:t>
            </a:r>
            <a:r>
              <a:rPr lang="de-DE" u="sng" dirty="0" err="1" smtClean="0"/>
              <a:t>waste</a:t>
            </a:r>
            <a:r>
              <a:rPr lang="de-DE" u="sng" dirty="0" smtClean="0"/>
              <a:t> </a:t>
            </a:r>
            <a:r>
              <a:rPr lang="de-DE" u="sng" dirty="0" err="1" smtClean="0"/>
              <a:t>container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a </a:t>
            </a:r>
            <a:r>
              <a:rPr lang="de-DE" u="sng" dirty="0" err="1" smtClean="0"/>
              <a:t>vented</a:t>
            </a:r>
            <a:r>
              <a:rPr lang="de-DE" u="sng" dirty="0" smtClean="0"/>
              <a:t> </a:t>
            </a:r>
            <a:r>
              <a:rPr lang="de-DE" u="sng" dirty="0" err="1" smtClean="0"/>
              <a:t>cap</a:t>
            </a:r>
            <a:r>
              <a:rPr lang="de-DE" dirty="0" smtClean="0"/>
              <a:t> </a:t>
            </a:r>
            <a:r>
              <a:rPr lang="de-DE" dirty="0" err="1" smtClean="0"/>
              <a:t>placed</a:t>
            </a:r>
            <a:r>
              <a:rPr lang="de-DE" dirty="0" smtClean="0"/>
              <a:t> </a:t>
            </a:r>
            <a:r>
              <a:rPr lang="de-DE" dirty="0" err="1" smtClean="0"/>
              <a:t>inside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fume</a:t>
            </a:r>
            <a:r>
              <a:rPr lang="de-DE" dirty="0" smtClean="0"/>
              <a:t> </a:t>
            </a:r>
            <a:r>
              <a:rPr lang="de-DE" dirty="0" err="1" smtClean="0"/>
              <a:t>hood</a:t>
            </a:r>
            <a:r>
              <a:rPr lang="de-DE" dirty="0" smtClean="0"/>
              <a:t> in a </a:t>
            </a:r>
            <a:r>
              <a:rPr lang="de-DE" u="sng" dirty="0" err="1" smtClean="0"/>
              <a:t>spill</a:t>
            </a:r>
            <a:r>
              <a:rPr lang="de-DE" u="sng" dirty="0" smtClean="0"/>
              <a:t> </a:t>
            </a:r>
            <a:r>
              <a:rPr lang="de-DE" u="sng" dirty="0" err="1" smtClean="0"/>
              <a:t>bath</a:t>
            </a:r>
            <a:r>
              <a:rPr lang="de-DE" dirty="0" smtClean="0"/>
              <a:t>.</a:t>
            </a:r>
          </a:p>
          <a:p>
            <a:pPr lvl="1"/>
            <a:endParaRPr lang="de-DE" dirty="0"/>
          </a:p>
          <a:p>
            <a:pPr marL="444500" lvl="1" indent="0">
              <a:buNone/>
            </a:pPr>
            <a:endParaRPr lang="de-DE" dirty="0"/>
          </a:p>
          <a:p>
            <a:pPr marL="444500" lvl="1" indent="0">
              <a:buNone/>
            </a:pPr>
            <a:endParaRPr lang="de-DE" dirty="0" smtClean="0"/>
          </a:p>
          <a:p>
            <a:pPr marL="444500" lvl="1" indent="0">
              <a:buNone/>
            </a:pPr>
            <a:endParaRPr lang="de-DE" dirty="0" smtClean="0"/>
          </a:p>
          <a:p>
            <a:r>
              <a:rPr lang="de-DE" b="1" dirty="0" err="1" smtClean="0"/>
              <a:t>Changed</a:t>
            </a:r>
            <a:r>
              <a:rPr lang="de-DE" b="1" dirty="0" smtClean="0"/>
              <a:t> </a:t>
            </a:r>
            <a:r>
              <a:rPr lang="de-DE" b="1" dirty="0" err="1" smtClean="0"/>
              <a:t>procedure</a:t>
            </a:r>
            <a:endParaRPr lang="de-DE" b="1" dirty="0" smtClean="0"/>
          </a:p>
          <a:p>
            <a:pPr lvl="1"/>
            <a:r>
              <a:rPr lang="de-DE" dirty="0" smtClean="0"/>
              <a:t>Lab </a:t>
            </a:r>
            <a:r>
              <a:rPr lang="de-DE" dirty="0" err="1" smtClean="0"/>
              <a:t>staff</a:t>
            </a:r>
            <a:r>
              <a:rPr lang="de-DE" dirty="0" smtClean="0"/>
              <a:t> was </a:t>
            </a:r>
            <a:r>
              <a:rPr lang="de-DE" dirty="0" err="1" smtClean="0"/>
              <a:t>asked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a </a:t>
            </a:r>
            <a:r>
              <a:rPr lang="de-DE" dirty="0" err="1" smtClean="0"/>
              <a:t>student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try</a:t>
            </a:r>
            <a:r>
              <a:rPr lang="de-DE" dirty="0" smtClean="0"/>
              <a:t> a different </a:t>
            </a:r>
            <a:r>
              <a:rPr lang="de-DE" dirty="0" err="1" smtClean="0"/>
              <a:t>recipe</a:t>
            </a:r>
            <a:r>
              <a:rPr lang="de-DE" dirty="0" smtClean="0"/>
              <a:t> </a:t>
            </a:r>
            <a:r>
              <a:rPr lang="de-DE" dirty="0"/>
              <a:t>at </a:t>
            </a:r>
            <a:r>
              <a:rPr lang="de-DE" dirty="0" err="1"/>
              <a:t>once</a:t>
            </a:r>
            <a:r>
              <a:rPr lang="de-DE" dirty="0"/>
              <a:t> (</a:t>
            </a:r>
            <a:r>
              <a:rPr lang="de-DE" b="1" dirty="0" err="1" smtClean="0"/>
              <a:t>ethanol</a:t>
            </a:r>
            <a:r>
              <a:rPr lang="de-DE" dirty="0" smtClean="0"/>
              <a:t>, </a:t>
            </a:r>
            <a:r>
              <a:rPr lang="de-DE" dirty="0" err="1" smtClean="0"/>
              <a:t>hydrofluoric</a:t>
            </a:r>
            <a:r>
              <a:rPr lang="de-DE" dirty="0" smtClean="0"/>
              <a:t> </a:t>
            </a:r>
            <a:r>
              <a:rPr lang="de-DE" dirty="0" err="1" smtClean="0"/>
              <a:t>acid</a:t>
            </a:r>
            <a:r>
              <a:rPr lang="de-DE" dirty="0" smtClean="0"/>
              <a:t>, </a:t>
            </a:r>
            <a:r>
              <a:rPr lang="de-DE" dirty="0" err="1" smtClean="0"/>
              <a:t>water</a:t>
            </a:r>
            <a:r>
              <a:rPr lang="de-DE" dirty="0" smtClean="0"/>
              <a:t>). After an oral </a:t>
            </a:r>
            <a:r>
              <a:rPr lang="de-DE" dirty="0" err="1" smtClean="0"/>
              <a:t>risk</a:t>
            </a:r>
            <a:r>
              <a:rPr lang="de-DE" dirty="0" smtClean="0"/>
              <a:t> </a:t>
            </a:r>
            <a:r>
              <a:rPr lang="de-DE" dirty="0" err="1" smtClean="0"/>
              <a:t>assessment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colleague</a:t>
            </a:r>
            <a:r>
              <a:rPr lang="de-DE" dirty="0" smtClean="0"/>
              <a:t> </a:t>
            </a:r>
            <a:r>
              <a:rPr lang="de-DE" dirty="0" err="1" smtClean="0"/>
              <a:t>agreed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so.</a:t>
            </a:r>
          </a:p>
          <a:p>
            <a:pPr lvl="1"/>
            <a:r>
              <a:rPr lang="de-DE" dirty="0" smtClean="0"/>
              <a:t>The </a:t>
            </a:r>
            <a:r>
              <a:rPr lang="de-DE" dirty="0" err="1" smtClean="0"/>
              <a:t>work</a:t>
            </a:r>
            <a:r>
              <a:rPr lang="de-DE" dirty="0" smtClean="0"/>
              <a:t> was </a:t>
            </a:r>
            <a:r>
              <a:rPr lang="de-DE" dirty="0" err="1" smtClean="0"/>
              <a:t>successfully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mixture</a:t>
            </a:r>
            <a:r>
              <a:rPr lang="de-DE" dirty="0" smtClean="0"/>
              <a:t> (250ml) was </a:t>
            </a:r>
            <a:r>
              <a:rPr lang="de-DE" dirty="0" err="1" smtClean="0"/>
              <a:t>disposed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container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for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r>
              <a:rPr lang="de-DE" dirty="0" smtClean="0"/>
              <a:t> </a:t>
            </a:r>
            <a:r>
              <a:rPr lang="de-DE" dirty="0" err="1" smtClean="0"/>
              <a:t>recipe</a:t>
            </a:r>
            <a:r>
              <a:rPr lang="de-DE" dirty="0" smtClean="0"/>
              <a:t>. </a:t>
            </a:r>
          </a:p>
          <a:p>
            <a:pPr lvl="1"/>
            <a:r>
              <a:rPr lang="de-DE" dirty="0" smtClean="0"/>
              <a:t>The lab was </a:t>
            </a:r>
            <a:r>
              <a:rPr lang="de-DE" dirty="0" err="1" smtClean="0"/>
              <a:t>closed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colleague</a:t>
            </a:r>
            <a:r>
              <a:rPr lang="de-DE" dirty="0" smtClean="0"/>
              <a:t> </a:t>
            </a:r>
            <a:r>
              <a:rPr lang="de-DE" dirty="0" err="1" smtClean="0"/>
              <a:t>went</a:t>
            </a:r>
            <a:r>
              <a:rPr lang="de-DE" dirty="0" smtClean="0"/>
              <a:t> </a:t>
            </a:r>
            <a:r>
              <a:rPr lang="de-DE" dirty="0" err="1" smtClean="0"/>
              <a:t>home</a:t>
            </a:r>
            <a:r>
              <a:rPr lang="de-DE" dirty="0" smtClean="0"/>
              <a:t> (4pm).</a:t>
            </a:r>
          </a:p>
          <a:p>
            <a:pPr lvl="1"/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: </a:t>
            </a:r>
            <a:r>
              <a:rPr lang="de-DE" dirty="0" err="1" smtClean="0"/>
              <a:t>burst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container</a:t>
            </a:r>
            <a:r>
              <a:rPr lang="de-DE" dirty="0" smtClean="0"/>
              <a:t> (2011)</a:t>
            </a:r>
            <a:endParaRPr lang="de-DE" dirty="0"/>
          </a:p>
        </p:txBody>
      </p:sp>
      <p:pic>
        <p:nvPicPr>
          <p:cNvPr id="7" name="Grafi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4" y="2889868"/>
            <a:ext cx="2194843" cy="16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977" y="2889868"/>
            <a:ext cx="2187575" cy="164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Gerade Verbindung mit Pfeil 10"/>
          <p:cNvCxnSpPr/>
          <p:nvPr/>
        </p:nvCxnSpPr>
        <p:spPr bwMode="auto">
          <a:xfrm>
            <a:off x="5158596" y="2648309"/>
            <a:ext cx="1388853" cy="99203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>
            <a:off x="6547449" y="2648309"/>
            <a:ext cx="353683" cy="6771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mit Pfeil 14"/>
          <p:cNvCxnSpPr/>
          <p:nvPr/>
        </p:nvCxnSpPr>
        <p:spPr bwMode="auto">
          <a:xfrm>
            <a:off x="2467155" y="2889868"/>
            <a:ext cx="1503140" cy="11041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363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1" y="395763"/>
            <a:ext cx="6357669" cy="2044700"/>
          </a:xfrm>
        </p:spPr>
        <p:txBody>
          <a:bodyPr/>
          <a:lstStyle/>
          <a:p>
            <a:endParaRPr lang="de-DE" dirty="0" smtClean="0"/>
          </a:p>
          <a:p>
            <a:r>
              <a:rPr lang="de-DE" b="1" dirty="0" smtClean="0"/>
              <a:t>Half an </a:t>
            </a:r>
            <a:r>
              <a:rPr lang="de-DE" b="1" dirty="0" err="1" smtClean="0"/>
              <a:t>hour</a:t>
            </a:r>
            <a:r>
              <a:rPr lang="de-DE" b="1" dirty="0" smtClean="0"/>
              <a:t> </a:t>
            </a:r>
            <a:r>
              <a:rPr lang="de-DE" b="1" dirty="0" err="1" smtClean="0"/>
              <a:t>later</a:t>
            </a:r>
            <a:r>
              <a:rPr lang="de-DE" b="1" dirty="0" smtClean="0"/>
              <a:t>…</a:t>
            </a:r>
          </a:p>
          <a:p>
            <a:pPr lvl="1"/>
            <a:r>
              <a:rPr lang="de-DE" dirty="0"/>
              <a:t>T</a:t>
            </a:r>
            <a:r>
              <a:rPr lang="de-DE" dirty="0" smtClean="0"/>
              <a:t>he </a:t>
            </a:r>
            <a:r>
              <a:rPr lang="de-DE" dirty="0" err="1"/>
              <a:t>container</a:t>
            </a:r>
            <a:r>
              <a:rPr lang="de-DE" dirty="0"/>
              <a:t> </a:t>
            </a:r>
            <a:r>
              <a:rPr lang="de-DE" dirty="0" err="1"/>
              <a:t>blew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, </a:t>
            </a:r>
            <a:r>
              <a:rPr lang="de-DE" dirty="0" err="1" smtClean="0"/>
              <a:t>softened</a:t>
            </a:r>
            <a:r>
              <a:rPr lang="de-DE" dirty="0" smtClean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burst</a:t>
            </a:r>
            <a:r>
              <a:rPr lang="de-DE" dirty="0"/>
              <a:t> </a:t>
            </a:r>
            <a:r>
              <a:rPr lang="de-DE" dirty="0" smtClean="0"/>
              <a:t>(</a:t>
            </a:r>
            <a:r>
              <a:rPr lang="de-DE" b="1" dirty="0" err="1" smtClean="0"/>
              <a:t>exothermic</a:t>
            </a:r>
            <a:r>
              <a:rPr lang="de-DE" b="1" dirty="0" smtClean="0"/>
              <a:t> </a:t>
            </a:r>
            <a:r>
              <a:rPr lang="de-DE" b="1" dirty="0" err="1" smtClean="0"/>
              <a:t>reaction</a:t>
            </a:r>
            <a:r>
              <a:rPr lang="de-DE" b="1" dirty="0" smtClean="0"/>
              <a:t>: </a:t>
            </a:r>
            <a:r>
              <a:rPr lang="de-DE" b="1" dirty="0" err="1" smtClean="0"/>
              <a:t>nitric</a:t>
            </a:r>
            <a:r>
              <a:rPr lang="de-DE" b="1" dirty="0" smtClean="0"/>
              <a:t> </a:t>
            </a:r>
            <a:r>
              <a:rPr lang="de-DE" b="1" dirty="0" err="1" smtClean="0"/>
              <a:t>acid</a:t>
            </a:r>
            <a:r>
              <a:rPr lang="de-DE" b="1" dirty="0" smtClean="0"/>
              <a:t> - </a:t>
            </a:r>
            <a:r>
              <a:rPr lang="de-DE" b="1" dirty="0" err="1" smtClean="0"/>
              <a:t>ethanol</a:t>
            </a:r>
            <a:r>
              <a:rPr lang="de-DE" dirty="0" smtClean="0"/>
              <a:t>).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been</a:t>
            </a:r>
            <a:r>
              <a:rPr lang="de-DE" dirty="0" smtClean="0"/>
              <a:t> </a:t>
            </a:r>
            <a:r>
              <a:rPr lang="de-DE" dirty="0" err="1" smtClean="0"/>
              <a:t>endangered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nobody</a:t>
            </a:r>
            <a:r>
              <a:rPr lang="de-DE" dirty="0" smtClean="0"/>
              <a:t> was in </a:t>
            </a:r>
            <a:r>
              <a:rPr lang="de-DE" dirty="0" err="1" smtClean="0"/>
              <a:t>the</a:t>
            </a:r>
            <a:r>
              <a:rPr lang="de-DE" dirty="0" smtClean="0"/>
              <a:t> lab.</a:t>
            </a:r>
            <a:endParaRPr lang="de-DE" dirty="0"/>
          </a:p>
          <a:p>
            <a:pPr lvl="1"/>
            <a:r>
              <a:rPr lang="de-DE" dirty="0"/>
              <a:t>Short time </a:t>
            </a:r>
            <a:r>
              <a:rPr lang="de-DE" dirty="0" err="1"/>
              <a:t>later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 </a:t>
            </a:r>
            <a:r>
              <a:rPr lang="de-DE" dirty="0"/>
              <a:t>was </a:t>
            </a:r>
            <a:r>
              <a:rPr lang="de-DE" dirty="0" err="1" smtClean="0"/>
              <a:t>discovered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/>
              <a:t>remaining</a:t>
            </a:r>
            <a:r>
              <a:rPr lang="de-DE" dirty="0"/>
              <a:t> lab </a:t>
            </a:r>
            <a:r>
              <a:rPr lang="de-DE" dirty="0" err="1" smtClean="0"/>
              <a:t>staff</a:t>
            </a:r>
            <a:r>
              <a:rPr lang="de-DE" dirty="0" smtClean="0"/>
              <a:t>, </a:t>
            </a:r>
            <a:r>
              <a:rPr lang="de-DE" dirty="0" err="1" smtClean="0"/>
              <a:t>who</a:t>
            </a:r>
            <a:r>
              <a:rPr lang="de-DE" dirty="0" smtClean="0"/>
              <a:t> was not </a:t>
            </a:r>
            <a:r>
              <a:rPr lang="de-DE" dirty="0" err="1" smtClean="0"/>
              <a:t>informed</a:t>
            </a:r>
            <a:r>
              <a:rPr lang="de-DE" dirty="0" smtClean="0"/>
              <a:t> in </a:t>
            </a:r>
            <a:r>
              <a:rPr lang="de-DE" dirty="0" err="1" smtClean="0"/>
              <a:t>detail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etching</a:t>
            </a:r>
            <a:r>
              <a:rPr lang="de-DE" dirty="0"/>
              <a:t> </a:t>
            </a:r>
            <a:r>
              <a:rPr lang="de-DE" dirty="0" err="1" smtClean="0"/>
              <a:t>process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substances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At 5pm </a:t>
            </a:r>
            <a:r>
              <a:rPr lang="de-DE" dirty="0" err="1" smtClean="0"/>
              <a:t>the</a:t>
            </a:r>
            <a:r>
              <a:rPr lang="de-DE" dirty="0" smtClean="0"/>
              <a:t> DESY Technical Emergency </a:t>
            </a:r>
            <a:r>
              <a:rPr lang="de-DE" dirty="0"/>
              <a:t>S</a:t>
            </a:r>
            <a:r>
              <a:rPr lang="de-DE" dirty="0" smtClean="0"/>
              <a:t>ervice was </a:t>
            </a:r>
            <a:r>
              <a:rPr lang="de-DE" dirty="0" err="1" smtClean="0"/>
              <a:t>called</a:t>
            </a:r>
            <a:r>
              <a:rPr lang="de-DE" dirty="0"/>
              <a:t>. </a:t>
            </a:r>
            <a:endParaRPr lang="de-DE" dirty="0" smtClean="0"/>
          </a:p>
          <a:p>
            <a:pPr lvl="1"/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uncertainty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incident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DESY </a:t>
            </a:r>
            <a:r>
              <a:rPr lang="de-DE" dirty="0"/>
              <a:t>T</a:t>
            </a:r>
            <a:r>
              <a:rPr lang="de-DE" dirty="0" smtClean="0"/>
              <a:t>echnical Emergency Service </a:t>
            </a:r>
            <a:r>
              <a:rPr lang="de-DE" dirty="0" err="1" smtClean="0"/>
              <a:t>called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Hamburg </a:t>
            </a:r>
            <a:r>
              <a:rPr lang="de-DE" dirty="0" err="1" smtClean="0"/>
              <a:t>fire</a:t>
            </a:r>
            <a:r>
              <a:rPr lang="de-DE" dirty="0" smtClean="0"/>
              <a:t> / </a:t>
            </a:r>
            <a:r>
              <a:rPr lang="de-DE" dirty="0"/>
              <a:t>environmental </a:t>
            </a:r>
            <a:r>
              <a:rPr lang="de-DE" dirty="0" err="1"/>
              <a:t>department</a:t>
            </a:r>
            <a:r>
              <a:rPr lang="de-DE" dirty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secure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. 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: </a:t>
            </a:r>
            <a:r>
              <a:rPr lang="de-DE" dirty="0" err="1" smtClean="0"/>
              <a:t>burst</a:t>
            </a:r>
            <a:r>
              <a:rPr lang="de-DE" dirty="0" smtClean="0"/>
              <a:t>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container</a:t>
            </a:r>
            <a:endParaRPr lang="de-DE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474" y="1337095"/>
            <a:ext cx="2588156" cy="194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1141486" y="4343279"/>
            <a:ext cx="6357669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5113" indent="-265113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84150" algn="l" rtl="0" eaLnBrk="1" fontAlgn="base" hangingPunct="1">
              <a:spcBef>
                <a:spcPct val="0"/>
              </a:spcBef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236663" indent="-228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9900"/>
              </a:buClr>
              <a:buFont typeface="Arial Black" pitchFamily="34" charset="0"/>
              <a:defRPr sz="1200">
                <a:solidFill>
                  <a:schemeClr val="tx1"/>
                </a:solidFill>
                <a:latin typeface="+mn-lt"/>
              </a:defRPr>
            </a:lvl3pPr>
            <a:lvl4pPr marL="1644650" indent="-228600" algn="l" rtl="0" eaLnBrk="1" fontAlgn="base" hangingPunct="1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de-DE" sz="1600" kern="0" dirty="0" err="1" smtClean="0"/>
              <a:t>If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the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person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who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had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carried</a:t>
            </a:r>
            <a:r>
              <a:rPr lang="de-DE" sz="1600" kern="0" dirty="0" smtClean="0"/>
              <a:t> out </a:t>
            </a:r>
            <a:r>
              <a:rPr lang="de-DE" sz="1600" kern="0" dirty="0" err="1" smtClean="0"/>
              <a:t>the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etching</a:t>
            </a:r>
            <a:r>
              <a:rPr lang="de-DE" sz="1600" kern="0" dirty="0" smtClean="0"/>
              <a:t>, </a:t>
            </a:r>
            <a:r>
              <a:rPr lang="de-DE" sz="1600" kern="0" dirty="0" err="1" smtClean="0"/>
              <a:t>had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been</a:t>
            </a:r>
            <a:r>
              <a:rPr lang="de-DE" sz="1600" kern="0" dirty="0" smtClean="0"/>
              <a:t> on </a:t>
            </a:r>
            <a:r>
              <a:rPr lang="de-DE" sz="1600" kern="0" dirty="0" err="1" smtClean="0"/>
              <a:t>site</a:t>
            </a:r>
            <a:r>
              <a:rPr lang="de-DE" sz="1600" kern="0" dirty="0" smtClean="0"/>
              <a:t>, </a:t>
            </a:r>
            <a:r>
              <a:rPr lang="de-DE" sz="1600" kern="0" dirty="0" err="1" smtClean="0"/>
              <a:t>the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spilled</a:t>
            </a:r>
            <a:r>
              <a:rPr lang="de-DE" sz="1600" kern="0" dirty="0" smtClean="0"/>
              <a:t> liquid </a:t>
            </a:r>
            <a:r>
              <a:rPr lang="de-DE" sz="1600" kern="0" dirty="0" err="1" smtClean="0"/>
              <a:t>could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have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been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absorbed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with</a:t>
            </a:r>
            <a:r>
              <a:rPr lang="de-DE" sz="1600" kern="0" dirty="0" smtClean="0"/>
              <a:t> a </a:t>
            </a:r>
            <a:r>
              <a:rPr lang="de-DE" sz="1600" kern="0" dirty="0" err="1" smtClean="0"/>
              <a:t>chemical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binder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by</a:t>
            </a:r>
            <a:r>
              <a:rPr lang="de-DE" sz="1600" kern="0" dirty="0" smtClean="0"/>
              <a:t> DESY </a:t>
            </a:r>
            <a:r>
              <a:rPr lang="de-DE" sz="1600" kern="0" dirty="0" err="1" smtClean="0"/>
              <a:t>staff</a:t>
            </a:r>
            <a:r>
              <a:rPr lang="de-DE" sz="1600" kern="0" dirty="0" smtClean="0"/>
              <a:t> </a:t>
            </a:r>
            <a:r>
              <a:rPr lang="de-DE" sz="1600" kern="0" dirty="0" smtClean="0"/>
              <a:t>(</a:t>
            </a:r>
            <a:r>
              <a:rPr lang="de-DE" sz="1600" kern="0" dirty="0" err="1" smtClean="0"/>
              <a:t>under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self-protection</a:t>
            </a:r>
            <a:r>
              <a:rPr lang="de-DE" sz="1600" kern="0" dirty="0" smtClean="0"/>
              <a:t>) </a:t>
            </a:r>
            <a:r>
              <a:rPr lang="de-DE" sz="1600" kern="0" dirty="0" err="1" smtClean="0"/>
              <a:t>with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less</a:t>
            </a:r>
            <a:r>
              <a:rPr lang="de-DE" sz="1600" kern="0" dirty="0" smtClean="0"/>
              <a:t> </a:t>
            </a:r>
            <a:r>
              <a:rPr lang="de-DE" sz="1600" kern="0" dirty="0" err="1" smtClean="0"/>
              <a:t>effort</a:t>
            </a:r>
            <a:r>
              <a:rPr lang="de-DE" sz="1600" kern="0" dirty="0" smtClean="0"/>
              <a:t>.</a:t>
            </a:r>
          </a:p>
          <a:p>
            <a:pPr lvl="1"/>
            <a:endParaRPr lang="de-DE" kern="0" dirty="0" smtClean="0"/>
          </a:p>
          <a:p>
            <a:pPr lvl="1"/>
            <a:endParaRPr lang="de-DE" kern="0" dirty="0"/>
          </a:p>
        </p:txBody>
      </p:sp>
      <p:cxnSp>
        <p:nvCxnSpPr>
          <p:cNvPr id="3" name="Gerade Verbindung 2"/>
          <p:cNvCxnSpPr/>
          <p:nvPr/>
        </p:nvCxnSpPr>
        <p:spPr bwMode="auto">
          <a:xfrm>
            <a:off x="1141486" y="4442604"/>
            <a:ext cx="0" cy="65560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0782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1095</Words>
  <Application>Microsoft Office PowerPoint</Application>
  <PresentationFormat>Bildschirmpräsentation (4:3)</PresentationFormat>
  <Paragraphs>219</Paragraphs>
  <Slides>13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PPT-Vorlage_en</vt:lpstr>
      <vt:lpstr>Safety Measures &amp; Organisation in    DESY Photon Science User Laboratories</vt:lpstr>
      <vt:lpstr>Contents</vt:lpstr>
      <vt:lpstr>DESY Photon Science on-site infrastructure</vt:lpstr>
      <vt:lpstr>DESY Photon Science on-site Infrastructure</vt:lpstr>
      <vt:lpstr>Chemistry laboratory application</vt:lpstr>
      <vt:lpstr>Chemistry laboratory application</vt:lpstr>
      <vt:lpstr>Long-term user</vt:lpstr>
      <vt:lpstr>Lessons learned: burst waste container (2011)</vt:lpstr>
      <vt:lpstr>Lessons learned: burst waste container</vt:lpstr>
      <vt:lpstr>Lessons learned: burst waste container</vt:lpstr>
      <vt:lpstr>Improvements in DOOR to support the chemistry lab use</vt:lpstr>
      <vt:lpstr>Improvements in DOOR to support the chemistry laboratory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Laboratory Organisation</dc:title>
  <dc:creator>Lessmann-Bassen, Sabine</dc:creator>
  <cp:lastModifiedBy>Lessmann-Bassen, Sabine</cp:lastModifiedBy>
  <cp:revision>323</cp:revision>
  <cp:lastPrinted>2014-09-04T06:41:11Z</cp:lastPrinted>
  <dcterms:created xsi:type="dcterms:W3CDTF">2014-07-22T12:26:56Z</dcterms:created>
  <dcterms:modified xsi:type="dcterms:W3CDTF">2014-09-06T14:21:16Z</dcterms:modified>
</cp:coreProperties>
</file>