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0" r:id="rId4"/>
    <p:sldId id="266" r:id="rId5"/>
    <p:sldId id="271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ni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518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5D6790B1-C554-47F2-A468-67D0BB750420}" type="datetimeFigureOut">
              <a:rPr lang="en-US" altLang="en-US"/>
              <a:pPr/>
              <a:t>9/8/2014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2CAC6F1C-8A27-4A0B-8A22-9228997C6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70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AA6D45E-7853-4DEF-98D4-31EDEE6BE39D}" type="datetimeFigureOut">
              <a:rPr lang="en-US" altLang="en-US"/>
              <a:pPr/>
              <a:t>9/8/2014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0472E62-99EE-453A-B0D0-F485A8713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32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2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4708-A853-4A5F-80F7-6FE06E582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3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C6FDCBE-94BC-422D-82AC-BE4537E0A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7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6BF538F-01FF-4B3D-855D-B36793093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0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6050-443A-449C-BC8B-825D55D30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FDFF4-419A-4632-A797-B27CBDCDE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0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F58ED-98AE-415F-99BC-FDCEB074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9C4A6-9360-422A-B96E-E7BA31EB7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5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00D0C-E6F5-43EA-88DA-C726F47F6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61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CEC03981-81F0-4730-B37F-41710A25E5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6F4A8C4-6D97-4424-9204-26B2DE5C2D8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Welcome to the 2014</a:t>
            </a:r>
            <a:br>
              <a:rPr lang="en-US" altLang="en-US" dirty="0" smtClean="0">
                <a:latin typeface="Helvetica" pitchFamily="124" charset="0"/>
              </a:rPr>
            </a:br>
            <a:r>
              <a:rPr lang="en-US" altLang="en-US" dirty="0" smtClean="0">
                <a:latin typeface="Helvetica" pitchFamily="124" charset="0"/>
              </a:rPr>
              <a:t>International Technical Safety Forum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John E. Anderson Jr.</a:t>
            </a:r>
          </a:p>
          <a:p>
            <a:r>
              <a:rPr lang="en-US" altLang="en-US" dirty="0" smtClean="0">
                <a:latin typeface="Helvetica" pitchFamily="124" charset="0"/>
              </a:rPr>
              <a:t>9 September 2014</a:t>
            </a:r>
          </a:p>
          <a:p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ITSF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Risk Assessment Workshop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Plenary Sessions</a:t>
            </a:r>
          </a:p>
          <a:p>
            <a:pPr lvl="1"/>
            <a:r>
              <a:rPr lang="en-US" dirty="0" smtClean="0"/>
              <a:t>10 Topical </a:t>
            </a:r>
            <a:r>
              <a:rPr lang="en-US" dirty="0" smtClean="0"/>
              <a:t>Areas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Fermilab Tours Thursday afternoon</a:t>
            </a:r>
          </a:p>
          <a:p>
            <a:pPr lvl="1"/>
            <a:r>
              <a:rPr lang="en-US" dirty="0" smtClean="0"/>
              <a:t>Each tour is limited to 20 people</a:t>
            </a:r>
          </a:p>
          <a:p>
            <a:pPr lvl="1"/>
            <a:r>
              <a:rPr lang="en-US" dirty="0" smtClean="0"/>
              <a:t>Signup sheets at the </a:t>
            </a:r>
            <a:r>
              <a:rPr lang="en-US" dirty="0"/>
              <a:t>C</a:t>
            </a:r>
            <a:r>
              <a:rPr lang="en-US" dirty="0" smtClean="0"/>
              <a:t>onference Registration desk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losed </a:t>
            </a:r>
            <a:r>
              <a:rPr lang="en-US" dirty="0"/>
              <a:t>toe low heel </a:t>
            </a:r>
            <a:r>
              <a:rPr lang="en-US" dirty="0" smtClean="0"/>
              <a:t>shoes required</a:t>
            </a:r>
          </a:p>
          <a:p>
            <a:pPr lvl="2"/>
            <a:r>
              <a:rPr lang="en-US" dirty="0" smtClean="0"/>
              <a:t>Open </a:t>
            </a:r>
            <a:r>
              <a:rPr lang="en-US" dirty="0"/>
              <a:t>toe </a:t>
            </a:r>
            <a:r>
              <a:rPr lang="en-US" dirty="0" smtClean="0"/>
              <a:t>shoes </a:t>
            </a:r>
            <a:r>
              <a:rPr lang="en-US" dirty="0"/>
              <a:t>or high heel shoes are not </a:t>
            </a:r>
            <a:r>
              <a:rPr lang="en-US" dirty="0" smtClean="0"/>
              <a:t>allowed</a:t>
            </a:r>
          </a:p>
          <a:p>
            <a:pPr lvl="1"/>
            <a:r>
              <a:rPr lang="en-US" dirty="0" smtClean="0"/>
              <a:t>Stairs on all tours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09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ITSF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Tour Buses 1 &amp; 2</a:t>
            </a:r>
          </a:p>
          <a:p>
            <a:pPr lvl="1"/>
            <a:r>
              <a:rPr lang="en-US" dirty="0"/>
              <a:t>Advanced Superconducting Test Accelerator area  (ASTA) </a:t>
            </a:r>
            <a:endParaRPr lang="en-US" dirty="0" smtClean="0"/>
          </a:p>
          <a:p>
            <a:pPr lvl="1"/>
            <a:r>
              <a:rPr lang="en-US" dirty="0" smtClean="0"/>
              <a:t>Main </a:t>
            </a:r>
            <a:r>
              <a:rPr lang="en-US" dirty="0"/>
              <a:t>Injector Neutrino Oscillation Search (MINOS) </a:t>
            </a:r>
            <a:br>
              <a:rPr lang="en-US" dirty="0"/>
            </a:br>
            <a:r>
              <a:rPr lang="en-US" dirty="0" smtClean="0"/>
              <a:t>NuMI </a:t>
            </a:r>
            <a:r>
              <a:rPr lang="en-US" dirty="0"/>
              <a:t>Off-axis Electron Neutrino Appearance (</a:t>
            </a:r>
            <a:r>
              <a:rPr lang="en-US" dirty="0" err="1"/>
              <a:t>NOνA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Tour Bus 3</a:t>
            </a:r>
          </a:p>
          <a:p>
            <a:pPr lvl="1"/>
            <a:r>
              <a:rPr lang="en-US" dirty="0"/>
              <a:t>D-Zero Colliding Beam </a:t>
            </a:r>
            <a:r>
              <a:rPr lang="en-US" dirty="0" smtClean="0"/>
              <a:t>Detector</a:t>
            </a:r>
          </a:p>
          <a:p>
            <a:pPr lvl="1"/>
            <a:r>
              <a:rPr lang="en-US" dirty="0" smtClean="0"/>
              <a:t>Tevatron </a:t>
            </a:r>
            <a:r>
              <a:rPr lang="en-US" dirty="0"/>
              <a:t>Accelerator area around the D-Zero </a:t>
            </a:r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Liquid </a:t>
            </a:r>
            <a:r>
              <a:rPr lang="en-US" dirty="0"/>
              <a:t>Argon Test Facility (</a:t>
            </a:r>
            <a:r>
              <a:rPr lang="en-US" dirty="0" err="1"/>
              <a:t>LArTF</a:t>
            </a:r>
            <a:r>
              <a:rPr lang="en-US" dirty="0"/>
              <a:t>) </a:t>
            </a:r>
            <a:r>
              <a:rPr lang="en-US" dirty="0" smtClean="0"/>
              <a:t>- </a:t>
            </a:r>
            <a:r>
              <a:rPr lang="en-US" dirty="0" err="1" smtClean="0"/>
              <a:t>MicroBooNE</a:t>
            </a:r>
            <a:r>
              <a:rPr lang="en-US" dirty="0" smtClean="0"/>
              <a:t> experiment</a:t>
            </a:r>
          </a:p>
          <a:p>
            <a:pPr lvl="1"/>
            <a:r>
              <a:rPr lang="en-US" dirty="0" smtClean="0"/>
              <a:t>MC-1 </a:t>
            </a:r>
            <a:r>
              <a:rPr lang="en-US" dirty="0"/>
              <a:t>service </a:t>
            </a:r>
            <a:r>
              <a:rPr lang="en-US" dirty="0" smtClean="0"/>
              <a:t>building -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/>
              <a:t>g-2 </a:t>
            </a:r>
            <a:r>
              <a:rPr lang="en-US" dirty="0" smtClean="0"/>
              <a:t>experiment</a:t>
            </a:r>
            <a:br>
              <a:rPr lang="en-US" dirty="0" smtClean="0"/>
            </a:br>
            <a:r>
              <a:rPr lang="en-US" dirty="0" err="1" smtClean="0"/>
              <a:t>LArTF</a:t>
            </a:r>
            <a:r>
              <a:rPr lang="en-US" dirty="0" smtClean="0"/>
              <a:t> </a:t>
            </a:r>
            <a:r>
              <a:rPr lang="en-US" dirty="0"/>
              <a:t>and g-2 are still in the installation </a:t>
            </a:r>
            <a:r>
              <a:rPr lang="en-US" dirty="0" smtClean="0"/>
              <a:t>phases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32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ITSF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Fermi Research Alliance hosted reception tonight</a:t>
            </a:r>
          </a:p>
          <a:p>
            <a:pPr lvl="1"/>
            <a:r>
              <a:rPr lang="en-US" dirty="0" smtClean="0"/>
              <a:t>Wilson Hall 2</a:t>
            </a:r>
            <a:r>
              <a:rPr lang="en-US" baseline="30000" dirty="0" smtClean="0"/>
              <a:t>nd</a:t>
            </a:r>
            <a:r>
              <a:rPr lang="en-US" dirty="0" smtClean="0"/>
              <a:t> Floor Crossover</a:t>
            </a:r>
          </a:p>
          <a:p>
            <a:pPr lvl="1"/>
            <a:endParaRPr lang="en-US" dirty="0"/>
          </a:p>
          <a:p>
            <a:r>
              <a:rPr lang="en-US" dirty="0" smtClean="0"/>
              <a:t>Thursday night dinner at Chez Leon</a:t>
            </a:r>
          </a:p>
          <a:p>
            <a:pPr lvl="1"/>
            <a:r>
              <a:rPr lang="en-US" dirty="0" smtClean="0"/>
              <a:t>Located in the village</a:t>
            </a:r>
          </a:p>
          <a:p>
            <a:pPr lvl="1"/>
            <a:r>
              <a:rPr lang="en-US" dirty="0" smtClean="0"/>
              <a:t>Dinner tickets available at the Conference </a:t>
            </a:r>
            <a:r>
              <a:rPr lang="en-US" dirty="0"/>
              <a:t>R</a:t>
            </a:r>
            <a:r>
              <a:rPr lang="en-US" dirty="0" smtClean="0"/>
              <a:t>egistration desk</a:t>
            </a:r>
          </a:p>
          <a:p>
            <a:pPr lvl="1"/>
            <a:r>
              <a:rPr lang="en-US" dirty="0" smtClean="0"/>
              <a:t>Cost $55.00 per person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88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 Hall Emergency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Fire Procedures</a:t>
            </a:r>
          </a:p>
          <a:p>
            <a:pPr lvl="1"/>
            <a:r>
              <a:rPr lang="en-US" dirty="0"/>
              <a:t>Floor experiencing the problem and floors immediately adjacent will have the strobes activated and 3 beeps followed by voice evacuation instructions</a:t>
            </a:r>
          </a:p>
          <a:p>
            <a:pPr lvl="1"/>
            <a:r>
              <a:rPr lang="en-US" dirty="0"/>
              <a:t>Floors adjacent to the affected area will receive voice instructions advising personnel that an emergency exists but no action is required for their floor</a:t>
            </a:r>
          </a:p>
          <a:p>
            <a:pPr lvl="1"/>
            <a:r>
              <a:rPr lang="en-US" dirty="0"/>
              <a:t>Floors beyond the affected and adjacent area will not receive any emergency notification, as no action is required of the personnel occupying these floors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4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Wilson Hall Emergency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Emergency Evacuation Routes</a:t>
            </a:r>
          </a:p>
          <a:p>
            <a:pPr lvl="1"/>
            <a:r>
              <a:rPr lang="en-US" dirty="0"/>
              <a:t>Stair Route</a:t>
            </a:r>
          </a:p>
          <a:p>
            <a:pPr lvl="2"/>
            <a:r>
              <a:rPr lang="en-US" dirty="0"/>
              <a:t>East Tower use southeast stairway</a:t>
            </a:r>
          </a:p>
          <a:p>
            <a:pPr lvl="2"/>
            <a:r>
              <a:rPr lang="en-US" dirty="0"/>
              <a:t>West Tower use southwest stairway</a:t>
            </a:r>
          </a:p>
          <a:p>
            <a:pPr lvl="1"/>
            <a:r>
              <a:rPr lang="en-US" dirty="0"/>
              <a:t>Secondary Stair Route</a:t>
            </a:r>
          </a:p>
          <a:p>
            <a:pPr lvl="2"/>
            <a:r>
              <a:rPr lang="en-US" dirty="0"/>
              <a:t>Floors 3-5 and 7-16 traverse cross-over to opposite south stairway</a:t>
            </a:r>
          </a:p>
          <a:p>
            <a:pPr lvl="2"/>
            <a:r>
              <a:rPr lang="en-US" dirty="0"/>
              <a:t>Floor 6 and any floor with both stair routes blocked, exit via the north (open) stairway to the next lower level, then south to enclosed stairway.</a:t>
            </a:r>
          </a:p>
          <a:p>
            <a:pPr lvl="1"/>
            <a:r>
              <a:rPr lang="en-US" dirty="0"/>
              <a:t>Exit building at the ground floor stairwell doors.</a:t>
            </a:r>
          </a:p>
          <a:p>
            <a:pPr lvl="1"/>
            <a:r>
              <a:rPr lang="en-US" dirty="0"/>
              <a:t>Proceed to the designated assembly area - the area across the drive in front of the LINAC, Cross-Gallery, and Transfer Hall.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2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Wilson Hall Emergency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/>
              <a:t>Tornado</a:t>
            </a:r>
          </a:p>
          <a:p>
            <a:pPr lvl="1"/>
            <a:r>
              <a:rPr lang="en-US" sz="2000" dirty="0"/>
              <a:t>A tornado warning is issued by the Communications Center over the Site wide Emergency Warning System (SEWS)</a:t>
            </a:r>
          </a:p>
          <a:p>
            <a:pPr lvl="1"/>
            <a:r>
              <a:rPr lang="en-US" sz="2000" dirty="0"/>
              <a:t>Descend using primary stair route</a:t>
            </a:r>
          </a:p>
          <a:p>
            <a:pPr lvl="1"/>
            <a:r>
              <a:rPr lang="en-US" sz="2000" dirty="0"/>
              <a:t>Continue down the south stairwells into the basement tornado shelter area</a:t>
            </a:r>
          </a:p>
          <a:p>
            <a:pPr lvl="1"/>
            <a:r>
              <a:rPr lang="en-US" sz="2000" dirty="0"/>
              <a:t>Designated shelter consists of the entire basement, tunnels to the Cross Gallery and Auditorium, and selected areas in the VMS </a:t>
            </a:r>
            <a:r>
              <a:rPr lang="en-US" sz="2000" dirty="0" smtClean="0"/>
              <a:t>area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9 September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 | ITSF 2014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747713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 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 Template</Template>
  <TotalTime>2015</TotalTime>
  <Words>439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Fermilab Template</vt:lpstr>
      <vt:lpstr>Fermilab: Footer Only</vt:lpstr>
      <vt:lpstr>Welcome to the 2014 International Technical Safety Forum</vt:lpstr>
      <vt:lpstr>ITSF Overview</vt:lpstr>
      <vt:lpstr>ITSF Overview</vt:lpstr>
      <vt:lpstr>ITSF Overview</vt:lpstr>
      <vt:lpstr>Wilson Hall Emergency Procedures</vt:lpstr>
      <vt:lpstr>Wilson Hall Emergency Procedures</vt:lpstr>
      <vt:lpstr>Wilson Hall Emergency Procedures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John E. AndersonJr. x4973 04659N</dc:creator>
  <cp:lastModifiedBy>John</cp:lastModifiedBy>
  <cp:revision>73</cp:revision>
  <cp:lastPrinted>2014-01-20T19:40:21Z</cp:lastPrinted>
  <dcterms:created xsi:type="dcterms:W3CDTF">2014-07-16T13:01:16Z</dcterms:created>
  <dcterms:modified xsi:type="dcterms:W3CDTF">2014-09-09T02:15:57Z</dcterms:modified>
</cp:coreProperties>
</file>