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6"/>
  </p:notesMasterIdLst>
  <p:sldIdLst>
    <p:sldId id="256" r:id="rId2"/>
    <p:sldId id="282" r:id="rId3"/>
    <p:sldId id="264" r:id="rId4"/>
    <p:sldId id="291" r:id="rId5"/>
    <p:sldId id="295" r:id="rId6"/>
    <p:sldId id="327" r:id="rId7"/>
    <p:sldId id="328" r:id="rId8"/>
    <p:sldId id="329" r:id="rId9"/>
    <p:sldId id="330" r:id="rId10"/>
    <p:sldId id="297" r:id="rId11"/>
    <p:sldId id="296" r:id="rId12"/>
    <p:sldId id="298" r:id="rId13"/>
    <p:sldId id="300" r:id="rId14"/>
    <p:sldId id="301" r:id="rId15"/>
    <p:sldId id="299" r:id="rId16"/>
    <p:sldId id="302" r:id="rId17"/>
    <p:sldId id="307" r:id="rId18"/>
    <p:sldId id="308" r:id="rId19"/>
    <p:sldId id="290" r:id="rId20"/>
    <p:sldId id="303" r:id="rId21"/>
    <p:sldId id="304" r:id="rId22"/>
    <p:sldId id="305" r:id="rId23"/>
    <p:sldId id="306" r:id="rId24"/>
    <p:sldId id="309" r:id="rId25"/>
    <p:sldId id="310" r:id="rId26"/>
    <p:sldId id="311" r:id="rId27"/>
    <p:sldId id="319" r:id="rId28"/>
    <p:sldId id="312" r:id="rId29"/>
    <p:sldId id="313" r:id="rId30"/>
    <p:sldId id="314" r:id="rId31"/>
    <p:sldId id="320" r:id="rId32"/>
    <p:sldId id="318" r:id="rId33"/>
    <p:sldId id="316" r:id="rId34"/>
    <p:sldId id="321" r:id="rId35"/>
    <p:sldId id="315" r:id="rId36"/>
    <p:sldId id="323" r:id="rId37"/>
    <p:sldId id="331" r:id="rId38"/>
    <p:sldId id="326" r:id="rId39"/>
    <p:sldId id="317" r:id="rId40"/>
    <p:sldId id="332" r:id="rId41"/>
    <p:sldId id="333" r:id="rId42"/>
    <p:sldId id="334" r:id="rId43"/>
    <p:sldId id="335" r:id="rId44"/>
    <p:sldId id="257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66FFFF"/>
    <a:srgbClr val="CC99FF"/>
    <a:srgbClr val="FF0066"/>
    <a:srgbClr val="FF7C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50" autoAdjust="0"/>
  </p:normalViewPr>
  <p:slideViewPr>
    <p:cSldViewPr>
      <p:cViewPr varScale="1">
        <p:scale>
          <a:sx n="73" d="100"/>
          <a:sy n="73" d="100"/>
        </p:scale>
        <p:origin x="-1714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pc\Desktop\Robo-140726\Esperimenti\Xenon%201T\WaterTank\Test%20Idraulico\Water_Tank_Levels-140227_MP_RP.xlsx" TargetMode="External"/><Relationship Id="rId1" Type="http://schemas.openxmlformats.org/officeDocument/2006/relationships/image" Target="../media/image67.pn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/>
            </a:pPr>
            <a:r>
              <a:rPr lang="it-IT"/>
              <a:t>Cumulative Level [mm]</a:t>
            </a:r>
          </a:p>
        </c:rich>
      </c:tx>
      <c:layout/>
    </c:title>
    <c:plotArea>
      <c:layout/>
      <c:areaChart>
        <c:grouping val="standard"/>
        <c:ser>
          <c:idx val="0"/>
          <c:order val="0"/>
          <c:tx>
            <c:strRef>
              <c:f>Foglio1!$B$3:$B$4</c:f>
              <c:strCache>
                <c:ptCount val="1"/>
                <c:pt idx="0">
                  <c:v>Cumulative Levels [mm]</c:v>
                </c:pt>
              </c:strCache>
            </c:strRef>
          </c:tx>
          <c:spPr>
            <a:gradFill>
              <a:gsLst>
                <a:gs pos="20000">
                  <a:srgbClr val="4BACC6">
                    <a:alpha val="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13800000" scaled="0"/>
            </a:gradFill>
          </c:spPr>
          <c:cat>
            <c:numRef>
              <c:f>Foglio1!$A$5:$A$31</c:f>
              <c:numCache>
                <c:formatCode>General</c:formatCode>
                <c:ptCount val="27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</c:numCache>
            </c:numRef>
          </c:cat>
          <c:val>
            <c:numRef>
              <c:f>Foglio1!$B$5:$B$31</c:f>
              <c:numCache>
                <c:formatCode>0.0</c:formatCode>
                <c:ptCount val="27"/>
                <c:pt idx="0">
                  <c:v>0</c:v>
                </c:pt>
                <c:pt idx="1">
                  <c:v>400</c:v>
                </c:pt>
                <c:pt idx="2">
                  <c:v>820</c:v>
                </c:pt>
                <c:pt idx="3">
                  <c:v>1250</c:v>
                </c:pt>
                <c:pt idx="4">
                  <c:v>1530</c:v>
                </c:pt>
                <c:pt idx="5">
                  <c:v>1960</c:v>
                </c:pt>
                <c:pt idx="6">
                  <c:v>2190</c:v>
                </c:pt>
                <c:pt idx="7">
                  <c:v>2630</c:v>
                </c:pt>
                <c:pt idx="8">
                  <c:v>3040</c:v>
                </c:pt>
                <c:pt idx="9">
                  <c:v>3500</c:v>
                </c:pt>
                <c:pt idx="10">
                  <c:v>3960</c:v>
                </c:pt>
                <c:pt idx="11">
                  <c:v>4360</c:v>
                </c:pt>
                <c:pt idx="12">
                  <c:v>4820</c:v>
                </c:pt>
                <c:pt idx="13">
                  <c:v>5220</c:v>
                </c:pt>
                <c:pt idx="14">
                  <c:v>5640</c:v>
                </c:pt>
                <c:pt idx="15">
                  <c:v>6060</c:v>
                </c:pt>
                <c:pt idx="16">
                  <c:v>6450</c:v>
                </c:pt>
                <c:pt idx="17">
                  <c:v>6910</c:v>
                </c:pt>
                <c:pt idx="18">
                  <c:v>7340</c:v>
                </c:pt>
                <c:pt idx="19">
                  <c:v>7700</c:v>
                </c:pt>
                <c:pt idx="20">
                  <c:v>7980</c:v>
                </c:pt>
                <c:pt idx="21">
                  <c:v>8280</c:v>
                </c:pt>
                <c:pt idx="22">
                  <c:v>8570</c:v>
                </c:pt>
                <c:pt idx="23">
                  <c:v>8870</c:v>
                </c:pt>
                <c:pt idx="24">
                  <c:v>9150</c:v>
                </c:pt>
                <c:pt idx="25">
                  <c:v>9720</c:v>
                </c:pt>
                <c:pt idx="26">
                  <c:v>10400</c:v>
                </c:pt>
              </c:numCache>
            </c:numRef>
          </c:val>
        </c:ser>
        <c:axId val="52056448"/>
        <c:axId val="52057984"/>
      </c:areaChart>
      <c:catAx>
        <c:axId val="52056448"/>
        <c:scaling>
          <c:orientation val="minMax"/>
        </c:scaling>
        <c:axPos val="b"/>
        <c:numFmt formatCode="General" sourceLinked="1"/>
        <c:majorTickMark val="none"/>
        <c:tickLblPos val="low"/>
        <c:crossAx val="52057984"/>
        <c:crosses val="autoZero"/>
        <c:auto val="1"/>
        <c:lblAlgn val="ctr"/>
        <c:lblOffset val="100"/>
      </c:catAx>
      <c:valAx>
        <c:axId val="52057984"/>
        <c:scaling>
          <c:orientation val="minMax"/>
          <c:max val="11300"/>
          <c:min val="0"/>
        </c:scaling>
        <c:axPos val="l"/>
        <c:majorGridlines/>
        <c:numFmt formatCode="0.0" sourceLinked="1"/>
        <c:majorTickMark val="none"/>
        <c:tickLblPos val="nextTo"/>
        <c:crossAx val="52056448"/>
        <c:crosses val="autoZero"/>
        <c:crossBetween val="midCat"/>
        <c:majorUnit val="1000"/>
      </c:valAx>
      <c:spPr>
        <a:blipFill>
          <a:blip xmlns:r="http://schemas.openxmlformats.org/officeDocument/2006/relationships" r:embed="rId1"/>
          <a:stretch>
            <a:fillRect/>
          </a:stretch>
        </a:blipFill>
      </c:spPr>
    </c:plotArea>
    <c:plotVisOnly val="1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7F78FD-B3D0-4EFB-A5EB-431492C5D8EA}" type="doc">
      <dgm:prSet loTypeId="urn:microsoft.com/office/officeart/2005/8/layout/chevron1" loCatId="process" qsTypeId="urn:microsoft.com/office/officeart/2005/8/quickstyle/simple1" qsCatId="simple" csTypeId="urn:microsoft.com/office/officeart/2005/8/colors/colorful5" csCatId="colorful" phldr="1"/>
      <dgm:spPr/>
    </dgm:pt>
    <dgm:pt modelId="{A273CD1C-B08E-4B95-8AC1-3EE98E611952}">
      <dgm:prSet phldrT="[Testo]"/>
      <dgm:spPr/>
      <dgm:t>
        <a:bodyPr/>
        <a:lstStyle/>
        <a:p>
          <a:r>
            <a:rPr lang="it-IT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Xenon10</a:t>
          </a:r>
          <a:endParaRPr lang="it-IT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CE1852-267B-4DE0-95EA-DD3940407E24}" type="parTrans" cxnId="{B31C083B-F200-4339-B3F9-0F147F3FBA2D}">
      <dgm:prSet/>
      <dgm:spPr/>
      <dgm:t>
        <a:bodyPr/>
        <a:lstStyle/>
        <a:p>
          <a:endParaRPr lang="it-IT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57E317-CB6A-46BD-8DD3-9F4890704411}" type="sibTrans" cxnId="{B31C083B-F200-4339-B3F9-0F147F3FBA2D}">
      <dgm:prSet/>
      <dgm:spPr/>
      <dgm:t>
        <a:bodyPr/>
        <a:lstStyle/>
        <a:p>
          <a:endParaRPr lang="it-IT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202251-DFAA-4861-9B46-53C23536D53C}">
      <dgm:prSet phldrT="[Testo]"/>
      <dgm:spPr/>
      <dgm:t>
        <a:bodyPr/>
        <a:lstStyle/>
        <a:p>
          <a:r>
            <a:rPr lang="it-IT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Xenon100</a:t>
          </a:r>
          <a:endParaRPr lang="it-IT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E5AE9B4-061D-4C14-8C06-E1E59D436C09}" type="parTrans" cxnId="{5D68B483-69A7-4DC9-90A7-FFD46CD5F478}">
      <dgm:prSet/>
      <dgm:spPr/>
      <dgm:t>
        <a:bodyPr/>
        <a:lstStyle/>
        <a:p>
          <a:endParaRPr lang="it-IT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FFCC8C-CF88-474C-9A2A-DD6F64D68201}" type="sibTrans" cxnId="{5D68B483-69A7-4DC9-90A7-FFD46CD5F478}">
      <dgm:prSet/>
      <dgm:spPr/>
      <dgm:t>
        <a:bodyPr/>
        <a:lstStyle/>
        <a:p>
          <a:endParaRPr lang="it-IT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FE867F-B136-4816-9910-52D9296F4AE4}">
      <dgm:prSet phldrT="[Testo]"/>
      <dgm:spPr/>
      <dgm:t>
        <a:bodyPr/>
        <a:lstStyle/>
        <a:p>
          <a:r>
            <a:rPr lang="it-IT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Xenon1T</a:t>
          </a:r>
          <a:endParaRPr lang="it-IT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DEC936-0AC8-4F56-9BDA-FB4AD2D54D1E}" type="parTrans" cxnId="{9C90471D-DF76-4D02-A729-A1002659029E}">
      <dgm:prSet/>
      <dgm:spPr/>
      <dgm:t>
        <a:bodyPr/>
        <a:lstStyle/>
        <a:p>
          <a:endParaRPr lang="it-IT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A0FBB2C-EC28-43BC-92A0-F4FF7A9EA25C}" type="sibTrans" cxnId="{9C90471D-DF76-4D02-A729-A1002659029E}">
      <dgm:prSet/>
      <dgm:spPr/>
      <dgm:t>
        <a:bodyPr/>
        <a:lstStyle/>
        <a:p>
          <a:endParaRPr lang="it-IT" b="1" i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A627CE-CAA6-4E1A-9F52-4D3D13D8DF39}" type="pres">
      <dgm:prSet presAssocID="{527F78FD-B3D0-4EFB-A5EB-431492C5D8EA}" presName="Name0" presStyleCnt="0">
        <dgm:presLayoutVars>
          <dgm:dir/>
          <dgm:animLvl val="lvl"/>
          <dgm:resizeHandles val="exact"/>
        </dgm:presLayoutVars>
      </dgm:prSet>
      <dgm:spPr/>
    </dgm:pt>
    <dgm:pt modelId="{3E8EDA93-040E-4903-9597-B052589BE1DE}" type="pres">
      <dgm:prSet presAssocID="{A273CD1C-B08E-4B95-8AC1-3EE98E61195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9F841439-B235-4FED-AB97-3DBE3BF458F7}" type="pres">
      <dgm:prSet presAssocID="{5A57E317-CB6A-46BD-8DD3-9F4890704411}" presName="parTxOnlySpace" presStyleCnt="0"/>
      <dgm:spPr/>
    </dgm:pt>
    <dgm:pt modelId="{153F72B6-F801-4C18-91B2-03C29CD682B6}" type="pres">
      <dgm:prSet presAssocID="{95202251-DFAA-4861-9B46-53C23536D53C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5B4D510D-ED79-4610-835A-F4EE9358C4EB}" type="pres">
      <dgm:prSet presAssocID="{96FFCC8C-CF88-474C-9A2A-DD6F64D68201}" presName="parTxOnlySpace" presStyleCnt="0"/>
      <dgm:spPr/>
    </dgm:pt>
    <dgm:pt modelId="{527F334D-CCBA-4625-95E1-0A119A03A4AE}" type="pres">
      <dgm:prSet presAssocID="{E0FE867F-B136-4816-9910-52D9296F4AE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9C90471D-DF76-4D02-A729-A1002659029E}" srcId="{527F78FD-B3D0-4EFB-A5EB-431492C5D8EA}" destId="{E0FE867F-B136-4816-9910-52D9296F4AE4}" srcOrd="2" destOrd="0" parTransId="{61DEC936-0AC8-4F56-9BDA-FB4AD2D54D1E}" sibTransId="{9A0FBB2C-EC28-43BC-92A0-F4FF7A9EA25C}"/>
    <dgm:cxn modelId="{5D68B483-69A7-4DC9-90A7-FFD46CD5F478}" srcId="{527F78FD-B3D0-4EFB-A5EB-431492C5D8EA}" destId="{95202251-DFAA-4861-9B46-53C23536D53C}" srcOrd="1" destOrd="0" parTransId="{1E5AE9B4-061D-4C14-8C06-E1E59D436C09}" sibTransId="{96FFCC8C-CF88-474C-9A2A-DD6F64D68201}"/>
    <dgm:cxn modelId="{DC5EF927-6029-44FA-B16E-24E4FCF1ABA5}" type="presOf" srcId="{A273CD1C-B08E-4B95-8AC1-3EE98E611952}" destId="{3E8EDA93-040E-4903-9597-B052589BE1DE}" srcOrd="0" destOrd="0" presId="urn:microsoft.com/office/officeart/2005/8/layout/chevron1"/>
    <dgm:cxn modelId="{259332B6-DDE9-44F4-9FC7-DE9BB62D4DB2}" type="presOf" srcId="{E0FE867F-B136-4816-9910-52D9296F4AE4}" destId="{527F334D-CCBA-4625-95E1-0A119A03A4AE}" srcOrd="0" destOrd="0" presId="urn:microsoft.com/office/officeart/2005/8/layout/chevron1"/>
    <dgm:cxn modelId="{B31C083B-F200-4339-B3F9-0F147F3FBA2D}" srcId="{527F78FD-B3D0-4EFB-A5EB-431492C5D8EA}" destId="{A273CD1C-B08E-4B95-8AC1-3EE98E611952}" srcOrd="0" destOrd="0" parTransId="{E0CE1852-267B-4DE0-95EA-DD3940407E24}" sibTransId="{5A57E317-CB6A-46BD-8DD3-9F4890704411}"/>
    <dgm:cxn modelId="{2B56A4D5-775D-4C2A-BB7C-CB059C24972E}" type="presOf" srcId="{95202251-DFAA-4861-9B46-53C23536D53C}" destId="{153F72B6-F801-4C18-91B2-03C29CD682B6}" srcOrd="0" destOrd="0" presId="urn:microsoft.com/office/officeart/2005/8/layout/chevron1"/>
    <dgm:cxn modelId="{242E1BE9-5231-41D9-8C3D-1F1CE6C7CFB5}" type="presOf" srcId="{527F78FD-B3D0-4EFB-A5EB-431492C5D8EA}" destId="{AFA627CE-CAA6-4E1A-9F52-4D3D13D8DF39}" srcOrd="0" destOrd="0" presId="urn:microsoft.com/office/officeart/2005/8/layout/chevron1"/>
    <dgm:cxn modelId="{2345AE44-43A8-42DB-ACD8-3AC44FE5E672}" type="presParOf" srcId="{AFA627CE-CAA6-4E1A-9F52-4D3D13D8DF39}" destId="{3E8EDA93-040E-4903-9597-B052589BE1DE}" srcOrd="0" destOrd="0" presId="urn:microsoft.com/office/officeart/2005/8/layout/chevron1"/>
    <dgm:cxn modelId="{AF1B01C5-F02D-44D7-8EEA-3A46E3FDCC81}" type="presParOf" srcId="{AFA627CE-CAA6-4E1A-9F52-4D3D13D8DF39}" destId="{9F841439-B235-4FED-AB97-3DBE3BF458F7}" srcOrd="1" destOrd="0" presId="urn:microsoft.com/office/officeart/2005/8/layout/chevron1"/>
    <dgm:cxn modelId="{88665B71-4949-4F88-93BC-BCC6D85A3D7C}" type="presParOf" srcId="{AFA627CE-CAA6-4E1A-9F52-4D3D13D8DF39}" destId="{153F72B6-F801-4C18-91B2-03C29CD682B6}" srcOrd="2" destOrd="0" presId="urn:microsoft.com/office/officeart/2005/8/layout/chevron1"/>
    <dgm:cxn modelId="{B47D9A44-D099-46FE-A5C7-4F1D166EBC7F}" type="presParOf" srcId="{AFA627CE-CAA6-4E1A-9F52-4D3D13D8DF39}" destId="{5B4D510D-ED79-4610-835A-F4EE9358C4EB}" srcOrd="3" destOrd="0" presId="urn:microsoft.com/office/officeart/2005/8/layout/chevron1"/>
    <dgm:cxn modelId="{54B77C5F-17E2-43C4-A64F-82AEF9E29797}" type="presParOf" srcId="{AFA627CE-CAA6-4E1A-9F52-4D3D13D8DF39}" destId="{527F334D-CCBA-4625-95E1-0A119A03A4AE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8EDA93-040E-4903-9597-B052589BE1DE}">
      <dsp:nvSpPr>
        <dsp:cNvPr id="0" name=""/>
        <dsp:cNvSpPr/>
      </dsp:nvSpPr>
      <dsp:spPr>
        <a:xfrm>
          <a:off x="1582" y="190532"/>
          <a:ext cx="1927655" cy="771062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Xenon10</a:t>
          </a:r>
          <a:endParaRPr lang="it-IT" sz="2000" b="1" i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82" y="190532"/>
        <a:ext cx="1927655" cy="771062"/>
      </dsp:txXfrm>
    </dsp:sp>
    <dsp:sp modelId="{153F72B6-F801-4C18-91B2-03C29CD682B6}">
      <dsp:nvSpPr>
        <dsp:cNvPr id="0" name=""/>
        <dsp:cNvSpPr/>
      </dsp:nvSpPr>
      <dsp:spPr>
        <a:xfrm>
          <a:off x="1736472" y="190532"/>
          <a:ext cx="1927655" cy="771062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Xenon100</a:t>
          </a:r>
          <a:endParaRPr lang="it-IT" sz="2000" b="1" i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36472" y="190532"/>
        <a:ext cx="1927655" cy="771062"/>
      </dsp:txXfrm>
    </dsp:sp>
    <dsp:sp modelId="{527F334D-CCBA-4625-95E1-0A119A03A4AE}">
      <dsp:nvSpPr>
        <dsp:cNvPr id="0" name=""/>
        <dsp:cNvSpPr/>
      </dsp:nvSpPr>
      <dsp:spPr>
        <a:xfrm>
          <a:off x="3471362" y="190532"/>
          <a:ext cx="1927655" cy="771062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2000" b="1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Xenon1T</a:t>
          </a:r>
          <a:endParaRPr lang="it-IT" sz="2000" b="1" i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71362" y="190532"/>
        <a:ext cx="1927655" cy="771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51CEC8-E46B-4BE2-8E8D-B6CFC17BD18C}" type="datetimeFigureOut">
              <a:rPr lang="it-IT" smtClean="0"/>
              <a:pPr/>
              <a:t>08/09/2014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90DE1-D2A4-45C6-B2A0-B611F6CB216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33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34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35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36</a:t>
            </a:fld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37</a:t>
            </a:fld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38</a:t>
            </a:fld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39</a:t>
            </a:fld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40</a:t>
            </a:fld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41</a:t>
            </a:fld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>
                <a:solidFill>
                  <a:prstClr val="black"/>
                </a:solidFill>
              </a:rPr>
              <a:pPr/>
              <a:t>42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>
                <a:solidFill>
                  <a:prstClr val="black"/>
                </a:solidFill>
              </a:rPr>
              <a:pPr/>
              <a:t>43</a:t>
            </a:fld>
            <a:endParaRPr lang="it-IT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6148-5261-4815-ADB3-C069A37F7893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0D158-48C7-4DC1-B7D2-C01880ED1E76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5BAB-DB46-491D-8CEA-E3CEA6913D1D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E46D0-59FD-41C1-8A88-227AADCB5961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22999-42AA-408F-B720-7E6AB1E50E2A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33D6D-C333-4EBE-B221-72C0C668F041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6338F-4613-46DF-94ED-EDC2AB5BF7D5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66E83-3237-445B-A2E0-DCEE8E876906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24A2-89BB-411B-A53B-B1A88EF2D6D2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1F760-C0B9-4569-AACC-A18F7CA14AF7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EF861-B9DB-4B0B-879F-5D14FCCF5A67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CCFD2-E598-4E83-B834-63FC0D4781C2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639762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219200"/>
            <a:ext cx="88392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" y="6553200"/>
            <a:ext cx="1066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i="1">
                <a:solidFill>
                  <a:srgbClr val="008080"/>
                </a:solidFill>
              </a:defRPr>
            </a:lvl1pPr>
          </a:lstStyle>
          <a:p>
            <a:fld id="{E2345561-D8B0-4448-9FC1-C565BCC6C9AE}" type="datetime1">
              <a:rPr lang="it-IT" smtClean="0"/>
              <a:pPr/>
              <a:t>08/09/2014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553200"/>
            <a:ext cx="51054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i="1">
                <a:solidFill>
                  <a:srgbClr val="008080"/>
                </a:solidFill>
              </a:defRPr>
            </a:lvl1pPr>
          </a:lstStyle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24800" y="6553200"/>
            <a:ext cx="1066800" cy="168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i="1">
                <a:solidFill>
                  <a:srgbClr val="008080"/>
                </a:solidFill>
              </a:defRPr>
            </a:lvl1pPr>
          </a:lstStyle>
          <a:p>
            <a:fld id="{1E6C871D-2178-4323-B1C4-B499B44648D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3000" b="1" kern="1200">
          <a:solidFill>
            <a:srgbClr val="00408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5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6.jpeg"/><Relationship Id="rId4" Type="http://schemas.openxmlformats.org/officeDocument/2006/relationships/image" Target="../media/image3.jpeg"/><Relationship Id="rId9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9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18" Type="http://schemas.openxmlformats.org/officeDocument/2006/relationships/hyperlink" Target="Video/Crane%20+%20Ferrules%20-%20Water%20Tank.MOV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hyperlink" Target="Video/Cuttings%20-%20Water%20Tank.MOV" TargetMode="Externa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3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2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chart" Target="../charts/chart1.xml"/><Relationship Id="rId4" Type="http://schemas.openxmlformats.org/officeDocument/2006/relationships/image" Target="../media/image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.jpeg"/><Relationship Id="rId7" Type="http://schemas.openxmlformats.org/officeDocument/2006/relationships/image" Target="../media/image71.jpeg"/><Relationship Id="rId12" Type="http://schemas.openxmlformats.org/officeDocument/2006/relationships/hyperlink" Target="Video/Glass%20-%20Service%20Building.mp4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75.jpeg"/><Relationship Id="rId5" Type="http://schemas.openxmlformats.org/officeDocument/2006/relationships/image" Target="../media/image70.jpeg"/><Relationship Id="rId10" Type="http://schemas.openxmlformats.org/officeDocument/2006/relationships/image" Target="../media/image74.jpeg"/><Relationship Id="rId4" Type="http://schemas.openxmlformats.org/officeDocument/2006/relationships/image" Target="../media/image3.jpeg"/><Relationship Id="rId9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6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85.jpe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Video/Plasma%20-%20WArP.MOV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pc\Desktop\Robo-140726\Safety\Articoli\ITSF2014\Xenon1T-ITSF2014\Video\Xenontimelapse.mp4" TargetMode="External"/><Relationship Id="rId6" Type="http://schemas.openxmlformats.org/officeDocument/2006/relationships/image" Target="../media/image88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microsoft.com/office/2007/relationships/diagramDrawing" Target="../diagrams/drawing1.xml"/><Relationship Id="rId4" Type="http://schemas.openxmlformats.org/officeDocument/2006/relationships/image" Target="../media/image3.jpeg"/><Relationship Id="rId9" Type="http://schemas.openxmlformats.org/officeDocument/2006/relationships/diagramColors" Target="../diagrams/colors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1192088" y="116632"/>
            <a:ext cx="7772400" cy="3600400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en-US" sz="4000" b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Risk management and safety coordination through interactive models for </a:t>
            </a:r>
          </a:p>
          <a:p>
            <a:pPr lvl="0" algn="ctr" defTabSz="457200">
              <a:spcBef>
                <a:spcPct val="0"/>
              </a:spcBef>
            </a:pPr>
            <a:r>
              <a:rPr lang="en-US" sz="4000" b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the construction sites of Xenon1T in the Gran </a:t>
            </a:r>
            <a:r>
              <a:rPr lang="en-US" sz="4000" b="1" dirty="0" err="1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Sasso</a:t>
            </a:r>
            <a:r>
              <a:rPr lang="en-US" sz="4000" b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National Laboratory.</a:t>
            </a:r>
          </a:p>
        </p:txBody>
      </p:sp>
      <p:pic>
        <p:nvPicPr>
          <p:cNvPr id="5" name="Immagine 16" descr="infn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10" descr="LNG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1789113" y="5048945"/>
            <a:ext cx="657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8-12 </a:t>
            </a:r>
            <a:r>
              <a:rPr lang="it-IT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September</a:t>
            </a:r>
            <a:r>
              <a:rPr lang="it-IT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2014, Chicago</a:t>
            </a:r>
            <a:endParaRPr lang="it-IT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899592" y="5579368"/>
            <a:ext cx="82444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R. </a:t>
            </a:r>
            <a:r>
              <a:rPr lang="it-IT" sz="20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Perruzza</a:t>
            </a:r>
            <a:r>
              <a:rPr lang="it-IT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, M. Tobia , R. Tartaglia  (LNGS-INFN)</a:t>
            </a:r>
          </a:p>
          <a:p>
            <a:pPr algn="ctr">
              <a:defRPr/>
            </a:pPr>
            <a:r>
              <a:rPr lang="it-IT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 </a:t>
            </a:r>
            <a:r>
              <a:rPr lang="it-IT" sz="20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collaboration</a:t>
            </a:r>
            <a:r>
              <a:rPr lang="it-IT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it-IT" sz="20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with</a:t>
            </a:r>
            <a:r>
              <a:rPr lang="it-IT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E. Aprile (Columbia </a:t>
            </a:r>
            <a:r>
              <a:rPr lang="it-IT" sz="2000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University</a:t>
            </a:r>
            <a:r>
              <a:rPr lang="it-IT" sz="2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) &amp; D. Orlandi (LNGS-INFN) </a:t>
            </a:r>
          </a:p>
        </p:txBody>
      </p:sp>
      <p:pic>
        <p:nvPicPr>
          <p:cNvPr id="9" name="Immagine 14" descr="Lng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3717032"/>
            <a:ext cx="765810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41350-F962-4963-B28A-734499B4C4A8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6" descr="infn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10" descr="LNG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olo 1"/>
          <p:cNvSpPr>
            <a:spLocks noGrp="1"/>
          </p:cNvSpPr>
          <p:nvPr>
            <p:ph type="ctrTitle"/>
          </p:nvPr>
        </p:nvSpPr>
        <p:spPr>
          <a:xfrm>
            <a:off x="1192088" y="1238895"/>
            <a:ext cx="7772400" cy="183006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Regulatory asset</a:t>
            </a:r>
            <a:endParaRPr lang="en-US" sz="4000" dirty="0">
              <a:solidFill>
                <a:schemeClr val="tx2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1" name="Immagine 14" descr="Lng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3978275"/>
            <a:ext cx="765810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97C0-1210-4191-9B1D-C929301BD23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e 21"/>
          <p:cNvSpPr/>
          <p:nvPr/>
        </p:nvSpPr>
        <p:spPr>
          <a:xfrm>
            <a:off x="755576" y="3284984"/>
            <a:ext cx="1656184" cy="129614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 </a:t>
            </a:r>
            <a:r>
              <a:rPr lang="it-IT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Public </a:t>
            </a:r>
            <a:r>
              <a:rPr lang="it-IT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Contracts</a:t>
            </a:r>
            <a:endParaRPr lang="it-IT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11</a:t>
            </a:fld>
            <a:endParaRPr lang="it-IT"/>
          </a:p>
        </p:txBody>
      </p:sp>
      <p:pic>
        <p:nvPicPr>
          <p:cNvPr id="19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egnaposto data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652C-AAB3-4123-A8FE-F9A4824B8BA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1763688" y="1340768"/>
            <a:ext cx="1872208" cy="1584176"/>
          </a:xfrm>
          <a:prstGeom prst="ellipse">
            <a:avLst/>
          </a:prstGeom>
          <a:scene3d>
            <a:camera prst="perspective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chemeClr val="tx1"/>
                </a:solidFill>
              </a:rPr>
              <a:t>Health</a:t>
            </a:r>
            <a:r>
              <a:rPr lang="it-IT" b="1" i="1" dirty="0" smtClean="0">
                <a:solidFill>
                  <a:schemeClr val="tx1"/>
                </a:solidFill>
              </a:rPr>
              <a:t> &amp; </a:t>
            </a:r>
            <a:r>
              <a:rPr lang="it-IT" b="1" i="1" dirty="0" err="1" smtClean="0">
                <a:solidFill>
                  <a:schemeClr val="tx1"/>
                </a:solidFill>
              </a:rPr>
              <a:t>Safety</a:t>
            </a:r>
            <a:r>
              <a:rPr lang="it-IT" b="1" i="1" dirty="0" smtClean="0">
                <a:solidFill>
                  <a:schemeClr val="tx1"/>
                </a:solidFill>
              </a:rPr>
              <a:t> in </a:t>
            </a:r>
            <a:r>
              <a:rPr lang="it-IT" b="1" i="1" dirty="0" err="1" smtClean="0">
                <a:solidFill>
                  <a:schemeClr val="tx1"/>
                </a:solidFill>
              </a:rPr>
              <a:t>Workplaces</a:t>
            </a:r>
            <a:endParaRPr lang="it-IT" b="1" i="1" dirty="0" smtClean="0">
              <a:solidFill>
                <a:schemeClr val="tx1"/>
              </a:solidFill>
            </a:endParaRPr>
          </a:p>
          <a:p>
            <a:pPr algn="ctr"/>
            <a:r>
              <a:rPr lang="it-IT" b="1" i="1" dirty="0" err="1" smtClean="0">
                <a:solidFill>
                  <a:schemeClr val="tx1"/>
                </a:solidFill>
              </a:rPr>
              <a:t>Regulation</a:t>
            </a:r>
            <a:endParaRPr lang="it-IT" b="1" i="1" dirty="0">
              <a:solidFill>
                <a:schemeClr val="tx1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4644008" y="5085184"/>
            <a:ext cx="3096344" cy="1512168"/>
          </a:xfrm>
          <a:prstGeom prst="ellipse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1"/>
                </a:solidFill>
              </a:rPr>
              <a:t>Seveso </a:t>
            </a:r>
            <a:r>
              <a:rPr lang="it-IT" b="1" i="1" dirty="0" err="1" smtClean="0">
                <a:solidFill>
                  <a:schemeClr val="tx1"/>
                </a:solidFill>
              </a:rPr>
              <a:t>Directive</a:t>
            </a:r>
            <a:r>
              <a:rPr lang="it-IT" b="1" i="1" dirty="0" smtClean="0">
                <a:solidFill>
                  <a:schemeClr val="tx1"/>
                </a:solidFill>
              </a:rPr>
              <a:t> 2003/105/CE</a:t>
            </a:r>
          </a:p>
          <a:p>
            <a:pPr algn="ctr"/>
            <a:r>
              <a:rPr lang="it-IT" b="1" i="1" dirty="0" smtClean="0">
                <a:solidFill>
                  <a:schemeClr val="tx1"/>
                </a:solidFill>
              </a:rPr>
              <a:t>(</a:t>
            </a:r>
            <a:r>
              <a:rPr lang="it-IT" b="1" i="1" dirty="0" err="1" smtClean="0">
                <a:solidFill>
                  <a:schemeClr val="tx1"/>
                </a:solidFill>
              </a:rPr>
              <a:t>Control</a:t>
            </a:r>
            <a:r>
              <a:rPr lang="it-IT" b="1" i="1" dirty="0" smtClean="0">
                <a:solidFill>
                  <a:schemeClr val="tx1"/>
                </a:solidFill>
              </a:rPr>
              <a:t> </a:t>
            </a:r>
            <a:r>
              <a:rPr lang="it-IT" b="1" i="1" dirty="0" err="1" smtClean="0">
                <a:solidFill>
                  <a:schemeClr val="tx1"/>
                </a:solidFill>
              </a:rPr>
              <a:t>of</a:t>
            </a:r>
            <a:r>
              <a:rPr lang="it-IT" b="1" i="1" dirty="0" smtClean="0">
                <a:solidFill>
                  <a:schemeClr val="tx1"/>
                </a:solidFill>
              </a:rPr>
              <a:t> Major </a:t>
            </a:r>
            <a:r>
              <a:rPr lang="it-IT" b="1" i="1" dirty="0" err="1" smtClean="0">
                <a:solidFill>
                  <a:schemeClr val="tx1"/>
                </a:solidFill>
              </a:rPr>
              <a:t>Accident</a:t>
            </a:r>
            <a:r>
              <a:rPr lang="it-IT" b="1" i="1" dirty="0" smtClean="0">
                <a:solidFill>
                  <a:schemeClr val="tx1"/>
                </a:solidFill>
              </a:rPr>
              <a:t> </a:t>
            </a:r>
            <a:r>
              <a:rPr lang="it-IT" b="1" i="1" dirty="0" err="1" smtClean="0">
                <a:solidFill>
                  <a:schemeClr val="tx1"/>
                </a:solidFill>
              </a:rPr>
              <a:t>Hazards</a:t>
            </a:r>
            <a:r>
              <a:rPr lang="it-IT" b="1" i="1" dirty="0" smtClean="0">
                <a:solidFill>
                  <a:schemeClr val="tx1"/>
                </a:solidFill>
              </a:rPr>
              <a:t>)</a:t>
            </a:r>
            <a:endParaRPr lang="it-IT" b="1" i="1" dirty="0">
              <a:solidFill>
                <a:schemeClr val="tx1"/>
              </a:solidFill>
            </a:endParaRPr>
          </a:p>
        </p:txBody>
      </p:sp>
      <p:sp>
        <p:nvSpPr>
          <p:cNvPr id="13" name="Ovale 12"/>
          <p:cNvSpPr/>
          <p:nvPr/>
        </p:nvSpPr>
        <p:spPr>
          <a:xfrm>
            <a:off x="1187624" y="4869160"/>
            <a:ext cx="2016224" cy="1512168"/>
          </a:xfrm>
          <a:prstGeom prst="ellipse">
            <a:avLst/>
          </a:prstGeom>
          <a:scene3d>
            <a:camera prst="perspective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chemeClr val="tx1"/>
                </a:solidFill>
              </a:rPr>
              <a:t>Environment</a:t>
            </a:r>
            <a:r>
              <a:rPr lang="it-IT" b="1" i="1" dirty="0" smtClean="0">
                <a:solidFill>
                  <a:schemeClr val="tx1"/>
                </a:solidFill>
              </a:rPr>
              <a:t> </a:t>
            </a:r>
            <a:r>
              <a:rPr lang="it-IT" b="1" i="1" dirty="0" err="1" smtClean="0">
                <a:solidFill>
                  <a:schemeClr val="tx1"/>
                </a:solidFill>
              </a:rPr>
              <a:t>Regulation</a:t>
            </a:r>
            <a:endParaRPr lang="it-IT" b="1" i="1" dirty="0">
              <a:solidFill>
                <a:schemeClr val="tx1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4211960" y="1196752"/>
            <a:ext cx="1800200" cy="1368152"/>
          </a:xfrm>
          <a:prstGeom prst="ellipse">
            <a:avLst/>
          </a:prstGeom>
          <a:scene3d>
            <a:camera prst="perspectiveBelow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chemeClr val="tx1"/>
                </a:solidFill>
              </a:rPr>
              <a:t>Fire</a:t>
            </a:r>
            <a:r>
              <a:rPr lang="it-IT" b="1" i="1" dirty="0" smtClean="0">
                <a:solidFill>
                  <a:schemeClr val="tx1"/>
                </a:solidFill>
              </a:rPr>
              <a:t> </a:t>
            </a:r>
            <a:r>
              <a:rPr lang="it-IT" b="1" i="1" dirty="0" err="1" smtClean="0">
                <a:solidFill>
                  <a:schemeClr val="tx1"/>
                </a:solidFill>
              </a:rPr>
              <a:t>Safety</a:t>
            </a:r>
            <a:r>
              <a:rPr lang="it-IT" b="1" i="1" dirty="0" smtClean="0">
                <a:solidFill>
                  <a:schemeClr val="tx1"/>
                </a:solidFill>
              </a:rPr>
              <a:t> </a:t>
            </a:r>
            <a:r>
              <a:rPr lang="it-IT" b="1" i="1" dirty="0" err="1" smtClean="0">
                <a:solidFill>
                  <a:schemeClr val="tx1"/>
                </a:solidFill>
              </a:rPr>
              <a:t>Regulation</a:t>
            </a:r>
            <a:endParaRPr lang="it-IT" b="1" i="1" dirty="0">
              <a:solidFill>
                <a:schemeClr val="tx1"/>
              </a:solidFill>
            </a:endParaRPr>
          </a:p>
        </p:txBody>
      </p:sp>
      <p:sp>
        <p:nvSpPr>
          <p:cNvPr id="15" name="Ovale 14"/>
          <p:cNvSpPr/>
          <p:nvPr/>
        </p:nvSpPr>
        <p:spPr>
          <a:xfrm>
            <a:off x="7127776" y="3429000"/>
            <a:ext cx="1980728" cy="1512168"/>
          </a:xfrm>
          <a:prstGeom prst="ellipse">
            <a:avLst/>
          </a:prstGeom>
          <a:scene3d>
            <a:camera prst="perspective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chemeClr val="tx1"/>
                </a:solidFill>
              </a:rPr>
              <a:t>Construction</a:t>
            </a:r>
            <a:r>
              <a:rPr lang="it-IT" b="1" i="1" dirty="0" smtClean="0">
                <a:solidFill>
                  <a:schemeClr val="tx1"/>
                </a:solidFill>
              </a:rPr>
              <a:t> Site </a:t>
            </a:r>
          </a:p>
          <a:p>
            <a:pPr algn="ctr"/>
            <a:r>
              <a:rPr lang="it-IT" b="1" i="1" dirty="0" err="1" smtClean="0">
                <a:solidFill>
                  <a:schemeClr val="tx1"/>
                </a:solidFill>
              </a:rPr>
              <a:t>Regulation</a:t>
            </a:r>
            <a:endParaRPr lang="it-IT" b="1" i="1" dirty="0">
              <a:solidFill>
                <a:schemeClr val="tx1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6516216" y="1556792"/>
            <a:ext cx="2160240" cy="1512168"/>
          </a:xfrm>
          <a:prstGeom prst="ellipse">
            <a:avLst/>
          </a:prstGeom>
          <a:scene3d>
            <a:camera prst="perspective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Anti Seismic Design &amp; Construction</a:t>
            </a:r>
          </a:p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Regulation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1192088" y="-27383"/>
            <a:ext cx="7772400" cy="792088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LNGS regulatory asset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259632" y="560874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The regulatory asset within which LNGS, and so the structure presented, move is complex and articulated.</a:t>
            </a:r>
            <a:endParaRPr lang="en-US" sz="2000" dirty="0"/>
          </a:p>
        </p:txBody>
      </p:sp>
      <p:sp>
        <p:nvSpPr>
          <p:cNvPr id="20" name="Rectangle 3"/>
          <p:cNvSpPr>
            <a:spLocks noRot="1" noChangeArrowheads="1"/>
          </p:cNvSpPr>
          <p:nvPr/>
        </p:nvSpPr>
        <p:spPr bwMode="auto">
          <a:xfrm>
            <a:off x="1907704" y="2492896"/>
            <a:ext cx="56166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&amp; Confined Spaces</a:t>
            </a:r>
          </a:p>
          <a:p>
            <a:pPr lvl="1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Non-routine work conditions</a:t>
            </a:r>
          </a:p>
          <a:p>
            <a:pPr lvl="1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Needing to work in night/holiday shifts sometimes</a:t>
            </a:r>
          </a:p>
          <a:p>
            <a:pPr lvl="1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 and high technology apparatuses</a:t>
            </a:r>
          </a:p>
          <a:p>
            <a:pPr lvl="1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environment</a:t>
            </a:r>
          </a:p>
          <a:p>
            <a:pPr lvl="1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(different behaviors, different standards, etc.)</a:t>
            </a:r>
          </a:p>
          <a:p>
            <a:pPr lvl="1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connection with highway</a:t>
            </a:r>
          </a:p>
          <a:p>
            <a:pPr lvl="1" indent="-342900" algn="ctr">
              <a:lnSpc>
                <a:spcPct val="90000"/>
              </a:lnSpc>
              <a:spcBef>
                <a:spcPct val="20000"/>
              </a:spcBef>
            </a:pPr>
            <a:r>
              <a:rPr lang="en-US" altLang="zh-CN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and processing of dangerous substances</a:t>
            </a:r>
          </a:p>
        </p:txBody>
      </p:sp>
    </p:spTree>
    <p:extLst>
      <p:ext uri="{BB962C8B-B14F-4D97-AF65-F5344CB8AC3E}">
        <p14:creationId xmlns="" xmlns:p14="http://schemas.microsoft.com/office/powerpoint/2010/main" val="42806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5796136" y="1268760"/>
            <a:ext cx="3059832" cy="50405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/>
            <a:endParaRPr lang="it-IT" sz="2400" i="1" dirty="0"/>
          </a:p>
        </p:txBody>
      </p:sp>
      <p:sp>
        <p:nvSpPr>
          <p:cNvPr id="24" name="Rettangolo 23"/>
          <p:cNvSpPr/>
          <p:nvPr/>
        </p:nvSpPr>
        <p:spPr>
          <a:xfrm>
            <a:off x="2699792" y="1268760"/>
            <a:ext cx="3096344" cy="50405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/>
            <a:endParaRPr lang="it-IT" sz="2400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19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egnaposto data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652C-AAB3-4123-A8FE-F9A4824B8BA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899592" y="-27383"/>
            <a:ext cx="8352928" cy="792088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Water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Tank &amp; Service Building construction sites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2051720" y="1628800"/>
            <a:ext cx="6768752" cy="122413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1259632" y="1628800"/>
            <a:ext cx="1656184" cy="129614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 </a:t>
            </a:r>
            <a:r>
              <a:rPr lang="it-IT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it-IT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Public </a:t>
            </a:r>
            <a:r>
              <a:rPr lang="it-IT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Contracts</a:t>
            </a:r>
            <a:endParaRPr lang="it-IT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2699792" y="845096"/>
            <a:ext cx="3096344" cy="423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/>
            <a:r>
              <a:rPr lang="it-IT" sz="2400" b="1" i="1" dirty="0" smtClean="0"/>
              <a:t>Water Tank</a:t>
            </a:r>
            <a:endParaRPr lang="it-IT" sz="2400" b="1" i="1" dirty="0"/>
          </a:p>
        </p:txBody>
      </p:sp>
      <p:sp>
        <p:nvSpPr>
          <p:cNvPr id="31" name="Rettangolo 30"/>
          <p:cNvSpPr/>
          <p:nvPr/>
        </p:nvSpPr>
        <p:spPr>
          <a:xfrm>
            <a:off x="5796136" y="836712"/>
            <a:ext cx="3059832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/>
            <a:r>
              <a:rPr lang="it-IT" sz="2400" b="1" i="1" dirty="0" smtClean="0"/>
              <a:t>Service Building</a:t>
            </a:r>
            <a:endParaRPr lang="it-IT" sz="2400" b="1" i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2987824" y="1630541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/>
              <a:t>Financed</a:t>
            </a:r>
            <a:r>
              <a:rPr lang="it-IT" sz="2000" dirty="0" smtClean="0"/>
              <a:t> </a:t>
            </a:r>
            <a:r>
              <a:rPr lang="it-IT" sz="2000" dirty="0" err="1" smtClean="0"/>
              <a:t>by</a:t>
            </a:r>
            <a:r>
              <a:rPr lang="it-IT" sz="2000" dirty="0" smtClean="0"/>
              <a:t> </a:t>
            </a:r>
            <a:r>
              <a:rPr lang="en-US" sz="2000" dirty="0" smtClean="0"/>
              <a:t>Weizmann Institute of Science (Israel)</a:t>
            </a:r>
            <a:endParaRPr lang="it-IT" sz="2000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5940152" y="178501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Commissioned by INFN (Italy)</a:t>
            </a:r>
            <a:endParaRPr lang="it-IT" sz="2000" dirty="0"/>
          </a:p>
        </p:txBody>
      </p:sp>
      <p:sp>
        <p:nvSpPr>
          <p:cNvPr id="38" name="Freccia in giù 37"/>
          <p:cNvSpPr/>
          <p:nvPr/>
        </p:nvSpPr>
        <p:spPr>
          <a:xfrm>
            <a:off x="3923928" y="2636912"/>
            <a:ext cx="432048" cy="50405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CasellaDiTesto 38"/>
          <p:cNvSpPr txBox="1"/>
          <p:nvPr/>
        </p:nvSpPr>
        <p:spPr>
          <a:xfrm>
            <a:off x="2915816" y="3140968"/>
            <a:ext cx="26642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Possibility to use the private law with the ability to directly choose the executing company</a:t>
            </a:r>
            <a:endParaRPr lang="it-IT" sz="2000" i="1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6012160" y="3429000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Public tender for the award of the contract</a:t>
            </a:r>
            <a:endParaRPr lang="it-IT" sz="2000" i="1" dirty="0"/>
          </a:p>
        </p:txBody>
      </p:sp>
      <p:sp>
        <p:nvSpPr>
          <p:cNvPr id="42" name="Freccia in giù 41"/>
          <p:cNvSpPr/>
          <p:nvPr/>
        </p:nvSpPr>
        <p:spPr>
          <a:xfrm>
            <a:off x="7020272" y="2708920"/>
            <a:ext cx="432048" cy="50405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196" name="Picture 4" descr="http://www.aziendainfiera.it/imageserver/cf_letterbox/165/150/files/immagini/loghi/D/dizio-13.jpg"/>
          <p:cNvPicPr>
            <a:picLocks noChangeAspect="1" noChangeArrowheads="1"/>
          </p:cNvPicPr>
          <p:nvPr/>
        </p:nvPicPr>
        <p:blipFill>
          <a:blip r:embed="rId5" cstate="print"/>
          <a:srcRect t="25200" b="24401"/>
          <a:stretch>
            <a:fillRect/>
          </a:stretch>
        </p:blipFill>
        <p:spPr bwMode="auto">
          <a:xfrm>
            <a:off x="4139952" y="5517232"/>
            <a:ext cx="1571625" cy="720080"/>
          </a:xfrm>
          <a:prstGeom prst="rect">
            <a:avLst/>
          </a:prstGeom>
          <a:noFill/>
        </p:spPr>
      </p:pic>
      <p:pic>
        <p:nvPicPr>
          <p:cNvPr id="8194" name="Picture 2" descr="http://www.systemsmicroscopy.eu/drupal6/sites/default/files/images/wis%20tex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4797152"/>
            <a:ext cx="1700064" cy="1052258"/>
          </a:xfrm>
          <a:prstGeom prst="rect">
            <a:avLst/>
          </a:prstGeom>
          <a:noFill/>
        </p:spPr>
      </p:pic>
      <p:sp>
        <p:nvSpPr>
          <p:cNvPr id="43" name="Freccia circolare a sinistra 42"/>
          <p:cNvSpPr/>
          <p:nvPr/>
        </p:nvSpPr>
        <p:spPr>
          <a:xfrm rot="19192331">
            <a:off x="4646602" y="4732214"/>
            <a:ext cx="311236" cy="792088"/>
          </a:xfrm>
          <a:prstGeom prst="curved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8198" name="Picture 6" descr="http://cooplafenice.files.wordpress.com/2014/07/domande_frequenti.jpg?w=290&amp;h=286&amp;crop=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5301208"/>
            <a:ext cx="1009888" cy="995959"/>
          </a:xfrm>
          <a:prstGeom prst="rect">
            <a:avLst/>
          </a:prstGeom>
          <a:noFill/>
        </p:spPr>
      </p:pic>
      <p:pic>
        <p:nvPicPr>
          <p:cNvPr id="4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3" y="4797152"/>
            <a:ext cx="179219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Freccia circolare a sinistra 44"/>
          <p:cNvSpPr/>
          <p:nvPr/>
        </p:nvSpPr>
        <p:spPr>
          <a:xfrm rot="18974966">
            <a:off x="7853249" y="4730387"/>
            <a:ext cx="311236" cy="687470"/>
          </a:xfrm>
          <a:prstGeom prst="curved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06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40" grpId="0"/>
      <p:bldP spid="42" grpId="0" animBg="1"/>
      <p:bldP spid="43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5868144" y="1268760"/>
            <a:ext cx="3059832" cy="50405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/>
            <a:endParaRPr lang="it-IT" sz="2400" i="1" dirty="0"/>
          </a:p>
        </p:txBody>
      </p:sp>
      <p:sp>
        <p:nvSpPr>
          <p:cNvPr id="24" name="Rettangolo 23"/>
          <p:cNvSpPr/>
          <p:nvPr/>
        </p:nvSpPr>
        <p:spPr>
          <a:xfrm>
            <a:off x="2771800" y="1268760"/>
            <a:ext cx="3096344" cy="50405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/>
            <a:endParaRPr lang="it-IT" sz="2400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19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egnaposto data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652C-AAB3-4123-A8FE-F9A4824B8BA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899592" y="-27383"/>
            <a:ext cx="8352928" cy="792088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Water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Tank &amp; Service Building construction sites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2123728" y="1340768"/>
            <a:ext cx="6768752" cy="1512168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971600" y="1340768"/>
            <a:ext cx="2160240" cy="1512168"/>
          </a:xfrm>
          <a:prstGeom prst="ellipse">
            <a:avLst/>
          </a:prstGeom>
          <a:scene3d>
            <a:camera prst="perspective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Anti Seismic Design &amp; Construction</a:t>
            </a:r>
          </a:p>
          <a:p>
            <a:pPr algn="ctr"/>
            <a:r>
              <a:rPr lang="en-US" b="1" i="1" dirty="0" smtClean="0">
                <a:solidFill>
                  <a:schemeClr val="tx1"/>
                </a:solidFill>
              </a:rPr>
              <a:t>Regulation</a:t>
            </a: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2771800" y="845096"/>
            <a:ext cx="3096344" cy="423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/>
            <a:r>
              <a:rPr lang="it-IT" sz="2400" b="1" i="1" dirty="0" smtClean="0"/>
              <a:t>Water Tank</a:t>
            </a:r>
            <a:endParaRPr lang="it-IT" sz="2400" b="1" i="1" dirty="0"/>
          </a:p>
        </p:txBody>
      </p:sp>
      <p:sp>
        <p:nvSpPr>
          <p:cNvPr id="31" name="Rettangolo 30"/>
          <p:cNvSpPr/>
          <p:nvPr/>
        </p:nvSpPr>
        <p:spPr>
          <a:xfrm>
            <a:off x="5868144" y="836712"/>
            <a:ext cx="3059832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/>
            <a:r>
              <a:rPr lang="it-IT" sz="2400" b="1" i="1" dirty="0" smtClean="0"/>
              <a:t>Service Building</a:t>
            </a:r>
            <a:endParaRPr lang="it-IT" sz="2400" b="1" i="1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3131840" y="1556792"/>
            <a:ext cx="2592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Technical standards for construction in seismic areas (NTC2008)</a:t>
            </a:r>
            <a:endParaRPr lang="it-IT" sz="2000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6084168" y="1556792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Technical standards for construction in seismic areas (NTC2008)</a:t>
            </a:r>
            <a:endParaRPr lang="it-IT" sz="2000" dirty="0"/>
          </a:p>
        </p:txBody>
      </p:sp>
      <p:sp>
        <p:nvSpPr>
          <p:cNvPr id="38" name="Freccia in giù 37"/>
          <p:cNvSpPr/>
          <p:nvPr/>
        </p:nvSpPr>
        <p:spPr>
          <a:xfrm>
            <a:off x="3923928" y="2636912"/>
            <a:ext cx="432048" cy="50405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in giù 38"/>
          <p:cNvSpPr/>
          <p:nvPr/>
        </p:nvSpPr>
        <p:spPr>
          <a:xfrm>
            <a:off x="7380312" y="2636912"/>
            <a:ext cx="432048" cy="50405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/>
          <p:cNvSpPr txBox="1"/>
          <p:nvPr/>
        </p:nvSpPr>
        <p:spPr>
          <a:xfrm>
            <a:off x="2987824" y="3284984"/>
            <a:ext cx="15841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All structures designed and built in order to guarantee:</a:t>
            </a:r>
          </a:p>
          <a:p>
            <a:pPr algn="ctr"/>
            <a:r>
              <a:rPr lang="en-US" sz="2000" i="1" dirty="0" smtClean="0"/>
              <a:t>Seismic Request ≤ Capacity Design </a:t>
            </a:r>
            <a:endParaRPr lang="it-IT" sz="20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32775" t="21650" r="32969" b="8001"/>
          <a:stretch>
            <a:fillRect/>
          </a:stretch>
        </p:blipFill>
        <p:spPr bwMode="auto">
          <a:xfrm>
            <a:off x="4575224" y="2996952"/>
            <a:ext cx="28050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CasellaDiTesto 40"/>
          <p:cNvSpPr txBox="1"/>
          <p:nvPr/>
        </p:nvSpPr>
        <p:spPr>
          <a:xfrm>
            <a:off x="7380312" y="3284984"/>
            <a:ext cx="15841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All structures designed and built in order to guarantee:</a:t>
            </a:r>
          </a:p>
          <a:p>
            <a:pPr algn="ctr"/>
            <a:r>
              <a:rPr lang="en-US" sz="2000" i="1" dirty="0" smtClean="0"/>
              <a:t>Seismic Request ≤ Capacity Design </a:t>
            </a:r>
            <a:endParaRPr lang="it-IT" sz="2000" i="1" dirty="0"/>
          </a:p>
        </p:txBody>
      </p:sp>
      <p:sp>
        <p:nvSpPr>
          <p:cNvPr id="22" name="Stella a 5 punte 21"/>
          <p:cNvSpPr/>
          <p:nvPr/>
        </p:nvSpPr>
        <p:spPr>
          <a:xfrm>
            <a:off x="5868144" y="4437112"/>
            <a:ext cx="288032" cy="216024"/>
          </a:xfrm>
          <a:prstGeom prst="star5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circolare a destra 24"/>
          <p:cNvSpPr/>
          <p:nvPr/>
        </p:nvSpPr>
        <p:spPr>
          <a:xfrm rot="4543186" flipH="1">
            <a:off x="3713400" y="3338485"/>
            <a:ext cx="756162" cy="4462952"/>
          </a:xfrm>
          <a:prstGeom prst="curvedRightArrow">
            <a:avLst/>
          </a:pr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51202" name="Picture 2" descr="http://giornaledabruzzo.net/homegda/wp-content/uploads/2009/04/palazzogoverno-a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8" y="4191949"/>
            <a:ext cx="2865132" cy="1469299"/>
          </a:xfrm>
          <a:prstGeom prst="rect">
            <a:avLst/>
          </a:prstGeom>
          <a:noFill/>
        </p:spPr>
      </p:pic>
      <p:sp>
        <p:nvSpPr>
          <p:cNvPr id="27" name="Rettangolo 26"/>
          <p:cNvSpPr/>
          <p:nvPr/>
        </p:nvSpPr>
        <p:spPr>
          <a:xfrm>
            <a:off x="539552" y="3645024"/>
            <a:ext cx="2016224" cy="423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/>
            <a:r>
              <a:rPr lang="it-IT" sz="2400" i="1" dirty="0" smtClean="0"/>
              <a:t>L’Aquila</a:t>
            </a:r>
            <a:endParaRPr lang="it-IT" sz="2400" i="1" dirty="0"/>
          </a:p>
        </p:txBody>
      </p:sp>
    </p:spTree>
    <p:extLst>
      <p:ext uri="{BB962C8B-B14F-4D97-AF65-F5344CB8AC3E}">
        <p14:creationId xmlns="" xmlns:p14="http://schemas.microsoft.com/office/powerpoint/2010/main" val="42806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/>
      <p:bldP spid="41" grpId="0"/>
      <p:bldP spid="22" grpId="0" animBg="1"/>
      <p:bldP spid="25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tangolo 22"/>
          <p:cNvSpPr/>
          <p:nvPr/>
        </p:nvSpPr>
        <p:spPr>
          <a:xfrm>
            <a:off x="6012160" y="1268760"/>
            <a:ext cx="3059832" cy="50405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/>
            <a:endParaRPr lang="it-IT" sz="2400" i="1" dirty="0"/>
          </a:p>
        </p:txBody>
      </p:sp>
      <p:sp>
        <p:nvSpPr>
          <p:cNvPr id="24" name="Rettangolo 23"/>
          <p:cNvSpPr/>
          <p:nvPr/>
        </p:nvSpPr>
        <p:spPr>
          <a:xfrm>
            <a:off x="2915816" y="1268760"/>
            <a:ext cx="3096344" cy="50405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/>
            <a:endParaRPr lang="it-IT" sz="2400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19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egnaposto data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652C-AAB3-4123-A8FE-F9A4824B8BA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899592" y="-27383"/>
            <a:ext cx="8352928" cy="792088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Water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Tank &amp; Service Building construction sites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2267744" y="1340768"/>
            <a:ext cx="6768752" cy="144016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827584" y="1268760"/>
            <a:ext cx="2592288" cy="1512168"/>
          </a:xfrm>
          <a:prstGeom prst="ellipse">
            <a:avLst/>
          </a:prstGeom>
          <a:scene3d>
            <a:camera prst="perspectiveAbove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1"/>
                </a:solidFill>
              </a:rPr>
              <a:t>Seveso </a:t>
            </a:r>
            <a:r>
              <a:rPr lang="it-IT" b="1" i="1" dirty="0" err="1" smtClean="0">
                <a:solidFill>
                  <a:schemeClr val="tx1"/>
                </a:solidFill>
              </a:rPr>
              <a:t>Directive</a:t>
            </a:r>
            <a:r>
              <a:rPr lang="it-IT" b="1" i="1" dirty="0" smtClean="0">
                <a:solidFill>
                  <a:schemeClr val="tx1"/>
                </a:solidFill>
              </a:rPr>
              <a:t> 2003/105/CE</a:t>
            </a:r>
          </a:p>
          <a:p>
            <a:pPr algn="ctr"/>
            <a:r>
              <a:rPr lang="it-IT" b="1" i="1" dirty="0" smtClean="0">
                <a:solidFill>
                  <a:schemeClr val="tx1"/>
                </a:solidFill>
              </a:rPr>
              <a:t>(</a:t>
            </a:r>
            <a:r>
              <a:rPr lang="it-IT" b="1" i="1" dirty="0" err="1" smtClean="0">
                <a:solidFill>
                  <a:schemeClr val="tx1"/>
                </a:solidFill>
              </a:rPr>
              <a:t>Control</a:t>
            </a:r>
            <a:r>
              <a:rPr lang="it-IT" b="1" i="1" dirty="0" smtClean="0">
                <a:solidFill>
                  <a:schemeClr val="tx1"/>
                </a:solidFill>
              </a:rPr>
              <a:t> </a:t>
            </a:r>
            <a:r>
              <a:rPr lang="it-IT" b="1" i="1" dirty="0" err="1" smtClean="0">
                <a:solidFill>
                  <a:schemeClr val="tx1"/>
                </a:solidFill>
              </a:rPr>
              <a:t>of</a:t>
            </a:r>
            <a:r>
              <a:rPr lang="it-IT" b="1" i="1" dirty="0" smtClean="0">
                <a:solidFill>
                  <a:schemeClr val="tx1"/>
                </a:solidFill>
              </a:rPr>
              <a:t> Major </a:t>
            </a:r>
            <a:r>
              <a:rPr lang="it-IT" b="1" i="1" dirty="0" err="1" smtClean="0">
                <a:solidFill>
                  <a:schemeClr val="tx1"/>
                </a:solidFill>
              </a:rPr>
              <a:t>Accident</a:t>
            </a:r>
            <a:r>
              <a:rPr lang="it-IT" b="1" i="1" dirty="0" smtClean="0">
                <a:solidFill>
                  <a:schemeClr val="tx1"/>
                </a:solidFill>
              </a:rPr>
              <a:t> </a:t>
            </a:r>
            <a:r>
              <a:rPr lang="it-IT" b="1" i="1" dirty="0" err="1" smtClean="0">
                <a:solidFill>
                  <a:schemeClr val="tx1"/>
                </a:solidFill>
              </a:rPr>
              <a:t>Hazards</a:t>
            </a:r>
            <a:r>
              <a:rPr lang="it-IT" b="1" i="1" dirty="0" smtClean="0">
                <a:solidFill>
                  <a:schemeClr val="tx1"/>
                </a:solidFill>
              </a:rPr>
              <a:t>)</a:t>
            </a:r>
            <a:endParaRPr lang="it-IT" b="1" i="1" dirty="0">
              <a:solidFill>
                <a:schemeClr val="tx1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2915816" y="845096"/>
            <a:ext cx="3096344" cy="423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/>
            <a:r>
              <a:rPr lang="it-IT" sz="2400" b="1" i="1" dirty="0" smtClean="0"/>
              <a:t>Water Tank</a:t>
            </a:r>
            <a:endParaRPr lang="it-IT" sz="2400" b="1" i="1" dirty="0"/>
          </a:p>
        </p:txBody>
      </p:sp>
      <p:sp>
        <p:nvSpPr>
          <p:cNvPr id="31" name="Rettangolo 30"/>
          <p:cNvSpPr/>
          <p:nvPr/>
        </p:nvSpPr>
        <p:spPr>
          <a:xfrm>
            <a:off x="6012160" y="836712"/>
            <a:ext cx="3059832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/>
            <a:r>
              <a:rPr lang="it-IT" sz="2400" b="1" i="1" dirty="0" smtClean="0"/>
              <a:t>Service Building</a:t>
            </a:r>
            <a:endParaRPr lang="it-IT" sz="2400" b="1" i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3347864" y="1556792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/>
              <a:t>Constraints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LNGS </a:t>
            </a:r>
            <a:r>
              <a:rPr lang="it-IT" sz="2000" dirty="0" err="1" smtClean="0"/>
              <a:t>Safety</a:t>
            </a:r>
            <a:r>
              <a:rPr lang="it-IT" sz="2000" dirty="0" smtClean="0"/>
              <a:t> Management </a:t>
            </a:r>
            <a:r>
              <a:rPr lang="it-IT" sz="2000" dirty="0" err="1" smtClean="0"/>
              <a:t>Systems</a:t>
            </a:r>
            <a:r>
              <a:rPr lang="it-IT" sz="2000" dirty="0" smtClean="0"/>
              <a:t> &amp; </a:t>
            </a:r>
            <a:r>
              <a:rPr lang="it-IT" sz="2000" dirty="0" err="1" smtClean="0"/>
              <a:t>procedures</a:t>
            </a:r>
            <a:endParaRPr lang="it-IT" sz="2000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6228184" y="1556792"/>
            <a:ext cx="2664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/>
              <a:t>Constraints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LNGS </a:t>
            </a:r>
            <a:r>
              <a:rPr lang="it-IT" sz="2000" dirty="0" err="1" smtClean="0"/>
              <a:t>Safety</a:t>
            </a:r>
            <a:r>
              <a:rPr lang="it-IT" sz="2000" dirty="0" smtClean="0"/>
              <a:t> Management </a:t>
            </a:r>
            <a:r>
              <a:rPr lang="it-IT" sz="2000" dirty="0" err="1" smtClean="0"/>
              <a:t>Systems</a:t>
            </a:r>
            <a:r>
              <a:rPr lang="it-IT" sz="2000" dirty="0" smtClean="0"/>
              <a:t> &amp; </a:t>
            </a:r>
            <a:r>
              <a:rPr lang="it-IT" sz="2000" dirty="0" err="1" smtClean="0"/>
              <a:t>procedures</a:t>
            </a:r>
            <a:endParaRPr lang="it-IT" sz="2000" dirty="0"/>
          </a:p>
        </p:txBody>
      </p:sp>
      <p:sp>
        <p:nvSpPr>
          <p:cNvPr id="38" name="Freccia in giù 37"/>
          <p:cNvSpPr/>
          <p:nvPr/>
        </p:nvSpPr>
        <p:spPr>
          <a:xfrm>
            <a:off x="4211960" y="2996952"/>
            <a:ext cx="432048" cy="50405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in giù 38"/>
          <p:cNvSpPr/>
          <p:nvPr/>
        </p:nvSpPr>
        <p:spPr>
          <a:xfrm>
            <a:off x="7236296" y="2996952"/>
            <a:ext cx="432048" cy="50405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3131840" y="3717032"/>
            <a:ext cx="26642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err="1" smtClean="0"/>
              <a:t>Respect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of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all</a:t>
            </a:r>
            <a:r>
              <a:rPr lang="it-IT" sz="2000" i="1" dirty="0" smtClean="0"/>
              <a:t> the procedure i.e.</a:t>
            </a:r>
          </a:p>
          <a:p>
            <a:pPr algn="ctr"/>
            <a:r>
              <a:rPr lang="it-IT" sz="2000" i="1" dirty="0" err="1" smtClean="0"/>
              <a:t>Emergency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Plan</a:t>
            </a:r>
            <a:endParaRPr lang="it-IT" sz="2000" i="1" dirty="0" smtClean="0"/>
          </a:p>
          <a:p>
            <a:pPr algn="ctr"/>
            <a:r>
              <a:rPr lang="it-IT" sz="2000" i="1" dirty="0" smtClean="0"/>
              <a:t> Access procedure in the underground area;</a:t>
            </a:r>
          </a:p>
          <a:p>
            <a:pPr algn="ctr"/>
            <a:r>
              <a:rPr lang="it-IT" sz="2000" i="1" dirty="0" smtClean="0"/>
              <a:t>Hot Work </a:t>
            </a:r>
            <a:r>
              <a:rPr lang="it-IT" sz="2000" i="1" dirty="0" err="1" smtClean="0"/>
              <a:t>Permit</a:t>
            </a:r>
            <a:r>
              <a:rPr lang="it-IT" sz="2000" i="1" dirty="0" smtClean="0"/>
              <a:t>;</a:t>
            </a:r>
          </a:p>
          <a:p>
            <a:pPr algn="ctr"/>
            <a:r>
              <a:rPr lang="it-IT" sz="2000" i="1" dirty="0" err="1" smtClean="0"/>
              <a:t>Confined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Space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Permit</a:t>
            </a:r>
            <a:r>
              <a:rPr lang="it-IT" sz="2000" i="1" dirty="0" smtClean="0"/>
              <a:t>.</a:t>
            </a:r>
          </a:p>
        </p:txBody>
      </p:sp>
      <p:sp>
        <p:nvSpPr>
          <p:cNvPr id="25" name="CasellaDiTesto 24"/>
          <p:cNvSpPr txBox="1"/>
          <p:nvPr/>
        </p:nvSpPr>
        <p:spPr>
          <a:xfrm>
            <a:off x="6228184" y="3717032"/>
            <a:ext cx="26642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err="1" smtClean="0"/>
              <a:t>Respect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of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all</a:t>
            </a:r>
            <a:r>
              <a:rPr lang="it-IT" sz="2000" i="1" dirty="0" smtClean="0"/>
              <a:t> the procedure i.e.</a:t>
            </a:r>
          </a:p>
          <a:p>
            <a:pPr algn="ctr"/>
            <a:r>
              <a:rPr lang="it-IT" sz="2000" i="1" dirty="0" err="1" smtClean="0"/>
              <a:t>Emergency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Plan</a:t>
            </a:r>
            <a:endParaRPr lang="it-IT" sz="2000" i="1" dirty="0" smtClean="0"/>
          </a:p>
          <a:p>
            <a:pPr algn="ctr"/>
            <a:r>
              <a:rPr lang="it-IT" sz="2000" i="1" dirty="0" smtClean="0"/>
              <a:t>Access procedure in the underground area;</a:t>
            </a:r>
          </a:p>
          <a:p>
            <a:pPr algn="ctr"/>
            <a:r>
              <a:rPr lang="it-IT" sz="2000" i="1" dirty="0" smtClean="0"/>
              <a:t>Hot Work </a:t>
            </a:r>
            <a:r>
              <a:rPr lang="it-IT" sz="2000" i="1" dirty="0" err="1" smtClean="0"/>
              <a:t>Permit</a:t>
            </a:r>
            <a:endParaRPr lang="it-IT" sz="2000" i="1" dirty="0" smtClean="0"/>
          </a:p>
        </p:txBody>
      </p:sp>
      <p:pic>
        <p:nvPicPr>
          <p:cNvPr id="49154" name="Picture 2" descr="http://upload.wikimedia.org/wikipedia/commons/thumb/7/7a/PDCA_Cycle.svg/1280px-PDCA_Cycle.sv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3501008"/>
            <a:ext cx="2808973" cy="19136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806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22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6012160" y="1268760"/>
            <a:ext cx="3059832" cy="50405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/>
            <a:endParaRPr lang="it-IT" sz="2400" i="1" dirty="0"/>
          </a:p>
        </p:txBody>
      </p:sp>
      <p:sp>
        <p:nvSpPr>
          <p:cNvPr id="14" name="Rettangolo 13"/>
          <p:cNvSpPr/>
          <p:nvPr/>
        </p:nvSpPr>
        <p:spPr>
          <a:xfrm>
            <a:off x="2915816" y="1268760"/>
            <a:ext cx="3096344" cy="50405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/>
            <a:endParaRPr lang="it-IT" sz="2400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19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egnaposto data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652C-AAB3-4123-A8FE-F9A4824B8BA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899592" y="-27383"/>
            <a:ext cx="8352928" cy="792088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Water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Tank &amp; Service Building construction sites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267744" y="1412776"/>
            <a:ext cx="6768752" cy="2448272"/>
          </a:xfrm>
          <a:prstGeom prst="rect">
            <a:avLst/>
          </a:prstGeom>
          <a:noFill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611560" y="1196752"/>
            <a:ext cx="1872208" cy="1584176"/>
          </a:xfrm>
          <a:prstGeom prst="ellipse">
            <a:avLst/>
          </a:prstGeom>
          <a:scene3d>
            <a:camera prst="perspectiveRigh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chemeClr val="tx1"/>
                </a:solidFill>
              </a:rPr>
              <a:t>Health</a:t>
            </a:r>
            <a:r>
              <a:rPr lang="it-IT" b="1" i="1" dirty="0" smtClean="0">
                <a:solidFill>
                  <a:schemeClr val="tx1"/>
                </a:solidFill>
              </a:rPr>
              <a:t> &amp; </a:t>
            </a:r>
            <a:r>
              <a:rPr lang="it-IT" b="1" i="1" dirty="0" err="1" smtClean="0">
                <a:solidFill>
                  <a:schemeClr val="tx1"/>
                </a:solidFill>
              </a:rPr>
              <a:t>Safety</a:t>
            </a:r>
            <a:r>
              <a:rPr lang="it-IT" b="1" i="1" dirty="0" smtClean="0">
                <a:solidFill>
                  <a:schemeClr val="tx1"/>
                </a:solidFill>
              </a:rPr>
              <a:t> in </a:t>
            </a:r>
            <a:r>
              <a:rPr lang="it-IT" b="1" i="1" dirty="0" err="1" smtClean="0">
                <a:solidFill>
                  <a:schemeClr val="tx1"/>
                </a:solidFill>
              </a:rPr>
              <a:t>Workplaces</a:t>
            </a:r>
            <a:endParaRPr lang="it-IT" b="1" i="1" dirty="0" smtClean="0">
              <a:solidFill>
                <a:schemeClr val="tx1"/>
              </a:solidFill>
            </a:endParaRPr>
          </a:p>
          <a:p>
            <a:pPr algn="ctr"/>
            <a:r>
              <a:rPr lang="it-IT" b="1" i="1" dirty="0" err="1" smtClean="0">
                <a:solidFill>
                  <a:schemeClr val="tx1"/>
                </a:solidFill>
              </a:rPr>
              <a:t>Regulation</a:t>
            </a:r>
            <a:endParaRPr lang="it-IT" b="1" i="1" dirty="0">
              <a:solidFill>
                <a:schemeClr val="tx1"/>
              </a:solidFill>
            </a:endParaRPr>
          </a:p>
        </p:txBody>
      </p:sp>
      <p:sp>
        <p:nvSpPr>
          <p:cNvPr id="15" name="Ovale 14"/>
          <p:cNvSpPr/>
          <p:nvPr/>
        </p:nvSpPr>
        <p:spPr>
          <a:xfrm>
            <a:off x="1439144" y="2348880"/>
            <a:ext cx="1980728" cy="1512168"/>
          </a:xfrm>
          <a:prstGeom prst="ellipse">
            <a:avLst/>
          </a:prstGeom>
          <a:scene3d>
            <a:camera prst="perspectiveLeft"/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err="1" smtClean="0">
                <a:solidFill>
                  <a:schemeClr val="tx1"/>
                </a:solidFill>
              </a:rPr>
              <a:t>Construction</a:t>
            </a:r>
            <a:r>
              <a:rPr lang="it-IT" b="1" i="1" dirty="0" smtClean="0">
                <a:solidFill>
                  <a:schemeClr val="tx1"/>
                </a:solidFill>
              </a:rPr>
              <a:t> Site </a:t>
            </a:r>
          </a:p>
          <a:p>
            <a:pPr algn="ctr"/>
            <a:r>
              <a:rPr lang="it-IT" b="1" i="1" dirty="0" err="1" smtClean="0">
                <a:solidFill>
                  <a:schemeClr val="tx1"/>
                </a:solidFill>
              </a:rPr>
              <a:t>Regulation</a:t>
            </a:r>
            <a:endParaRPr lang="it-IT" b="1" i="1" dirty="0">
              <a:solidFill>
                <a:schemeClr val="tx1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915816" y="845096"/>
            <a:ext cx="3096344" cy="4236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/>
            <a:r>
              <a:rPr lang="it-IT" sz="2400" b="1" i="1" dirty="0" smtClean="0"/>
              <a:t>Water Tank</a:t>
            </a:r>
            <a:endParaRPr lang="it-IT" sz="2400" b="1" i="1" dirty="0"/>
          </a:p>
        </p:txBody>
      </p:sp>
      <p:sp>
        <p:nvSpPr>
          <p:cNvPr id="24" name="Rettangolo 23"/>
          <p:cNvSpPr/>
          <p:nvPr/>
        </p:nvSpPr>
        <p:spPr>
          <a:xfrm>
            <a:off x="6012160" y="836712"/>
            <a:ext cx="3059832" cy="4320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/>
            <a:r>
              <a:rPr lang="it-IT" sz="2400" b="1" i="1" dirty="0" smtClean="0"/>
              <a:t>Service Building</a:t>
            </a:r>
            <a:endParaRPr lang="it-IT" sz="2400" b="1" i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203848" y="1724615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/>
              <a:t>Defined</a:t>
            </a:r>
            <a:r>
              <a:rPr lang="it-IT" sz="2000" dirty="0" smtClean="0"/>
              <a:t> </a:t>
            </a:r>
            <a:r>
              <a:rPr lang="it-IT" sz="2000" dirty="0" err="1" smtClean="0"/>
              <a:t>as</a:t>
            </a:r>
            <a:r>
              <a:rPr lang="it-IT" sz="2000" dirty="0" smtClean="0"/>
              <a:t> a “</a:t>
            </a:r>
            <a:r>
              <a:rPr lang="it-IT" sz="2000" dirty="0" err="1" smtClean="0"/>
              <a:t>Construction</a:t>
            </a:r>
            <a:r>
              <a:rPr lang="it-IT" sz="2000" dirty="0" smtClean="0"/>
              <a:t> Site” </a:t>
            </a:r>
            <a:r>
              <a:rPr lang="it-IT" sz="2000" dirty="0" err="1" smtClean="0"/>
              <a:t>needing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a</a:t>
            </a:r>
          </a:p>
          <a:p>
            <a:pPr algn="ctr"/>
            <a:r>
              <a:rPr lang="it-IT" sz="2000" dirty="0" err="1" smtClean="0"/>
              <a:t>Safety</a:t>
            </a:r>
            <a:r>
              <a:rPr lang="it-IT" sz="2000" dirty="0" smtClean="0"/>
              <a:t> </a:t>
            </a:r>
            <a:r>
              <a:rPr lang="it-IT" sz="2000" dirty="0" err="1" smtClean="0"/>
              <a:t>Coordinator</a:t>
            </a:r>
            <a:endParaRPr lang="it-IT" sz="20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6228184" y="1700808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 smtClean="0"/>
              <a:t>Defined</a:t>
            </a:r>
            <a:r>
              <a:rPr lang="it-IT" sz="2000" dirty="0" smtClean="0"/>
              <a:t> </a:t>
            </a:r>
            <a:r>
              <a:rPr lang="it-IT" sz="2000" dirty="0" err="1" smtClean="0"/>
              <a:t>as</a:t>
            </a:r>
            <a:r>
              <a:rPr lang="it-IT" sz="2000" dirty="0" smtClean="0"/>
              <a:t> a “</a:t>
            </a:r>
            <a:r>
              <a:rPr lang="it-IT" sz="2000" dirty="0" err="1" smtClean="0"/>
              <a:t>Construction</a:t>
            </a:r>
            <a:r>
              <a:rPr lang="it-IT" sz="2000" dirty="0" smtClean="0"/>
              <a:t> Site” </a:t>
            </a:r>
            <a:r>
              <a:rPr lang="it-IT" sz="2000" dirty="0" err="1" smtClean="0"/>
              <a:t>needing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a</a:t>
            </a:r>
          </a:p>
          <a:p>
            <a:pPr algn="ctr"/>
            <a:r>
              <a:rPr lang="it-IT" sz="2000" dirty="0" err="1" smtClean="0"/>
              <a:t>Safety</a:t>
            </a:r>
            <a:r>
              <a:rPr lang="it-IT" sz="2000" dirty="0" smtClean="0"/>
              <a:t> </a:t>
            </a:r>
            <a:r>
              <a:rPr lang="it-IT" sz="2000" dirty="0" err="1" smtClean="0"/>
              <a:t>Coordinator</a:t>
            </a:r>
            <a:endParaRPr lang="it-IT" sz="2000" dirty="0"/>
          </a:p>
        </p:txBody>
      </p:sp>
      <p:sp>
        <p:nvSpPr>
          <p:cNvPr id="27" name="Freccia in giù 26"/>
          <p:cNvSpPr/>
          <p:nvPr/>
        </p:nvSpPr>
        <p:spPr>
          <a:xfrm>
            <a:off x="4211960" y="3140968"/>
            <a:ext cx="432048" cy="504056"/>
          </a:xfrm>
          <a:prstGeom prst="down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Freccia in giù 27"/>
          <p:cNvSpPr/>
          <p:nvPr/>
        </p:nvSpPr>
        <p:spPr>
          <a:xfrm>
            <a:off x="7308304" y="3140968"/>
            <a:ext cx="432048" cy="50405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asellaDiTesto 30"/>
          <p:cNvSpPr txBox="1"/>
          <p:nvPr/>
        </p:nvSpPr>
        <p:spPr>
          <a:xfrm>
            <a:off x="3059832" y="3933056"/>
            <a:ext cx="2952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err="1" smtClean="0"/>
              <a:t>Safety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Coordination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Plan</a:t>
            </a:r>
            <a:r>
              <a:rPr lang="it-IT" sz="2000" i="1" dirty="0" smtClean="0"/>
              <a:t>:</a:t>
            </a:r>
          </a:p>
          <a:p>
            <a:pPr algn="ctr"/>
            <a:r>
              <a:rPr lang="it-IT" sz="2000" i="1" dirty="0" smtClean="0"/>
              <a:t>- </a:t>
            </a:r>
            <a:r>
              <a:rPr lang="en-US" sz="2000" i="1" dirty="0" smtClean="0"/>
              <a:t>Risk Assessment </a:t>
            </a:r>
          </a:p>
          <a:p>
            <a:pPr algn="ctr"/>
            <a:r>
              <a:rPr lang="en-US" sz="2000" i="1" dirty="0" smtClean="0"/>
              <a:t>- Coordination activity and phases </a:t>
            </a:r>
          </a:p>
          <a:p>
            <a:pPr algn="ctr"/>
            <a:r>
              <a:rPr lang="en-US" sz="2000" i="1" dirty="0" smtClean="0"/>
              <a:t>- Construction Site Layout  </a:t>
            </a:r>
          </a:p>
          <a:p>
            <a:pPr algn="ctr"/>
            <a:r>
              <a:rPr lang="en-US" sz="2000" i="1" dirty="0" smtClean="0"/>
              <a:t>- </a:t>
            </a:r>
            <a:r>
              <a:rPr lang="en-US" sz="2000" i="1" dirty="0" err="1" smtClean="0"/>
              <a:t>WorksTimetable</a:t>
            </a:r>
            <a:endParaRPr lang="en-US" sz="2000" i="1" dirty="0" smtClean="0"/>
          </a:p>
          <a:p>
            <a:pPr algn="ctr"/>
            <a:r>
              <a:rPr lang="en-US" sz="2000" i="1" dirty="0" smtClean="0"/>
              <a:t>- Estimate of Safety Costs</a:t>
            </a:r>
            <a:endParaRPr lang="it-IT" sz="2000" i="1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6084168" y="3933056"/>
            <a:ext cx="29523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 err="1" smtClean="0"/>
              <a:t>Safety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Coordination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Plan</a:t>
            </a:r>
            <a:r>
              <a:rPr lang="it-IT" sz="2000" i="1" dirty="0" smtClean="0"/>
              <a:t>:</a:t>
            </a:r>
          </a:p>
          <a:p>
            <a:pPr algn="ctr"/>
            <a:r>
              <a:rPr lang="it-IT" sz="2000" i="1" dirty="0" smtClean="0"/>
              <a:t>- </a:t>
            </a:r>
            <a:r>
              <a:rPr lang="en-US" sz="2000" i="1" dirty="0" smtClean="0"/>
              <a:t>Risk Assessment </a:t>
            </a:r>
          </a:p>
          <a:p>
            <a:pPr algn="ctr"/>
            <a:r>
              <a:rPr lang="en-US" sz="2000" i="1" dirty="0" smtClean="0"/>
              <a:t>- Coordination activity and phases </a:t>
            </a:r>
          </a:p>
          <a:p>
            <a:pPr algn="ctr"/>
            <a:r>
              <a:rPr lang="en-US" sz="2000" i="1" dirty="0" smtClean="0"/>
              <a:t>- Construction Site Layout  </a:t>
            </a:r>
          </a:p>
          <a:p>
            <a:pPr algn="ctr"/>
            <a:r>
              <a:rPr lang="en-US" sz="2000" i="1" dirty="0" smtClean="0"/>
              <a:t>- </a:t>
            </a:r>
            <a:r>
              <a:rPr lang="en-US" sz="2000" i="1" dirty="0" err="1" smtClean="0"/>
              <a:t>WorksTimetable</a:t>
            </a:r>
            <a:endParaRPr lang="en-US" sz="2000" i="1" dirty="0" smtClean="0"/>
          </a:p>
          <a:p>
            <a:pPr algn="ctr"/>
            <a:r>
              <a:rPr lang="en-US" sz="2000" i="1" dirty="0" smtClean="0"/>
              <a:t>- Estimate of Safety Costs</a:t>
            </a:r>
            <a:endParaRPr lang="it-IT" sz="2000" i="1" dirty="0"/>
          </a:p>
        </p:txBody>
      </p:sp>
      <p:pic>
        <p:nvPicPr>
          <p:cNvPr id="47108" name="Picture 4" descr="http://www.chichouse.it/attachments/Image/ala-segnaletica-segnaletica-di-cantiere-segnaletica-di-cantiere-433407-FGR.jpg?template=gener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4437112"/>
            <a:ext cx="1654190" cy="1440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806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1" grpId="0"/>
      <p:bldP spid="3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6" descr="infn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10" descr="LNG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olo 1"/>
          <p:cNvSpPr>
            <a:spLocks noGrp="1"/>
          </p:cNvSpPr>
          <p:nvPr>
            <p:ph type="ctrTitle"/>
          </p:nvPr>
        </p:nvSpPr>
        <p:spPr>
          <a:xfrm>
            <a:off x="1192088" y="548680"/>
            <a:ext cx="7772400" cy="331236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Construction sites safety and management:</a:t>
            </a:r>
            <a:b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interferences</a:t>
            </a:r>
            <a:b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solutions</a:t>
            </a:r>
            <a:b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results</a:t>
            </a:r>
            <a:endParaRPr lang="en-US" sz="4000" dirty="0">
              <a:solidFill>
                <a:schemeClr val="tx2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1" name="Immagine 14" descr="Lng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3978275"/>
            <a:ext cx="765810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97C0-1210-4191-9B1D-C929301BD23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Specific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Risks&amp;Criticalities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 Water Tank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CasellaDiTesto 15"/>
          <p:cNvSpPr txBox="1">
            <a:spLocks noChangeArrowheads="1"/>
          </p:cNvSpPr>
          <p:nvPr/>
        </p:nvSpPr>
        <p:spPr bwMode="auto">
          <a:xfrm>
            <a:off x="1187624" y="836712"/>
            <a:ext cx="4067175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 dirty="0" err="1" smtClean="0"/>
              <a:t>Specific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Risks</a:t>
            </a:r>
            <a:endParaRPr lang="it-IT" sz="2400" b="1" dirty="0"/>
          </a:p>
          <a:p>
            <a:r>
              <a:rPr lang="it-IT" sz="2400" dirty="0" err="1" smtClean="0"/>
              <a:t>Use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manual</a:t>
            </a:r>
            <a:r>
              <a:rPr lang="it-IT" sz="2400" dirty="0" smtClean="0"/>
              <a:t> </a:t>
            </a:r>
            <a:r>
              <a:rPr lang="it-IT" sz="2400" dirty="0" err="1" smtClean="0"/>
              <a:t>tools</a:t>
            </a:r>
            <a:endParaRPr lang="it-IT" sz="2400" dirty="0"/>
          </a:p>
          <a:p>
            <a:r>
              <a:rPr lang="it-IT" sz="2400" dirty="0" err="1" smtClean="0"/>
              <a:t>Materials</a:t>
            </a:r>
            <a:r>
              <a:rPr lang="it-IT" sz="2400" dirty="0" smtClean="0"/>
              <a:t> </a:t>
            </a:r>
            <a:r>
              <a:rPr lang="it-IT" sz="2400" dirty="0" err="1" smtClean="0"/>
              <a:t>falling</a:t>
            </a:r>
            <a:r>
              <a:rPr lang="it-IT" sz="2400" dirty="0" smtClean="0"/>
              <a:t> </a:t>
            </a:r>
            <a:r>
              <a:rPr lang="it-IT" sz="2400" dirty="0" err="1" smtClean="0"/>
              <a:t>from</a:t>
            </a:r>
            <a:r>
              <a:rPr lang="it-IT" sz="2400" dirty="0" smtClean="0"/>
              <a:t> </a:t>
            </a:r>
            <a:r>
              <a:rPr lang="it-IT" sz="2400" dirty="0" err="1" smtClean="0"/>
              <a:t>heights</a:t>
            </a:r>
            <a:endParaRPr lang="it-IT" sz="2400" dirty="0" smtClean="0"/>
          </a:p>
          <a:p>
            <a:r>
              <a:rPr lang="it-IT" sz="2400" dirty="0" err="1" smtClean="0"/>
              <a:t>Artificial</a:t>
            </a:r>
            <a:r>
              <a:rPr lang="it-IT" sz="2400" dirty="0" smtClean="0"/>
              <a:t> </a:t>
            </a:r>
            <a:r>
              <a:rPr lang="it-IT" sz="2400" dirty="0" err="1" smtClean="0"/>
              <a:t>Optical</a:t>
            </a:r>
            <a:r>
              <a:rPr lang="it-IT" sz="2400" dirty="0" smtClean="0"/>
              <a:t> </a:t>
            </a:r>
            <a:r>
              <a:rPr lang="it-IT" sz="2400" dirty="0" err="1" smtClean="0"/>
              <a:t>Radiation</a:t>
            </a:r>
            <a:r>
              <a:rPr lang="it-IT" sz="2400" dirty="0" smtClean="0"/>
              <a:t> </a:t>
            </a:r>
            <a:r>
              <a:rPr lang="it-IT" sz="2400" dirty="0" err="1" smtClean="0"/>
              <a:t>Risk</a:t>
            </a:r>
            <a:endParaRPr lang="it-IT" sz="2400" dirty="0" smtClean="0"/>
          </a:p>
          <a:p>
            <a:r>
              <a:rPr lang="it-IT" sz="2400" dirty="0" err="1" smtClean="0"/>
              <a:t>Chemical</a:t>
            </a:r>
            <a:r>
              <a:rPr lang="it-IT" sz="2400" dirty="0" smtClean="0"/>
              <a:t> </a:t>
            </a:r>
            <a:r>
              <a:rPr lang="it-IT" sz="2400" dirty="0" err="1" smtClean="0"/>
              <a:t>risk</a:t>
            </a:r>
            <a:endParaRPr lang="it-IT" sz="2400" dirty="0" smtClean="0"/>
          </a:p>
          <a:p>
            <a:r>
              <a:rPr lang="it-IT" sz="2400" dirty="0" err="1" smtClean="0"/>
              <a:t>Confined</a:t>
            </a:r>
            <a:r>
              <a:rPr lang="it-IT" sz="2400" dirty="0" smtClean="0"/>
              <a:t> </a:t>
            </a:r>
            <a:r>
              <a:rPr lang="it-IT" sz="2400" dirty="0" err="1" smtClean="0"/>
              <a:t>Spaces</a:t>
            </a:r>
            <a:endParaRPr lang="it-IT" sz="2400" dirty="0" smtClean="0"/>
          </a:p>
          <a:p>
            <a:r>
              <a:rPr lang="it-IT" sz="2400" dirty="0" err="1" smtClean="0"/>
              <a:t>Falling</a:t>
            </a:r>
            <a:r>
              <a:rPr lang="it-IT" sz="2400" dirty="0" smtClean="0"/>
              <a:t> </a:t>
            </a:r>
            <a:r>
              <a:rPr lang="it-IT" sz="2400" dirty="0" err="1" smtClean="0"/>
              <a:t>from</a:t>
            </a:r>
            <a:r>
              <a:rPr lang="it-IT" sz="2400" dirty="0" smtClean="0"/>
              <a:t> </a:t>
            </a:r>
            <a:r>
              <a:rPr lang="it-IT" sz="2400" dirty="0" err="1" smtClean="0"/>
              <a:t>heights</a:t>
            </a:r>
            <a:endParaRPr lang="it-IT" sz="2400" dirty="0"/>
          </a:p>
        </p:txBody>
      </p:sp>
      <p:sp>
        <p:nvSpPr>
          <p:cNvPr id="28" name="CasellaDiTesto 10"/>
          <p:cNvSpPr txBox="1">
            <a:spLocks noChangeArrowheads="1"/>
          </p:cNvSpPr>
          <p:nvPr/>
        </p:nvSpPr>
        <p:spPr bwMode="auto">
          <a:xfrm>
            <a:off x="5436096" y="4005064"/>
            <a:ext cx="309634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2400" b="1" dirty="0" err="1" smtClean="0"/>
              <a:t>Criticalities</a:t>
            </a:r>
            <a:endParaRPr lang="it-IT" sz="2400" b="1" dirty="0">
              <a:solidFill>
                <a:srgbClr val="FF0000"/>
              </a:solidFill>
            </a:endParaRPr>
          </a:p>
          <a:p>
            <a:r>
              <a:rPr lang="en-US" sz="2400" dirty="0" smtClean="0"/>
              <a:t>Handling  of ferrules &amp; positioning saddles </a:t>
            </a:r>
          </a:p>
          <a:p>
            <a:r>
              <a:rPr lang="en-US" sz="2400" dirty="0" smtClean="0"/>
              <a:t>TIG welding </a:t>
            </a:r>
          </a:p>
          <a:p>
            <a:r>
              <a:rPr lang="en-US" sz="2400" dirty="0" smtClean="0"/>
              <a:t>Hydraulic Test</a:t>
            </a:r>
          </a:p>
        </p:txBody>
      </p:sp>
      <p:pic>
        <p:nvPicPr>
          <p:cNvPr id="44034" name="Picture 2" descr="http://dreamhomegarden.com/wp-content/uploads/2012/01/power-too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764704"/>
            <a:ext cx="2342034" cy="1779946"/>
          </a:xfrm>
          <a:prstGeom prst="rect">
            <a:avLst/>
          </a:prstGeom>
          <a:noFill/>
        </p:spPr>
      </p:pic>
      <p:pic>
        <p:nvPicPr>
          <p:cNvPr id="44036" name="Picture 4" descr="http://greatervisionltd.net/images/12821122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1844824"/>
            <a:ext cx="2046759" cy="2056529"/>
          </a:xfrm>
          <a:prstGeom prst="rect">
            <a:avLst/>
          </a:prstGeom>
          <a:noFill/>
        </p:spPr>
      </p:pic>
      <p:pic>
        <p:nvPicPr>
          <p:cNvPr id="44037" name="Picture 5" descr="C:\Users\pc\Desktop\Robo-140726\Esperimenti\Xenon 1T\Xenon1T ITSF2014 MTobia\Foto\IMG_61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3591018"/>
            <a:ext cx="3528392" cy="2646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Specific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Risks&amp;Criticalities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 Service Building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CasellaDiTesto 10"/>
          <p:cNvSpPr txBox="1">
            <a:spLocks noChangeArrowheads="1"/>
          </p:cNvSpPr>
          <p:nvPr/>
        </p:nvSpPr>
        <p:spPr bwMode="auto">
          <a:xfrm>
            <a:off x="1259632" y="3284984"/>
            <a:ext cx="428319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it-IT" dirty="0"/>
          </a:p>
          <a:p>
            <a:r>
              <a:rPr lang="it-IT" dirty="0"/>
              <a:t> </a:t>
            </a:r>
          </a:p>
        </p:txBody>
      </p:sp>
      <p:sp>
        <p:nvSpPr>
          <p:cNvPr id="11" name="CasellaDiTesto 12"/>
          <p:cNvSpPr txBox="1">
            <a:spLocks noChangeArrowheads="1"/>
          </p:cNvSpPr>
          <p:nvPr/>
        </p:nvSpPr>
        <p:spPr bwMode="auto">
          <a:xfrm>
            <a:off x="1331640" y="1052736"/>
            <a:ext cx="406717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 dirty="0" err="1" smtClean="0"/>
              <a:t>Specific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Risks</a:t>
            </a:r>
            <a:endParaRPr lang="it-IT" sz="2400" b="1" dirty="0" smtClean="0"/>
          </a:p>
          <a:p>
            <a:r>
              <a:rPr lang="it-IT" sz="2400" dirty="0" err="1" smtClean="0"/>
              <a:t>Use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manual</a:t>
            </a:r>
            <a:r>
              <a:rPr lang="it-IT" sz="2400" dirty="0" smtClean="0"/>
              <a:t> </a:t>
            </a:r>
            <a:r>
              <a:rPr lang="it-IT" sz="2400" dirty="0" err="1" smtClean="0"/>
              <a:t>tools</a:t>
            </a:r>
            <a:endParaRPr lang="it-IT" sz="2400" dirty="0" smtClean="0"/>
          </a:p>
          <a:p>
            <a:r>
              <a:rPr lang="it-IT" sz="2400" dirty="0" err="1" smtClean="0"/>
              <a:t>Materials</a:t>
            </a:r>
            <a:r>
              <a:rPr lang="it-IT" sz="2400" dirty="0" smtClean="0"/>
              <a:t> </a:t>
            </a:r>
            <a:r>
              <a:rPr lang="it-IT" sz="2400" dirty="0" err="1" smtClean="0"/>
              <a:t>falling</a:t>
            </a:r>
            <a:r>
              <a:rPr lang="it-IT" sz="2400" dirty="0" smtClean="0"/>
              <a:t> </a:t>
            </a:r>
            <a:r>
              <a:rPr lang="it-IT" sz="2400" dirty="0" err="1" smtClean="0"/>
              <a:t>from</a:t>
            </a:r>
            <a:r>
              <a:rPr lang="it-IT" sz="2400" dirty="0" smtClean="0"/>
              <a:t> </a:t>
            </a:r>
            <a:r>
              <a:rPr lang="it-IT" sz="2400" dirty="0" err="1" smtClean="0"/>
              <a:t>heights</a:t>
            </a:r>
            <a:endParaRPr lang="it-IT" sz="2400" dirty="0" smtClean="0"/>
          </a:p>
          <a:p>
            <a:r>
              <a:rPr lang="it-IT" sz="2400" dirty="0" err="1" smtClean="0"/>
              <a:t>Falling</a:t>
            </a:r>
            <a:r>
              <a:rPr lang="it-IT" sz="2400" dirty="0" smtClean="0"/>
              <a:t> </a:t>
            </a:r>
            <a:r>
              <a:rPr lang="it-IT" sz="2400" dirty="0" err="1" smtClean="0"/>
              <a:t>from</a:t>
            </a:r>
            <a:r>
              <a:rPr lang="it-IT" sz="2400" dirty="0" smtClean="0"/>
              <a:t> </a:t>
            </a:r>
            <a:r>
              <a:rPr lang="it-IT" sz="2400" dirty="0" err="1" smtClean="0"/>
              <a:t>heights</a:t>
            </a:r>
            <a:r>
              <a:rPr lang="it-IT" sz="2400" dirty="0" smtClean="0"/>
              <a:t>, </a:t>
            </a:r>
            <a:r>
              <a:rPr lang="it-IT" sz="2400" dirty="0" err="1" smtClean="0"/>
              <a:t>slips</a:t>
            </a:r>
            <a:endParaRPr lang="it-IT" sz="2400" dirty="0"/>
          </a:p>
        </p:txBody>
      </p:sp>
      <p:sp>
        <p:nvSpPr>
          <p:cNvPr id="12" name="CasellaDiTesto 12"/>
          <p:cNvSpPr txBox="1">
            <a:spLocks noChangeArrowheads="1"/>
          </p:cNvSpPr>
          <p:nvPr/>
        </p:nvSpPr>
        <p:spPr bwMode="auto">
          <a:xfrm>
            <a:off x="5220072" y="3343632"/>
            <a:ext cx="374441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/>
              <a:t>Criticalities</a:t>
            </a:r>
          </a:p>
          <a:p>
            <a:r>
              <a:rPr lang="en-US" sz="2400" dirty="0" smtClean="0"/>
              <a:t>Shipping and handling  of pillars and beams </a:t>
            </a:r>
          </a:p>
          <a:p>
            <a:r>
              <a:rPr lang="en-US" sz="2400" dirty="0" smtClean="0"/>
              <a:t>Identifying areas for the unloading and storage of pillars and beams </a:t>
            </a:r>
          </a:p>
          <a:p>
            <a:r>
              <a:rPr lang="en-US" sz="2400" dirty="0" smtClean="0"/>
              <a:t>Anchoring pillars </a:t>
            </a:r>
          </a:p>
        </p:txBody>
      </p:sp>
      <p:pic>
        <p:nvPicPr>
          <p:cNvPr id="13" name="Picture 2" descr="http://dreamhomegarden.com/wp-content/uploads/2012/01/power-tool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712950"/>
            <a:ext cx="2342034" cy="1779946"/>
          </a:xfrm>
          <a:prstGeom prst="rect">
            <a:avLst/>
          </a:prstGeom>
          <a:noFill/>
        </p:spPr>
      </p:pic>
      <p:pic>
        <p:nvPicPr>
          <p:cNvPr id="41986" name="Picture 2" descr="https://lh5.googleusercontent.com/hu7ofsp80MaCoKrrOHD1mUZSc6cENoqtz-MGdXj_9Mw=w356-h308-n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1844824"/>
            <a:ext cx="1302668" cy="1127028"/>
          </a:xfrm>
          <a:prstGeom prst="rect">
            <a:avLst/>
          </a:prstGeom>
          <a:noFill/>
        </p:spPr>
      </p:pic>
      <p:pic>
        <p:nvPicPr>
          <p:cNvPr id="41987" name="Picture 3" descr="C:\Users\pc\Desktop\Robo-140726\Esperimenti\Xenon 1T\Xenon Building\Cantiere Edificio\Verbali sopralluoghi\Verbale n2 26_07_2013\image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3212976"/>
            <a:ext cx="3840427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Interferences: same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space and time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1259632" y="1452840"/>
            <a:ext cx="1800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Both construction sites (WT&amp;SB) operating phase, in the same space at the same time 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1331640" y="5190291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required a considerable effort to the </a:t>
            </a:r>
            <a:r>
              <a:rPr lang="en-US" sz="2400" b="1" i="1" dirty="0" smtClean="0"/>
              <a:t>analysis, assessment and management </a:t>
            </a:r>
            <a:r>
              <a:rPr lang="en-US" sz="2400" dirty="0" smtClean="0"/>
              <a:t>of risks due to </a:t>
            </a:r>
            <a:r>
              <a:rPr lang="en-US" sz="2400" b="1" i="1" dirty="0" smtClean="0"/>
              <a:t>interferences.</a:t>
            </a:r>
            <a:endParaRPr lang="en-US" sz="2400" dirty="0" smtClean="0"/>
          </a:p>
        </p:txBody>
      </p:sp>
      <p:pic>
        <p:nvPicPr>
          <p:cNvPr id="1026" name="Picture 2" descr="C:\Users\pc\Desktop\Robo-140726\Safety\Tesi\Tesi Robo\Tesi Specialistica\Immagini\_MG_0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9852" y="1268760"/>
            <a:ext cx="5724636" cy="3816424"/>
          </a:xfrm>
          <a:prstGeom prst="rect">
            <a:avLst/>
          </a:prstGeom>
          <a:noFill/>
        </p:spPr>
      </p:pic>
      <p:sp>
        <p:nvSpPr>
          <p:cNvPr id="33" name="Rettangolo 32"/>
          <p:cNvSpPr/>
          <p:nvPr/>
        </p:nvSpPr>
        <p:spPr>
          <a:xfrm>
            <a:off x="3240360" y="836712"/>
            <a:ext cx="5724128" cy="423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/>
            <a:r>
              <a:rPr lang="it-IT" sz="2400" b="1" i="1" dirty="0" smtClean="0"/>
              <a:t>Hall B</a:t>
            </a:r>
            <a:endParaRPr lang="it-IT" sz="2400" b="1" i="1" dirty="0"/>
          </a:p>
        </p:txBody>
      </p:sp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65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Segnaposto data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D89B-21F3-450C-9B05-13A2E1B3E422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40" name="Titolo 1"/>
          <p:cNvSpPr txBox="1">
            <a:spLocks/>
          </p:cNvSpPr>
          <p:nvPr/>
        </p:nvSpPr>
        <p:spPr>
          <a:xfrm>
            <a:off x="1192213" y="152400"/>
            <a:ext cx="7772400" cy="612775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Overview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1187624" y="3183359"/>
            <a:ext cx="77243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Regulatory asset</a:t>
            </a:r>
            <a:endParaRPr lang="en-US" sz="2400" b="1" dirty="0">
              <a:solidFill>
                <a:schemeClr val="tx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1187624" y="980728"/>
            <a:ext cx="79563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Xenon1T @ LNGS</a:t>
            </a:r>
            <a:endParaRPr lang="en-US" sz="2400" b="1" dirty="0">
              <a:solidFill>
                <a:schemeClr val="tx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1187624" y="1700808"/>
            <a:ext cx="777686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Xenon1T facilities:</a:t>
            </a: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Water Tank</a:t>
            </a: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Service Building</a:t>
            </a:r>
            <a:endParaRPr lang="en-US" sz="2400" b="1" dirty="0">
              <a:solidFill>
                <a:schemeClr val="tx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1187624" y="5703639"/>
            <a:ext cx="77243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Conclusions &amp; Future prospects</a:t>
            </a:r>
            <a:endParaRPr lang="en-US" sz="2400" b="1" dirty="0">
              <a:solidFill>
                <a:schemeClr val="tx2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187624" y="3875564"/>
            <a:ext cx="77243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Wingdings" pitchFamily="2" charset="2"/>
              <a:buChar char="q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Construction sites safety and management:</a:t>
            </a: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interferences</a:t>
            </a: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solutions</a:t>
            </a:r>
          </a:p>
          <a:p>
            <a:pPr lvl="1" algn="just"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results</a:t>
            </a:r>
            <a:endParaRPr lang="en-US" sz="2400" b="1" dirty="0">
              <a:solidFill>
                <a:schemeClr val="tx2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43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ww.plrinternetmarketing.com/wp-content/uploads/2011/06/text-links-vs-image-links.jpg"/>
          <p:cNvPicPr>
            <a:picLocks noChangeAspect="1" noChangeArrowheads="1"/>
          </p:cNvPicPr>
          <p:nvPr/>
        </p:nvPicPr>
        <p:blipFill>
          <a:blip r:embed="rId3" cstate="print"/>
          <a:srcRect t="10741"/>
          <a:stretch>
            <a:fillRect/>
          </a:stretch>
        </p:blipFill>
        <p:spPr bwMode="auto">
          <a:xfrm>
            <a:off x="4043011" y="2636912"/>
            <a:ext cx="1897141" cy="1196752"/>
          </a:xfrm>
          <a:prstGeom prst="rect">
            <a:avLst/>
          </a:prstGeom>
          <a:noFill/>
        </p:spPr>
      </p:pic>
      <p:sp>
        <p:nvSpPr>
          <p:cNvPr id="27" name="Fumetto 1 26"/>
          <p:cNvSpPr/>
          <p:nvPr/>
        </p:nvSpPr>
        <p:spPr>
          <a:xfrm>
            <a:off x="1115616" y="3861048"/>
            <a:ext cx="7848872" cy="2736304"/>
          </a:xfrm>
          <a:prstGeom prst="wedgeRectCallout">
            <a:avLst>
              <a:gd name="adj1" fmla="val -710"/>
              <a:gd name="adj2" fmla="val -5901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Interferences: WT &amp; SB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6984776" y="3933056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/>
              <a:t>Logistics</a:t>
            </a:r>
          </a:p>
        </p:txBody>
      </p:sp>
      <p:pic>
        <p:nvPicPr>
          <p:cNvPr id="12" name="Immagine 11" descr="C:\Users\hp6314-pc\Desktop\Cantiere Xenon1T\Foto Cantiere Xenon1T\Immagine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3631" y="620688"/>
            <a:ext cx="7508849" cy="196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1331640" y="2814027"/>
            <a:ext cx="259228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Water Tank </a:t>
            </a:r>
            <a:r>
              <a:rPr lang="it-IT" sz="2400" dirty="0" err="1" smtClean="0"/>
              <a:t>construction</a:t>
            </a:r>
            <a:r>
              <a:rPr lang="it-IT" sz="2400" dirty="0" smtClean="0"/>
              <a:t> site </a:t>
            </a:r>
            <a:endParaRPr lang="it-IT" sz="2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012160" y="2814027"/>
            <a:ext cx="288032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Service Building </a:t>
            </a:r>
            <a:r>
              <a:rPr lang="it-IT" sz="2400" dirty="0" err="1" smtClean="0"/>
              <a:t>construction</a:t>
            </a:r>
            <a:r>
              <a:rPr lang="it-IT" sz="2400" dirty="0" smtClean="0"/>
              <a:t> site </a:t>
            </a:r>
            <a:endParaRPr lang="it-IT" sz="2400" dirty="0"/>
          </a:p>
        </p:txBody>
      </p:sp>
      <p:sp>
        <p:nvSpPr>
          <p:cNvPr id="15" name="Rettangolo 14"/>
          <p:cNvSpPr/>
          <p:nvPr/>
        </p:nvSpPr>
        <p:spPr>
          <a:xfrm>
            <a:off x="1440160" y="4077072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/>
              <a:t>Storages/Spaces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3960440" y="5817458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smtClean="0"/>
              <a:t>Work phases</a:t>
            </a:r>
          </a:p>
          <a:p>
            <a:pPr algn="just"/>
            <a:r>
              <a:rPr lang="en-US" sz="2000" i="1" dirty="0" smtClean="0"/>
              <a:t>(Noise, Dust, Hot works, falling from heights)</a:t>
            </a:r>
          </a:p>
        </p:txBody>
      </p:sp>
      <p:sp>
        <p:nvSpPr>
          <p:cNvPr id="17" name="Freccia circolare a destra 16"/>
          <p:cNvSpPr/>
          <p:nvPr/>
        </p:nvSpPr>
        <p:spPr>
          <a:xfrm rot="2980684">
            <a:off x="2486224" y="852373"/>
            <a:ext cx="1008112" cy="2160240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reccia circolare a destra 17"/>
          <p:cNvSpPr/>
          <p:nvPr/>
        </p:nvSpPr>
        <p:spPr>
          <a:xfrm rot="7532695" flipV="1">
            <a:off x="6651789" y="880340"/>
            <a:ext cx="1008112" cy="2090938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1027" name="Picture 3" descr="C:\Users\pc\Desktop\Robo-140726\Esperimenti\Xenon 1T\Xenon1T ITSF2014 MTobia\Foto\07_10_2013_MT\IMG_639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6952" y="3969060"/>
            <a:ext cx="2267744" cy="1700808"/>
          </a:xfrm>
          <a:prstGeom prst="rect">
            <a:avLst/>
          </a:prstGeom>
          <a:noFill/>
        </p:spPr>
      </p:pic>
      <p:pic>
        <p:nvPicPr>
          <p:cNvPr id="1028" name="Picture 4" descr="C:\Users\pc\Desktop\Robo-140726\Esperimenti\Xenon 1T\Xenon1T ITSF2014 MTobia\Foto\09_12_2013_RC\IMG_45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6144" y="4725144"/>
            <a:ext cx="2592287" cy="1728192"/>
          </a:xfrm>
          <a:prstGeom prst="rect">
            <a:avLst/>
          </a:prstGeom>
          <a:noFill/>
        </p:spPr>
      </p:pic>
      <p:pic>
        <p:nvPicPr>
          <p:cNvPr id="1029" name="Picture 5" descr="C:\Users\pc\Desktop\Robo-140726\Esperimenti\Xenon 1T\Xenon1T ITSF2014 MTobia\Foto\13_09_2013_MP\20130913_11245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52728" y="4365104"/>
            <a:ext cx="2267744" cy="1700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http://www.plrinternetmarketing.com/wp-content/uploads/2011/06/text-links-vs-image-links.jpg"/>
          <p:cNvPicPr>
            <a:picLocks noChangeAspect="1" noChangeArrowheads="1"/>
          </p:cNvPicPr>
          <p:nvPr/>
        </p:nvPicPr>
        <p:blipFill>
          <a:blip r:embed="rId3" cstate="print"/>
          <a:srcRect t="10741"/>
          <a:stretch>
            <a:fillRect/>
          </a:stretch>
        </p:blipFill>
        <p:spPr bwMode="auto">
          <a:xfrm>
            <a:off x="4043011" y="2636912"/>
            <a:ext cx="1897141" cy="1196752"/>
          </a:xfrm>
          <a:prstGeom prst="rect">
            <a:avLst/>
          </a:prstGeom>
          <a:noFill/>
        </p:spPr>
      </p:pic>
      <p:sp>
        <p:nvSpPr>
          <p:cNvPr id="31" name="Fumetto 1 30"/>
          <p:cNvSpPr/>
          <p:nvPr/>
        </p:nvSpPr>
        <p:spPr>
          <a:xfrm>
            <a:off x="1115616" y="3861048"/>
            <a:ext cx="7848872" cy="2736304"/>
          </a:xfrm>
          <a:prstGeom prst="wedgeRectCallout">
            <a:avLst>
              <a:gd name="adj1" fmla="val -710"/>
              <a:gd name="adj2" fmla="val -5901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Interferences: WT + SB &amp; ICARUS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Immagine 11" descr="C:\Users\hp6314-pc\Desktop\Cantiere Xenon1T\Foto Cantiere Xenon1T\Immagine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83631" y="620688"/>
            <a:ext cx="7508849" cy="196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1331640" y="2814027"/>
            <a:ext cx="252028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WT + SB </a:t>
            </a:r>
          </a:p>
          <a:p>
            <a:pPr algn="ctr"/>
            <a:r>
              <a:rPr lang="it-IT" sz="2400" dirty="0" err="1" smtClean="0"/>
              <a:t>construction</a:t>
            </a:r>
            <a:r>
              <a:rPr lang="it-IT" sz="2400" dirty="0" smtClean="0"/>
              <a:t> site </a:t>
            </a:r>
            <a:endParaRPr lang="it-IT" sz="2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084168" y="2780928"/>
            <a:ext cx="259228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ICARUS </a:t>
            </a:r>
          </a:p>
          <a:p>
            <a:pPr algn="ctr"/>
            <a:r>
              <a:rPr lang="it-IT" sz="2400" dirty="0" err="1" smtClean="0"/>
              <a:t>decommissioning</a:t>
            </a:r>
            <a:endParaRPr lang="it-IT" sz="2400" dirty="0"/>
          </a:p>
        </p:txBody>
      </p:sp>
      <p:sp>
        <p:nvSpPr>
          <p:cNvPr id="22" name="Freccia circolare a destra 21"/>
          <p:cNvSpPr/>
          <p:nvPr/>
        </p:nvSpPr>
        <p:spPr>
          <a:xfrm rot="3960768">
            <a:off x="3398550" y="587568"/>
            <a:ext cx="1008112" cy="259306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Freccia circolare a destra 22"/>
          <p:cNvSpPr/>
          <p:nvPr/>
        </p:nvSpPr>
        <p:spPr>
          <a:xfrm rot="6587212" flipV="1">
            <a:off x="4375623" y="-1136801"/>
            <a:ext cx="1008112" cy="536031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6984776" y="3933056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/>
              <a:t>Logistics</a:t>
            </a:r>
          </a:p>
        </p:txBody>
      </p:sp>
      <p:sp>
        <p:nvSpPr>
          <p:cNvPr id="34" name="Rettangolo 33"/>
          <p:cNvSpPr/>
          <p:nvPr/>
        </p:nvSpPr>
        <p:spPr>
          <a:xfrm>
            <a:off x="1440160" y="4077072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/>
              <a:t>Storages/Spaces</a:t>
            </a:r>
          </a:p>
        </p:txBody>
      </p:sp>
      <p:sp>
        <p:nvSpPr>
          <p:cNvPr id="36" name="Rettangolo 35"/>
          <p:cNvSpPr/>
          <p:nvPr/>
        </p:nvSpPr>
        <p:spPr>
          <a:xfrm>
            <a:off x="4248472" y="6021288"/>
            <a:ext cx="1763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/>
              <a:t>Cryogenics</a:t>
            </a:r>
          </a:p>
        </p:txBody>
      </p:sp>
      <p:pic>
        <p:nvPicPr>
          <p:cNvPr id="2050" name="Picture 2" descr="C:\Users\pc\Desktop\Robo-140726\Esperimenti\Xenon 1T\Xenon1T ITSF2014 MTobia\Foto\12_09_2013_MP\foto\image4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6438" y="4077072"/>
            <a:ext cx="2435762" cy="1826822"/>
          </a:xfrm>
          <a:prstGeom prst="rect">
            <a:avLst/>
          </a:prstGeom>
          <a:noFill/>
        </p:spPr>
      </p:pic>
      <p:pic>
        <p:nvPicPr>
          <p:cNvPr id="2051" name="Picture 3" descr="C:\Users\pc\Desktop\Robo-140726\Esperimenti\Xenon 1T\Xenon1T ITSF2014 MTobia\Foto\12_09_2013_MP\foto\20130912_1022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4635134"/>
            <a:ext cx="2448272" cy="1836204"/>
          </a:xfrm>
          <a:prstGeom prst="rect">
            <a:avLst/>
          </a:prstGeom>
          <a:noFill/>
        </p:spPr>
      </p:pic>
      <p:pic>
        <p:nvPicPr>
          <p:cNvPr id="37" name="Immagine 36" descr="C:\Users\computer\Desktop\LNGS\Sopralluoghi sotterraneo\Sopralluogo 01-07-14\Sopralluogo 1-07-14\photo7.jpg"/>
          <p:cNvPicPr/>
          <p:nvPr/>
        </p:nvPicPr>
        <p:blipFill>
          <a:blip r:embed="rId9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24489" y="4572855"/>
            <a:ext cx="2143694" cy="1728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  <p:bldP spid="34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Interferences: WT + SB &amp;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WArP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Immagine 11" descr="C:\Users\hp6314-pc\Desktop\Cantiere Xenon1T\Foto Cantiere Xenon1T\Immagine1.jpg"/>
          <p:cNvPicPr/>
          <p:nvPr/>
        </p:nvPicPr>
        <p:blipFill>
          <a:blip r:embed="rId5" cstate="print"/>
          <a:srcRect l="267"/>
          <a:stretch>
            <a:fillRect/>
          </a:stretch>
        </p:blipFill>
        <p:spPr bwMode="auto">
          <a:xfrm>
            <a:off x="1403648" y="620688"/>
            <a:ext cx="7488832" cy="1962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sellaDiTesto 12"/>
          <p:cNvSpPr txBox="1"/>
          <p:nvPr/>
        </p:nvSpPr>
        <p:spPr>
          <a:xfrm>
            <a:off x="1331640" y="2780928"/>
            <a:ext cx="266429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WT + SB </a:t>
            </a:r>
          </a:p>
          <a:p>
            <a:pPr algn="ctr"/>
            <a:r>
              <a:rPr lang="it-IT" sz="2400" dirty="0" err="1" smtClean="0"/>
              <a:t>construction</a:t>
            </a:r>
            <a:r>
              <a:rPr lang="it-IT" sz="2400" dirty="0" smtClean="0"/>
              <a:t> site </a:t>
            </a:r>
            <a:endParaRPr lang="it-IT" sz="2400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6084168" y="2780928"/>
            <a:ext cx="2592288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WArP</a:t>
            </a:r>
            <a:endParaRPr lang="it-IT" sz="2400" dirty="0" smtClean="0"/>
          </a:p>
          <a:p>
            <a:pPr algn="ctr"/>
            <a:r>
              <a:rPr lang="it-IT" sz="2400" dirty="0" err="1" smtClean="0"/>
              <a:t>decommissioning</a:t>
            </a:r>
            <a:endParaRPr lang="it-IT" sz="2400" dirty="0"/>
          </a:p>
        </p:txBody>
      </p:sp>
      <p:sp>
        <p:nvSpPr>
          <p:cNvPr id="17" name="Freccia circolare a destra 16"/>
          <p:cNvSpPr/>
          <p:nvPr/>
        </p:nvSpPr>
        <p:spPr>
          <a:xfrm rot="3960768">
            <a:off x="3398550" y="587568"/>
            <a:ext cx="1008112" cy="2593063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Freccia circolare a destra 17"/>
          <p:cNvSpPr/>
          <p:nvPr/>
        </p:nvSpPr>
        <p:spPr>
          <a:xfrm rot="10989796" flipV="1">
            <a:off x="8014498" y="1240587"/>
            <a:ext cx="965608" cy="20704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1" name="Picture 2" descr="http://www.plrinternetmarketing.com/wp-content/uploads/2011/06/text-links-vs-image-links.jpg"/>
          <p:cNvPicPr>
            <a:picLocks noChangeAspect="1" noChangeArrowheads="1"/>
          </p:cNvPicPr>
          <p:nvPr/>
        </p:nvPicPr>
        <p:blipFill>
          <a:blip r:embed="rId6" cstate="print"/>
          <a:srcRect t="16112"/>
          <a:stretch>
            <a:fillRect/>
          </a:stretch>
        </p:blipFill>
        <p:spPr bwMode="auto">
          <a:xfrm>
            <a:off x="4043011" y="2708920"/>
            <a:ext cx="1897141" cy="1124744"/>
          </a:xfrm>
          <a:prstGeom prst="rect">
            <a:avLst/>
          </a:prstGeom>
          <a:noFill/>
        </p:spPr>
      </p:pic>
      <p:sp>
        <p:nvSpPr>
          <p:cNvPr id="28" name="Fumetto 1 27"/>
          <p:cNvSpPr/>
          <p:nvPr/>
        </p:nvSpPr>
        <p:spPr>
          <a:xfrm>
            <a:off x="1115616" y="3861048"/>
            <a:ext cx="7848872" cy="2736304"/>
          </a:xfrm>
          <a:prstGeom prst="wedgeRectCallout">
            <a:avLst>
              <a:gd name="adj1" fmla="val -710"/>
              <a:gd name="adj2" fmla="val -5901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6984776" y="3933056"/>
            <a:ext cx="12961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/>
              <a:t>Logistics</a:t>
            </a:r>
          </a:p>
        </p:txBody>
      </p:sp>
      <p:sp>
        <p:nvSpPr>
          <p:cNvPr id="31" name="Rettangolo 30"/>
          <p:cNvSpPr/>
          <p:nvPr/>
        </p:nvSpPr>
        <p:spPr>
          <a:xfrm>
            <a:off x="1440160" y="4077072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smtClean="0"/>
              <a:t>Storages/Spaces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3960440" y="5817458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smtClean="0"/>
              <a:t>Work phases</a:t>
            </a:r>
          </a:p>
          <a:p>
            <a:pPr algn="just"/>
            <a:r>
              <a:rPr lang="en-US" sz="2000" i="1" dirty="0" smtClean="0"/>
              <a:t>(Noise, Dust, Hot works, falling from heights)</a:t>
            </a:r>
          </a:p>
        </p:txBody>
      </p:sp>
      <p:pic>
        <p:nvPicPr>
          <p:cNvPr id="3074" name="Picture 2" descr="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6961" y="4341036"/>
            <a:ext cx="2445519" cy="1824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pc\Desktop\Robo-140726\Esperimenti\Xenon 1T\WaterTank\Verbali sopralluoghi\Verbale n 21 17_10_2013\IMG_402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4653136"/>
            <a:ext cx="2519772" cy="1679848"/>
          </a:xfrm>
          <a:prstGeom prst="rect">
            <a:avLst/>
          </a:prstGeom>
          <a:noFill/>
        </p:spPr>
      </p:pic>
      <p:pic>
        <p:nvPicPr>
          <p:cNvPr id="3076" name="Picture 4" descr="C:\Users\Public\Pictures\iPhone\Backup foto 06-06-2014\IMG_338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4045310" y="4147712"/>
            <a:ext cx="1909268" cy="1431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1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Solutions: figures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and documents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436096" y="1124744"/>
            <a:ext cx="2880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smtClean="0"/>
              <a:t>ONE </a:t>
            </a:r>
            <a:r>
              <a:rPr lang="it-IT" sz="2400" b="1" i="1" dirty="0" err="1" smtClean="0"/>
              <a:t>Safety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Coordinator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for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both</a:t>
            </a:r>
            <a:r>
              <a:rPr lang="it-IT" sz="2400" b="1" i="1" dirty="0" smtClean="0"/>
              <a:t> the </a:t>
            </a:r>
            <a:r>
              <a:rPr lang="it-IT" sz="2400" b="1" i="1" dirty="0" err="1" smtClean="0"/>
              <a:t>construction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sites</a:t>
            </a:r>
            <a:r>
              <a:rPr lang="it-IT" sz="2400" b="1" i="1" dirty="0" smtClean="0"/>
              <a:t>: Marco Tobia</a:t>
            </a:r>
            <a:endParaRPr lang="it-IT" sz="2400" b="1" i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436096" y="3717032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 err="1" smtClean="0"/>
              <a:t>Unique</a:t>
            </a:r>
            <a:r>
              <a:rPr lang="it-IT" sz="2400" b="1" i="1" dirty="0" smtClean="0"/>
              <a:t> and </a:t>
            </a:r>
            <a:r>
              <a:rPr lang="it-IT" sz="2400" b="1" i="1" dirty="0" err="1" smtClean="0"/>
              <a:t>Integrated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Safety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Coordination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Plan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for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both</a:t>
            </a:r>
            <a:r>
              <a:rPr lang="it-IT" sz="2400" b="1" i="1" dirty="0" smtClean="0"/>
              <a:t> the </a:t>
            </a:r>
            <a:r>
              <a:rPr lang="it-IT" sz="2400" b="1" i="1" dirty="0" err="1" smtClean="0"/>
              <a:t>construction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sites</a:t>
            </a:r>
            <a:endParaRPr lang="it-IT" sz="2400" b="1" i="1" dirty="0"/>
          </a:p>
        </p:txBody>
      </p:sp>
      <p:pic>
        <p:nvPicPr>
          <p:cNvPr id="8198" name="Picture 6" descr="http://www.icalfanoquasimodo.it/public/files/DOCUMENTI/3779988-3d-puppet-carrying-folders-with-document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275856" y="836712"/>
            <a:ext cx="1465620" cy="2160240"/>
          </a:xfrm>
          <a:prstGeom prst="rect">
            <a:avLst/>
          </a:prstGeom>
          <a:noFill/>
        </p:spPr>
      </p:pic>
      <p:pic>
        <p:nvPicPr>
          <p:cNvPr id="39" name="Picture 2" descr="C:\Users\Fabrizia\Desktop\images.jp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5060"/>
          <a:stretch>
            <a:fillRect/>
          </a:stretch>
        </p:blipFill>
        <p:spPr bwMode="auto">
          <a:xfrm>
            <a:off x="2523781" y="3789040"/>
            <a:ext cx="2336251" cy="2202557"/>
          </a:xfrm>
          <a:prstGeom prst="rect">
            <a:avLst/>
          </a:prstGeom>
          <a:noFill/>
        </p:spPr>
      </p:pic>
      <p:pic>
        <p:nvPicPr>
          <p:cNvPr id="40" name="Picture 6" descr="http://www.icalfanoquasimodo.it/public/files/DOCUMENTI/3779988-3d-puppet-carrying-folders-with-document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764704"/>
            <a:ext cx="1568154" cy="2232248"/>
          </a:xfrm>
          <a:prstGeom prst="rect">
            <a:avLst/>
          </a:prstGeom>
          <a:noFill/>
        </p:spPr>
      </p:pic>
      <p:sp>
        <p:nvSpPr>
          <p:cNvPr id="41" name="Fumetto 4 40"/>
          <p:cNvSpPr/>
          <p:nvPr/>
        </p:nvSpPr>
        <p:spPr>
          <a:xfrm>
            <a:off x="4283968" y="836712"/>
            <a:ext cx="648072" cy="576064"/>
          </a:xfrm>
          <a:prstGeom prst="cloud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i="1" dirty="0" smtClean="0"/>
              <a:t>SB</a:t>
            </a:r>
            <a:endParaRPr lang="it-IT" b="1" i="1" dirty="0"/>
          </a:p>
        </p:txBody>
      </p:sp>
      <p:sp>
        <p:nvSpPr>
          <p:cNvPr id="42" name="Fumetto 4 41"/>
          <p:cNvSpPr/>
          <p:nvPr/>
        </p:nvSpPr>
        <p:spPr>
          <a:xfrm>
            <a:off x="1115616" y="836712"/>
            <a:ext cx="792088" cy="576064"/>
          </a:xfrm>
          <a:prstGeom prst="cloudCallout">
            <a:avLst>
              <a:gd name="adj1" fmla="val 19251"/>
              <a:gd name="adj2" fmla="val 5348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i="1" dirty="0" smtClean="0"/>
              <a:t>WT</a:t>
            </a:r>
            <a:endParaRPr lang="it-IT" b="1" i="1" dirty="0"/>
          </a:p>
        </p:txBody>
      </p:sp>
      <p:sp>
        <p:nvSpPr>
          <p:cNvPr id="43" name="Fumetto 4 42"/>
          <p:cNvSpPr/>
          <p:nvPr/>
        </p:nvSpPr>
        <p:spPr>
          <a:xfrm>
            <a:off x="3347864" y="3356992"/>
            <a:ext cx="1656184" cy="60721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i="1" dirty="0" err="1" smtClean="0"/>
              <a:t>WT+SB</a:t>
            </a:r>
            <a:endParaRPr lang="it-IT" b="1" i="1" dirty="0"/>
          </a:p>
        </p:txBody>
      </p:sp>
      <p:sp>
        <p:nvSpPr>
          <p:cNvPr id="16" name="Esplosione 1 15"/>
          <p:cNvSpPr/>
          <p:nvPr/>
        </p:nvSpPr>
        <p:spPr>
          <a:xfrm>
            <a:off x="2483768" y="1268760"/>
            <a:ext cx="1152128" cy="1296144"/>
          </a:xfrm>
          <a:prstGeom prst="irregularSeal1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Freccia a destra 16"/>
          <p:cNvSpPr/>
          <p:nvPr/>
        </p:nvSpPr>
        <p:spPr>
          <a:xfrm>
            <a:off x="4860032" y="1844824"/>
            <a:ext cx="504056" cy="4320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a destra 19"/>
          <p:cNvSpPr/>
          <p:nvPr/>
        </p:nvSpPr>
        <p:spPr>
          <a:xfrm rot="5400000">
            <a:off x="6624228" y="3032956"/>
            <a:ext cx="504056" cy="4320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destra 20"/>
          <p:cNvSpPr/>
          <p:nvPr/>
        </p:nvSpPr>
        <p:spPr>
          <a:xfrm rot="10800000">
            <a:off x="4355976" y="4509119"/>
            <a:ext cx="504056" cy="43204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Picture 2" descr="C:\Users\Fabrizia\Desktop\images.jpg"/>
          <p:cNvPicPr>
            <a:picLocks noChangeAspect="1" noChangeArrowheads="1"/>
          </p:cNvPicPr>
          <p:nvPr/>
        </p:nvPicPr>
        <p:blipFill>
          <a:blip r:embed="rId6" cstate="print"/>
          <a:srcRect l="36517" t="13659" r="27720" b="11909"/>
          <a:stretch>
            <a:fillRect/>
          </a:stretch>
        </p:blipFill>
        <p:spPr bwMode="auto">
          <a:xfrm>
            <a:off x="1043608" y="3813043"/>
            <a:ext cx="1584176" cy="2640293"/>
          </a:xfrm>
          <a:prstGeom prst="rect">
            <a:avLst/>
          </a:prstGeom>
          <a:noFill/>
        </p:spPr>
      </p:pic>
      <p:sp>
        <p:nvSpPr>
          <p:cNvPr id="23" name="Fumetto 4 22"/>
          <p:cNvSpPr/>
          <p:nvPr/>
        </p:nvSpPr>
        <p:spPr>
          <a:xfrm>
            <a:off x="1403648" y="2924944"/>
            <a:ext cx="2088232" cy="895244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b="1" i="1" dirty="0" smtClean="0"/>
              <a:t>Hall B </a:t>
            </a:r>
          </a:p>
          <a:p>
            <a:pPr algn="ctr"/>
            <a:r>
              <a:rPr lang="it-IT" b="1" i="1" dirty="0" smtClean="0"/>
              <a:t>(</a:t>
            </a:r>
            <a:r>
              <a:rPr lang="it-IT" b="1" i="1" dirty="0" err="1" smtClean="0"/>
              <a:t>by</a:t>
            </a:r>
            <a:r>
              <a:rPr lang="it-IT" b="1" i="1" dirty="0" smtClean="0"/>
              <a:t> LNGS </a:t>
            </a:r>
            <a:r>
              <a:rPr lang="it-IT" b="1" i="1" dirty="0" err="1" smtClean="0"/>
              <a:t>Director</a:t>
            </a:r>
            <a:r>
              <a:rPr lang="it-IT" b="1" i="1" dirty="0" smtClean="0"/>
              <a:t>)</a:t>
            </a:r>
            <a:endParaRPr lang="it-IT" b="1" i="1" dirty="0"/>
          </a:p>
        </p:txBody>
      </p:sp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3" grpId="0" animBg="1"/>
      <p:bldP spid="17" grpId="0" animBg="1"/>
      <p:bldP spid="20" grpId="0" animBg="1"/>
      <p:bldP spid="21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Solutions: time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259632" y="90872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avoid</a:t>
            </a:r>
            <a:r>
              <a:rPr lang="it-IT" sz="2400" dirty="0" smtClean="0"/>
              <a:t> </a:t>
            </a:r>
            <a:r>
              <a:rPr lang="it-IT" sz="2400" dirty="0" err="1" smtClean="0"/>
              <a:t>additional</a:t>
            </a:r>
            <a:r>
              <a:rPr lang="it-IT" sz="2400" dirty="0" smtClean="0"/>
              <a:t> </a:t>
            </a:r>
            <a:r>
              <a:rPr lang="it-IT" sz="2400" dirty="0" err="1" smtClean="0"/>
              <a:t>risks</a:t>
            </a:r>
            <a:r>
              <a:rPr lang="it-IT" sz="2400" dirty="0" smtClean="0"/>
              <a:t> and </a:t>
            </a:r>
            <a:r>
              <a:rPr lang="it-IT" sz="2400" dirty="0" err="1" smtClean="0"/>
              <a:t>for</a:t>
            </a:r>
            <a:r>
              <a:rPr lang="it-IT" sz="2400" dirty="0" smtClean="0"/>
              <a:t> a </a:t>
            </a:r>
            <a:r>
              <a:rPr lang="it-IT" sz="2400" dirty="0" err="1" smtClean="0"/>
              <a:t>better</a:t>
            </a:r>
            <a:r>
              <a:rPr lang="it-IT" sz="2400" dirty="0" smtClean="0"/>
              <a:t> </a:t>
            </a:r>
            <a:r>
              <a:rPr lang="it-IT" sz="2400" dirty="0" err="1" smtClean="0"/>
              <a:t>coordination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</a:t>
            </a:r>
            <a:r>
              <a:rPr lang="it-IT" sz="2400" dirty="0" err="1" smtClean="0"/>
              <a:t>activities</a:t>
            </a:r>
            <a:r>
              <a:rPr lang="it-IT" sz="2400" dirty="0" smtClean="0"/>
              <a:t> </a:t>
            </a:r>
            <a:r>
              <a:rPr lang="it-IT" sz="2400" dirty="0" err="1" smtClean="0"/>
              <a:t>it</a:t>
            </a:r>
            <a:r>
              <a:rPr lang="it-IT" sz="2400" dirty="0" smtClean="0"/>
              <a:t> </a:t>
            </a:r>
            <a:r>
              <a:rPr lang="it-IT" sz="2400" dirty="0" err="1" smtClean="0"/>
              <a:t>was</a:t>
            </a:r>
            <a:r>
              <a:rPr lang="it-IT" sz="2400" dirty="0" smtClean="0"/>
              <a:t> </a:t>
            </a:r>
            <a:r>
              <a:rPr lang="it-IT" sz="2400" dirty="0" err="1" smtClean="0"/>
              <a:t>decided</a:t>
            </a:r>
            <a:r>
              <a:rPr lang="it-IT" sz="2400" dirty="0" smtClean="0"/>
              <a:t> a </a:t>
            </a:r>
            <a:r>
              <a:rPr lang="it-IT" sz="2400" b="1" i="1" dirty="0" err="1" smtClean="0"/>
              <a:t>time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shift</a:t>
            </a:r>
            <a:r>
              <a:rPr lang="it-IT" sz="2400" b="1" i="1" dirty="0" smtClean="0"/>
              <a:t>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the </a:t>
            </a:r>
            <a:r>
              <a:rPr lang="it-IT" sz="2400" dirty="0" err="1" smtClean="0"/>
              <a:t>activities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pic>
        <p:nvPicPr>
          <p:cNvPr id="17" name="Immagine 16" descr="GanttUnicoAggiornato-4.jpg"/>
          <p:cNvPicPr>
            <a:picLocks noChangeAspect="1"/>
          </p:cNvPicPr>
          <p:nvPr/>
        </p:nvPicPr>
        <p:blipFill>
          <a:blip r:embed="rId5" cstate="print"/>
          <a:srcRect r="1963" b="36252"/>
          <a:stretch>
            <a:fillRect/>
          </a:stretch>
        </p:blipFill>
        <p:spPr>
          <a:xfrm>
            <a:off x="1187624" y="2668850"/>
            <a:ext cx="7748964" cy="3672408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</p:pic>
      <p:sp>
        <p:nvSpPr>
          <p:cNvPr id="18" name="Ovale 17"/>
          <p:cNvSpPr/>
          <p:nvPr/>
        </p:nvSpPr>
        <p:spPr>
          <a:xfrm>
            <a:off x="2705250" y="2596842"/>
            <a:ext cx="642614" cy="684686"/>
          </a:xfrm>
          <a:prstGeom prst="ellipse">
            <a:avLst/>
          </a:prstGeom>
          <a:noFill/>
          <a:ln w="508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9" name="Connettore 1 18"/>
          <p:cNvCxnSpPr>
            <a:stCxn id="18" idx="4"/>
            <a:endCxn id="20" idx="0"/>
          </p:cNvCxnSpPr>
          <p:nvPr/>
        </p:nvCxnSpPr>
        <p:spPr>
          <a:xfrm flipH="1">
            <a:off x="2741699" y="3281528"/>
            <a:ext cx="284858" cy="102376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1991517" y="4305290"/>
            <a:ext cx="1500363" cy="707886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1"/>
                </a:solidFill>
                <a:cs typeface="Arial" pitchFamily="34" charset="0"/>
              </a:rPr>
              <a:t>Common</a:t>
            </a:r>
          </a:p>
          <a:p>
            <a:pPr algn="ctr"/>
            <a:r>
              <a:rPr lang="it-IT" sz="2000" b="1" dirty="0" err="1" smtClean="0">
                <a:solidFill>
                  <a:schemeClr val="tx1"/>
                </a:solidFill>
                <a:cs typeface="Arial" pitchFamily="34" charset="0"/>
              </a:rPr>
              <a:t>Activities</a:t>
            </a:r>
            <a:endParaRPr lang="it-IT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1" name="Ovale 20"/>
          <p:cNvSpPr/>
          <p:nvPr/>
        </p:nvSpPr>
        <p:spPr>
          <a:xfrm>
            <a:off x="3779912" y="3244914"/>
            <a:ext cx="1402067" cy="684686"/>
          </a:xfrm>
          <a:prstGeom prst="ellipse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/>
          <p:cNvSpPr/>
          <p:nvPr/>
        </p:nvSpPr>
        <p:spPr>
          <a:xfrm>
            <a:off x="5796136" y="3964994"/>
            <a:ext cx="1168389" cy="684686"/>
          </a:xfrm>
          <a:prstGeom prst="ellipse">
            <a:avLst/>
          </a:prstGeom>
          <a:noFill/>
          <a:ln w="50800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1 22"/>
          <p:cNvCxnSpPr>
            <a:stCxn id="22" idx="4"/>
            <a:endCxn id="26" idx="0"/>
          </p:cNvCxnSpPr>
          <p:nvPr/>
        </p:nvCxnSpPr>
        <p:spPr>
          <a:xfrm flipH="1">
            <a:off x="5261022" y="4649680"/>
            <a:ext cx="1119309" cy="723536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>
            <a:off x="4355976" y="5373216"/>
            <a:ext cx="1810091" cy="400110"/>
          </a:xfrm>
          <a:prstGeom prst="rect">
            <a:avLst/>
          </a:prstGeom>
          <a:ln w="38100"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chemeClr val="tx1"/>
                </a:solidFill>
                <a:cs typeface="Arial" pitchFamily="34" charset="0"/>
              </a:rPr>
              <a:t>SB </a:t>
            </a:r>
            <a:r>
              <a:rPr lang="it-IT" sz="2000" b="1" dirty="0" err="1" smtClean="0">
                <a:solidFill>
                  <a:schemeClr val="tx1"/>
                </a:solidFill>
                <a:cs typeface="Arial" pitchFamily="34" charset="0"/>
              </a:rPr>
              <a:t>Activities</a:t>
            </a:r>
            <a:endParaRPr lang="it-IT" sz="2000" b="1" dirty="0">
              <a:solidFill>
                <a:schemeClr val="tx1"/>
              </a:solidFill>
              <a:cs typeface="Arial" pitchFamily="34" charset="0"/>
            </a:endParaRPr>
          </a:p>
        </p:txBody>
      </p:sp>
      <p:cxnSp>
        <p:nvCxnSpPr>
          <p:cNvPr id="27" name="Connettore 1 26"/>
          <p:cNvCxnSpPr>
            <a:stCxn id="21" idx="0"/>
            <a:endCxn id="28" idx="2"/>
          </p:cNvCxnSpPr>
          <p:nvPr/>
        </p:nvCxnSpPr>
        <p:spPr>
          <a:xfrm flipV="1">
            <a:off x="4480946" y="2460958"/>
            <a:ext cx="2041926" cy="783956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5580112" y="2060848"/>
            <a:ext cx="1885520" cy="40011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/>
              <a:t>WT </a:t>
            </a:r>
            <a:r>
              <a:rPr lang="it-IT" sz="2000" b="1" dirty="0" err="1" smtClean="0"/>
              <a:t>Activities</a:t>
            </a:r>
            <a:endParaRPr lang="it-IT" sz="2000" b="1" dirty="0"/>
          </a:p>
        </p:txBody>
      </p:sp>
      <p:sp>
        <p:nvSpPr>
          <p:cNvPr id="29" name="Ovale 28"/>
          <p:cNvSpPr/>
          <p:nvPr/>
        </p:nvSpPr>
        <p:spPr>
          <a:xfrm>
            <a:off x="1216194" y="2746960"/>
            <a:ext cx="1051550" cy="49795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1" name="Connettore 1 30"/>
          <p:cNvCxnSpPr>
            <a:stCxn id="29" idx="0"/>
            <a:endCxn id="33" idx="2"/>
          </p:cNvCxnSpPr>
          <p:nvPr/>
        </p:nvCxnSpPr>
        <p:spPr>
          <a:xfrm flipV="1">
            <a:off x="1741969" y="2460958"/>
            <a:ext cx="944210" cy="2860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1808470" y="2060848"/>
            <a:ext cx="1755418" cy="40011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/>
              <a:t>Work </a:t>
            </a:r>
            <a:r>
              <a:rPr lang="it-IT" sz="2000" b="1" dirty="0" err="1" smtClean="0"/>
              <a:t>Phases</a:t>
            </a:r>
            <a:endParaRPr lang="it-IT" sz="2000" b="1" dirty="0"/>
          </a:p>
        </p:txBody>
      </p:sp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25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Solutions: space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403648" y="836712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/>
              <a:t>Continuous</a:t>
            </a:r>
            <a:r>
              <a:rPr lang="it-IT" sz="2400" dirty="0" smtClean="0"/>
              <a:t> </a:t>
            </a:r>
            <a:r>
              <a:rPr lang="it-IT" sz="2400" dirty="0" err="1" smtClean="0"/>
              <a:t>trade-off</a:t>
            </a:r>
            <a:r>
              <a:rPr lang="it-IT" sz="2400" dirty="0" smtClean="0"/>
              <a:t> </a:t>
            </a:r>
            <a:r>
              <a:rPr lang="it-IT" sz="2400" dirty="0" err="1" smtClean="0"/>
              <a:t>between</a:t>
            </a:r>
            <a:r>
              <a:rPr lang="it-IT" sz="2400" dirty="0" smtClean="0"/>
              <a:t> </a:t>
            </a:r>
            <a:r>
              <a:rPr lang="it-IT" sz="2400" dirty="0" err="1" smtClean="0"/>
              <a:t>space</a:t>
            </a:r>
            <a:r>
              <a:rPr lang="it-IT" sz="2400" dirty="0" smtClean="0"/>
              <a:t> </a:t>
            </a:r>
            <a:r>
              <a:rPr lang="it-IT" sz="2400" dirty="0" err="1" smtClean="0"/>
              <a:t>needed</a:t>
            </a:r>
            <a:r>
              <a:rPr lang="it-IT" sz="2400" dirty="0" smtClean="0"/>
              <a:t> </a:t>
            </a:r>
            <a:r>
              <a:rPr lang="it-IT" sz="2400" dirty="0" err="1" smtClean="0"/>
              <a:t>by</a:t>
            </a:r>
            <a:r>
              <a:rPr lang="it-IT" sz="2400" dirty="0" smtClean="0"/>
              <a:t> Xenon1T </a:t>
            </a:r>
            <a:r>
              <a:rPr lang="it-IT" sz="2400" dirty="0" err="1" smtClean="0"/>
              <a:t>construction</a:t>
            </a:r>
            <a:r>
              <a:rPr lang="it-IT" sz="2400" dirty="0" smtClean="0"/>
              <a:t> </a:t>
            </a:r>
            <a:r>
              <a:rPr lang="it-IT" sz="2400" dirty="0" err="1" smtClean="0"/>
              <a:t>sites</a:t>
            </a:r>
            <a:r>
              <a:rPr lang="it-IT" sz="2400" dirty="0" smtClean="0"/>
              <a:t> and </a:t>
            </a:r>
            <a:r>
              <a:rPr lang="it-IT" sz="2400" dirty="0" err="1" smtClean="0"/>
              <a:t>Icarus&amp;WArP</a:t>
            </a:r>
            <a:r>
              <a:rPr lang="it-IT" sz="2400" dirty="0" smtClean="0"/>
              <a:t> </a:t>
            </a:r>
            <a:r>
              <a:rPr lang="it-IT" sz="2400" dirty="0" err="1" smtClean="0"/>
              <a:t>decommissioning</a:t>
            </a:r>
            <a:endParaRPr lang="it-IT" sz="2400" dirty="0"/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5" cstate="print"/>
          <a:srcRect l="45536" t="15717" r="20200" b="13264"/>
          <a:stretch>
            <a:fillRect/>
          </a:stretch>
        </p:blipFill>
        <p:spPr bwMode="auto">
          <a:xfrm>
            <a:off x="1403648" y="1946290"/>
            <a:ext cx="3312368" cy="4291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CasellaDiTesto 35"/>
          <p:cNvSpPr txBox="1"/>
          <p:nvPr/>
        </p:nvSpPr>
        <p:spPr>
          <a:xfrm>
            <a:off x="4932040" y="1772816"/>
            <a:ext cx="3816424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t-IT" sz="2400" i="1" dirty="0" err="1" smtClean="0"/>
              <a:t>Clear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identification</a:t>
            </a:r>
            <a:r>
              <a:rPr lang="it-IT" sz="2400" i="1" dirty="0" smtClean="0"/>
              <a:t> and </a:t>
            </a:r>
            <a:r>
              <a:rPr lang="it-IT" sz="2400" i="1" dirty="0" err="1" smtClean="0"/>
              <a:t>respect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of</a:t>
            </a:r>
            <a:r>
              <a:rPr lang="it-IT" sz="2400" i="1" dirty="0" smtClean="0"/>
              <a:t> the layout and </a:t>
            </a:r>
            <a:r>
              <a:rPr lang="it-IT" sz="2400" i="1" dirty="0" err="1" smtClean="0"/>
              <a:t>spaces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defined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by</a:t>
            </a:r>
            <a:r>
              <a:rPr lang="it-IT" sz="2400" i="1" dirty="0" smtClean="0"/>
              <a:t> the </a:t>
            </a:r>
            <a:r>
              <a:rPr lang="it-IT" sz="2400" i="1" dirty="0" err="1" smtClean="0"/>
              <a:t>Safety</a:t>
            </a:r>
            <a:r>
              <a:rPr lang="it-IT" sz="2400" i="1" dirty="0" smtClean="0"/>
              <a:t> </a:t>
            </a:r>
            <a:r>
              <a:rPr lang="it-IT" sz="2400" i="1" dirty="0" err="1" smtClean="0"/>
              <a:t>coordinator</a:t>
            </a:r>
            <a:r>
              <a:rPr lang="it-IT" sz="2400" i="1" dirty="0" smtClean="0"/>
              <a:t>.</a:t>
            </a:r>
            <a:endParaRPr lang="it-IT" sz="2400" i="1" dirty="0"/>
          </a:p>
        </p:txBody>
      </p:sp>
      <p:pic>
        <p:nvPicPr>
          <p:cNvPr id="4098" name="Picture 2" descr="C:\Users\pc\Desktop\Robo-140726\Esperimenti\Xenon 1T\Xenon1T ITSF2014 MTobia\Foto\12_11_2013_MT\IMG_68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44549" y="3501008"/>
            <a:ext cx="3803915" cy="2852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26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Solutions: management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403648" y="980728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/>
              <a:t>Weekly</a:t>
            </a:r>
            <a:r>
              <a:rPr lang="it-IT" sz="2400" dirty="0" smtClean="0"/>
              <a:t> </a:t>
            </a:r>
            <a:r>
              <a:rPr lang="it-IT" sz="2400" dirty="0" err="1" smtClean="0"/>
              <a:t>coordination</a:t>
            </a:r>
            <a:r>
              <a:rPr lang="it-IT" sz="2400" dirty="0" smtClean="0"/>
              <a:t> meeting </a:t>
            </a:r>
            <a:r>
              <a:rPr lang="it-IT" sz="2400" dirty="0" err="1" smtClean="0"/>
              <a:t>among</a:t>
            </a:r>
            <a:r>
              <a:rPr lang="it-IT" sz="2400" dirty="0" smtClean="0"/>
              <a:t> </a:t>
            </a:r>
            <a:r>
              <a:rPr lang="it-IT" sz="2400" dirty="0" err="1" smtClean="0"/>
              <a:t>all</a:t>
            </a:r>
            <a:r>
              <a:rPr lang="it-IT" sz="2400" dirty="0" smtClean="0"/>
              <a:t> the </a:t>
            </a:r>
            <a:r>
              <a:rPr lang="it-IT" sz="2400" dirty="0" err="1" smtClean="0"/>
              <a:t>figures</a:t>
            </a:r>
            <a:r>
              <a:rPr lang="it-IT" sz="2400" dirty="0" smtClean="0"/>
              <a:t> </a:t>
            </a:r>
            <a:r>
              <a:rPr lang="it-IT" sz="2400" dirty="0" err="1" smtClean="0"/>
              <a:t>involved</a:t>
            </a:r>
            <a:r>
              <a:rPr lang="it-IT" sz="2400" dirty="0" smtClean="0"/>
              <a:t>: </a:t>
            </a:r>
            <a:r>
              <a:rPr lang="it-IT" sz="2400" dirty="0" err="1" smtClean="0"/>
              <a:t>experiments</a:t>
            </a:r>
            <a:r>
              <a:rPr lang="it-IT" sz="2400" dirty="0" smtClean="0"/>
              <a:t> GLIMOS, LNGS staff, </a:t>
            </a:r>
            <a:r>
              <a:rPr lang="it-IT" sz="2400" dirty="0" err="1" smtClean="0"/>
              <a:t>Workers</a:t>
            </a:r>
            <a:r>
              <a:rPr lang="it-IT" sz="2400" dirty="0" smtClean="0"/>
              <a:t> &amp; </a:t>
            </a:r>
            <a:r>
              <a:rPr lang="it-IT" sz="2400" dirty="0" err="1" smtClean="0"/>
              <a:t>Responsibles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External</a:t>
            </a:r>
            <a:r>
              <a:rPr lang="it-IT" sz="2400" dirty="0" smtClean="0"/>
              <a:t> </a:t>
            </a:r>
            <a:r>
              <a:rPr lang="it-IT" sz="2400" dirty="0" err="1" smtClean="0"/>
              <a:t>companies</a:t>
            </a:r>
            <a:r>
              <a:rPr lang="it-IT" sz="2400" dirty="0" smtClean="0"/>
              <a:t> </a:t>
            </a:r>
            <a:r>
              <a:rPr lang="it-IT" sz="2400" dirty="0" err="1" smtClean="0"/>
              <a:t>involved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pic>
        <p:nvPicPr>
          <p:cNvPr id="25602" name="Picture 2" descr="http://blogs.funiber.org/it/wp-content/uploads/2013/07/gerarchia-socia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2420888"/>
            <a:ext cx="266429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Freccia a destra 16"/>
          <p:cNvSpPr/>
          <p:nvPr/>
        </p:nvSpPr>
        <p:spPr>
          <a:xfrm>
            <a:off x="4355976" y="3429000"/>
            <a:ext cx="792088" cy="7920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606" name="Picture 6" descr="http://www.felcos.it/foto2/4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2442199"/>
            <a:ext cx="3635896" cy="2426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asellaDiTesto 11"/>
          <p:cNvSpPr txBox="1"/>
          <p:nvPr/>
        </p:nvSpPr>
        <p:spPr>
          <a:xfrm>
            <a:off x="1331640" y="5415607"/>
            <a:ext cx="7488832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b="1" i="1" dirty="0" err="1" smtClean="0"/>
              <a:t>Direct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partecipation</a:t>
            </a:r>
            <a:r>
              <a:rPr lang="it-IT" sz="2400" b="1" i="1" dirty="0" smtClean="0"/>
              <a:t> and </a:t>
            </a:r>
            <a:r>
              <a:rPr lang="it-IT" sz="2400" b="1" i="1" dirty="0" err="1" smtClean="0"/>
              <a:t>shared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solutions</a:t>
            </a:r>
            <a:r>
              <a:rPr lang="it-IT" sz="2400" b="1" i="1" dirty="0" smtClean="0"/>
              <a:t>: team </a:t>
            </a:r>
            <a:r>
              <a:rPr lang="it-IT" sz="2400" b="1" i="1" dirty="0" err="1" smtClean="0"/>
              <a:t>working</a:t>
            </a:r>
            <a:r>
              <a:rPr lang="it-IT" sz="2400" b="1" i="1" dirty="0" smtClean="0"/>
              <a:t>.</a:t>
            </a:r>
            <a:endParaRPr lang="it-IT" sz="2400" b="1" i="1" dirty="0"/>
          </a:p>
        </p:txBody>
      </p:sp>
      <p:sp>
        <p:nvSpPr>
          <p:cNvPr id="39938" name="AutoShape 2" descr="http://www.gist.it/public/883340730Flag_map_of_Italy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9940" name="AutoShape 4" descr="http://www.gist.it/public/883340730Flag_map_of_Italy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9942" name="AutoShape 6" descr="http://www.gist.it/public/883340730Flag_map_of_Italy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9944" name="AutoShape 8" descr="http://www.gist.it/public/883340730Flag_map_of_Italy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9946" name="Picture 10" descr="http://www.mtsu.edu/intered/small%20glob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3933056"/>
            <a:ext cx="1395536" cy="1395536"/>
          </a:xfrm>
          <a:prstGeom prst="rect">
            <a:avLst/>
          </a:prstGeom>
          <a:noFill/>
        </p:spPr>
      </p:pic>
      <p:pic>
        <p:nvPicPr>
          <p:cNvPr id="39947" name="Picture 11"/>
          <p:cNvPicPr>
            <a:picLocks noChangeAspect="1" noChangeArrowheads="1"/>
          </p:cNvPicPr>
          <p:nvPr/>
        </p:nvPicPr>
        <p:blipFill>
          <a:blip r:embed="rId8" cstate="print"/>
          <a:srcRect t="8001" r="66044" b="24800"/>
          <a:stretch>
            <a:fillRect/>
          </a:stretch>
        </p:blipFill>
        <p:spPr bwMode="auto">
          <a:xfrm>
            <a:off x="3419872" y="2564904"/>
            <a:ext cx="77624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27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Solutions: management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403648" y="692696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/>
              <a:t>Daily</a:t>
            </a:r>
            <a:r>
              <a:rPr lang="it-IT" sz="2400" dirty="0" smtClean="0"/>
              <a:t> report (standard </a:t>
            </a:r>
            <a:r>
              <a:rPr lang="it-IT" sz="2400" dirty="0" err="1" smtClean="0"/>
              <a:t>one</a:t>
            </a:r>
            <a:r>
              <a:rPr lang="it-IT" sz="2400" dirty="0" smtClean="0"/>
              <a:t>) on the </a:t>
            </a:r>
            <a:r>
              <a:rPr lang="it-IT" sz="2400" dirty="0" err="1" smtClean="0"/>
              <a:t>activities</a:t>
            </a:r>
            <a:r>
              <a:rPr lang="it-IT" sz="2400" dirty="0" smtClean="0"/>
              <a:t> </a:t>
            </a:r>
            <a:r>
              <a:rPr lang="it-IT" sz="2400" dirty="0" err="1" smtClean="0"/>
              <a:t>carried</a:t>
            </a:r>
            <a:r>
              <a:rPr lang="it-IT" sz="2400" dirty="0" smtClean="0"/>
              <a:t> out underground:</a:t>
            </a:r>
            <a:endParaRPr lang="it-IT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403648" y="1671191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i="1" dirty="0" smtClean="0"/>
              <a:t>Date and </a:t>
            </a:r>
            <a:r>
              <a:rPr lang="it-IT" sz="2400" b="1" i="1" dirty="0" err="1" smtClean="0"/>
              <a:t>Hour</a:t>
            </a:r>
            <a:endParaRPr lang="it-IT" sz="2400" b="1" i="1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1403648" y="217524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i="1" dirty="0" err="1" smtClean="0">
                <a:solidFill>
                  <a:srgbClr val="0070C0"/>
                </a:solidFill>
              </a:rPr>
              <a:t>Presence</a:t>
            </a:r>
            <a:r>
              <a:rPr lang="it-IT" sz="2400" b="1" i="1" dirty="0" smtClean="0">
                <a:solidFill>
                  <a:srgbClr val="0070C0"/>
                </a:solidFill>
              </a:rPr>
              <a:t> (LNGS staff, </a:t>
            </a:r>
            <a:r>
              <a:rPr lang="it-IT" sz="2400" b="1" i="1" dirty="0" err="1" smtClean="0">
                <a:solidFill>
                  <a:srgbClr val="0070C0"/>
                </a:solidFill>
              </a:rPr>
              <a:t>Collaboration</a:t>
            </a:r>
            <a:r>
              <a:rPr lang="it-IT" sz="2400" b="1" i="1" dirty="0" smtClean="0">
                <a:solidFill>
                  <a:srgbClr val="0070C0"/>
                </a:solidFill>
              </a:rPr>
              <a:t> Staff, </a:t>
            </a:r>
            <a:r>
              <a:rPr lang="it-IT" sz="2400" b="1" i="1" dirty="0" err="1" smtClean="0">
                <a:solidFill>
                  <a:srgbClr val="0070C0"/>
                </a:solidFill>
              </a:rPr>
              <a:t>Workers</a:t>
            </a:r>
            <a:r>
              <a:rPr lang="it-IT" sz="2400" b="1" i="1" dirty="0" smtClean="0">
                <a:solidFill>
                  <a:srgbClr val="0070C0"/>
                </a:solidFill>
              </a:rPr>
              <a:t>)</a:t>
            </a:r>
            <a:endParaRPr lang="it-IT" sz="2400" b="1" i="1" dirty="0">
              <a:solidFill>
                <a:srgbClr val="0070C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331640" y="2924944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i="1" dirty="0" err="1" smtClean="0">
                <a:solidFill>
                  <a:srgbClr val="7030A0"/>
                </a:solidFill>
              </a:rPr>
              <a:t>Working</a:t>
            </a:r>
            <a:r>
              <a:rPr lang="it-IT" sz="2400" b="1" i="1" dirty="0" smtClean="0">
                <a:solidFill>
                  <a:srgbClr val="7030A0"/>
                </a:solidFill>
              </a:rPr>
              <a:t> </a:t>
            </a:r>
            <a:r>
              <a:rPr lang="it-IT" sz="2400" b="1" i="1" dirty="0" err="1" smtClean="0">
                <a:solidFill>
                  <a:srgbClr val="7030A0"/>
                </a:solidFill>
              </a:rPr>
              <a:t>phase</a:t>
            </a:r>
            <a:r>
              <a:rPr lang="it-IT" sz="2400" b="1" i="1" dirty="0" smtClean="0">
                <a:solidFill>
                  <a:srgbClr val="7030A0"/>
                </a:solidFill>
              </a:rPr>
              <a:t> </a:t>
            </a:r>
            <a:r>
              <a:rPr lang="it-IT" sz="2400" b="1" i="1" dirty="0" err="1" smtClean="0">
                <a:solidFill>
                  <a:srgbClr val="7030A0"/>
                </a:solidFill>
              </a:rPr>
              <a:t>description</a:t>
            </a:r>
            <a:endParaRPr lang="it-IT" sz="2400" b="1" i="1" dirty="0">
              <a:solidFill>
                <a:srgbClr val="7030A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331640" y="4110171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i="1" dirty="0" smtClean="0">
                <a:solidFill>
                  <a:srgbClr val="FF0000"/>
                </a:solidFill>
              </a:rPr>
              <a:t>Recommendations and prescriptions</a:t>
            </a:r>
            <a:endParaRPr lang="en-GB" sz="2400" b="1" i="1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1403648" y="5229200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b="1" i="1" dirty="0" smtClean="0"/>
              <a:t>Photos</a:t>
            </a:r>
            <a:endParaRPr lang="en-GB" sz="2400" b="1" i="1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 cstate="print"/>
          <a:srcRect l="10922" t="19550" r="37104" b="15351"/>
          <a:stretch>
            <a:fillRect/>
          </a:stretch>
        </p:blipFill>
        <p:spPr bwMode="auto">
          <a:xfrm>
            <a:off x="3884440" y="2780928"/>
            <a:ext cx="500804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28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Solutions: management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403648" y="69269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Hot </a:t>
            </a:r>
            <a:r>
              <a:rPr lang="it-IT" sz="2400" dirty="0" err="1" smtClean="0"/>
              <a:t>permits</a:t>
            </a:r>
            <a:r>
              <a:rPr lang="it-IT" sz="2400" dirty="0" smtClean="0"/>
              <a:t> and </a:t>
            </a:r>
            <a:r>
              <a:rPr lang="it-IT" sz="2400" dirty="0" err="1" smtClean="0"/>
              <a:t>Confined</a:t>
            </a:r>
            <a:r>
              <a:rPr lang="it-IT" sz="2400" dirty="0" smtClean="0"/>
              <a:t> </a:t>
            </a:r>
            <a:r>
              <a:rPr lang="it-IT" sz="2400" dirty="0" err="1" smtClean="0"/>
              <a:t>spaces</a:t>
            </a:r>
            <a:r>
              <a:rPr lang="it-IT" sz="2400" dirty="0" smtClean="0"/>
              <a:t> </a:t>
            </a:r>
            <a:r>
              <a:rPr lang="it-IT" sz="2400" dirty="0" err="1" smtClean="0"/>
              <a:t>permit</a:t>
            </a:r>
            <a:r>
              <a:rPr lang="it-IT" sz="2400" dirty="0" smtClean="0"/>
              <a:t> </a:t>
            </a:r>
            <a:r>
              <a:rPr lang="it-IT" sz="2400" dirty="0" err="1" smtClean="0"/>
              <a:t>as</a:t>
            </a:r>
            <a:r>
              <a:rPr lang="it-IT" sz="2400" dirty="0" smtClean="0"/>
              <a:t> </a:t>
            </a:r>
            <a:r>
              <a:rPr lang="it-IT" sz="2400" dirty="0" err="1" smtClean="0"/>
              <a:t>foreseen</a:t>
            </a:r>
            <a:r>
              <a:rPr lang="it-IT" sz="2400" dirty="0" smtClean="0"/>
              <a:t> </a:t>
            </a:r>
            <a:r>
              <a:rPr lang="it-IT" sz="2400" dirty="0" err="1" smtClean="0"/>
              <a:t>by</a:t>
            </a:r>
            <a:r>
              <a:rPr lang="it-IT" sz="2400" dirty="0" smtClean="0"/>
              <a:t> the </a:t>
            </a:r>
            <a:r>
              <a:rPr lang="it-IT" sz="2400" dirty="0" err="1" smtClean="0"/>
              <a:t>Safety</a:t>
            </a:r>
            <a:r>
              <a:rPr lang="it-IT" sz="2400" dirty="0" smtClean="0"/>
              <a:t> Management System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LNGS</a:t>
            </a:r>
            <a:endParaRPr lang="it-IT" sz="2400" dirty="0"/>
          </a:p>
        </p:txBody>
      </p:sp>
      <p:pic>
        <p:nvPicPr>
          <p:cNvPr id="23554" name="Picture 2" descr="C:\Users\pc\Desktop\Robo-140726\Esperimenti\Xenon 1T\WaterTank\Verbali sopralluoghi\Verbale n 11 26_09_2013\Photo 26-09-13 10 59 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508786"/>
            <a:ext cx="3168352" cy="4224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555" name="Picture 3" descr="C:\Users\pc\Desktop\Robo-140726\Esperimenti\Xenon 1T\WaterTank\Verbali sopralluoghi\Verbale n 16 03_10_2013\Photo 03-10-13 11 51 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9662" y="2348880"/>
            <a:ext cx="2970330" cy="3960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7" cstate="print"/>
          <a:srcRect l="4425" t="19550" r="3438" b="60500"/>
          <a:stretch>
            <a:fillRect/>
          </a:stretch>
        </p:blipFill>
        <p:spPr bwMode="auto">
          <a:xfrm>
            <a:off x="1115616" y="1700808"/>
            <a:ext cx="4104456" cy="49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8" cstate="print"/>
          <a:srcRect l="4725" t="19550" r="3139" b="60500"/>
          <a:stretch>
            <a:fillRect/>
          </a:stretch>
        </p:blipFill>
        <p:spPr bwMode="auto">
          <a:xfrm>
            <a:off x="4751512" y="5805264"/>
            <a:ext cx="4392488" cy="53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Solutions: interactive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tools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259632" y="836712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/>
              <a:t>Use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ACCA®</a:t>
            </a:r>
            <a:r>
              <a:rPr lang="it-IT" sz="2400" dirty="0" smtClean="0"/>
              <a:t> software </a:t>
            </a:r>
            <a:r>
              <a:rPr lang="it-IT" sz="2400" dirty="0" err="1" smtClean="0"/>
              <a:t>for</a:t>
            </a:r>
            <a:r>
              <a:rPr lang="it-IT" sz="2400" dirty="0" smtClean="0"/>
              <a:t> the </a:t>
            </a:r>
            <a:r>
              <a:rPr lang="it-IT" sz="2400" dirty="0" err="1" smtClean="0"/>
              <a:t>interactive</a:t>
            </a:r>
            <a:r>
              <a:rPr lang="it-IT" sz="2400" dirty="0" smtClean="0"/>
              <a:t> management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</a:t>
            </a:r>
            <a:r>
              <a:rPr lang="it-IT" sz="2400" dirty="0" err="1" smtClean="0"/>
              <a:t>Safety</a:t>
            </a:r>
            <a:r>
              <a:rPr lang="it-IT" sz="2400" dirty="0" smtClean="0"/>
              <a:t> </a:t>
            </a:r>
            <a:r>
              <a:rPr lang="it-IT" sz="2400" dirty="0" err="1" smtClean="0"/>
              <a:t>coordiantion</a:t>
            </a:r>
            <a:r>
              <a:rPr lang="it-IT" sz="2400" dirty="0" smtClean="0"/>
              <a:t> </a:t>
            </a:r>
            <a:r>
              <a:rPr lang="it-IT" sz="2400" dirty="0" err="1" smtClean="0"/>
              <a:t>plans</a:t>
            </a:r>
            <a:r>
              <a:rPr lang="it-IT" sz="2400" dirty="0" smtClean="0"/>
              <a:t>. e </a:t>
            </a:r>
            <a:r>
              <a:rPr lang="it-IT" sz="2400" dirty="0" err="1" smtClean="0"/>
              <a:t>emergency</a:t>
            </a:r>
            <a:r>
              <a:rPr lang="it-IT" sz="2400" dirty="0" smtClean="0"/>
              <a:t> management</a:t>
            </a:r>
            <a:endParaRPr lang="it-IT" sz="24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259632" y="2636912"/>
            <a:ext cx="7488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err="1" smtClean="0"/>
              <a:t>Pyrosim®</a:t>
            </a:r>
            <a:r>
              <a:rPr lang="it-IT" sz="2400" dirty="0" smtClean="0"/>
              <a:t> and </a:t>
            </a:r>
            <a:r>
              <a:rPr lang="it-IT" sz="2400" dirty="0" err="1" smtClean="0"/>
              <a:t>Pathfinder®</a:t>
            </a:r>
            <a:r>
              <a:rPr lang="it-IT" sz="2400" dirty="0" smtClean="0"/>
              <a:t> </a:t>
            </a:r>
            <a:r>
              <a:rPr lang="it-IT" sz="2400" dirty="0" err="1" smtClean="0"/>
              <a:t>tools</a:t>
            </a:r>
            <a:r>
              <a:rPr lang="it-IT" sz="2400" dirty="0" smtClean="0"/>
              <a:t> </a:t>
            </a:r>
            <a:r>
              <a:rPr lang="it-IT" sz="2400" dirty="0" err="1" smtClean="0"/>
              <a:t>for</a:t>
            </a:r>
            <a:r>
              <a:rPr lang="it-IT" sz="2400" dirty="0" smtClean="0"/>
              <a:t> the </a:t>
            </a:r>
            <a:r>
              <a:rPr lang="it-IT" sz="2400" dirty="0" err="1" smtClean="0"/>
              <a:t>simulation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an</a:t>
            </a:r>
            <a:r>
              <a:rPr lang="it-IT" sz="2400" dirty="0" smtClean="0"/>
              <a:t> </a:t>
            </a:r>
            <a:r>
              <a:rPr lang="it-IT" sz="2400" dirty="0" err="1" smtClean="0"/>
              <a:t>emergency</a:t>
            </a:r>
            <a:r>
              <a:rPr lang="it-IT" sz="2400" dirty="0" smtClean="0"/>
              <a:t> in the site, and </a:t>
            </a:r>
            <a:r>
              <a:rPr lang="it-IT" sz="2400" dirty="0" err="1" smtClean="0"/>
              <a:t>evaluate</a:t>
            </a:r>
            <a:r>
              <a:rPr lang="it-IT" sz="2400" dirty="0" smtClean="0"/>
              <a:t> the </a:t>
            </a:r>
            <a:r>
              <a:rPr lang="it-IT" sz="2400" dirty="0" err="1" smtClean="0"/>
              <a:t>time</a:t>
            </a:r>
            <a:r>
              <a:rPr lang="it-IT" sz="2400" dirty="0" smtClean="0"/>
              <a:t> </a:t>
            </a:r>
            <a:r>
              <a:rPr lang="it-IT" sz="2400" dirty="0" err="1" smtClean="0"/>
              <a:t>response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workers</a:t>
            </a:r>
            <a:r>
              <a:rPr lang="it-IT" sz="2400" dirty="0" smtClean="0"/>
              <a:t>.</a:t>
            </a:r>
            <a:endParaRPr lang="it-IT" sz="2400" dirty="0"/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 cstate="print"/>
          <a:srcRect b="32996"/>
          <a:stretch>
            <a:fillRect/>
          </a:stretch>
        </p:blipFill>
        <p:spPr bwMode="auto">
          <a:xfrm>
            <a:off x="5292080" y="836712"/>
            <a:ext cx="3664389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6" cstate="print"/>
          <a:srcRect l="16828" t="25850" r="15841" b="35300"/>
          <a:stretch>
            <a:fillRect/>
          </a:stretch>
        </p:blipFill>
        <p:spPr bwMode="auto">
          <a:xfrm>
            <a:off x="1115616" y="3933056"/>
            <a:ext cx="7776864" cy="2524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Planimetria_3D_LNGS.png"/>
          <p:cNvPicPr>
            <a:picLocks noChangeAspect="1"/>
          </p:cNvPicPr>
          <p:nvPr/>
        </p:nvPicPr>
        <p:blipFill>
          <a:blip r:embed="rId3" cstate="print"/>
          <a:srcRect l="8291" t="8786" r="7765" b="9211"/>
          <a:stretch>
            <a:fillRect/>
          </a:stretch>
        </p:blipFill>
        <p:spPr>
          <a:xfrm>
            <a:off x="1691680" y="332656"/>
            <a:ext cx="7344816" cy="5077898"/>
          </a:xfrm>
          <a:prstGeom prst="rect">
            <a:avLst/>
          </a:prstGeom>
        </p:spPr>
      </p:pic>
      <p:sp>
        <p:nvSpPr>
          <p:cNvPr id="20" name="Freccia circolare a destra 19"/>
          <p:cNvSpPr/>
          <p:nvPr/>
        </p:nvSpPr>
        <p:spPr>
          <a:xfrm rot="4915317">
            <a:off x="4086357" y="-1024049"/>
            <a:ext cx="921869" cy="4735627"/>
          </a:xfrm>
          <a:prstGeom prst="curvedRightArrow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 rot="2307479">
            <a:off x="1526937" y="1232944"/>
            <a:ext cx="896937" cy="24620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000" b="1" dirty="0">
                <a:latin typeface="Verdana" pitchFamily="34" charset="0"/>
              </a:rPr>
              <a:t>L’AQUILA</a:t>
            </a:r>
          </a:p>
        </p:txBody>
      </p:sp>
      <p:sp>
        <p:nvSpPr>
          <p:cNvPr id="25" name="AutoShape 4"/>
          <p:cNvSpPr>
            <a:spLocks noChangeArrowheads="1"/>
          </p:cNvSpPr>
          <p:nvPr/>
        </p:nvSpPr>
        <p:spPr bwMode="auto">
          <a:xfrm rot="1926578">
            <a:off x="3378850" y="1392163"/>
            <a:ext cx="352425" cy="79375"/>
          </a:xfrm>
          <a:prstGeom prst="leftArrow">
            <a:avLst>
              <a:gd name="adj1" fmla="val 50000"/>
              <a:gd name="adj2" fmla="val 1110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7596436" y="4149080"/>
            <a:ext cx="1008062" cy="400089"/>
          </a:xfrm>
          <a:prstGeom prst="rect">
            <a:avLst/>
          </a:prstGeom>
          <a:solidFill>
            <a:schemeClr val="folHlink">
              <a:alpha val="2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000" b="1" dirty="0" smtClean="0">
                <a:latin typeface="Verdana" pitchFamily="34" charset="0"/>
              </a:rPr>
              <a:t>LNGS ENTRANCE</a:t>
            </a:r>
            <a:endParaRPr lang="it-IT" sz="1000" b="1" dirty="0">
              <a:latin typeface="Verdana" pitchFamily="34" charset="0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627833" y="764704"/>
            <a:ext cx="1008063" cy="477033"/>
          </a:xfrm>
          <a:prstGeom prst="rect">
            <a:avLst/>
          </a:prstGeom>
          <a:solidFill>
            <a:srgbClr val="FF3300">
              <a:alpha val="2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000" b="1" dirty="0" smtClean="0">
                <a:latin typeface="Verdana" pitchFamily="34" charset="0"/>
              </a:rPr>
              <a:t>LNGS</a:t>
            </a:r>
          </a:p>
          <a:p>
            <a:pPr algn="ctr">
              <a:spcBef>
                <a:spcPct val="50000"/>
              </a:spcBef>
            </a:pPr>
            <a:r>
              <a:rPr lang="it-IT" sz="1000" b="1" dirty="0" smtClean="0">
                <a:latin typeface="Verdana" pitchFamily="34" charset="0"/>
              </a:rPr>
              <a:t>EXIT</a:t>
            </a:r>
            <a:endParaRPr lang="it-IT" sz="1000" b="1" dirty="0">
              <a:latin typeface="Verdana" pitchFamily="34" charset="0"/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auto">
          <a:xfrm rot="1926578">
            <a:off x="4441458" y="2109903"/>
            <a:ext cx="352425" cy="79375"/>
          </a:xfrm>
          <a:prstGeom prst="leftArrow">
            <a:avLst>
              <a:gd name="adj1" fmla="val 50000"/>
              <a:gd name="adj2" fmla="val 1110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 rot="1926578">
            <a:off x="5528325" y="2832025"/>
            <a:ext cx="352425" cy="79375"/>
          </a:xfrm>
          <a:prstGeom prst="leftArrow">
            <a:avLst>
              <a:gd name="adj1" fmla="val 50000"/>
              <a:gd name="adj2" fmla="val 1110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0" name="AutoShape 9"/>
          <p:cNvSpPr>
            <a:spLocks noChangeArrowheads="1"/>
          </p:cNvSpPr>
          <p:nvPr/>
        </p:nvSpPr>
        <p:spPr bwMode="auto">
          <a:xfrm rot="1926578">
            <a:off x="7298387" y="4008363"/>
            <a:ext cx="352425" cy="79375"/>
          </a:xfrm>
          <a:prstGeom prst="leftArrow">
            <a:avLst>
              <a:gd name="adj1" fmla="val 50000"/>
              <a:gd name="adj2" fmla="val 1110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1" name="AutoShape 10"/>
          <p:cNvSpPr>
            <a:spLocks noChangeArrowheads="1"/>
          </p:cNvSpPr>
          <p:nvPr/>
        </p:nvSpPr>
        <p:spPr bwMode="auto">
          <a:xfrm rot="1926578">
            <a:off x="8382565" y="4740730"/>
            <a:ext cx="352425" cy="79375"/>
          </a:xfrm>
          <a:prstGeom prst="leftArrow">
            <a:avLst>
              <a:gd name="adj1" fmla="val 50000"/>
              <a:gd name="adj2" fmla="val 1110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 rot="1988571">
            <a:off x="7497617" y="5047453"/>
            <a:ext cx="896937" cy="2444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000" b="1">
                <a:latin typeface="Verdana" pitchFamily="34" charset="0"/>
              </a:rPr>
              <a:t>TERAMO</a:t>
            </a:r>
          </a:p>
        </p:txBody>
      </p:sp>
      <p:sp>
        <p:nvSpPr>
          <p:cNvPr id="33" name="AutoShape 12"/>
          <p:cNvSpPr>
            <a:spLocks noChangeArrowheads="1"/>
          </p:cNvSpPr>
          <p:nvPr/>
        </p:nvSpPr>
        <p:spPr bwMode="auto">
          <a:xfrm rot="12869734">
            <a:off x="1921525" y="887338"/>
            <a:ext cx="352425" cy="79375"/>
          </a:xfrm>
          <a:prstGeom prst="leftArrow">
            <a:avLst>
              <a:gd name="adj1" fmla="val 50000"/>
              <a:gd name="adj2" fmla="val 1110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4" name="AutoShape 13"/>
          <p:cNvSpPr>
            <a:spLocks noChangeArrowheads="1"/>
          </p:cNvSpPr>
          <p:nvPr/>
        </p:nvSpPr>
        <p:spPr bwMode="auto">
          <a:xfrm rot="12869734">
            <a:off x="3195342" y="1721619"/>
            <a:ext cx="352425" cy="79375"/>
          </a:xfrm>
          <a:prstGeom prst="leftArrow">
            <a:avLst>
              <a:gd name="adj1" fmla="val 50000"/>
              <a:gd name="adj2" fmla="val 1110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5" name="AutoShape 14"/>
          <p:cNvSpPr>
            <a:spLocks noChangeArrowheads="1"/>
          </p:cNvSpPr>
          <p:nvPr/>
        </p:nvSpPr>
        <p:spPr bwMode="auto">
          <a:xfrm rot="12869734">
            <a:off x="4228081" y="2464718"/>
            <a:ext cx="352425" cy="79375"/>
          </a:xfrm>
          <a:prstGeom prst="leftArrow">
            <a:avLst>
              <a:gd name="adj1" fmla="val 50000"/>
              <a:gd name="adj2" fmla="val 1110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6" name="AutoShape 15"/>
          <p:cNvSpPr>
            <a:spLocks noChangeArrowheads="1"/>
          </p:cNvSpPr>
          <p:nvPr/>
        </p:nvSpPr>
        <p:spPr bwMode="auto">
          <a:xfrm rot="12869734">
            <a:off x="5233050" y="3119363"/>
            <a:ext cx="352425" cy="79375"/>
          </a:xfrm>
          <a:prstGeom prst="leftArrow">
            <a:avLst>
              <a:gd name="adj1" fmla="val 50000"/>
              <a:gd name="adj2" fmla="val 1110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7" name="AutoShape 16"/>
          <p:cNvSpPr>
            <a:spLocks noChangeArrowheads="1"/>
          </p:cNvSpPr>
          <p:nvPr/>
        </p:nvSpPr>
        <p:spPr bwMode="auto">
          <a:xfrm rot="12869734">
            <a:off x="6507710" y="3953867"/>
            <a:ext cx="352425" cy="79375"/>
          </a:xfrm>
          <a:prstGeom prst="leftArrow">
            <a:avLst>
              <a:gd name="adj1" fmla="val 50000"/>
              <a:gd name="adj2" fmla="val 1110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8" name="AutoShape 17"/>
          <p:cNvSpPr>
            <a:spLocks noChangeArrowheads="1"/>
          </p:cNvSpPr>
          <p:nvPr/>
        </p:nvSpPr>
        <p:spPr bwMode="auto">
          <a:xfrm rot="12869734">
            <a:off x="7875862" y="4840982"/>
            <a:ext cx="352425" cy="79375"/>
          </a:xfrm>
          <a:prstGeom prst="leftArrow">
            <a:avLst>
              <a:gd name="adj1" fmla="val 50000"/>
              <a:gd name="adj2" fmla="val 111000"/>
            </a:avLst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9" name="Text Box 18"/>
          <p:cNvSpPr txBox="1">
            <a:spLocks noChangeArrowheads="1"/>
          </p:cNvSpPr>
          <p:nvPr/>
        </p:nvSpPr>
        <p:spPr bwMode="auto">
          <a:xfrm rot="2033922">
            <a:off x="2762932" y="2354823"/>
            <a:ext cx="3960813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800" b="1" dirty="0" smtClean="0">
                <a:latin typeface="Verdana" pitchFamily="34" charset="0"/>
              </a:rPr>
              <a:t>GRAN SASSO TUNNEL</a:t>
            </a:r>
            <a:endParaRPr lang="it-IT" sz="800" b="1" dirty="0">
              <a:latin typeface="Verdana" pitchFamily="34" charset="0"/>
            </a:endParaRPr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 rot="19669514">
            <a:off x="5695960" y="1235434"/>
            <a:ext cx="503237" cy="261590"/>
          </a:xfrm>
          <a:prstGeom prst="rect">
            <a:avLst/>
          </a:prstGeom>
          <a:solidFill>
            <a:srgbClr val="FF3300">
              <a:alpha val="39999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100" b="1">
                <a:latin typeface="Verdana" pitchFamily="34" charset="0"/>
              </a:rPr>
              <a:t>LVD</a:t>
            </a: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 rot="19585254">
            <a:off x="7908084" y="1689237"/>
            <a:ext cx="918082" cy="246201"/>
          </a:xfrm>
          <a:prstGeom prst="rect">
            <a:avLst/>
          </a:prstGeom>
          <a:solidFill>
            <a:srgbClr val="FF3300">
              <a:alpha val="39999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000" b="1">
                <a:latin typeface="Verdana" pitchFamily="34" charset="0"/>
              </a:rPr>
              <a:t>BOREXino</a:t>
            </a: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6156176" y="1340768"/>
            <a:ext cx="574675" cy="24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000" b="1" dirty="0" smtClean="0">
                <a:latin typeface="Arial Narrow" pitchFamily="34" charset="0"/>
              </a:rPr>
              <a:t>Hall </a:t>
            </a:r>
            <a:r>
              <a:rPr lang="it-IT" sz="1000" b="1" dirty="0">
                <a:latin typeface="Arial Narrow" pitchFamily="34" charset="0"/>
              </a:rPr>
              <a:t>A</a:t>
            </a:r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6660033" y="1961977"/>
            <a:ext cx="576263" cy="24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000" b="1" dirty="0" smtClean="0">
                <a:latin typeface="Arial Narrow" pitchFamily="34" charset="0"/>
              </a:rPr>
              <a:t>Hall B</a:t>
            </a:r>
            <a:endParaRPr lang="it-IT" sz="1000" b="1" dirty="0">
              <a:latin typeface="Arial Narrow" pitchFamily="34" charset="0"/>
            </a:endParaRPr>
          </a:p>
        </p:txBody>
      </p:sp>
      <p:sp>
        <p:nvSpPr>
          <p:cNvPr id="44" name="Text Box 24"/>
          <p:cNvSpPr txBox="1">
            <a:spLocks noChangeArrowheads="1"/>
          </p:cNvSpPr>
          <p:nvPr/>
        </p:nvSpPr>
        <p:spPr bwMode="auto">
          <a:xfrm>
            <a:off x="7452121" y="2534727"/>
            <a:ext cx="576263" cy="24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000" b="1" dirty="0" smtClean="0">
                <a:latin typeface="Arial Narrow" pitchFamily="34" charset="0"/>
              </a:rPr>
              <a:t>Hall </a:t>
            </a:r>
            <a:r>
              <a:rPr lang="it-IT" sz="1000" b="1" dirty="0">
                <a:latin typeface="Arial Narrow" pitchFamily="34" charset="0"/>
              </a:rPr>
              <a:t>C</a:t>
            </a:r>
          </a:p>
        </p:txBody>
      </p:sp>
      <p:sp>
        <p:nvSpPr>
          <p:cNvPr id="45" name="Text Box 28"/>
          <p:cNvSpPr txBox="1">
            <a:spLocks noChangeArrowheads="1"/>
          </p:cNvSpPr>
          <p:nvPr/>
        </p:nvSpPr>
        <p:spPr bwMode="auto">
          <a:xfrm>
            <a:off x="4139952" y="1053337"/>
            <a:ext cx="792163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800" b="1" dirty="0" smtClean="0">
                <a:latin typeface="Arial Narrow" pitchFamily="34" charset="0"/>
              </a:rPr>
              <a:t>Truck Tunnel</a:t>
            </a:r>
            <a:endParaRPr lang="it-IT" sz="800" b="1" dirty="0">
              <a:latin typeface="Arial Narrow" pitchFamily="34" charset="0"/>
            </a:endParaRPr>
          </a:p>
        </p:txBody>
      </p:sp>
      <p:sp>
        <p:nvSpPr>
          <p:cNvPr id="46" name="Text Box 33"/>
          <p:cNvSpPr txBox="1">
            <a:spLocks noChangeArrowheads="1"/>
          </p:cNvSpPr>
          <p:nvPr/>
        </p:nvSpPr>
        <p:spPr bwMode="auto">
          <a:xfrm rot="1187554">
            <a:off x="7201728" y="847497"/>
            <a:ext cx="957263" cy="24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000" b="1" dirty="0" err="1" smtClean="0">
                <a:latin typeface="Arial Narrow" pitchFamily="34" charset="0"/>
              </a:rPr>
              <a:t>Interferometer</a:t>
            </a:r>
            <a:endParaRPr lang="it-IT" sz="1000" b="1" dirty="0">
              <a:latin typeface="Arial Narrow" pitchFamily="34" charset="0"/>
            </a:endParaRPr>
          </a:p>
        </p:txBody>
      </p:sp>
      <p:sp>
        <p:nvSpPr>
          <p:cNvPr id="47" name="Text Box 34"/>
          <p:cNvSpPr txBox="1">
            <a:spLocks noChangeArrowheads="1"/>
          </p:cNvSpPr>
          <p:nvPr/>
        </p:nvSpPr>
        <p:spPr bwMode="auto">
          <a:xfrm rot="19554284">
            <a:off x="6408201" y="2659866"/>
            <a:ext cx="918680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800" b="1" dirty="0" err="1" smtClean="0">
                <a:latin typeface="Arial Narrow" pitchFamily="34" charset="0"/>
              </a:rPr>
              <a:t>Services</a:t>
            </a:r>
            <a:r>
              <a:rPr lang="it-IT" sz="800" b="1" dirty="0" smtClean="0">
                <a:latin typeface="Arial Narrow" pitchFamily="34" charset="0"/>
              </a:rPr>
              <a:t> Tunnel</a:t>
            </a:r>
            <a:endParaRPr lang="it-IT" sz="800" b="1" dirty="0">
              <a:latin typeface="Arial Narrow" pitchFamily="34" charset="0"/>
            </a:endParaRPr>
          </a:p>
        </p:txBody>
      </p:sp>
      <p:sp>
        <p:nvSpPr>
          <p:cNvPr id="48" name="Rectangle 35"/>
          <p:cNvSpPr>
            <a:spLocks noChangeArrowheads="1"/>
          </p:cNvSpPr>
          <p:nvPr/>
        </p:nvSpPr>
        <p:spPr bwMode="auto">
          <a:xfrm rot="18632496">
            <a:off x="6538550" y="3737392"/>
            <a:ext cx="282575" cy="85725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9" name="Text Box 36"/>
          <p:cNvSpPr txBox="1">
            <a:spLocks noChangeArrowheads="1"/>
          </p:cNvSpPr>
          <p:nvPr/>
        </p:nvSpPr>
        <p:spPr bwMode="auto">
          <a:xfrm rot="2123725">
            <a:off x="6646217" y="3894736"/>
            <a:ext cx="763587" cy="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65298" tIns="32649" rIns="65298" bIns="32649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900" b="1" dirty="0"/>
              <a:t>By-pass 13</a:t>
            </a:r>
          </a:p>
        </p:txBody>
      </p:sp>
      <p:sp>
        <p:nvSpPr>
          <p:cNvPr id="50" name="Text Box 37"/>
          <p:cNvSpPr txBox="1">
            <a:spLocks noChangeArrowheads="1"/>
          </p:cNvSpPr>
          <p:nvPr/>
        </p:nvSpPr>
        <p:spPr bwMode="auto">
          <a:xfrm rot="19669514">
            <a:off x="7173567" y="2230231"/>
            <a:ext cx="704850" cy="23812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900" b="1" dirty="0">
                <a:latin typeface="Verdana" pitchFamily="34" charset="0"/>
              </a:rPr>
              <a:t>OPERA</a:t>
            </a:r>
          </a:p>
        </p:txBody>
      </p:sp>
      <p:sp>
        <p:nvSpPr>
          <p:cNvPr id="51" name="Text Box 39"/>
          <p:cNvSpPr txBox="1">
            <a:spLocks noChangeArrowheads="1"/>
          </p:cNvSpPr>
          <p:nvPr/>
        </p:nvSpPr>
        <p:spPr bwMode="auto">
          <a:xfrm rot="20807738">
            <a:off x="5041597" y="990009"/>
            <a:ext cx="738188" cy="2286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900" b="1">
                <a:latin typeface="Verdana" pitchFamily="34" charset="0"/>
              </a:rPr>
              <a:t>LUNA 2</a:t>
            </a:r>
          </a:p>
        </p:txBody>
      </p:sp>
      <p:sp>
        <p:nvSpPr>
          <p:cNvPr id="52" name="Text Box 40"/>
          <p:cNvSpPr txBox="1">
            <a:spLocks noChangeArrowheads="1"/>
          </p:cNvSpPr>
          <p:nvPr/>
        </p:nvSpPr>
        <p:spPr bwMode="auto">
          <a:xfrm rot="20807738">
            <a:off x="6455145" y="577651"/>
            <a:ext cx="910846" cy="2308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900" b="1" dirty="0" smtClean="0">
                <a:latin typeface="Verdana" pitchFamily="34" charset="0"/>
              </a:rPr>
              <a:t>Xenon100</a:t>
            </a:r>
            <a:endParaRPr lang="it-IT" sz="900" b="1" dirty="0">
              <a:latin typeface="Verdana" pitchFamily="34" charset="0"/>
            </a:endParaRPr>
          </a:p>
        </p:txBody>
      </p:sp>
      <p:sp>
        <p:nvSpPr>
          <p:cNvPr id="53" name="Text Box 41"/>
          <p:cNvSpPr txBox="1">
            <a:spLocks noChangeArrowheads="1"/>
          </p:cNvSpPr>
          <p:nvPr/>
        </p:nvSpPr>
        <p:spPr bwMode="auto">
          <a:xfrm rot="20807738">
            <a:off x="5763244" y="815036"/>
            <a:ext cx="736600" cy="228600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900" b="1">
                <a:latin typeface="Verdana" pitchFamily="34" charset="0"/>
              </a:rPr>
              <a:t>Pulex</a:t>
            </a:r>
          </a:p>
        </p:txBody>
      </p:sp>
      <p:sp>
        <p:nvSpPr>
          <p:cNvPr id="54" name="Text Box 42"/>
          <p:cNvSpPr txBox="1">
            <a:spLocks noChangeArrowheads="1"/>
          </p:cNvSpPr>
          <p:nvPr/>
        </p:nvSpPr>
        <p:spPr bwMode="auto">
          <a:xfrm rot="3081999">
            <a:off x="7537570" y="1995780"/>
            <a:ext cx="792817" cy="2308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900" b="1" dirty="0" err="1" smtClean="0">
                <a:latin typeface="Verdana" pitchFamily="34" charset="0"/>
              </a:rPr>
              <a:t>DarkSide</a:t>
            </a:r>
            <a:endParaRPr lang="it-IT" sz="900" b="1" dirty="0">
              <a:latin typeface="Verdana" pitchFamily="34" charset="0"/>
            </a:endParaRPr>
          </a:p>
        </p:txBody>
      </p:sp>
      <p:sp>
        <p:nvSpPr>
          <p:cNvPr id="55" name="Text Box 43"/>
          <p:cNvSpPr txBox="1">
            <a:spLocks noChangeArrowheads="1"/>
          </p:cNvSpPr>
          <p:nvPr/>
        </p:nvSpPr>
        <p:spPr bwMode="auto">
          <a:xfrm rot="2801017">
            <a:off x="5236604" y="1501089"/>
            <a:ext cx="736600" cy="227012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900" b="1">
                <a:latin typeface="Verdana" pitchFamily="34" charset="0"/>
              </a:rPr>
              <a:t>CRESST</a:t>
            </a:r>
          </a:p>
        </p:txBody>
      </p:sp>
      <p:sp>
        <p:nvSpPr>
          <p:cNvPr id="56" name="Text Box 44"/>
          <p:cNvSpPr txBox="1">
            <a:spLocks noChangeArrowheads="1"/>
          </p:cNvSpPr>
          <p:nvPr/>
        </p:nvSpPr>
        <p:spPr bwMode="auto">
          <a:xfrm rot="2659372">
            <a:off x="5013034" y="1637806"/>
            <a:ext cx="736600" cy="2270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900" b="1">
                <a:latin typeface="Verdana" pitchFamily="34" charset="0"/>
              </a:rPr>
              <a:t>CUORE</a:t>
            </a:r>
          </a:p>
        </p:txBody>
      </p:sp>
      <p:sp>
        <p:nvSpPr>
          <p:cNvPr id="57" name="Text Box 45"/>
          <p:cNvSpPr txBox="1">
            <a:spLocks noChangeArrowheads="1"/>
          </p:cNvSpPr>
          <p:nvPr/>
        </p:nvSpPr>
        <p:spPr bwMode="auto">
          <a:xfrm rot="19779030">
            <a:off x="7099051" y="1223675"/>
            <a:ext cx="738187" cy="227013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900" b="1">
                <a:latin typeface="Verdana" pitchFamily="34" charset="0"/>
              </a:rPr>
              <a:t>ICARUS</a:t>
            </a:r>
          </a:p>
        </p:txBody>
      </p:sp>
      <p:sp>
        <p:nvSpPr>
          <p:cNvPr id="58" name="Text Box 46"/>
          <p:cNvSpPr txBox="1">
            <a:spLocks noChangeArrowheads="1"/>
          </p:cNvSpPr>
          <p:nvPr/>
        </p:nvSpPr>
        <p:spPr bwMode="auto">
          <a:xfrm rot="19779030">
            <a:off x="6307473" y="1799228"/>
            <a:ext cx="736600" cy="2286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900" b="1">
                <a:latin typeface="Verdana" pitchFamily="34" charset="0"/>
              </a:rPr>
              <a:t>WArP</a:t>
            </a:r>
          </a:p>
        </p:txBody>
      </p:sp>
      <p:sp>
        <p:nvSpPr>
          <p:cNvPr id="59" name="Text Box 47"/>
          <p:cNvSpPr txBox="1">
            <a:spLocks noChangeArrowheads="1"/>
          </p:cNvSpPr>
          <p:nvPr/>
        </p:nvSpPr>
        <p:spPr bwMode="auto">
          <a:xfrm rot="1174876">
            <a:off x="7633249" y="2338908"/>
            <a:ext cx="863660" cy="369312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900" b="1" dirty="0" smtClean="0">
                <a:latin typeface="Verdana" pitchFamily="34" charset="0"/>
              </a:rPr>
              <a:t>LUNA-MV (</a:t>
            </a:r>
            <a:r>
              <a:rPr lang="it-IT" sz="900" b="1" dirty="0" err="1" smtClean="0">
                <a:latin typeface="Verdana" pitchFamily="34" charset="0"/>
              </a:rPr>
              <a:t>next</a:t>
            </a:r>
            <a:r>
              <a:rPr lang="it-IT" sz="900" b="1" dirty="0" smtClean="0">
                <a:latin typeface="Verdana" pitchFamily="34" charset="0"/>
              </a:rPr>
              <a:t>)</a:t>
            </a:r>
            <a:endParaRPr lang="it-IT" sz="900" b="1" dirty="0">
              <a:latin typeface="Verdana" pitchFamily="34" charset="0"/>
            </a:endParaRPr>
          </a:p>
        </p:txBody>
      </p:sp>
      <p:sp>
        <p:nvSpPr>
          <p:cNvPr id="60" name="Text Box 48"/>
          <p:cNvSpPr txBox="1">
            <a:spLocks noChangeArrowheads="1"/>
          </p:cNvSpPr>
          <p:nvPr/>
        </p:nvSpPr>
        <p:spPr bwMode="auto">
          <a:xfrm rot="19126462">
            <a:off x="5935184" y="1801699"/>
            <a:ext cx="511175" cy="185738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600" b="1">
                <a:latin typeface="Verdana" pitchFamily="34" charset="0"/>
              </a:rPr>
              <a:t>DAMA</a:t>
            </a:r>
          </a:p>
        </p:txBody>
      </p:sp>
      <p:sp>
        <p:nvSpPr>
          <p:cNvPr id="62" name="Text Box 40"/>
          <p:cNvSpPr txBox="1">
            <a:spLocks noChangeArrowheads="1"/>
          </p:cNvSpPr>
          <p:nvPr/>
        </p:nvSpPr>
        <p:spPr bwMode="auto">
          <a:xfrm rot="3191604">
            <a:off x="6525666" y="1550660"/>
            <a:ext cx="1123260" cy="3077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1400" b="1" dirty="0" smtClean="0">
                <a:solidFill>
                  <a:schemeClr val="tx1"/>
                </a:solidFill>
                <a:latin typeface="Verdana" pitchFamily="34" charset="0"/>
              </a:rPr>
              <a:t>Xenon1T</a:t>
            </a:r>
            <a:endParaRPr lang="it-IT" sz="1400" b="1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63" name="Text Box 28"/>
          <p:cNvSpPr txBox="1">
            <a:spLocks noChangeArrowheads="1"/>
          </p:cNvSpPr>
          <p:nvPr/>
        </p:nvSpPr>
        <p:spPr bwMode="auto">
          <a:xfrm rot="2023521">
            <a:off x="6365346" y="2190623"/>
            <a:ext cx="792163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800" b="1" dirty="0" smtClean="0">
                <a:latin typeface="Arial Narrow" pitchFamily="34" charset="0"/>
              </a:rPr>
              <a:t>Truck Tunnel</a:t>
            </a:r>
            <a:endParaRPr lang="it-IT" sz="800" b="1" dirty="0">
              <a:latin typeface="Arial Narrow" pitchFamily="34" charset="0"/>
            </a:endParaRPr>
          </a:p>
        </p:txBody>
      </p:sp>
      <p:sp>
        <p:nvSpPr>
          <p:cNvPr id="64" name="Text Box 28"/>
          <p:cNvSpPr txBox="1">
            <a:spLocks noChangeArrowheads="1"/>
          </p:cNvSpPr>
          <p:nvPr/>
        </p:nvSpPr>
        <p:spPr bwMode="auto">
          <a:xfrm rot="4283984">
            <a:off x="7547897" y="3226982"/>
            <a:ext cx="792163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800" b="1" dirty="0" smtClean="0">
                <a:latin typeface="Arial Narrow" pitchFamily="34" charset="0"/>
              </a:rPr>
              <a:t>Truck Tunnel</a:t>
            </a:r>
            <a:endParaRPr lang="it-IT" sz="800" b="1" dirty="0">
              <a:latin typeface="Arial Narrow" pitchFamily="34" charset="0"/>
            </a:endParaRPr>
          </a:p>
        </p:txBody>
      </p:sp>
      <p:sp>
        <p:nvSpPr>
          <p:cNvPr id="65" name="Text Box 32"/>
          <p:cNvSpPr txBox="1">
            <a:spLocks noChangeArrowheads="1"/>
          </p:cNvSpPr>
          <p:nvPr/>
        </p:nvSpPr>
        <p:spPr bwMode="auto">
          <a:xfrm rot="2023521">
            <a:off x="3788023" y="1398535"/>
            <a:ext cx="792163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800" b="1" dirty="0" err="1" smtClean="0">
                <a:latin typeface="Arial Narrow" pitchFamily="34" charset="0"/>
              </a:rPr>
              <a:t>Car</a:t>
            </a:r>
            <a:r>
              <a:rPr lang="it-IT" sz="800" b="1" dirty="0" smtClean="0">
                <a:latin typeface="Arial Narrow" pitchFamily="34" charset="0"/>
              </a:rPr>
              <a:t> Tunnel</a:t>
            </a:r>
            <a:endParaRPr lang="it-IT" sz="800" b="1" dirty="0">
              <a:latin typeface="Arial Narrow" pitchFamily="34" charset="0"/>
            </a:endParaRPr>
          </a:p>
        </p:txBody>
      </p:sp>
      <p:sp>
        <p:nvSpPr>
          <p:cNvPr id="66" name="Text Box 32"/>
          <p:cNvSpPr txBox="1">
            <a:spLocks noChangeArrowheads="1"/>
          </p:cNvSpPr>
          <p:nvPr/>
        </p:nvSpPr>
        <p:spPr bwMode="auto">
          <a:xfrm rot="2023521">
            <a:off x="4794803" y="2075690"/>
            <a:ext cx="792163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800" b="1" dirty="0" err="1" smtClean="0">
                <a:latin typeface="Arial Narrow" pitchFamily="34" charset="0"/>
              </a:rPr>
              <a:t>Car</a:t>
            </a:r>
            <a:r>
              <a:rPr lang="it-IT" sz="800" b="1" dirty="0" smtClean="0">
                <a:latin typeface="Arial Narrow" pitchFamily="34" charset="0"/>
              </a:rPr>
              <a:t> Tunnel</a:t>
            </a:r>
            <a:endParaRPr lang="it-IT" sz="800" b="1" dirty="0">
              <a:latin typeface="Arial Narrow" pitchFamily="34" charset="0"/>
            </a:endParaRP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 rot="2023521">
            <a:off x="5789282" y="2723762"/>
            <a:ext cx="792163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800" b="1" dirty="0" err="1" smtClean="0">
                <a:latin typeface="Arial Narrow" pitchFamily="34" charset="0"/>
              </a:rPr>
              <a:t>Car</a:t>
            </a:r>
            <a:r>
              <a:rPr lang="it-IT" sz="800" b="1" dirty="0" smtClean="0">
                <a:latin typeface="Arial Narrow" pitchFamily="34" charset="0"/>
              </a:rPr>
              <a:t> Tunnel</a:t>
            </a:r>
            <a:endParaRPr lang="it-IT" sz="800" b="1" dirty="0">
              <a:latin typeface="Arial Narrow" pitchFamily="34" charset="0"/>
            </a:endParaRP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 rot="2023521">
            <a:off x="6955043" y="3515850"/>
            <a:ext cx="792163" cy="21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800" b="1" dirty="0" err="1" smtClean="0">
                <a:latin typeface="Arial Narrow" pitchFamily="34" charset="0"/>
              </a:rPr>
              <a:t>Car</a:t>
            </a:r>
            <a:r>
              <a:rPr lang="it-IT" sz="800" b="1" dirty="0" smtClean="0">
                <a:latin typeface="Arial Narrow" pitchFamily="34" charset="0"/>
              </a:rPr>
              <a:t> Tunnel</a:t>
            </a:r>
            <a:endParaRPr lang="it-IT" sz="800" b="1" dirty="0">
              <a:latin typeface="Arial Narrow" pitchFamily="34" charset="0"/>
            </a:endParaRPr>
          </a:p>
        </p:txBody>
      </p:sp>
      <p:sp>
        <p:nvSpPr>
          <p:cNvPr id="101" name="Text Box 40"/>
          <p:cNvSpPr txBox="1">
            <a:spLocks noChangeArrowheads="1"/>
          </p:cNvSpPr>
          <p:nvPr/>
        </p:nvSpPr>
        <p:spPr bwMode="auto">
          <a:xfrm>
            <a:off x="1373712" y="2132856"/>
            <a:ext cx="2118168" cy="1200308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chemeClr val="tx1"/>
                </a:solidFill>
                <a:latin typeface="+mj-lt"/>
              </a:rPr>
              <a:t>Xenon1T </a:t>
            </a:r>
            <a:r>
              <a:rPr lang="it-IT" sz="2400" b="1" dirty="0" err="1" smtClean="0">
                <a:solidFill>
                  <a:schemeClr val="tx1"/>
                </a:solidFill>
                <a:latin typeface="+mj-lt"/>
              </a:rPr>
              <a:t>Experimental</a:t>
            </a:r>
            <a:r>
              <a:rPr lang="it-IT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t-IT" sz="2400" b="1" dirty="0" err="1" smtClean="0">
                <a:solidFill>
                  <a:schemeClr val="tx1"/>
                </a:solidFill>
                <a:latin typeface="+mj-lt"/>
              </a:rPr>
              <a:t>Collaboration</a:t>
            </a:r>
            <a:endParaRPr lang="it-IT" sz="24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14" name="Immagine 16" descr="infn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0" descr="LNG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egnaposto data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4B577-4174-41EC-8709-0EC082813CC2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21" name="Titolo 1"/>
          <p:cNvSpPr txBox="1">
            <a:spLocks/>
          </p:cNvSpPr>
          <p:nvPr/>
        </p:nvSpPr>
        <p:spPr>
          <a:xfrm>
            <a:off x="1192088" y="-27383"/>
            <a:ext cx="7772400" cy="792088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Xenon1T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@ LNGS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71" name="Gruppo 70"/>
          <p:cNvGrpSpPr/>
          <p:nvPr/>
        </p:nvGrpSpPr>
        <p:grpSpPr>
          <a:xfrm>
            <a:off x="1331640" y="3069208"/>
            <a:ext cx="5616624" cy="3672160"/>
            <a:chOff x="2876550" y="696367"/>
            <a:chExt cx="6267450" cy="4104208"/>
          </a:xfrm>
        </p:grpSpPr>
        <p:sp>
          <p:nvSpPr>
            <p:cNvPr id="72" name="CasellaDiTesto 12"/>
            <p:cNvSpPr txBox="1">
              <a:spLocks noChangeArrowheads="1"/>
            </p:cNvSpPr>
            <p:nvPr/>
          </p:nvSpPr>
          <p:spPr bwMode="auto">
            <a:xfrm>
              <a:off x="3055938" y="1269455"/>
              <a:ext cx="2879725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it-IT"/>
            </a:p>
          </p:txBody>
        </p:sp>
        <p:pic>
          <p:nvPicPr>
            <p:cNvPr id="73" name="Immagine 9" descr="mondoPia_0.tmp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76550" y="1988592"/>
              <a:ext cx="5148263" cy="2382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4" name="Connettore 1 73"/>
            <p:cNvCxnSpPr/>
            <p:nvPr/>
          </p:nvCxnSpPr>
          <p:spPr>
            <a:xfrm flipV="1">
              <a:off x="5216525" y="1820317"/>
              <a:ext cx="503238" cy="7921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1 74"/>
            <p:cNvCxnSpPr/>
            <p:nvPr/>
          </p:nvCxnSpPr>
          <p:spPr>
            <a:xfrm flipV="1">
              <a:off x="5287963" y="2109242"/>
              <a:ext cx="1873250" cy="431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1 75"/>
            <p:cNvCxnSpPr>
              <a:endCxn id="78" idx="2"/>
            </p:cNvCxnSpPr>
            <p:nvPr/>
          </p:nvCxnSpPr>
          <p:spPr>
            <a:xfrm flipH="1" flipV="1">
              <a:off x="3635872" y="1580803"/>
              <a:ext cx="216048" cy="11281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ttore 1 76"/>
            <p:cNvCxnSpPr>
              <a:endCxn id="82" idx="0"/>
            </p:cNvCxnSpPr>
            <p:nvPr/>
          </p:nvCxnSpPr>
          <p:spPr>
            <a:xfrm>
              <a:off x="3632200" y="2901405"/>
              <a:ext cx="1512888" cy="12239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sellaDiTesto 14"/>
            <p:cNvSpPr txBox="1">
              <a:spLocks noChangeArrowheads="1"/>
            </p:cNvSpPr>
            <p:nvPr/>
          </p:nvSpPr>
          <p:spPr bwMode="auto">
            <a:xfrm>
              <a:off x="3131840" y="980728"/>
              <a:ext cx="1008063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100" dirty="0"/>
                <a:t>Columbia </a:t>
              </a:r>
              <a:r>
                <a:rPr lang="it-IT" sz="1100" dirty="0" err="1"/>
                <a:t>University</a:t>
              </a:r>
              <a:r>
                <a:rPr lang="it-IT" sz="1100" dirty="0"/>
                <a:t>, New York</a:t>
              </a:r>
            </a:p>
          </p:txBody>
        </p:sp>
        <p:sp>
          <p:nvSpPr>
            <p:cNvPr id="79" name="CasellaDiTesto 15"/>
            <p:cNvSpPr txBox="1">
              <a:spLocks noChangeArrowheads="1"/>
            </p:cNvSpPr>
            <p:nvPr/>
          </p:nvSpPr>
          <p:spPr bwMode="auto">
            <a:xfrm>
              <a:off x="5287963" y="1459955"/>
              <a:ext cx="1230312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/>
                <a:t>Universitat  Zurich</a:t>
              </a:r>
            </a:p>
            <a:p>
              <a:r>
                <a:rPr lang="it-IT" sz="1100"/>
                <a:t> Zurigo</a:t>
              </a:r>
            </a:p>
          </p:txBody>
        </p:sp>
        <p:sp>
          <p:nvSpPr>
            <p:cNvPr id="80" name="CasellaDiTesto 16"/>
            <p:cNvSpPr txBox="1">
              <a:spLocks noChangeArrowheads="1"/>
            </p:cNvSpPr>
            <p:nvPr/>
          </p:nvSpPr>
          <p:spPr bwMode="auto">
            <a:xfrm>
              <a:off x="7664450" y="3333205"/>
              <a:ext cx="814388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/>
                <a:t>INFN-LNGS</a:t>
              </a:r>
            </a:p>
            <a:p>
              <a:r>
                <a:rPr lang="it-IT" sz="1100"/>
                <a:t>Assergi</a:t>
              </a:r>
            </a:p>
          </p:txBody>
        </p:sp>
        <p:cxnSp>
          <p:nvCxnSpPr>
            <p:cNvPr id="81" name="Connettore 1 80"/>
            <p:cNvCxnSpPr>
              <a:endCxn id="83" idx="2"/>
            </p:cNvCxnSpPr>
            <p:nvPr/>
          </p:nvCxnSpPr>
          <p:spPr>
            <a:xfrm flipH="1" flipV="1">
              <a:off x="4580582" y="1484536"/>
              <a:ext cx="422275" cy="1225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CasellaDiTesto 18"/>
            <p:cNvSpPr txBox="1">
              <a:spLocks noChangeArrowheads="1"/>
            </p:cNvSpPr>
            <p:nvPr/>
          </p:nvSpPr>
          <p:spPr bwMode="auto">
            <a:xfrm>
              <a:off x="4495800" y="4125367"/>
              <a:ext cx="1296988" cy="43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sz="1100"/>
                <a:t>Rice University Houston</a:t>
              </a:r>
            </a:p>
          </p:txBody>
        </p:sp>
        <p:sp>
          <p:nvSpPr>
            <p:cNvPr id="83" name="CasellaDiTesto 19"/>
            <p:cNvSpPr txBox="1">
              <a:spLocks noChangeArrowheads="1"/>
            </p:cNvSpPr>
            <p:nvPr/>
          </p:nvSpPr>
          <p:spPr bwMode="auto">
            <a:xfrm>
              <a:off x="3851920" y="1052736"/>
              <a:ext cx="1458912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 dirty="0" err="1"/>
                <a:t>University</a:t>
              </a:r>
              <a:r>
                <a:rPr lang="it-IT" sz="1100" dirty="0"/>
                <a:t> </a:t>
              </a:r>
              <a:r>
                <a:rPr lang="it-IT" sz="1100" dirty="0" err="1"/>
                <a:t>of</a:t>
              </a:r>
              <a:r>
                <a:rPr lang="it-IT" sz="1100" dirty="0"/>
                <a:t> </a:t>
              </a:r>
              <a:r>
                <a:rPr lang="it-IT" sz="1100" dirty="0" err="1"/>
                <a:t>Coimbra</a:t>
              </a:r>
              <a:r>
                <a:rPr lang="it-IT" sz="1100" dirty="0"/>
                <a:t> </a:t>
              </a:r>
            </a:p>
            <a:p>
              <a:r>
                <a:rPr lang="it-IT" sz="1100" dirty="0"/>
                <a:t>Portogallo</a:t>
              </a:r>
            </a:p>
          </p:txBody>
        </p:sp>
        <p:sp>
          <p:nvSpPr>
            <p:cNvPr id="84" name="Rettangolo 20"/>
            <p:cNvSpPr>
              <a:spLocks noChangeArrowheads="1"/>
            </p:cNvSpPr>
            <p:nvPr/>
          </p:nvSpPr>
          <p:spPr bwMode="auto">
            <a:xfrm>
              <a:off x="7088188" y="1748880"/>
              <a:ext cx="1376362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/>
                <a:t>Wilhelms Universitat</a:t>
              </a:r>
            </a:p>
            <a:p>
              <a:r>
                <a:rPr lang="it-IT" sz="1100"/>
                <a:t>Monaco</a:t>
              </a:r>
            </a:p>
          </p:txBody>
        </p:sp>
        <p:sp>
          <p:nvSpPr>
            <p:cNvPr id="85" name="Rettangolo 21"/>
            <p:cNvSpPr>
              <a:spLocks noChangeArrowheads="1"/>
            </p:cNvSpPr>
            <p:nvPr/>
          </p:nvSpPr>
          <p:spPr bwMode="auto">
            <a:xfrm>
              <a:off x="2876550" y="4368775"/>
              <a:ext cx="1489075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 dirty="0"/>
                <a:t>University of California</a:t>
              </a:r>
            </a:p>
            <a:p>
              <a:r>
                <a:rPr lang="en-US" sz="1100" dirty="0"/>
                <a:t>Los Angeles</a:t>
              </a:r>
              <a:endParaRPr lang="it-IT" sz="1100" dirty="0"/>
            </a:p>
          </p:txBody>
        </p:sp>
        <p:sp>
          <p:nvSpPr>
            <p:cNvPr id="86" name="Rettangolo 22"/>
            <p:cNvSpPr>
              <a:spLocks noChangeArrowheads="1"/>
            </p:cNvSpPr>
            <p:nvPr/>
          </p:nvSpPr>
          <p:spPr bwMode="auto">
            <a:xfrm>
              <a:off x="5145088" y="696367"/>
              <a:ext cx="1430337" cy="538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/>
                <a:t> </a:t>
              </a:r>
              <a:r>
                <a:rPr lang="it-IT" sz="1100"/>
                <a:t>University of Nantes </a:t>
              </a:r>
            </a:p>
            <a:p>
              <a:r>
                <a:rPr lang="it-IT" sz="1100"/>
                <a:t>  Nantes</a:t>
              </a:r>
            </a:p>
          </p:txBody>
        </p:sp>
        <p:cxnSp>
          <p:nvCxnSpPr>
            <p:cNvPr id="87" name="Connettore 1 86"/>
            <p:cNvCxnSpPr/>
            <p:nvPr/>
          </p:nvCxnSpPr>
          <p:spPr>
            <a:xfrm flipV="1">
              <a:off x="5072063" y="1172617"/>
              <a:ext cx="288925" cy="13684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Connettore 1 87"/>
            <p:cNvCxnSpPr>
              <a:endCxn id="80" idx="1"/>
            </p:cNvCxnSpPr>
            <p:nvPr/>
          </p:nvCxnSpPr>
          <p:spPr>
            <a:xfrm>
              <a:off x="5287963" y="2612480"/>
              <a:ext cx="2376487" cy="9350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nettore 1 88"/>
            <p:cNvCxnSpPr/>
            <p:nvPr/>
          </p:nvCxnSpPr>
          <p:spPr>
            <a:xfrm>
              <a:off x="3271838" y="2756942"/>
              <a:ext cx="144462" cy="1655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ttore 1 89"/>
            <p:cNvCxnSpPr/>
            <p:nvPr/>
          </p:nvCxnSpPr>
          <p:spPr>
            <a:xfrm>
              <a:off x="6943725" y="2901405"/>
              <a:ext cx="865188" cy="952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ttangolo 27"/>
            <p:cNvSpPr>
              <a:spLocks noChangeArrowheads="1"/>
            </p:cNvSpPr>
            <p:nvPr/>
          </p:nvSpPr>
          <p:spPr bwMode="auto">
            <a:xfrm>
              <a:off x="7664450" y="2780755"/>
              <a:ext cx="147955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Shanghai Jiao Tong </a:t>
              </a:r>
            </a:p>
            <a:p>
              <a:r>
                <a:rPr lang="en-US" sz="1100"/>
                <a:t>University </a:t>
              </a:r>
            </a:p>
            <a:p>
              <a:r>
                <a:rPr lang="en-US" sz="1100"/>
                <a:t>Shanghai</a:t>
              </a:r>
              <a:endParaRPr lang="it-IT" sz="1100"/>
            </a:p>
          </p:txBody>
        </p:sp>
        <p:cxnSp>
          <p:nvCxnSpPr>
            <p:cNvPr id="92" name="Connettore 1 91"/>
            <p:cNvCxnSpPr/>
            <p:nvPr/>
          </p:nvCxnSpPr>
          <p:spPr>
            <a:xfrm>
              <a:off x="5216525" y="2612480"/>
              <a:ext cx="1152525" cy="12239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CasellaDiTesto 29"/>
            <p:cNvSpPr txBox="1">
              <a:spLocks noChangeArrowheads="1"/>
            </p:cNvSpPr>
            <p:nvPr/>
          </p:nvSpPr>
          <p:spPr bwMode="auto">
            <a:xfrm>
              <a:off x="5503863" y="3980905"/>
              <a:ext cx="1816100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 dirty="0"/>
                <a:t>INFN e Università di Bologna</a:t>
              </a:r>
            </a:p>
            <a:p>
              <a:r>
                <a:rPr lang="it-IT" sz="1100" dirty="0"/>
                <a:t>Bologna</a:t>
              </a:r>
            </a:p>
          </p:txBody>
        </p:sp>
        <p:cxnSp>
          <p:nvCxnSpPr>
            <p:cNvPr id="94" name="Connettore 1 93"/>
            <p:cNvCxnSpPr/>
            <p:nvPr/>
          </p:nvCxnSpPr>
          <p:spPr>
            <a:xfrm flipV="1">
              <a:off x="5287963" y="2396580"/>
              <a:ext cx="2160587" cy="2159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ttangolo 31"/>
            <p:cNvSpPr>
              <a:spLocks noChangeArrowheads="1"/>
            </p:cNvSpPr>
            <p:nvPr/>
          </p:nvSpPr>
          <p:spPr bwMode="auto">
            <a:xfrm>
              <a:off x="7377113" y="2060030"/>
              <a:ext cx="1684337" cy="601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100"/>
                <a:t>Max Planck Institute for </a:t>
              </a:r>
            </a:p>
            <a:p>
              <a:r>
                <a:rPr lang="en-US" sz="1100"/>
                <a:t>Nuclear Physics</a:t>
              </a:r>
            </a:p>
            <a:p>
              <a:r>
                <a:rPr lang="en-US" sz="1100"/>
                <a:t>Germania</a:t>
              </a:r>
              <a:endParaRPr lang="it-IT" sz="1100"/>
            </a:p>
          </p:txBody>
        </p:sp>
        <p:cxnSp>
          <p:nvCxnSpPr>
            <p:cNvPr id="96" name="Connettore 1 95"/>
            <p:cNvCxnSpPr/>
            <p:nvPr/>
          </p:nvCxnSpPr>
          <p:spPr>
            <a:xfrm flipV="1">
              <a:off x="5360988" y="1675855"/>
              <a:ext cx="1511300" cy="7207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CasellaDiTesto 33"/>
            <p:cNvSpPr txBox="1">
              <a:spLocks noChangeArrowheads="1"/>
            </p:cNvSpPr>
            <p:nvPr/>
          </p:nvSpPr>
          <p:spPr bwMode="auto">
            <a:xfrm>
              <a:off x="6800850" y="1317080"/>
              <a:ext cx="996950" cy="4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it-IT" sz="1100"/>
                <a:t>Nikef Institute</a:t>
              </a:r>
            </a:p>
            <a:p>
              <a:r>
                <a:rPr lang="it-IT" sz="1100"/>
                <a:t>Amsterdam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 animBg="1"/>
      <p:bldP spid="101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30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Results: Water Tank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9458" name="Picture 2" descr="http://terredelpiacere.altervista.org/wp-content/uploads/2013/12/Start-Up-Busines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15616" y="404664"/>
            <a:ext cx="792998" cy="792283"/>
          </a:xfrm>
          <a:prstGeom prst="rect">
            <a:avLst/>
          </a:prstGeom>
          <a:noFill/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 cstate="print"/>
          <a:srcRect l="54081" t="44949" r="26956" b="30050"/>
          <a:stretch>
            <a:fillRect/>
          </a:stretch>
        </p:blipFill>
        <p:spPr bwMode="auto">
          <a:xfrm>
            <a:off x="1907704" y="620688"/>
            <a:ext cx="1944216" cy="144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mediaworld\Desktop\XENON1T\WATER TANK\verbali\3 12-09\foto\image4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764704"/>
            <a:ext cx="1894920" cy="1421190"/>
          </a:xfrm>
          <a:prstGeom prst="rect">
            <a:avLst/>
          </a:prstGeom>
          <a:noFill/>
        </p:spPr>
      </p:pic>
      <p:pic>
        <p:nvPicPr>
          <p:cNvPr id="13" name="Picture 3" descr="C:\Users\mediaworld\Desktop\XENON1T\WATER TANK\verbali\6 19-09\foto\20130918_1432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836712"/>
            <a:ext cx="2043164" cy="1532373"/>
          </a:xfrm>
          <a:prstGeom prst="rect">
            <a:avLst/>
          </a:prstGeom>
          <a:noFill/>
        </p:spPr>
      </p:pic>
      <p:pic>
        <p:nvPicPr>
          <p:cNvPr id="14" name="Picture 2" descr="C:\Users\mediaworld\Desktop\XENON1T\WATER TANK\verbali\9 24-09\foto\20130924_1109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998730"/>
            <a:ext cx="2088232" cy="1566174"/>
          </a:xfrm>
          <a:prstGeom prst="rect">
            <a:avLst/>
          </a:prstGeom>
          <a:noFill/>
        </p:spPr>
      </p:pic>
      <p:pic>
        <p:nvPicPr>
          <p:cNvPr id="15" name="Picture 2" descr="C:\Users\mediaworld\Desktop\XENON1T\WATER TANK\verbali\10 25-09\foto\20130925_10075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2492896"/>
            <a:ext cx="2400267" cy="1800200"/>
          </a:xfrm>
          <a:prstGeom prst="rect">
            <a:avLst/>
          </a:prstGeom>
          <a:noFill/>
        </p:spPr>
      </p:pic>
      <p:pic>
        <p:nvPicPr>
          <p:cNvPr id="16" name="Picture 3" descr="C:\Users\mediaworld\Desktop\XENON1T\WATER TANK\verbali\11 26-09\foto\Photo 26-09-13 11 04 3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64088" y="2492896"/>
            <a:ext cx="1440160" cy="1920213"/>
          </a:xfrm>
          <a:prstGeom prst="rect">
            <a:avLst/>
          </a:prstGeom>
          <a:noFill/>
        </p:spPr>
      </p:pic>
      <p:pic>
        <p:nvPicPr>
          <p:cNvPr id="17" name="Picture 2" descr="C:\Users\mediaworld\Desktop\XENON1T\WATER TANK\verbali\14 01-10\foto\Photo 01-10-13 16 34 4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39282" y="2574694"/>
            <a:ext cx="1396814" cy="1862418"/>
          </a:xfrm>
          <a:prstGeom prst="rect">
            <a:avLst/>
          </a:prstGeom>
          <a:noFill/>
        </p:spPr>
      </p:pic>
      <p:pic>
        <p:nvPicPr>
          <p:cNvPr id="18" name="Picture 2" descr="C:\Users\mediaworld\Desktop\XENON1T\WATER TANK\verbali\16 03-10\foto\IMG_637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9525" y="2780928"/>
            <a:ext cx="3840427" cy="2880320"/>
          </a:xfrm>
          <a:prstGeom prst="rect">
            <a:avLst/>
          </a:prstGeom>
          <a:noFill/>
        </p:spPr>
      </p:pic>
      <p:pic>
        <p:nvPicPr>
          <p:cNvPr id="19" name="Picture 2" descr="C:\Users\mediaworld\Desktop\XENON1T\WATER TANK\verbali\18 08-10\foto\2013-10-08 16.22.29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59400" y="4559053"/>
            <a:ext cx="1420712" cy="1894283"/>
          </a:xfrm>
          <a:prstGeom prst="rect">
            <a:avLst/>
          </a:prstGeom>
          <a:noFill/>
        </p:spPr>
      </p:pic>
      <p:pic>
        <p:nvPicPr>
          <p:cNvPr id="20" name="Picture 2" descr="C:\Users\mediaworld\Desktop\IMG_3985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99003" y="4573461"/>
            <a:ext cx="1349261" cy="2023891"/>
          </a:xfrm>
          <a:prstGeom prst="rect">
            <a:avLst/>
          </a:prstGeom>
          <a:noFill/>
        </p:spPr>
      </p:pic>
      <p:pic>
        <p:nvPicPr>
          <p:cNvPr id="23" name="Picture 3" descr="C:\Users\mediaworld\Dropbox\Foto Cantiere Xenon1T\novebre 2013\05_11_2013_RP\photo 2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930262" y="4653136"/>
            <a:ext cx="1458162" cy="1944216"/>
          </a:xfrm>
          <a:prstGeom prst="rect">
            <a:avLst/>
          </a:prstGeom>
          <a:noFill/>
        </p:spPr>
      </p:pic>
      <p:sp>
        <p:nvSpPr>
          <p:cNvPr id="21" name="Rettangolo 20">
            <a:hlinkClick r:id="rId17" action="ppaction://hlinkfile"/>
          </p:cNvPr>
          <p:cNvSpPr/>
          <p:nvPr/>
        </p:nvSpPr>
        <p:spPr>
          <a:xfrm>
            <a:off x="1403648" y="5733256"/>
            <a:ext cx="864096" cy="28803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1"/>
                </a:solidFill>
              </a:rPr>
              <a:t>Video</a:t>
            </a:r>
            <a:endParaRPr lang="it-IT" b="1" i="1" dirty="0">
              <a:solidFill>
                <a:schemeClr val="tx1"/>
              </a:solidFill>
            </a:endParaRPr>
          </a:p>
        </p:txBody>
      </p:sp>
      <p:sp>
        <p:nvSpPr>
          <p:cNvPr id="22" name="Rettangolo 21">
            <a:hlinkClick r:id="rId18" action="ppaction://hlinkfile"/>
          </p:cNvPr>
          <p:cNvSpPr/>
          <p:nvPr/>
        </p:nvSpPr>
        <p:spPr>
          <a:xfrm>
            <a:off x="8028384" y="620688"/>
            <a:ext cx="792088" cy="2880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1"/>
                </a:solidFill>
              </a:rPr>
              <a:t>Video</a:t>
            </a:r>
            <a:endParaRPr lang="it-IT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31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Results: Water Tank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2" descr="C:\Users\mediaworld\Dropbox\Foto Cantiere Xenon1T\novebre 2013\05_11_2013_RP\photo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76672"/>
            <a:ext cx="1673886" cy="2231848"/>
          </a:xfrm>
          <a:prstGeom prst="rect">
            <a:avLst/>
          </a:prstGeom>
          <a:noFill/>
        </p:spPr>
      </p:pic>
      <p:pic>
        <p:nvPicPr>
          <p:cNvPr id="23" name="Immagine 22" descr="photo 5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203848" y="620688"/>
            <a:ext cx="2520280" cy="2735904"/>
          </a:xfrm>
          <a:prstGeom prst="rect">
            <a:avLst/>
          </a:prstGeom>
        </p:spPr>
      </p:pic>
      <p:pic>
        <p:nvPicPr>
          <p:cNvPr id="26" name="Immagine 25" descr="photo 8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760640" y="1124744"/>
            <a:ext cx="3275856" cy="4464496"/>
          </a:xfrm>
          <a:prstGeom prst="rect">
            <a:avLst/>
          </a:prstGeom>
        </p:spPr>
      </p:pic>
      <p:pic>
        <p:nvPicPr>
          <p:cNvPr id="27" name="Immagine 26" descr="photo 3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75656" y="3429000"/>
            <a:ext cx="4104456" cy="30957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32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Results: Water Tank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1403648" y="980728"/>
            <a:ext cx="2448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At the end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</a:t>
            </a:r>
            <a:r>
              <a:rPr lang="it-IT" sz="2400" dirty="0" err="1" smtClean="0"/>
              <a:t>works</a:t>
            </a:r>
            <a:r>
              <a:rPr lang="it-IT" sz="2400" dirty="0" smtClean="0"/>
              <a:t> the </a:t>
            </a:r>
            <a:r>
              <a:rPr lang="it-IT" sz="2400" dirty="0" err="1" smtClean="0"/>
              <a:t>hydraulic</a:t>
            </a:r>
            <a:r>
              <a:rPr lang="it-IT" sz="2400" dirty="0" smtClean="0"/>
              <a:t> test </a:t>
            </a:r>
            <a:r>
              <a:rPr lang="it-IT" sz="2400" dirty="0" err="1" smtClean="0"/>
              <a:t>of</a:t>
            </a:r>
            <a:r>
              <a:rPr lang="it-IT" sz="2400" dirty="0" smtClean="0"/>
              <a:t> the Water Tank </a:t>
            </a:r>
            <a:r>
              <a:rPr lang="it-IT" sz="2400" dirty="0" err="1" smtClean="0"/>
              <a:t>was</a:t>
            </a:r>
            <a:r>
              <a:rPr lang="it-IT" sz="2400" dirty="0" smtClean="0"/>
              <a:t> </a:t>
            </a:r>
            <a:r>
              <a:rPr lang="it-IT" sz="2400" dirty="0" err="1" smtClean="0"/>
              <a:t>performed</a:t>
            </a:r>
            <a:r>
              <a:rPr lang="it-IT" sz="2400" dirty="0" smtClean="0"/>
              <a:t>. </a:t>
            </a:r>
            <a:endParaRPr lang="it-IT" sz="2400" dirty="0"/>
          </a:p>
        </p:txBody>
      </p:sp>
      <p:graphicFrame>
        <p:nvGraphicFramePr>
          <p:cNvPr id="9" name="Grafico 8"/>
          <p:cNvGraphicFramePr/>
          <p:nvPr/>
        </p:nvGraphicFramePr>
        <p:xfrm>
          <a:off x="4067944" y="620688"/>
          <a:ext cx="4838700" cy="5699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7409" name="Picture 1" descr="C:\Users\pc\Desktop\Robo-140726\Esperimenti\Xenon 1T\Xenon1T ITSF2014 MTobia\Foto\09_12_2013_MT\IMG_7192.JPG"/>
          <p:cNvPicPr>
            <a:picLocks noChangeAspect="1" noChangeArrowheads="1"/>
          </p:cNvPicPr>
          <p:nvPr/>
        </p:nvPicPr>
        <p:blipFill>
          <a:blip r:embed="rId6" cstate="print"/>
          <a:srcRect l="24358" t="13645" r="35843" b="22677"/>
          <a:stretch>
            <a:fillRect/>
          </a:stretch>
        </p:blipFill>
        <p:spPr bwMode="auto">
          <a:xfrm>
            <a:off x="1403648" y="3068960"/>
            <a:ext cx="2520280" cy="3024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1" name="Picture 3" descr="http://expertelevation.com/wp-content/uploads/2014/04/FinishLi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38967" y="5445224"/>
            <a:ext cx="936689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33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Results: Service Building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361" name="Picture 1" descr="C:\Users\pc\Desktop\Robo-140726\Esperimenti\Xenon 1T\Xenon Building\Cantiere Edificio\Verbali sopralluoghi\Verbale n1 24_07_2013\image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2221" y="620688"/>
            <a:ext cx="2003715" cy="1502786"/>
          </a:xfrm>
          <a:prstGeom prst="rect">
            <a:avLst/>
          </a:prstGeom>
          <a:noFill/>
        </p:spPr>
      </p:pic>
      <p:pic>
        <p:nvPicPr>
          <p:cNvPr id="10" name="Picture 2" descr="http://terredelpiacere.altervista.org/wp-content/uploads/2013/12/Start-Up-Busines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15616" y="404664"/>
            <a:ext cx="792998" cy="792283"/>
          </a:xfrm>
          <a:prstGeom prst="rect">
            <a:avLst/>
          </a:prstGeom>
          <a:noFill/>
        </p:spPr>
      </p:pic>
      <p:pic>
        <p:nvPicPr>
          <p:cNvPr id="15362" name="Picture 2" descr="C:\Users\pc\Desktop\Robo-140726\Esperimenti\Xenon 1T\Xenon Building\Cantiere Edificio\Verbali sopralluoghi\Verbale n2 26_07_2013\image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5" y="693585"/>
            <a:ext cx="2987439" cy="2231359"/>
          </a:xfrm>
          <a:prstGeom prst="rect">
            <a:avLst/>
          </a:prstGeom>
          <a:noFill/>
        </p:spPr>
      </p:pic>
      <p:pic>
        <p:nvPicPr>
          <p:cNvPr id="15363" name="Picture 3" descr="C:\Users\pc\Desktop\Robo-140726\Esperimenti\Xenon 1T\Xenon Building\Cantiere Edificio\Verbali sopralluoghi\Verbale n4 08_11_2013\photo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7032" y="692696"/>
            <a:ext cx="1363080" cy="1817440"/>
          </a:xfrm>
          <a:prstGeom prst="rect">
            <a:avLst/>
          </a:prstGeom>
          <a:noFill/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08304" y="2780928"/>
            <a:ext cx="1653520" cy="22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 descr="C:\Users\pc\Desktop\Robo-140726\Esperimenti\Xenon 1T\Xenon Building\Cantiere Edificio\Verbali sopralluoghi\Verbale n6 14_11_2013\photo 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3194974"/>
            <a:ext cx="4248472" cy="3186354"/>
          </a:xfrm>
          <a:prstGeom prst="rect">
            <a:avLst/>
          </a:prstGeom>
          <a:noFill/>
        </p:spPr>
      </p:pic>
      <p:pic>
        <p:nvPicPr>
          <p:cNvPr id="15366" name="Picture 6" descr="C:\Users\pc\Desktop\Robo-140726\Esperimenti\Xenon 1T\Xenon Building\Cantiere Edificio\Verbali sopralluoghi\Verbale n6 14_11_2013\photo 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508104" y="3068960"/>
            <a:ext cx="1728192" cy="2304256"/>
          </a:xfrm>
          <a:prstGeom prst="rect">
            <a:avLst/>
          </a:prstGeom>
          <a:noFill/>
        </p:spPr>
      </p:pic>
      <p:sp>
        <p:nvSpPr>
          <p:cNvPr id="15" name="Rettangolo 14">
            <a:hlinkClick r:id="rId12" action="ppaction://hlinkfile"/>
          </p:cNvPr>
          <p:cNvSpPr/>
          <p:nvPr/>
        </p:nvSpPr>
        <p:spPr>
          <a:xfrm>
            <a:off x="5652120" y="6021288"/>
            <a:ext cx="864096" cy="2880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1"/>
                </a:solidFill>
              </a:rPr>
              <a:t>Video</a:t>
            </a:r>
            <a:endParaRPr lang="it-IT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8" name="Picture 10" descr="C:\Users\pc\Desktop\Robo-140726\Esperimenti\Xenon 1T\Xenon1T ITSF2014 MTobia\IMG_20140725_112210.jpg"/>
          <p:cNvPicPr>
            <a:picLocks noChangeAspect="1" noChangeArrowheads="1"/>
          </p:cNvPicPr>
          <p:nvPr/>
        </p:nvPicPr>
        <p:blipFill>
          <a:blip r:embed="rId3" cstate="print"/>
          <a:srcRect t="6951" b="17450"/>
          <a:stretch>
            <a:fillRect/>
          </a:stretch>
        </p:blipFill>
        <p:spPr bwMode="auto">
          <a:xfrm>
            <a:off x="1187624" y="1483059"/>
            <a:ext cx="4780608" cy="4818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Results: Service Building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9090" name="Picture 2" descr="C:\Users\pc\Desktop\Robo-140726\Esperimenti\Xenon 1T\Xenon Building\Cantiere Edificio\Verbali sopralluoghi\Verbale n8 17_12_2013\photo 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548680"/>
            <a:ext cx="1800200" cy="2400267"/>
          </a:xfrm>
          <a:prstGeom prst="rect">
            <a:avLst/>
          </a:prstGeom>
          <a:noFill/>
        </p:spPr>
      </p:pic>
      <p:pic>
        <p:nvPicPr>
          <p:cNvPr id="89091" name="Picture 3" descr="C:\Users\pc\Desktop\Robo-140726\Esperimenti\Xenon 1T\Xenon Building\Cantiere Edificio\Verbali sopralluoghi\Verbale n10 14_02_2014\photo 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3483768"/>
            <a:ext cx="2119164" cy="2825552"/>
          </a:xfrm>
          <a:prstGeom prst="rect">
            <a:avLst/>
          </a:prstGeom>
          <a:noFill/>
        </p:spPr>
      </p:pic>
      <p:pic>
        <p:nvPicPr>
          <p:cNvPr id="17" name="Immagine 16" descr="20140212_160437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588224" y="764704"/>
            <a:ext cx="1944216" cy="2664296"/>
          </a:xfrm>
          <a:prstGeom prst="rect">
            <a:avLst/>
          </a:prstGeom>
        </p:spPr>
      </p:pic>
      <p:sp>
        <p:nvSpPr>
          <p:cNvPr id="89093" name="AutoShape 5" descr="imap://perruzza@gsmail.lngs.infn.it:993/fetch%3EUID%3E.INBOX%3E22557?part=1.2&amp;type=image/jpeg&amp;filename=IMG_20140725_1122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9095" name="AutoShape 7" descr="imap://perruzza@gsmail.lngs.infn.it:993/fetch%3EUID%3E.INBOX%3E22557?part=1.2&amp;type=image/jpeg&amp;filename=IMG_20140725_1122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89097" name="AutoShape 9" descr="imap://perruzza@gsmail.lngs.infn.it:993/fetch%3EUID%3E.INBOX%3E22557?part=1.2&amp;type=image/jpeg&amp;filename=IMG_20140725_1122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2" name="Picture 3" descr="http://expertelevation.com/wp-content/uploads/2014/04/FinishLin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538967" y="5517232"/>
            <a:ext cx="936689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9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Results: </a:t>
            </a:r>
            <a:r>
              <a:rPr lang="en-US" sz="3200" b="1" dirty="0" err="1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supensions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Sottotitolo 2"/>
          <p:cNvSpPr txBox="1">
            <a:spLocks/>
          </p:cNvSpPr>
          <p:nvPr/>
        </p:nvSpPr>
        <p:spPr bwMode="auto">
          <a:xfrm>
            <a:off x="1259632" y="836712"/>
            <a:ext cx="7632848" cy="8640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marL="457200" indent="-457200" algn="just">
              <a:spcBef>
                <a:spcPct val="20000"/>
              </a:spcBef>
            </a:pPr>
            <a:r>
              <a:rPr lang="en-US" sz="2400" i="1" dirty="0" smtClean="0">
                <a:latin typeface="Calibri" pitchFamily="-60" charset="0"/>
              </a:rPr>
              <a:t>Application of reflective foil inside the Water Tank by XENON1T collaboration.</a:t>
            </a:r>
            <a:endParaRPr lang="it-IT" sz="2400" i="1" dirty="0">
              <a:latin typeface="Calibri" pitchFamily="-60" charset="0"/>
            </a:endParaRPr>
          </a:p>
        </p:txBody>
      </p:sp>
      <p:pic>
        <p:nvPicPr>
          <p:cNvPr id="10" name="Picture 2" descr="C:\Users\mediaworld\Desktop\XENON1T\WATER TANK\verbali\verbali reflective foil\29_09_2013_RP\foto\Photo 29-09-13 11 20 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912258"/>
            <a:ext cx="6552728" cy="22368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Sottotitolo 2"/>
          <p:cNvSpPr txBox="1">
            <a:spLocks/>
          </p:cNvSpPr>
          <p:nvPr/>
        </p:nvSpPr>
        <p:spPr bwMode="auto">
          <a:xfrm>
            <a:off x="1331640" y="4365104"/>
            <a:ext cx="3096344" cy="165618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marL="457200" indent="-457200" algn="just">
              <a:spcBef>
                <a:spcPct val="20000"/>
              </a:spcBef>
            </a:pPr>
            <a:r>
              <a:rPr lang="en-US" sz="2400" i="1" dirty="0" smtClean="0">
                <a:latin typeface="Calibri" pitchFamily="-60" charset="0"/>
              </a:rPr>
              <a:t>Tests on ventilation plant by the SEM LNGS (missed communications)</a:t>
            </a:r>
            <a:endParaRPr lang="it-IT" sz="2400" i="1" dirty="0">
              <a:latin typeface="Calibri" pitchFamily="-60" charset="0"/>
            </a:endParaRPr>
          </a:p>
        </p:txBody>
      </p:sp>
      <p:pic>
        <p:nvPicPr>
          <p:cNvPr id="12" name="Picture 31" descr="HPIM0007"/>
          <p:cNvPicPr>
            <a:picLocks noChangeAspect="1" noChangeArrowheads="1"/>
          </p:cNvPicPr>
          <p:nvPr/>
        </p:nvPicPr>
        <p:blipFill>
          <a:blip r:embed="rId6" cstate="print"/>
          <a:srcRect t="13885" b="32887"/>
          <a:stretch>
            <a:fillRect/>
          </a:stretch>
        </p:blipFill>
        <p:spPr bwMode="auto">
          <a:xfrm>
            <a:off x="4572000" y="4365104"/>
            <a:ext cx="3889375" cy="165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36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Results: </a:t>
            </a:r>
            <a:r>
              <a:rPr lang="en-US" sz="3200" b="1" dirty="0" err="1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supensions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ottotitolo 2"/>
          <p:cNvSpPr txBox="1">
            <a:spLocks/>
          </p:cNvSpPr>
          <p:nvPr/>
        </p:nvSpPr>
        <p:spPr bwMode="auto">
          <a:xfrm>
            <a:off x="1979712" y="1196752"/>
            <a:ext cx="2592288" cy="936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marL="457200" indent="-457200">
              <a:spcBef>
                <a:spcPct val="20000"/>
              </a:spcBef>
            </a:pPr>
            <a:r>
              <a:rPr lang="it-IT" sz="2400" i="1" dirty="0" smtClean="0">
                <a:latin typeface="Calibri" panose="020F0502020204030204" pitchFamily="34" charset="0"/>
              </a:rPr>
              <a:t>Service Building </a:t>
            </a:r>
            <a:r>
              <a:rPr lang="it-IT" sz="2400" i="1" dirty="0" err="1" smtClean="0">
                <a:latin typeface="Calibri" panose="020F0502020204030204" pitchFamily="34" charset="0"/>
              </a:rPr>
              <a:t>elevation</a:t>
            </a:r>
            <a:endParaRPr lang="it-IT" sz="2400" i="1" dirty="0">
              <a:solidFill>
                <a:schemeClr val="tx1"/>
              </a:solidFill>
              <a:latin typeface="Calibri" pitchFamily="-60" charset="0"/>
            </a:endParaRPr>
          </a:p>
        </p:txBody>
      </p:sp>
      <p:sp>
        <p:nvSpPr>
          <p:cNvPr id="12" name="Sottotitolo 2"/>
          <p:cNvSpPr txBox="1">
            <a:spLocks/>
          </p:cNvSpPr>
          <p:nvPr/>
        </p:nvSpPr>
        <p:spPr bwMode="auto">
          <a:xfrm>
            <a:off x="1331640" y="2780928"/>
            <a:ext cx="7344816" cy="8640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marL="457200" indent="-457200" algn="just">
              <a:spcBef>
                <a:spcPct val="20000"/>
              </a:spcBef>
            </a:pPr>
            <a:r>
              <a:rPr lang="it-IT" sz="2400" i="1" dirty="0" err="1" smtClean="0">
                <a:latin typeface="Calibri" panose="020F0502020204030204" pitchFamily="34" charset="0"/>
              </a:rPr>
              <a:t>November</a:t>
            </a:r>
            <a:r>
              <a:rPr lang="it-IT" sz="2400" i="1" dirty="0" smtClean="0">
                <a:latin typeface="Calibri" panose="020F0502020204030204" pitchFamily="34" charset="0"/>
              </a:rPr>
              <a:t> 26th and 27th, big </a:t>
            </a:r>
            <a:r>
              <a:rPr lang="it-IT" sz="2400" i="1" dirty="0" err="1" smtClean="0">
                <a:latin typeface="Calibri" panose="020F0502020204030204" pitchFamily="34" charset="0"/>
              </a:rPr>
              <a:t>snowfall</a:t>
            </a:r>
            <a:r>
              <a:rPr lang="it-IT" sz="2400" i="1" dirty="0" smtClean="0">
                <a:latin typeface="Calibri" panose="020F0502020204030204" pitchFamily="34" charset="0"/>
              </a:rPr>
              <a:t> on L’Aquila (</a:t>
            </a:r>
            <a:r>
              <a:rPr lang="it-IT" sz="2400" i="1" dirty="0" err="1" smtClean="0">
                <a:latin typeface="Calibri" panose="020F0502020204030204" pitchFamily="34" charset="0"/>
              </a:rPr>
              <a:t>traffic</a:t>
            </a:r>
            <a:r>
              <a:rPr lang="it-IT" sz="2400" i="1" dirty="0" smtClean="0">
                <a:latin typeface="Calibri" panose="020F0502020204030204" pitchFamily="34" charset="0"/>
              </a:rPr>
              <a:t> in highway </a:t>
            </a:r>
            <a:r>
              <a:rPr lang="it-IT" sz="2400" i="1" dirty="0" err="1" smtClean="0">
                <a:latin typeface="Calibri" panose="020F0502020204030204" pitchFamily="34" charset="0"/>
              </a:rPr>
              <a:t>very</a:t>
            </a:r>
            <a:r>
              <a:rPr lang="it-IT" sz="2400" i="1" dirty="0" smtClean="0">
                <a:latin typeface="Calibri" panose="020F0502020204030204" pitchFamily="34" charset="0"/>
              </a:rPr>
              <a:t> </a:t>
            </a:r>
            <a:r>
              <a:rPr lang="it-IT" sz="2400" i="1" dirty="0" err="1" smtClean="0">
                <a:latin typeface="Calibri" panose="020F0502020204030204" pitchFamily="34" charset="0"/>
              </a:rPr>
              <a:t>difficult</a:t>
            </a:r>
            <a:r>
              <a:rPr lang="it-IT" sz="2400" i="1" dirty="0" smtClean="0">
                <a:latin typeface="Calibri" panose="020F0502020204030204" pitchFamily="34" charset="0"/>
              </a:rPr>
              <a:t> or </a:t>
            </a:r>
            <a:r>
              <a:rPr lang="it-IT" sz="2400" i="1" dirty="0" err="1" smtClean="0">
                <a:latin typeface="Calibri" panose="020F0502020204030204" pitchFamily="34" charset="0"/>
              </a:rPr>
              <a:t>closed</a:t>
            </a:r>
            <a:r>
              <a:rPr lang="it-IT" sz="2400" i="1" dirty="0" smtClean="0">
                <a:latin typeface="Calibri" panose="020F0502020204030204" pitchFamily="34" charset="0"/>
              </a:rPr>
              <a:t>).</a:t>
            </a:r>
            <a:endParaRPr lang="it-IT" sz="2400" i="1" dirty="0">
              <a:solidFill>
                <a:schemeClr val="tx1"/>
              </a:solidFill>
              <a:latin typeface="Calibri" pitchFamily="-60" charset="0"/>
            </a:endParaRPr>
          </a:p>
        </p:txBody>
      </p:sp>
      <p:pic>
        <p:nvPicPr>
          <p:cNvPr id="13" name="Picture 2" descr="https://fbcdn-sphotos-e-a.akamaihd.net/hphotos-ak-frc3/1403702_10202509324885223_1648990142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7162" y="3757177"/>
            <a:ext cx="3594878" cy="2696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fbcdn-sphotos-c-a.akamaihd.net/hphotos-ak-frc3/1396920_10202509324925224_1612027018_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60575"/>
            <a:ext cx="3590348" cy="26927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6257" name="Picture 1" descr="C:\Users\pc\Desktop\Robo-140726\Esperimenti\Xenon 1T\Xenon Building\Cantiere Edificio\Verbali sopralluoghi\Verbale n6 14_11_2013\photo 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620688"/>
            <a:ext cx="2699792" cy="20248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37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Results: </a:t>
            </a:r>
            <a:r>
              <a:rPr lang="en-US" sz="3200" b="1" dirty="0" err="1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supensions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ottotitolo 2"/>
          <p:cNvSpPr txBox="1">
            <a:spLocks/>
          </p:cNvSpPr>
          <p:nvPr/>
        </p:nvSpPr>
        <p:spPr bwMode="auto">
          <a:xfrm>
            <a:off x="1331640" y="836712"/>
            <a:ext cx="7344816" cy="1296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lvl="0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2400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December</a:t>
            </a:r>
            <a:r>
              <a:rPr lang="it-IT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2nd: Di Zio </a:t>
            </a:r>
            <a:r>
              <a:rPr lang="it-IT" sz="2400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CM</a:t>
            </a:r>
            <a:r>
              <a:rPr lang="it-IT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SpA company </a:t>
            </a:r>
            <a:r>
              <a:rPr lang="it-IT" sz="2400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not</a:t>
            </a:r>
            <a:r>
              <a:rPr lang="it-IT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present</a:t>
            </a:r>
            <a:r>
              <a:rPr lang="it-IT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due </a:t>
            </a:r>
            <a:r>
              <a:rPr lang="it-IT" sz="2400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to</a:t>
            </a:r>
            <a:r>
              <a:rPr lang="it-IT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flooding</a:t>
            </a:r>
            <a:r>
              <a:rPr lang="it-IT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in Spoltore – Pescara and </a:t>
            </a:r>
            <a:r>
              <a:rPr lang="it-IT" sz="2400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consequently</a:t>
            </a:r>
            <a:r>
              <a:rPr lang="it-IT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unavailability</a:t>
            </a:r>
            <a:r>
              <a:rPr lang="it-IT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i="1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of</a:t>
            </a:r>
            <a:r>
              <a:rPr lang="it-IT" sz="2400" i="1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A14 highway.</a:t>
            </a:r>
            <a:endParaRPr lang="it-IT" sz="2400" i="1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15" name="Picture 2" descr="http://www.pisatoday.it/~media/PP_big/18110225324490/alluvione-saline-di-volterra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20" y="2450330"/>
            <a:ext cx="7918076" cy="3493269"/>
          </a:xfrm>
          <a:prstGeom prst="rect">
            <a:avLst/>
          </a:prstGeom>
          <a:noFill/>
          <a:effectLst>
            <a:outerShdw blurRad="152400" dist="152400" dir="3600000">
              <a:srgbClr val="004080">
                <a:alpha val="43000"/>
              </a:srgbClr>
            </a:outerShdw>
          </a:effectLst>
          <a:extLs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aziendainfiera.it/imageserver/cf_letterbox/165/150/files/immagini/loghi/D/dizio-13.jpg"/>
          <p:cNvPicPr>
            <a:picLocks noChangeAspect="1" noChangeArrowheads="1"/>
          </p:cNvPicPr>
          <p:nvPr/>
        </p:nvPicPr>
        <p:blipFill>
          <a:blip r:embed="rId6" cstate="print"/>
          <a:srcRect t="25200" b="24401"/>
          <a:stretch>
            <a:fillRect/>
          </a:stretch>
        </p:blipFill>
        <p:spPr bwMode="auto">
          <a:xfrm>
            <a:off x="7464871" y="5223520"/>
            <a:ext cx="1571625" cy="720080"/>
          </a:xfrm>
          <a:prstGeom prst="rect">
            <a:avLst/>
          </a:prstGeom>
          <a:noFill/>
          <a:effectLst>
            <a:outerShdw blurRad="152400" dist="152400" dir="3600000">
              <a:srgbClr val="004080">
                <a:alpha val="43000"/>
              </a:srgbClr>
            </a:outerShd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8958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38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Results: </a:t>
            </a:r>
            <a:r>
              <a:rPr lang="en-US" sz="3200" b="1" dirty="0" err="1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supensions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ottotitolo 2"/>
          <p:cNvSpPr txBox="1">
            <a:spLocks/>
          </p:cNvSpPr>
          <p:nvPr/>
        </p:nvSpPr>
        <p:spPr bwMode="auto">
          <a:xfrm>
            <a:off x="1331640" y="836712"/>
            <a:ext cx="7344816" cy="129614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</a:bodyPr>
          <a:lstStyle/>
          <a:p>
            <a:pPr lvl="0" algn="just" defTabSz="457200" fontAlgn="base">
              <a:spcBef>
                <a:spcPct val="0"/>
              </a:spcBef>
              <a:spcAft>
                <a:spcPct val="0"/>
              </a:spcAft>
            </a:pP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WArP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decommissiong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: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environmental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measurments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by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LNGS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to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evaluate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the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quality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of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air in Hall B (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dusts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by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removal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of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WArP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shielding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by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 Plasma </a:t>
            </a:r>
            <a:r>
              <a:rPr lang="it-IT" sz="2400" dirty="0" err="1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Cutting</a:t>
            </a:r>
            <a:r>
              <a:rPr lang="it-IT" sz="2400" dirty="0" smtClean="0">
                <a:solidFill>
                  <a:prstClr val="black"/>
                </a:solidFill>
                <a:latin typeface="Calibri" panose="020F0502020204030204" pitchFamily="34" charset="0"/>
                <a:ea typeface="ＭＳ Ｐゴシック"/>
              </a:rPr>
              <a:t>)</a:t>
            </a:r>
            <a:endParaRPr lang="it-IT" sz="2400" dirty="0">
              <a:solidFill>
                <a:prstClr val="black"/>
              </a:solidFill>
              <a:latin typeface="Calibri" panose="020F0502020204030204" pitchFamily="34" charset="0"/>
              <a:ea typeface="ＭＳ Ｐゴシック"/>
            </a:endParaRPr>
          </a:p>
        </p:txBody>
      </p:sp>
      <p:pic>
        <p:nvPicPr>
          <p:cNvPr id="10" name="Immagine 9" descr="photo 4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9672" y="2276872"/>
            <a:ext cx="2952328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magine 10" descr="20140131_154736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364088" y="2276872"/>
            <a:ext cx="2809086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ttangolo 15">
            <a:hlinkClick r:id="rId7" action="ppaction://hlinkfile"/>
          </p:cNvPr>
          <p:cNvSpPr/>
          <p:nvPr/>
        </p:nvSpPr>
        <p:spPr>
          <a:xfrm>
            <a:off x="1403648" y="6093296"/>
            <a:ext cx="792088" cy="36004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i="1" dirty="0" smtClean="0">
                <a:solidFill>
                  <a:schemeClr val="tx1"/>
                </a:solidFill>
              </a:rPr>
              <a:t>Video</a:t>
            </a:r>
            <a:endParaRPr lang="it-IT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39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Results: </a:t>
            </a:r>
            <a:r>
              <a:rPr lang="en-US" sz="3200" b="1" dirty="0" err="1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Timelapse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Xenontimelaps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115616" y="548680"/>
            <a:ext cx="7920880" cy="59406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9584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19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egnaposto data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652C-AAB3-4123-A8FE-F9A4824B8BA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2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Xenon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Project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CasellaDiTesto 38"/>
          <p:cNvSpPr txBox="1">
            <a:spLocks noChangeArrowheads="1"/>
          </p:cNvSpPr>
          <p:nvPr/>
        </p:nvSpPr>
        <p:spPr bwMode="auto">
          <a:xfrm>
            <a:off x="3491880" y="1772816"/>
            <a:ext cx="54006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2400" b="1" i="1" dirty="0" err="1" smtClean="0">
                <a:solidFill>
                  <a:srgbClr val="7030A0"/>
                </a:solidFill>
              </a:rPr>
              <a:t>Objective</a:t>
            </a:r>
            <a:r>
              <a:rPr lang="it-IT" sz="2400" b="1" i="1" dirty="0">
                <a:solidFill>
                  <a:srgbClr val="7030A0"/>
                </a:solidFill>
              </a:rPr>
              <a:t> </a:t>
            </a:r>
            <a:r>
              <a:rPr lang="it-IT" sz="2400" b="1" i="1" dirty="0" smtClean="0">
                <a:solidFill>
                  <a:srgbClr val="7030A0"/>
                </a:solidFill>
                <a:sym typeface="Wingdings" pitchFamily="2" charset="2"/>
              </a:rPr>
              <a:t></a:t>
            </a:r>
            <a:r>
              <a:rPr lang="it-IT" sz="2400" b="1" i="1" dirty="0" smtClean="0">
                <a:solidFill>
                  <a:srgbClr val="7030A0"/>
                </a:solidFill>
              </a:rPr>
              <a:t> </a:t>
            </a:r>
            <a:r>
              <a:rPr lang="it-IT" sz="2400" b="1" i="1" dirty="0" smtClean="0"/>
              <a:t>DARK MATTER </a:t>
            </a:r>
            <a:r>
              <a:rPr lang="it-IT" sz="2400" b="1" i="1" dirty="0" err="1" smtClean="0"/>
              <a:t>Research</a:t>
            </a:r>
            <a:r>
              <a:rPr lang="it-IT" sz="2400" b="1" i="1" dirty="0" smtClean="0"/>
              <a:t> </a:t>
            </a:r>
          </a:p>
          <a:p>
            <a:pPr algn="ctr"/>
            <a:r>
              <a:rPr lang="it-IT" sz="2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REVELATION METHOD OF WIMPS</a:t>
            </a:r>
          </a:p>
          <a:p>
            <a:pPr algn="ctr"/>
            <a:r>
              <a:rPr lang="it-IT" sz="2000" i="1" dirty="0" smtClean="0"/>
              <a:t>1 ton </a:t>
            </a:r>
            <a:r>
              <a:rPr lang="it-IT" sz="2000" i="1" dirty="0" err="1" smtClean="0"/>
              <a:t>xenon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double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phase</a:t>
            </a:r>
            <a:r>
              <a:rPr lang="it-IT" sz="2000" i="1" dirty="0" smtClean="0"/>
              <a:t> TPC</a:t>
            </a:r>
          </a:p>
        </p:txBody>
      </p:sp>
      <p:sp>
        <p:nvSpPr>
          <p:cNvPr id="23" name="Freccia in giù 22"/>
          <p:cNvSpPr/>
          <p:nvPr/>
        </p:nvSpPr>
        <p:spPr>
          <a:xfrm>
            <a:off x="5796136" y="1557610"/>
            <a:ext cx="485775" cy="287214"/>
          </a:xfrm>
          <a:prstGeom prst="downArrow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pic>
        <p:nvPicPr>
          <p:cNvPr id="28" name="Immagine 5" descr="IMG_070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7843" y="260648"/>
            <a:ext cx="1866005" cy="249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" name="Diagramma 30"/>
          <p:cNvGraphicFramePr/>
          <p:nvPr/>
        </p:nvGraphicFramePr>
        <p:xfrm>
          <a:off x="3419872" y="476672"/>
          <a:ext cx="5400600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3" name="Immagine 13" descr="NTON6_0.tmp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1640" y="2852936"/>
            <a:ext cx="717134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63500" dir="2700000" algn="tl" rotWithShape="0">
              <a:prstClr val="black"/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28065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contenuto 21"/>
          <p:cNvSpPr>
            <a:spLocks noGrp="1"/>
          </p:cNvSpPr>
          <p:nvPr>
            <p:ph idx="1"/>
          </p:nvPr>
        </p:nvSpPr>
        <p:spPr>
          <a:xfrm>
            <a:off x="1187624" y="764704"/>
            <a:ext cx="7776864" cy="554461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t-IT" sz="2800" b="1" dirty="0" err="1" smtClean="0">
                <a:latin typeface="Calibri" panose="020F0502020204030204" pitchFamily="34" charset="0"/>
              </a:rPr>
              <a:t>Use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of</a:t>
            </a:r>
            <a:r>
              <a:rPr lang="it-IT" sz="2800" b="1" dirty="0" smtClean="0">
                <a:latin typeface="Calibri" panose="020F0502020204030204" pitchFamily="34" charset="0"/>
              </a:rPr>
              <a:t> a </a:t>
            </a:r>
            <a:r>
              <a:rPr lang="it-IT" sz="2800" b="1" dirty="0" err="1" smtClean="0">
                <a:latin typeface="Calibri" panose="020F0502020204030204" pitchFamily="34" charset="0"/>
              </a:rPr>
              <a:t>Tools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oriented</a:t>
            </a:r>
            <a:r>
              <a:rPr lang="it-IT" sz="2800" b="1" dirty="0" smtClean="0">
                <a:latin typeface="Calibri" panose="020F0502020204030204" pitchFamily="34" charset="0"/>
              </a:rPr>
              <a:t> (</a:t>
            </a:r>
            <a:r>
              <a:rPr lang="it-IT" sz="2800" b="1" dirty="0" err="1" smtClean="0">
                <a:latin typeface="Calibri" panose="020F0502020204030204" pitchFamily="34" charset="0"/>
              </a:rPr>
              <a:t>Acca</a:t>
            </a:r>
            <a:r>
              <a:rPr lang="it-IT" sz="2400" b="1" dirty="0" err="1" smtClean="0">
                <a:latin typeface="Calibri" panose="020F0502020204030204" pitchFamily="34" charset="0"/>
              </a:rPr>
              <a:t>©</a:t>
            </a:r>
            <a:r>
              <a:rPr lang="it-IT" sz="2400" b="1" dirty="0" smtClean="0">
                <a:latin typeface="Calibri" panose="020F0502020204030204" pitchFamily="34" charset="0"/>
              </a:rPr>
              <a:t>, </a:t>
            </a:r>
            <a:r>
              <a:rPr lang="it-IT" sz="2800" b="1" dirty="0" err="1" smtClean="0">
                <a:latin typeface="Calibri" panose="020F0502020204030204" pitchFamily="34" charset="0"/>
              </a:rPr>
              <a:t>Pyrosim©</a:t>
            </a:r>
            <a:r>
              <a:rPr lang="it-IT" sz="2800" b="1" dirty="0" smtClean="0">
                <a:latin typeface="Calibri" panose="020F0502020204030204" pitchFamily="34" charset="0"/>
              </a:rPr>
              <a:t>, </a:t>
            </a:r>
            <a:r>
              <a:rPr lang="it-IT" sz="2800" b="1" dirty="0" err="1" smtClean="0">
                <a:latin typeface="Calibri" panose="020F0502020204030204" pitchFamily="34" charset="0"/>
              </a:rPr>
              <a:t>Pathfinder©</a:t>
            </a:r>
            <a:r>
              <a:rPr lang="it-IT" sz="2800" b="1" dirty="0" smtClean="0">
                <a:latin typeface="Calibri" panose="020F0502020204030204" pitchFamily="34" charset="0"/>
              </a:rPr>
              <a:t>) </a:t>
            </a:r>
            <a:r>
              <a:rPr lang="it-IT" sz="2800" b="1" dirty="0" err="1" smtClean="0">
                <a:latin typeface="Calibri" panose="020F0502020204030204" pitchFamily="34" charset="0"/>
              </a:rPr>
              <a:t>approach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for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optimization</a:t>
            </a:r>
            <a:r>
              <a:rPr lang="it-IT" sz="2800" b="1" dirty="0" smtClean="0">
                <a:latin typeface="Calibri" panose="020F0502020204030204" pitchFamily="34" charset="0"/>
              </a:rPr>
              <a:t> and management </a:t>
            </a:r>
            <a:r>
              <a:rPr lang="it-IT" sz="2800" b="1" dirty="0" err="1" smtClean="0">
                <a:latin typeface="Calibri" panose="020F0502020204030204" pitchFamily="34" charset="0"/>
              </a:rPr>
              <a:t>of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two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Safety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Coordination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Plans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for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i="1" dirty="0" smtClean="0">
                <a:latin typeface="Calibri" panose="020F0502020204030204" pitchFamily="34" charset="0"/>
              </a:rPr>
              <a:t>Water Tank </a:t>
            </a:r>
            <a:r>
              <a:rPr lang="it-IT" sz="2800" b="1" dirty="0" smtClean="0">
                <a:latin typeface="Calibri" panose="020F0502020204030204" pitchFamily="34" charset="0"/>
              </a:rPr>
              <a:t>and </a:t>
            </a:r>
            <a:r>
              <a:rPr lang="it-IT" sz="2800" b="1" i="1" dirty="0" smtClean="0">
                <a:latin typeface="Calibri" panose="020F0502020204030204" pitchFamily="34" charset="0"/>
              </a:rPr>
              <a:t>Service Building </a:t>
            </a:r>
            <a:r>
              <a:rPr lang="it-IT" sz="2800" b="1" dirty="0" err="1" smtClean="0">
                <a:latin typeface="Calibri" panose="020F0502020204030204" pitchFamily="34" charset="0"/>
              </a:rPr>
              <a:t>of</a:t>
            </a:r>
            <a:r>
              <a:rPr lang="it-IT" sz="2800" b="1" dirty="0" smtClean="0">
                <a:latin typeface="Calibri" panose="020F0502020204030204" pitchFamily="34" charset="0"/>
              </a:rPr>
              <a:t> Xenon1T.</a:t>
            </a:r>
          </a:p>
          <a:p>
            <a:pPr marL="457200" indent="-457200">
              <a:buFont typeface="+mj-lt"/>
              <a:buAutoNum type="arabicPeriod"/>
            </a:pPr>
            <a:endParaRPr lang="it-IT" sz="2800" b="1" dirty="0" smtClean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800" b="1" dirty="0" err="1" smtClean="0">
                <a:latin typeface="Calibri" panose="020F0502020204030204" pitchFamily="34" charset="0"/>
              </a:rPr>
              <a:t>Critical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analysis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of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Italian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regulation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limits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for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complex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construction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sites</a:t>
            </a:r>
            <a:r>
              <a:rPr lang="it-IT" sz="2800" b="1" dirty="0" smtClean="0">
                <a:latin typeface="Calibri" panose="020F0502020204030204" pitchFamily="34" charset="0"/>
              </a:rPr>
              <a:t> and </a:t>
            </a:r>
            <a:r>
              <a:rPr lang="it-IT" sz="2800" b="1" dirty="0" err="1" smtClean="0">
                <a:latin typeface="Calibri" panose="020F0502020204030204" pitchFamily="34" charset="0"/>
              </a:rPr>
              <a:t>extra-UE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fundings</a:t>
            </a:r>
            <a:r>
              <a:rPr lang="it-IT" sz="2800" b="1" dirty="0" smtClean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it-IT" sz="2800" b="1" dirty="0" smtClean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800" b="1" dirty="0" smtClean="0">
                <a:latin typeface="Calibri" panose="020F0502020204030204" pitchFamily="34" charset="0"/>
              </a:rPr>
              <a:t>New </a:t>
            </a:r>
            <a:r>
              <a:rPr lang="it-IT" sz="2800" b="1" dirty="0" err="1" smtClean="0">
                <a:latin typeface="Calibri" panose="020F0502020204030204" pitchFamily="34" charset="0"/>
              </a:rPr>
              <a:t>proposed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approach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with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one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Safety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Coordinator</a:t>
            </a:r>
            <a:r>
              <a:rPr lang="it-IT" sz="2800" b="1" dirty="0" smtClean="0">
                <a:latin typeface="Calibri" panose="020F0502020204030204" pitchFamily="34" charset="0"/>
              </a:rPr>
              <a:t> and a </a:t>
            </a:r>
            <a:r>
              <a:rPr lang="it-IT" sz="2800" b="1" dirty="0" err="1" smtClean="0">
                <a:latin typeface="Calibri" panose="020F0502020204030204" pitchFamily="34" charset="0"/>
              </a:rPr>
              <a:t>unique</a:t>
            </a:r>
            <a:r>
              <a:rPr lang="it-IT" sz="2800" b="1" dirty="0" smtClean="0">
                <a:latin typeface="Calibri" panose="020F0502020204030204" pitchFamily="34" charset="0"/>
              </a:rPr>
              <a:t> and  </a:t>
            </a:r>
            <a:r>
              <a:rPr lang="it-IT" sz="2800" b="1" dirty="0" err="1" smtClean="0">
                <a:latin typeface="Calibri" panose="020F0502020204030204" pitchFamily="34" charset="0"/>
              </a:rPr>
              <a:t>integrated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Safety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Coordination</a:t>
            </a:r>
            <a:r>
              <a:rPr lang="it-IT" sz="2800" b="1" dirty="0" smtClean="0">
                <a:latin typeface="Calibri" panose="020F0502020204030204" pitchFamily="34" charset="0"/>
              </a:rPr>
              <a:t> </a:t>
            </a:r>
            <a:r>
              <a:rPr lang="it-IT" sz="2800" b="1" dirty="0" err="1" smtClean="0">
                <a:latin typeface="Calibri" panose="020F0502020204030204" pitchFamily="34" charset="0"/>
              </a:rPr>
              <a:t>Plan</a:t>
            </a:r>
            <a:r>
              <a:rPr lang="it-IT" sz="2800" b="1" dirty="0" smtClean="0">
                <a:latin typeface="Calibri" panose="020F0502020204030204" pitchFamily="34" charset="0"/>
              </a:rPr>
              <a:t>.</a:t>
            </a:r>
          </a:p>
          <a:p>
            <a:pPr lvl="1">
              <a:buNone/>
            </a:pP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40</a:t>
            </a:fld>
            <a:endParaRPr lang="it-IT"/>
          </a:p>
        </p:txBody>
      </p:sp>
      <p:pic>
        <p:nvPicPr>
          <p:cNvPr id="9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192088" y="-27383"/>
            <a:ext cx="7772400" cy="792088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Conclusions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D4C1-6109-4D85-B02C-6F94801FCD96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5443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contenuto 21"/>
          <p:cNvSpPr>
            <a:spLocks noGrp="1"/>
          </p:cNvSpPr>
          <p:nvPr>
            <p:ph idx="1"/>
          </p:nvPr>
        </p:nvSpPr>
        <p:spPr>
          <a:xfrm>
            <a:off x="1187624" y="764704"/>
            <a:ext cx="7776864" cy="554461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800" b="1" dirty="0" smtClean="0">
                <a:latin typeface="Calibri" panose="020F0502020204030204" pitchFamily="34" charset="0"/>
              </a:rPr>
              <a:t>Correct implementation of all laws and regulations that contribute to the safety of the LNGS from </a:t>
            </a:r>
            <a:r>
              <a:rPr lang="en-US" sz="2800" b="1" dirty="0" err="1" smtClean="0">
                <a:latin typeface="Calibri" panose="020F0502020204030204" pitchFamily="34" charset="0"/>
              </a:rPr>
              <a:t>Seveso</a:t>
            </a:r>
            <a:r>
              <a:rPr lang="en-US" sz="2800" b="1" dirty="0" smtClean="0">
                <a:latin typeface="Calibri" panose="020F0502020204030204" pitchFamily="34" charset="0"/>
              </a:rPr>
              <a:t> to the Italian law about Safety and Health.</a:t>
            </a:r>
          </a:p>
          <a:p>
            <a:pPr marL="457200" indent="-457200">
              <a:buFont typeface="+mj-lt"/>
              <a:buAutoNum type="arabicPeriod" startAt="4"/>
            </a:pPr>
            <a:endParaRPr lang="en-US" sz="2800" b="1" dirty="0" smtClean="0">
              <a:latin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 startAt="4"/>
            </a:pPr>
            <a:r>
              <a:rPr lang="en-US" sz="2800" b="1" dirty="0" smtClean="0">
                <a:latin typeface="Calibri" panose="020F0502020204030204" pitchFamily="34" charset="0"/>
              </a:rPr>
              <a:t>Works (1-year duration) recorded: </a:t>
            </a:r>
          </a:p>
          <a:p>
            <a:pPr marL="857250" lvl="1" indent="-457200"/>
            <a:r>
              <a:rPr lang="en-US" b="1" dirty="0" smtClean="0">
                <a:latin typeface="Calibri" panose="020F0502020204030204" pitchFamily="34" charset="0"/>
              </a:rPr>
              <a:t>zero accidents, </a:t>
            </a:r>
          </a:p>
          <a:p>
            <a:pPr marL="857250" lvl="1" indent="-457200"/>
            <a:r>
              <a:rPr lang="en-US" b="1" dirty="0" smtClean="0">
                <a:latin typeface="Calibri" panose="020F0502020204030204" pitchFamily="34" charset="0"/>
              </a:rPr>
              <a:t>the respect of the scheduled timelines, </a:t>
            </a:r>
          </a:p>
          <a:p>
            <a:pPr marL="857250" lvl="1" indent="-457200"/>
            <a:r>
              <a:rPr lang="en-US" b="1" dirty="0" smtClean="0">
                <a:latin typeface="Calibri" panose="020F0502020204030204" pitchFamily="34" charset="0"/>
              </a:rPr>
              <a:t>a great satisfaction by workers </a:t>
            </a:r>
            <a:r>
              <a:rPr lang="en-US" b="1" dirty="0" smtClean="0">
                <a:latin typeface="Calibri" panose="020F0502020204030204" pitchFamily="34" charset="0"/>
              </a:rPr>
              <a:t>actively involved at </a:t>
            </a:r>
            <a:r>
              <a:rPr lang="en-US" b="1" dirty="0" smtClean="0">
                <a:latin typeface="Calibri" panose="020F0502020204030204" pitchFamily="34" charset="0"/>
              </a:rPr>
              <a:t>all levels </a:t>
            </a:r>
            <a:r>
              <a:rPr lang="en-US" b="1" dirty="0" smtClean="0">
                <a:latin typeface="Calibri" panose="020F0502020204030204" pitchFamily="34" charset="0"/>
              </a:rPr>
              <a:t>and </a:t>
            </a:r>
            <a:r>
              <a:rPr lang="en-US" b="1" dirty="0" smtClean="0">
                <a:latin typeface="Calibri" panose="020F0502020204030204" pitchFamily="34" charset="0"/>
              </a:rPr>
              <a:t>by Xenon people (except the spokesperson) </a:t>
            </a:r>
            <a:endParaRPr lang="it-IT" b="1" dirty="0" smtClean="0">
              <a:latin typeface="Calibri" panose="020F0502020204030204" pitchFamily="34" charset="0"/>
            </a:endParaRPr>
          </a:p>
          <a:p>
            <a:pPr lvl="1">
              <a:buNone/>
            </a:pP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41</a:t>
            </a:fld>
            <a:endParaRPr lang="it-IT"/>
          </a:p>
        </p:txBody>
      </p:sp>
      <p:pic>
        <p:nvPicPr>
          <p:cNvPr id="9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1192088" y="-27383"/>
            <a:ext cx="7772400" cy="792088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Conclusions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ED4C1-6109-4D85-B02C-6F94801FCD96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5443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olo 1"/>
          <p:cNvSpPr txBox="1">
            <a:spLocks/>
          </p:cNvSpPr>
          <p:nvPr/>
        </p:nvSpPr>
        <p:spPr>
          <a:xfrm>
            <a:off x="1192088" y="-27383"/>
            <a:ext cx="7772400" cy="792088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Future prospects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Segnaposto data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2F9B3-F304-4A74-ABCF-3A583222B560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9" name="Rounded Rectangle 8"/>
          <p:cNvSpPr/>
          <p:nvPr/>
        </p:nvSpPr>
        <p:spPr>
          <a:xfrm>
            <a:off x="1187624" y="914400"/>
            <a:ext cx="7772400" cy="5181600"/>
          </a:xfrm>
          <a:prstGeom prst="roundRect">
            <a:avLst/>
          </a:prstGeom>
          <a:solidFill>
            <a:srgbClr val="6BFBC8">
              <a:alpha val="31000"/>
            </a:srgbClr>
          </a:solidFill>
          <a:ln>
            <a:solidFill>
              <a:srgbClr val="6BFBC8"/>
            </a:solidFill>
          </a:ln>
          <a:effectLst>
            <a:outerShdw blurRad="152400" dist="152400" dir="3600000">
              <a:srgbClr val="004080">
                <a:alpha val="3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24880" y="1524000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it-IT" sz="2400" b="1" dirty="0" err="1" smtClean="0">
                <a:latin typeface="Calibri" panose="020F0502020204030204" pitchFamily="34" charset="0"/>
              </a:rPr>
              <a:t>1.	The Xenon worksite, up to now, has been the real case of the 3° generation experiment @ LNGS	</a:t>
            </a:r>
            <a:endParaRPr lang="it-IT" sz="2400" b="1" dirty="0" smtClean="0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4880" y="2598003"/>
            <a:ext cx="746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it-IT" sz="2400" b="1" dirty="0" err="1" smtClean="0">
                <a:latin typeface="Calibri" panose="020F0502020204030204" pitchFamily="34" charset="0"/>
              </a:rPr>
              <a:t>2.	The experience passed tells us that the worksite organization of a new experiment really requires professionality in the safety field. </a:t>
            </a:r>
          </a:p>
          <a:p>
            <a:pPr marL="457200" indent="-457200"/>
            <a:r>
              <a:rPr lang="it-IT" sz="2400" b="1" dirty="0" err="1" smtClean="0">
                <a:latin typeface="Calibri" panose="020F0502020204030204" pitchFamily="34" charset="0"/>
              </a:rPr>
              <a:t>	Internal and/or external registered professional as safety coordinator</a:t>
            </a:r>
            <a:endParaRPr lang="it-IT" sz="2400" b="1" dirty="0" smtClean="0"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24880" y="4614208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it-IT" sz="2400" b="1" dirty="0" err="1" smtClean="0">
                <a:latin typeface="Calibri" panose="020F0502020204030204" pitchFamily="34" charset="0"/>
              </a:rPr>
              <a:t>3.	In an experimental Hall “multi-purpose” it’s really important to elect a safety/logistisc coordinator</a:t>
            </a:r>
            <a:endParaRPr lang="it-IT" sz="24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5443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itolo 1"/>
          <p:cNvSpPr txBox="1">
            <a:spLocks/>
          </p:cNvSpPr>
          <p:nvPr/>
        </p:nvSpPr>
        <p:spPr>
          <a:xfrm>
            <a:off x="1192088" y="-27383"/>
            <a:ext cx="7772400" cy="792088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lvl="0" algn="ctr" defTabSz="457200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Future prospects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Segnaposto data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2F9B3-F304-4A74-ABCF-3A583222B560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9" name="Rounded Rectangle 8"/>
          <p:cNvSpPr/>
          <p:nvPr/>
        </p:nvSpPr>
        <p:spPr>
          <a:xfrm>
            <a:off x="1143000" y="762000"/>
            <a:ext cx="7772400" cy="5410200"/>
          </a:xfrm>
          <a:prstGeom prst="roundRect">
            <a:avLst/>
          </a:prstGeom>
          <a:solidFill>
            <a:srgbClr val="6BFBC8">
              <a:alpha val="31000"/>
            </a:srgbClr>
          </a:solidFill>
          <a:ln>
            <a:solidFill>
              <a:srgbClr val="6BFBC8"/>
            </a:solidFill>
          </a:ln>
          <a:effectLst>
            <a:outerShdw blurRad="152400" dist="152400" dir="3600000">
              <a:srgbClr val="004080">
                <a:alpha val="31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24880" y="1143000"/>
            <a:ext cx="74676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it-IT" sz="2400" b="1" dirty="0" err="1" smtClean="0">
                <a:latin typeface="Calibri" panose="020F0502020204030204" pitchFamily="34" charset="0"/>
              </a:rPr>
              <a:t>4.	The idea to “reply” the same configuration for the next installation/decommissioning/removal is the leading idea right now.</a:t>
            </a:r>
            <a:endParaRPr lang="it-IT" sz="2400" b="1" dirty="0" smtClean="0"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24880" y="2438400"/>
            <a:ext cx="74676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it-IT" sz="2400" b="1" dirty="0" err="1" smtClean="0">
                <a:latin typeface="Calibri" panose="020F0502020204030204" pitchFamily="34" charset="0"/>
              </a:rPr>
              <a:t>5.	Lesson learned: the WARP decommissioning weighted on the LNGS staff – Collaboration disappeared (Pb particles all over...)</a:t>
            </a:r>
            <a:endParaRPr lang="it-IT" sz="2400" b="1" dirty="0" smtClean="0">
              <a:latin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24880" y="3733800"/>
            <a:ext cx="7467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it-IT" sz="2400" b="1" dirty="0" err="1" smtClean="0">
                <a:latin typeface="Calibri" panose="020F0502020204030204" pitchFamily="34" charset="0"/>
              </a:rPr>
              <a:t>6.	Include the decommissioning cost and time-schedule in the Experiment proposal</a:t>
            </a:r>
            <a:endParaRPr lang="it-IT" sz="2400" b="1" dirty="0" smtClean="0">
              <a:latin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24880" y="4724400"/>
            <a:ext cx="74676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it-IT" sz="2400" b="1" dirty="0" err="1" smtClean="0">
                <a:latin typeface="Calibri" panose="020F0502020204030204" pitchFamily="34" charset="0"/>
              </a:rPr>
              <a:t>7.	Software “agenda” in order to monitor the activities of all the Companies working underground (guards and firemen involvment).</a:t>
            </a:r>
            <a:endParaRPr lang="it-IT" sz="2400" b="1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54439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6" descr="infn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10" descr="LNG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olo 1"/>
          <p:cNvSpPr>
            <a:spLocks noGrp="1"/>
          </p:cNvSpPr>
          <p:nvPr>
            <p:ph type="ctrTitle"/>
          </p:nvPr>
        </p:nvSpPr>
        <p:spPr>
          <a:xfrm>
            <a:off x="1192088" y="1238895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i="1" dirty="0" smtClean="0"/>
              <a:t>Thank you!</a:t>
            </a:r>
            <a:endParaRPr lang="it-IT" sz="4000" i="1" dirty="0"/>
          </a:p>
        </p:txBody>
      </p:sp>
      <p:pic>
        <p:nvPicPr>
          <p:cNvPr id="11" name="Immagine 14" descr="Lng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3978275"/>
            <a:ext cx="765810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97C0-1210-4191-9B1D-C929301BD23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44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6" descr="infn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10" descr="LNG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olo 1"/>
          <p:cNvSpPr>
            <a:spLocks noGrp="1"/>
          </p:cNvSpPr>
          <p:nvPr>
            <p:ph type="ctrTitle"/>
          </p:nvPr>
        </p:nvSpPr>
        <p:spPr>
          <a:xfrm>
            <a:off x="1192088" y="1238895"/>
            <a:ext cx="7772400" cy="183006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Xenon1T facilities:</a:t>
            </a:r>
            <a:b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Water Tank</a:t>
            </a:r>
            <a:b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</a:br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Times New Roman" pitchFamily="18" charset="0"/>
              </a:rPr>
              <a:t> Service Building</a:t>
            </a:r>
            <a:endParaRPr lang="en-US" sz="4000" dirty="0">
              <a:solidFill>
                <a:schemeClr val="tx2"/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11" name="Immagine 14" descr="Lng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3978275"/>
            <a:ext cx="765810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D97C0-1210-4191-9B1D-C929301BD23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6C871D-2178-4323-B1C4-B499B44648DB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Hall B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C:\Users\pc\Desktop\Robo-140726\Esperimenti\Xenon 1T\Xenon1T ITSF2014 MTobia\Foto\12_11_2013_MT\IMG_68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764704"/>
            <a:ext cx="7148264" cy="5361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8958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24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D6D79-8E02-4752-A8A4-907BF359C18F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2" name="Segnaposto piè di pagina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5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Hall B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planimetry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Immagine 8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1988840"/>
            <a:ext cx="7956376" cy="2024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45"/>
          <p:cNvSpPr txBox="1">
            <a:spLocks noChangeArrowheads="1"/>
          </p:cNvSpPr>
          <p:nvPr/>
        </p:nvSpPr>
        <p:spPr bwMode="auto">
          <a:xfrm>
            <a:off x="6444208" y="3615427"/>
            <a:ext cx="1649413" cy="461645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>
                <a:latin typeface="+mj-lt"/>
              </a:rPr>
              <a:t>ICARUS</a:t>
            </a:r>
          </a:p>
        </p:txBody>
      </p:sp>
      <p:sp>
        <p:nvSpPr>
          <p:cNvPr id="12" name="Text Box 46"/>
          <p:cNvSpPr txBox="1">
            <a:spLocks noChangeArrowheads="1"/>
          </p:cNvSpPr>
          <p:nvPr/>
        </p:nvSpPr>
        <p:spPr bwMode="auto">
          <a:xfrm>
            <a:off x="2923096" y="3645024"/>
            <a:ext cx="1072840" cy="461645"/>
          </a:xfrm>
          <a:prstGeom prst="rect">
            <a:avLst/>
          </a:prstGeom>
          <a:solidFill>
            <a:schemeClr val="accent1">
              <a:alpha val="39999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 err="1"/>
              <a:t>WArP</a:t>
            </a:r>
            <a:endParaRPr lang="it-IT" sz="2400" b="1" dirty="0"/>
          </a:p>
        </p:txBody>
      </p:sp>
      <p:sp>
        <p:nvSpPr>
          <p:cNvPr id="13" name="Text Box 40"/>
          <p:cNvSpPr txBox="1">
            <a:spLocks noChangeArrowheads="1"/>
          </p:cNvSpPr>
          <p:nvPr/>
        </p:nvSpPr>
        <p:spPr bwMode="auto">
          <a:xfrm>
            <a:off x="4067944" y="3645024"/>
            <a:ext cx="1368152" cy="46164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18" tIns="45710" rIns="91418" bIns="457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2400" b="1" dirty="0" smtClean="0">
                <a:solidFill>
                  <a:schemeClr val="tx1"/>
                </a:solidFill>
                <a:latin typeface="+mj-lt"/>
              </a:rPr>
              <a:t>Xenon1T</a:t>
            </a:r>
            <a:endParaRPr lang="it-IT" sz="24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389584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19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egnaposto data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652C-AAB3-4123-A8FE-F9A4824B8BA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2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Xenon1T: Water Tank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5" name="Tabella 24"/>
          <p:cNvGraphicFramePr>
            <a:graphicFrameLocks noGrp="1"/>
          </p:cNvGraphicFramePr>
          <p:nvPr/>
        </p:nvGraphicFramePr>
        <p:xfrm>
          <a:off x="5715000" y="838200"/>
          <a:ext cx="3240360" cy="5420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0360"/>
              </a:tblGrid>
              <a:tr h="713485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Water Tank</a:t>
                      </a:r>
                      <a:endParaRPr lang="it-IT" sz="2000" dirty="0"/>
                    </a:p>
                  </a:txBody>
                  <a:tcPr anchor="ctr"/>
                </a:tc>
              </a:tr>
              <a:tr h="968112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 smtClean="0"/>
                        <a:t>Vertical</a:t>
                      </a:r>
                      <a:r>
                        <a:rPr lang="it-IT" sz="2000" baseline="0" dirty="0" smtClean="0"/>
                        <a:t> </a:t>
                      </a:r>
                      <a:r>
                        <a:rPr lang="it-IT" sz="2000" baseline="0" dirty="0" err="1" smtClean="0"/>
                        <a:t>Cilinder</a:t>
                      </a:r>
                      <a:r>
                        <a:rPr lang="it-IT" sz="2000" baseline="0" dirty="0" smtClean="0"/>
                        <a:t> </a:t>
                      </a:r>
                      <a:r>
                        <a:rPr lang="it-IT" sz="2000" baseline="0" dirty="0" err="1" smtClean="0"/>
                        <a:t>with</a:t>
                      </a:r>
                      <a:r>
                        <a:rPr lang="it-IT" sz="2000" baseline="0" dirty="0" smtClean="0"/>
                        <a:t> </a:t>
                      </a:r>
                      <a:r>
                        <a:rPr lang="it-IT" sz="2000" dirty="0" err="1" smtClean="0"/>
                        <a:t>Conic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roof</a:t>
                      </a:r>
                      <a:endParaRPr lang="it-IT" sz="2000" dirty="0"/>
                    </a:p>
                  </a:txBody>
                  <a:tcPr anchor="ctr"/>
                </a:tc>
              </a:tr>
              <a:tr h="747695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 smtClean="0"/>
                        <a:t>Stainless</a:t>
                      </a:r>
                      <a:r>
                        <a:rPr lang="it-IT" sz="2000" baseline="0" dirty="0" smtClean="0"/>
                        <a:t> steel</a:t>
                      </a:r>
                    </a:p>
                    <a:p>
                      <a:pPr algn="ctr"/>
                      <a:r>
                        <a:rPr lang="it-IT" sz="2000" baseline="0" dirty="0" smtClean="0"/>
                        <a:t>AISI304</a:t>
                      </a:r>
                      <a:endParaRPr lang="it-IT" sz="2000" dirty="0"/>
                    </a:p>
                  </a:txBody>
                  <a:tcPr anchor="ctr"/>
                </a:tc>
              </a:tr>
              <a:tr h="747695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Volume:</a:t>
                      </a:r>
                      <a:r>
                        <a:rPr lang="it-IT" sz="2000" baseline="0" dirty="0" smtClean="0"/>
                        <a:t> </a:t>
                      </a:r>
                    </a:p>
                    <a:p>
                      <a:pPr algn="ctr"/>
                      <a:r>
                        <a:rPr lang="it-IT" sz="2000" baseline="0" dirty="0" smtClean="0"/>
                        <a:t>~</a:t>
                      </a:r>
                      <a:r>
                        <a:rPr lang="it-IT" sz="2000" dirty="0" smtClean="0"/>
                        <a:t>700 m</a:t>
                      </a:r>
                      <a:r>
                        <a:rPr lang="it-IT" sz="2000" baseline="30000" dirty="0" smtClean="0"/>
                        <a:t>3</a:t>
                      </a:r>
                      <a:endParaRPr lang="it-IT" sz="2000" baseline="30000" dirty="0"/>
                    </a:p>
                  </a:txBody>
                  <a:tcPr anchor="ctr"/>
                </a:tc>
              </a:tr>
              <a:tr h="747695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 smtClean="0"/>
                        <a:t>Weight</a:t>
                      </a:r>
                      <a:r>
                        <a:rPr lang="it-IT" sz="2000" dirty="0" smtClean="0"/>
                        <a:t>:</a:t>
                      </a:r>
                      <a:r>
                        <a:rPr lang="it-IT" sz="2000" baseline="0" dirty="0" smtClean="0"/>
                        <a:t> </a:t>
                      </a:r>
                    </a:p>
                    <a:p>
                      <a:pPr algn="ctr"/>
                      <a:r>
                        <a:rPr lang="it-IT" sz="2000" baseline="0" dirty="0" smtClean="0"/>
                        <a:t>~33.500 kg</a:t>
                      </a:r>
                      <a:endParaRPr lang="it-IT" sz="2000" dirty="0"/>
                    </a:p>
                  </a:txBody>
                  <a:tcPr anchor="ctr"/>
                </a:tc>
              </a:tr>
              <a:tr h="747695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 smtClean="0"/>
                        <a:t>Diameter</a:t>
                      </a:r>
                      <a:r>
                        <a:rPr lang="it-IT" sz="2000" dirty="0" smtClean="0"/>
                        <a:t>: </a:t>
                      </a:r>
                    </a:p>
                    <a:p>
                      <a:pPr algn="ctr"/>
                      <a:r>
                        <a:rPr lang="it-IT" sz="2000" dirty="0" smtClean="0"/>
                        <a:t>9.600</a:t>
                      </a:r>
                      <a:r>
                        <a:rPr lang="it-IT" sz="2000" baseline="0" dirty="0" smtClean="0"/>
                        <a:t> mm</a:t>
                      </a:r>
                      <a:endParaRPr lang="it-IT" sz="2000" dirty="0"/>
                    </a:p>
                  </a:txBody>
                  <a:tcPr anchor="ctr"/>
                </a:tc>
              </a:tr>
              <a:tr h="747695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 smtClean="0"/>
                        <a:t>Height</a:t>
                      </a:r>
                      <a:r>
                        <a:rPr lang="it-IT" sz="2000" dirty="0" smtClean="0"/>
                        <a:t>:</a:t>
                      </a:r>
                      <a:r>
                        <a:rPr lang="it-IT" sz="2000" baseline="0" dirty="0" smtClean="0"/>
                        <a:t> </a:t>
                      </a:r>
                    </a:p>
                    <a:p>
                      <a:pPr algn="ctr"/>
                      <a:r>
                        <a:rPr lang="it-IT" sz="2000" baseline="0" dirty="0" smtClean="0"/>
                        <a:t>11.600 mm</a:t>
                      </a:r>
                      <a:endParaRPr lang="it-IT" sz="20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 l="4725" r="50388"/>
          <a:stretch>
            <a:fillRect/>
          </a:stretch>
        </p:blipFill>
        <p:spPr bwMode="auto">
          <a:xfrm>
            <a:off x="1115616" y="1371600"/>
            <a:ext cx="4507882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1219200" y="838200"/>
            <a:ext cx="4218112" cy="513705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Times New Roman" pitchFamily="18" charset="0"/>
              </a:rPr>
              <a:t>Weizmann </a:t>
            </a: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Times New Roman" pitchFamily="18" charset="0"/>
              </a:rPr>
              <a:t>Institute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115616" y="764704"/>
            <a:ext cx="4495800" cy="609600"/>
          </a:xfrm>
          <a:prstGeom prst="roundRect">
            <a:avLst/>
          </a:prstGeom>
          <a:solidFill>
            <a:srgbClr val="6BFBC8">
              <a:alpha val="31000"/>
            </a:srgbClr>
          </a:solidFill>
          <a:ln>
            <a:solidFill>
              <a:srgbClr val="6BFBC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42806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6403D-0C95-47BA-97C1-D57A444E59E9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19" name="Immagine 16" descr="infn-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668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10" descr="LNG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85800"/>
            <a:ext cx="993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egnaposto data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652C-AAB3-4123-A8FE-F9A4824B8BAA}" type="datetime1">
              <a:rPr lang="it-IT" smtClean="0"/>
              <a:pPr/>
              <a:t>09/09/2014</a:t>
            </a:fld>
            <a:endParaRPr lang="it-IT"/>
          </a:p>
        </p:txBody>
      </p:sp>
      <p:sp>
        <p:nvSpPr>
          <p:cNvPr id="30" name="Segnaposto piè di pagina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Xenon1T @ LNGS - ITSF2014</a:t>
            </a:r>
            <a:endParaRPr lang="it-IT"/>
          </a:p>
        </p:txBody>
      </p:sp>
      <p:sp>
        <p:nvSpPr>
          <p:cNvPr id="32" name="Titolo 1"/>
          <p:cNvSpPr txBox="1">
            <a:spLocks/>
          </p:cNvSpPr>
          <p:nvPr/>
        </p:nvSpPr>
        <p:spPr>
          <a:xfrm>
            <a:off x="1192213" y="-26988"/>
            <a:ext cx="7772400" cy="792163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4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Xenon1T: Service Building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004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25" name="Tabella 24"/>
          <p:cNvGraphicFramePr>
            <a:graphicFrameLocks noGrp="1"/>
          </p:cNvGraphicFramePr>
          <p:nvPr/>
        </p:nvGraphicFramePr>
        <p:xfrm>
          <a:off x="1331640" y="914398"/>
          <a:ext cx="3240360" cy="487680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40360"/>
              </a:tblGrid>
              <a:tr h="758738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Service Building</a:t>
                      </a:r>
                      <a:endParaRPr lang="it-IT" sz="2000" dirty="0"/>
                    </a:p>
                  </a:txBody>
                  <a:tcPr anchor="ctr"/>
                </a:tc>
              </a:tr>
              <a:tr h="1029516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smtClean="0"/>
                        <a:t>3-floor</a:t>
                      </a:r>
                      <a:r>
                        <a:rPr lang="it-IT" sz="2000" baseline="0" dirty="0" smtClean="0"/>
                        <a:t> steel </a:t>
                      </a:r>
                      <a:r>
                        <a:rPr lang="it-IT" sz="2000" baseline="0" dirty="0" err="1" smtClean="0"/>
                        <a:t>structure</a:t>
                      </a:r>
                      <a:endParaRPr lang="it-IT" sz="2000" dirty="0"/>
                    </a:p>
                  </a:txBody>
                  <a:tcPr anchor="ctr"/>
                </a:tc>
              </a:tr>
              <a:tr h="1029516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 smtClean="0"/>
                        <a:t>Width</a:t>
                      </a:r>
                      <a:r>
                        <a:rPr lang="it-IT" sz="2000" dirty="0" smtClean="0"/>
                        <a:t>:</a:t>
                      </a:r>
                    </a:p>
                    <a:p>
                      <a:pPr algn="ctr"/>
                      <a:r>
                        <a:rPr lang="it-IT" sz="2000" dirty="0" smtClean="0"/>
                        <a:t> 7.000 mm</a:t>
                      </a:r>
                      <a:endParaRPr lang="it-IT" sz="2000" dirty="0"/>
                    </a:p>
                  </a:txBody>
                  <a:tcPr anchor="ctr"/>
                </a:tc>
              </a:tr>
              <a:tr h="1029516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 smtClean="0"/>
                        <a:t>Length</a:t>
                      </a:r>
                      <a:r>
                        <a:rPr lang="it-IT" sz="2000" dirty="0" smtClean="0"/>
                        <a:t>:</a:t>
                      </a:r>
                    </a:p>
                    <a:p>
                      <a:pPr algn="ctr"/>
                      <a:r>
                        <a:rPr lang="it-IT" sz="2000" dirty="0" smtClean="0"/>
                        <a:t>8.000</a:t>
                      </a:r>
                      <a:r>
                        <a:rPr lang="it-IT" sz="2000" baseline="0" dirty="0" smtClean="0"/>
                        <a:t> mm</a:t>
                      </a:r>
                      <a:endParaRPr lang="it-IT" sz="2000" dirty="0"/>
                    </a:p>
                  </a:txBody>
                  <a:tcPr anchor="ctr"/>
                </a:tc>
              </a:tr>
              <a:tr h="1029516">
                <a:tc>
                  <a:txBody>
                    <a:bodyPr/>
                    <a:lstStyle/>
                    <a:p>
                      <a:pPr algn="ctr"/>
                      <a:r>
                        <a:rPr lang="it-IT" sz="2000" dirty="0" err="1" smtClean="0"/>
                        <a:t>Height</a:t>
                      </a:r>
                      <a:r>
                        <a:rPr lang="it-IT" sz="2000" dirty="0" smtClean="0"/>
                        <a:t>:</a:t>
                      </a:r>
                    </a:p>
                    <a:p>
                      <a:pPr algn="ctr"/>
                      <a:r>
                        <a:rPr lang="it-IT" sz="2000" dirty="0" smtClean="0"/>
                        <a:t>11.000</a:t>
                      </a:r>
                      <a:r>
                        <a:rPr lang="it-IT" sz="2000" baseline="0" dirty="0" smtClean="0"/>
                        <a:t> mm</a:t>
                      </a:r>
                      <a:endParaRPr lang="it-IT" sz="20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48824" r="3139"/>
          <a:stretch>
            <a:fillRect/>
          </a:stretch>
        </p:blipFill>
        <p:spPr bwMode="auto">
          <a:xfrm>
            <a:off x="4644008" y="1509172"/>
            <a:ext cx="4042792" cy="422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/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4648200" y="914400"/>
            <a:ext cx="4038600" cy="609600"/>
          </a:xfrm>
          <a:prstGeom prst="roundRect">
            <a:avLst/>
          </a:prstGeom>
          <a:solidFill>
            <a:srgbClr val="6BFBC8">
              <a:alpha val="31000"/>
            </a:srgbClr>
          </a:solidFill>
          <a:ln>
            <a:solidFill>
              <a:srgbClr val="6BFBC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648200" y="934095"/>
            <a:ext cx="4038600" cy="513705"/>
          </a:xfrm>
          <a:prstGeom prst="rect">
            <a:avLst/>
          </a:prstGeom>
          <a:effectLst>
            <a:outerShdw blurRad="152400" dist="152400" dir="2700000">
              <a:schemeClr val="tx2">
                <a:lumMod val="40000"/>
                <a:lumOff val="60000"/>
                <a:alpha val="43000"/>
              </a:scheme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Times New Roman" pitchFamily="18" charset="0"/>
              </a:rPr>
              <a:t>INFN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val="428065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3857</TotalTime>
  <Words>1771</Words>
  <Application>Microsoft Office PowerPoint</Application>
  <PresentationFormat>Presentazione su schermo (4:3)</PresentationFormat>
  <Paragraphs>495</Paragraphs>
  <Slides>44</Slides>
  <Notes>39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Tema1</vt:lpstr>
      <vt:lpstr>Diapositiva 1</vt:lpstr>
      <vt:lpstr>Diapositiva 2</vt:lpstr>
      <vt:lpstr>Diapositiva 3</vt:lpstr>
      <vt:lpstr>Diapositiva 4</vt:lpstr>
      <vt:lpstr>Xenon1T facilities:  Water Tank  Service Building</vt:lpstr>
      <vt:lpstr>Diapositiva 6</vt:lpstr>
      <vt:lpstr>Diapositiva 7</vt:lpstr>
      <vt:lpstr>Diapositiva 8</vt:lpstr>
      <vt:lpstr>Diapositiva 9</vt:lpstr>
      <vt:lpstr>Regulatory asset</vt:lpstr>
      <vt:lpstr>Diapositiva 11</vt:lpstr>
      <vt:lpstr>Diapositiva 12</vt:lpstr>
      <vt:lpstr>Diapositiva 13</vt:lpstr>
      <vt:lpstr>Diapositiva 14</vt:lpstr>
      <vt:lpstr>Diapositiva 15</vt:lpstr>
      <vt:lpstr>Construction sites safety and management:  interferences  solutions  results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pc</dc:creator>
  <cp:lastModifiedBy>pc</cp:lastModifiedBy>
  <cp:revision>288</cp:revision>
  <dcterms:created xsi:type="dcterms:W3CDTF">2013-09-03T10:59:41Z</dcterms:created>
  <dcterms:modified xsi:type="dcterms:W3CDTF">2014-09-08T22:57:03Z</dcterms:modified>
</cp:coreProperties>
</file>