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74" r:id="rId2"/>
    <p:sldId id="257" r:id="rId3"/>
    <p:sldId id="258" r:id="rId4"/>
    <p:sldId id="284" r:id="rId5"/>
    <p:sldId id="261" r:id="rId6"/>
    <p:sldId id="263" r:id="rId7"/>
    <p:sldId id="264" r:id="rId8"/>
    <p:sldId id="259" r:id="rId9"/>
    <p:sldId id="275" r:id="rId10"/>
    <p:sldId id="271" r:id="rId11"/>
    <p:sldId id="272" r:id="rId12"/>
    <p:sldId id="276" r:id="rId13"/>
    <p:sldId id="283" r:id="rId14"/>
    <p:sldId id="273" r:id="rId15"/>
    <p:sldId id="260" r:id="rId16"/>
    <p:sldId id="277" r:id="rId17"/>
    <p:sldId id="278" r:id="rId18"/>
    <p:sldId id="279" r:id="rId19"/>
    <p:sldId id="280" r:id="rId20"/>
    <p:sldId id="256" r:id="rId21"/>
    <p:sldId id="281" r:id="rId22"/>
    <p:sldId id="266" r:id="rId23"/>
    <p:sldId id="265" r:id="rId24"/>
    <p:sldId id="267" r:id="rId25"/>
    <p:sldId id="282" r:id="rId26"/>
    <p:sldId id="26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25702" autoAdjust="0"/>
    <p:restoredTop sz="78219" autoAdjust="0"/>
  </p:normalViewPr>
  <p:slideViewPr>
    <p:cSldViewPr snapToGrid="0" snapToObjects="1">
      <p:cViewPr varScale="1">
        <p:scale>
          <a:sx n="108" d="100"/>
          <a:sy n="108" d="100"/>
        </p:scale>
        <p:origin x="-218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052889-602F-B043-B1B9-31408CA5F0A5}" type="datetimeFigureOut">
              <a:rPr lang="en-US" smtClean="0"/>
              <a:t>9/9/14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E91EC6-1F23-4B41-9E2A-003EC94EB09C}" type="slidenum">
              <a:rPr lang="en-US" smtClean="0"/>
              <a:t>‹#›</a:t>
            </a:fld>
            <a:endParaRPr lang="en-US"/>
          </a:p>
        </p:txBody>
      </p:sp>
    </p:spTree>
    <p:extLst>
      <p:ext uri="{BB962C8B-B14F-4D97-AF65-F5344CB8AC3E}">
        <p14:creationId xmlns:p14="http://schemas.microsoft.com/office/powerpoint/2010/main" val="8398997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smtClean="0"/>
              <a:t>Define sustainability and apply to large landscapes (if we value complex, dynamic and diverse)</a:t>
            </a:r>
          </a:p>
          <a:p>
            <a:r>
              <a:rPr lang="en-US" sz="3200" dirty="0" smtClean="0"/>
              <a:t>Introduce qualitative aspect </a:t>
            </a:r>
            <a:r>
              <a:rPr lang="en-US" sz="3200" dirty="0" smtClean="0">
                <a:sym typeface="Wingdings"/>
              </a:rPr>
              <a:t> implies careful choice of measurement</a:t>
            </a:r>
          </a:p>
          <a:p>
            <a:r>
              <a:rPr lang="en-US" sz="3200" dirty="0" smtClean="0">
                <a:sym typeface="Wingdings"/>
              </a:rPr>
              <a:t>Stewardship model preserves/sustains landscapes</a:t>
            </a:r>
            <a:r>
              <a:rPr lang="en-US" sz="3200" baseline="0" dirty="0" smtClean="0">
                <a:sym typeface="Wingdings"/>
              </a:rPr>
              <a:t> for the future</a:t>
            </a:r>
            <a:endParaRPr lang="en-US" sz="3200" dirty="0"/>
          </a:p>
        </p:txBody>
      </p:sp>
      <p:sp>
        <p:nvSpPr>
          <p:cNvPr id="4" name="Slide Number Placeholder 3"/>
          <p:cNvSpPr>
            <a:spLocks noGrp="1"/>
          </p:cNvSpPr>
          <p:nvPr>
            <p:ph type="sldNum" sz="quarter" idx="10"/>
          </p:nvPr>
        </p:nvSpPr>
        <p:spPr/>
        <p:txBody>
          <a:bodyPr/>
          <a:lstStyle/>
          <a:p>
            <a:fld id="{10E91EC6-1F23-4B41-9E2A-003EC94EB09C}" type="slidenum">
              <a:rPr lang="en-US" smtClean="0"/>
              <a:t>1</a:t>
            </a:fld>
            <a:endParaRPr lang="en-US"/>
          </a:p>
        </p:txBody>
      </p:sp>
    </p:spTree>
    <p:extLst>
      <p:ext uri="{BB962C8B-B14F-4D97-AF65-F5344CB8AC3E}">
        <p14:creationId xmlns:p14="http://schemas.microsoft.com/office/powerpoint/2010/main" val="2376056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say at this point that implementing this stewardship</a:t>
            </a:r>
            <a:r>
              <a:rPr lang="en-US" baseline="0" dirty="0" smtClean="0"/>
              <a:t> model requires a lot of volunteer help and…</a:t>
            </a:r>
          </a:p>
          <a:p>
            <a:r>
              <a:rPr lang="en-US" baseline="0" dirty="0" smtClean="0"/>
              <a:t>An important aspect is that through the connection of employees and volunteers to the land in this way, they become invested in the resource.</a:t>
            </a:r>
          </a:p>
          <a:p>
            <a:endParaRPr lang="en-US" baseline="0" dirty="0" smtClean="0"/>
          </a:p>
        </p:txBody>
      </p:sp>
      <p:sp>
        <p:nvSpPr>
          <p:cNvPr id="4" name="Slide Number Placeholder 3"/>
          <p:cNvSpPr>
            <a:spLocks noGrp="1"/>
          </p:cNvSpPr>
          <p:nvPr>
            <p:ph type="sldNum" sz="quarter" idx="10"/>
          </p:nvPr>
        </p:nvSpPr>
        <p:spPr/>
        <p:txBody>
          <a:bodyPr/>
          <a:lstStyle/>
          <a:p>
            <a:fld id="{10E91EC6-1F23-4B41-9E2A-003EC94EB09C}" type="slidenum">
              <a:rPr lang="en-US" smtClean="0"/>
              <a:t>13</a:t>
            </a:fld>
            <a:endParaRPr lang="en-US"/>
          </a:p>
        </p:txBody>
      </p:sp>
    </p:spTree>
    <p:extLst>
      <p:ext uri="{BB962C8B-B14F-4D97-AF65-F5344CB8AC3E}">
        <p14:creationId xmlns:p14="http://schemas.microsoft.com/office/powerpoint/2010/main" val="1679531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Highly valued resource for the present as well as the future.</a:t>
            </a:r>
            <a:endParaRPr lang="en-US" dirty="0" smtClean="0"/>
          </a:p>
          <a:p>
            <a:endParaRPr lang="en-US" dirty="0" smtClean="0"/>
          </a:p>
          <a:p>
            <a:r>
              <a:rPr lang="en-US" dirty="0" smtClean="0"/>
              <a:t>I want to talk a bit about the restored prairie at </a:t>
            </a:r>
            <a:r>
              <a:rPr lang="en-US" dirty="0" err="1" smtClean="0"/>
              <a:t>Fermilab</a:t>
            </a:r>
            <a:r>
              <a:rPr lang="en-US" dirty="0" smtClean="0"/>
              <a:t> as an example of this stewardship strategy .</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14</a:t>
            </a:fld>
            <a:endParaRPr lang="en-US"/>
          </a:p>
        </p:txBody>
      </p:sp>
    </p:spTree>
    <p:extLst>
      <p:ext uri="{BB962C8B-B14F-4D97-AF65-F5344CB8AC3E}">
        <p14:creationId xmlns:p14="http://schemas.microsoft.com/office/powerpoint/2010/main" val="3883351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prairie restoration was begun</a:t>
            </a:r>
            <a:r>
              <a:rPr lang="en-US" baseline="0" dirty="0" smtClean="0"/>
              <a:t> in a small way in 1975 and was expanded each year until about 10 years ago.</a:t>
            </a:r>
          </a:p>
          <a:p>
            <a:r>
              <a:rPr lang="en-US" baseline="0" dirty="0" smtClean="0"/>
              <a:t>This is a great example of how this stewardship model results in an ecologically functional resource that preserves the functions, including aesthetic and historical.</a:t>
            </a:r>
          </a:p>
          <a:p>
            <a:r>
              <a:rPr lang="en-US" baseline="0" dirty="0" smtClean="0"/>
              <a:t>Pre-settlement patchwork of prairie, wetlands and oak savannas that reached from Dakotas and Iowa.</a:t>
            </a:r>
          </a:p>
          <a:p>
            <a:r>
              <a:rPr lang="en-US" baseline="0" dirty="0" smtClean="0"/>
              <a:t>Part of the motivation is this idea of preserving a valuable resource for the future as well as for the present.</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15</a:t>
            </a:fld>
            <a:endParaRPr lang="en-US"/>
          </a:p>
        </p:txBody>
      </p:sp>
    </p:spTree>
    <p:extLst>
      <p:ext uri="{BB962C8B-B14F-4D97-AF65-F5344CB8AC3E}">
        <p14:creationId xmlns:p14="http://schemas.microsoft.com/office/powerpoint/2010/main" val="1154061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Maintaining a prairie restoration requires a commitment to active manage indefinitely.</a:t>
            </a:r>
          </a:p>
          <a:p>
            <a:r>
              <a:rPr lang="en-US" dirty="0" smtClean="0"/>
              <a:t>I mentioned the work of volunteers earlier, and here, volunteers are hand collecting seeds for processing…</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16</a:t>
            </a:fld>
            <a:endParaRPr lang="en-US"/>
          </a:p>
        </p:txBody>
      </p:sp>
    </p:spTree>
    <p:extLst>
      <p:ext uri="{BB962C8B-B14F-4D97-AF65-F5344CB8AC3E}">
        <p14:creationId xmlns:p14="http://schemas.microsoft.com/office/powerpoint/2010/main" val="3776211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eventual replanting.</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17</a:t>
            </a:fld>
            <a:endParaRPr lang="en-US"/>
          </a:p>
        </p:txBody>
      </p:sp>
    </p:spTree>
    <p:extLst>
      <p:ext uri="{BB962C8B-B14F-4D97-AF65-F5344CB8AC3E}">
        <p14:creationId xmlns:p14="http://schemas.microsoft.com/office/powerpoint/2010/main" val="539193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very important tool for managing prairie is prescribed burning – a very time and labor-intensive</a:t>
            </a:r>
            <a:r>
              <a:rPr lang="en-US" baseline="0" dirty="0" smtClean="0"/>
              <a:t> activity that obviously carries some inherent risk unless sufficient care is taken.</a:t>
            </a:r>
          </a:p>
          <a:p>
            <a:endParaRPr lang="en-US" baseline="0" dirty="0" smtClean="0"/>
          </a:p>
          <a:p>
            <a:r>
              <a:rPr lang="en-US" baseline="0" dirty="0" smtClean="0"/>
              <a:t>This invites the question, “Why not just mow it”? But of course that would mean releasing significant amounts of greenhouse gasses and other pollutants into the air, and more importantly would drastically reduce biodiversity.</a:t>
            </a:r>
          </a:p>
          <a:p>
            <a:endParaRPr lang="en-US" baseline="0" dirty="0" smtClean="0"/>
          </a:p>
          <a:p>
            <a:r>
              <a:rPr lang="en-US" baseline="0" dirty="0" smtClean="0"/>
              <a:t>This approach is not limited to prairies. Other ecosystems on the site are managed in similar fashion and require similar commitments of resources. </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18</a:t>
            </a:fld>
            <a:endParaRPr lang="en-US"/>
          </a:p>
        </p:txBody>
      </p:sp>
    </p:spTree>
    <p:extLst>
      <p:ext uri="{BB962C8B-B14F-4D97-AF65-F5344CB8AC3E}">
        <p14:creationId xmlns:p14="http://schemas.microsoft.com/office/powerpoint/2010/main" val="161978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activity that plays into this overall management strategy is whitetail deer management</a:t>
            </a:r>
          </a:p>
          <a:p>
            <a:r>
              <a:rPr lang="en-US" baseline="0" dirty="0" smtClean="0"/>
              <a:t>Late 1990’s ~750 animals. Density resulted in huge amount of pressure on forested areas.</a:t>
            </a:r>
          </a:p>
          <a:p>
            <a:r>
              <a:rPr lang="en-US" baseline="0" dirty="0" smtClean="0"/>
              <a:t>Since then, we have managed by annual culling </a:t>
            </a:r>
            <a:r>
              <a:rPr lang="en-US" baseline="0" dirty="0" smtClean="0">
                <a:sym typeface="Wingdings"/>
              </a:rPr>
              <a:t> down to 150 individuals  allowed forests to regain a more “natural” level of diversity.</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19</a:t>
            </a:fld>
            <a:endParaRPr lang="en-US"/>
          </a:p>
        </p:txBody>
      </p:sp>
    </p:spTree>
    <p:extLst>
      <p:ext uri="{BB962C8B-B14F-4D97-AF65-F5344CB8AC3E}">
        <p14:creationId xmlns:p14="http://schemas.microsoft.com/office/powerpoint/2010/main" val="3428477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complete sustainability approach requires more than just taking care of the physical environment. </a:t>
            </a:r>
          </a:p>
          <a:p>
            <a:r>
              <a:rPr lang="en-US" dirty="0" smtClean="0"/>
              <a:t>The “triple bottom line” looks at costs and the results of actions on people as well, and </a:t>
            </a:r>
          </a:p>
          <a:p>
            <a:r>
              <a:rPr lang="en-US" dirty="0" smtClean="0"/>
              <a:t>true “Sustainability” must reside in the intersection.</a:t>
            </a:r>
          </a:p>
          <a:p>
            <a:endParaRPr lang="en-US" dirty="0" smtClean="0"/>
          </a:p>
          <a:p>
            <a:r>
              <a:rPr lang="en-US" dirty="0" smtClean="0"/>
              <a:t>When we design buildings </a:t>
            </a:r>
            <a:r>
              <a:rPr lang="en-US" dirty="0" smtClean="0">
                <a:sym typeface="Wingdings"/>
              </a:rPr>
              <a:t> healthy and pleasant workplace for occupants</a:t>
            </a:r>
          </a:p>
          <a:p>
            <a:endParaRPr lang="en-US" dirty="0" smtClean="0">
              <a:sym typeface="Wingdings"/>
            </a:endParaRPr>
          </a:p>
          <a:p>
            <a:r>
              <a:rPr lang="en-US" dirty="0" smtClean="0">
                <a:sym typeface="Wingdings"/>
              </a:rPr>
              <a:t>At the landscape level, this means paying attention to the ways in which present and future occupants interact with and understand the resource. Because the resource is more valuable to the extent that people understand and appreciate it.</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20</a:t>
            </a:fld>
            <a:endParaRPr lang="en-US"/>
          </a:p>
        </p:txBody>
      </p:sp>
    </p:spTree>
    <p:extLst>
      <p:ext uri="{BB962C8B-B14F-4D97-AF65-F5344CB8AC3E}">
        <p14:creationId xmlns:p14="http://schemas.microsoft.com/office/powerpoint/2010/main" val="58056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that end, we provide many opportunities for employees and the public to learn about the ecological aspects of the site.</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21</a:t>
            </a:fld>
            <a:endParaRPr lang="en-US"/>
          </a:p>
        </p:txBody>
      </p:sp>
    </p:spTree>
    <p:extLst>
      <p:ext uri="{BB962C8B-B14F-4D97-AF65-F5344CB8AC3E}">
        <p14:creationId xmlns:p14="http://schemas.microsoft.com/office/powerpoint/2010/main" val="216206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Lederman SEC runs programs for 1000’s of K-8 students each year, including many ecology oriented programs.</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22</a:t>
            </a:fld>
            <a:endParaRPr lang="en-US"/>
          </a:p>
        </p:txBody>
      </p:sp>
    </p:spTree>
    <p:extLst>
      <p:ext uri="{BB962C8B-B14F-4D97-AF65-F5344CB8AC3E}">
        <p14:creationId xmlns:p14="http://schemas.microsoft.com/office/powerpoint/2010/main" val="549843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6800 acres or 2750 hectares</a:t>
            </a:r>
          </a:p>
          <a:p>
            <a:r>
              <a:rPr lang="en-US" dirty="0" smtClean="0"/>
              <a:t>Currently surrounded by residential, commercial and industrial</a:t>
            </a:r>
            <a:r>
              <a:rPr lang="en-US" baseline="0" dirty="0" smtClean="0"/>
              <a:t> development</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2</a:t>
            </a:fld>
            <a:endParaRPr lang="en-US"/>
          </a:p>
        </p:txBody>
      </p:sp>
    </p:spTree>
    <p:extLst>
      <p:ext uri="{BB962C8B-B14F-4D97-AF65-F5344CB8AC3E}">
        <p14:creationId xmlns:p14="http://schemas.microsoft.com/office/powerpoint/2010/main" val="2853509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Fermilab</a:t>
            </a:r>
            <a:r>
              <a:rPr lang="en-US" dirty="0" smtClean="0"/>
              <a:t> is one of 7 NERP, so outside researchers can work here.</a:t>
            </a:r>
          </a:p>
          <a:p>
            <a:r>
              <a:rPr lang="en-US" dirty="0" smtClean="0"/>
              <a:t>Here is ANL bioenergy project.</a:t>
            </a:r>
          </a:p>
          <a:p>
            <a:endParaRPr lang="en-US" dirty="0" smtClean="0"/>
          </a:p>
          <a:p>
            <a:r>
              <a:rPr lang="en-US" dirty="0" smtClean="0"/>
              <a:t>Also working on soil dynamics,</a:t>
            </a:r>
          </a:p>
          <a:p>
            <a:r>
              <a:rPr lang="en-US" dirty="0" smtClean="0"/>
              <a:t>CO2 flux,</a:t>
            </a:r>
          </a:p>
          <a:p>
            <a:r>
              <a:rPr lang="en-US" dirty="0" smtClean="0"/>
              <a:t>Carbon sequestration</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23</a:t>
            </a:fld>
            <a:endParaRPr lang="en-US"/>
          </a:p>
        </p:txBody>
      </p:sp>
    </p:spTree>
    <p:extLst>
      <p:ext uri="{BB962C8B-B14F-4D97-AF65-F5344CB8AC3E}">
        <p14:creationId xmlns:p14="http://schemas.microsoft.com/office/powerpoint/2010/main" val="2075888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2006, a</a:t>
            </a:r>
            <a:r>
              <a:rPr lang="en-US" baseline="0" dirty="0" smtClean="0"/>
              <a:t> not-for-profit corporation called FNA formed to assist the lab in fulfilling this strategy.</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24</a:t>
            </a:fld>
            <a:endParaRPr lang="en-US"/>
          </a:p>
        </p:txBody>
      </p:sp>
    </p:spTree>
    <p:extLst>
      <p:ext uri="{BB962C8B-B14F-4D97-AF65-F5344CB8AC3E}">
        <p14:creationId xmlns:p14="http://schemas.microsoft.com/office/powerpoint/2010/main" val="961658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a:t>
            </a:r>
          </a:p>
          <a:p>
            <a:endParaRPr lang="en-US" dirty="0" smtClean="0"/>
          </a:p>
          <a:p>
            <a:r>
              <a:rPr lang="en-US" dirty="0" smtClean="0"/>
              <a:t>More restoration</a:t>
            </a:r>
          </a:p>
          <a:p>
            <a:r>
              <a:rPr lang="en-US" dirty="0" smtClean="0"/>
              <a:t>More research</a:t>
            </a:r>
          </a:p>
          <a:p>
            <a:r>
              <a:rPr lang="en-US" dirty="0" smtClean="0"/>
              <a:t>Organic farming</a:t>
            </a:r>
          </a:p>
          <a:p>
            <a:r>
              <a:rPr lang="en-US" dirty="0" smtClean="0"/>
              <a:t>Convert </a:t>
            </a:r>
            <a:r>
              <a:rPr lang="en-US" dirty="0" err="1" smtClean="0"/>
              <a:t>ag</a:t>
            </a:r>
            <a:r>
              <a:rPr lang="en-US" dirty="0" smtClean="0"/>
              <a:t> to natural</a:t>
            </a:r>
          </a:p>
          <a:p>
            <a:endParaRPr lang="en-US" dirty="0" smtClean="0"/>
          </a:p>
          <a:p>
            <a:r>
              <a:rPr lang="en-US" dirty="0" smtClean="0"/>
              <a:t>What have to do with Sustainability?</a:t>
            </a:r>
          </a:p>
          <a:p>
            <a:r>
              <a:rPr lang="en-US" dirty="0" smtClean="0"/>
              <a:t>Think of the larger</a:t>
            </a:r>
            <a:r>
              <a:rPr lang="en-US" baseline="0" dirty="0" smtClean="0"/>
              <a:t> resource as worth sustaining; think about the quality of the resource.</a:t>
            </a:r>
          </a:p>
          <a:p>
            <a:endParaRPr lang="en-US" baseline="0" dirty="0" smtClean="0"/>
          </a:p>
          <a:p>
            <a:r>
              <a:rPr lang="en-US" baseline="0" dirty="0" smtClean="0"/>
              <a:t>The landscape of the future is a product that todays actions make possible.</a:t>
            </a:r>
            <a:r>
              <a:rPr lang="en-US" dirty="0" smtClean="0"/>
              <a:t> </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25</a:t>
            </a:fld>
            <a:endParaRPr lang="en-US"/>
          </a:p>
        </p:txBody>
      </p:sp>
    </p:spTree>
    <p:extLst>
      <p:ext uri="{BB962C8B-B14F-4D97-AF65-F5344CB8AC3E}">
        <p14:creationId xmlns:p14="http://schemas.microsoft.com/office/powerpoint/2010/main" val="4133552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26</a:t>
            </a:fld>
            <a:endParaRPr lang="en-US"/>
          </a:p>
        </p:txBody>
      </p:sp>
    </p:spTree>
    <p:extLst>
      <p:ext uri="{BB962C8B-B14F-4D97-AF65-F5344CB8AC3E}">
        <p14:creationId xmlns:p14="http://schemas.microsoft.com/office/powerpoint/2010/main" val="1115382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Patchwork of community types – microcosm of northern Illinois land uses.</a:t>
            </a:r>
          </a:p>
          <a:p>
            <a:endParaRPr lang="en-US" dirty="0" smtClean="0"/>
          </a:p>
          <a:p>
            <a:r>
              <a:rPr lang="en-US" dirty="0" smtClean="0"/>
              <a:t>Only about 1/8 of the site is developed.</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3</a:t>
            </a:fld>
            <a:endParaRPr lang="en-US"/>
          </a:p>
        </p:txBody>
      </p:sp>
    </p:spTree>
    <p:extLst>
      <p:ext uri="{BB962C8B-B14F-4D97-AF65-F5344CB8AC3E}">
        <p14:creationId xmlns:p14="http://schemas.microsoft.com/office/powerpoint/2010/main" val="286324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1000 acres</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4</a:t>
            </a:fld>
            <a:endParaRPr lang="en-US"/>
          </a:p>
        </p:txBody>
      </p:sp>
    </p:spTree>
    <p:extLst>
      <p:ext uri="{BB962C8B-B14F-4D97-AF65-F5344CB8AC3E}">
        <p14:creationId xmlns:p14="http://schemas.microsoft.com/office/powerpoint/2010/main" val="416412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1000 acres</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5</a:t>
            </a:fld>
            <a:endParaRPr lang="en-US"/>
          </a:p>
        </p:txBody>
      </p:sp>
    </p:spTree>
    <p:extLst>
      <p:ext uri="{BB962C8B-B14F-4D97-AF65-F5344CB8AC3E}">
        <p14:creationId xmlns:p14="http://schemas.microsoft.com/office/powerpoint/2010/main" val="4154371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hundred acres of wetlands and open water</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6</a:t>
            </a:fld>
            <a:endParaRPr lang="en-US"/>
          </a:p>
        </p:txBody>
      </p:sp>
    </p:spTree>
    <p:extLst>
      <p:ext uri="{BB962C8B-B14F-4D97-AF65-F5344CB8AC3E}">
        <p14:creationId xmlns:p14="http://schemas.microsoft.com/office/powerpoint/2010/main" val="3262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1000 acres</a:t>
            </a:r>
            <a:r>
              <a:rPr lang="en-US" baseline="0" dirty="0" smtClean="0"/>
              <a:t> of non-native grassland and over 2000 acres of cropland – typical for Illinois</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7</a:t>
            </a:fld>
            <a:endParaRPr lang="en-US"/>
          </a:p>
        </p:txBody>
      </p:sp>
    </p:spTree>
    <p:extLst>
      <p:ext uri="{BB962C8B-B14F-4D97-AF65-F5344CB8AC3E}">
        <p14:creationId xmlns:p14="http://schemas.microsoft.com/office/powerpoint/2010/main" val="422029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Aerial from 1973 when</a:t>
            </a:r>
            <a:r>
              <a:rPr lang="en-US" baseline="0" dirty="0" smtClean="0"/>
              <a:t> Lab has just started</a:t>
            </a:r>
          </a:p>
          <a:p>
            <a:r>
              <a:rPr lang="en-US" baseline="0" dirty="0" smtClean="0"/>
              <a:t>Relatively undeveloped around the perimeter.</a:t>
            </a:r>
          </a:p>
          <a:p>
            <a:endParaRPr lang="en-US" baseline="0" dirty="0" smtClean="0"/>
          </a:p>
          <a:p>
            <a:r>
              <a:rPr lang="en-US" baseline="0" dirty="0" smtClean="0"/>
              <a:t>So, if we’re only interested in the quantity of open or green land, we’ve been successful at preserving it for the future.</a:t>
            </a:r>
          </a:p>
          <a:p>
            <a:r>
              <a:rPr lang="en-US" dirty="0" smtClean="0"/>
              <a:t>Reasonable to </a:t>
            </a:r>
            <a:r>
              <a:rPr lang="en-US" dirty="0" err="1" smtClean="0"/>
              <a:t>assumethat</a:t>
            </a:r>
            <a:r>
              <a:rPr lang="en-US" dirty="0" smtClean="0"/>
              <a:t> if </a:t>
            </a:r>
            <a:r>
              <a:rPr lang="en-US" dirty="0" err="1" smtClean="0"/>
              <a:t>Fermilab</a:t>
            </a:r>
            <a:r>
              <a:rPr lang="en-US" dirty="0" smtClean="0"/>
              <a:t> </a:t>
            </a:r>
            <a:r>
              <a:rPr lang="en-US" dirty="0" err="1" smtClean="0"/>
              <a:t>wre</a:t>
            </a:r>
            <a:r>
              <a:rPr lang="en-US" dirty="0" smtClean="0"/>
              <a:t> not here, it would have been developed.</a:t>
            </a:r>
          </a:p>
          <a:p>
            <a:endParaRPr lang="en-US" dirty="0" smtClean="0"/>
          </a:p>
          <a:p>
            <a:r>
              <a:rPr lang="en-US" dirty="0" smtClean="0"/>
              <a:t>But here is where the notion of quality becomes important.</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8</a:t>
            </a:fld>
            <a:endParaRPr lang="en-US"/>
          </a:p>
        </p:txBody>
      </p:sp>
    </p:spTree>
    <p:extLst>
      <p:ext uri="{BB962C8B-B14F-4D97-AF65-F5344CB8AC3E}">
        <p14:creationId xmlns:p14="http://schemas.microsoft.com/office/powerpoint/2010/main" val="11496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put it is “How</a:t>
            </a:r>
            <a:r>
              <a:rPr lang="en-US" baseline="0" dirty="0" smtClean="0"/>
              <a:t> </a:t>
            </a:r>
            <a:r>
              <a:rPr lang="en-US" u="sng" baseline="0" dirty="0" smtClean="0"/>
              <a:t>valuable</a:t>
            </a:r>
            <a:r>
              <a:rPr lang="en-US" u="none" baseline="0" dirty="0" smtClean="0"/>
              <a:t> is this space for the future occupants”?</a:t>
            </a:r>
            <a:endParaRPr lang="en-US" dirty="0" smtClean="0"/>
          </a:p>
          <a:p>
            <a:r>
              <a:rPr lang="en-US" dirty="0" smtClean="0"/>
              <a:t>If we ask about the quality of this open space, one measure is its ecological quality.</a:t>
            </a:r>
          </a:p>
          <a:p>
            <a:r>
              <a:rPr lang="en-US" dirty="0" err="1" smtClean="0"/>
              <a:t>Fermilab</a:t>
            </a:r>
            <a:r>
              <a:rPr lang="en-US" dirty="0" smtClean="0"/>
              <a:t> has evolved a stewardship model in</a:t>
            </a:r>
            <a:r>
              <a:rPr lang="en-US" baseline="0" dirty="0" smtClean="0"/>
              <a:t> order to  maximize the ecological value of the site.</a:t>
            </a:r>
          </a:p>
          <a:p>
            <a:endParaRPr lang="en-US" baseline="0" dirty="0" smtClean="0"/>
          </a:p>
          <a:p>
            <a:r>
              <a:rPr lang="en-US" baseline="0" dirty="0" smtClean="0"/>
              <a:t>What does this mean? I alluded at the beginning to diverse biological communities, and biodiversity is a good measure of ecological quality because it correlates well with other measures.</a:t>
            </a:r>
          </a:p>
          <a:p>
            <a:r>
              <a:rPr lang="en-US" baseline="0" dirty="0" smtClean="0"/>
              <a:t>Biodiversity also desirable for practical reasons (potential resources) and aesthetic.</a:t>
            </a:r>
          </a:p>
          <a:p>
            <a:r>
              <a:rPr lang="en-US" baseline="0" dirty="0" smtClean="0"/>
              <a:t>Diverse plant communities ultimately provide habitat for similar diversity in fauna.</a:t>
            </a:r>
            <a:endParaRPr lang="en-US" dirty="0"/>
          </a:p>
        </p:txBody>
      </p:sp>
      <p:sp>
        <p:nvSpPr>
          <p:cNvPr id="4" name="Slide Number Placeholder 3"/>
          <p:cNvSpPr>
            <a:spLocks noGrp="1"/>
          </p:cNvSpPr>
          <p:nvPr>
            <p:ph type="sldNum" sz="quarter" idx="10"/>
          </p:nvPr>
        </p:nvSpPr>
        <p:spPr/>
        <p:txBody>
          <a:bodyPr/>
          <a:lstStyle/>
          <a:p>
            <a:fld id="{10E91EC6-1F23-4B41-9E2A-003EC94EB09C}" type="slidenum">
              <a:rPr lang="en-US" smtClean="0"/>
              <a:t>9</a:t>
            </a:fld>
            <a:endParaRPr lang="en-US"/>
          </a:p>
        </p:txBody>
      </p:sp>
    </p:spTree>
    <p:extLst>
      <p:ext uri="{BB962C8B-B14F-4D97-AF65-F5344CB8AC3E}">
        <p14:creationId xmlns:p14="http://schemas.microsoft.com/office/powerpoint/2010/main" val="1153074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D98914-768A-F046-8BA4-8C7B5F74F4FB}"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B0191-3A93-C043-AA6B-AA43257F94A5}" type="slidenum">
              <a:rPr lang="en-US" smtClean="0"/>
              <a:t>‹#›</a:t>
            </a:fld>
            <a:endParaRPr lang="en-US"/>
          </a:p>
        </p:txBody>
      </p:sp>
    </p:spTree>
    <p:extLst>
      <p:ext uri="{BB962C8B-B14F-4D97-AF65-F5344CB8AC3E}">
        <p14:creationId xmlns:p14="http://schemas.microsoft.com/office/powerpoint/2010/main" val="2696120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D98914-768A-F046-8BA4-8C7B5F74F4FB}"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B0191-3A93-C043-AA6B-AA43257F94A5}" type="slidenum">
              <a:rPr lang="en-US" smtClean="0"/>
              <a:t>‹#›</a:t>
            </a:fld>
            <a:endParaRPr lang="en-US"/>
          </a:p>
        </p:txBody>
      </p:sp>
    </p:spTree>
    <p:extLst>
      <p:ext uri="{BB962C8B-B14F-4D97-AF65-F5344CB8AC3E}">
        <p14:creationId xmlns:p14="http://schemas.microsoft.com/office/powerpoint/2010/main" val="1122090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D98914-768A-F046-8BA4-8C7B5F74F4FB}"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B0191-3A93-C043-AA6B-AA43257F94A5}" type="slidenum">
              <a:rPr lang="en-US" smtClean="0"/>
              <a:t>‹#›</a:t>
            </a:fld>
            <a:endParaRPr lang="en-US"/>
          </a:p>
        </p:txBody>
      </p:sp>
    </p:spTree>
    <p:extLst>
      <p:ext uri="{BB962C8B-B14F-4D97-AF65-F5344CB8AC3E}">
        <p14:creationId xmlns:p14="http://schemas.microsoft.com/office/powerpoint/2010/main" val="852252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D98914-768A-F046-8BA4-8C7B5F74F4FB}"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B0191-3A93-C043-AA6B-AA43257F94A5}" type="slidenum">
              <a:rPr lang="en-US" smtClean="0"/>
              <a:t>‹#›</a:t>
            </a:fld>
            <a:endParaRPr lang="en-US"/>
          </a:p>
        </p:txBody>
      </p:sp>
    </p:spTree>
    <p:extLst>
      <p:ext uri="{BB962C8B-B14F-4D97-AF65-F5344CB8AC3E}">
        <p14:creationId xmlns:p14="http://schemas.microsoft.com/office/powerpoint/2010/main" val="112395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D98914-768A-F046-8BA4-8C7B5F74F4FB}"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B0191-3A93-C043-AA6B-AA43257F94A5}" type="slidenum">
              <a:rPr lang="en-US" smtClean="0"/>
              <a:t>‹#›</a:t>
            </a:fld>
            <a:endParaRPr lang="en-US"/>
          </a:p>
        </p:txBody>
      </p:sp>
    </p:spTree>
    <p:extLst>
      <p:ext uri="{BB962C8B-B14F-4D97-AF65-F5344CB8AC3E}">
        <p14:creationId xmlns:p14="http://schemas.microsoft.com/office/powerpoint/2010/main" val="3324050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D98914-768A-F046-8BA4-8C7B5F74F4FB}" type="datetimeFigureOut">
              <a:rPr lang="en-US" smtClean="0"/>
              <a:t>9/8/14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B0191-3A93-C043-AA6B-AA43257F94A5}" type="slidenum">
              <a:rPr lang="en-US" smtClean="0"/>
              <a:t>‹#›</a:t>
            </a:fld>
            <a:endParaRPr lang="en-US"/>
          </a:p>
        </p:txBody>
      </p:sp>
    </p:spTree>
    <p:extLst>
      <p:ext uri="{BB962C8B-B14F-4D97-AF65-F5344CB8AC3E}">
        <p14:creationId xmlns:p14="http://schemas.microsoft.com/office/powerpoint/2010/main" val="114449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D98914-768A-F046-8BA4-8C7B5F74F4FB}" type="datetimeFigureOut">
              <a:rPr lang="en-US" smtClean="0"/>
              <a:t>9/8/14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9B0191-3A93-C043-AA6B-AA43257F94A5}" type="slidenum">
              <a:rPr lang="en-US" smtClean="0"/>
              <a:t>‹#›</a:t>
            </a:fld>
            <a:endParaRPr lang="en-US"/>
          </a:p>
        </p:txBody>
      </p:sp>
    </p:spTree>
    <p:extLst>
      <p:ext uri="{BB962C8B-B14F-4D97-AF65-F5344CB8AC3E}">
        <p14:creationId xmlns:p14="http://schemas.microsoft.com/office/powerpoint/2010/main" val="344573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D98914-768A-F046-8BA4-8C7B5F74F4FB}" type="datetimeFigureOut">
              <a:rPr lang="en-US" smtClean="0"/>
              <a:t>9/8/14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9B0191-3A93-C043-AA6B-AA43257F94A5}" type="slidenum">
              <a:rPr lang="en-US" smtClean="0"/>
              <a:t>‹#›</a:t>
            </a:fld>
            <a:endParaRPr lang="en-US"/>
          </a:p>
        </p:txBody>
      </p:sp>
    </p:spTree>
    <p:extLst>
      <p:ext uri="{BB962C8B-B14F-4D97-AF65-F5344CB8AC3E}">
        <p14:creationId xmlns:p14="http://schemas.microsoft.com/office/powerpoint/2010/main" val="3633798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98914-768A-F046-8BA4-8C7B5F74F4FB}" type="datetimeFigureOut">
              <a:rPr lang="en-US" smtClean="0"/>
              <a:t>9/8/14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9B0191-3A93-C043-AA6B-AA43257F94A5}" type="slidenum">
              <a:rPr lang="en-US" smtClean="0"/>
              <a:t>‹#›</a:t>
            </a:fld>
            <a:endParaRPr lang="en-US"/>
          </a:p>
        </p:txBody>
      </p:sp>
    </p:spTree>
    <p:extLst>
      <p:ext uri="{BB962C8B-B14F-4D97-AF65-F5344CB8AC3E}">
        <p14:creationId xmlns:p14="http://schemas.microsoft.com/office/powerpoint/2010/main" val="4089356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D98914-768A-F046-8BA4-8C7B5F74F4FB}" type="datetimeFigureOut">
              <a:rPr lang="en-US" smtClean="0"/>
              <a:t>9/8/14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B0191-3A93-C043-AA6B-AA43257F94A5}" type="slidenum">
              <a:rPr lang="en-US" smtClean="0"/>
              <a:t>‹#›</a:t>
            </a:fld>
            <a:endParaRPr lang="en-US"/>
          </a:p>
        </p:txBody>
      </p:sp>
    </p:spTree>
    <p:extLst>
      <p:ext uri="{BB962C8B-B14F-4D97-AF65-F5344CB8AC3E}">
        <p14:creationId xmlns:p14="http://schemas.microsoft.com/office/powerpoint/2010/main" val="125995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D98914-768A-F046-8BA4-8C7B5F74F4FB}" type="datetimeFigureOut">
              <a:rPr lang="en-US" smtClean="0"/>
              <a:t>9/8/14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B0191-3A93-C043-AA6B-AA43257F94A5}" type="slidenum">
              <a:rPr lang="en-US" smtClean="0"/>
              <a:t>‹#›</a:t>
            </a:fld>
            <a:endParaRPr lang="en-US"/>
          </a:p>
        </p:txBody>
      </p:sp>
    </p:spTree>
    <p:extLst>
      <p:ext uri="{BB962C8B-B14F-4D97-AF65-F5344CB8AC3E}">
        <p14:creationId xmlns:p14="http://schemas.microsoft.com/office/powerpoint/2010/main" val="14980279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pple Chancery"/>
              </a:defRPr>
            </a:lvl1pPr>
          </a:lstStyle>
          <a:p>
            <a:fld id="{4BD98914-768A-F046-8BA4-8C7B5F74F4FB}" type="datetimeFigureOut">
              <a:rPr lang="en-US" smtClean="0"/>
              <a:pPr/>
              <a:t>9/8/14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pple Chancery"/>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pple Chancery"/>
              </a:defRPr>
            </a:lvl1pPr>
          </a:lstStyle>
          <a:p>
            <a:fld id="{EC9B0191-3A93-C043-AA6B-AA43257F94A5}" type="slidenum">
              <a:rPr lang="en-US" smtClean="0"/>
              <a:pPr/>
              <a:t>‹#›</a:t>
            </a:fld>
            <a:endParaRPr lang="en-US" dirty="0"/>
          </a:p>
        </p:txBody>
      </p:sp>
    </p:spTree>
    <p:extLst>
      <p:ext uri="{BB962C8B-B14F-4D97-AF65-F5344CB8AC3E}">
        <p14:creationId xmlns:p14="http://schemas.microsoft.com/office/powerpoint/2010/main" val="207319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pple Chancery"/>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pple Chancery"/>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pple Chancery"/>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pple Chancery"/>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pple Chancery"/>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pple Chancery"/>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2">
                    <a:lumMod val="25000"/>
                  </a:schemeClr>
                </a:solidFill>
                <a:latin typeface="Apple Chancery"/>
                <a:cs typeface="Apple Chancery"/>
              </a:rPr>
              <a:t>Sustainability Writ Large</a:t>
            </a:r>
            <a:endParaRPr lang="en-US" dirty="0">
              <a:solidFill>
                <a:schemeClr val="bg2">
                  <a:lumMod val="25000"/>
                </a:schemeClr>
              </a:solidFill>
              <a:latin typeface="Apple Chancery"/>
              <a:cs typeface="Apple Chancery"/>
            </a:endParaRPr>
          </a:p>
        </p:txBody>
      </p:sp>
      <p:sp>
        <p:nvSpPr>
          <p:cNvPr id="3" name="Subtitle 2"/>
          <p:cNvSpPr>
            <a:spLocks noGrp="1"/>
          </p:cNvSpPr>
          <p:nvPr>
            <p:ph type="subTitle" idx="1"/>
          </p:nvPr>
        </p:nvSpPr>
        <p:spPr/>
        <p:txBody>
          <a:bodyPr>
            <a:normAutofit/>
          </a:bodyPr>
          <a:lstStyle/>
          <a:p>
            <a:r>
              <a:rPr lang="en-US" sz="2800" i="1" dirty="0" smtClean="0">
                <a:solidFill>
                  <a:srgbClr val="4A452A"/>
                </a:solidFill>
                <a:latin typeface="Apple Chancery"/>
                <a:cs typeface="Apple Chancery"/>
              </a:rPr>
              <a:t>Managing at the Landscape Level</a:t>
            </a:r>
            <a:endParaRPr lang="en-US" sz="2800" i="1" dirty="0">
              <a:solidFill>
                <a:srgbClr val="4A452A"/>
              </a:solidFill>
              <a:latin typeface="Apple Chancery"/>
              <a:cs typeface="Apple Chancery"/>
            </a:endParaRPr>
          </a:p>
        </p:txBody>
      </p:sp>
    </p:spTree>
    <p:extLst>
      <p:ext uri="{BB962C8B-B14F-4D97-AF65-F5344CB8AC3E}">
        <p14:creationId xmlns:p14="http://schemas.microsoft.com/office/powerpoint/2010/main" val="27148753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Whitetail Deer</a:t>
            </a:r>
            <a:endParaRPr lang="en-US" dirty="0">
              <a:solidFill>
                <a:srgbClr val="4A452A"/>
              </a:solidFill>
            </a:endParaRPr>
          </a:p>
        </p:txBody>
      </p:sp>
      <p:pic>
        <p:nvPicPr>
          <p:cNvPr id="4" name="Content Placeholder 3" descr="whitetaileddeer1.jpg"/>
          <p:cNvPicPr>
            <a:picLocks noGrp="1" noChangeAspect="1"/>
          </p:cNvPicPr>
          <p:nvPr>
            <p:ph idx="1"/>
          </p:nvPr>
        </p:nvPicPr>
        <p:blipFill>
          <a:blip r:embed="rId2" cstate="screen">
            <a:extLst>
              <a:ext uri="{28A0092B-C50C-407E-A947-70E740481C1C}">
                <a14:useLocalDpi xmlns:a14="http://schemas.microsoft.com/office/drawing/2010/main"/>
              </a:ext>
            </a:extLst>
          </a:blip>
          <a:srcRect l="-18187" r="-18187"/>
          <a:stretch>
            <a:fillRect/>
          </a:stretch>
        </p:blipFill>
        <p:spPr/>
      </p:pic>
    </p:spTree>
    <p:extLst>
      <p:ext uri="{BB962C8B-B14F-4D97-AF65-F5344CB8AC3E}">
        <p14:creationId xmlns:p14="http://schemas.microsoft.com/office/powerpoint/2010/main" val="42011644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Coyote</a:t>
            </a:r>
            <a:endParaRPr lang="en-US" dirty="0">
              <a:solidFill>
                <a:srgbClr val="4A452A"/>
              </a:solidFill>
            </a:endParaRPr>
          </a:p>
        </p:txBody>
      </p:sp>
      <p:pic>
        <p:nvPicPr>
          <p:cNvPr id="4" name="Content Placeholder 3" descr="Coyote1 ITSF.pd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296034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Green Heron</a:t>
            </a:r>
            <a:endParaRPr lang="en-US" dirty="0">
              <a:solidFill>
                <a:srgbClr val="4A452A"/>
              </a:solidFill>
            </a:endParaRPr>
          </a:p>
        </p:txBody>
      </p:sp>
      <p:pic>
        <p:nvPicPr>
          <p:cNvPr id="4" name="Content Placeholder 3" descr="GreenHeron.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551152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A452A"/>
                </a:solidFill>
              </a:rPr>
              <a:t>Butterfly on Spring </a:t>
            </a:r>
            <a:r>
              <a:rPr lang="en-US" dirty="0" smtClean="0">
                <a:solidFill>
                  <a:srgbClr val="4A452A"/>
                </a:solidFill>
              </a:rPr>
              <a:t>Beauty</a:t>
            </a:r>
            <a:endParaRPr lang="en-US" dirty="0">
              <a:solidFill>
                <a:srgbClr val="4A452A"/>
              </a:solidFill>
            </a:endParaRPr>
          </a:p>
        </p:txBody>
      </p:sp>
      <p:pic>
        <p:nvPicPr>
          <p:cNvPr id="4" name="Content Placeholder 3" descr="butterfly&amp;spring beauties FNAL 2Apr12_4231bs72.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608129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4A452A"/>
                </a:solidFill>
              </a:rPr>
              <a:t>Volunteer Clean-up Day</a:t>
            </a:r>
            <a:endParaRPr lang="en-US" dirty="0">
              <a:solidFill>
                <a:srgbClr val="4A452A"/>
              </a:solidFill>
            </a:endParaRPr>
          </a:p>
        </p:txBody>
      </p:sp>
      <p:pic>
        <p:nvPicPr>
          <p:cNvPr id="6" name="Content Placeholder 5" descr="Clean-up ITSF.pd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998724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Restored Prairie</a:t>
            </a:r>
            <a:endParaRPr lang="en-US" dirty="0">
              <a:solidFill>
                <a:srgbClr val="4A452A"/>
              </a:solidFill>
            </a:endParaRPr>
          </a:p>
        </p:txBody>
      </p:sp>
      <p:pic>
        <p:nvPicPr>
          <p:cNvPr id="4" name="Content Placeholder 3" descr="Cardinal Flowe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436582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Hand Collecting Seed</a:t>
            </a:r>
            <a:endParaRPr lang="en-US" dirty="0">
              <a:solidFill>
                <a:srgbClr val="4A452A"/>
              </a:solidFill>
            </a:endParaRPr>
          </a:p>
        </p:txBody>
      </p:sp>
      <p:pic>
        <p:nvPicPr>
          <p:cNvPr id="4" name="Content Placeholder 3" descr="Prairie Harvest.jpg"/>
          <p:cNvPicPr>
            <a:picLocks noGrp="1" noChangeAspect="1"/>
          </p:cNvPicPr>
          <p:nvPr>
            <p:ph idx="1"/>
          </p:nvPr>
        </p:nvPicPr>
        <p:blipFill>
          <a:blip r:embed="rId3" cstate="screen">
            <a:extLst>
              <a:ext uri="{28A0092B-C50C-407E-A947-70E740481C1C}">
                <a14:useLocalDpi xmlns:a14="http://schemas.microsoft.com/office/drawing/2010/main"/>
              </a:ext>
            </a:extLst>
          </a:blip>
          <a:srcRect l="-10572" r="-10572"/>
          <a:stretch>
            <a:fillRect/>
          </a:stretch>
        </p:blipFill>
        <p:spPr/>
      </p:pic>
    </p:spTree>
    <p:extLst>
      <p:ext uri="{BB962C8B-B14F-4D97-AF65-F5344CB8AC3E}">
        <p14:creationId xmlns:p14="http://schemas.microsoft.com/office/powerpoint/2010/main" val="16173242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Seed Processing</a:t>
            </a:r>
            <a:endParaRPr lang="en-US" dirty="0">
              <a:solidFill>
                <a:srgbClr val="4A452A"/>
              </a:solidFill>
            </a:endParaRPr>
          </a:p>
        </p:txBody>
      </p:sp>
      <p:pic>
        <p:nvPicPr>
          <p:cNvPr id="4" name="Content Placeholder 3" descr="Oct. Seed processing Evelyn and Marlene.jpg"/>
          <p:cNvPicPr>
            <a:picLocks noGrp="1" noChangeAspect="1"/>
          </p:cNvPicPr>
          <p:nvPr>
            <p:ph idx="1"/>
          </p:nvPr>
        </p:nvPicPr>
        <p:blipFill>
          <a:blip r:embed="rId3" cstate="screen">
            <a:extLst>
              <a:ext uri="{28A0092B-C50C-407E-A947-70E740481C1C}">
                <a14:useLocalDpi xmlns:a14="http://schemas.microsoft.com/office/drawing/2010/main"/>
              </a:ext>
            </a:extLst>
          </a:blip>
          <a:srcRect l="-18187" r="-18187"/>
          <a:stretch>
            <a:fillRect/>
          </a:stretch>
        </p:blipFill>
        <p:spPr/>
      </p:pic>
    </p:spTree>
    <p:extLst>
      <p:ext uri="{BB962C8B-B14F-4D97-AF65-F5344CB8AC3E}">
        <p14:creationId xmlns:p14="http://schemas.microsoft.com/office/powerpoint/2010/main" val="7678104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Prescribed Fire</a:t>
            </a:r>
            <a:endParaRPr lang="en-US" dirty="0">
              <a:solidFill>
                <a:srgbClr val="4A452A"/>
              </a:solidFill>
            </a:endParaRPr>
          </a:p>
        </p:txBody>
      </p:sp>
      <p:pic>
        <p:nvPicPr>
          <p:cNvPr id="4" name="Content Placeholder 3" descr="FNAL prairie burn 10Jan12_0208as.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533666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Deer Management</a:t>
            </a:r>
            <a:endParaRPr lang="en-US" dirty="0">
              <a:solidFill>
                <a:srgbClr val="4A452A"/>
              </a:solidFill>
            </a:endParaRPr>
          </a:p>
        </p:txBody>
      </p:sp>
      <p:pic>
        <p:nvPicPr>
          <p:cNvPr id="4" name="Picture 3" descr="deer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438" y="1313098"/>
            <a:ext cx="7313011" cy="5479491"/>
          </a:xfrm>
          <a:prstGeom prst="rect">
            <a:avLst/>
          </a:prstGeom>
        </p:spPr>
      </p:pic>
    </p:spTree>
    <p:extLst>
      <p:ext uri="{BB962C8B-B14F-4D97-AF65-F5344CB8AC3E}">
        <p14:creationId xmlns:p14="http://schemas.microsoft.com/office/powerpoint/2010/main" val="9567170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bg2">
                    <a:lumMod val="25000"/>
                  </a:schemeClr>
                </a:solidFill>
                <a:cs typeface="Apple Chancery"/>
              </a:rPr>
              <a:t>Fermilab</a:t>
            </a:r>
            <a:r>
              <a:rPr lang="en-US" dirty="0" smtClean="0">
                <a:solidFill>
                  <a:schemeClr val="bg2">
                    <a:lumMod val="25000"/>
                  </a:schemeClr>
                </a:solidFill>
                <a:cs typeface="Apple Chancery"/>
              </a:rPr>
              <a:t> Neighborhood </a:t>
            </a:r>
            <a:endParaRPr lang="en-US" dirty="0">
              <a:solidFill>
                <a:schemeClr val="bg2">
                  <a:lumMod val="25000"/>
                </a:schemeClr>
              </a:solidFill>
              <a:cs typeface="Apple Chancery"/>
            </a:endParaRPr>
          </a:p>
        </p:txBody>
      </p:sp>
      <p:pic>
        <p:nvPicPr>
          <p:cNvPr id="6" name="Content Placeholder 5" descr="Fermi_Map_Site min.pdf"/>
          <p:cNvPicPr>
            <a:picLocks noGrp="1" noChangeAspect="1"/>
          </p:cNvPicPr>
          <p:nvPr>
            <p:ph idx="1"/>
          </p:nvPr>
        </p:nvPicPr>
        <p:blipFill>
          <a:blip r:embed="rId3" cstate="screen">
            <a:extLst>
              <a:ext uri="{28A0092B-C50C-407E-A947-70E740481C1C}">
                <a14:useLocalDpi xmlns:a14="http://schemas.microsoft.com/office/drawing/2010/main"/>
              </a:ext>
            </a:extLst>
          </a:blip>
          <a:srcRect t="7503" b="7503"/>
          <a:stretch>
            <a:fillRect/>
          </a:stretch>
        </p:blipFill>
        <p:spPr/>
      </p:pic>
    </p:spTree>
    <p:extLst>
      <p:ext uri="{BB962C8B-B14F-4D97-AF65-F5344CB8AC3E}">
        <p14:creationId xmlns:p14="http://schemas.microsoft.com/office/powerpoint/2010/main" val="15819620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4597" y="0"/>
            <a:ext cx="8229600" cy="1143000"/>
          </a:xfrm>
        </p:spPr>
        <p:txBody>
          <a:bodyPr/>
          <a:lstStyle/>
          <a:p>
            <a:r>
              <a:rPr lang="en-US" dirty="0" smtClean="0">
                <a:solidFill>
                  <a:srgbClr val="4A452A"/>
                </a:solidFill>
              </a:rPr>
              <a:t>Triple Bottom Line</a:t>
            </a:r>
            <a:endParaRPr lang="en-US" dirty="0">
              <a:solidFill>
                <a:srgbClr val="4A452A"/>
              </a:solidFill>
            </a:endParaRPr>
          </a:p>
        </p:txBody>
      </p:sp>
      <p:sp>
        <p:nvSpPr>
          <p:cNvPr id="7" name="Oval 6"/>
          <p:cNvSpPr/>
          <p:nvPr/>
        </p:nvSpPr>
        <p:spPr>
          <a:xfrm>
            <a:off x="3272555" y="1539804"/>
            <a:ext cx="2494186" cy="2495974"/>
          </a:xfrm>
          <a:prstGeom prst="ellipse">
            <a:avLst/>
          </a:prstGeom>
          <a:solidFill>
            <a:srgbClr val="FFFF00"/>
          </a:solidFill>
          <a:ln>
            <a:solidFill>
              <a:srgbClr val="FFFF00">
                <a:alpha val="46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pple Chancery"/>
            </a:endParaRPr>
          </a:p>
        </p:txBody>
      </p:sp>
      <p:sp>
        <p:nvSpPr>
          <p:cNvPr id="11" name="Oval 10"/>
          <p:cNvSpPr/>
          <p:nvPr/>
        </p:nvSpPr>
        <p:spPr>
          <a:xfrm>
            <a:off x="3846077" y="2507450"/>
            <a:ext cx="2494186" cy="2495974"/>
          </a:xfrm>
          <a:prstGeom prst="ellipse">
            <a:avLst/>
          </a:prstGeom>
          <a:solidFill>
            <a:srgbClr val="CCFFCC">
              <a:alpha val="61000"/>
            </a:srgbClr>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pple Chancery"/>
            </a:endParaRPr>
          </a:p>
        </p:txBody>
      </p:sp>
      <p:sp>
        <p:nvSpPr>
          <p:cNvPr id="12" name="Oval 11"/>
          <p:cNvSpPr/>
          <p:nvPr/>
        </p:nvSpPr>
        <p:spPr>
          <a:xfrm>
            <a:off x="2598984" y="2507450"/>
            <a:ext cx="2494186" cy="2495974"/>
          </a:xfrm>
          <a:prstGeom prst="ellipse">
            <a:avLst/>
          </a:prstGeom>
          <a:solidFill>
            <a:schemeClr val="accent5">
              <a:lumMod val="60000"/>
              <a:lumOff val="40000"/>
              <a:alpha val="45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pple Chancery"/>
            </a:endParaRPr>
          </a:p>
        </p:txBody>
      </p:sp>
      <p:sp>
        <p:nvSpPr>
          <p:cNvPr id="14" name="TextBox 13"/>
          <p:cNvSpPr txBox="1"/>
          <p:nvPr/>
        </p:nvSpPr>
        <p:spPr>
          <a:xfrm>
            <a:off x="3846077" y="1956741"/>
            <a:ext cx="1290696" cy="338554"/>
          </a:xfrm>
          <a:prstGeom prst="rect">
            <a:avLst/>
          </a:prstGeom>
          <a:noFill/>
        </p:spPr>
        <p:txBody>
          <a:bodyPr wrap="square" rtlCol="0">
            <a:spAutoFit/>
          </a:bodyPr>
          <a:lstStyle/>
          <a:p>
            <a:r>
              <a:rPr lang="en-US" sz="1600" dirty="0" smtClean="0"/>
              <a:t>Environment</a:t>
            </a:r>
            <a:endParaRPr lang="en-US" sz="1600" dirty="0"/>
          </a:p>
        </p:txBody>
      </p:sp>
      <p:sp>
        <p:nvSpPr>
          <p:cNvPr id="15" name="TextBox 14"/>
          <p:cNvSpPr txBox="1"/>
          <p:nvPr/>
        </p:nvSpPr>
        <p:spPr>
          <a:xfrm>
            <a:off x="5298251" y="4035778"/>
            <a:ext cx="838183" cy="338554"/>
          </a:xfrm>
          <a:prstGeom prst="rect">
            <a:avLst/>
          </a:prstGeom>
          <a:noFill/>
        </p:spPr>
        <p:txBody>
          <a:bodyPr wrap="square" rtlCol="0">
            <a:spAutoFit/>
          </a:bodyPr>
          <a:lstStyle/>
          <a:p>
            <a:r>
              <a:rPr lang="en-US" sz="1600" dirty="0" smtClean="0"/>
              <a:t>People</a:t>
            </a:r>
            <a:endParaRPr lang="en-US" sz="1600" dirty="0"/>
          </a:p>
        </p:txBody>
      </p:sp>
      <p:sp>
        <p:nvSpPr>
          <p:cNvPr id="16" name="TextBox 15"/>
          <p:cNvSpPr txBox="1"/>
          <p:nvPr/>
        </p:nvSpPr>
        <p:spPr>
          <a:xfrm>
            <a:off x="2830406" y="4035778"/>
            <a:ext cx="1122599" cy="338554"/>
          </a:xfrm>
          <a:prstGeom prst="rect">
            <a:avLst/>
          </a:prstGeom>
          <a:noFill/>
        </p:spPr>
        <p:txBody>
          <a:bodyPr wrap="square" rtlCol="0">
            <a:spAutoFit/>
          </a:bodyPr>
          <a:lstStyle/>
          <a:p>
            <a:r>
              <a:rPr lang="en-US" sz="1600" dirty="0" smtClean="0"/>
              <a:t>Economics</a:t>
            </a:r>
            <a:endParaRPr lang="en-US" sz="1600" dirty="0"/>
          </a:p>
        </p:txBody>
      </p:sp>
      <p:sp>
        <p:nvSpPr>
          <p:cNvPr id="17" name="TextBox 16"/>
          <p:cNvSpPr txBox="1"/>
          <p:nvPr/>
        </p:nvSpPr>
        <p:spPr>
          <a:xfrm>
            <a:off x="3802474" y="3385406"/>
            <a:ext cx="1290696" cy="338554"/>
          </a:xfrm>
          <a:prstGeom prst="rect">
            <a:avLst/>
          </a:prstGeom>
          <a:noFill/>
        </p:spPr>
        <p:txBody>
          <a:bodyPr wrap="square" rtlCol="0">
            <a:spAutoFit/>
          </a:bodyPr>
          <a:lstStyle/>
          <a:p>
            <a:r>
              <a:rPr lang="en-US" sz="1600" dirty="0" smtClean="0"/>
              <a:t>Sustainability</a:t>
            </a:r>
            <a:endParaRPr lang="en-US" sz="1600" dirty="0"/>
          </a:p>
        </p:txBody>
      </p:sp>
    </p:spTree>
    <p:extLst>
      <p:ext uri="{BB962C8B-B14F-4D97-AF65-F5344CB8AC3E}">
        <p14:creationId xmlns:p14="http://schemas.microsoft.com/office/powerpoint/2010/main" val="37298091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Spring Butterfly Walk</a:t>
            </a:r>
            <a:endParaRPr lang="en-US" dirty="0">
              <a:solidFill>
                <a:srgbClr val="4A452A"/>
              </a:solidFill>
            </a:endParaRPr>
          </a:p>
        </p:txBody>
      </p:sp>
      <p:pic>
        <p:nvPicPr>
          <p:cNvPr id="4" name="Content Placeholder 3" descr="Butterfly Walk.pd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200406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A452A"/>
                </a:solidFill>
              </a:rPr>
              <a:t>Lederman Science Education Center</a:t>
            </a:r>
            <a:endParaRPr lang="en-US" dirty="0">
              <a:solidFill>
                <a:srgbClr val="4A452A"/>
              </a:solidFill>
            </a:endParaRPr>
          </a:p>
        </p:txBody>
      </p:sp>
      <p:pic>
        <p:nvPicPr>
          <p:cNvPr id="4" name="Content Placeholder 3" descr="Lederman ITSF.pdf"/>
          <p:cNvPicPr>
            <a:picLocks noGrp="1" noChangeAspect="1"/>
          </p:cNvPicPr>
          <p:nvPr>
            <p:ph idx="1"/>
          </p:nvPr>
        </p:nvPicPr>
        <p:blipFill>
          <a:blip r:embed="rId3" cstate="screen">
            <a:extLst>
              <a:ext uri="{28A0092B-C50C-407E-A947-70E740481C1C}">
                <a14:useLocalDpi xmlns:a14="http://schemas.microsoft.com/office/drawing/2010/main"/>
              </a:ext>
            </a:extLst>
          </a:blip>
          <a:srcRect t="28751" b="28751"/>
          <a:stretch>
            <a:fillRect/>
          </a:stretch>
        </p:blipFill>
        <p:spPr/>
      </p:pic>
    </p:spTree>
    <p:extLst>
      <p:ext uri="{BB962C8B-B14F-4D97-AF65-F5344CB8AC3E}">
        <p14:creationId xmlns:p14="http://schemas.microsoft.com/office/powerpoint/2010/main" val="750105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Bioenergy Plots</a:t>
            </a:r>
            <a:endParaRPr lang="en-US" dirty="0">
              <a:solidFill>
                <a:srgbClr val="4A452A"/>
              </a:solidFill>
            </a:endParaRPr>
          </a:p>
        </p:txBody>
      </p:sp>
      <p:pic>
        <p:nvPicPr>
          <p:cNvPr id="4" name="Content Placeholder 3" descr="Bioenergy ITSF.pdf"/>
          <p:cNvPicPr>
            <a:picLocks noGrp="1" noChangeAspect="1"/>
          </p:cNvPicPr>
          <p:nvPr>
            <p:ph idx="1"/>
          </p:nvPr>
        </p:nvPicPr>
        <p:blipFill>
          <a:blip r:embed="rId3" cstate="screen">
            <a:extLst>
              <a:ext uri="{28A0092B-C50C-407E-A947-70E740481C1C}">
                <a14:useLocalDpi xmlns:a14="http://schemas.microsoft.com/office/drawing/2010/main"/>
              </a:ext>
            </a:extLst>
          </a:blip>
          <a:srcRect t="28751" b="28751"/>
          <a:stretch>
            <a:fillRect/>
          </a:stretch>
        </p:blipFill>
        <p:spPr/>
      </p:pic>
    </p:spTree>
    <p:extLst>
      <p:ext uri="{BB962C8B-B14F-4D97-AF65-F5344CB8AC3E}">
        <p14:creationId xmlns:p14="http://schemas.microsoft.com/office/powerpoint/2010/main" val="17603347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4A452A"/>
                </a:solidFill>
              </a:rPr>
              <a:t>Fermilab</a:t>
            </a:r>
            <a:r>
              <a:rPr lang="en-US" dirty="0" smtClean="0">
                <a:solidFill>
                  <a:srgbClr val="4A452A"/>
                </a:solidFill>
              </a:rPr>
              <a:t> Natural Areas</a:t>
            </a:r>
            <a:endParaRPr lang="en-US" dirty="0">
              <a:solidFill>
                <a:srgbClr val="4A452A"/>
              </a:solidFill>
            </a:endParaRPr>
          </a:p>
        </p:txBody>
      </p:sp>
      <p:pic>
        <p:nvPicPr>
          <p:cNvPr id="6" name="Content Placeholder 5" descr="FNA T-shirts ITSF.pd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9844230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78881" cy="2298310"/>
          </a:xfrm>
        </p:spPr>
        <p:txBody>
          <a:bodyPr>
            <a:normAutofit fontScale="90000"/>
          </a:bodyPr>
          <a:lstStyle/>
          <a:p>
            <a:r>
              <a:rPr lang="en-US" dirty="0" err="1" smtClean="0">
                <a:solidFill>
                  <a:srgbClr val="4A452A"/>
                </a:solidFill>
              </a:rPr>
              <a:t>Fermilab</a:t>
            </a:r>
            <a:r>
              <a:rPr lang="en-US" dirty="0" smtClean="0">
                <a:solidFill>
                  <a:srgbClr val="4A452A"/>
                </a:solidFill>
              </a:rPr>
              <a:t> as an Ecological Entity</a:t>
            </a:r>
            <a:endParaRPr lang="en-US" dirty="0">
              <a:solidFill>
                <a:srgbClr val="4A452A"/>
              </a:solidFill>
            </a:endParaRPr>
          </a:p>
        </p:txBody>
      </p:sp>
      <p:pic>
        <p:nvPicPr>
          <p:cNvPr id="4" name="Picture 3" descr="rmonarda fistulosa- wild bergamo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6929" y="267266"/>
            <a:ext cx="4541714" cy="6300348"/>
          </a:xfrm>
          <a:prstGeom prst="rect">
            <a:avLst/>
          </a:prstGeom>
        </p:spPr>
      </p:pic>
    </p:spTree>
    <p:extLst>
      <p:ext uri="{BB962C8B-B14F-4D97-AF65-F5344CB8AC3E}">
        <p14:creationId xmlns:p14="http://schemas.microsoft.com/office/powerpoint/2010/main" val="17823905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Questions.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457200" y="984556"/>
            <a:ext cx="8229600" cy="5141607"/>
          </a:xfrm>
        </p:spPr>
      </p:pic>
      <p:sp>
        <p:nvSpPr>
          <p:cNvPr id="7" name="TextBox 6"/>
          <p:cNvSpPr txBox="1"/>
          <p:nvPr/>
        </p:nvSpPr>
        <p:spPr>
          <a:xfrm>
            <a:off x="4481024" y="1512506"/>
            <a:ext cx="4036795" cy="1107996"/>
          </a:xfrm>
          <a:prstGeom prst="rect">
            <a:avLst/>
          </a:prstGeom>
          <a:noFill/>
        </p:spPr>
        <p:txBody>
          <a:bodyPr wrap="none" rtlCol="0">
            <a:spAutoFit/>
          </a:bodyPr>
          <a:lstStyle/>
          <a:p>
            <a:r>
              <a:rPr lang="en-US" sz="6600" dirty="0" smtClean="0">
                <a:solidFill>
                  <a:srgbClr val="FFFF00"/>
                </a:solidFill>
                <a:latin typeface="Apple Chancery"/>
                <a:cs typeface="Apple Chancery"/>
              </a:rPr>
              <a:t>Questions?</a:t>
            </a:r>
            <a:endParaRPr lang="en-US" sz="6600" dirty="0">
              <a:solidFill>
                <a:srgbClr val="FFFF00"/>
              </a:solidFill>
              <a:latin typeface="Apple Chancery"/>
              <a:cs typeface="Apple Chancery"/>
            </a:endParaRPr>
          </a:p>
        </p:txBody>
      </p:sp>
    </p:spTree>
    <p:extLst>
      <p:ext uri="{BB962C8B-B14F-4D97-AF65-F5344CB8AC3E}">
        <p14:creationId xmlns:p14="http://schemas.microsoft.com/office/powerpoint/2010/main" val="38225792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5000"/>
                  </a:schemeClr>
                </a:solidFill>
              </a:rPr>
              <a:t>Community Types</a:t>
            </a:r>
            <a:endParaRPr lang="en-US" dirty="0">
              <a:solidFill>
                <a:schemeClr val="bg2">
                  <a:lumMod val="25000"/>
                </a:schemeClr>
              </a:solidFill>
            </a:endParaRPr>
          </a:p>
        </p:txBody>
      </p:sp>
      <p:pic>
        <p:nvPicPr>
          <p:cNvPr id="6" name="Content Placeholder 5" descr="Habitat map ITSF.pdf"/>
          <p:cNvPicPr>
            <a:picLocks noGrp="1" noChangeAspect="1"/>
          </p:cNvPicPr>
          <p:nvPr>
            <p:ph idx="1"/>
          </p:nvPr>
        </p:nvPicPr>
        <p:blipFill>
          <a:blip r:embed="rId3" cstate="screen">
            <a:extLst>
              <a:ext uri="{28A0092B-C50C-407E-A947-70E740481C1C}">
                <a14:useLocalDpi xmlns:a14="http://schemas.microsoft.com/office/drawing/2010/main"/>
              </a:ext>
            </a:extLst>
          </a:blip>
          <a:srcRect l="-67655" r="-67655"/>
          <a:stretch>
            <a:fillRect/>
          </a:stretch>
        </p:blipFill>
        <p:spPr>
          <a:xfrm>
            <a:off x="457200" y="1600201"/>
            <a:ext cx="7512668" cy="4131678"/>
          </a:xfrm>
        </p:spPr>
      </p:pic>
    </p:spTree>
    <p:extLst>
      <p:ext uri="{BB962C8B-B14F-4D97-AF65-F5344CB8AC3E}">
        <p14:creationId xmlns:p14="http://schemas.microsoft.com/office/powerpoint/2010/main" val="8690199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Restored Prairie</a:t>
            </a:r>
            <a:endParaRPr lang="en-US" dirty="0">
              <a:solidFill>
                <a:srgbClr val="4A452A"/>
              </a:solidFill>
            </a:endParaRPr>
          </a:p>
        </p:txBody>
      </p:sp>
      <p:pic>
        <p:nvPicPr>
          <p:cNvPr id="4" name="Content Placeholder 3"/>
          <p:cNvPicPr>
            <a:picLocks noGrp="1" noChangeAspect="1"/>
          </p:cNvPicPr>
          <p:nvPr>
            <p:ph idx="1"/>
          </p:nvPr>
        </p:nvPicPr>
        <p:blipFill>
          <a:blip r:embed="rId3"/>
          <a:srcRect t="7803" b="7803"/>
          <a:stretch>
            <a:fillRect/>
          </a:stretch>
        </p:blipFill>
        <p:spPr/>
      </p:pic>
    </p:spTree>
    <p:extLst>
      <p:ext uri="{BB962C8B-B14F-4D97-AF65-F5344CB8AC3E}">
        <p14:creationId xmlns:p14="http://schemas.microsoft.com/office/powerpoint/2010/main" val="37447983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Woodlands</a:t>
            </a:r>
            <a:endParaRPr lang="en-US" dirty="0">
              <a:solidFill>
                <a:srgbClr val="4A452A"/>
              </a:solidFill>
            </a:endParaRPr>
          </a:p>
        </p:txBody>
      </p:sp>
      <p:pic>
        <p:nvPicPr>
          <p:cNvPr id="6" name="Content Placeholder 5" descr="Big Woods.pd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364287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500" y="274638"/>
            <a:ext cx="8229600" cy="1143000"/>
          </a:xfrm>
        </p:spPr>
        <p:txBody>
          <a:bodyPr/>
          <a:lstStyle/>
          <a:p>
            <a:r>
              <a:rPr lang="en-US" dirty="0" smtClean="0">
                <a:solidFill>
                  <a:srgbClr val="4A452A"/>
                </a:solidFill>
              </a:rPr>
              <a:t>Lakes and Ponds</a:t>
            </a:r>
            <a:endParaRPr lang="en-US" dirty="0">
              <a:solidFill>
                <a:srgbClr val="4A452A"/>
              </a:solidFill>
            </a:endParaRPr>
          </a:p>
        </p:txBody>
      </p:sp>
      <p:pic>
        <p:nvPicPr>
          <p:cNvPr id="6" name="Content Placeholder 5" descr="Andys Pond.pd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518591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Corn</a:t>
            </a:r>
            <a:endParaRPr lang="en-US" dirty="0">
              <a:solidFill>
                <a:srgbClr val="4A452A"/>
              </a:solidFill>
            </a:endParaRPr>
          </a:p>
        </p:txBody>
      </p:sp>
      <p:pic>
        <p:nvPicPr>
          <p:cNvPr id="6" name="Content Placeholder 5" descr="Corn plus grass.pd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970972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452A"/>
                </a:solidFill>
              </a:rPr>
              <a:t>40 years ago…</a:t>
            </a:r>
            <a:endParaRPr lang="en-US" dirty="0">
              <a:solidFill>
                <a:srgbClr val="4A452A"/>
              </a:solidFill>
            </a:endParaRPr>
          </a:p>
        </p:txBody>
      </p:sp>
      <p:pic>
        <p:nvPicPr>
          <p:cNvPr id="6" name="Content Placeholder 5" descr="73_aerial copy ITSF.pdf"/>
          <p:cNvPicPr>
            <a:picLocks noGrp="1" noChangeAspect="1"/>
          </p:cNvPicPr>
          <p:nvPr>
            <p:ph idx="1"/>
          </p:nvPr>
        </p:nvPicPr>
        <p:blipFill>
          <a:blip r:embed="rId3" cstate="screen">
            <a:extLst>
              <a:ext uri="{28A0092B-C50C-407E-A947-70E740481C1C}">
                <a14:useLocalDpi xmlns:a14="http://schemas.microsoft.com/office/drawing/2010/main"/>
              </a:ext>
            </a:extLst>
          </a:blip>
          <a:srcRect l="-67655" r="-67655"/>
          <a:stretch>
            <a:fillRect/>
          </a:stretch>
        </p:blipFill>
        <p:spPr>
          <a:xfrm>
            <a:off x="-1196187" y="897097"/>
            <a:ext cx="11318430" cy="5960904"/>
          </a:xfrm>
        </p:spPr>
      </p:pic>
    </p:spTree>
    <p:extLst>
      <p:ext uri="{BB962C8B-B14F-4D97-AF65-F5344CB8AC3E}">
        <p14:creationId xmlns:p14="http://schemas.microsoft.com/office/powerpoint/2010/main" val="27836029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4A452A"/>
                </a:solidFill>
              </a:rPr>
              <a:t>Fermilab’s</a:t>
            </a:r>
            <a:r>
              <a:rPr lang="en-US" dirty="0" smtClean="0">
                <a:solidFill>
                  <a:srgbClr val="4A452A"/>
                </a:solidFill>
              </a:rPr>
              <a:t> Ecological Identity</a:t>
            </a:r>
            <a:endParaRPr lang="en-US" dirty="0">
              <a:solidFill>
                <a:srgbClr val="4A452A"/>
              </a:solidFill>
            </a:endParaRP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135083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8715</TotalTime>
  <Words>980</Words>
  <Application>Microsoft Macintosh PowerPoint</Application>
  <PresentationFormat>On-screen Show (4:3)</PresentationFormat>
  <Paragraphs>127</Paragraphs>
  <Slides>26</Slides>
  <Notes>23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Sustainability Writ Large</vt:lpstr>
      <vt:lpstr>Fermilab Neighborhood </vt:lpstr>
      <vt:lpstr>Community Types</vt:lpstr>
      <vt:lpstr>Restored Prairie</vt:lpstr>
      <vt:lpstr>Woodlands</vt:lpstr>
      <vt:lpstr>Lakes and Ponds</vt:lpstr>
      <vt:lpstr>Corn</vt:lpstr>
      <vt:lpstr>40 years ago…</vt:lpstr>
      <vt:lpstr>Fermilab’s Ecological Identity</vt:lpstr>
      <vt:lpstr>Whitetail Deer</vt:lpstr>
      <vt:lpstr>Coyote</vt:lpstr>
      <vt:lpstr>Green Heron</vt:lpstr>
      <vt:lpstr>Butterfly on Spring Beauty</vt:lpstr>
      <vt:lpstr>Volunteer Clean-up Day</vt:lpstr>
      <vt:lpstr>Restored Prairie</vt:lpstr>
      <vt:lpstr>Hand Collecting Seed</vt:lpstr>
      <vt:lpstr>Seed Processing</vt:lpstr>
      <vt:lpstr>Prescribed Fire</vt:lpstr>
      <vt:lpstr>Deer Management</vt:lpstr>
      <vt:lpstr>Triple Bottom Line</vt:lpstr>
      <vt:lpstr>Spring Butterfly Walk</vt:lpstr>
      <vt:lpstr>Lederman Science Education Center</vt:lpstr>
      <vt:lpstr>Bioenergy Plots</vt:lpstr>
      <vt:lpstr>Fermilab Natural Areas</vt:lpstr>
      <vt:lpstr>Fermilab as an Ecological Entity</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Triple Bottom Line</dc:title>
  <dc:subject/>
  <dc:creator>Rod Walton</dc:creator>
  <cp:keywords/>
  <dc:description/>
  <cp:lastModifiedBy>Rod Walton</cp:lastModifiedBy>
  <cp:revision>41</cp:revision>
  <dcterms:created xsi:type="dcterms:W3CDTF">2014-09-02T13:18:46Z</dcterms:created>
  <dcterms:modified xsi:type="dcterms:W3CDTF">2014-09-10T13:27:37Z</dcterms:modified>
  <cp:category/>
</cp:coreProperties>
</file>