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5"/>
  </p:notesMasterIdLst>
  <p:handoutMasterIdLst>
    <p:handoutMasterId r:id="rId16"/>
  </p:handoutMasterIdLst>
  <p:sldIdLst>
    <p:sldId id="265" r:id="rId3"/>
    <p:sldId id="267" r:id="rId4"/>
    <p:sldId id="266" r:id="rId5"/>
    <p:sldId id="279" r:id="rId6"/>
    <p:sldId id="268" r:id="rId7"/>
    <p:sldId id="277" r:id="rId8"/>
    <p:sldId id="269" r:id="rId9"/>
    <p:sldId id="270" r:id="rId10"/>
    <p:sldId id="271" r:id="rId11"/>
    <p:sldId id="274" r:id="rId12"/>
    <p:sldId id="276" r:id="rId13"/>
    <p:sldId id="278" r:id="rId14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8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298" tIns="46149" rIns="92298" bIns="4614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pitchFamily="124" charset="0"/>
              </a:defRPr>
            </a:lvl1pPr>
          </a:lstStyle>
          <a:p>
            <a:pPr>
              <a:defRPr/>
            </a:pPr>
            <a:fld id="{1C9434A4-43D0-4D7C-B723-499F6C99F86A}" type="datetimeFigureOut">
              <a:rPr lang="en-US" altLang="en-US"/>
              <a:pPr>
                <a:defRPr/>
              </a:pPr>
              <a:t>9/10/2014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wrap="square" lIns="92298" tIns="46149" rIns="92298" bIns="4614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pitchFamily="124" charset="0"/>
              </a:defRPr>
            </a:lvl1pPr>
          </a:lstStyle>
          <a:p>
            <a:pPr>
              <a:defRPr/>
            </a:pPr>
            <a:fld id="{ECF12C8D-D90F-45C2-827B-FC717CF186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178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wrap="square" lIns="92298" tIns="46149" rIns="92298" bIns="4614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pitchFamily="124" charset="0"/>
              </a:defRPr>
            </a:lvl1pPr>
          </a:lstStyle>
          <a:p>
            <a:pPr>
              <a:defRPr/>
            </a:pPr>
            <a:fld id="{15F89B0A-F221-454B-9F79-E90457C719DD}" type="datetimeFigureOut">
              <a:rPr lang="en-US" altLang="en-US"/>
              <a:pPr>
                <a:defRPr/>
              </a:pPr>
              <a:t>9/10/2014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9" rIns="92298" bIns="4614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98" tIns="46149" rIns="92298" bIns="4614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298" tIns="46149" rIns="92298" bIns="461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wrap="square" lIns="92298" tIns="46149" rIns="92298" bIns="4614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pitchFamily="124" charset="0"/>
              </a:defRPr>
            </a:lvl1pPr>
          </a:lstStyle>
          <a:p>
            <a:pPr>
              <a:defRPr/>
            </a:pPr>
            <a:fld id="{8B07038E-B79C-486C-8763-FAD2C98BC0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5228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F28095-41D2-485E-81F6-1DD30AB890E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153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2AFEB8-2D0E-4CF6-B42D-99EC9938C0C0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D6050D-9788-4982-96D6-28230836C8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171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0251-B85E-46C0-9B1D-4DD6771D3E35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BCC7C-6E66-406A-8BB4-899E6561FD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6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C227-8703-4CE7-B22E-61053BFDEB2D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E045-DE69-4048-B56F-6211BA1F84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331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853A-8E5C-4F5F-95E3-64E351711066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1FF8-3967-45D8-BE55-1434943E5D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051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82D10-531A-4AAC-A617-AF40D17AEC64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2DC80-4FBA-433F-A8A6-D2809CF140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05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71787-7D2B-4F02-98A4-362A863E03A8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47AA2-16EB-4730-8D4A-04721E1E08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293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1210-411C-45C0-AC98-4F8BCE75577E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27D62-72C2-463C-A0DC-82519AF253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175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FC293-F633-48ED-9D32-AD146B4BFA93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3E40-F4E5-4169-8952-56910EE914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058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A9BB27BE-7111-4CEB-9984-232BE7CEEB81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09FAA27E-84DF-464E-9DDE-659B523706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0" r:id="rId3"/>
    <p:sldLayoutId id="2147484091" r:id="rId4"/>
    <p:sldLayoutId id="2147484092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F5D20E92-966A-4E55-9416-3C78D8E4757D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80DED905-FE1F-4DC8-AC0F-B5F803D726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Commuter “Last Mile Problem”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Eric Mieland</a:t>
            </a:r>
          </a:p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International Technical Safety Forum</a:t>
            </a:r>
          </a:p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Oct. 10,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ohmi\Desktop\Batavia CNR for PP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908804">
            <a:off x="4664817" y="4435846"/>
            <a:ext cx="1371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Wilson St.</a:t>
            </a:r>
            <a:endParaRPr lang="en-US" sz="1400" dirty="0"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5475" y="5677408"/>
            <a:ext cx="1371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Morton St.</a:t>
            </a:r>
            <a:endParaRPr lang="en-US" sz="1400" dirty="0"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15" y="4980708"/>
            <a:ext cx="1371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Main St.</a:t>
            </a:r>
            <a:endParaRPr lang="en-US" sz="1400" dirty="0"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4323">
            <a:off x="577572" y="2374555"/>
            <a:ext cx="183648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Fabyan Pkwy.</a:t>
            </a:r>
            <a:endParaRPr lang="en-US" sz="1400" dirty="0"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2374" y="1905000"/>
            <a:ext cx="183648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Fabyan Pkwy.</a:t>
            </a:r>
            <a:endParaRPr lang="en-US" sz="1400" dirty="0"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7252395">
            <a:off x="1410222" y="1136961"/>
            <a:ext cx="183648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Western Ave.</a:t>
            </a:r>
            <a:endParaRPr lang="en-US" sz="1400" dirty="0"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62531" y="3292797"/>
            <a:ext cx="183648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Randall Rd.</a:t>
            </a:r>
            <a:endParaRPr lang="en-US" sz="1400" dirty="0"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945833" y="2742455"/>
            <a:ext cx="167491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Kirk Rd.</a:t>
            </a:r>
            <a:endParaRPr lang="en-US" sz="1400" dirty="0"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4" name="Picture 13" descr="C:\Users\grohmi\Pictures\Icon.png"/>
          <p:cNvPicPr/>
          <p:nvPr/>
        </p:nvPicPr>
        <p:blipFill>
          <a:blip r:embed="rId4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78" y="263425"/>
            <a:ext cx="232410" cy="232410"/>
          </a:xfrm>
          <a:prstGeom prst="rect">
            <a:avLst/>
          </a:prstGeom>
          <a:noFill/>
          <a:effectLst>
            <a:outerShdw blurRad="63500" sx="114000" sy="114000" algn="ctr" rotWithShape="0">
              <a:prstClr val="black">
                <a:alpha val="75000"/>
              </a:prstClr>
            </a:outerShdw>
          </a:effectLst>
          <a:ex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36" y="5592435"/>
            <a:ext cx="640472" cy="69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43007" y="5280964"/>
            <a:ext cx="117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/>
                </a:solidFill>
              </a:rPr>
              <a:t>Fermilab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pic>
        <p:nvPicPr>
          <p:cNvPr id="19" name="Picture 2" descr="C:\Users\grohmi\Pictures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474" y="2273496"/>
            <a:ext cx="226536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31783" y="4176215"/>
            <a:ext cx="344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Expanded Service Area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76911" y="600499"/>
            <a:ext cx="1391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Geneva</a:t>
            </a:r>
          </a:p>
          <a:p>
            <a:r>
              <a:rPr lang="en-US" sz="1800" b="1" dirty="0" smtClean="0"/>
              <a:t>Train Station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359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Shuttle: When and Where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AFEB8-2D0E-4CF6-B42D-99EC9938C0C0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6050D-9788-4982-96D6-28230836C80F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9" y="963771"/>
            <a:ext cx="4589923" cy="16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451576"/>
              </p:ext>
            </p:extLst>
          </p:nvPr>
        </p:nvGraphicFramePr>
        <p:xfrm>
          <a:off x="5322704" y="3361722"/>
          <a:ext cx="3200400" cy="2787650"/>
        </p:xfrm>
        <a:graphic>
          <a:graphicData uri="http://schemas.openxmlformats.org/drawingml/2006/table">
            <a:tbl>
              <a:tblPr firstRow="1" bandRow="1"/>
              <a:tblGrid>
                <a:gridCol w="1295400"/>
                <a:gridCol w="1905000"/>
              </a:tblGrid>
              <a:tr h="370840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Medium"/>
                          <a:ea typeface="+mn-ea"/>
                          <a:cs typeface="+mn-cs"/>
                        </a:rPr>
                        <a:t>Weekday Afternoons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ranklin Gothic Medium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Fermilab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Geneva Metra Station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Medium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12:00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Medium"/>
                          <a:ea typeface="+mn-ea"/>
                          <a:cs typeface="+mn-cs"/>
                        </a:rPr>
                        <a:t>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2:25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5:11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5:26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6:17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6:32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318086" y="5010992"/>
            <a:ext cx="3200400" cy="1143000"/>
          </a:xfrm>
          <a:prstGeom prst="roundRect">
            <a:avLst/>
          </a:prstGeom>
          <a:noFill/>
          <a:ln w="57150" cap="flat" cmpd="sng" algn="ctr">
            <a:solidFill>
              <a:srgbClr val="D1634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865410"/>
              </p:ext>
            </p:extLst>
          </p:nvPr>
        </p:nvGraphicFramePr>
        <p:xfrm>
          <a:off x="914400" y="3411935"/>
          <a:ext cx="3200400" cy="2416810"/>
        </p:xfrm>
        <a:graphic>
          <a:graphicData uri="http://schemas.openxmlformats.org/drawingml/2006/table">
            <a:tbl>
              <a:tblPr firstRow="1" bandRow="1"/>
              <a:tblGrid>
                <a:gridCol w="1828800"/>
                <a:gridCol w="1371600"/>
              </a:tblGrid>
              <a:tr h="339479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Weekday 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Mornings</a:t>
                      </a:r>
                    </a:p>
                    <a:p>
                      <a:pPr algn="l" fontAlgn="b"/>
                      <a:endParaRPr lang="en-US" sz="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Geneva Metra Station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Fermilab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6:50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–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7:38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7:52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8:52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9:06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9:55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–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914400" y="4683488"/>
            <a:ext cx="3200400" cy="762000"/>
          </a:xfrm>
          <a:prstGeom prst="roundRect">
            <a:avLst/>
          </a:prstGeom>
          <a:noFill/>
          <a:ln w="57150" cap="flat" cmpd="sng" algn="ctr">
            <a:solidFill>
              <a:srgbClr val="D1634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601" y="2920624"/>
            <a:ext cx="44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chemeClr val="accent6"/>
                </a:solidFill>
              </a:rPr>
              <a:t>Planned Stops</a:t>
            </a:r>
            <a:endParaRPr lang="en-US" i="1" u="sng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799995"/>
            <a:ext cx="17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chemeClr val="accent6"/>
                </a:solidFill>
              </a:rPr>
              <a:t>On Demand</a:t>
            </a:r>
            <a:endParaRPr lang="en-US" i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Fees and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Pace fare $1.75 </a:t>
            </a:r>
          </a:p>
          <a:p>
            <a:r>
              <a:rPr lang="en-US" dirty="0" smtClean="0"/>
              <a:t>50% discount with a monthly train pass</a:t>
            </a:r>
          </a:p>
          <a:p>
            <a:r>
              <a:rPr lang="en-US" dirty="0" smtClean="0"/>
              <a:t>As a public mass transit provider Pace must service facilities accessible to the public</a:t>
            </a:r>
          </a:p>
          <a:p>
            <a:r>
              <a:rPr lang="en-US" dirty="0" smtClean="0"/>
              <a:t>Wilson Hall meets the requirement – other areas do not</a:t>
            </a:r>
          </a:p>
          <a:p>
            <a:r>
              <a:rPr lang="en-US" dirty="0" smtClean="0"/>
              <a:t>Service beyond Wilson Hall will be handled by transfer to our internal bus system – Fermilab Taxi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Next Steps:</a:t>
            </a:r>
          </a:p>
          <a:p>
            <a:r>
              <a:rPr lang="en-US" dirty="0" smtClean="0"/>
              <a:t>Employee Awareness</a:t>
            </a:r>
          </a:p>
          <a:p>
            <a:r>
              <a:rPr lang="en-US" dirty="0" smtClean="0"/>
              <a:t>Initiate transit fare pre-tax benefit program.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AFEB8-2D0E-4CF6-B42D-99EC9938C0C0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Mieland | Commuter Last Mile Problem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6050D-9788-4982-96D6-28230836C80F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7" name="Picture 2" descr="Sampling of Metra monthly tick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18" y="4032084"/>
            <a:ext cx="2811267" cy="11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itchFamily="124" charset="0"/>
              </a:rPr>
              <a:t>Fermilab Commuter Last Mile Challenge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146406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Helvetica" pitchFamily="124" charset="0"/>
              </a:rPr>
              <a:t>Fermilab’s campus is located near two Chicago metropolitan commuter transit train lines (Metra). However there is no convenient connection between the trains and the site.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CA145B7-CB80-4A40-8D8C-B0575459C49B}" type="datetime1"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9/10/2014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Eric Mieland | Commuter Last Mile Problem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B3480AF-0DCA-4F3C-9A7C-CF02B0DAE710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68" y="2584486"/>
            <a:ext cx="4679268" cy="3087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244" y="949178"/>
            <a:ext cx="8332788" cy="51858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Date Placeholder 2"/>
          <p:cNvSpPr>
            <a:spLocks noGrp="1"/>
          </p:cNvSpPr>
          <p:nvPr>
            <p:ph type="dt" sz="quarter" idx="1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20702C4-A916-4F89-95D1-A388BE6440E7}" type="datetime1"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9/10/2014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Eric Mieland | Commuter Last Mile Problem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86E640D-1FA5-4674-A946-BA3DBBF5749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3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7174" name="Picture 6" descr="mark_blue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25" y="1932711"/>
            <a:ext cx="605381" cy="5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5724" y="280555"/>
            <a:ext cx="248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Metra Train Lines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379" y="245225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FERMILAB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6" y="372836"/>
            <a:ext cx="8157776" cy="5668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D582D10-531A-4AAC-A617-AF40D17AEC64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Mieland | Commuter Last Mile Problem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472DC80-4FBA-433F-A8A6-D2809CF140F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97829" y="2177137"/>
            <a:ext cx="192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Fermilab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12920" y="865734"/>
            <a:ext cx="304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Union Pacific Rail Line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37328" y="5127170"/>
            <a:ext cx="400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Burlington Northern Rail Line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87556" y="1178250"/>
            <a:ext cx="8157776" cy="182880"/>
            <a:chOff x="487556" y="1178250"/>
            <a:chExt cx="8157776" cy="18288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3309257" y="1178250"/>
              <a:ext cx="5336075" cy="182880"/>
            </a:xfrm>
            <a:prstGeom prst="line">
              <a:avLst/>
            </a:prstGeom>
            <a:ln w="38100">
              <a:solidFill>
                <a:srgbClr val="40404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1981201" y="1327399"/>
              <a:ext cx="1328056" cy="33731"/>
            </a:xfrm>
            <a:prstGeom prst="line">
              <a:avLst/>
            </a:prstGeom>
            <a:ln w="38100">
              <a:solidFill>
                <a:srgbClr val="40404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87556" y="1211982"/>
              <a:ext cx="1493644" cy="115417"/>
            </a:xfrm>
            <a:prstGeom prst="line">
              <a:avLst/>
            </a:prstGeom>
            <a:ln w="38100">
              <a:solidFill>
                <a:srgbClr val="40404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526971" y="4572000"/>
            <a:ext cx="5118361" cy="883976"/>
            <a:chOff x="3526971" y="4572000"/>
            <a:chExt cx="5118361" cy="883976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3526971" y="5095851"/>
              <a:ext cx="1600200" cy="360125"/>
            </a:xfrm>
            <a:prstGeom prst="line">
              <a:avLst/>
            </a:prstGeom>
            <a:ln w="38100" cmpd="sng">
              <a:solidFill>
                <a:srgbClr val="40404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127171" y="4953000"/>
              <a:ext cx="2873829" cy="142852"/>
            </a:xfrm>
            <a:prstGeom prst="line">
              <a:avLst/>
            </a:prstGeom>
            <a:ln w="38100" cmpd="sng">
              <a:solidFill>
                <a:srgbClr val="40404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8001000" y="4572000"/>
              <a:ext cx="644332" cy="381000"/>
            </a:xfrm>
            <a:prstGeom prst="line">
              <a:avLst/>
            </a:prstGeom>
            <a:ln w="38100" cmpd="sng">
              <a:solidFill>
                <a:srgbClr val="40404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42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Train Commuters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16A29C-B584-4743-A829-72812C0D714A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6050D-9788-4982-96D6-28230836C80F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The Creative Crowd</a:t>
            </a:r>
          </a:p>
          <a:p>
            <a:r>
              <a:rPr lang="en-US" dirty="0" smtClean="0"/>
              <a:t>Leave a dedicated car  overnight at the train station</a:t>
            </a:r>
          </a:p>
          <a:p>
            <a:r>
              <a:rPr lang="en-US" dirty="0" smtClean="0"/>
              <a:t>Car pool with an overnight parker</a:t>
            </a:r>
          </a:p>
          <a:p>
            <a:r>
              <a:rPr lang="en-US" dirty="0" smtClean="0"/>
              <a:t>Bike to and from the train station; bikes are allowed on trains.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Understand the Potential</a:t>
            </a:r>
          </a:p>
          <a:p>
            <a:r>
              <a:rPr lang="en-US" dirty="0" smtClean="0"/>
              <a:t>Laboratory demographics suggest many riders possible</a:t>
            </a:r>
          </a:p>
          <a:p>
            <a:r>
              <a:rPr lang="en-US" dirty="0" smtClean="0"/>
              <a:t>Workforce spread throughout metropolitan area</a:t>
            </a:r>
          </a:p>
          <a:p>
            <a:r>
              <a:rPr lang="en-US" dirty="0" smtClean="0"/>
              <a:t>Launch commuter survey, April 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21" y="4636453"/>
            <a:ext cx="209550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Motivations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Average Fermilab employee commutes 28 miles daily.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Reduce carbon footprint associated with commuting, 15% GHG reduction by 2020.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Attract and retain high quality workforce.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Young professionals seek alternatives to owning a car and gravitate towards the amenities of  urban Chicago.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Relief for crowded parking, particularly Wilson Hall footprint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AFEB8-2D0E-4CF6-B42D-99EC9938C0C0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Mieland | Commuter Last Mile Problem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6050D-9788-4982-96D6-28230836C80F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5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Survey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12" y="900752"/>
            <a:ext cx="8915400" cy="513016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Out of 413 people who took the survey, 79% would consider taking the train if a low-or-no cost shuttle to Fermilab was available. Of commuters who would take the train line running along the north: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82% said they would commute by train year-round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72% of possible shuttle riders work in Wilson Hall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31% said </a:t>
            </a:r>
            <a:r>
              <a:rPr lang="en-US" i="1" dirty="0" smtClean="0"/>
              <a:t>Yes</a:t>
            </a:r>
            <a:r>
              <a:rPr lang="en-US" dirty="0" smtClean="0"/>
              <a:t>, 63% said </a:t>
            </a:r>
            <a:r>
              <a:rPr lang="en-US" i="1" dirty="0" smtClean="0"/>
              <a:t>Maybe</a:t>
            </a:r>
            <a:r>
              <a:rPr lang="en-US" dirty="0" smtClean="0"/>
              <a:t> to using a mass transit shuttle for a fee.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60% were employees, 36% researchers, 2% contractors &amp; DOE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AFEB8-2D0E-4CF6-B42D-99EC9938C0C0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6050D-9788-4982-96D6-28230836C80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61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Survey Outcome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i="1" dirty="0" smtClean="0"/>
              <a:t>Develop a small-scale pilot shuttle using Fermilab resources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Fermilab 14 passenger minibus and driver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Focus on train line running to the north of Fermilab.  Six months pilot.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Routes to one train station meeting one morning and one evening train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Lottery for riders if popular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Door to Door service</a:t>
            </a:r>
          </a:p>
          <a:p>
            <a:pPr marL="57150" indent="0">
              <a:lnSpc>
                <a:spcPct val="150000"/>
              </a:lnSpc>
              <a:buNone/>
            </a:pPr>
            <a:r>
              <a:rPr lang="en-US" sz="2000" i="1" dirty="0" smtClean="0"/>
              <a:t>Challenges</a:t>
            </a:r>
          </a:p>
          <a:p>
            <a:pPr marL="800100" lvl="1">
              <a:lnSpc>
                <a:spcPct val="150000"/>
              </a:lnSpc>
            </a:pPr>
            <a:r>
              <a:rPr lang="en-US" sz="2000" dirty="0" smtClean="0"/>
              <a:t>Limited resources available</a:t>
            </a:r>
          </a:p>
          <a:p>
            <a:pPr marL="800100" lvl="1">
              <a:lnSpc>
                <a:spcPct val="150000"/>
              </a:lnSpc>
            </a:pPr>
            <a:r>
              <a:rPr lang="en-US" sz="2000" dirty="0" smtClean="0"/>
              <a:t>Cost and government requirements</a:t>
            </a:r>
          </a:p>
          <a:p>
            <a:pPr marL="800100" lvl="1">
              <a:lnSpc>
                <a:spcPct val="150000"/>
              </a:lnSpc>
            </a:pPr>
            <a:r>
              <a:rPr lang="en-US" sz="2000" dirty="0" smtClean="0"/>
              <a:t>Cannot compete with other mass transit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AFEB8-2D0E-4CF6-B42D-99EC9938C0C0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6050D-9788-4982-96D6-28230836C80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52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PACE Bus 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AFEB8-2D0E-4CF6-B42D-99EC9938C0C0}" type="datetime1">
              <a:rPr lang="en-US" altLang="en-US" smtClean="0"/>
              <a:t>9/10/2014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Eric Mieland | Commuter Last Mile Problem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6050D-9788-4982-96D6-28230836C80F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4" y="1364186"/>
            <a:ext cx="2910385" cy="147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20" y="1009934"/>
            <a:ext cx="5688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Fermilab in contact with suburban public transit agency Pace Bus Service. Encouraged by our favorable survey data Pace announces: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938" y="2565779"/>
            <a:ext cx="7699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local service to include Fermilab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Daily morning/evening  direct runs between Geneva Train Station and Fermilab’s Wilson Hall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Call-and-Ride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demand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Starts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Mid October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2014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*Fermilab cancels plans for pilot shuttle*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654</TotalTime>
  <Words>619</Words>
  <Application>Microsoft Office PowerPoint</Application>
  <PresentationFormat>On-screen Show (4:3)</PresentationFormat>
  <Paragraphs>133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FNAL_TemplatePC_060514</vt:lpstr>
      <vt:lpstr>Fermilab: Footer Only</vt:lpstr>
      <vt:lpstr>The Commuter “Last Mile Problem”  </vt:lpstr>
      <vt:lpstr>Fermilab Commuter Last Mile Challenge</vt:lpstr>
      <vt:lpstr>PowerPoint Presentation</vt:lpstr>
      <vt:lpstr>PowerPoint Presentation</vt:lpstr>
      <vt:lpstr>Train Commuters</vt:lpstr>
      <vt:lpstr>Motivations</vt:lpstr>
      <vt:lpstr>Survey Results</vt:lpstr>
      <vt:lpstr>Survey Outcome</vt:lpstr>
      <vt:lpstr>PACE Bus Service</vt:lpstr>
      <vt:lpstr>PowerPoint Presentation</vt:lpstr>
      <vt:lpstr>The Shuttle: When and Where</vt:lpstr>
      <vt:lpstr>Fees and Service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Eric D. Mieland x2248 09101N</dc:creator>
  <cp:lastModifiedBy>Eric D. Mieland x2248 09101N</cp:lastModifiedBy>
  <cp:revision>52</cp:revision>
  <cp:lastPrinted>2014-09-08T16:08:52Z</cp:lastPrinted>
  <dcterms:created xsi:type="dcterms:W3CDTF">2014-09-04T20:21:01Z</dcterms:created>
  <dcterms:modified xsi:type="dcterms:W3CDTF">2014-09-10T13:59:15Z</dcterms:modified>
</cp:coreProperties>
</file>