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0" r:id="rId2"/>
    <p:sldId id="322" r:id="rId3"/>
    <p:sldId id="323" r:id="rId4"/>
    <p:sldId id="304" r:id="rId5"/>
    <p:sldId id="324" r:id="rId6"/>
    <p:sldId id="325" r:id="rId7"/>
    <p:sldId id="345" r:id="rId8"/>
    <p:sldId id="344" r:id="rId9"/>
    <p:sldId id="348" r:id="rId10"/>
    <p:sldId id="326" r:id="rId11"/>
    <p:sldId id="327" r:id="rId12"/>
    <p:sldId id="329" r:id="rId13"/>
    <p:sldId id="328" r:id="rId14"/>
    <p:sldId id="331" r:id="rId15"/>
    <p:sldId id="330" r:id="rId16"/>
    <p:sldId id="332" r:id="rId17"/>
    <p:sldId id="333" r:id="rId18"/>
    <p:sldId id="334" r:id="rId19"/>
    <p:sldId id="335" r:id="rId20"/>
    <p:sldId id="341" r:id="rId21"/>
    <p:sldId id="340" r:id="rId22"/>
    <p:sldId id="342" r:id="rId23"/>
    <p:sldId id="338" r:id="rId24"/>
    <p:sldId id="339" r:id="rId25"/>
    <p:sldId id="336" r:id="rId26"/>
    <p:sldId id="337" r:id="rId27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390D162-CC63-4D5F-AF65-FE27921142D1}">
          <p14:sldIdLst>
            <p14:sldId id="300"/>
            <p14:sldId id="322"/>
            <p14:sldId id="323"/>
            <p14:sldId id="304"/>
            <p14:sldId id="324"/>
            <p14:sldId id="325"/>
            <p14:sldId id="345"/>
            <p14:sldId id="344"/>
            <p14:sldId id="348"/>
            <p14:sldId id="326"/>
            <p14:sldId id="327"/>
            <p14:sldId id="329"/>
            <p14:sldId id="328"/>
            <p14:sldId id="331"/>
            <p14:sldId id="330"/>
            <p14:sldId id="332"/>
            <p14:sldId id="333"/>
            <p14:sldId id="334"/>
            <p14:sldId id="335"/>
            <p14:sldId id="341"/>
            <p14:sldId id="340"/>
            <p14:sldId id="342"/>
            <p14:sldId id="338"/>
            <p14:sldId id="339"/>
            <p14:sldId id="336"/>
            <p14:sldId id="33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5E9F"/>
    <a:srgbClr val="112E50"/>
    <a:srgbClr val="979F07"/>
    <a:srgbClr val="88A0B8"/>
    <a:srgbClr val="DEDFE6"/>
    <a:srgbClr val="5F0E0B"/>
    <a:srgbClr val="9C9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24" autoAdjust="0"/>
    <p:restoredTop sz="98935" autoAdjust="0"/>
  </p:normalViewPr>
  <p:slideViewPr>
    <p:cSldViewPr>
      <p:cViewPr varScale="1">
        <p:scale>
          <a:sx n="128" d="100"/>
          <a:sy n="128" d="100"/>
        </p:scale>
        <p:origin x="-5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2604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D02A-659A-4BD1-8867-123BE9625D58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BDD0-B58C-4867-AEFE-A74914E55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710A5-AAF5-4646-B3F4-B8B6E5726253}" type="datetimeFigureOut">
              <a:rPr lang="en-US" smtClean="0"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4D05F-0845-432B-BBD0-32E47074A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65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2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9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4D05F-0845-432B-BBD0-32E47074A61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2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60161"/>
            <a:ext cx="4495800" cy="2523703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495800" cy="1728446"/>
          </a:xfrm>
        </p:spPr>
        <p:txBody>
          <a:bodyPr/>
          <a:lstStyle>
            <a:lvl1pPr algn="l">
              <a:defRPr>
                <a:solidFill>
                  <a:srgbClr val="112E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181600" y="1149172"/>
            <a:ext cx="3581400" cy="4718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8610600" y="304800"/>
            <a:ext cx="4026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r"/>
            <a:fld id="{393CF724-F9E0-44B8-95BD-D38D8B22F53D}" type="slidenum">
              <a:rPr lang="es-E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 algn="r"/>
              <a:t>‹#›</a:t>
            </a:fld>
            <a:endParaRPr lang="es-E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52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93CF724-F9E0-44B8-95BD-D38D8B22F53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66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4076818" cy="2215662"/>
          </a:xfrm>
          <a:solidFill>
            <a:srgbClr val="DEDFE6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93CF724-F9E0-44B8-95BD-D38D8B22F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609600" y="3505200"/>
            <a:ext cx="4076818" cy="2215662"/>
          </a:xfrm>
          <a:solidFill>
            <a:srgbClr val="979F07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686182" y="1295400"/>
            <a:ext cx="4076818" cy="2215662"/>
          </a:xfrm>
          <a:solidFill>
            <a:srgbClr val="88A0B8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4686182" y="3505200"/>
            <a:ext cx="4076818" cy="2215662"/>
          </a:xfrm>
          <a:solidFill>
            <a:srgbClr val="125E9F"/>
          </a:solidFill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0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93CF724-F9E0-44B8-95BD-D38D8B22F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2667000" y="1676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724400" y="1676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5"/>
          </p:nvPr>
        </p:nvSpPr>
        <p:spPr>
          <a:xfrm>
            <a:off x="6781800" y="1676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/>
          </p:nvPr>
        </p:nvSpPr>
        <p:spPr>
          <a:xfrm>
            <a:off x="6781800" y="2819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7"/>
          </p:nvPr>
        </p:nvSpPr>
        <p:spPr>
          <a:xfrm>
            <a:off x="609600" y="2819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/>
          </p:nvPr>
        </p:nvSpPr>
        <p:spPr>
          <a:xfrm>
            <a:off x="2667000" y="2819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9"/>
          </p:nvPr>
        </p:nvSpPr>
        <p:spPr>
          <a:xfrm>
            <a:off x="4724400" y="2819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20"/>
          </p:nvPr>
        </p:nvSpPr>
        <p:spPr>
          <a:xfrm>
            <a:off x="4724400" y="3962400"/>
            <a:ext cx="2037471" cy="1107322"/>
          </a:xfrm>
          <a:solidFill>
            <a:srgbClr val="DEDFE6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rgbClr val="112E5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1"/>
          </p:nvPr>
        </p:nvSpPr>
        <p:spPr>
          <a:xfrm>
            <a:off x="609600" y="3962400"/>
            <a:ext cx="2037471" cy="1107322"/>
          </a:xfrm>
          <a:solidFill>
            <a:srgbClr val="88A0B8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22"/>
          </p:nvPr>
        </p:nvSpPr>
        <p:spPr>
          <a:xfrm>
            <a:off x="2667000" y="3962400"/>
            <a:ext cx="2049194" cy="1113693"/>
          </a:xfrm>
          <a:solidFill>
            <a:srgbClr val="125E9F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3"/>
          </p:nvPr>
        </p:nvSpPr>
        <p:spPr>
          <a:xfrm>
            <a:off x="6781800" y="3962400"/>
            <a:ext cx="2037471" cy="1107322"/>
          </a:xfrm>
          <a:solidFill>
            <a:srgbClr val="979F07"/>
          </a:solidFill>
        </p:spPr>
        <p:txBody>
          <a:bodyPr>
            <a:noAutofit/>
          </a:bodyPr>
          <a:lstStyle>
            <a:lvl1pPr marL="0" indent="0">
              <a:buFont typeface="+mj-lt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459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93CF724-F9E0-44B8-95BD-D38D8B22F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04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4038600" cy="4906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93CF724-F9E0-44B8-95BD-D38D8B22F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45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19200"/>
            <a:ext cx="4040188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19200"/>
            <a:ext cx="4041775" cy="955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93CF724-F9E0-44B8-95BD-D38D8B22F53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85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393CF724-F9E0-44B8-95BD-D38D8B22F53D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5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309265"/>
            <a:ext cx="6477000" cy="1169551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1" cy="46482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5843"/>
            <a:ext cx="3008313" cy="46615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93CF724-F9E0-44B8-95BD-D38D8B22F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37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861510"/>
            <a:ext cx="6019800" cy="415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7488" y="990600"/>
            <a:ext cx="6056312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5257800"/>
            <a:ext cx="6019800" cy="519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393CF724-F9E0-44B8-95BD-D38D8B22F5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22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199"/>
            <a:ext cx="1524000" cy="838711"/>
          </a:xfrm>
          <a:prstGeom prst="rect">
            <a:avLst/>
          </a:prstGeom>
        </p:spPr>
      </p:pic>
      <p:sp>
        <p:nvSpPr>
          <p:cNvPr id="5" name="Snip Diagonal Corner Rectangle 4"/>
          <p:cNvSpPr/>
          <p:nvPr/>
        </p:nvSpPr>
        <p:spPr>
          <a:xfrm>
            <a:off x="8458200" y="304800"/>
            <a:ext cx="609600" cy="381000"/>
          </a:xfrm>
          <a:prstGeom prst="snip2DiagRect">
            <a:avLst/>
          </a:prstGeom>
          <a:solidFill>
            <a:srgbClr val="125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3200400" cy="457200"/>
          </a:xfrm>
          <a:prstGeom prst="rect">
            <a:avLst/>
          </a:prstGeom>
          <a:solidFill>
            <a:srgbClr val="DEDF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2971800" y="6400800"/>
            <a:ext cx="3200400" cy="457200"/>
          </a:xfrm>
          <a:prstGeom prst="rect">
            <a:avLst/>
          </a:prstGeom>
          <a:solidFill>
            <a:srgbClr val="979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6172200" y="6400800"/>
            <a:ext cx="2971800" cy="457200"/>
          </a:xfrm>
          <a:prstGeom prst="rect">
            <a:avLst/>
          </a:prstGeom>
          <a:solidFill>
            <a:srgbClr val="88A0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0" algn="l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304800"/>
            <a:ext cx="4572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>
              <a:defRPr lang="en-US" sz="14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fld id="{393CF724-F9E0-44B8-95BD-D38D8B22F53D}" type="slidenum">
              <a:rPr lang="es-ES" smtClean="0"/>
              <a:pPr algn="r"/>
              <a:t>‹#›</a:t>
            </a:fld>
            <a:endParaRPr lang="es-ES" dirty="0"/>
          </a:p>
        </p:txBody>
      </p:sp>
      <p:sp>
        <p:nvSpPr>
          <p:cNvPr id="24" name="Footer Placeholder 4"/>
          <p:cNvSpPr txBox="1">
            <a:spLocks/>
          </p:cNvSpPr>
          <p:nvPr/>
        </p:nvSpPr>
        <p:spPr>
          <a:xfrm>
            <a:off x="16024" y="6400800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200" baseline="0" dirty="0" smtClean="0">
                <a:solidFill>
                  <a:srgbClr val="112E50"/>
                </a:solidFill>
              </a:rPr>
              <a:t>Carme Mármol, José Aguilar </a:t>
            </a:r>
            <a:br>
              <a:rPr lang="es-ES" sz="1200" baseline="0" dirty="0" smtClean="0">
                <a:solidFill>
                  <a:srgbClr val="112E50"/>
                </a:solidFill>
              </a:rPr>
            </a:br>
            <a:r>
              <a:rPr lang="es-ES" sz="1200" baseline="0" dirty="0" smtClean="0">
                <a:solidFill>
                  <a:srgbClr val="112E50"/>
                </a:solidFill>
              </a:rPr>
              <a:t>and Xavier </a:t>
            </a:r>
            <a:r>
              <a:rPr lang="es-ES" sz="1200" baseline="0" dirty="0" err="1" smtClean="0">
                <a:solidFill>
                  <a:srgbClr val="112E50"/>
                </a:solidFill>
              </a:rPr>
              <a:t>Queralt</a:t>
            </a:r>
            <a:endParaRPr lang="es-ES" sz="1200" dirty="0">
              <a:solidFill>
                <a:srgbClr val="112E50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2971799" y="6362164"/>
            <a:ext cx="31804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Handling hazardous and greenhouse gases at ALBA Synchrotron facility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Footer Placeholder 4"/>
          <p:cNvSpPr txBox="1">
            <a:spLocks/>
          </p:cNvSpPr>
          <p:nvPr/>
        </p:nvSpPr>
        <p:spPr>
          <a:xfrm>
            <a:off x="6152271" y="6475510"/>
            <a:ext cx="29718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US" sz="1400" b="0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1"/>
                </a:solidFill>
              </a:rPr>
              <a:t>10/09/2014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3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9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3500" b="1" kern="1200" smtClean="0">
          <a:solidFill>
            <a:srgbClr val="112E50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59F38"/>
        </a:buClr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12E50"/>
        </a:buClr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88A0B8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24.png"/><Relationship Id="rId7" Type="http://schemas.openxmlformats.org/officeDocument/2006/relationships/image" Target="../media/image5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25.png"/><Relationship Id="rId9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Handling hazardous and greenhouse gases at ALBA Synchrotron facility</a:t>
            </a:r>
            <a:endParaRPr lang="es-E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1200"/>
            <a:ext cx="44958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Health &amp; Safety 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r="18891"/>
          <a:stretch/>
        </p:blipFill>
        <p:spPr>
          <a:xfrm>
            <a:off x="5076056" y="1412776"/>
            <a:ext cx="3771226" cy="3662536"/>
          </a:xfrm>
        </p:spPr>
      </p:pic>
    </p:spTree>
    <p:extLst>
      <p:ext uri="{BB962C8B-B14F-4D97-AF65-F5344CB8AC3E}">
        <p14:creationId xmlns:p14="http://schemas.microsoft.com/office/powerpoint/2010/main" val="39698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4. MAINTENANCE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48" y="1070993"/>
            <a:ext cx="8229600" cy="55780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Step 1: Gas recovery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08912" cy="481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10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1224136" cy="312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67744" y="5787894"/>
            <a:ext cx="1450533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SF6 Supply Bottle</a:t>
            </a:r>
          </a:p>
          <a:p>
            <a:pPr marL="0" indent="0">
              <a:buNone/>
            </a:pPr>
            <a:r>
              <a:rPr lang="en-US" sz="1400" dirty="0" smtClean="0"/>
              <a:t>Outdoor</a:t>
            </a:r>
            <a:endParaRPr lang="en-US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38092"/>
            <a:ext cx="1440160" cy="357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137691" y="5810702"/>
            <a:ext cx="145053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Recovery Bottle</a:t>
            </a:r>
          </a:p>
          <a:p>
            <a:pPr marL="0" indent="0" algn="r">
              <a:buNone/>
            </a:pPr>
            <a:r>
              <a:rPr lang="en-US" sz="1400" dirty="0" smtClean="0"/>
              <a:t>Outdoor</a:t>
            </a:r>
            <a:endParaRPr lang="en-US" sz="1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16" y="1901137"/>
            <a:ext cx="2168212" cy="383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05383" y="2060848"/>
            <a:ext cx="1450533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400" dirty="0" smtClean="0"/>
              <a:t>Compressor</a:t>
            </a:r>
          </a:p>
          <a:p>
            <a:pPr marL="0" indent="0" algn="r">
              <a:buNone/>
            </a:pPr>
            <a:r>
              <a:rPr lang="en-US" sz="1400" dirty="0" smtClean="0"/>
              <a:t>Indoor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80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446240"/>
          </a:xfrm>
        </p:spPr>
        <p:txBody>
          <a:bodyPr/>
          <a:lstStyle/>
          <a:p>
            <a:r>
              <a:rPr lang="en-US" dirty="0" smtClean="0"/>
              <a:t>Step 2: Open waveguides</a:t>
            </a:r>
          </a:p>
          <a:p>
            <a:pPr lvl="1"/>
            <a:r>
              <a:rPr lang="en-US" dirty="0" smtClean="0"/>
              <a:t>Working </a:t>
            </a:r>
            <a:r>
              <a:rPr lang="en-US" b="1" dirty="0" smtClean="0">
                <a:solidFill>
                  <a:srgbClr val="FF0000"/>
                </a:solidFill>
              </a:rPr>
              <a:t>area delimited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Personal Protective Equipment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Filter mask: FFP3 EN type</a:t>
            </a:r>
          </a:p>
          <a:p>
            <a:pPr lvl="2"/>
            <a:r>
              <a:rPr lang="en-US" dirty="0" smtClean="0"/>
              <a:t>Disposable coverall: Tyvek C type 5 EN</a:t>
            </a:r>
          </a:p>
          <a:p>
            <a:pPr lvl="2"/>
            <a:r>
              <a:rPr lang="en-US" dirty="0" smtClean="0"/>
              <a:t>Latex gloves</a:t>
            </a:r>
          </a:p>
          <a:p>
            <a:pPr lvl="1"/>
            <a:r>
              <a:rPr lang="en-US" dirty="0" smtClean="0"/>
              <a:t>Waveguides cleaning:</a:t>
            </a:r>
          </a:p>
          <a:p>
            <a:pPr lvl="2"/>
            <a:r>
              <a:rPr lang="en-US" dirty="0" smtClean="0"/>
              <a:t>Check if there are white powder</a:t>
            </a:r>
          </a:p>
          <a:p>
            <a:pPr lvl="2"/>
            <a:r>
              <a:rPr lang="en-US" dirty="0" smtClean="0"/>
              <a:t>Use of a </a:t>
            </a:r>
            <a:r>
              <a:rPr lang="en-US" b="1" dirty="0" smtClean="0">
                <a:solidFill>
                  <a:srgbClr val="FF0000"/>
                </a:solidFill>
              </a:rPr>
              <a:t>vacuum cleaner </a:t>
            </a:r>
            <a:r>
              <a:rPr lang="en-US" dirty="0" smtClean="0"/>
              <a:t>with HEPA filters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</p:spPr>
        <p:txBody>
          <a:bodyPr/>
          <a:lstStyle/>
          <a:p>
            <a:r>
              <a:rPr lang="es-ES" dirty="0" smtClean="0"/>
              <a:t>4. MAINTENANCE TASKS</a:t>
            </a:r>
            <a:endParaRPr lang="en-US" dirty="0"/>
          </a:p>
        </p:txBody>
      </p:sp>
      <p:sp>
        <p:nvSpPr>
          <p:cNvPr id="5" name="AutoShape 2" descr="imap://jaguilar@imaps.cells.es:993/fetch%3EUID%3E/INBOX%3E15550?part=1.2&amp;type=image/jpeg&amp;filename=IMG_095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Y:\ALBA\20_H&amp;S_Papers\ITSF2014\Material\Fotos\LINAC\IMG_09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3"/>
          <a:stretch/>
        </p:blipFill>
        <p:spPr bwMode="auto">
          <a:xfrm>
            <a:off x="7236296" y="1556792"/>
            <a:ext cx="178612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033"/>
            <a:ext cx="8229600" cy="629815"/>
          </a:xfrm>
        </p:spPr>
        <p:txBody>
          <a:bodyPr/>
          <a:lstStyle/>
          <a:p>
            <a:r>
              <a:rPr lang="en-US" dirty="0" smtClean="0"/>
              <a:t>Maintenance performed properly: 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12</a:t>
            </a:fld>
            <a:endParaRPr lang="en-US" dirty="0"/>
          </a:p>
        </p:txBody>
      </p:sp>
      <p:pic>
        <p:nvPicPr>
          <p:cNvPr id="4098" name="Picture 2" descr="http://www.safe2use.com/images/Call%20Safe%202%20Use%20Firs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79" y="3080345"/>
            <a:ext cx="25622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aviscofoods.com/images/iStock_000011606573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8089"/>
            <a:ext cx="2736304" cy="181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2042845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–"/>
            </a:pPr>
            <a:r>
              <a:rPr lang="en-US" sz="2800" dirty="0"/>
              <a:t>From a </a:t>
            </a:r>
            <a:r>
              <a:rPr lang="en-US" sz="2800" b="1" dirty="0">
                <a:solidFill>
                  <a:srgbClr val="FF0000"/>
                </a:solidFill>
              </a:rPr>
              <a:t>safety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point of </a:t>
            </a:r>
            <a:r>
              <a:rPr lang="en-US" sz="2800" dirty="0" smtClean="0"/>
              <a:t>view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899592" y="247373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–"/>
            </a:pPr>
            <a:r>
              <a:rPr lang="en-US" sz="2800" dirty="0" smtClean="0"/>
              <a:t>From </a:t>
            </a:r>
            <a:r>
              <a:rPr lang="en-US" sz="2800" dirty="0" smtClean="0"/>
              <a:t>an </a:t>
            </a:r>
            <a:r>
              <a:rPr lang="en-US" sz="2800" b="1" dirty="0">
                <a:solidFill>
                  <a:srgbClr val="FF0000"/>
                </a:solidFill>
              </a:rPr>
              <a:t>environmental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point of view</a:t>
            </a:r>
          </a:p>
        </p:txBody>
      </p:sp>
    </p:spTree>
    <p:extLst>
      <p:ext uri="{BB962C8B-B14F-4D97-AF65-F5344CB8AC3E}">
        <p14:creationId xmlns:p14="http://schemas.microsoft.com/office/powerpoint/2010/main" val="10671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</p:spPr>
        <p:txBody>
          <a:bodyPr/>
          <a:lstStyle/>
          <a:p>
            <a:r>
              <a:rPr lang="en-US" dirty="0" smtClean="0"/>
              <a:t>6. ACKNOWLEGMENT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LINAC</a:t>
            </a:r>
            <a:r>
              <a:rPr lang="en-US" dirty="0" smtClean="0"/>
              <a:t> section staff: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13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99592" y="1782389"/>
            <a:ext cx="1133475" cy="1976191"/>
            <a:chOff x="4283968" y="2348880"/>
            <a:chExt cx="1133475" cy="197619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348880"/>
              <a:ext cx="11334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283968" y="3749007"/>
              <a:ext cx="1133475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smtClean="0"/>
                <a:t>David Carles</a:t>
              </a:r>
              <a:endParaRPr lang="en-US" sz="1400" dirty="0" smtClean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37097" y="1782389"/>
            <a:ext cx="1040635" cy="1976191"/>
            <a:chOff x="5508104" y="2348880"/>
            <a:chExt cx="1040635" cy="19761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348880"/>
              <a:ext cx="1040635" cy="14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5508104" y="3749007"/>
              <a:ext cx="1040635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smtClean="0"/>
                <a:t>Cristina Orozco</a:t>
              </a:r>
              <a:endParaRPr lang="en-US" sz="1400" dirty="0" smtClean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491880" y="1782389"/>
            <a:ext cx="1110767" cy="1985764"/>
            <a:chOff x="6660232" y="2348880"/>
            <a:chExt cx="1110767" cy="198576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348880"/>
              <a:ext cx="1110767" cy="14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6665132" y="3758580"/>
              <a:ext cx="1105867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smtClean="0"/>
                <a:t>Núria</a:t>
              </a:r>
              <a:br>
                <a:rPr lang="es-ES" sz="1400" dirty="0" smtClean="0"/>
              </a:br>
              <a:r>
                <a:rPr lang="es-ES" sz="1400" dirty="0" smtClean="0"/>
                <a:t>Martí</a:t>
              </a:r>
              <a:endParaRPr lang="en-US" sz="1400" dirty="0" smtClean="0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446856" y="112474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Infrastructure</a:t>
            </a:r>
            <a:r>
              <a:rPr lang="en-US" dirty="0" smtClean="0"/>
              <a:t> section staff: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99591" y="4437112"/>
            <a:ext cx="1133475" cy="1976191"/>
            <a:chOff x="4860032" y="1782389"/>
            <a:chExt cx="1133475" cy="1976191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1782389"/>
              <a:ext cx="11334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4860032" y="3182516"/>
              <a:ext cx="1133475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smtClean="0"/>
                <a:t>Francis Pérez</a:t>
              </a:r>
              <a:endParaRPr lang="en-US" sz="1400" dirty="0" smtClean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37097" y="4437112"/>
            <a:ext cx="1123951" cy="1965802"/>
            <a:chOff x="6084168" y="1782389"/>
            <a:chExt cx="1123951" cy="196580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1782389"/>
              <a:ext cx="1123950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6084169" y="3172127"/>
              <a:ext cx="1123950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smtClean="0"/>
                <a:t>Raquel Muñoz</a:t>
              </a:r>
              <a:endParaRPr lang="en-US" sz="1400" dirty="0" smtClean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33241" y="4437112"/>
            <a:ext cx="1133475" cy="1985764"/>
            <a:chOff x="7380312" y="1782389"/>
            <a:chExt cx="1133475" cy="1985764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782389"/>
              <a:ext cx="11334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7380312" y="3192089"/>
              <a:ext cx="1133474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err="1" smtClean="0"/>
                <a:t>Davide</a:t>
              </a:r>
              <a:r>
                <a:rPr lang="es-ES" sz="1400" dirty="0" smtClean="0"/>
                <a:t> </a:t>
              </a:r>
              <a:r>
                <a:rPr lang="es-ES" sz="1400" dirty="0" err="1" smtClean="0"/>
                <a:t>Lanaia</a:t>
              </a:r>
              <a:endParaRPr lang="en-US" sz="1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8086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73988"/>
            <a:ext cx="449580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BL22 - CL</a:t>
            </a:r>
            <a:r>
              <a:rPr lang="az-Cyrl-AZ" sz="3600" dirty="0" smtClean="0">
                <a:solidFill>
                  <a:srgbClr val="000000"/>
                </a:solidFill>
              </a:rPr>
              <a:t>Ӕ</a:t>
            </a:r>
            <a:r>
              <a:rPr lang="es-ES" sz="3600" dirty="0" smtClean="0">
                <a:solidFill>
                  <a:srgbClr val="000000"/>
                </a:solidFill>
              </a:rPr>
              <a:t>SS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20073" y="980728"/>
            <a:ext cx="3716778" cy="792000"/>
          </a:xfrm>
          <a:prstGeom prst="rect">
            <a:avLst/>
          </a:prstGeom>
          <a:solidFill>
            <a:srgbClr val="DEDFE6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 b="1">
                <a:solidFill>
                  <a:srgbClr val="112E5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200" b="0" dirty="0"/>
              <a:t>1</a:t>
            </a:r>
          </a:p>
          <a:p>
            <a:r>
              <a:rPr lang="en-US" sz="2200" b="0" dirty="0" smtClean="0"/>
              <a:t>CL</a:t>
            </a:r>
            <a:r>
              <a:rPr lang="az-Cyrl-AZ" sz="2200" b="0" dirty="0" smtClean="0"/>
              <a:t>Ӕ</a:t>
            </a:r>
            <a:r>
              <a:rPr lang="es-ES" sz="2200" b="0" dirty="0" smtClean="0"/>
              <a:t>SS </a:t>
            </a:r>
            <a:r>
              <a:rPr lang="en-US" sz="2200" b="0" dirty="0" smtClean="0"/>
              <a:t>Function</a:t>
            </a:r>
            <a:endParaRPr lang="en-US" sz="2200" b="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220071" y="2709008"/>
            <a:ext cx="3715200" cy="792000"/>
          </a:xfrm>
          <a:prstGeom prst="rect">
            <a:avLst/>
          </a:prstGeom>
          <a:solidFill>
            <a:srgbClr val="979F07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200" dirty="0"/>
              <a:t>3</a:t>
            </a:r>
          </a:p>
          <a:p>
            <a:r>
              <a:rPr lang="en-US" sz="2200" dirty="0" smtClean="0"/>
              <a:t>New set-up</a:t>
            </a:r>
            <a:endParaRPr lang="en-US" sz="22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220072" y="1844912"/>
            <a:ext cx="3715200" cy="792000"/>
          </a:xfrm>
          <a:prstGeom prst="rect">
            <a:avLst/>
          </a:prstGeom>
          <a:solidFill>
            <a:srgbClr val="88A0B8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200" dirty="0" smtClean="0"/>
              <a:t>2</a:t>
            </a:r>
          </a:p>
          <a:p>
            <a:r>
              <a:rPr lang="en-US" sz="2200" dirty="0" smtClean="0"/>
              <a:t>Experiment set-up</a:t>
            </a:r>
            <a:endParaRPr lang="en-US" sz="22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220073" y="3598474"/>
            <a:ext cx="3716778" cy="792088"/>
          </a:xfrm>
          <a:prstGeom prst="rect">
            <a:avLst/>
          </a:prstGeom>
          <a:solidFill>
            <a:srgbClr val="125E9F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dirty="0"/>
              <a:t>4</a:t>
            </a:r>
          </a:p>
          <a:p>
            <a:r>
              <a:rPr lang="en-US" sz="2400" dirty="0" smtClean="0"/>
              <a:t>System reaction</a:t>
            </a: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220074" y="4509208"/>
            <a:ext cx="3716778" cy="792000"/>
          </a:xfrm>
          <a:prstGeom prst="rect">
            <a:avLst/>
          </a:prstGeom>
          <a:solidFill>
            <a:srgbClr val="DEDFE6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 b="1">
                <a:solidFill>
                  <a:srgbClr val="112E5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200" b="0" dirty="0" smtClean="0"/>
              <a:t>5</a:t>
            </a:r>
          </a:p>
          <a:p>
            <a:r>
              <a:rPr lang="en-US" sz="2200" b="0" dirty="0"/>
              <a:t>Improvements</a:t>
            </a:r>
          </a:p>
        </p:txBody>
      </p:sp>
      <p:pic>
        <p:nvPicPr>
          <p:cNvPr id="1026" name="Picture 2" descr="Y:\ALBA\20_H&amp;S_Papers\ITSF2014\Material\Fotos\BL22-CLAESS\BL22_CLAES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6" y="2445352"/>
            <a:ext cx="3279996" cy="245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4"/>
          <p:cNvSpPr txBox="1">
            <a:spLocks/>
          </p:cNvSpPr>
          <p:nvPr/>
        </p:nvSpPr>
        <p:spPr>
          <a:xfrm>
            <a:off x="5220072" y="5373216"/>
            <a:ext cx="3715200" cy="792000"/>
          </a:xfrm>
          <a:prstGeom prst="rect">
            <a:avLst/>
          </a:prstGeom>
          <a:solidFill>
            <a:srgbClr val="88A0B8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200" dirty="0" smtClean="0"/>
              <a:t>6</a:t>
            </a:r>
          </a:p>
          <a:p>
            <a:r>
              <a:rPr lang="en-US" sz="2200" dirty="0"/>
              <a:t>Acknowledgement</a:t>
            </a: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0" y="4974299"/>
            <a:ext cx="514806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500" b="1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GB" sz="3600" dirty="0" smtClean="0">
                <a:solidFill>
                  <a:srgbClr val="000000"/>
                </a:solidFill>
              </a:rPr>
              <a:t>Hazardous gases case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4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</p:spPr>
        <p:txBody>
          <a:bodyPr/>
          <a:lstStyle/>
          <a:p>
            <a:r>
              <a:rPr lang="en-US" dirty="0" smtClean="0"/>
              <a:t>1. CL</a:t>
            </a:r>
            <a:r>
              <a:rPr lang="az-Cyrl-AZ" dirty="0" smtClean="0"/>
              <a:t>Ӕ</a:t>
            </a:r>
            <a:r>
              <a:rPr lang="en-US" dirty="0" smtClean="0"/>
              <a:t>SS FUNCTION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169913" y="1196752"/>
            <a:ext cx="8578551" cy="936104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CLÆSS </a:t>
            </a:r>
            <a:r>
              <a:rPr lang="en-US" sz="2400" dirty="0" err="1"/>
              <a:t>beamline</a:t>
            </a:r>
            <a:r>
              <a:rPr lang="en-US" sz="2400" dirty="0"/>
              <a:t> </a:t>
            </a:r>
            <a:r>
              <a:rPr lang="en-US" sz="2400" dirty="0" smtClean="0"/>
              <a:t>develops </a:t>
            </a:r>
            <a:r>
              <a:rPr lang="en-US" sz="2400" b="1" dirty="0" smtClean="0">
                <a:solidFill>
                  <a:srgbClr val="FF0000"/>
                </a:solidFill>
              </a:rPr>
              <a:t>“</a:t>
            </a:r>
            <a:r>
              <a:rPr lang="en-US" sz="2400" b="1" dirty="0">
                <a:solidFill>
                  <a:srgbClr val="FF0000"/>
                </a:solidFill>
              </a:rPr>
              <a:t>in situ” </a:t>
            </a:r>
            <a:r>
              <a:rPr lang="en-US" sz="2400" b="1" dirty="0" smtClean="0">
                <a:solidFill>
                  <a:srgbClr val="FF0000"/>
                </a:solidFill>
              </a:rPr>
              <a:t>chemical and </a:t>
            </a:r>
            <a:r>
              <a:rPr lang="en-US" sz="2400" b="1" dirty="0" err="1" smtClean="0">
                <a:solidFill>
                  <a:srgbClr val="FF0000"/>
                </a:solidFill>
              </a:rPr>
              <a:t>catalytical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research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651236" cy="392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7596336" y="4653136"/>
            <a:ext cx="875008" cy="144016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740352" y="4437112"/>
            <a:ext cx="1008112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X-ray Beam</a:t>
            </a:r>
            <a:endParaRPr 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537831" y="2348880"/>
            <a:ext cx="8426656" cy="3743325"/>
            <a:chOff x="537831" y="2348880"/>
            <a:chExt cx="8426656" cy="37433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31" y="2348880"/>
              <a:ext cx="8086725" cy="3743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7956376" y="3429000"/>
              <a:ext cx="1008111" cy="2880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/>
                <a:t>X-ray Beam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084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CIM\112_PANA\P11208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" t="17051" r="9327" b="16203"/>
          <a:stretch/>
        </p:blipFill>
        <p:spPr bwMode="auto">
          <a:xfrm>
            <a:off x="747346" y="1340767"/>
            <a:ext cx="3458353" cy="20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EXPERIMENT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5780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Pressurized Gas Bottle location</a:t>
            </a:r>
            <a:r>
              <a:rPr lang="en-US" dirty="0" smtClean="0"/>
              <a:t>: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797825" y="1340768"/>
            <a:ext cx="1646384" cy="2384879"/>
            <a:chOff x="4643478" y="1340768"/>
            <a:chExt cx="1646384" cy="2384879"/>
          </a:xfrm>
        </p:grpSpPr>
        <p:pic>
          <p:nvPicPr>
            <p:cNvPr id="3075" name="Picture 3" descr="Y:\ALBA\20_H&amp;S_Papers\ITSF2014\Material\Fotos\BL22-CLAESS\Experiment\P112075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1340768"/>
              <a:ext cx="1573846" cy="2098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4643478" y="3439229"/>
              <a:ext cx="1307839" cy="2864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dirty="0" smtClean="0"/>
                <a:t>1b. Inside EH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Down Arrow 8"/>
          <p:cNvSpPr/>
          <p:nvPr/>
        </p:nvSpPr>
        <p:spPr>
          <a:xfrm>
            <a:off x="2368510" y="3501008"/>
            <a:ext cx="216024" cy="3448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875199" y="3929275"/>
            <a:ext cx="3980769" cy="2384401"/>
            <a:chOff x="4875199" y="3929275"/>
            <a:chExt cx="3980769" cy="2384401"/>
          </a:xfrm>
        </p:grpSpPr>
        <p:pic>
          <p:nvPicPr>
            <p:cNvPr id="3077" name="Picture 5" descr="Y:\ALBA\20_H&amp;S_Papers\ITSF2014\Material\Fotos\BL22-CLAESS\P1120798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124877"/>
              <a:ext cx="2267744" cy="1700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Y:\ALBA\20_H&amp;S_Papers\ITSF2014\Material\Fotos\BL22-CLAESS\P112080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199" y="3929275"/>
              <a:ext cx="1569010" cy="2092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4875199" y="6021288"/>
              <a:ext cx="2460930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Mass Flow Controller (MFC)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Down Arrow 19"/>
          <p:cNvSpPr/>
          <p:nvPr/>
        </p:nvSpPr>
        <p:spPr>
          <a:xfrm>
            <a:off x="6156176" y="3501008"/>
            <a:ext cx="216024" cy="3448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6200000">
            <a:off x="4276392" y="4802838"/>
            <a:ext cx="216024" cy="3448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64908" y="4057562"/>
            <a:ext cx="2708275" cy="2035493"/>
            <a:chOff x="1143645" y="4095744"/>
            <a:chExt cx="2708275" cy="2035493"/>
          </a:xfrm>
        </p:grpSpPr>
        <p:sp>
          <p:nvSpPr>
            <p:cNvPr id="10" name="Rectangle 9"/>
            <p:cNvSpPr/>
            <p:nvPr/>
          </p:nvSpPr>
          <p:spPr>
            <a:xfrm>
              <a:off x="1143645" y="5638794"/>
              <a:ext cx="252665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Dedicated 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pressure </a:t>
              </a: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regulator</a:t>
              </a:r>
            </a:p>
            <a:p>
              <a:r>
                <a:rPr lang="es-ES" sz="13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Inside</a:t>
              </a:r>
              <a:r>
                <a:rPr lang="es-E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EH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3"/>
            <p:cNvGrpSpPr>
              <a:grpSpLocks/>
            </p:cNvGrpSpPr>
            <p:nvPr/>
          </p:nvGrpSpPr>
          <p:grpSpPr bwMode="auto">
            <a:xfrm>
              <a:off x="1143645" y="4095744"/>
              <a:ext cx="2708275" cy="1543050"/>
              <a:chOff x="4328" y="-586"/>
              <a:chExt cx="4265" cy="2429"/>
            </a:xfrm>
          </p:grpSpPr>
          <p:pic>
            <p:nvPicPr>
              <p:cNvPr id="23" name="Picture 24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49" b="21001"/>
              <a:stretch>
                <a:fillRect/>
              </a:stretch>
            </p:blipFill>
            <p:spPr bwMode="auto">
              <a:xfrm>
                <a:off x="4328" y="-586"/>
                <a:ext cx="4265" cy="24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Rectangle 25"/>
              <p:cNvSpPr>
                <a:spLocks noChangeArrowheads="1"/>
              </p:cNvSpPr>
              <p:nvPr/>
            </p:nvSpPr>
            <p:spPr bwMode="auto">
              <a:xfrm>
                <a:off x="6504" y="296"/>
                <a:ext cx="1720" cy="1340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4714" y="272"/>
                <a:ext cx="1684" cy="1376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/>
              </a:p>
            </p:txBody>
          </p:sp>
          <p:sp>
            <p:nvSpPr>
              <p:cNvPr id="26" name="Text Box 27"/>
              <p:cNvSpPr txBox="1">
                <a:spLocks noChangeArrowheads="1"/>
              </p:cNvSpPr>
              <p:nvPr/>
            </p:nvSpPr>
            <p:spPr bwMode="auto">
              <a:xfrm>
                <a:off x="4890" y="-70"/>
                <a:ext cx="1464" cy="3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libri" pitchFamily="34" charset="0"/>
                    <a:cs typeface="Arial" pitchFamily="34" charset="0"/>
                  </a:rPr>
                  <a:t>P up to 10 bar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 Box 28"/>
              <p:cNvSpPr txBox="1">
                <a:spLocks noChangeArrowheads="1"/>
              </p:cNvSpPr>
              <p:nvPr/>
            </p:nvSpPr>
            <p:spPr bwMode="auto">
              <a:xfrm>
                <a:off x="6480" y="-58"/>
                <a:ext cx="1942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_tradnl" altLang="en-US" sz="9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Calibri" pitchFamily="34" charset="0"/>
                    <a:cs typeface="Arial" pitchFamily="34" charset="0"/>
                  </a:rPr>
                  <a:t>High P up to 50 bar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6" name="Content Placeholder 2"/>
          <p:cNvSpPr txBox="1">
            <a:spLocks/>
          </p:cNvSpPr>
          <p:nvPr/>
        </p:nvSpPr>
        <p:spPr>
          <a:xfrm>
            <a:off x="746385" y="3438679"/>
            <a:ext cx="1450533" cy="286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/>
              <a:t>1a. Outside EH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115616" y="2998566"/>
            <a:ext cx="360040" cy="28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1" dirty="0" smtClean="0">
                <a:solidFill>
                  <a:schemeClr val="bg1"/>
                </a:solidFill>
              </a:rPr>
              <a:t>Kr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410018" y="3034570"/>
            <a:ext cx="360040" cy="214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b="1" dirty="0" smtClean="0">
                <a:solidFill>
                  <a:schemeClr val="bg1"/>
                </a:solidFill>
              </a:rPr>
              <a:t>He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979712" y="3031922"/>
            <a:ext cx="360040" cy="28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1" dirty="0" smtClean="0">
                <a:solidFill>
                  <a:schemeClr val="bg1"/>
                </a:solidFill>
              </a:rPr>
              <a:t>N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368510" y="3031440"/>
            <a:ext cx="360040" cy="28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00" b="1" dirty="0" smtClean="0">
                <a:solidFill>
                  <a:schemeClr val="bg1"/>
                </a:solidFill>
              </a:rPr>
              <a:t>Ar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5856" y="2564904"/>
            <a:ext cx="360040" cy="2864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b="1" dirty="0" smtClean="0">
                <a:solidFill>
                  <a:schemeClr val="bg1"/>
                </a:solidFill>
              </a:rPr>
              <a:t>He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699792" y="3121642"/>
            <a:ext cx="1555418" cy="25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000" b="1" dirty="0" err="1" smtClean="0">
                <a:solidFill>
                  <a:schemeClr val="bg1"/>
                </a:solidFill>
              </a:rPr>
              <a:t>Soft</a:t>
            </a:r>
            <a:r>
              <a:rPr lang="es-ES" sz="1000" b="1" dirty="0" smtClean="0">
                <a:solidFill>
                  <a:schemeClr val="bg1"/>
                </a:solidFill>
              </a:rPr>
              <a:t> Mixture pipeline</a:t>
            </a:r>
            <a:endParaRPr lang="en-US" sz="1000" b="1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endCxn id="34" idx="0"/>
          </p:cNvCxnSpPr>
          <p:nvPr/>
        </p:nvCxnSpPr>
        <p:spPr>
          <a:xfrm>
            <a:off x="3013835" y="2774694"/>
            <a:ext cx="463666" cy="346948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4" idx="0"/>
          </p:cNvCxnSpPr>
          <p:nvPr/>
        </p:nvCxnSpPr>
        <p:spPr>
          <a:xfrm flipH="1">
            <a:off x="3477501" y="2693679"/>
            <a:ext cx="527374" cy="427963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2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</p:spPr>
        <p:txBody>
          <a:bodyPr/>
          <a:lstStyle/>
          <a:p>
            <a:r>
              <a:rPr lang="es-ES" dirty="0" smtClean="0"/>
              <a:t>2. EXPERIMENT SET-UP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17</a:t>
            </a:fld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 rot="16200000">
            <a:off x="2332177" y="2384027"/>
            <a:ext cx="216024" cy="3448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5788562" y="2384027"/>
            <a:ext cx="216024" cy="3448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228184" y="1598055"/>
            <a:ext cx="2592288" cy="2695041"/>
            <a:chOff x="6228184" y="1598055"/>
            <a:chExt cx="2592288" cy="2695041"/>
          </a:xfrm>
        </p:grpSpPr>
        <p:grpSp>
          <p:nvGrpSpPr>
            <p:cNvPr id="16" name="Group 15"/>
            <p:cNvGrpSpPr/>
            <p:nvPr/>
          </p:nvGrpSpPr>
          <p:grpSpPr>
            <a:xfrm>
              <a:off x="6228184" y="1598055"/>
              <a:ext cx="2592288" cy="2209220"/>
              <a:chOff x="6228184" y="3119331"/>
              <a:chExt cx="2592288" cy="2209220"/>
            </a:xfrm>
          </p:grpSpPr>
          <p:pic>
            <p:nvPicPr>
              <p:cNvPr id="1027" name="Picture 3" descr="Y:\ALBA\20_H&amp;S_Papers\ITSF2014\Material\Fotos\BL22-CLAESS\P1120809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4695" y="3119331"/>
                <a:ext cx="2555777" cy="1916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6228184" y="5036163"/>
                <a:ext cx="1548822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 Exhaust system</a:t>
                </a:r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6264695" y="3800653"/>
              <a:ext cx="219573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Air flow = 280 m3 / 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Dedicated line</a:t>
              </a:r>
              <a:endParaRPr lang="en-US" sz="1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771800" y="1598055"/>
            <a:ext cx="2627784" cy="2895095"/>
            <a:chOff x="2771800" y="1598055"/>
            <a:chExt cx="2627784" cy="2895095"/>
          </a:xfrm>
        </p:grpSpPr>
        <p:grpSp>
          <p:nvGrpSpPr>
            <p:cNvPr id="2" name="Group 1"/>
            <p:cNvGrpSpPr/>
            <p:nvPr/>
          </p:nvGrpSpPr>
          <p:grpSpPr>
            <a:xfrm>
              <a:off x="2771800" y="1598055"/>
              <a:ext cx="2627784" cy="2209220"/>
              <a:chOff x="5832648" y="3220421"/>
              <a:chExt cx="2627784" cy="2209220"/>
            </a:xfrm>
          </p:grpSpPr>
          <p:pic>
            <p:nvPicPr>
              <p:cNvPr id="1026" name="Picture 2" descr="Y:\ALBA\20_H&amp;S_Papers\ITSF2014\Material\Fotos\BL22-CLAESS\Experiment\P112075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4656" y="3220421"/>
                <a:ext cx="2555776" cy="1916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832648" y="5137253"/>
                <a:ext cx="1335622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 Reactor Cell</a:t>
                </a:r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2843808" y="3800653"/>
              <a:ext cx="2195737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 = 700ºC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 = 6 </a:t>
              </a:r>
              <a:r>
                <a:rPr lang="es-ES" sz="13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bars</a:t>
              </a:r>
              <a:endParaRPr lang="es-ES" sz="13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 = 100 ml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95536" y="1501323"/>
            <a:ext cx="2460930" cy="4087917"/>
            <a:chOff x="395536" y="1501323"/>
            <a:chExt cx="2460930" cy="4087917"/>
          </a:xfrm>
        </p:grpSpPr>
        <p:grpSp>
          <p:nvGrpSpPr>
            <p:cNvPr id="14" name="Group 13"/>
            <p:cNvGrpSpPr/>
            <p:nvPr/>
          </p:nvGrpSpPr>
          <p:grpSpPr>
            <a:xfrm>
              <a:off x="395536" y="1501323"/>
              <a:ext cx="2460930" cy="2782665"/>
              <a:chOff x="1581247" y="2890871"/>
              <a:chExt cx="2460930" cy="278266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581247" y="5381148"/>
                <a:ext cx="2460930" cy="2923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3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 Mass Flow Controller (MFC)</a:t>
                </a:r>
                <a:endParaRPr lang="en-US" sz="1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8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409" y="2890871"/>
                <a:ext cx="1550593" cy="2490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469698" y="4296578"/>
              <a:ext cx="2374110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Allows remotely control: up to 6 gases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x 1l / </a:t>
              </a:r>
              <a:r>
                <a:rPr lang="en-US" sz="1300" dirty="0">
                  <a:latin typeface="Arial" panose="020B0604020202020204" pitchFamily="34" charset="0"/>
                  <a:cs typeface="Arial" panose="020B0604020202020204" pitchFamily="34" charset="0"/>
                </a:rPr>
                <a:t>min flow max. </a:t>
              </a:r>
              <a:endParaRPr lang="en-US" sz="13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 x 100ml / min flow max.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3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Can be adjusted to different reactor cells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4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3. NEW SET-UP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629815"/>
          </a:xfrm>
        </p:spPr>
        <p:txBody>
          <a:bodyPr/>
          <a:lstStyle/>
          <a:p>
            <a:r>
              <a:rPr lang="en-US" dirty="0" smtClean="0"/>
              <a:t>Fixed gas detectors: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856" y="1143001"/>
            <a:ext cx="8229600" cy="629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Safety Cabinets:</a:t>
            </a:r>
            <a:endParaRPr lang="en-US" dirty="0"/>
          </a:p>
        </p:txBody>
      </p:sp>
      <p:pic>
        <p:nvPicPr>
          <p:cNvPr id="2050" name="Picture 2" descr="Y:\ALBA\20_H&amp;S_Papers\ITSF2014\Material\Fotos\BL22-CLAESS\P1120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04" y="4293096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Y:\ALBA\20_H&amp;S_Papers\ITSF2014\Material\Fotos\BL22-CLAESS\P11208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9861" y="1986558"/>
            <a:ext cx="1709937" cy="128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:\ALBA\20_H&amp;S_Papers\ITSF2014\Material\Fotos\BL22-CLAESS\BL22_CLAES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9" r="5541"/>
          <a:stretch/>
        </p:blipFill>
        <p:spPr bwMode="auto">
          <a:xfrm>
            <a:off x="936104" y="1772816"/>
            <a:ext cx="2565203" cy="17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36096" y="2060848"/>
            <a:ext cx="3035640" cy="3176703"/>
            <a:chOff x="5436096" y="2060848"/>
            <a:chExt cx="3035640" cy="3176703"/>
          </a:xfrm>
        </p:grpSpPr>
        <p:sp>
          <p:nvSpPr>
            <p:cNvPr id="8" name="Left Brace 7"/>
            <p:cNvSpPr/>
            <p:nvPr/>
          </p:nvSpPr>
          <p:spPr>
            <a:xfrm>
              <a:off x="5436096" y="2108111"/>
              <a:ext cx="137085" cy="3116398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81815" y="2060848"/>
              <a:ext cx="298992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–"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Flammable gases:</a:t>
              </a:r>
            </a:p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s-E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H2</a:t>
              </a:r>
            </a:p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s-ES" sz="2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HxCx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81815" y="3667891"/>
              <a:ext cx="295625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–"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Hazardous gases:</a:t>
              </a:r>
            </a:p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s-E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</a:p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s-E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s-E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s-E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  <a:p>
              <a:pPr marL="742950" lvl="1" indent="-285750">
                <a:buFont typeface="Arial" panose="020B0604020202020204" pitchFamily="34" charset="0"/>
                <a:buChar char="–"/>
              </a:pPr>
              <a:r>
                <a:rPr lang="es-E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0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</p:spPr>
        <p:txBody>
          <a:bodyPr/>
          <a:lstStyle/>
          <a:p>
            <a:r>
              <a:rPr lang="es-ES" dirty="0" smtClean="0"/>
              <a:t>3. </a:t>
            </a:r>
            <a:r>
              <a:rPr lang="es-ES" dirty="0"/>
              <a:t>NEW SET-UP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856" y="908720"/>
            <a:ext cx="8229600" cy="629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Electrovalves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3591273"/>
            <a:ext cx="8229600" cy="629815"/>
          </a:xfrm>
        </p:spPr>
        <p:txBody>
          <a:bodyPr/>
          <a:lstStyle/>
          <a:p>
            <a:r>
              <a:rPr lang="en-US" dirty="0" smtClean="0"/>
              <a:t>Alarm gas system:</a:t>
            </a:r>
            <a:endParaRPr lang="en-US" dirty="0"/>
          </a:p>
        </p:txBody>
      </p:sp>
      <p:pic>
        <p:nvPicPr>
          <p:cNvPr id="3074" name="Picture 2" descr="Y:\ALBA\20_H&amp;S_Papers\ITSF2014\Material\Fotos\BL22-CLAESS\P11207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3846" r="6538" b="5384"/>
          <a:stretch/>
        </p:blipFill>
        <p:spPr bwMode="auto">
          <a:xfrm>
            <a:off x="899592" y="4293096"/>
            <a:ext cx="252007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://img.logismarket.es/in/murrelektronik-murrelektronik-crea-la-nueva-baliza-de-senalizacion-modlight70-murrelektronik-crea-la-nueva-baliza-de-senalizacion-modlight70-644913-FG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293097"/>
            <a:ext cx="1277781" cy="187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 rot="16200000">
            <a:off x="3772335" y="5056756"/>
            <a:ext cx="216024" cy="3448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9" name="Picture 7" descr="http://3.bp.blogspot.com/-NpsM_MXbsX8/TYR-EJ5gb6I/AAAAAAAAANc/n82yPQF-XTQ/s400/Sou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629" y="4668398"/>
            <a:ext cx="1397642" cy="11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899592" y="1484784"/>
            <a:ext cx="1944216" cy="1944216"/>
            <a:chOff x="899592" y="1700808"/>
            <a:chExt cx="1944216" cy="1944216"/>
          </a:xfrm>
        </p:grpSpPr>
        <p:pic>
          <p:nvPicPr>
            <p:cNvPr id="3080" name="Picture 8" descr="Y:\ALBA\20_H&amp;S_Papers\ITSF2014\Material\Fotos\BL22-CLAESS\P1120808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5" t="27102" r="50865" b="23884"/>
            <a:stretch/>
          </p:blipFill>
          <p:spPr bwMode="auto">
            <a:xfrm rot="5400000">
              <a:off x="851511" y="1820896"/>
              <a:ext cx="1872209" cy="1776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1547664" y="1700808"/>
              <a:ext cx="1296144" cy="1008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10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INDEX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s-ES" dirty="0" smtClean="0"/>
              <a:t>ALBA LINAC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s-ES" dirty="0" smtClean="0"/>
              <a:t>BL22 - CL</a:t>
            </a:r>
            <a:r>
              <a:rPr lang="az-Cyrl-AZ" dirty="0" smtClean="0"/>
              <a:t>Ӕ</a:t>
            </a:r>
            <a:r>
              <a:rPr lang="es-ES" dirty="0" smtClean="0"/>
              <a:t>SS</a:t>
            </a:r>
            <a:endParaRPr lang="en-US" dirty="0"/>
          </a:p>
        </p:txBody>
      </p:sp>
      <p:pic>
        <p:nvPicPr>
          <p:cNvPr id="7" name="Picture 12" descr="Picture 0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2376834" cy="178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300_91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0" r="10164"/>
          <a:stretch>
            <a:fillRect/>
          </a:stretch>
        </p:blipFill>
        <p:spPr bwMode="auto">
          <a:xfrm>
            <a:off x="1259632" y="3501008"/>
            <a:ext cx="2376834" cy="221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45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</p:spPr>
        <p:txBody>
          <a:bodyPr/>
          <a:lstStyle/>
          <a:p>
            <a:r>
              <a:rPr lang="es-ES" dirty="0" smtClean="0"/>
              <a:t>3. </a:t>
            </a:r>
            <a:r>
              <a:rPr lang="es-ES" dirty="0"/>
              <a:t>NEW SET-UP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68760"/>
            <a:ext cx="8229600" cy="629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Alarm exhaust system:</a:t>
            </a:r>
            <a:endParaRPr lang="en-US" dirty="0"/>
          </a:p>
        </p:txBody>
      </p:sp>
      <p:pic>
        <p:nvPicPr>
          <p:cNvPr id="6" name="Picture 3" descr="Y:\ALBA\20_H&amp;S_Papers\ITSF2014\Material\Fotos\BL22-CLAESS\P11207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1" t="5897" r="12500" b="2436"/>
          <a:stretch/>
        </p:blipFill>
        <p:spPr bwMode="auto">
          <a:xfrm rot="5400000">
            <a:off x="956880" y="2291592"/>
            <a:ext cx="1872209" cy="15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 rot="16200000">
            <a:off x="3124264" y="2896517"/>
            <a:ext cx="216024" cy="3448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3.bp.blogspot.com/-NpsM_MXbsX8/TYR-EJ5gb6I/AAAAAAAAANc/n82yPQF-XTQ/s400/S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08156"/>
            <a:ext cx="1397642" cy="11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365103"/>
            <a:ext cx="8229600" cy="701823"/>
          </a:xfrm>
        </p:spPr>
        <p:txBody>
          <a:bodyPr/>
          <a:lstStyle/>
          <a:p>
            <a:r>
              <a:rPr lang="en-US" dirty="0" smtClean="0"/>
              <a:t>In case a </a:t>
            </a:r>
            <a:r>
              <a:rPr lang="en-US" b="1" dirty="0" smtClean="0">
                <a:solidFill>
                  <a:srgbClr val="FF0000"/>
                </a:solidFill>
              </a:rPr>
              <a:t>leak </a:t>
            </a:r>
            <a:r>
              <a:rPr lang="en-US" dirty="0" smtClean="0"/>
              <a:t>is detected: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</p:spPr>
        <p:txBody>
          <a:bodyPr/>
          <a:lstStyle/>
          <a:p>
            <a:r>
              <a:rPr lang="es-ES" dirty="0" smtClean="0"/>
              <a:t>4. SYSTEM REACTION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4758" y="1143001"/>
            <a:ext cx="8229600" cy="106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en-US" dirty="0" smtClean="0"/>
              <a:t>Fixed detectors </a:t>
            </a:r>
            <a:r>
              <a:rPr lang="en-US" b="1" dirty="0" smtClean="0">
                <a:solidFill>
                  <a:srgbClr val="FF0000"/>
                </a:solidFill>
              </a:rPr>
              <a:t>read values</a:t>
            </a:r>
            <a:r>
              <a:rPr lang="en-US" dirty="0" smtClean="0"/>
              <a:t> on line </a:t>
            </a:r>
            <a:br>
              <a:rPr lang="en-US" dirty="0" smtClean="0"/>
            </a:br>
            <a:r>
              <a:rPr lang="en-US" sz="2400" dirty="0" smtClean="0"/>
              <a:t>(inside the hutch and the safety cabinet)</a:t>
            </a:r>
            <a:endParaRPr lang="en-US" sz="2400" dirty="0"/>
          </a:p>
        </p:txBody>
      </p:sp>
      <p:pic>
        <p:nvPicPr>
          <p:cNvPr id="4098" name="Picture 2" descr="Y:\ALBA\20_H&amp;S_Papers\ITSF2014\Material\Fotos\BL22-CLAESS\P11208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t="22051" r="64808" b="52308"/>
          <a:stretch/>
        </p:blipFill>
        <p:spPr bwMode="auto">
          <a:xfrm>
            <a:off x="966373" y="2204864"/>
            <a:ext cx="2813539" cy="17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Y:\ALBA\20_H&amp;S_Papers\ITSF2014\Material\Fotos\BL22-CLAESS\P112079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t="26901" r="25096" b="28846"/>
          <a:stretch/>
        </p:blipFill>
        <p:spPr bwMode="auto">
          <a:xfrm>
            <a:off x="4379558" y="2204864"/>
            <a:ext cx="2898695" cy="175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51520" y="5085184"/>
            <a:ext cx="871296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2"/>
            </a:pPr>
            <a:r>
              <a:rPr lang="en-US" dirty="0" err="1" smtClean="0"/>
              <a:t>Electrovalve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closes the </a:t>
            </a:r>
            <a:r>
              <a:rPr lang="en-US" b="1" dirty="0" smtClean="0">
                <a:solidFill>
                  <a:srgbClr val="FF0000"/>
                </a:solidFill>
              </a:rPr>
              <a:t>bottle</a:t>
            </a:r>
            <a:r>
              <a:rPr lang="en-US" dirty="0" smtClean="0"/>
              <a:t> </a:t>
            </a:r>
            <a:r>
              <a:rPr lang="en-US" dirty="0" smtClean="0"/>
              <a:t>immediately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306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</p:spPr>
        <p:txBody>
          <a:bodyPr/>
          <a:lstStyle/>
          <a:p>
            <a:r>
              <a:rPr lang="es-ES" dirty="0" smtClean="0"/>
              <a:t>4. SYSTEM REACTION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1268760"/>
            <a:ext cx="8712968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3"/>
            </a:pPr>
            <a:r>
              <a:rPr lang="en-US" dirty="0" smtClean="0"/>
              <a:t>Alarm gas system </a:t>
            </a:r>
            <a:r>
              <a:rPr lang="en-US" b="1" dirty="0" smtClean="0">
                <a:solidFill>
                  <a:srgbClr val="FF0000"/>
                </a:solidFill>
              </a:rPr>
              <a:t>warns the leak</a:t>
            </a:r>
            <a:r>
              <a:rPr lang="en-US" dirty="0" smtClean="0"/>
              <a:t> to user</a:t>
            </a:r>
          </a:p>
          <a:p>
            <a:pPr lvl="1"/>
            <a:r>
              <a:rPr lang="en-US" dirty="0" smtClean="0"/>
              <a:t>Sound</a:t>
            </a:r>
          </a:p>
          <a:p>
            <a:pPr lvl="1"/>
            <a:r>
              <a:rPr lang="en-US" dirty="0" smtClean="0"/>
              <a:t>Light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131840" y="2600908"/>
            <a:ext cx="2574286" cy="3492388"/>
            <a:chOff x="3131840" y="2600908"/>
            <a:chExt cx="2574286" cy="3492388"/>
          </a:xfrm>
        </p:grpSpPr>
        <p:pic>
          <p:nvPicPr>
            <p:cNvPr id="1026" name="Picture 2" descr="E:\DCIM\112_PANA\P112083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702792" y="3089963"/>
              <a:ext cx="3432381" cy="257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3770910" y="2600908"/>
              <a:ext cx="1296144" cy="1008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027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5.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43001"/>
            <a:ext cx="8892480" cy="1587918"/>
          </a:xfrm>
        </p:spPr>
        <p:txBody>
          <a:bodyPr>
            <a:normAutofit/>
          </a:bodyPr>
          <a:lstStyle/>
          <a:p>
            <a:pPr marL="176213" indent="-176213"/>
            <a:r>
              <a:rPr lang="en-US" sz="2700" dirty="0" smtClean="0"/>
              <a:t>The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</a:rPr>
              <a:t>exposition </a:t>
            </a:r>
            <a:r>
              <a:rPr lang="en-US" sz="2700" dirty="0" smtClean="0"/>
              <a:t>&amp;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>
                <a:solidFill>
                  <a:srgbClr val="FF0000"/>
                </a:solidFill>
              </a:rPr>
              <a:t>gas </a:t>
            </a:r>
            <a:r>
              <a:rPr lang="en-US" sz="2700" b="1" dirty="0" smtClean="0">
                <a:solidFill>
                  <a:srgbClr val="FF0000"/>
                </a:solidFill>
              </a:rPr>
              <a:t>volume lost are </a:t>
            </a:r>
            <a:r>
              <a:rPr lang="en-US" sz="2700" b="1" dirty="0" smtClean="0">
                <a:solidFill>
                  <a:srgbClr val="FF0000"/>
                </a:solidFill>
              </a:rPr>
              <a:t>reduced </a:t>
            </a:r>
            <a:r>
              <a:rPr lang="en-US" sz="2700" dirty="0"/>
              <a:t>in case of </a:t>
            </a:r>
            <a:r>
              <a:rPr lang="en-US" sz="2700" dirty="0" smtClean="0"/>
              <a:t>leak</a:t>
            </a:r>
            <a:endParaRPr lang="en-US" sz="2700" dirty="0" smtClean="0"/>
          </a:p>
          <a:p>
            <a:pPr lvl="1"/>
            <a:r>
              <a:rPr lang="en-US" sz="2400" dirty="0" smtClean="0"/>
              <a:t>Automatic </a:t>
            </a:r>
            <a:r>
              <a:rPr lang="en-US" sz="2400" dirty="0" err="1" smtClean="0"/>
              <a:t>electrovalves</a:t>
            </a:r>
            <a:r>
              <a:rPr lang="en-US" sz="2400" dirty="0" smtClean="0"/>
              <a:t> Vs Manual intervention</a:t>
            </a:r>
            <a:endParaRPr lang="en-US" sz="2400" dirty="0"/>
          </a:p>
        </p:txBody>
      </p:sp>
      <p:pic>
        <p:nvPicPr>
          <p:cNvPr id="5122" name="Picture 2" descr="Y:\ALBA\20_H&amp;S_Papers\ITSF2014\Material\Fotos\BL22-CLAESS\Experiment\P11207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3118046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Y:\ALBA\20_H&amp;S_Papers\ITSF2014\Material\Fotos\BL22-CLAESS\BL22_CLAES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3" r="5541"/>
          <a:stretch/>
        </p:blipFill>
        <p:spPr bwMode="auto">
          <a:xfrm>
            <a:off x="2519772" y="2736007"/>
            <a:ext cx="1656184" cy="233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39652" y="5358063"/>
            <a:ext cx="6120680" cy="66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Time reduction </a:t>
            </a:r>
            <a:r>
              <a:rPr lang="en-US" dirty="0" smtClean="0"/>
              <a:t>in taking actions</a:t>
            </a:r>
          </a:p>
        </p:txBody>
      </p:sp>
      <p:sp>
        <p:nvSpPr>
          <p:cNvPr id="8" name="Down Arrow 7"/>
          <p:cNvSpPr/>
          <p:nvPr/>
        </p:nvSpPr>
        <p:spPr>
          <a:xfrm>
            <a:off x="4391980" y="4941168"/>
            <a:ext cx="216024" cy="34488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34989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Reliability</a:t>
            </a:r>
          </a:p>
          <a:p>
            <a:pPr lvl="1"/>
            <a:r>
              <a:rPr lang="en-US" dirty="0" smtClean="0"/>
              <a:t>Permanent Vs Temporal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</p:spPr>
        <p:txBody>
          <a:bodyPr/>
          <a:lstStyle/>
          <a:p>
            <a:r>
              <a:rPr lang="es-ES" dirty="0" smtClean="0"/>
              <a:t>5. IMPROVEMENTS</a:t>
            </a:r>
            <a:endParaRPr lang="en-US" dirty="0"/>
          </a:p>
        </p:txBody>
      </p:sp>
      <p:pic>
        <p:nvPicPr>
          <p:cNvPr id="6146" name="Picture 2" descr="Y:\ALBA\20_H&amp;S_Papers\ITSF2014\Material\Fotos\BL22-CLAESS\P11208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04" t="12966" r="9415" b="18552"/>
          <a:stretch/>
        </p:blipFill>
        <p:spPr bwMode="auto">
          <a:xfrm>
            <a:off x="1547664" y="2636912"/>
            <a:ext cx="2743200" cy="305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Y:\ALBA\20_H&amp;S_Papers\ITSF2014\Material\Fotos\BL22-CLAESS\Experiment\P1120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2288198" cy="305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553200" cy="630942"/>
          </a:xfrm>
        </p:spPr>
        <p:txBody>
          <a:bodyPr/>
          <a:lstStyle/>
          <a:p>
            <a:r>
              <a:rPr lang="en-US" dirty="0" smtClean="0"/>
              <a:t>6. ACKNOWLEGMENT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780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Infrastructure</a:t>
            </a:r>
            <a:r>
              <a:rPr lang="en-US" sz="2800" dirty="0" smtClean="0"/>
              <a:t> section staff: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6856" y="364502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</a:rPr>
              <a:t>BL22-CL</a:t>
            </a:r>
            <a:r>
              <a:rPr lang="az-Cyrl-AZ" sz="2800" b="1" dirty="0" smtClean="0">
                <a:solidFill>
                  <a:srgbClr val="FF0000"/>
                </a:solidFill>
              </a:rPr>
              <a:t>Ӕ</a:t>
            </a:r>
            <a:r>
              <a:rPr lang="es-ES" sz="2800" b="1" dirty="0" smtClean="0">
                <a:solidFill>
                  <a:srgbClr val="FF0000"/>
                </a:solidFill>
              </a:rPr>
              <a:t>SS </a:t>
            </a:r>
            <a:r>
              <a:rPr lang="en-US" sz="2800" dirty="0" smtClean="0"/>
              <a:t>staff: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9592" y="1700808"/>
            <a:ext cx="1133475" cy="1976191"/>
            <a:chOff x="4283968" y="2348880"/>
            <a:chExt cx="1133475" cy="1976191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3968" y="2348880"/>
              <a:ext cx="11334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4283968" y="3749007"/>
              <a:ext cx="1133475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smtClean="0"/>
                <a:t>David Carles</a:t>
              </a:r>
              <a:endParaRPr lang="en-US" sz="1400" dirty="0" smtClean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37097" y="1700808"/>
            <a:ext cx="1040635" cy="1976191"/>
            <a:chOff x="5508104" y="2348880"/>
            <a:chExt cx="1040635" cy="197619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2348880"/>
              <a:ext cx="1040635" cy="14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>
              <a:off x="5508104" y="3749007"/>
              <a:ext cx="1040635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smtClean="0"/>
                <a:t>Cristina Orozco</a:t>
              </a:r>
              <a:endParaRPr lang="en-US" sz="1400" dirty="0" smtClean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91880" y="1700808"/>
            <a:ext cx="1110767" cy="1985764"/>
            <a:chOff x="6660232" y="2348880"/>
            <a:chExt cx="1110767" cy="1985764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348880"/>
              <a:ext cx="1110767" cy="1400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6665132" y="3758580"/>
              <a:ext cx="1105867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smtClean="0"/>
                <a:t>Núria</a:t>
              </a:r>
              <a:br>
                <a:rPr lang="es-ES" sz="1400" dirty="0" smtClean="0"/>
              </a:br>
              <a:r>
                <a:rPr lang="es-ES" sz="1400" dirty="0" smtClean="0"/>
                <a:t>Martí</a:t>
              </a:r>
              <a:endParaRPr lang="en-US" sz="14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06677" y="1700808"/>
            <a:ext cx="1133475" cy="1976191"/>
            <a:chOff x="4806677" y="1782389"/>
            <a:chExt cx="1133475" cy="197619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677" y="1782389"/>
              <a:ext cx="11334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4820480" y="3182516"/>
              <a:ext cx="1105867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err="1" smtClean="0"/>
                <a:t>Ignasi</a:t>
              </a:r>
              <a:r>
                <a:rPr lang="es-ES" sz="1400" dirty="0" smtClean="0"/>
                <a:t> Serra</a:t>
              </a:r>
              <a:endParaRPr lang="en-US" sz="1400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99591" y="4221088"/>
            <a:ext cx="1133476" cy="1985764"/>
            <a:chOff x="6156175" y="1700808"/>
            <a:chExt cx="1133476" cy="19857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1700808"/>
              <a:ext cx="11334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6156175" y="3110508"/>
              <a:ext cx="1133475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smtClean="0"/>
                <a:t>Edmundo Fraga</a:t>
              </a:r>
              <a:endParaRPr lang="en-US" sz="14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37097" y="4221088"/>
            <a:ext cx="1133475" cy="1985764"/>
            <a:chOff x="7452320" y="1700808"/>
            <a:chExt cx="1133475" cy="198576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1700808"/>
              <a:ext cx="11334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Content Placeholder 2"/>
            <p:cNvSpPr txBox="1">
              <a:spLocks/>
            </p:cNvSpPr>
            <p:nvPr/>
          </p:nvSpPr>
          <p:spPr>
            <a:xfrm>
              <a:off x="7452320" y="3110508"/>
              <a:ext cx="1133475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smtClean="0"/>
                <a:t>Laura </a:t>
              </a:r>
              <a:r>
                <a:rPr lang="es-ES" sz="1400" dirty="0" err="1" smtClean="0"/>
                <a:t>Simonelli</a:t>
              </a:r>
              <a:endParaRPr lang="en-US" sz="1400" dirty="0" smtClean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510533" y="4221088"/>
            <a:ext cx="1161033" cy="1985764"/>
            <a:chOff x="3482975" y="4221088"/>
            <a:chExt cx="1161033" cy="198576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0533" y="4221088"/>
              <a:ext cx="11334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3482975" y="5630788"/>
              <a:ext cx="1133475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smtClean="0"/>
                <a:t>Carlo Marini</a:t>
              </a:r>
              <a:endParaRPr lang="en-US" sz="1400" dirty="0" smtClean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20480" y="4221088"/>
            <a:ext cx="1147278" cy="1985764"/>
            <a:chOff x="4792872" y="4221088"/>
            <a:chExt cx="1147278" cy="1985764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2872" y="4221088"/>
              <a:ext cx="11334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4806675" y="5630788"/>
              <a:ext cx="1133475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smtClean="0"/>
                <a:t>Marta</a:t>
              </a:r>
              <a:br>
                <a:rPr lang="es-ES" sz="1400" dirty="0" smtClean="0"/>
              </a:br>
              <a:r>
                <a:rPr lang="es-ES" sz="1400" dirty="0" smtClean="0"/>
                <a:t>Ávila</a:t>
              </a:r>
              <a:endParaRPr lang="en-US" sz="1400" dirty="0" smtClean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74829" y="4221088"/>
            <a:ext cx="1133475" cy="1985764"/>
            <a:chOff x="6084168" y="4221088"/>
            <a:chExt cx="1133475" cy="1985764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221088"/>
              <a:ext cx="1133475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Content Placeholder 2"/>
            <p:cNvSpPr txBox="1">
              <a:spLocks/>
            </p:cNvSpPr>
            <p:nvPr/>
          </p:nvSpPr>
          <p:spPr>
            <a:xfrm>
              <a:off x="6084168" y="5630788"/>
              <a:ext cx="1133475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Clr>
                  <a:srgbClr val="959F38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Clr>
                  <a:srgbClr val="112E50"/>
                </a:buClr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Clr>
                  <a:srgbClr val="88A0B8"/>
                </a:buClr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ES" sz="1400" dirty="0" err="1"/>
                <a:t>Wojciech</a:t>
              </a:r>
              <a:r>
                <a:rPr lang="es-ES" sz="1400" dirty="0"/>
                <a:t/>
              </a:r>
              <a:br>
                <a:rPr lang="es-ES" sz="1400" dirty="0"/>
              </a:br>
              <a:r>
                <a:rPr lang="es-ES" sz="1400" dirty="0" err="1"/>
                <a:t>Olszewski</a:t>
              </a:r>
              <a:endParaRPr lang="en-US" sz="14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74631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Título"/>
          <p:cNvSpPr txBox="1">
            <a:spLocks/>
          </p:cNvSpPr>
          <p:nvPr/>
        </p:nvSpPr>
        <p:spPr bwMode="auto">
          <a:xfrm>
            <a:off x="2843709" y="4293096"/>
            <a:ext cx="3240360" cy="79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rgbClr val="979F07"/>
                </a:solidFill>
                <a:latin typeface="Calibri" pitchFamily="34" charset="0"/>
              </a:rPr>
              <a:t>THANK YOU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4 Título"/>
          <p:cNvSpPr txBox="1">
            <a:spLocks/>
          </p:cNvSpPr>
          <p:nvPr/>
        </p:nvSpPr>
        <p:spPr bwMode="auto">
          <a:xfrm>
            <a:off x="1370655" y="1916832"/>
            <a:ext cx="6186468" cy="117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125E9F"/>
                </a:solidFill>
                <a:latin typeface="Calibri" pitchFamily="34" charset="0"/>
              </a:rPr>
              <a:t>ANY QUESTION?</a:t>
            </a:r>
            <a:endParaRPr lang="en-US" sz="6000" b="1" dirty="0">
              <a:solidFill>
                <a:srgbClr val="125E9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8388" y="1396387"/>
            <a:ext cx="3034680" cy="646331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</a:rPr>
              <a:t>ALBA LINAC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20072" y="980728"/>
            <a:ext cx="3716778" cy="792000"/>
          </a:xfrm>
          <a:prstGeom prst="rect">
            <a:avLst/>
          </a:prstGeom>
          <a:solidFill>
            <a:srgbClr val="DEDFE6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 b="1">
                <a:solidFill>
                  <a:srgbClr val="112E5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200" b="0" dirty="0"/>
              <a:t>1</a:t>
            </a:r>
          </a:p>
          <a:p>
            <a:r>
              <a:rPr lang="en-US" sz="2200" b="0" dirty="0" smtClean="0"/>
              <a:t>LINAC Function</a:t>
            </a:r>
            <a:endParaRPr lang="en-US" sz="2200" b="0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220070" y="2709008"/>
            <a:ext cx="3715200" cy="792000"/>
          </a:xfrm>
          <a:prstGeom prst="rect">
            <a:avLst/>
          </a:prstGeom>
          <a:solidFill>
            <a:srgbClr val="979F07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200" dirty="0"/>
              <a:t>3</a:t>
            </a:r>
          </a:p>
          <a:p>
            <a:r>
              <a:rPr lang="en-US" sz="2200" dirty="0" smtClean="0"/>
              <a:t>Sulfur hexafluoride (SF</a:t>
            </a:r>
            <a:r>
              <a:rPr lang="en-US" sz="1400" dirty="0" smtClean="0"/>
              <a:t>6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220071" y="1815755"/>
            <a:ext cx="3715200" cy="792000"/>
          </a:xfrm>
          <a:prstGeom prst="rect">
            <a:avLst/>
          </a:prstGeom>
          <a:solidFill>
            <a:srgbClr val="88A0B8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200" dirty="0" smtClean="0"/>
              <a:t>2</a:t>
            </a:r>
          </a:p>
          <a:p>
            <a:r>
              <a:rPr lang="en-US" sz="2200" dirty="0" smtClean="0"/>
              <a:t>Klystrons</a:t>
            </a:r>
            <a:endParaRPr lang="en-US" sz="220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220072" y="3606056"/>
            <a:ext cx="3716778" cy="792088"/>
          </a:xfrm>
          <a:prstGeom prst="rect">
            <a:avLst/>
          </a:prstGeom>
          <a:solidFill>
            <a:srgbClr val="125E9F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400" dirty="0"/>
              <a:t>4</a:t>
            </a:r>
          </a:p>
          <a:p>
            <a:r>
              <a:rPr lang="en-US" sz="2400" dirty="0" smtClean="0"/>
              <a:t>Maintenance tasks</a:t>
            </a:r>
            <a:endParaRPr lang="en-US" sz="2400" dirty="0"/>
          </a:p>
        </p:txBody>
      </p:sp>
      <p:pic>
        <p:nvPicPr>
          <p:cNvPr id="12" name="Picture 11" descr="IMG_07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68123"/>
            <a:ext cx="2211388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220073" y="4509120"/>
            <a:ext cx="3716778" cy="792000"/>
          </a:xfrm>
          <a:prstGeom prst="rect">
            <a:avLst/>
          </a:prstGeom>
          <a:solidFill>
            <a:srgbClr val="DEDFE6"/>
          </a:solidFill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 b="1">
                <a:solidFill>
                  <a:srgbClr val="112E5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200" b="0" dirty="0" smtClean="0"/>
              <a:t>5</a:t>
            </a:r>
          </a:p>
          <a:p>
            <a:r>
              <a:rPr lang="en-US" sz="2200" b="0" dirty="0" smtClean="0"/>
              <a:t>Conclusions</a:t>
            </a:r>
            <a:endParaRPr lang="en-US" sz="2200" b="0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5220072" y="5445312"/>
            <a:ext cx="3715200" cy="792000"/>
          </a:xfrm>
          <a:prstGeom prst="rect">
            <a:avLst/>
          </a:prstGeom>
          <a:solidFill>
            <a:srgbClr val="88A0B8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indent="0">
              <a:spcBef>
                <a:spcPct val="20000"/>
              </a:spcBef>
              <a:buClr>
                <a:srgbClr val="959F38"/>
              </a:buClr>
              <a:buFont typeface="+mj-lt"/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sz="2200" dirty="0" smtClean="0"/>
              <a:t>6</a:t>
            </a:r>
          </a:p>
          <a:p>
            <a:r>
              <a:rPr lang="en-US" sz="2200" dirty="0" smtClean="0"/>
              <a:t>Acknowledgement</a:t>
            </a:r>
            <a:endParaRPr lang="en-US" sz="2200" dirty="0"/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0" y="5301119"/>
            <a:ext cx="49685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500" b="1" kern="120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ctr"/>
            <a:r>
              <a:rPr lang="en-GB" sz="3200" dirty="0" smtClean="0">
                <a:solidFill>
                  <a:srgbClr val="000000"/>
                </a:solidFill>
              </a:rPr>
              <a:t>Greenhouse gas case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5950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10" y="1742653"/>
            <a:ext cx="6192837" cy="46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027347" y="3182515"/>
            <a:ext cx="683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 smtClean="0"/>
              <a:t>EGun</a:t>
            </a:r>
            <a:endParaRPr lang="en-US" alt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95772" y="2677690"/>
            <a:ext cx="10567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Bunching</a:t>
            </a:r>
            <a:endParaRPr lang="en-US" alt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195997" y="1734715"/>
            <a:ext cx="18898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smtClean="0"/>
              <a:t>Main Acceleration</a:t>
            </a:r>
            <a:endParaRPr lang="en-US" altLang="en-US" dirty="0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3106847" y="4119140"/>
            <a:ext cx="936625" cy="17272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3756135" y="3326978"/>
            <a:ext cx="1223962" cy="574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935647" y="3061865"/>
            <a:ext cx="5597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0" dirty="0" smtClean="0">
                <a:solidFill>
                  <a:srgbClr val="0000FF"/>
                </a:solidFill>
              </a:rPr>
              <a:t>v ~ c</a:t>
            </a:r>
            <a:endParaRPr lang="en-US" altLang="en-US" sz="1600" b="0" dirty="0">
              <a:solidFill>
                <a:srgbClr val="0000FF"/>
              </a:solidFill>
            </a:endParaRPr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3611672" y="3901653"/>
            <a:ext cx="1368425" cy="1368425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748072" y="3614315"/>
            <a:ext cx="6758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>
                <a:solidFill>
                  <a:srgbClr val="00CC00"/>
                </a:solidFill>
              </a:rPr>
              <a:t>90 </a:t>
            </a:r>
            <a:r>
              <a:rPr lang="en-US" altLang="en-US" sz="1400" dirty="0" err="1" smtClean="0">
                <a:solidFill>
                  <a:srgbClr val="00CC00"/>
                </a:solidFill>
              </a:rPr>
              <a:t>keV</a:t>
            </a:r>
            <a:endParaRPr lang="en-US" altLang="en-US" sz="1400" dirty="0">
              <a:solidFill>
                <a:srgbClr val="00CC00"/>
              </a:solidFill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540235" y="3109490"/>
            <a:ext cx="7537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>
                <a:solidFill>
                  <a:srgbClr val="00CC00"/>
                </a:solidFill>
              </a:rPr>
              <a:t>16 MeV</a:t>
            </a:r>
            <a:endParaRPr lang="en-US" altLang="en-US" sz="1400" dirty="0">
              <a:solidFill>
                <a:srgbClr val="00CC00"/>
              </a:solidFill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5915135" y="2461790"/>
            <a:ext cx="7537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>
                <a:solidFill>
                  <a:srgbClr val="00CC00"/>
                </a:solidFill>
              </a:rPr>
              <a:t>70 MeV</a:t>
            </a:r>
            <a:endParaRPr lang="en-US" altLang="en-US" sz="1400" dirty="0">
              <a:solidFill>
                <a:srgbClr val="00CC00"/>
              </a:solidFill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8075722" y="1382290"/>
            <a:ext cx="8451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>
                <a:solidFill>
                  <a:srgbClr val="00CC00"/>
                </a:solidFill>
              </a:rPr>
              <a:t>100 MeV</a:t>
            </a:r>
            <a:endParaRPr lang="en-US" altLang="en-US" sz="1400" dirty="0">
              <a:solidFill>
                <a:srgbClr val="00CC00"/>
              </a:solidFill>
            </a:endParaRPr>
          </a:p>
        </p:txBody>
      </p:sp>
      <p:sp>
        <p:nvSpPr>
          <p:cNvPr id="21" name="Oval 22"/>
          <p:cNvSpPr>
            <a:spLocks noChangeArrowheads="1"/>
          </p:cNvSpPr>
          <p:nvPr/>
        </p:nvSpPr>
        <p:spPr bwMode="auto">
          <a:xfrm rot="19972311">
            <a:off x="4567347" y="2685628"/>
            <a:ext cx="4641850" cy="83185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LINAC FUNCTION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897" y="1338231"/>
            <a:ext cx="5050159" cy="9386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LINAC accelerates the electrons and increases the energy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83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0" grpId="1" animBg="1"/>
      <p:bldP spid="12" grpId="0" animBg="1"/>
      <p:bldP spid="13" grpId="0"/>
      <p:bldP spid="14" grpId="0" animBg="1"/>
      <p:bldP spid="14" grpId="1" animBg="1"/>
      <p:bldP spid="16" grpId="0"/>
      <p:bldP spid="17" grpId="0"/>
      <p:bldP spid="18" grpId="0"/>
      <p:bldP spid="19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 KLYSTRONS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1"/>
            <a:ext cx="5338937" cy="1781943"/>
          </a:xfrm>
        </p:spPr>
        <p:txBody>
          <a:bodyPr>
            <a:normAutofit/>
          </a:bodyPr>
          <a:lstStyle/>
          <a:p>
            <a:r>
              <a:rPr lang="en-US" dirty="0" smtClean="0"/>
              <a:t>Function:</a:t>
            </a:r>
          </a:p>
          <a:p>
            <a:pPr lvl="1"/>
            <a:r>
              <a:rPr lang="en-US" sz="2400" dirty="0" smtClean="0"/>
              <a:t>Supply RF power to </a:t>
            </a:r>
            <a:r>
              <a:rPr lang="en-US" sz="2400" dirty="0"/>
              <a:t>LINAC through </a:t>
            </a:r>
            <a:r>
              <a:rPr lang="en-US" sz="2400" dirty="0" smtClean="0"/>
              <a:t>waveguides</a:t>
            </a:r>
            <a:endParaRPr lang="en-US" sz="24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5</a:t>
            </a:fld>
            <a:endParaRPr lang="en-US" dirty="0"/>
          </a:p>
        </p:txBody>
      </p:sp>
      <p:pic>
        <p:nvPicPr>
          <p:cNvPr id="2050" name="Picture 2" descr="Y:\ALBA\20_H&amp;S_Papers\ITSF2014\Material\Fotos\LINAC\P11208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74440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924944"/>
            <a:ext cx="4762872" cy="127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Problems: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Electric arcs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12" descr="Picture 0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93" y="3789040"/>
            <a:ext cx="3313564" cy="248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6084168" y="1196752"/>
            <a:ext cx="187220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660231" y="3789040"/>
            <a:ext cx="2099725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195736" y="4149080"/>
            <a:ext cx="642900" cy="102640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63114" y="5301208"/>
            <a:ext cx="4762872" cy="972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SF</a:t>
            </a:r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 is used as </a:t>
            </a:r>
            <a:r>
              <a:rPr lang="en-US" b="1" dirty="0" smtClean="0">
                <a:solidFill>
                  <a:srgbClr val="FF0000"/>
                </a:solidFill>
              </a:rPr>
              <a:t>electrical isolation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9035" y="2236222"/>
            <a:ext cx="13285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waveguides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300192" y="1838979"/>
            <a:ext cx="430942" cy="46340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592562" y="4712079"/>
            <a:ext cx="430942" cy="46340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05865" y="5301208"/>
            <a:ext cx="13285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waveguides</a:t>
            </a:r>
          </a:p>
        </p:txBody>
      </p:sp>
    </p:spTree>
    <p:extLst>
      <p:ext uri="{BB962C8B-B14F-4D97-AF65-F5344CB8AC3E}">
        <p14:creationId xmlns:p14="http://schemas.microsoft.com/office/powerpoint/2010/main" val="23413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563" y="3068960"/>
            <a:ext cx="164592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279704" cy="1200329"/>
          </a:xfrm>
        </p:spPr>
        <p:txBody>
          <a:bodyPr/>
          <a:lstStyle/>
          <a:p>
            <a:pPr marL="541338" indent="-541338"/>
            <a:r>
              <a:rPr lang="en-US" sz="3600" dirty="0" smtClean="0"/>
              <a:t>3. SULFUR HEXAFLUORIDE (SF</a:t>
            </a:r>
            <a:r>
              <a:rPr lang="en-US" sz="2400" dirty="0" smtClean="0"/>
              <a:t>6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4392489"/>
          </a:xfrm>
        </p:spPr>
        <p:txBody>
          <a:bodyPr>
            <a:normAutofit/>
          </a:bodyPr>
          <a:lstStyle/>
          <a:p>
            <a:r>
              <a:rPr lang="en-US" dirty="0" smtClean="0"/>
              <a:t>Disadvantages </a:t>
            </a:r>
            <a:r>
              <a:rPr lang="en-US" dirty="0"/>
              <a:t>of </a:t>
            </a:r>
            <a:r>
              <a:rPr lang="en-US" b="1" dirty="0"/>
              <a:t>SF</a:t>
            </a:r>
            <a:r>
              <a:rPr lang="en-US" sz="2000" b="1" dirty="0"/>
              <a:t>6</a:t>
            </a:r>
            <a:r>
              <a:rPr lang="en-US" sz="2000" dirty="0"/>
              <a:t> </a:t>
            </a:r>
            <a:r>
              <a:rPr lang="en-US" dirty="0" smtClean="0"/>
              <a:t>usage:</a:t>
            </a:r>
            <a:endParaRPr lang="en-US" sz="2400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Greenhouse gas</a:t>
            </a:r>
          </a:p>
          <a:p>
            <a:pPr lvl="1"/>
            <a:r>
              <a:rPr lang="en-US" dirty="0" smtClean="0"/>
              <a:t>Global-warming Potential (GWP):</a:t>
            </a:r>
          </a:p>
          <a:p>
            <a:pPr lvl="2"/>
            <a:r>
              <a:rPr lang="en-US" dirty="0" smtClean="0"/>
              <a:t>1 GWP </a:t>
            </a:r>
            <a:r>
              <a:rPr lang="en-US" dirty="0" smtClean="0">
                <a:sym typeface="Wingdings" panose="05000000000000000000" pitchFamily="2" charset="2"/>
              </a:rPr>
              <a:t>SF</a:t>
            </a:r>
            <a:r>
              <a:rPr lang="en-US" sz="1600" dirty="0" smtClean="0">
                <a:sym typeface="Wingdings" panose="05000000000000000000" pitchFamily="2" charset="2"/>
              </a:rPr>
              <a:t>6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23900 GWP </a:t>
            </a:r>
            <a:r>
              <a:rPr lang="en-US" dirty="0" smtClean="0">
                <a:sym typeface="Wingdings" panose="05000000000000000000" pitchFamily="2" charset="2"/>
              </a:rPr>
              <a:t>CO</a:t>
            </a:r>
            <a:r>
              <a:rPr lang="en-US" sz="1600" dirty="0" smtClean="0">
                <a:sym typeface="Wingdings" panose="05000000000000000000" pitchFamily="2" charset="2"/>
              </a:rPr>
              <a:t>2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Thermal decomposition generates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toxic substances</a:t>
            </a:r>
            <a:r>
              <a:rPr lang="en-US" sz="1900" dirty="0" smtClean="0">
                <a:solidFill>
                  <a:srgbClr val="112E50"/>
                </a:solidFill>
                <a:sym typeface="Wingdings" panose="05000000000000000000" pitchFamily="2" charset="2"/>
              </a:rPr>
              <a:t>(produced </a:t>
            </a:r>
            <a:r>
              <a:rPr lang="en-GB" sz="1900" dirty="0" smtClean="0">
                <a:solidFill>
                  <a:srgbClr val="112E50"/>
                </a:solidFill>
                <a:sym typeface="Wingdings" panose="05000000000000000000" pitchFamily="2" charset="2"/>
              </a:rPr>
              <a:t>during </a:t>
            </a:r>
            <a:r>
              <a:rPr lang="en-GB" sz="1900" dirty="0">
                <a:solidFill>
                  <a:srgbClr val="112E50"/>
                </a:solidFill>
                <a:sym typeface="Wingdings" panose="05000000000000000000" pitchFamily="2" charset="2"/>
              </a:rPr>
              <a:t>repeated </a:t>
            </a:r>
            <a:r>
              <a:rPr lang="en-GB" sz="1900" dirty="0" smtClean="0">
                <a:solidFill>
                  <a:srgbClr val="112E50"/>
                </a:solidFill>
                <a:sym typeface="Wingdings" panose="05000000000000000000" pitchFamily="2" charset="2"/>
              </a:rPr>
              <a:t>sparking inside </a:t>
            </a:r>
          </a:p>
          <a:p>
            <a:pPr marL="457200" lvl="1" indent="0">
              <a:buNone/>
            </a:pPr>
            <a:r>
              <a:rPr lang="en-GB" sz="1900" dirty="0" smtClean="0">
                <a:solidFill>
                  <a:srgbClr val="112E50"/>
                </a:solidFill>
                <a:sym typeface="Wingdings" panose="05000000000000000000" pitchFamily="2" charset="2"/>
              </a:rPr>
              <a:t>     the waveguide</a:t>
            </a:r>
            <a:r>
              <a:rPr lang="en-US" sz="1900" dirty="0" smtClean="0">
                <a:solidFill>
                  <a:srgbClr val="112E50"/>
                </a:solidFill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endParaRPr lang="en-US" sz="1900" dirty="0">
              <a:solidFill>
                <a:srgbClr val="112E50"/>
              </a:solidFill>
              <a:sym typeface="Wingdings" panose="05000000000000000000" pitchFamily="2" charset="2"/>
            </a:endParaRPr>
          </a:p>
          <a:p>
            <a:pPr marL="182880" lvl="1" indent="0">
              <a:buNone/>
            </a:pPr>
            <a:r>
              <a:rPr lang="en-US" sz="2000" b="1" i="1" dirty="0" smtClean="0">
                <a:solidFill>
                  <a:srgbClr val="125E9F"/>
                </a:solidFill>
              </a:rPr>
              <a:t>(</a:t>
            </a:r>
            <a:r>
              <a:rPr lang="en-US" sz="2000" b="1" i="1" dirty="0">
                <a:solidFill>
                  <a:srgbClr val="125E9F"/>
                </a:solidFill>
              </a:rPr>
              <a:t>GWP): </a:t>
            </a:r>
            <a:r>
              <a:rPr lang="en-US" sz="2000" b="1" i="1" dirty="0" smtClean="0">
                <a:solidFill>
                  <a:srgbClr val="125E9F"/>
                </a:solidFill>
              </a:rPr>
              <a:t>is </a:t>
            </a:r>
            <a:r>
              <a:rPr lang="en-US" sz="2000" b="1" i="1" dirty="0">
                <a:solidFill>
                  <a:srgbClr val="125E9F"/>
                </a:solidFill>
              </a:rPr>
              <a:t>a relative measure of how much heat a greenhouse gas traps in the atmosphere. </a:t>
            </a:r>
            <a:endParaRPr lang="en-US" sz="1900" b="1" i="1" dirty="0" smtClean="0">
              <a:solidFill>
                <a:srgbClr val="125E9F"/>
              </a:solidFill>
              <a:sym typeface="Wingdings" panose="05000000000000000000" pitchFamily="2" charset="2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23" descr="http://3.bp.blogspot.com/-CA5Q9YvKaM4/UP5H65ZF_SI/AAAAAAAAAFc/ifpMXuWQ9ak/s1600/28_peligroso_para_el_medio_ambiente_acuat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6876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6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279704" cy="1200329"/>
          </a:xfrm>
        </p:spPr>
        <p:txBody>
          <a:bodyPr/>
          <a:lstStyle/>
          <a:p>
            <a:pPr marL="541338" indent="-541338"/>
            <a:r>
              <a:rPr lang="en-US" sz="3600" dirty="0" smtClean="0"/>
              <a:t>3. SULFUR HEXAFLUORIDE (SF</a:t>
            </a:r>
            <a:r>
              <a:rPr lang="en-US" sz="2400" dirty="0" smtClean="0"/>
              <a:t>6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33533" y="2976892"/>
            <a:ext cx="3394451" cy="420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>
                <a:sym typeface="Wingdings" panose="05000000000000000000" pitchFamily="2" charset="2"/>
              </a:rPr>
              <a:t>HF(g): </a:t>
            </a:r>
            <a:r>
              <a:rPr lang="en-GB" sz="1800" dirty="0" smtClean="0">
                <a:sym typeface="Wingdings" panose="05000000000000000000" pitchFamily="2" charset="2"/>
              </a:rPr>
              <a:t>Hydrogen fluoride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40" y="34564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16" y="345641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137795" y="4619522"/>
            <a:ext cx="2846369" cy="421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>
                <a:sym typeface="Wingdings" panose="05000000000000000000" pitchFamily="2" charset="2"/>
              </a:rPr>
              <a:t>SO</a:t>
            </a:r>
            <a:r>
              <a:rPr lang="es-ES" sz="1400" dirty="0" smtClean="0">
                <a:sym typeface="Wingdings" panose="05000000000000000000" pitchFamily="2" charset="2"/>
              </a:rPr>
              <a:t>2 </a:t>
            </a:r>
            <a:r>
              <a:rPr lang="es-ES" sz="1800" dirty="0">
                <a:sym typeface="Wingdings" panose="05000000000000000000" pitchFamily="2" charset="2"/>
              </a:rPr>
              <a:t>(g</a:t>
            </a:r>
            <a:r>
              <a:rPr lang="es-ES" sz="1800" dirty="0" smtClean="0">
                <a:sym typeface="Wingdings" panose="05000000000000000000" pitchFamily="2" charset="2"/>
              </a:rPr>
              <a:t>): </a:t>
            </a:r>
            <a:r>
              <a:rPr lang="en-GB" sz="1800" dirty="0" smtClean="0">
                <a:sym typeface="Wingdings" panose="05000000000000000000" pitchFamily="2" charset="2"/>
              </a:rPr>
              <a:t>Sulfur dioxide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62" y="507019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77" y="505157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4355976" y="2999030"/>
            <a:ext cx="3024336" cy="398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>
                <a:sym typeface="Wingdings" panose="05000000000000000000" pitchFamily="2" charset="2"/>
              </a:rPr>
              <a:t>SF</a:t>
            </a:r>
            <a:r>
              <a:rPr lang="es-ES" sz="1400" dirty="0" smtClean="0">
                <a:sym typeface="Wingdings" panose="05000000000000000000" pitchFamily="2" charset="2"/>
              </a:rPr>
              <a:t>4</a:t>
            </a:r>
            <a:r>
              <a:rPr lang="es-ES" sz="1800" dirty="0" smtClean="0">
                <a:sym typeface="Wingdings" panose="05000000000000000000" pitchFamily="2" charset="2"/>
              </a:rPr>
              <a:t>(g): </a:t>
            </a:r>
            <a:r>
              <a:rPr lang="en-GB" sz="1800" dirty="0" smtClean="0">
                <a:sym typeface="Wingdings" panose="05000000000000000000" pitchFamily="2" charset="2"/>
              </a:rPr>
              <a:t>Sulfur tetra fluoride 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29997" y="4619522"/>
            <a:ext cx="288032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/>
              <a:t>CuF</a:t>
            </a:r>
            <a:r>
              <a:rPr lang="en-US" sz="1400" dirty="0" smtClean="0"/>
              <a:t>2</a:t>
            </a:r>
            <a:r>
              <a:rPr lang="es-ES" sz="1800" dirty="0" smtClean="0">
                <a:sym typeface="Wingdings" panose="05000000000000000000" pitchFamily="2" charset="2"/>
              </a:rPr>
              <a:t>(s): </a:t>
            </a:r>
            <a:r>
              <a:rPr lang="en-GB" sz="1800" dirty="0" smtClean="0">
                <a:sym typeface="Wingdings" panose="05000000000000000000" pitchFamily="2" charset="2"/>
              </a:rPr>
              <a:t>Copper fluoride 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986" y="507019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390784"/>
            <a:ext cx="11461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459822" y="1484784"/>
            <a:ext cx="8390985" cy="909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M</a:t>
            </a:r>
            <a:r>
              <a:rPr lang="en-GB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ore common SF6 Decomposition By-products during repeated sparking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391125" y="2394229"/>
            <a:ext cx="6528377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400" dirty="0" smtClean="0"/>
              <a:t>SF</a:t>
            </a:r>
            <a:r>
              <a:rPr lang="es-ES" sz="1800" dirty="0" smtClean="0"/>
              <a:t>6 </a:t>
            </a:r>
            <a:r>
              <a:rPr lang="es-ES" sz="2400" dirty="0" smtClean="0"/>
              <a:t>+ H</a:t>
            </a:r>
            <a:r>
              <a:rPr lang="es-ES" sz="1800" dirty="0" smtClean="0"/>
              <a:t>2</a:t>
            </a:r>
            <a:r>
              <a:rPr lang="es-ES" sz="2400" dirty="0" smtClean="0"/>
              <a:t>O + Cu + </a:t>
            </a:r>
            <a:r>
              <a:rPr lang="el-GR" sz="2800" dirty="0" smtClean="0"/>
              <a:t>ε</a:t>
            </a:r>
            <a:r>
              <a:rPr lang="es-ES" sz="2400" dirty="0" smtClean="0"/>
              <a:t> </a:t>
            </a:r>
            <a:r>
              <a:rPr lang="es-ES" sz="2400" dirty="0" smtClean="0">
                <a:sym typeface="Wingdings" panose="05000000000000000000" pitchFamily="2" charset="2"/>
              </a:rPr>
              <a:t> </a:t>
            </a:r>
            <a:r>
              <a:rPr lang="es-E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HF, SO</a:t>
            </a:r>
            <a:r>
              <a:rPr lang="es-ES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2, </a:t>
            </a:r>
            <a:r>
              <a:rPr lang="es-E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SF</a:t>
            </a:r>
            <a:r>
              <a:rPr lang="es-ES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4, </a:t>
            </a:r>
            <a:r>
              <a:rPr lang="en-US" sz="2400" b="1" dirty="0" smtClean="0">
                <a:solidFill>
                  <a:srgbClr val="FF0000"/>
                </a:solidFill>
              </a:rPr>
              <a:t>CuF</a:t>
            </a:r>
            <a:r>
              <a:rPr lang="en-US" sz="1800" b="1" dirty="0" smtClean="0">
                <a:solidFill>
                  <a:srgbClr val="FF0000"/>
                </a:solidFill>
              </a:rPr>
              <a:t>2</a:t>
            </a:r>
            <a:r>
              <a:rPr lang="en-US" sz="1800" dirty="0" smtClean="0"/>
              <a:t>, …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2773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279704" cy="1200329"/>
          </a:xfrm>
        </p:spPr>
        <p:txBody>
          <a:bodyPr/>
          <a:lstStyle/>
          <a:p>
            <a:pPr marL="541338" indent="-541338"/>
            <a:r>
              <a:rPr lang="en-US" sz="3600" dirty="0" smtClean="0"/>
              <a:t>3. SULFUR HEXAFLUORIDE (SF</a:t>
            </a:r>
            <a:r>
              <a:rPr lang="en-US" sz="2400" dirty="0" smtClean="0"/>
              <a:t>6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412776"/>
            <a:ext cx="892899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It means that during our maintenance tasks (specially after sparkling events) we have </a:t>
            </a:r>
            <a:r>
              <a:rPr lang="en-US" sz="2800" dirty="0" smtClean="0"/>
              <a:t>three problems to </a:t>
            </a:r>
            <a:r>
              <a:rPr lang="en-US" sz="2800" dirty="0"/>
              <a:t>solve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335337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395536" y="2996952"/>
            <a:ext cx="5112568" cy="3024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Presence of:</a:t>
            </a:r>
          </a:p>
          <a:p>
            <a:pPr marL="9144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- Used </a:t>
            </a:r>
            <a:r>
              <a:rPr lang="en-US" b="1" dirty="0">
                <a:solidFill>
                  <a:srgbClr val="FF0000"/>
                </a:solidFill>
              </a:rPr>
              <a:t>gas </a:t>
            </a:r>
            <a:r>
              <a:rPr lang="en-US" dirty="0"/>
              <a:t>(SF</a:t>
            </a:r>
            <a:r>
              <a:rPr lang="en-US" sz="1800" dirty="0"/>
              <a:t>6</a:t>
            </a:r>
            <a:r>
              <a:rPr lang="en-US" dirty="0" smtClean="0"/>
              <a:t>). </a:t>
            </a:r>
          </a:p>
          <a:p>
            <a:pPr marL="9144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 smtClean="0"/>
              <a:t>- </a:t>
            </a:r>
            <a:r>
              <a:rPr lang="en-US" sz="2900" b="1" dirty="0" smtClean="0">
                <a:solidFill>
                  <a:srgbClr val="FF0000"/>
                </a:solidFill>
              </a:rPr>
              <a:t>Toxic </a:t>
            </a:r>
            <a:r>
              <a:rPr lang="en-US" sz="2900" b="1" dirty="0">
                <a:solidFill>
                  <a:srgbClr val="FF0000"/>
                </a:solidFill>
              </a:rPr>
              <a:t>&amp; Corrosive</a:t>
            </a:r>
            <a:r>
              <a:rPr lang="en-US" sz="2900" dirty="0"/>
              <a:t> decomposition </a:t>
            </a:r>
            <a:r>
              <a:rPr lang="en-US" sz="2900" b="1" dirty="0">
                <a:solidFill>
                  <a:srgbClr val="FF0000"/>
                </a:solidFill>
              </a:rPr>
              <a:t>gaseous </a:t>
            </a:r>
            <a:r>
              <a:rPr lang="en-US" sz="2900" b="1" dirty="0" smtClean="0">
                <a:solidFill>
                  <a:srgbClr val="FF0000"/>
                </a:solidFill>
              </a:rPr>
              <a:t>&amp; powder </a:t>
            </a:r>
            <a:r>
              <a:rPr lang="en-US" sz="2900" dirty="0" smtClean="0"/>
              <a:t>products</a:t>
            </a:r>
            <a:r>
              <a:rPr lang="en-US" sz="2900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279704" cy="1200329"/>
          </a:xfrm>
        </p:spPr>
        <p:txBody>
          <a:bodyPr/>
          <a:lstStyle/>
          <a:p>
            <a:pPr marL="541338" indent="-541338"/>
            <a:r>
              <a:rPr lang="en-US" sz="3600" dirty="0" smtClean="0"/>
              <a:t>3. SULFUR HEXAFLUORIDE (SF</a:t>
            </a:r>
            <a:r>
              <a:rPr lang="en-US" sz="2400" dirty="0" smtClean="0"/>
              <a:t>6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304800"/>
            <a:ext cx="457200" cy="307777"/>
          </a:xfrm>
          <a:prstGeom prst="rect">
            <a:avLst/>
          </a:prstGeom>
        </p:spPr>
        <p:txBody>
          <a:bodyPr/>
          <a:lstStyle/>
          <a:p>
            <a:pPr algn="r"/>
            <a:fld id="{AB9A13F9-045E-4D4D-8B66-B357148CECA8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586005"/>
            <a:ext cx="921702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Actions to be taken when the waveguides are opened: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3" y="3691292"/>
            <a:ext cx="3335337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223628" y="2204864"/>
            <a:ext cx="6984776" cy="1385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959F38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112E5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88A0B8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lvl="1"/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recover</a:t>
            </a:r>
            <a:r>
              <a:rPr lang="en-US" dirty="0"/>
              <a:t> the used &amp;</a:t>
            </a:r>
            <a:r>
              <a:rPr lang="en-US" dirty="0" smtClean="0"/>
              <a:t> </a:t>
            </a:r>
            <a:r>
              <a:rPr lang="en-US" dirty="0"/>
              <a:t>contaminated </a:t>
            </a:r>
            <a:r>
              <a:rPr lang="en-US" b="1" dirty="0">
                <a:solidFill>
                  <a:srgbClr val="FF0000"/>
                </a:solidFill>
              </a:rPr>
              <a:t>gas</a:t>
            </a:r>
          </a:p>
          <a:p>
            <a:pPr marL="182880" lvl="1"/>
            <a:r>
              <a:rPr lang="en-US" dirty="0"/>
              <a:t>To </a:t>
            </a:r>
            <a:r>
              <a:rPr lang="en-US" b="1" dirty="0">
                <a:solidFill>
                  <a:srgbClr val="FF0000"/>
                </a:solidFill>
              </a:rPr>
              <a:t>protect</a:t>
            </a:r>
            <a:r>
              <a:rPr lang="en-US" dirty="0"/>
              <a:t> our </a:t>
            </a:r>
            <a:r>
              <a:rPr lang="en-US" b="1" dirty="0" smtClean="0">
                <a:solidFill>
                  <a:srgbClr val="FF0000"/>
                </a:solidFill>
              </a:rPr>
              <a:t>staff </a:t>
            </a:r>
            <a:r>
              <a:rPr lang="en-US" dirty="0"/>
              <a:t>during the operation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32" y="3349950"/>
            <a:ext cx="2212975" cy="294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4188" y="5016363"/>
            <a:ext cx="18002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waveguide</a:t>
            </a:r>
          </a:p>
        </p:txBody>
      </p:sp>
      <p:sp>
        <p:nvSpPr>
          <p:cNvPr id="5" name="Oval 4"/>
          <p:cNvSpPr/>
          <p:nvPr/>
        </p:nvSpPr>
        <p:spPr>
          <a:xfrm>
            <a:off x="5584218" y="3789040"/>
            <a:ext cx="201622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043113" y="4509120"/>
            <a:ext cx="216024" cy="50405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5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BA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ALBA Powerpoint</Template>
  <TotalTime>3423</TotalTime>
  <Words>726</Words>
  <Application>Microsoft Office PowerPoint</Application>
  <PresentationFormat>On-screen Show (4:3)</PresentationFormat>
  <Paragraphs>225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ALBA Powerpoint</vt:lpstr>
      <vt:lpstr>Health &amp; Safety </vt:lpstr>
      <vt:lpstr>INDEX</vt:lpstr>
      <vt:lpstr>ALBA LINAC</vt:lpstr>
      <vt:lpstr>1. LINAC FUNCTION</vt:lpstr>
      <vt:lpstr>2. KLYSTRONS</vt:lpstr>
      <vt:lpstr>3. SULFUR HEXAFLUORIDE (SF6)</vt:lpstr>
      <vt:lpstr>3. SULFUR HEXAFLUORIDE (SF6)</vt:lpstr>
      <vt:lpstr>3. SULFUR HEXAFLUORIDE (SF6)</vt:lpstr>
      <vt:lpstr>3. SULFUR HEXAFLUORIDE (SF6)</vt:lpstr>
      <vt:lpstr>4. MAINTENANCE TASKS</vt:lpstr>
      <vt:lpstr>4. MAINTENANCE TASKS</vt:lpstr>
      <vt:lpstr>5. CONCLUSIONS</vt:lpstr>
      <vt:lpstr>6. ACKNOWLEGMENT</vt:lpstr>
      <vt:lpstr>BL22 - CLӔSS</vt:lpstr>
      <vt:lpstr>1. CLӔSS FUNCTION</vt:lpstr>
      <vt:lpstr>2. EXPERIMENT SET-UP</vt:lpstr>
      <vt:lpstr>2. EXPERIMENT SET-UP</vt:lpstr>
      <vt:lpstr>3. NEW SET-UP</vt:lpstr>
      <vt:lpstr>3. NEW SET-UP</vt:lpstr>
      <vt:lpstr>3. NEW SET-UP</vt:lpstr>
      <vt:lpstr>4. SYSTEM REACTION</vt:lpstr>
      <vt:lpstr>4. SYSTEM REACTION</vt:lpstr>
      <vt:lpstr>5. IMPROVEMENTS</vt:lpstr>
      <vt:lpstr>5. IMPROVEMENTS</vt:lpstr>
      <vt:lpstr>6. ACKNOWLEGMENT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Jose Aguilar</dc:creator>
  <cp:lastModifiedBy>cmarmol</cp:lastModifiedBy>
  <cp:revision>235</cp:revision>
  <cp:lastPrinted>2014-09-05T11:35:58Z</cp:lastPrinted>
  <dcterms:created xsi:type="dcterms:W3CDTF">2014-05-20T13:30:50Z</dcterms:created>
  <dcterms:modified xsi:type="dcterms:W3CDTF">2014-09-05T15:17:33Z</dcterms:modified>
</cp:coreProperties>
</file>