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theme/themeOverride8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9"/>
  </p:notesMasterIdLst>
  <p:sldIdLst>
    <p:sldId id="258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CCFFFF"/>
    <a:srgbClr val="9999FF"/>
    <a:srgbClr val="CC99FF"/>
    <a:srgbClr val="059B9B"/>
    <a:srgbClr val="104282"/>
    <a:srgbClr val="0B387C"/>
    <a:srgbClr val="0055A0"/>
    <a:srgbClr val="0C37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108" d="100"/>
          <a:sy n="108" d="100"/>
        </p:scale>
        <p:origin x="-864" y="-4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3.bin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\\cern.ch\dfs\Departments\Safety\Groups\IE\en\2-Conventional\Environmental%20Indicators\Waste\Waste%202012\Waste_Inventory_Form_%20calculation%202012.xlsx" TargetMode="External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Book1" TargetMode="External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oleObject" Target="file:///\\cern.ch\dfs\Departments\Safety\Groups\IE\en\2-Conventional\Environmental%20Indicators\Waste\Waste%202012\Waste_Inventory_Form_%20calculation%202012.xlsx" TargetMode="External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7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GB">
                <a:solidFill>
                  <a:sysClr val="windowText" lastClr="000000"/>
                </a:solidFill>
              </a:rPr>
              <a:t>Distribution</a:t>
            </a:r>
            <a:r>
              <a:rPr lang="en-GB" baseline="0">
                <a:solidFill>
                  <a:sysClr val="windowText" lastClr="000000"/>
                </a:solidFill>
              </a:rPr>
              <a:t> of the annual emissions of GHGs from Accelerators and Experiments (CO</a:t>
            </a:r>
            <a:r>
              <a:rPr lang="en-GB" baseline="-25000">
                <a:solidFill>
                  <a:sysClr val="windowText" lastClr="000000"/>
                </a:solidFill>
              </a:rPr>
              <a:t>2</a:t>
            </a:r>
            <a:r>
              <a:rPr lang="en-GB" baseline="0">
                <a:solidFill>
                  <a:sysClr val="windowText" lastClr="000000"/>
                </a:solidFill>
              </a:rPr>
              <a:t>e)</a:t>
            </a:r>
            <a:endParaRPr lang="en-GB">
              <a:solidFill>
                <a:sysClr val="windowText" lastClr="000000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>
                  <a:lumMod val="50000"/>
                </a:schemeClr>
              </a:solidFill>
              <a:ln>
                <a:noFill/>
              </a:ln>
              <a:effectLst/>
            </c:spPr>
          </c:dPt>
          <c:dPt>
            <c:idx val="1"/>
            <c:bubble3D val="0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</c:spPr>
          </c:dPt>
          <c:dPt>
            <c:idx val="2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</c:dPt>
          <c:dPt>
            <c:idx val="3"/>
            <c:bubble3D val="0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</c:spPr>
          </c:dPt>
          <c:dPt>
            <c:idx val="4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c:spPr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</c:dPt>
          <c:dPt>
            <c:idx val="6"/>
            <c:bubble3D val="0"/>
            <c:spPr>
              <a:gradFill rotWithShape="1">
                <a:gsLst>
                  <a:gs pos="0">
                    <a:schemeClr val="accent1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</c:dPt>
          <c:dPt>
            <c:idx val="7"/>
            <c:bubble3D val="0"/>
            <c:spPr>
              <a:gradFill rotWithShape="1">
                <a:gsLst>
                  <a:gs pos="0">
                    <a:schemeClr val="accent2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</c:dPt>
          <c:dPt>
            <c:idx val="8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</c:dPt>
          <c:dLbls>
            <c:dLbl>
              <c:idx val="3"/>
              <c:layout>
                <c:manualLayout>
                  <c:x val="1.3816925734024179E-2"/>
                  <c:y val="-6.8906115417744591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8.4435792965106686E-17"/>
                  <c:y val="2.756244616709733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5.4027247882674462E-2"/>
                  <c:y val="9.991403731226761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50" b="1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4.145077720207254E-2"/>
                  <c:y val="-6.2015503875968991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Sheet1!$M$5:$M$13</c:f>
              <c:strCache>
                <c:ptCount val="9"/>
                <c:pt idx="0">
                  <c:v>PFC-14 (CF4)</c:v>
                </c:pt>
                <c:pt idx="1">
                  <c:v>PFC-31-10 (C4F10)</c:v>
                </c:pt>
                <c:pt idx="2">
                  <c:v>PFC-51-14 (C6F14)</c:v>
                </c:pt>
                <c:pt idx="3">
                  <c:v>PFC-116 (C2F6)</c:v>
                </c:pt>
                <c:pt idx="4">
                  <c:v>PFC-218 (C3F8)</c:v>
                </c:pt>
                <c:pt idx="5">
                  <c:v>HFC-134a (C2H2F4)</c:v>
                </c:pt>
                <c:pt idx="6">
                  <c:v>HFC-404a (CF3CH2F/CF3CHF2/CF3CH3)</c:v>
                </c:pt>
                <c:pt idx="7">
                  <c:v>HFC-507 (CHF2CF3/CH3CF3)</c:v>
                </c:pt>
                <c:pt idx="8">
                  <c:v>SF6</c:v>
                </c:pt>
              </c:strCache>
            </c:strRef>
          </c:cat>
          <c:val>
            <c:numRef>
              <c:f>Sheet1!$N$5:$N$13</c:f>
              <c:numCache>
                <c:formatCode>0</c:formatCode>
                <c:ptCount val="9"/>
                <c:pt idx="0">
                  <c:v>28596</c:v>
                </c:pt>
                <c:pt idx="1">
                  <c:v>2046.8</c:v>
                </c:pt>
                <c:pt idx="2">
                  <c:v>21432</c:v>
                </c:pt>
                <c:pt idx="3">
                  <c:v>217</c:v>
                </c:pt>
                <c:pt idx="4">
                  <c:v>8381</c:v>
                </c:pt>
                <c:pt idx="5">
                  <c:v>60057</c:v>
                </c:pt>
                <c:pt idx="6">
                  <c:v>9</c:v>
                </c:pt>
                <c:pt idx="7">
                  <c:v>39</c:v>
                </c:pt>
                <c:pt idx="8" formatCode="General">
                  <c:v>18956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1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CERN Annual </a:t>
            </a:r>
            <a:r>
              <a:rPr lang="en-GB" sz="1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water consumption </a:t>
            </a:r>
            <a:endParaRPr lang="en-GB" sz="1800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1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(</a:t>
            </a:r>
            <a:r>
              <a:rPr lang="en-GB" sz="1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Mio m3)</a:t>
            </a:r>
          </a:p>
        </c:rich>
      </c:tx>
      <c:layout>
        <c:manualLayout>
          <c:xMode val="edge"/>
          <c:yMode val="edge"/>
          <c:x val="0.21298583396253551"/>
          <c:y val="5.4206036745406826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25558911300471"/>
          <c:y val="0.23752567613830899"/>
          <c:w val="0.76305253085726799"/>
          <c:h val="0.64211648254305898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3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Lbl>
              <c:idx val="0"/>
              <c:layout>
                <c:manualLayout>
                  <c:x val="0"/>
                  <c:y val="1.4669285173488899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5.92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2.2222226110625702E-3"/>
                  <c:y val="6.9853738921372499E-4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5.34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6.6666678331877196E-3"/>
                  <c:y val="-2.7941495568550301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5.07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1.1111113055313E-2"/>
                  <c:y val="-9.7795234489926695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3.60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'Consumption (2)'!$C$3:$F$3</c:f>
              <c:numCache>
                <c:formatCode>General</c:formatCode>
                <c:ptCount val="4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</c:numCache>
            </c:numRef>
          </c:cat>
          <c:val>
            <c:numRef>
              <c:f>'Consumption (2)'!$C$19:$F$19</c:f>
              <c:numCache>
                <c:formatCode>General</c:formatCode>
                <c:ptCount val="4"/>
                <c:pt idx="0">
                  <c:v>5924441</c:v>
                </c:pt>
                <c:pt idx="1">
                  <c:v>5344801</c:v>
                </c:pt>
                <c:pt idx="2">
                  <c:v>5074754</c:v>
                </c:pt>
                <c:pt idx="3">
                  <c:v>3600000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54362624"/>
        <c:axId val="154367104"/>
      </c:barChart>
      <c:catAx>
        <c:axId val="1543626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4367104"/>
        <c:crosses val="autoZero"/>
        <c:auto val="1"/>
        <c:lblAlgn val="ctr"/>
        <c:lblOffset val="100"/>
        <c:noMultiLvlLbl val="0"/>
      </c:catAx>
      <c:valAx>
        <c:axId val="15436710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crossAx val="1543626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'Consumption (2)'!$C$50</c:f>
              <c:strCache>
                <c:ptCount val="1"/>
                <c:pt idx="0">
                  <c:v>sanitary use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cat>
            <c:strRef>
              <c:f>'Consumption (2)'!$B$51:$B$53</c:f>
              <c:strCache>
                <c:ptCount val="3"/>
                <c:pt idx="0">
                  <c:v>SPS</c:v>
                </c:pt>
                <c:pt idx="1">
                  <c:v>LHC </c:v>
                </c:pt>
                <c:pt idx="2">
                  <c:v>Meyrin &amp;Prévessin sites main supply, SPS BA1 and BA6, LHC Point 1</c:v>
                </c:pt>
              </c:strCache>
            </c:strRef>
          </c:cat>
          <c:val>
            <c:numRef>
              <c:f>'Consumption (2)'!$C$51:$C$53</c:f>
              <c:numCache>
                <c:formatCode>General</c:formatCode>
                <c:ptCount val="3"/>
                <c:pt idx="0" formatCode="0">
                  <c:v>2847</c:v>
                </c:pt>
                <c:pt idx="1">
                  <c:v>20971</c:v>
                </c:pt>
                <c:pt idx="2">
                  <c:v>500000</c:v>
                </c:pt>
              </c:numCache>
            </c:numRef>
          </c:val>
        </c:ser>
        <c:ser>
          <c:idx val="1"/>
          <c:order val="1"/>
          <c:tx>
            <c:strRef>
              <c:f>'Consumption (2)'!$D$50</c:f>
              <c:strCache>
                <c:ptCount val="1"/>
                <c:pt idx="0">
                  <c:v>industrial use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cat>
            <c:strRef>
              <c:f>'Consumption (2)'!$B$51:$B$53</c:f>
              <c:strCache>
                <c:ptCount val="3"/>
                <c:pt idx="0">
                  <c:v>SPS</c:v>
                </c:pt>
                <c:pt idx="1">
                  <c:v>LHC </c:v>
                </c:pt>
                <c:pt idx="2">
                  <c:v>Meyrin &amp;Prévessin sites main supply, SPS BA1 and BA6, LHC Point 1</c:v>
                </c:pt>
              </c:strCache>
            </c:strRef>
          </c:cat>
          <c:val>
            <c:numRef>
              <c:f>'Consumption (2)'!$D$51:$D$53</c:f>
              <c:numCache>
                <c:formatCode>General</c:formatCode>
                <c:ptCount val="3"/>
                <c:pt idx="0">
                  <c:v>0</c:v>
                </c:pt>
                <c:pt idx="1">
                  <c:v>1969289</c:v>
                </c:pt>
                <c:pt idx="2">
                  <c:v>2581647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54686976"/>
        <c:axId val="154688512"/>
      </c:barChart>
      <c:catAx>
        <c:axId val="1546869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154688512"/>
        <c:crosses val="autoZero"/>
        <c:auto val="1"/>
        <c:lblAlgn val="ctr"/>
        <c:lblOffset val="100"/>
        <c:noMultiLvlLbl val="0"/>
      </c:catAx>
      <c:valAx>
        <c:axId val="154688512"/>
        <c:scaling>
          <c:orientation val="minMax"/>
        </c:scaling>
        <c:delete val="0"/>
        <c:axPos val="l"/>
        <c:majorGridlines/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154686976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b="1"/>
          </a:pPr>
          <a:endParaRPr lang="en-US"/>
        </a:p>
      </c:txPr>
    </c:legend>
    <c:plotVisOnly val="1"/>
    <c:dispBlanksAs val="gap"/>
    <c:showDLblsOverMax val="0"/>
  </c:chart>
  <c:spPr>
    <a:solidFill>
      <a:sysClr val="window" lastClr="FFFFFF"/>
    </a:solidFill>
  </c:sp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75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4625335864637499"/>
          <c:y val="0.16443673898560801"/>
          <c:w val="0.494823545829777"/>
          <c:h val="0.76090790537975195"/>
        </c:manualLayout>
      </c:layout>
      <c:pie3DChart>
        <c:varyColors val="1"/>
        <c:ser>
          <c:idx val="0"/>
          <c:order val="0"/>
          <c:dLbls>
            <c:dLbl>
              <c:idx val="0"/>
              <c:layout>
                <c:manualLayout>
                  <c:x val="2.7874735766161298E-3"/>
                  <c:y val="-4.9352378099272801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Aluminium, glass,PET &lt;1%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, </c:separator>
            </c:dLbl>
            <c:dLbl>
              <c:idx val="1"/>
              <c:layout>
                <c:manualLayout>
                  <c:x val="0.16167346744373501"/>
                  <c:y val="-7.1785277235305894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.114286416641261"/>
                  <c:y val="-1.7946319308826501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8.3624207298483799E-2"/>
                  <c:y val="7.6271857062512494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Coffee  capsules &lt;1%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, </c:separator>
            </c:dLbl>
            <c:dLbl>
              <c:idx val="4"/>
              <c:layout>
                <c:manualLayout>
                  <c:x val="0.119863119683361"/>
                  <c:y val="0.13011328790700699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Window glass &lt;1%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, </c:separator>
            </c:dLbl>
            <c:dLbl>
              <c:idx val="5"/>
              <c:layout>
                <c:manualLayout>
                  <c:x val="1.3937367883080601E-2"/>
                  <c:y val="1.7946319308826501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/>
                      <a:t>Household waste, 14%</a:t>
                    </a:r>
                  </a:p>
                </c:rich>
              </c:tx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separator>, </c:separator>
            </c:dLbl>
            <c:dLbl>
              <c:idx val="8"/>
              <c:layout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050"/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9"/>
              <c:layout>
                <c:manualLayout>
                  <c:x val="-1.9512315036312899E-2"/>
                  <c:y val="4.0379218444859602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Paper/cardboard, 5%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, </c:separator>
            </c:dLbl>
            <c:dLbl>
              <c:idx val="10"/>
              <c:layout>
                <c:manualLayout>
                  <c:x val="-1.3937367883080601E-2"/>
                  <c:y val="-8.9731596544132403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-3.9024630072625799E-2"/>
                  <c:y val="-4.9352378099272801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eparator>, 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'Waste inventory 2012'!$M$84:$M$95</c:f>
              <c:strCache>
                <c:ptCount val="12"/>
                <c:pt idx="0">
                  <c:v>Aluminium, glass and PET</c:v>
                </c:pt>
                <c:pt idx="1">
                  <c:v>Bio-waste</c:v>
                </c:pt>
                <c:pt idx="2">
                  <c:v>Bulky</c:v>
                </c:pt>
                <c:pt idx="3">
                  <c:v>Coffee capsules</c:v>
                </c:pt>
                <c:pt idx="4">
                  <c:v>Glazing</c:v>
                </c:pt>
                <c:pt idx="5">
                  <c:v>Hazardous waste</c:v>
                </c:pt>
                <c:pt idx="6">
                  <c:v>Household waste</c:v>
                </c:pt>
                <c:pt idx="7">
                  <c:v>Inert waste</c:v>
                </c:pt>
                <c:pt idx="8">
                  <c:v>Metals</c:v>
                </c:pt>
                <c:pt idx="9">
                  <c:v>Paper and cardboard</c:v>
                </c:pt>
                <c:pt idx="10">
                  <c:v>WEEE</c:v>
                </c:pt>
                <c:pt idx="11">
                  <c:v>Wood</c:v>
                </c:pt>
              </c:strCache>
            </c:strRef>
          </c:cat>
          <c:val>
            <c:numRef>
              <c:f>'Waste inventory 2012'!$O$84:$O$95</c:f>
              <c:numCache>
                <c:formatCode>General</c:formatCode>
                <c:ptCount val="12"/>
                <c:pt idx="0">
                  <c:v>22.1</c:v>
                </c:pt>
                <c:pt idx="1">
                  <c:v>41.6</c:v>
                </c:pt>
                <c:pt idx="2">
                  <c:v>144.9</c:v>
                </c:pt>
                <c:pt idx="3">
                  <c:v>1.1000000000000001</c:v>
                </c:pt>
                <c:pt idx="4">
                  <c:v>0.7</c:v>
                </c:pt>
                <c:pt idx="5">
                  <c:v>1325.8</c:v>
                </c:pt>
                <c:pt idx="6">
                  <c:v>702.2</c:v>
                </c:pt>
                <c:pt idx="7">
                  <c:v>426</c:v>
                </c:pt>
                <c:pt idx="8">
                  <c:v>1741</c:v>
                </c:pt>
                <c:pt idx="9">
                  <c:v>255.3</c:v>
                </c:pt>
                <c:pt idx="10">
                  <c:v>80</c:v>
                </c:pt>
                <c:pt idx="11">
                  <c:v>374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00">
          <a:solidFill>
            <a:schemeClr val="tx2"/>
          </a:solidFill>
        </a:defRPr>
      </a:pPr>
      <a:endParaRPr lang="en-US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GB" sz="1200" dirty="0">
                <a:solidFill>
                  <a:schemeClr val="tx2"/>
                </a:solidFill>
              </a:rPr>
              <a:t>Waste management cost in 2012</a:t>
            </a:r>
          </a:p>
          <a:p>
            <a:pPr>
              <a:defRPr/>
            </a:pPr>
            <a:r>
              <a:rPr lang="en-GB" sz="1200" dirty="0">
                <a:solidFill>
                  <a:schemeClr val="tx2"/>
                </a:solidFill>
              </a:rPr>
              <a:t>(CHF/year)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Lbls>
            <c:dLbl>
              <c:idx val="10"/>
              <c:layout>
                <c:manualLayout>
                  <c:x val="0"/>
                  <c:y val="-0.11822867079164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Sheet2!$M$6:$M$17</c:f>
              <c:strCache>
                <c:ptCount val="12"/>
                <c:pt idx="0">
                  <c:v>Aluminium, glass and PET</c:v>
                </c:pt>
                <c:pt idx="1">
                  <c:v>Bio-waste</c:v>
                </c:pt>
                <c:pt idx="2">
                  <c:v>Bulky</c:v>
                </c:pt>
                <c:pt idx="3">
                  <c:v>Coffee capsules</c:v>
                </c:pt>
                <c:pt idx="4">
                  <c:v>Window glass</c:v>
                </c:pt>
                <c:pt idx="5">
                  <c:v>Hazardous waste</c:v>
                </c:pt>
                <c:pt idx="6">
                  <c:v>Household waste</c:v>
                </c:pt>
                <c:pt idx="7">
                  <c:v>Inert waste</c:v>
                </c:pt>
                <c:pt idx="8">
                  <c:v>Metals</c:v>
                </c:pt>
                <c:pt idx="9">
                  <c:v>Paper and cardboard</c:v>
                </c:pt>
                <c:pt idx="10">
                  <c:v>WEEE</c:v>
                </c:pt>
                <c:pt idx="11">
                  <c:v>Wood</c:v>
                </c:pt>
              </c:strCache>
            </c:strRef>
          </c:cat>
          <c:val>
            <c:numRef>
              <c:f>Sheet2!$N$6:$N$17</c:f>
              <c:numCache>
                <c:formatCode>0</c:formatCode>
                <c:ptCount val="12"/>
                <c:pt idx="0">
                  <c:v>1851</c:v>
                </c:pt>
                <c:pt idx="1">
                  <c:v>6429</c:v>
                </c:pt>
                <c:pt idx="2">
                  <c:v>39123</c:v>
                </c:pt>
                <c:pt idx="3">
                  <c:v>0</c:v>
                </c:pt>
                <c:pt idx="4">
                  <c:v>35</c:v>
                </c:pt>
                <c:pt idx="5">
                  <c:v>423645</c:v>
                </c:pt>
                <c:pt idx="6">
                  <c:v>154484</c:v>
                </c:pt>
                <c:pt idx="7">
                  <c:v>17100</c:v>
                </c:pt>
                <c:pt idx="8">
                  <c:v>-995790</c:v>
                </c:pt>
                <c:pt idx="9">
                  <c:v>7000</c:v>
                </c:pt>
                <c:pt idx="10">
                  <c:v>-33432</c:v>
                </c:pt>
                <c:pt idx="11">
                  <c:v>37400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3116672"/>
        <c:axId val="133118208"/>
      </c:barChart>
      <c:catAx>
        <c:axId val="13311667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 rot="-5400000" vert="horz"/>
          <a:lstStyle/>
          <a:p>
            <a:pPr>
              <a:defRPr/>
            </a:pPr>
            <a:endParaRPr lang="en-US"/>
          </a:p>
        </c:txPr>
        <c:crossAx val="133118208"/>
        <c:crosses val="autoZero"/>
        <c:auto val="1"/>
        <c:lblAlgn val="ctr"/>
        <c:lblOffset val="100"/>
        <c:noMultiLvlLbl val="0"/>
      </c:catAx>
      <c:valAx>
        <c:axId val="133118208"/>
        <c:scaling>
          <c:orientation val="minMax"/>
        </c:scaling>
        <c:delete val="1"/>
        <c:axPos val="l"/>
        <c:numFmt formatCode="0" sourceLinked="1"/>
        <c:majorTickMark val="none"/>
        <c:minorTickMark val="none"/>
        <c:tickLblPos val="nextTo"/>
        <c:crossAx val="13311667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800">
          <a:solidFill>
            <a:schemeClr val="tx2"/>
          </a:solidFill>
        </a:defRPr>
      </a:pPr>
      <a:endParaRPr lang="en-US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75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1663150596741401"/>
          <c:y val="6.2111829961640698E-2"/>
          <c:w val="0.61905084538851196"/>
          <c:h val="0.937888170038359"/>
        </c:manualLayout>
      </c:layout>
      <c:pie3DChart>
        <c:varyColors val="1"/>
        <c:ser>
          <c:idx val="0"/>
          <c:order val="0"/>
          <c:spPr>
            <a:solidFill>
              <a:srgbClr val="00B050"/>
            </a:solidFill>
          </c:spPr>
          <c:dPt>
            <c:idx val="0"/>
            <c:bubble3D val="0"/>
            <c:spPr>
              <a:solidFill>
                <a:schemeClr val="accent3"/>
              </a:solidFill>
            </c:spPr>
          </c:dPt>
          <c:dPt>
            <c:idx val="1"/>
            <c:bubble3D val="0"/>
            <c:spPr>
              <a:solidFill>
                <a:schemeClr val="accent2"/>
              </a:solidFill>
            </c:spPr>
          </c:dPt>
          <c:dPt>
            <c:idx val="2"/>
            <c:bubble3D val="0"/>
            <c:spPr>
              <a:solidFill>
                <a:schemeClr val="accent1"/>
              </a:solidFill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Recovery 54%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9.3438930598791395E-2"/>
                  <c:y val="1.17445133702499E-2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 dirty="0" smtClean="0"/>
                      <a:t>Recovery</a:t>
                    </a:r>
                    <a:r>
                      <a:rPr lang="en-US" baseline="0" dirty="0" smtClean="0"/>
                      <a:t> and</a:t>
                    </a:r>
                    <a:r>
                      <a:rPr lang="en-US" dirty="0" smtClean="0"/>
                      <a:t> </a:t>
                    </a:r>
                    <a:r>
                      <a:rPr lang="en-US" dirty="0"/>
                      <a:t>disposal 9%</a:t>
                    </a:r>
                  </a:p>
                </c:rich>
              </c:tx>
              <c:numFmt formatCode="0%" sourceLinked="0"/>
              <c:spPr>
                <a:noFill/>
              </c:sp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35089147286821704"/>
                      <c:h val="0.23262967977243387"/>
                    </c:manualLayout>
                  </c15:layout>
                </c:ext>
              </c:extLst>
            </c:dLbl>
            <c:spPr>
              <a:noFill/>
            </c:sp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'Waste inventory 2012'!$L$90:$L$92</c:f>
              <c:strCache>
                <c:ptCount val="3"/>
                <c:pt idx="0">
                  <c:v>Recovery</c:v>
                </c:pt>
                <c:pt idx="1">
                  <c:v>Disposal</c:v>
                </c:pt>
                <c:pt idx="2">
                  <c:v>Recovery and/or disposal</c:v>
                </c:pt>
              </c:strCache>
            </c:strRef>
          </c:cat>
          <c:val>
            <c:numRef>
              <c:f>'Waste inventory 2012'!$M$90:$M$92</c:f>
              <c:numCache>
                <c:formatCode>#,##0</c:formatCode>
                <c:ptCount val="3"/>
                <c:pt idx="0">
                  <c:v>2745</c:v>
                </c:pt>
                <c:pt idx="1">
                  <c:v>1877</c:v>
                </c:pt>
                <c:pt idx="2" formatCode="General">
                  <c:v>496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plotVisOnly val="1"/>
    <c:dispBlanksAs val="gap"/>
    <c:showDLblsOverMax val="0"/>
  </c:chart>
  <c:spPr>
    <a:solidFill>
      <a:schemeClr val="bg1"/>
    </a:solidFill>
    <a:ln>
      <a:noFill/>
    </a:ln>
  </c:spPr>
  <c:txPr>
    <a:bodyPr/>
    <a:lstStyle/>
    <a:p>
      <a:pPr>
        <a:defRPr>
          <a:solidFill>
            <a:schemeClr val="tx2"/>
          </a:solidFill>
        </a:defRPr>
      </a:pPr>
      <a:endParaRPr lang="en-US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GB" dirty="0"/>
              <a:t>Annual Electrical Power Consumption </a:t>
            </a:r>
            <a:endParaRPr lang="en-GB" dirty="0" smtClean="0"/>
          </a:p>
          <a:p>
            <a:pPr>
              <a:defRPr sz="1400" b="0" i="0" u="none" strike="noStrike" kern="1200" spc="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GB" dirty="0" smtClean="0"/>
              <a:t>(</a:t>
            </a:r>
            <a:r>
              <a:rPr lang="en-GB" dirty="0" err="1"/>
              <a:t>TWh</a:t>
            </a:r>
            <a:r>
              <a:rPr lang="en-GB" dirty="0"/>
              <a:t>) 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8.1146936374332512E-2"/>
          <c:y val="0.35585663860982897"/>
          <c:w val="0.89299099466014997"/>
          <c:h val="0.48864756112171698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'Electr consumption 2010-2012'!$E$104:$H$104</c:f>
              <c:numCache>
                <c:formatCode>General</c:formatCode>
                <c:ptCount val="4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</c:numCache>
            </c:numRef>
          </c:cat>
          <c:val>
            <c:numRef>
              <c:f>'Electr consumption 2010-2012'!$E$105:$H$105</c:f>
              <c:numCache>
                <c:formatCode>General</c:formatCode>
                <c:ptCount val="4"/>
                <c:pt idx="0">
                  <c:v>1.2</c:v>
                </c:pt>
                <c:pt idx="1">
                  <c:v>1.21</c:v>
                </c:pt>
                <c:pt idx="2">
                  <c:v>1.26</c:v>
                </c:pt>
                <c:pt idx="3">
                  <c:v>0.48299999999999998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089344"/>
        <c:axId val="156091136"/>
      </c:barChart>
      <c:catAx>
        <c:axId val="1560893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6091136"/>
        <c:crosses val="autoZero"/>
        <c:auto val="1"/>
        <c:lblAlgn val="ctr"/>
        <c:lblOffset val="100"/>
        <c:noMultiLvlLbl val="0"/>
      </c:catAx>
      <c:valAx>
        <c:axId val="15609113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560893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2"/>
          </a:solidFill>
        </a:defRPr>
      </a:pPr>
      <a:endParaRPr lang="en-US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/>
            </a:pPr>
            <a:r>
              <a:rPr lang="en-US" sz="1600" dirty="0"/>
              <a:t>Electricity consumption in 2012</a:t>
            </a:r>
          </a:p>
        </c:rich>
      </c:tx>
      <c:layout>
        <c:manualLayout>
          <c:xMode val="edge"/>
          <c:yMode val="edge"/>
          <c:x val="0.229920689261668"/>
          <c:y val="1.6998204171846899E-3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5775951919053599"/>
          <c:y val="0.26619457107335298"/>
          <c:w val="0.74458404655939703"/>
          <c:h val="0.65889211217018895"/>
        </c:manualLayout>
      </c:layout>
      <c:pie3DChart>
        <c:varyColors val="1"/>
        <c:ser>
          <c:idx val="0"/>
          <c:order val="0"/>
          <c:dLbls>
            <c:dLbl>
              <c:idx val="0"/>
              <c:layout>
                <c:manualLayout>
                  <c:x val="0.30837993076952303"/>
                  <c:y val="0.15944087581157601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789397558937028"/>
                      <c:h val="0.35393251351018945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2.6086576134504925E-2"/>
                  <c:y val="-2.510947644702307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-5.1137262733462703E-2"/>
                  <c:y val="-3.5843693880370203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>
                  <a:solidFill>
                    <a:schemeClr val="tx2"/>
                  </a:solidFill>
                </a:ln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'Electr consumption 2010-2012'!$B$61:$B$66</c:f>
              <c:strCache>
                <c:ptCount val="6"/>
                <c:pt idx="0">
                  <c:v>General services and Administration Facilities - Prévessin</c:v>
                </c:pt>
                <c:pt idx="1">
                  <c:v>SPS</c:v>
                </c:pt>
                <c:pt idx="2">
                  <c:v>General services and Administration Facilities - LHC</c:v>
                </c:pt>
                <c:pt idx="3">
                  <c:v>LHC</c:v>
                </c:pt>
                <c:pt idx="4">
                  <c:v>General services and Administration Facilities - Meyrin</c:v>
                </c:pt>
                <c:pt idx="5">
                  <c:v>PS Complex</c:v>
                </c:pt>
              </c:strCache>
            </c:strRef>
          </c:cat>
          <c:val>
            <c:numRef>
              <c:f>'Electr consumption 2010-2012'!$C$61:$C$66</c:f>
              <c:numCache>
                <c:formatCode>General</c:formatCode>
                <c:ptCount val="6"/>
                <c:pt idx="0">
                  <c:v>10</c:v>
                </c:pt>
                <c:pt idx="1">
                  <c:v>404</c:v>
                </c:pt>
                <c:pt idx="2">
                  <c:v>97</c:v>
                </c:pt>
                <c:pt idx="3">
                  <c:v>545</c:v>
                </c:pt>
                <c:pt idx="4">
                  <c:v>31</c:v>
                </c:pt>
                <c:pt idx="5">
                  <c:v>167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>
          <a:solidFill>
            <a:schemeClr val="tx2"/>
          </a:solidFill>
        </a:defRPr>
      </a:pPr>
      <a:endParaRPr lang="en-US"/>
    </a:p>
  </c:txPr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DA3D59-BB4F-40AF-B506-93AD414572A1}" type="datetimeFigureOut">
              <a:rPr lang="en-GB" smtClean="0"/>
              <a:t>05/09/2014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7F6F00-252D-4B4B-9335-B33EF55A33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32957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bg>
      <p:bgPr>
        <a:solidFill>
          <a:srgbClr val="1042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logooutline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2000" y="2181663"/>
            <a:ext cx="2520000" cy="2494674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1"/>
          <p:cNvSpPr>
            <a:spLocks noGrp="1"/>
          </p:cNvSpPr>
          <p:nvPr>
            <p:ph type="dt" sz="half" idx="2"/>
          </p:nvPr>
        </p:nvSpPr>
        <p:spPr>
          <a:xfrm>
            <a:off x="2969335" y="636237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International Technical Safety Forum - September 2014</a:t>
            </a:r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EDMS 1411235</a:t>
            </a:r>
            <a:endParaRPr lang="en-US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6356350"/>
            <a:ext cx="50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>
          <a:xfrm>
            <a:off x="2969335" y="636237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International Technical Safety Forum - September 2014</a:t>
            </a:r>
            <a:endParaRPr lang="en-US" dirty="0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EDMS 1411235</a:t>
            </a:r>
            <a:endParaRPr lang="en-US" dirty="0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6356350"/>
            <a:ext cx="50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558797" y="802197"/>
            <a:ext cx="4759514" cy="4759514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none"/>
        </p:style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>
          <a:xfrm>
            <a:off x="2969335" y="636237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International Technical Safety Forum - September 2014</a:t>
            </a:r>
            <a:endParaRPr lang="en-US" dirty="0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EDMS 1411235</a:t>
            </a:r>
            <a:endParaRPr lang="en-US" dirty="0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6356350"/>
            <a:ext cx="50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Diapositive de titre">
    <p:bg>
      <p:bgPr>
        <a:solidFill>
          <a:srgbClr val="1042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LOGOfin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6267" y="2703284"/>
            <a:ext cx="1172455" cy="1467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8497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Diapositive de titre">
    <p:bg>
      <p:bgPr>
        <a:solidFill>
          <a:srgbClr val="1042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LOGOfin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6267" y="2703284"/>
            <a:ext cx="1172455" cy="1467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4612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Diapositive de titr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ogoOutline.ai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2000" y="2169000"/>
            <a:ext cx="2520000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9186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Diapositive de titr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logoBadgeWeb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3090" y="2878269"/>
            <a:ext cx="1221946" cy="1535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3250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444814"/>
            <a:ext cx="8226854" cy="940443"/>
          </a:xfrm>
        </p:spPr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2"/>
          </p:nvPr>
        </p:nvSpPr>
        <p:spPr>
          <a:xfrm>
            <a:off x="2969335" y="636237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International Technical Safety Forum - September 2014</a:t>
            </a:r>
            <a:endParaRPr lang="en-US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EDMS 1411235</a:t>
            </a:r>
            <a:endParaRPr lang="en-US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6356350"/>
            <a:ext cx="50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Espace réservé du texte 2"/>
          <p:cNvSpPr>
            <a:spLocks noGrp="1"/>
          </p:cNvSpPr>
          <p:nvPr>
            <p:ph type="body" idx="10"/>
          </p:nvPr>
        </p:nvSpPr>
        <p:spPr>
          <a:xfrm>
            <a:off x="457200" y="3391124"/>
            <a:ext cx="2743200" cy="419653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702255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444814"/>
            <a:ext cx="8226854" cy="940443"/>
          </a:xfrm>
        </p:spPr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Espace réservé du texte 2"/>
          <p:cNvSpPr>
            <a:spLocks noGrp="1"/>
          </p:cNvSpPr>
          <p:nvPr>
            <p:ph type="body" idx="10"/>
          </p:nvPr>
        </p:nvSpPr>
        <p:spPr>
          <a:xfrm>
            <a:off x="457200" y="3391124"/>
            <a:ext cx="2743200" cy="419653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576372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2"/>
          </p:nvPr>
        </p:nvSpPr>
        <p:spPr>
          <a:xfrm>
            <a:off x="1055078" y="6362377"/>
            <a:ext cx="40478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International Technical Safety Forum - September 2014</a:t>
            </a:r>
            <a:endParaRPr lang="en-US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EDMS 1411235</a:t>
            </a:r>
            <a:endParaRPr lang="en-US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6356350"/>
            <a:ext cx="50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7132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3657600" cy="4350384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350385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>
          <a:xfrm>
            <a:off x="2969335" y="636237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International Technical Safety Forum - September 2014</a:t>
            </a:r>
            <a:endParaRPr lang="en-US" dirty="0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EDMS 1411235</a:t>
            </a:r>
            <a:endParaRPr lang="en-US" dirty="0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6356350"/>
            <a:ext cx="50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893977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5101967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5" y="5101967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1269777"/>
            <a:ext cx="4040188" cy="368665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1269777"/>
            <a:ext cx="4041775" cy="368665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1"/>
          <p:cNvSpPr>
            <a:spLocks noGrp="1"/>
          </p:cNvSpPr>
          <p:nvPr>
            <p:ph type="dt" sz="half" idx="10"/>
          </p:nvPr>
        </p:nvSpPr>
        <p:spPr>
          <a:xfrm>
            <a:off x="2969335" y="636237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International Technical Safety Forum - September 2014</a:t>
            </a:r>
            <a:endParaRPr lang="en-US" dirty="0"/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182756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EDMS 1411235</a:t>
            </a:r>
            <a:endParaRPr lang="en-US" dirty="0"/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85376" y="6356350"/>
            <a:ext cx="50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itre 8"/>
          <p:cNvSpPr>
            <a:spLocks noGrp="1"/>
          </p:cNvSpPr>
          <p:nvPr>
            <p:ph type="title"/>
          </p:nvPr>
        </p:nvSpPr>
        <p:spPr>
          <a:xfrm>
            <a:off x="457200" y="233492"/>
            <a:ext cx="8226854" cy="684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fr-CH" dirty="0" smtClean="0"/>
              <a:t>Cliquez et modifiez le titre</a:t>
            </a:r>
            <a:endParaRPr kumimoji="0" lang="en-US" dirty="0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idx="1"/>
          </p:nvPr>
        </p:nvSpPr>
        <p:spPr>
          <a:xfrm>
            <a:off x="457200" y="1053054"/>
            <a:ext cx="8226854" cy="4968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CH" dirty="0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CH" dirty="0" smtClean="0"/>
              <a:t>Deuxième niveau</a:t>
            </a:r>
          </a:p>
          <a:p>
            <a:pPr lvl="2" eaLnBrk="1" latinLnBrk="0" hangingPunct="1"/>
            <a:r>
              <a:rPr kumimoji="0" lang="fr-CH" dirty="0" smtClean="0"/>
              <a:t>Troisième niveau</a:t>
            </a:r>
          </a:p>
          <a:p>
            <a:pPr lvl="3" eaLnBrk="1" latinLnBrk="0" hangingPunct="1"/>
            <a:r>
              <a:rPr kumimoji="0" lang="fr-CH" dirty="0" smtClean="0"/>
              <a:t>Quatrième niveau</a:t>
            </a:r>
          </a:p>
          <a:p>
            <a:pPr lvl="4" eaLnBrk="1" latinLnBrk="0" hangingPunct="1"/>
            <a:r>
              <a:rPr kumimoji="0" lang="fr-CH" dirty="0" smtClean="0"/>
              <a:t>Cinquième niveau</a:t>
            </a:r>
            <a:endParaRPr kumimoji="0" lang="en-US" dirty="0"/>
          </a:p>
        </p:txBody>
      </p:sp>
      <p:pic>
        <p:nvPicPr>
          <p:cNvPr id="5" name="Image 4" descr="bande-01.eps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57663"/>
            <a:ext cx="9144000" cy="707202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1160585" y="6362377"/>
            <a:ext cx="39423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International Technical Safety Forum - September 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EDMS 1411235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6356350"/>
            <a:ext cx="50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6" r:id="rId2"/>
    <p:sldLayoutId id="2147483677" r:id="rId3"/>
    <p:sldLayoutId id="2147483678" r:id="rId4"/>
    <p:sldLayoutId id="2147483681" r:id="rId5"/>
    <p:sldLayoutId id="2147483680" r:id="rId6"/>
    <p:sldLayoutId id="2147483679" r:id="rId7"/>
    <p:sldLayoutId id="2147483664" r:id="rId8"/>
    <p:sldLayoutId id="2147483665" r:id="rId9"/>
    <p:sldLayoutId id="2147483667" r:id="rId10"/>
    <p:sldLayoutId id="2147483668" r:id="rId11"/>
    <p:sldLayoutId id="2147483669" r:id="rId12"/>
    <p:sldLayoutId id="2147483674" r:id="rId13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93776" indent="-457200" algn="l" rtl="0" eaLnBrk="1" latinLnBrk="0" hangingPunct="1">
        <a:spcBef>
          <a:spcPct val="20000"/>
        </a:spcBef>
        <a:buClr>
          <a:schemeClr val="tx1"/>
        </a:buClr>
        <a:buSzPct val="80000"/>
        <a:buFont typeface="Arial"/>
        <a:buChar char="•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905256" indent="-457200" algn="l" rtl="0" eaLnBrk="1" latinLnBrk="0" hangingPunct="1">
        <a:spcBef>
          <a:spcPct val="20000"/>
        </a:spcBef>
        <a:buClr>
          <a:schemeClr val="tx1"/>
        </a:buClr>
        <a:buSzPct val="90000"/>
        <a:buFont typeface="Arial"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92708" indent="-342900" algn="l" rtl="0" eaLnBrk="1" latinLnBrk="0" hangingPunct="1">
        <a:spcBef>
          <a:spcPct val="20000"/>
        </a:spcBef>
        <a:buClr>
          <a:schemeClr val="tx1"/>
        </a:buClr>
        <a:buSzPct val="85000"/>
        <a:buFont typeface="Arial"/>
        <a:buChar char="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85316" indent="-342900" algn="l" rtl="0" eaLnBrk="1" latinLnBrk="0" hangingPunct="1">
        <a:spcBef>
          <a:spcPct val="20000"/>
        </a:spcBef>
        <a:buClr>
          <a:schemeClr val="tx1"/>
        </a:buClr>
        <a:buSzPct val="90000"/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50492" indent="-342900" algn="l" rtl="0" eaLnBrk="1" latinLnBrk="0" hangingPunct="1">
        <a:spcBef>
          <a:spcPct val="20000"/>
        </a:spcBef>
        <a:buClr>
          <a:schemeClr val="tx1"/>
        </a:buClr>
        <a:buSzPct val="100000"/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image" Target="../media/image18.png"/><Relationship Id="rId3" Type="http://schemas.openxmlformats.org/officeDocument/2006/relationships/image" Target="../media/image10.jpeg"/><Relationship Id="rId7" Type="http://schemas.openxmlformats.org/officeDocument/2006/relationships/image" Target="../media/image8.wmf"/><Relationship Id="rId12" Type="http://schemas.openxmlformats.org/officeDocument/2006/relationships/image" Target="../media/image17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9.wmf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11" Type="http://schemas.openxmlformats.org/officeDocument/2006/relationships/image" Target="../media/image16.png"/><Relationship Id="rId5" Type="http://schemas.openxmlformats.org/officeDocument/2006/relationships/image" Target="../media/image12.wmf"/><Relationship Id="rId15" Type="http://schemas.openxmlformats.org/officeDocument/2006/relationships/oleObject" Target="../embeddings/oleObject2.bin"/><Relationship Id="rId10" Type="http://schemas.openxmlformats.org/officeDocument/2006/relationships/image" Target="../media/image15.jpeg"/><Relationship Id="rId4" Type="http://schemas.openxmlformats.org/officeDocument/2006/relationships/image" Target="../media/image11.wmf"/><Relationship Id="rId9" Type="http://schemas.openxmlformats.org/officeDocument/2006/relationships/image" Target="../media/image14.png"/><Relationship Id="rId14" Type="http://schemas.openxmlformats.org/officeDocument/2006/relationships/image" Target="../media/image1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12" Type="http://schemas.openxmlformats.org/officeDocument/2006/relationships/image" Target="../media/image40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11" Type="http://schemas.openxmlformats.org/officeDocument/2006/relationships/image" Target="../media/image39.jpeg"/><Relationship Id="rId5" Type="http://schemas.openxmlformats.org/officeDocument/2006/relationships/image" Target="../media/image33.jpeg"/><Relationship Id="rId10" Type="http://schemas.openxmlformats.org/officeDocument/2006/relationships/image" Target="../media/image38.jpeg"/><Relationship Id="rId4" Type="http://schemas.openxmlformats.org/officeDocument/2006/relationships/image" Target="../media/image32.jpeg"/><Relationship Id="rId9" Type="http://schemas.openxmlformats.org/officeDocument/2006/relationships/image" Target="../media/image3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International Technical Safety Forum - September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EDMS 1411235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3074" name="Picture 4" descr="HSE_Unit_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222" y="1760194"/>
            <a:ext cx="3714017" cy="752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" name="Picture 89" descr="Panorama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0" y="0"/>
            <a:ext cx="9144000" cy="152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1" name="Footer Placeholder 2"/>
          <p:cNvSpPr txBox="1">
            <a:spLocks/>
          </p:cNvSpPr>
          <p:nvPr/>
        </p:nvSpPr>
        <p:spPr>
          <a:xfrm>
            <a:off x="3143232" y="387468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b="1" kern="1200" smtClean="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sz="1600" dirty="0" smtClean="0">
                <a:solidFill>
                  <a:srgbClr val="0921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E. Cennini, S. Kleiner, D. Rio</a:t>
            </a:r>
            <a:endParaRPr lang="en-GB" sz="1600" dirty="0">
              <a:solidFill>
                <a:srgbClr val="0921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92" name="TextBox 3"/>
          <p:cNvSpPr txBox="1">
            <a:spLocks noChangeArrowheads="1"/>
          </p:cNvSpPr>
          <p:nvPr/>
        </p:nvSpPr>
        <p:spPr bwMode="auto">
          <a:xfrm>
            <a:off x="439616" y="3205985"/>
            <a:ext cx="806801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3200" b="1" dirty="0" smtClean="0">
                <a:solidFill>
                  <a:srgbClr val="092199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alibri" panose="020F0502020204030204" pitchFamily="34" charset="0"/>
                <a:ea typeface="ＭＳ Ｐゴシック" charset="-128"/>
                <a:cs typeface="Calibri" pitchFamily="34" charset="0"/>
              </a:rPr>
              <a:t>CERN on the way to sustainable development</a:t>
            </a:r>
            <a:endParaRPr lang="en-GB" sz="3200" b="1" dirty="0">
              <a:solidFill>
                <a:srgbClr val="092199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  <a:reflection blurRad="6350" stA="55000" endA="300" endPos="45500" dir="5400000" sy="-100000" algn="bl" rotWithShape="0"/>
              </a:effectLst>
              <a:latin typeface="Calibri" panose="020F0502020204030204" pitchFamily="34" charset="0"/>
              <a:ea typeface="ＭＳ Ｐゴシック" charset="-128"/>
              <a:cs typeface="Calibri" pitchFamily="34" charset="0"/>
            </a:endParaRPr>
          </a:p>
        </p:txBody>
      </p:sp>
      <p:sp>
        <p:nvSpPr>
          <p:cNvPr id="93" name="Rectangle 92"/>
          <p:cNvSpPr/>
          <p:nvPr/>
        </p:nvSpPr>
        <p:spPr>
          <a:xfrm>
            <a:off x="209532" y="4739806"/>
            <a:ext cx="8763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>
                <a:solidFill>
                  <a:srgbClr val="092199"/>
                </a:solidFill>
              </a:rPr>
              <a:t>1. </a:t>
            </a:r>
            <a:r>
              <a:rPr lang="en-GB" sz="2000" b="1" dirty="0" smtClean="0">
                <a:solidFill>
                  <a:srgbClr val="092199"/>
                </a:solidFill>
                <a:latin typeface="Calibri" panose="020F0502020204030204" pitchFamily="34" charset="0"/>
              </a:rPr>
              <a:t>CERN </a:t>
            </a:r>
            <a:r>
              <a:rPr lang="en-GB" sz="2000" b="1" dirty="0">
                <a:solidFill>
                  <a:srgbClr val="092199"/>
                </a:solidFill>
                <a:latin typeface="Calibri" panose="020F0502020204030204" pitchFamily="34" charset="0"/>
              </a:rPr>
              <a:t>in brief</a:t>
            </a:r>
          </a:p>
          <a:p>
            <a:r>
              <a:rPr lang="en-GB" sz="2000" b="1" dirty="0" smtClean="0">
                <a:solidFill>
                  <a:srgbClr val="092199"/>
                </a:solidFill>
                <a:latin typeface="Calibri" panose="020F0502020204030204" pitchFamily="34" charset="0"/>
              </a:rPr>
              <a:t>2. Current status of sustainable development @ CERN</a:t>
            </a:r>
            <a:endParaRPr lang="en-GB" sz="2000" b="1" dirty="0">
              <a:solidFill>
                <a:srgbClr val="092199"/>
              </a:solidFill>
              <a:latin typeface="Calibri" panose="020F0502020204030204" pitchFamily="34" charset="0"/>
            </a:endParaRPr>
          </a:p>
          <a:p>
            <a:r>
              <a:rPr lang="en-GB" sz="2000" b="1" dirty="0" smtClean="0">
                <a:solidFill>
                  <a:srgbClr val="092199"/>
                </a:solidFill>
                <a:latin typeface="Calibri" panose="020F0502020204030204" pitchFamily="34" charset="0"/>
              </a:rPr>
              <a:t>3. Focus </a:t>
            </a:r>
            <a:r>
              <a:rPr lang="en-GB" sz="2000" b="1" dirty="0">
                <a:solidFill>
                  <a:srgbClr val="092199"/>
                </a:solidFill>
                <a:latin typeface="Calibri" panose="020F0502020204030204" pitchFamily="34" charset="0"/>
              </a:rPr>
              <a:t>on Environmental </a:t>
            </a:r>
            <a:r>
              <a:rPr lang="en-GB" sz="2000" b="1" dirty="0" smtClean="0">
                <a:solidFill>
                  <a:srgbClr val="092199"/>
                </a:solidFill>
                <a:latin typeface="Calibri" panose="020F0502020204030204" pitchFamily="34" charset="0"/>
              </a:rPr>
              <a:t>responsibility</a:t>
            </a:r>
            <a:endParaRPr lang="en-GB" dirty="0">
              <a:solidFill>
                <a:srgbClr val="0921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6090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International Technical Safety Forum - September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EDMS 1411235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97" name="Title 1"/>
          <p:cNvSpPr txBox="1">
            <a:spLocks/>
          </p:cNvSpPr>
          <p:nvPr/>
        </p:nvSpPr>
        <p:spPr bwMode="auto">
          <a:xfrm>
            <a:off x="152399" y="216877"/>
            <a:ext cx="8763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imes New Roman" pitchFamily="18" charset="0"/>
                <a:ea typeface="+mj-ea"/>
                <a:cs typeface="Arial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92199"/>
                </a:solidFill>
                <a:effectLst/>
                <a:uLnTx/>
                <a:uFillTx/>
                <a:latin typeface="Calibri"/>
                <a:ea typeface="+mj-ea"/>
                <a:cs typeface="Arial"/>
              </a:rPr>
              <a:t>3. Focus on environmental responsibility – Relevant Indicators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092199"/>
              </a:solidFill>
              <a:effectLst/>
              <a:uLnTx/>
              <a:uFillTx/>
              <a:latin typeface="Calibri"/>
              <a:ea typeface="+mj-ea"/>
              <a:cs typeface="Arial"/>
            </a:endParaRPr>
          </a:p>
        </p:txBody>
      </p:sp>
      <p:sp>
        <p:nvSpPr>
          <p:cNvPr id="14" name="AutoShape 6" descr="http://cds.cern.ch/stats/customevent_register?event_id=media_download&amp;arg=CERN-IT-1203081%2007,photo,Medium,WEBSTAT_IP&amp;url=https%3A//mediastream.cern.ch/MediaArchive/Photo/Public/2012/1203081/1203081_07/1203081_07-A5-at-72-dpi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8" name="AutoShape 8" descr="http://cds.cern.ch/stats/customevent_register?event_id=media_download&amp;arg=CERN-IT-1203081%2007,photo,Medium,WEBSTAT_IP&amp;url=https%3A//mediastream.cern.ch/MediaArchive/Photo/Public/2012/1203081/1203081_07/1203081_07-A5-at-72-dpi.jpg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9" name="AutoShape 10" descr="http://cds.cern.ch/stats/customevent_register?event_id=media_download&amp;arg=CERN-IT-1203081%2007,photo,Medium,WEBSTAT_IP&amp;url=https%3A//mediastream.cern.ch/MediaArchive/Photo/Public/2012/1203081/1203081_07/1203081_07-A5-at-72-dpi.jpg"/>
          <p:cNvSpPr>
            <a:spLocks noChangeAspect="1" noChangeArrowheads="1"/>
          </p:cNvSpPr>
          <p:nvPr/>
        </p:nvSpPr>
        <p:spPr bwMode="auto">
          <a:xfrm>
            <a:off x="368300" y="1682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62" name="Group 61"/>
          <p:cNvGrpSpPr/>
          <p:nvPr/>
        </p:nvGrpSpPr>
        <p:grpSpPr>
          <a:xfrm>
            <a:off x="259419" y="1211560"/>
            <a:ext cx="7925957" cy="4907885"/>
            <a:chOff x="1295400" y="1809438"/>
            <a:chExt cx="6781800" cy="4286561"/>
          </a:xfrm>
        </p:grpSpPr>
        <p:pic>
          <p:nvPicPr>
            <p:cNvPr id="63" name="Picture 62"/>
            <p:cNvPicPr/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5400" y="1809438"/>
              <a:ext cx="6781800" cy="428656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4" name="ZoneTexte 10"/>
            <p:cNvSpPr txBox="1"/>
            <p:nvPr/>
          </p:nvSpPr>
          <p:spPr>
            <a:xfrm>
              <a:off x="3048000" y="2324100"/>
              <a:ext cx="1143000" cy="3810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  <a:latin typeface="Calibri" pitchFamily="34" charset="0"/>
                </a:rPr>
                <a:t>Year 2012</a:t>
              </a:r>
              <a:endParaRPr lang="en-GB" b="1" dirty="0">
                <a:solidFill>
                  <a:prstClr val="black">
                    <a:lumMod val="50000"/>
                    <a:lumOff val="50000"/>
                  </a:prstClr>
                </a:solidFill>
                <a:latin typeface="Calibri" pitchFamily="34" charset="0"/>
              </a:endParaRPr>
            </a:p>
          </p:txBody>
        </p:sp>
      </p:grpSp>
      <p:sp>
        <p:nvSpPr>
          <p:cNvPr id="65" name="Content Placeholder 2"/>
          <p:cNvSpPr txBox="1">
            <a:spLocks/>
          </p:cNvSpPr>
          <p:nvPr/>
        </p:nvSpPr>
        <p:spPr bwMode="auto">
          <a:xfrm>
            <a:off x="419099" y="777807"/>
            <a:ext cx="822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en-GB" sz="2000" b="1" dirty="0" smtClean="0">
                <a:solidFill>
                  <a:srgbClr val="092199"/>
                </a:solidFill>
                <a:latin typeface="Calibri"/>
                <a:cs typeface="Arial"/>
              </a:rPr>
              <a:t>Radiological Environmental impact in 2012</a:t>
            </a:r>
          </a:p>
          <a:p>
            <a:pPr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endParaRPr lang="en-GB" sz="2000" b="1" dirty="0" smtClean="0">
              <a:solidFill>
                <a:srgbClr val="092199"/>
              </a:solidFill>
              <a:latin typeface="Calibri"/>
              <a:cs typeface="Arial"/>
            </a:endParaRP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/>
            </a:pPr>
            <a:endParaRPr lang="en-GB" sz="2200" dirty="0" smtClean="0">
              <a:solidFill>
                <a:srgbClr val="092199"/>
              </a:solidFill>
              <a:latin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85905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International Technical Safety Forum - September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EDMS 1411235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97" name="Title 1"/>
          <p:cNvSpPr txBox="1">
            <a:spLocks/>
          </p:cNvSpPr>
          <p:nvPr/>
        </p:nvSpPr>
        <p:spPr bwMode="auto">
          <a:xfrm>
            <a:off x="152399" y="216877"/>
            <a:ext cx="8763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imes New Roman" pitchFamily="18" charset="0"/>
                <a:ea typeface="+mj-ea"/>
                <a:cs typeface="Arial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92199"/>
                </a:solidFill>
                <a:effectLst/>
                <a:uLnTx/>
                <a:uFillTx/>
                <a:latin typeface="Calibri"/>
                <a:ea typeface="+mj-ea"/>
                <a:cs typeface="Arial"/>
              </a:rPr>
              <a:t>3. Focus on environmental responsibility – Relevant Indicators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092199"/>
              </a:solidFill>
              <a:effectLst/>
              <a:uLnTx/>
              <a:uFillTx/>
              <a:latin typeface="Calibri"/>
              <a:ea typeface="+mj-ea"/>
              <a:cs typeface="Arial"/>
            </a:endParaRPr>
          </a:p>
        </p:txBody>
      </p:sp>
      <p:sp>
        <p:nvSpPr>
          <p:cNvPr id="14" name="AutoShape 6" descr="http://cds.cern.ch/stats/customevent_register?event_id=media_download&amp;arg=CERN-IT-1203081%2007,photo,Medium,WEBSTAT_IP&amp;url=https%3A//mediastream.cern.ch/MediaArchive/Photo/Public/2012/1203081/1203081_07/1203081_07-A5-at-72-dpi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8" name="AutoShape 8" descr="http://cds.cern.ch/stats/customevent_register?event_id=media_download&amp;arg=CERN-IT-1203081%2007,photo,Medium,WEBSTAT_IP&amp;url=https%3A//mediastream.cern.ch/MediaArchive/Photo/Public/2012/1203081/1203081_07/1203081_07-A5-at-72-dpi.jpg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9" name="AutoShape 10" descr="http://cds.cern.ch/stats/customevent_register?event_id=media_download&amp;arg=CERN-IT-1203081%2007,photo,Medium,WEBSTAT_IP&amp;url=https%3A//mediastream.cern.ch/MediaArchive/Photo/Public/2012/1203081/1203081_07/1203081_07-A5-at-72-dpi.jpg"/>
          <p:cNvSpPr>
            <a:spLocks noChangeAspect="1" noChangeArrowheads="1"/>
          </p:cNvSpPr>
          <p:nvPr/>
        </p:nvSpPr>
        <p:spPr bwMode="auto">
          <a:xfrm>
            <a:off x="368300" y="1682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aphicFrame>
        <p:nvGraphicFramePr>
          <p:cNvPr id="15" name="Chart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1142380"/>
              </p:ext>
            </p:extLst>
          </p:nvPr>
        </p:nvGraphicFramePr>
        <p:xfrm>
          <a:off x="673100" y="1058373"/>
          <a:ext cx="7391400" cy="466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00582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5" grpId="1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International Technical Safety Forum - September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EDMS 1411235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97" name="Title 1"/>
          <p:cNvSpPr txBox="1">
            <a:spLocks/>
          </p:cNvSpPr>
          <p:nvPr/>
        </p:nvSpPr>
        <p:spPr bwMode="auto">
          <a:xfrm>
            <a:off x="152399" y="216877"/>
            <a:ext cx="8763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imes New Roman" pitchFamily="18" charset="0"/>
                <a:ea typeface="+mj-ea"/>
                <a:cs typeface="Arial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92199"/>
                </a:solidFill>
                <a:effectLst/>
                <a:uLnTx/>
                <a:uFillTx/>
                <a:latin typeface="Calibri"/>
                <a:ea typeface="+mj-ea"/>
                <a:cs typeface="Arial"/>
              </a:rPr>
              <a:t>3. Focus on environmental responsibility – Relevant Indicators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092199"/>
              </a:solidFill>
              <a:effectLst/>
              <a:uLnTx/>
              <a:uFillTx/>
              <a:latin typeface="Calibri"/>
              <a:ea typeface="+mj-ea"/>
              <a:cs typeface="Arial"/>
            </a:endParaRPr>
          </a:p>
        </p:txBody>
      </p:sp>
      <p:sp>
        <p:nvSpPr>
          <p:cNvPr id="14" name="AutoShape 6" descr="http://cds.cern.ch/stats/customevent_register?event_id=media_download&amp;arg=CERN-IT-1203081%2007,photo,Medium,WEBSTAT_IP&amp;url=https%3A//mediastream.cern.ch/MediaArchive/Photo/Public/2012/1203081/1203081_07/1203081_07-A5-at-72-dpi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8" name="AutoShape 8" descr="http://cds.cern.ch/stats/customevent_register?event_id=media_download&amp;arg=CERN-IT-1203081%2007,photo,Medium,WEBSTAT_IP&amp;url=https%3A//mediastream.cern.ch/MediaArchive/Photo/Public/2012/1203081/1203081_07/1203081_07-A5-at-72-dpi.jpg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9" name="AutoShape 10" descr="http://cds.cern.ch/stats/customevent_register?event_id=media_download&amp;arg=CERN-IT-1203081%2007,photo,Medium,WEBSTAT_IP&amp;url=https%3A//mediastream.cern.ch/MediaArchive/Photo/Public/2012/1203081/1203081_07/1203081_07-A5-at-72-dpi.jpg"/>
          <p:cNvSpPr>
            <a:spLocks noChangeAspect="1" noChangeArrowheads="1"/>
          </p:cNvSpPr>
          <p:nvPr/>
        </p:nvSpPr>
        <p:spPr bwMode="auto">
          <a:xfrm>
            <a:off x="368300" y="1682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48454237"/>
              </p:ext>
            </p:extLst>
          </p:nvPr>
        </p:nvGraphicFramePr>
        <p:xfrm>
          <a:off x="1142999" y="978271"/>
          <a:ext cx="6374423" cy="42642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457200" y="961292"/>
            <a:ext cx="822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endParaRPr lang="en-GB" sz="2000" b="1" dirty="0" smtClean="0">
              <a:solidFill>
                <a:srgbClr val="092199"/>
              </a:solidFill>
              <a:latin typeface="Calibri"/>
              <a:cs typeface="Arial"/>
            </a:endParaRPr>
          </a:p>
          <a:p>
            <a:pPr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endParaRPr lang="en-GB" sz="2000" b="1" dirty="0" smtClean="0">
              <a:solidFill>
                <a:srgbClr val="092199"/>
              </a:solidFill>
              <a:latin typeface="Calibri"/>
              <a:cs typeface="Arial"/>
            </a:endParaRP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/>
            </a:pPr>
            <a:endParaRPr lang="en-GB" sz="2200" dirty="0" smtClean="0">
              <a:solidFill>
                <a:srgbClr val="092199"/>
              </a:solidFill>
              <a:latin typeface="Calibri"/>
              <a:cs typeface="Arial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589124" y="1186356"/>
            <a:ext cx="5233707" cy="4265424"/>
            <a:chOff x="3010223" y="5248402"/>
            <a:chExt cx="5233707" cy="4265424"/>
          </a:xfrm>
        </p:grpSpPr>
        <p:sp>
          <p:nvSpPr>
            <p:cNvPr id="3" name="TextBox 2"/>
            <p:cNvSpPr txBox="1"/>
            <p:nvPr/>
          </p:nvSpPr>
          <p:spPr>
            <a:xfrm>
              <a:off x="3502736" y="5248402"/>
              <a:ext cx="4456861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GB" b="1" dirty="0" smtClean="0">
                  <a:latin typeface="Calibri" panose="020F0502020204030204" pitchFamily="34" charset="0"/>
                </a:rPr>
                <a:t>Distribution of the annual consumption (m3)</a:t>
              </a:r>
              <a:endParaRPr lang="en-GB" b="1" dirty="0">
                <a:latin typeface="Calibri" panose="020F0502020204030204" pitchFamily="34" charset="0"/>
              </a:endParaRPr>
            </a:p>
          </p:txBody>
        </p:sp>
        <p:graphicFrame>
          <p:nvGraphicFramePr>
            <p:cNvPr id="20" name="Chart 19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27338092"/>
                </p:ext>
              </p:extLst>
            </p:nvPr>
          </p:nvGraphicFramePr>
          <p:xfrm>
            <a:off x="3010223" y="5556188"/>
            <a:ext cx="5233707" cy="395763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2091707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1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International Technical Safety Forum - September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EDMS 1411235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97" name="Title 1"/>
          <p:cNvSpPr txBox="1">
            <a:spLocks/>
          </p:cNvSpPr>
          <p:nvPr/>
        </p:nvSpPr>
        <p:spPr bwMode="auto">
          <a:xfrm>
            <a:off x="152399" y="216877"/>
            <a:ext cx="8763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imes New Roman" pitchFamily="18" charset="0"/>
                <a:ea typeface="+mj-ea"/>
                <a:cs typeface="Arial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92199"/>
                </a:solidFill>
                <a:effectLst/>
                <a:uLnTx/>
                <a:uFillTx/>
                <a:latin typeface="Calibri"/>
                <a:ea typeface="+mj-ea"/>
                <a:cs typeface="Arial"/>
              </a:rPr>
              <a:t>3. Focus on environmental responsibility – Relevant Indicators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092199"/>
              </a:solidFill>
              <a:effectLst/>
              <a:uLnTx/>
              <a:uFillTx/>
              <a:latin typeface="Calibri"/>
              <a:ea typeface="+mj-ea"/>
              <a:cs typeface="Arial"/>
            </a:endParaRPr>
          </a:p>
        </p:txBody>
      </p:sp>
      <p:sp>
        <p:nvSpPr>
          <p:cNvPr id="14" name="AutoShape 6" descr="http://cds.cern.ch/stats/customevent_register?event_id=media_download&amp;arg=CERN-IT-1203081%2007,photo,Medium,WEBSTAT_IP&amp;url=https%3A//mediastream.cern.ch/MediaArchive/Photo/Public/2012/1203081/1203081_07/1203081_07-A5-at-72-dpi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8" name="AutoShape 8" descr="http://cds.cern.ch/stats/customevent_register?event_id=media_download&amp;arg=CERN-IT-1203081%2007,photo,Medium,WEBSTAT_IP&amp;url=https%3A//mediastream.cern.ch/MediaArchive/Photo/Public/2012/1203081/1203081_07/1203081_07-A5-at-72-dpi.jpg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9" name="AutoShape 10" descr="http://cds.cern.ch/stats/customevent_register?event_id=media_download&amp;arg=CERN-IT-1203081%2007,photo,Medium,WEBSTAT_IP&amp;url=https%3A//mediastream.cern.ch/MediaArchive/Photo/Public/2012/1203081/1203081_07/1203081_07-A5-at-72-dpi.jpg"/>
          <p:cNvSpPr>
            <a:spLocks noChangeAspect="1" noChangeArrowheads="1"/>
          </p:cNvSpPr>
          <p:nvPr/>
        </p:nvSpPr>
        <p:spPr bwMode="auto">
          <a:xfrm>
            <a:off x="368300" y="1682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457200" y="1005252"/>
            <a:ext cx="822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endParaRPr lang="en-GB" sz="2000" b="1" dirty="0" smtClean="0">
              <a:solidFill>
                <a:srgbClr val="092199"/>
              </a:solidFill>
              <a:latin typeface="Calibri"/>
              <a:cs typeface="Arial"/>
            </a:endParaRPr>
          </a:p>
          <a:p>
            <a:pPr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endParaRPr lang="en-GB" sz="2000" b="1" dirty="0" smtClean="0">
              <a:solidFill>
                <a:srgbClr val="092199"/>
              </a:solidFill>
              <a:latin typeface="Calibri"/>
              <a:cs typeface="Arial"/>
            </a:endParaRP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/>
            </a:pPr>
            <a:endParaRPr lang="en-GB" sz="2200" dirty="0" smtClean="0">
              <a:solidFill>
                <a:srgbClr val="092199"/>
              </a:solidFill>
              <a:latin typeface="Calibri"/>
              <a:cs typeface="Arial"/>
            </a:endParaRPr>
          </a:p>
        </p:txBody>
      </p:sp>
      <p:pic>
        <p:nvPicPr>
          <p:cNvPr id="15" name="Picture 14"/>
          <p:cNvPicPr/>
          <p:nvPr/>
        </p:nvPicPr>
        <p:blipFill rotWithShape="1">
          <a:blip r:embed="rId2" cstate="print"/>
          <a:srcRect l="27620" t="29207" r="15475" b="15715"/>
          <a:stretch/>
        </p:blipFill>
        <p:spPr bwMode="auto">
          <a:xfrm>
            <a:off x="381000" y="1397975"/>
            <a:ext cx="4038600" cy="3429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Image 14"/>
          <p:cNvPicPr/>
          <p:nvPr/>
        </p:nvPicPr>
        <p:blipFill>
          <a:blip r:embed="rId3" cstate="print"/>
          <a:srcRect r="21027" b="17033"/>
          <a:stretch>
            <a:fillRect/>
          </a:stretch>
        </p:blipFill>
        <p:spPr bwMode="auto">
          <a:xfrm>
            <a:off x="4343400" y="1321775"/>
            <a:ext cx="4419600" cy="3581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84944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International Technical Safety Forum - September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EDMS 1411235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97" name="Title 1"/>
          <p:cNvSpPr txBox="1">
            <a:spLocks/>
          </p:cNvSpPr>
          <p:nvPr/>
        </p:nvSpPr>
        <p:spPr bwMode="auto">
          <a:xfrm>
            <a:off x="152399" y="216877"/>
            <a:ext cx="8763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imes New Roman" pitchFamily="18" charset="0"/>
                <a:ea typeface="+mj-ea"/>
                <a:cs typeface="Arial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92199"/>
                </a:solidFill>
                <a:effectLst/>
                <a:uLnTx/>
                <a:uFillTx/>
                <a:latin typeface="Calibri"/>
                <a:ea typeface="+mj-ea"/>
                <a:cs typeface="Arial"/>
              </a:rPr>
              <a:t>3. Focus on environmental responsibility – Relevant Indicators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092199"/>
              </a:solidFill>
              <a:effectLst/>
              <a:uLnTx/>
              <a:uFillTx/>
              <a:latin typeface="Calibri"/>
              <a:ea typeface="+mj-ea"/>
              <a:cs typeface="Arial"/>
            </a:endParaRPr>
          </a:p>
        </p:txBody>
      </p:sp>
      <p:sp>
        <p:nvSpPr>
          <p:cNvPr id="14" name="AutoShape 6" descr="http://cds.cern.ch/stats/customevent_register?event_id=media_download&amp;arg=CERN-IT-1203081%2007,photo,Medium,WEBSTAT_IP&amp;url=https%3A//mediastream.cern.ch/MediaArchive/Photo/Public/2012/1203081/1203081_07/1203081_07-A5-at-72-dpi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8" name="AutoShape 8" descr="http://cds.cern.ch/stats/customevent_register?event_id=media_download&amp;arg=CERN-IT-1203081%2007,photo,Medium,WEBSTAT_IP&amp;url=https%3A//mediastream.cern.ch/MediaArchive/Photo/Public/2012/1203081/1203081_07/1203081_07-A5-at-72-dpi.jpg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9" name="AutoShape 10" descr="http://cds.cern.ch/stats/customevent_register?event_id=media_download&amp;arg=CERN-IT-1203081%2007,photo,Medium,WEBSTAT_IP&amp;url=https%3A//mediastream.cern.ch/MediaArchive/Photo/Public/2012/1203081/1203081_07/1203081_07-A5-at-72-dpi.jpg"/>
          <p:cNvSpPr>
            <a:spLocks noChangeAspect="1" noChangeArrowheads="1"/>
          </p:cNvSpPr>
          <p:nvPr/>
        </p:nvSpPr>
        <p:spPr bwMode="auto">
          <a:xfrm>
            <a:off x="368300" y="1682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520700" y="712572"/>
            <a:ext cx="822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endParaRPr lang="en-GB" sz="2000" b="1" dirty="0" smtClean="0">
              <a:solidFill>
                <a:srgbClr val="092199"/>
              </a:solidFill>
              <a:latin typeface="Calibri"/>
              <a:cs typeface="Arial"/>
            </a:endParaRPr>
          </a:p>
          <a:p>
            <a:pPr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endParaRPr lang="en-GB" sz="2000" b="1" dirty="0" smtClean="0">
              <a:solidFill>
                <a:srgbClr val="092199"/>
              </a:solidFill>
              <a:latin typeface="Calibri"/>
              <a:cs typeface="Arial"/>
            </a:endParaRP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/>
            </a:pPr>
            <a:endParaRPr lang="en-GB" sz="2200" dirty="0" smtClean="0">
              <a:solidFill>
                <a:srgbClr val="092199"/>
              </a:solidFill>
              <a:latin typeface="Calibri"/>
              <a:cs typeface="Arial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105717" y="1419558"/>
            <a:ext cx="23793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092199"/>
                </a:solidFill>
                <a:latin typeface="Calibri" pitchFamily="34" charset="0"/>
              </a:rPr>
              <a:t>WASTE MANAGEMENT</a:t>
            </a:r>
            <a:endParaRPr lang="en-US" b="1" dirty="0">
              <a:solidFill>
                <a:srgbClr val="092199"/>
              </a:solidFill>
              <a:latin typeface="Calibri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73100" y="2365528"/>
            <a:ext cx="28920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200" b="1" dirty="0" smtClean="0">
                <a:solidFill>
                  <a:srgbClr val="1F497D"/>
                </a:solidFill>
                <a:latin typeface="Calibri" pitchFamily="34" charset="0"/>
              </a:rPr>
              <a:t>Total waste collected in 2012: 5118 tonnes</a:t>
            </a:r>
            <a:endParaRPr lang="en-GB" sz="1200" b="1" dirty="0">
              <a:solidFill>
                <a:srgbClr val="1F497D"/>
              </a:solidFill>
              <a:latin typeface="Calibri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007100" y="3517320"/>
            <a:ext cx="14369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200" b="1" dirty="0" smtClean="0">
                <a:solidFill>
                  <a:srgbClr val="1F497D"/>
                </a:solidFill>
                <a:latin typeface="Calibri" pitchFamily="34" charset="0"/>
              </a:rPr>
              <a:t>Recovery rate : 54%</a:t>
            </a:r>
            <a:endParaRPr lang="en-GB" sz="1200" b="1" dirty="0">
              <a:solidFill>
                <a:srgbClr val="1F497D"/>
              </a:solidFill>
              <a:latin typeface="Calibri" pitchFamily="34" charset="0"/>
            </a:endParaRPr>
          </a:p>
        </p:txBody>
      </p:sp>
      <p:graphicFrame>
        <p:nvGraphicFramePr>
          <p:cNvPr id="25" name="Chart 24"/>
          <p:cNvGraphicFramePr/>
          <p:nvPr>
            <p:extLst>
              <p:ext uri="{D42A27DB-BD31-4B8C-83A1-F6EECF244321}">
                <p14:modId xmlns:p14="http://schemas.microsoft.com/office/powerpoint/2010/main" val="266555859"/>
              </p:ext>
            </p:extLst>
          </p:nvPr>
        </p:nvGraphicFramePr>
        <p:xfrm>
          <a:off x="-224649" y="2734408"/>
          <a:ext cx="4613293" cy="2819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6" name="Chart 25"/>
          <p:cNvGraphicFramePr/>
          <p:nvPr>
            <p:extLst>
              <p:ext uri="{D42A27DB-BD31-4B8C-83A1-F6EECF244321}">
                <p14:modId xmlns:p14="http://schemas.microsoft.com/office/powerpoint/2010/main" val="1361764370"/>
              </p:ext>
            </p:extLst>
          </p:nvPr>
        </p:nvGraphicFramePr>
        <p:xfrm>
          <a:off x="4254500" y="1029492"/>
          <a:ext cx="4651058" cy="2345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7" name="Chart 26"/>
          <p:cNvGraphicFramePr/>
          <p:nvPr>
            <p:extLst>
              <p:ext uri="{D42A27DB-BD31-4B8C-83A1-F6EECF244321}">
                <p14:modId xmlns:p14="http://schemas.microsoft.com/office/powerpoint/2010/main" val="3094417956"/>
              </p:ext>
            </p:extLst>
          </p:nvPr>
        </p:nvGraphicFramePr>
        <p:xfrm>
          <a:off x="5016500" y="3876437"/>
          <a:ext cx="3276600" cy="2162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700889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Graphic spid="25" grpId="0">
        <p:bldAsOne/>
      </p:bldGraphic>
      <p:bldGraphic spid="26" grpId="0">
        <p:bldAsOne/>
      </p:bldGraphic>
      <p:bldGraphic spid="27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International Technical Safety Forum - September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EDMS 1411235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97" name="Title 1"/>
          <p:cNvSpPr txBox="1">
            <a:spLocks/>
          </p:cNvSpPr>
          <p:nvPr/>
        </p:nvSpPr>
        <p:spPr bwMode="auto">
          <a:xfrm>
            <a:off x="152399" y="216877"/>
            <a:ext cx="8763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imes New Roman" pitchFamily="18" charset="0"/>
                <a:ea typeface="+mj-ea"/>
                <a:cs typeface="Arial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92199"/>
                </a:solidFill>
                <a:effectLst/>
                <a:uLnTx/>
                <a:uFillTx/>
                <a:latin typeface="Calibri"/>
                <a:ea typeface="+mj-ea"/>
                <a:cs typeface="Arial"/>
              </a:rPr>
              <a:t>3. Focus on environmental responsibility – Relevant Indicators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092199"/>
              </a:solidFill>
              <a:effectLst/>
              <a:uLnTx/>
              <a:uFillTx/>
              <a:latin typeface="Calibri"/>
              <a:ea typeface="+mj-ea"/>
              <a:cs typeface="Arial"/>
            </a:endParaRPr>
          </a:p>
        </p:txBody>
      </p:sp>
      <p:sp>
        <p:nvSpPr>
          <p:cNvPr id="14" name="AutoShape 6" descr="http://cds.cern.ch/stats/customevent_register?event_id=media_download&amp;arg=CERN-IT-1203081%2007,photo,Medium,WEBSTAT_IP&amp;url=https%3A//mediastream.cern.ch/MediaArchive/Photo/Public/2012/1203081/1203081_07/1203081_07-A5-at-72-dpi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8" name="AutoShape 8" descr="http://cds.cern.ch/stats/customevent_register?event_id=media_download&amp;arg=CERN-IT-1203081%2007,photo,Medium,WEBSTAT_IP&amp;url=https%3A//mediastream.cern.ch/MediaArchive/Photo/Public/2012/1203081/1203081_07/1203081_07-A5-at-72-dpi.jpg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9" name="AutoShape 10" descr="http://cds.cern.ch/stats/customevent_register?event_id=media_download&amp;arg=CERN-IT-1203081%2007,photo,Medium,WEBSTAT_IP&amp;url=https%3A//mediastream.cern.ch/MediaArchive/Photo/Public/2012/1203081/1203081_07/1203081_07-A5-at-72-dpi.jpg"/>
          <p:cNvSpPr>
            <a:spLocks noChangeAspect="1" noChangeArrowheads="1"/>
          </p:cNvSpPr>
          <p:nvPr/>
        </p:nvSpPr>
        <p:spPr bwMode="auto">
          <a:xfrm>
            <a:off x="368300" y="1682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520700" y="712572"/>
            <a:ext cx="822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endParaRPr lang="en-GB" sz="2000" b="1" dirty="0" smtClean="0">
              <a:solidFill>
                <a:srgbClr val="092199"/>
              </a:solidFill>
              <a:latin typeface="Calibri"/>
              <a:cs typeface="Arial"/>
            </a:endParaRPr>
          </a:p>
          <a:p>
            <a:pPr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endParaRPr lang="en-GB" sz="2000" b="1" dirty="0" smtClean="0">
              <a:solidFill>
                <a:srgbClr val="092199"/>
              </a:solidFill>
              <a:latin typeface="Calibri"/>
              <a:cs typeface="Arial"/>
            </a:endParaRP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/>
            </a:pPr>
            <a:endParaRPr lang="en-GB" sz="2200" dirty="0" smtClean="0">
              <a:solidFill>
                <a:srgbClr val="092199"/>
              </a:solidFill>
              <a:latin typeface="Calibri"/>
              <a:cs typeface="Arial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219200" y="1485900"/>
            <a:ext cx="24769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092199"/>
                </a:solidFill>
                <a:latin typeface="Calibri" pitchFamily="34" charset="0"/>
              </a:rPr>
              <a:t>ENERGY MANAGEMENT</a:t>
            </a:r>
            <a:endParaRPr lang="en-US" b="1" dirty="0">
              <a:solidFill>
                <a:srgbClr val="092199"/>
              </a:solidFill>
              <a:latin typeface="Calibri" pitchFamily="34" charset="0"/>
            </a:endParaRPr>
          </a:p>
        </p:txBody>
      </p:sp>
      <p:graphicFrame>
        <p:nvGraphicFramePr>
          <p:cNvPr id="17" name="Chart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67299647"/>
              </p:ext>
            </p:extLst>
          </p:nvPr>
        </p:nvGraphicFramePr>
        <p:xfrm>
          <a:off x="4267200" y="952500"/>
          <a:ext cx="4419600" cy="2209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0" name="Chart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90272702"/>
              </p:ext>
            </p:extLst>
          </p:nvPr>
        </p:nvGraphicFramePr>
        <p:xfrm>
          <a:off x="152400" y="2933700"/>
          <a:ext cx="5257800" cy="2895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31271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Graphic spid="17" grpId="0">
        <p:bldAsOne/>
      </p:bldGraphic>
      <p:bldGraphic spid="20" grpId="0">
        <p:bldAsOne/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EDMS 1411235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14" name="AutoShape 6" descr="http://cds.cern.ch/stats/customevent_register?event_id=media_download&amp;arg=CERN-IT-1203081%2007,photo,Medium,WEBSTAT_IP&amp;url=https%3A//mediastream.cern.ch/MediaArchive/Photo/Public/2012/1203081/1203081_07/1203081_07-A5-at-72-dpi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8" name="AutoShape 8" descr="http://cds.cern.ch/stats/customevent_register?event_id=media_download&amp;arg=CERN-IT-1203081%2007,photo,Medium,WEBSTAT_IP&amp;url=https%3A//mediastream.cern.ch/MediaArchive/Photo/Public/2012/1203081/1203081_07/1203081_07-A5-at-72-dpi.jpg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9" name="AutoShape 10" descr="http://cds.cern.ch/stats/customevent_register?event_id=media_download&amp;arg=CERN-IT-1203081%2007,photo,Medium,WEBSTAT_IP&amp;url=https%3A//mediastream.cern.ch/MediaArchive/Photo/Public/2012/1203081/1203081_07/1203081_07-A5-at-72-dpi.jpg"/>
          <p:cNvSpPr>
            <a:spLocks noChangeAspect="1" noChangeArrowheads="1"/>
          </p:cNvSpPr>
          <p:nvPr/>
        </p:nvSpPr>
        <p:spPr bwMode="auto">
          <a:xfrm>
            <a:off x="368300" y="1682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520700" y="712572"/>
            <a:ext cx="822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endParaRPr lang="en-GB" sz="2000" b="1" dirty="0" smtClean="0">
              <a:solidFill>
                <a:srgbClr val="092199"/>
              </a:solidFill>
              <a:latin typeface="Calibri"/>
              <a:cs typeface="Arial"/>
            </a:endParaRPr>
          </a:p>
          <a:p>
            <a:pPr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endParaRPr lang="en-GB" sz="2000" b="1" dirty="0" smtClean="0">
              <a:solidFill>
                <a:srgbClr val="092199"/>
              </a:solidFill>
              <a:latin typeface="Calibri"/>
              <a:cs typeface="Arial"/>
            </a:endParaRP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/>
            </a:pPr>
            <a:endParaRPr lang="en-GB" sz="2200" dirty="0" smtClean="0">
              <a:solidFill>
                <a:srgbClr val="092199"/>
              </a:solidFill>
              <a:latin typeface="Calibri"/>
              <a:cs typeface="Arial"/>
            </a:endParaRPr>
          </a:p>
        </p:txBody>
      </p:sp>
      <p:pic>
        <p:nvPicPr>
          <p:cNvPr id="24" name="Picture 2" descr="The Globe of Science and Innova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714500"/>
          </a:xfrm>
          <a:prstGeom prst="rect">
            <a:avLst/>
          </a:prstGeom>
          <a:noFill/>
        </p:spPr>
      </p:pic>
      <p:sp>
        <p:nvSpPr>
          <p:cNvPr id="25" name="Title 1"/>
          <p:cNvSpPr txBox="1">
            <a:spLocks/>
          </p:cNvSpPr>
          <p:nvPr/>
        </p:nvSpPr>
        <p:spPr bwMode="auto">
          <a:xfrm>
            <a:off x="228600" y="1913794"/>
            <a:ext cx="8610600" cy="917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imes New Roman" pitchFamily="18" charset="0"/>
                <a:ea typeface="+mj-ea"/>
                <a:cs typeface="Arial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/>
            <a:r>
              <a:rPr lang="en-GB" sz="2000" b="1" dirty="0" smtClean="0">
                <a:solidFill>
                  <a:srgbClr val="092199"/>
                </a:solidFill>
                <a:latin typeface="Calibri"/>
              </a:rPr>
              <a:t>The Organization has not yet a structured approach to act and report in the sense of sustainable development. The roots for SD are there….a long way is in front of CERN to let them grow….</a:t>
            </a:r>
            <a:endParaRPr lang="en-GB" sz="2000" b="1" dirty="0">
              <a:solidFill>
                <a:srgbClr val="092199"/>
              </a:solidFill>
              <a:latin typeface="Calibri"/>
            </a:endParaRPr>
          </a:p>
        </p:txBody>
      </p:sp>
      <p:sp>
        <p:nvSpPr>
          <p:cNvPr id="33" name="Content Placeholder 2"/>
          <p:cNvSpPr txBox="1">
            <a:spLocks/>
          </p:cNvSpPr>
          <p:nvPr/>
        </p:nvSpPr>
        <p:spPr bwMode="auto">
          <a:xfrm>
            <a:off x="5200650" y="3025323"/>
            <a:ext cx="3943350" cy="596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spcBef>
                <a:spcPts val="0"/>
              </a:spcBef>
              <a:buFont typeface="Arial" charset="0"/>
              <a:buNone/>
            </a:pPr>
            <a:r>
              <a:rPr lang="en-US" sz="2000" b="1" i="1" dirty="0" smtClean="0">
                <a:solidFill>
                  <a:srgbClr val="0921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Shared vision to SD…</a:t>
            </a:r>
          </a:p>
          <a:p>
            <a:pPr marL="400050" lvl="1" indent="0">
              <a:buFont typeface="Arial" charset="0"/>
              <a:buNone/>
            </a:pPr>
            <a:endParaRPr lang="en-GB" sz="2400" b="1" i="1" dirty="0" smtClean="0">
              <a:solidFill>
                <a:srgbClr val="092199"/>
              </a:solidFill>
              <a:latin typeface="Calibri" panose="020F0502020204030204" pitchFamily="34" charset="0"/>
            </a:endParaRPr>
          </a:p>
          <a:p>
            <a:pPr marL="0" indent="0">
              <a:buFont typeface="Arial" charset="0"/>
              <a:buNone/>
            </a:pPr>
            <a:endParaRPr lang="en-GB" sz="2400" b="1" i="1" dirty="0" smtClean="0">
              <a:solidFill>
                <a:srgbClr val="092199"/>
              </a:solidFill>
              <a:latin typeface="Calibri" panose="020F0502020204030204" pitchFamily="34" charset="0"/>
            </a:endParaRPr>
          </a:p>
          <a:p>
            <a:pPr marL="0" indent="0">
              <a:buFont typeface="Arial" charset="0"/>
              <a:buNone/>
            </a:pPr>
            <a:endParaRPr lang="en-US" sz="2400" b="1" i="1" dirty="0" smtClean="0">
              <a:solidFill>
                <a:srgbClr val="092199"/>
              </a:solidFill>
              <a:latin typeface="Calibri" panose="020F0502020204030204" pitchFamily="34" charset="0"/>
            </a:endParaRPr>
          </a:p>
          <a:p>
            <a:pPr marL="0" indent="0">
              <a:buFont typeface="Arial" charset="0"/>
              <a:buNone/>
            </a:pPr>
            <a:endParaRPr lang="en-US" sz="2400" b="1" i="1" dirty="0" smtClean="0">
              <a:solidFill>
                <a:srgbClr val="092199"/>
              </a:solidFill>
              <a:latin typeface="Calibri" panose="020F0502020204030204" pitchFamily="34" charset="0"/>
            </a:endParaRPr>
          </a:p>
          <a:p>
            <a:pPr marL="0" indent="0">
              <a:buFont typeface="Arial" charset="0"/>
              <a:buNone/>
            </a:pPr>
            <a:endParaRPr lang="en-US" sz="2400" b="1" i="1" dirty="0" smtClean="0">
              <a:solidFill>
                <a:srgbClr val="092199"/>
              </a:solidFill>
              <a:latin typeface="Calibri" panose="020F0502020204030204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015543" y="3152641"/>
            <a:ext cx="5381438" cy="2370234"/>
            <a:chOff x="553370" y="3766556"/>
            <a:chExt cx="3575993" cy="1973122"/>
          </a:xfrm>
          <a:scene3d>
            <a:camera prst="isometricTopUp"/>
            <a:lightRig rig="threePt" dir="t"/>
          </a:scene3d>
        </p:grpSpPr>
        <p:sp>
          <p:nvSpPr>
            <p:cNvPr id="35" name="Rounded Rectangle 34"/>
            <p:cNvSpPr/>
            <p:nvPr/>
          </p:nvSpPr>
          <p:spPr>
            <a:xfrm rot="5940000">
              <a:off x="2048744" y="2437016"/>
              <a:ext cx="584378" cy="3508131"/>
            </a:xfrm>
            <a:prstGeom prst="roundRect">
              <a:avLst/>
            </a:prstGeom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Rounded Rectangle 35"/>
            <p:cNvSpPr/>
            <p:nvPr/>
          </p:nvSpPr>
          <p:spPr>
            <a:xfrm rot="4980000">
              <a:off x="2010174" y="2867047"/>
              <a:ext cx="594523" cy="3508131"/>
            </a:xfrm>
            <a:prstGeom prst="roundRect">
              <a:avLst/>
            </a:prstGeom>
            <a:gradFill>
              <a:gsLst>
                <a:gs pos="0">
                  <a:srgbClr val="FBEAC7"/>
                </a:gs>
                <a:gs pos="17999">
                  <a:srgbClr val="FEE7F2"/>
                </a:gs>
                <a:gs pos="36000">
                  <a:srgbClr val="FAC77D"/>
                </a:gs>
                <a:gs pos="61000">
                  <a:srgbClr val="FBA97D"/>
                </a:gs>
                <a:gs pos="82001">
                  <a:srgbClr val="FBD49C"/>
                </a:gs>
                <a:gs pos="100000">
                  <a:srgbClr val="FEE7F2"/>
                </a:gs>
              </a:gsLst>
              <a:lin ang="5400000" scaled="0"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TextBox 36"/>
            <p:cNvSpPr txBox="1"/>
            <p:nvPr/>
          </p:nvSpPr>
          <p:spPr>
            <a:xfrm rot="540000">
              <a:off x="585867" y="3766556"/>
              <a:ext cx="9384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Social</a:t>
              </a:r>
              <a:endPara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 rot="21120000">
              <a:off x="673100" y="4580790"/>
              <a:ext cx="14661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Economical</a:t>
              </a:r>
              <a:endPara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" name="Rounded Rectangle 33"/>
            <p:cNvSpPr/>
            <p:nvPr/>
          </p:nvSpPr>
          <p:spPr>
            <a:xfrm rot="3840000">
              <a:off x="2088660" y="3375859"/>
              <a:ext cx="573275" cy="3508131"/>
            </a:xfrm>
            <a:prstGeom prst="roundRect">
              <a:avLst/>
            </a:prstGeom>
            <a:gradFill>
              <a:gsLst>
                <a:gs pos="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5400000" scaled="0"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TextBox 38"/>
            <p:cNvSpPr txBox="1"/>
            <p:nvPr/>
          </p:nvSpPr>
          <p:spPr>
            <a:xfrm rot="20040000">
              <a:off x="861376" y="5370346"/>
              <a:ext cx="17785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Environmental</a:t>
              </a:r>
              <a:endPara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8" name="Date Placeholder 7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International Technical Safety Forum - September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3149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International Technical Safety Forum - September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EDMS 1411235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14" name="AutoShape 6" descr="http://cds.cern.ch/stats/customevent_register?event_id=media_download&amp;arg=CERN-IT-1203081%2007,photo,Medium,WEBSTAT_IP&amp;url=https%3A//mediastream.cern.ch/MediaArchive/Photo/Public/2012/1203081/1203081_07/1203081_07-A5-at-72-dpi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8" name="AutoShape 8" descr="http://cds.cern.ch/stats/customevent_register?event_id=media_download&amp;arg=CERN-IT-1203081%2007,photo,Medium,WEBSTAT_IP&amp;url=https%3A//mediastream.cern.ch/MediaArchive/Photo/Public/2012/1203081/1203081_07/1203081_07-A5-at-72-dpi.jpg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9" name="AutoShape 10" descr="http://cds.cern.ch/stats/customevent_register?event_id=media_download&amp;arg=CERN-IT-1203081%2007,photo,Medium,WEBSTAT_IP&amp;url=https%3A//mediastream.cern.ch/MediaArchive/Photo/Public/2012/1203081/1203081_07/1203081_07-A5-at-72-dpi.jpg"/>
          <p:cNvSpPr>
            <a:spLocks noChangeAspect="1" noChangeArrowheads="1"/>
          </p:cNvSpPr>
          <p:nvPr/>
        </p:nvSpPr>
        <p:spPr bwMode="auto">
          <a:xfrm>
            <a:off x="368300" y="1682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520700" y="712572"/>
            <a:ext cx="822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endParaRPr lang="en-GB" sz="2000" b="1" dirty="0" smtClean="0">
              <a:solidFill>
                <a:srgbClr val="092199"/>
              </a:solidFill>
              <a:latin typeface="Calibri"/>
              <a:cs typeface="Arial"/>
            </a:endParaRPr>
          </a:p>
          <a:p>
            <a:pPr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endParaRPr lang="en-GB" sz="2000" b="1" dirty="0" smtClean="0">
              <a:solidFill>
                <a:srgbClr val="092199"/>
              </a:solidFill>
              <a:latin typeface="Calibri"/>
              <a:cs typeface="Arial"/>
            </a:endParaRP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/>
            </a:pPr>
            <a:endParaRPr lang="en-GB" sz="2200" dirty="0" smtClean="0">
              <a:solidFill>
                <a:srgbClr val="092199"/>
              </a:solidFill>
              <a:latin typeface="Calibri"/>
              <a:cs typeface="Arial"/>
            </a:endParaRPr>
          </a:p>
        </p:txBody>
      </p:sp>
      <p:pic>
        <p:nvPicPr>
          <p:cNvPr id="24" name="Picture 2" descr="The Globe of Science and Innova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714500"/>
          </a:xfrm>
          <a:prstGeom prst="rect">
            <a:avLst/>
          </a:prstGeom>
          <a:noFill/>
        </p:spPr>
      </p:pic>
      <p:sp>
        <p:nvSpPr>
          <p:cNvPr id="23" name="Title 1"/>
          <p:cNvSpPr txBox="1">
            <a:spLocks/>
          </p:cNvSpPr>
          <p:nvPr/>
        </p:nvSpPr>
        <p:spPr bwMode="auto">
          <a:xfrm>
            <a:off x="368300" y="3209192"/>
            <a:ext cx="822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imes New Roman" pitchFamily="18" charset="0"/>
                <a:ea typeface="+mj-ea"/>
                <a:cs typeface="Arial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92199"/>
                </a:solidFill>
                <a:effectLst/>
                <a:uLnTx/>
                <a:uFillTx/>
                <a:latin typeface="Calibri"/>
                <a:ea typeface="+mj-ea"/>
                <a:cs typeface="Arial"/>
              </a:rPr>
              <a:t>Thank</a:t>
            </a:r>
            <a:r>
              <a:rPr kumimoji="0" lang="fr-CH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92199"/>
                </a:solidFill>
                <a:effectLst/>
                <a:uLnTx/>
                <a:uFillTx/>
                <a:latin typeface="Calibri"/>
                <a:ea typeface="+mj-ea"/>
                <a:cs typeface="Arial"/>
              </a:rPr>
              <a:t> </a:t>
            </a:r>
            <a:r>
              <a:rPr kumimoji="0" lang="fr-CH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92199"/>
                </a:solidFill>
                <a:effectLst/>
                <a:uLnTx/>
                <a:uFillTx/>
                <a:latin typeface="Calibri"/>
                <a:ea typeface="+mj-ea"/>
                <a:cs typeface="Arial"/>
              </a:rPr>
              <a:t>you</a:t>
            </a:r>
            <a:r>
              <a:rPr kumimoji="0" lang="fr-CH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92199"/>
                </a:solidFill>
                <a:effectLst/>
                <a:uLnTx/>
                <a:uFillTx/>
                <a:latin typeface="Calibri"/>
                <a:ea typeface="+mj-ea"/>
                <a:cs typeface="Arial"/>
              </a:rPr>
              <a:t> for </a:t>
            </a:r>
            <a:r>
              <a:rPr kumimoji="0" lang="fr-CH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92199"/>
                </a:solidFill>
                <a:effectLst/>
                <a:uLnTx/>
                <a:uFillTx/>
                <a:latin typeface="Calibri"/>
                <a:ea typeface="+mj-ea"/>
                <a:cs typeface="Arial"/>
              </a:rPr>
              <a:t>your</a:t>
            </a:r>
            <a:r>
              <a:rPr kumimoji="0" lang="fr-CH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92199"/>
                </a:solidFill>
                <a:effectLst/>
                <a:uLnTx/>
                <a:uFillTx/>
                <a:latin typeface="Calibri"/>
                <a:ea typeface="+mj-ea"/>
                <a:cs typeface="Arial"/>
              </a:rPr>
              <a:t> attention – questions ?</a:t>
            </a:r>
            <a:endParaRPr kumimoji="0" lang="fr-FR" sz="2800" b="1" i="0" u="none" strike="noStrike" kern="1200" cap="none" spc="0" normalizeH="0" baseline="0" noProof="0" dirty="0">
              <a:ln>
                <a:noFill/>
              </a:ln>
              <a:solidFill>
                <a:srgbClr val="092199"/>
              </a:solidFill>
              <a:effectLst/>
              <a:uLnTx/>
              <a:uFillTx/>
              <a:latin typeface="Calibri"/>
              <a:ea typeface="+mj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20884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International Technical Safety Forum - September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EDMS 1411235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7" name="Picture 5" descr="region-aerienne"/>
          <p:cNvPicPr>
            <a:picLocks noChangeAspect="1" noChangeArrowheads="1"/>
          </p:cNvPicPr>
          <p:nvPr/>
        </p:nvPicPr>
        <p:blipFill rotWithShape="1">
          <a:blip r:embed="rId3" cstate="print"/>
          <a:srcRect t="3194" b="20879"/>
          <a:stretch/>
        </p:blipFill>
        <p:spPr bwMode="auto">
          <a:xfrm>
            <a:off x="0" y="938848"/>
            <a:ext cx="9144000" cy="5207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Group 48"/>
          <p:cNvGrpSpPr>
            <a:grpSpLocks/>
          </p:cNvGrpSpPr>
          <p:nvPr/>
        </p:nvGrpSpPr>
        <p:grpSpPr bwMode="auto">
          <a:xfrm>
            <a:off x="1209675" y="3005772"/>
            <a:ext cx="7918450" cy="2933700"/>
            <a:chOff x="772" y="1456"/>
            <a:chExt cx="4988" cy="1848"/>
          </a:xfrm>
        </p:grpSpPr>
        <p:sp>
          <p:nvSpPr>
            <p:cNvPr id="10" name="Line 9"/>
            <p:cNvSpPr>
              <a:spLocks noChangeShapeType="1"/>
            </p:cNvSpPr>
            <p:nvPr/>
          </p:nvSpPr>
          <p:spPr bwMode="auto">
            <a:xfrm>
              <a:off x="772" y="1458"/>
              <a:ext cx="136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b="1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11" name="Line 10"/>
            <p:cNvSpPr>
              <a:spLocks noChangeShapeType="1"/>
            </p:cNvSpPr>
            <p:nvPr/>
          </p:nvSpPr>
          <p:spPr bwMode="auto">
            <a:xfrm>
              <a:off x="896" y="1456"/>
              <a:ext cx="20" cy="10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b="1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12" name="Line 11"/>
            <p:cNvSpPr>
              <a:spLocks noChangeShapeType="1"/>
            </p:cNvSpPr>
            <p:nvPr/>
          </p:nvSpPr>
          <p:spPr bwMode="auto">
            <a:xfrm flipV="1">
              <a:off x="916" y="1496"/>
              <a:ext cx="204" cy="6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b="1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13" name="Line 12"/>
            <p:cNvSpPr>
              <a:spLocks noChangeShapeType="1"/>
            </p:cNvSpPr>
            <p:nvPr/>
          </p:nvSpPr>
          <p:spPr bwMode="auto">
            <a:xfrm>
              <a:off x="1120" y="1500"/>
              <a:ext cx="344" cy="10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b="1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14" name="Line 13"/>
            <p:cNvSpPr>
              <a:spLocks noChangeShapeType="1"/>
            </p:cNvSpPr>
            <p:nvPr/>
          </p:nvSpPr>
          <p:spPr bwMode="auto">
            <a:xfrm>
              <a:off x="1452" y="1604"/>
              <a:ext cx="144" cy="2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b="1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15" name="Line 14"/>
            <p:cNvSpPr>
              <a:spLocks noChangeShapeType="1"/>
            </p:cNvSpPr>
            <p:nvPr/>
          </p:nvSpPr>
          <p:spPr bwMode="auto">
            <a:xfrm flipV="1">
              <a:off x="1252" y="1628"/>
              <a:ext cx="348" cy="20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b="1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16" name="Line 15"/>
            <p:cNvSpPr>
              <a:spLocks noChangeShapeType="1"/>
            </p:cNvSpPr>
            <p:nvPr/>
          </p:nvSpPr>
          <p:spPr bwMode="auto">
            <a:xfrm flipV="1">
              <a:off x="1260" y="1812"/>
              <a:ext cx="532" cy="1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b="1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17" name="Line 16"/>
            <p:cNvSpPr>
              <a:spLocks noChangeShapeType="1"/>
            </p:cNvSpPr>
            <p:nvPr/>
          </p:nvSpPr>
          <p:spPr bwMode="auto">
            <a:xfrm>
              <a:off x="1776" y="1812"/>
              <a:ext cx="284" cy="9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b="1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18" name="Line 17"/>
            <p:cNvSpPr>
              <a:spLocks noChangeShapeType="1"/>
            </p:cNvSpPr>
            <p:nvPr/>
          </p:nvSpPr>
          <p:spPr bwMode="auto">
            <a:xfrm flipV="1">
              <a:off x="1936" y="1892"/>
              <a:ext cx="128" cy="15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b="1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19" name="Line 18"/>
            <p:cNvSpPr>
              <a:spLocks noChangeShapeType="1"/>
            </p:cNvSpPr>
            <p:nvPr/>
          </p:nvSpPr>
          <p:spPr bwMode="auto">
            <a:xfrm>
              <a:off x="1932" y="2044"/>
              <a:ext cx="96" cy="5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b="1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20" name="Line 19"/>
            <p:cNvSpPr>
              <a:spLocks noChangeShapeType="1"/>
            </p:cNvSpPr>
            <p:nvPr/>
          </p:nvSpPr>
          <p:spPr bwMode="auto">
            <a:xfrm flipV="1">
              <a:off x="2020" y="2060"/>
              <a:ext cx="84" cy="4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b="1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21" name="Line 20"/>
            <p:cNvSpPr>
              <a:spLocks noChangeShapeType="1"/>
            </p:cNvSpPr>
            <p:nvPr/>
          </p:nvSpPr>
          <p:spPr bwMode="auto">
            <a:xfrm>
              <a:off x="2084" y="2060"/>
              <a:ext cx="320" cy="16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b="1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22" name="Line 21"/>
            <p:cNvSpPr>
              <a:spLocks noChangeShapeType="1"/>
            </p:cNvSpPr>
            <p:nvPr/>
          </p:nvSpPr>
          <p:spPr bwMode="auto">
            <a:xfrm flipV="1">
              <a:off x="2376" y="2280"/>
              <a:ext cx="68" cy="1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b="1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23" name="Line 22"/>
            <p:cNvSpPr>
              <a:spLocks noChangeShapeType="1"/>
            </p:cNvSpPr>
            <p:nvPr/>
          </p:nvSpPr>
          <p:spPr bwMode="auto">
            <a:xfrm>
              <a:off x="2392" y="2220"/>
              <a:ext cx="44" cy="6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b="1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24" name="Line 23"/>
            <p:cNvSpPr>
              <a:spLocks noChangeShapeType="1"/>
            </p:cNvSpPr>
            <p:nvPr/>
          </p:nvSpPr>
          <p:spPr bwMode="auto">
            <a:xfrm flipV="1">
              <a:off x="1960" y="2368"/>
              <a:ext cx="424" cy="42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b="1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25" name="Line 24"/>
            <p:cNvSpPr>
              <a:spLocks noChangeShapeType="1"/>
            </p:cNvSpPr>
            <p:nvPr/>
          </p:nvSpPr>
          <p:spPr bwMode="auto">
            <a:xfrm>
              <a:off x="1968" y="2780"/>
              <a:ext cx="348" cy="8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b="1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26" name="Line 25"/>
            <p:cNvSpPr>
              <a:spLocks noChangeShapeType="1"/>
            </p:cNvSpPr>
            <p:nvPr/>
          </p:nvSpPr>
          <p:spPr bwMode="auto">
            <a:xfrm flipV="1">
              <a:off x="2228" y="2864"/>
              <a:ext cx="76" cy="11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b="1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27" name="Line 26"/>
            <p:cNvSpPr>
              <a:spLocks noChangeShapeType="1"/>
            </p:cNvSpPr>
            <p:nvPr/>
          </p:nvSpPr>
          <p:spPr bwMode="auto">
            <a:xfrm>
              <a:off x="2236" y="2968"/>
              <a:ext cx="980" cy="27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b="1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28" name="Line 27"/>
            <p:cNvSpPr>
              <a:spLocks noChangeShapeType="1"/>
            </p:cNvSpPr>
            <p:nvPr/>
          </p:nvSpPr>
          <p:spPr bwMode="auto">
            <a:xfrm flipV="1">
              <a:off x="3216" y="3216"/>
              <a:ext cx="44" cy="1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b="1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29" name="Line 28"/>
            <p:cNvSpPr>
              <a:spLocks noChangeShapeType="1"/>
            </p:cNvSpPr>
            <p:nvPr/>
          </p:nvSpPr>
          <p:spPr bwMode="auto">
            <a:xfrm>
              <a:off x="3256" y="3220"/>
              <a:ext cx="348" cy="8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b="1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30" name="Line 29"/>
            <p:cNvSpPr>
              <a:spLocks noChangeShapeType="1"/>
            </p:cNvSpPr>
            <p:nvPr/>
          </p:nvSpPr>
          <p:spPr bwMode="auto">
            <a:xfrm flipV="1">
              <a:off x="3596" y="3236"/>
              <a:ext cx="80" cy="6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b="1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31" name="Line 30"/>
            <p:cNvSpPr>
              <a:spLocks noChangeShapeType="1"/>
            </p:cNvSpPr>
            <p:nvPr/>
          </p:nvSpPr>
          <p:spPr bwMode="auto">
            <a:xfrm flipV="1">
              <a:off x="3668" y="3088"/>
              <a:ext cx="28" cy="15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b="1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32" name="Line 31"/>
            <p:cNvSpPr>
              <a:spLocks noChangeShapeType="1"/>
            </p:cNvSpPr>
            <p:nvPr/>
          </p:nvSpPr>
          <p:spPr bwMode="auto">
            <a:xfrm flipV="1">
              <a:off x="3700" y="3060"/>
              <a:ext cx="68" cy="3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b="1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33" name="Line 32"/>
            <p:cNvSpPr>
              <a:spLocks noChangeShapeType="1"/>
            </p:cNvSpPr>
            <p:nvPr/>
          </p:nvSpPr>
          <p:spPr bwMode="auto">
            <a:xfrm>
              <a:off x="3768" y="3060"/>
              <a:ext cx="168" cy="2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b="1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34" name="Line 33"/>
            <p:cNvSpPr>
              <a:spLocks noChangeShapeType="1"/>
            </p:cNvSpPr>
            <p:nvPr/>
          </p:nvSpPr>
          <p:spPr bwMode="auto">
            <a:xfrm flipV="1">
              <a:off x="3932" y="3016"/>
              <a:ext cx="72" cy="6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b="1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35" name="Line 34"/>
            <p:cNvSpPr>
              <a:spLocks noChangeShapeType="1"/>
            </p:cNvSpPr>
            <p:nvPr/>
          </p:nvSpPr>
          <p:spPr bwMode="auto">
            <a:xfrm>
              <a:off x="4008" y="3012"/>
              <a:ext cx="72" cy="2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b="1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36" name="Line 35"/>
            <p:cNvSpPr>
              <a:spLocks noChangeShapeType="1"/>
            </p:cNvSpPr>
            <p:nvPr/>
          </p:nvSpPr>
          <p:spPr bwMode="auto">
            <a:xfrm flipV="1">
              <a:off x="4076" y="2840"/>
              <a:ext cx="56" cy="18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b="1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37" name="Line 36"/>
            <p:cNvSpPr>
              <a:spLocks noChangeShapeType="1"/>
            </p:cNvSpPr>
            <p:nvPr/>
          </p:nvSpPr>
          <p:spPr bwMode="auto">
            <a:xfrm>
              <a:off x="4136" y="2848"/>
              <a:ext cx="56" cy="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b="1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38" name="Line 37"/>
            <p:cNvSpPr>
              <a:spLocks noChangeShapeType="1"/>
            </p:cNvSpPr>
            <p:nvPr/>
          </p:nvSpPr>
          <p:spPr bwMode="auto">
            <a:xfrm flipV="1">
              <a:off x="4192" y="2768"/>
              <a:ext cx="32" cy="8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b="1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39" name="Line 38"/>
            <p:cNvSpPr>
              <a:spLocks noChangeShapeType="1"/>
            </p:cNvSpPr>
            <p:nvPr/>
          </p:nvSpPr>
          <p:spPr bwMode="auto">
            <a:xfrm>
              <a:off x="4228" y="2760"/>
              <a:ext cx="208" cy="5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b="1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40" name="Line 39"/>
            <p:cNvSpPr>
              <a:spLocks noChangeShapeType="1"/>
            </p:cNvSpPr>
            <p:nvPr/>
          </p:nvSpPr>
          <p:spPr bwMode="auto">
            <a:xfrm flipH="1" flipV="1">
              <a:off x="4400" y="2700"/>
              <a:ext cx="32" cy="13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b="1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41" name="Line 40"/>
            <p:cNvSpPr>
              <a:spLocks noChangeShapeType="1"/>
            </p:cNvSpPr>
            <p:nvPr/>
          </p:nvSpPr>
          <p:spPr bwMode="auto">
            <a:xfrm flipV="1">
              <a:off x="4356" y="2396"/>
              <a:ext cx="56" cy="3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b="1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42" name="Line 41"/>
            <p:cNvSpPr>
              <a:spLocks noChangeShapeType="1"/>
            </p:cNvSpPr>
            <p:nvPr/>
          </p:nvSpPr>
          <p:spPr bwMode="auto">
            <a:xfrm>
              <a:off x="4356" y="2680"/>
              <a:ext cx="36" cy="3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b="1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43" name="Line 42"/>
            <p:cNvSpPr>
              <a:spLocks noChangeShapeType="1"/>
            </p:cNvSpPr>
            <p:nvPr/>
          </p:nvSpPr>
          <p:spPr bwMode="auto">
            <a:xfrm>
              <a:off x="4400" y="2408"/>
              <a:ext cx="312" cy="5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b="1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44" name="Line 43"/>
            <p:cNvSpPr>
              <a:spLocks noChangeShapeType="1"/>
            </p:cNvSpPr>
            <p:nvPr/>
          </p:nvSpPr>
          <p:spPr bwMode="auto">
            <a:xfrm flipH="1" flipV="1">
              <a:off x="4636" y="2284"/>
              <a:ext cx="68" cy="17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b="1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45" name="Line 44"/>
            <p:cNvSpPr>
              <a:spLocks noChangeShapeType="1"/>
            </p:cNvSpPr>
            <p:nvPr/>
          </p:nvSpPr>
          <p:spPr bwMode="auto">
            <a:xfrm flipV="1">
              <a:off x="4636" y="2144"/>
              <a:ext cx="60" cy="14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b="1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46" name="Line 45"/>
            <p:cNvSpPr>
              <a:spLocks noChangeShapeType="1"/>
            </p:cNvSpPr>
            <p:nvPr/>
          </p:nvSpPr>
          <p:spPr bwMode="auto">
            <a:xfrm flipV="1">
              <a:off x="4696" y="2116"/>
              <a:ext cx="228" cy="4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b="1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47" name="Line 46"/>
            <p:cNvSpPr>
              <a:spLocks noChangeShapeType="1"/>
            </p:cNvSpPr>
            <p:nvPr/>
          </p:nvSpPr>
          <p:spPr bwMode="auto">
            <a:xfrm flipV="1">
              <a:off x="4924" y="2040"/>
              <a:ext cx="44" cy="7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b="1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48" name="Line 47"/>
            <p:cNvSpPr>
              <a:spLocks noChangeShapeType="1"/>
            </p:cNvSpPr>
            <p:nvPr/>
          </p:nvSpPr>
          <p:spPr bwMode="auto">
            <a:xfrm>
              <a:off x="4960" y="2044"/>
              <a:ext cx="800" cy="10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b="1">
                <a:solidFill>
                  <a:srgbClr val="000000"/>
                </a:solidFill>
                <a:latin typeface="Calibri" pitchFamily="34" charset="0"/>
              </a:endParaRPr>
            </a:p>
          </p:txBody>
        </p:sp>
      </p:grpSp>
      <p:pic>
        <p:nvPicPr>
          <p:cNvPr id="49" name="Picture 49" descr="MCFL00128_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27663" y="2916872"/>
            <a:ext cx="65722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" name="Picture 50" descr="MCFL00095_0000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8500" y="3535997"/>
            <a:ext cx="619125" cy="65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1" name="Group 68"/>
          <p:cNvGrpSpPr>
            <a:grpSpLocks/>
          </p:cNvGrpSpPr>
          <p:nvPr/>
        </p:nvGrpSpPr>
        <p:grpSpPr bwMode="auto">
          <a:xfrm>
            <a:off x="2392363" y="3310572"/>
            <a:ext cx="1674812" cy="633413"/>
            <a:chOff x="1507" y="1632"/>
            <a:chExt cx="1055" cy="399"/>
          </a:xfrm>
        </p:grpSpPr>
        <p:graphicFrame>
          <p:nvGraphicFramePr>
            <p:cNvPr id="52" name="Object 2"/>
            <p:cNvGraphicFramePr>
              <a:graphicFrameLocks noChangeAspect="1"/>
            </p:cNvGraphicFramePr>
            <p:nvPr/>
          </p:nvGraphicFramePr>
          <p:xfrm>
            <a:off x="1507" y="1632"/>
            <a:ext cx="1055" cy="39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53" name="Designer Drawing" r:id="rId6" imgW="1713600" imgH="610200" progId="">
                    <p:embed/>
                  </p:oleObj>
                </mc:Choice>
                <mc:Fallback>
                  <p:oleObj name="Designer Drawing" r:id="rId6" imgW="1713600" imgH="61020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07" y="1632"/>
                          <a:ext cx="1055" cy="39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3" name="Text Box 63"/>
            <p:cNvSpPr txBox="1">
              <a:spLocks noChangeArrowheads="1"/>
            </p:cNvSpPr>
            <p:nvPr/>
          </p:nvSpPr>
          <p:spPr bwMode="auto">
            <a:xfrm>
              <a:off x="1816" y="1728"/>
              <a:ext cx="368" cy="165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H" sz="11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itchFamily="34" charset="0"/>
                </a:rPr>
                <a:t>SPS</a:t>
              </a:r>
              <a:endParaRPr kumimoji="0" lang="en-US" sz="11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</a:endParaRPr>
            </a:p>
          </p:txBody>
        </p:sp>
      </p:grpSp>
      <p:grpSp>
        <p:nvGrpSpPr>
          <p:cNvPr id="57" name="Group 90"/>
          <p:cNvGrpSpPr>
            <a:grpSpLocks/>
          </p:cNvGrpSpPr>
          <p:nvPr/>
        </p:nvGrpSpPr>
        <p:grpSpPr bwMode="auto">
          <a:xfrm>
            <a:off x="1760538" y="3337560"/>
            <a:ext cx="804862" cy="461962"/>
            <a:chOff x="1149" y="1617"/>
            <a:chExt cx="507" cy="291"/>
          </a:xfrm>
        </p:grpSpPr>
        <p:sp>
          <p:nvSpPr>
            <p:cNvPr id="58" name="Freeform 86"/>
            <p:cNvSpPr>
              <a:spLocks/>
            </p:cNvSpPr>
            <p:nvPr/>
          </p:nvSpPr>
          <p:spPr bwMode="auto">
            <a:xfrm>
              <a:off x="1149" y="1617"/>
              <a:ext cx="507" cy="291"/>
            </a:xfrm>
            <a:custGeom>
              <a:avLst/>
              <a:gdLst>
                <a:gd name="T0" fmla="*/ 447 w 507"/>
                <a:gd name="T1" fmla="*/ 0 h 330"/>
                <a:gd name="T2" fmla="*/ 507 w 507"/>
                <a:gd name="T3" fmla="*/ 1 h 330"/>
                <a:gd name="T4" fmla="*/ 339 w 507"/>
                <a:gd name="T5" fmla="*/ 1 h 330"/>
                <a:gd name="T6" fmla="*/ 0 w 507"/>
                <a:gd name="T7" fmla="*/ 1 h 330"/>
                <a:gd name="T8" fmla="*/ 447 w 507"/>
                <a:gd name="T9" fmla="*/ 0 h 3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07"/>
                <a:gd name="T16" fmla="*/ 0 h 330"/>
                <a:gd name="T17" fmla="*/ 507 w 507"/>
                <a:gd name="T18" fmla="*/ 330 h 3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07" h="330">
                  <a:moveTo>
                    <a:pt x="447" y="0"/>
                  </a:moveTo>
                  <a:cubicBezTo>
                    <a:pt x="481" y="5"/>
                    <a:pt x="461" y="3"/>
                    <a:pt x="507" y="3"/>
                  </a:cubicBezTo>
                  <a:lnTo>
                    <a:pt x="339" y="330"/>
                  </a:lnTo>
                  <a:lnTo>
                    <a:pt x="0" y="285"/>
                  </a:lnTo>
                  <a:lnTo>
                    <a:pt x="447" y="0"/>
                  </a:lnTo>
                  <a:close/>
                </a:path>
              </a:pathLst>
            </a:custGeom>
            <a:solidFill>
              <a:srgbClr val="FF3300">
                <a:alpha val="49019"/>
              </a:srgbClr>
            </a:solidFill>
            <a:ln w="9525">
              <a:noFill/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b="1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59" name="Text Box 88"/>
            <p:cNvSpPr txBox="1">
              <a:spLocks noChangeArrowheads="1"/>
            </p:cNvSpPr>
            <p:nvPr/>
          </p:nvSpPr>
          <p:spPr bwMode="auto">
            <a:xfrm rot="-2269417">
              <a:off x="1307" y="1661"/>
              <a:ext cx="337" cy="14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fr-CH" sz="900" b="1">
                  <a:solidFill>
                    <a:srgbClr val="000000"/>
                  </a:solidFill>
                  <a:latin typeface="Calibri" pitchFamily="34" charset="0"/>
                </a:rPr>
                <a:t>Meyrin</a:t>
              </a:r>
              <a:endParaRPr lang="en-US" sz="900" b="1">
                <a:solidFill>
                  <a:srgbClr val="000000"/>
                </a:solidFill>
                <a:latin typeface="Calibri" pitchFamily="34" charset="0"/>
              </a:endParaRPr>
            </a:p>
          </p:txBody>
        </p:sp>
      </p:grpSp>
      <p:grpSp>
        <p:nvGrpSpPr>
          <p:cNvPr id="60" name="Group 92"/>
          <p:cNvGrpSpPr>
            <a:grpSpLocks/>
          </p:cNvGrpSpPr>
          <p:nvPr/>
        </p:nvGrpSpPr>
        <p:grpSpPr bwMode="auto">
          <a:xfrm>
            <a:off x="3841755" y="3281995"/>
            <a:ext cx="769938" cy="247650"/>
            <a:chOff x="2420" y="1614"/>
            <a:chExt cx="485" cy="156"/>
          </a:xfrm>
        </p:grpSpPr>
        <p:sp>
          <p:nvSpPr>
            <p:cNvPr id="61" name="Freeform 87"/>
            <p:cNvSpPr>
              <a:spLocks/>
            </p:cNvSpPr>
            <p:nvPr/>
          </p:nvSpPr>
          <p:spPr bwMode="auto">
            <a:xfrm>
              <a:off x="2424" y="1614"/>
              <a:ext cx="414" cy="138"/>
            </a:xfrm>
            <a:custGeom>
              <a:avLst/>
              <a:gdLst>
                <a:gd name="T0" fmla="*/ 176 w 546"/>
                <a:gd name="T1" fmla="*/ 0 h 123"/>
                <a:gd name="T2" fmla="*/ 0 w 546"/>
                <a:gd name="T3" fmla="*/ 155105441 h 123"/>
                <a:gd name="T4" fmla="*/ 553 w 546"/>
                <a:gd name="T5" fmla="*/ 575947360 h 123"/>
                <a:gd name="T6" fmla="*/ 1110 w 546"/>
                <a:gd name="T7" fmla="*/ 451071805 h 123"/>
                <a:gd name="T8" fmla="*/ 1765 w 546"/>
                <a:gd name="T9" fmla="*/ 477951227 h 123"/>
                <a:gd name="T10" fmla="*/ 2254 w 546"/>
                <a:gd name="T11" fmla="*/ 378658683 h 123"/>
                <a:gd name="T12" fmla="*/ 2670 w 546"/>
                <a:gd name="T13" fmla="*/ 393216288 h 123"/>
                <a:gd name="T14" fmla="*/ 2670 w 546"/>
                <a:gd name="T15" fmla="*/ 240624670 h 123"/>
                <a:gd name="T16" fmla="*/ 176 w 546"/>
                <a:gd name="T17" fmla="*/ 0 h 12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46"/>
                <a:gd name="T28" fmla="*/ 0 h 123"/>
                <a:gd name="T29" fmla="*/ 546 w 546"/>
                <a:gd name="T30" fmla="*/ 123 h 123"/>
                <a:gd name="connsiteX0" fmla="*/ 659 w 10000"/>
                <a:gd name="connsiteY0" fmla="*/ 0 h 8293"/>
                <a:gd name="connsiteX1" fmla="*/ 0 w 10000"/>
                <a:gd name="connsiteY1" fmla="*/ 2683 h 8293"/>
                <a:gd name="connsiteX2" fmla="*/ 1531 w 10000"/>
                <a:gd name="connsiteY2" fmla="*/ 4398 h 8293"/>
                <a:gd name="connsiteX3" fmla="*/ 4176 w 10000"/>
                <a:gd name="connsiteY3" fmla="*/ 7805 h 8293"/>
                <a:gd name="connsiteX4" fmla="*/ 6593 w 10000"/>
                <a:gd name="connsiteY4" fmla="*/ 8293 h 8293"/>
                <a:gd name="connsiteX5" fmla="*/ 8462 w 10000"/>
                <a:gd name="connsiteY5" fmla="*/ 6585 h 8293"/>
                <a:gd name="connsiteX6" fmla="*/ 10000 w 10000"/>
                <a:gd name="connsiteY6" fmla="*/ 6829 h 8293"/>
                <a:gd name="connsiteX7" fmla="*/ 10000 w 10000"/>
                <a:gd name="connsiteY7" fmla="*/ 4146 h 8293"/>
                <a:gd name="connsiteX8" fmla="*/ 659 w 10000"/>
                <a:gd name="connsiteY8" fmla="*/ 0 h 8293"/>
                <a:gd name="connsiteX0" fmla="*/ 659 w 10000"/>
                <a:gd name="connsiteY0" fmla="*/ 0 h 10000"/>
                <a:gd name="connsiteX1" fmla="*/ 0 w 10000"/>
                <a:gd name="connsiteY1" fmla="*/ 3235 h 10000"/>
                <a:gd name="connsiteX2" fmla="*/ 1531 w 10000"/>
                <a:gd name="connsiteY2" fmla="*/ 5303 h 10000"/>
                <a:gd name="connsiteX3" fmla="*/ 3433 w 10000"/>
                <a:gd name="connsiteY3" fmla="*/ 5584 h 10000"/>
                <a:gd name="connsiteX4" fmla="*/ 6593 w 10000"/>
                <a:gd name="connsiteY4" fmla="*/ 10000 h 10000"/>
                <a:gd name="connsiteX5" fmla="*/ 8462 w 10000"/>
                <a:gd name="connsiteY5" fmla="*/ 7940 h 10000"/>
                <a:gd name="connsiteX6" fmla="*/ 10000 w 10000"/>
                <a:gd name="connsiteY6" fmla="*/ 8235 h 10000"/>
                <a:gd name="connsiteX7" fmla="*/ 10000 w 10000"/>
                <a:gd name="connsiteY7" fmla="*/ 4999 h 10000"/>
                <a:gd name="connsiteX8" fmla="*/ 659 w 10000"/>
                <a:gd name="connsiteY8" fmla="*/ 0 h 10000"/>
                <a:gd name="connsiteX0" fmla="*/ 659 w 10000"/>
                <a:gd name="connsiteY0" fmla="*/ 0 h 10000"/>
                <a:gd name="connsiteX1" fmla="*/ 0 w 10000"/>
                <a:gd name="connsiteY1" fmla="*/ 3235 h 10000"/>
                <a:gd name="connsiteX2" fmla="*/ 1531 w 10000"/>
                <a:gd name="connsiteY2" fmla="*/ 5303 h 10000"/>
                <a:gd name="connsiteX3" fmla="*/ 3433 w 10000"/>
                <a:gd name="connsiteY3" fmla="*/ 5584 h 10000"/>
                <a:gd name="connsiteX4" fmla="*/ 6593 w 10000"/>
                <a:gd name="connsiteY4" fmla="*/ 10000 h 10000"/>
                <a:gd name="connsiteX5" fmla="*/ 8462 w 10000"/>
                <a:gd name="connsiteY5" fmla="*/ 7940 h 10000"/>
                <a:gd name="connsiteX6" fmla="*/ 10000 w 10000"/>
                <a:gd name="connsiteY6" fmla="*/ 8235 h 10000"/>
                <a:gd name="connsiteX7" fmla="*/ 10000 w 10000"/>
                <a:gd name="connsiteY7" fmla="*/ 4999 h 10000"/>
                <a:gd name="connsiteX8" fmla="*/ 659 w 10000"/>
                <a:gd name="connsiteY8" fmla="*/ 0 h 10000"/>
                <a:gd name="connsiteX0" fmla="*/ 659 w 10000"/>
                <a:gd name="connsiteY0" fmla="*/ 0 h 8235"/>
                <a:gd name="connsiteX1" fmla="*/ 0 w 10000"/>
                <a:gd name="connsiteY1" fmla="*/ 3235 h 8235"/>
                <a:gd name="connsiteX2" fmla="*/ 1531 w 10000"/>
                <a:gd name="connsiteY2" fmla="*/ 5303 h 8235"/>
                <a:gd name="connsiteX3" fmla="*/ 3433 w 10000"/>
                <a:gd name="connsiteY3" fmla="*/ 5584 h 8235"/>
                <a:gd name="connsiteX4" fmla="*/ 6407 w 10000"/>
                <a:gd name="connsiteY4" fmla="*/ 5271 h 8235"/>
                <a:gd name="connsiteX5" fmla="*/ 8462 w 10000"/>
                <a:gd name="connsiteY5" fmla="*/ 7940 h 8235"/>
                <a:gd name="connsiteX6" fmla="*/ 10000 w 10000"/>
                <a:gd name="connsiteY6" fmla="*/ 8235 h 8235"/>
                <a:gd name="connsiteX7" fmla="*/ 10000 w 10000"/>
                <a:gd name="connsiteY7" fmla="*/ 4999 h 8235"/>
                <a:gd name="connsiteX8" fmla="*/ 659 w 10000"/>
                <a:gd name="connsiteY8" fmla="*/ 0 h 8235"/>
                <a:gd name="connsiteX0" fmla="*/ 659 w 10000"/>
                <a:gd name="connsiteY0" fmla="*/ 0 h 9642"/>
                <a:gd name="connsiteX1" fmla="*/ 0 w 10000"/>
                <a:gd name="connsiteY1" fmla="*/ 3928 h 9642"/>
                <a:gd name="connsiteX2" fmla="*/ 1531 w 10000"/>
                <a:gd name="connsiteY2" fmla="*/ 6440 h 9642"/>
                <a:gd name="connsiteX3" fmla="*/ 3433 w 10000"/>
                <a:gd name="connsiteY3" fmla="*/ 6781 h 9642"/>
                <a:gd name="connsiteX4" fmla="*/ 6407 w 10000"/>
                <a:gd name="connsiteY4" fmla="*/ 6401 h 9642"/>
                <a:gd name="connsiteX5" fmla="*/ 8462 w 10000"/>
                <a:gd name="connsiteY5" fmla="*/ 9642 h 9642"/>
                <a:gd name="connsiteX6" fmla="*/ 8447 w 10000"/>
                <a:gd name="connsiteY6" fmla="*/ 7169 h 9642"/>
                <a:gd name="connsiteX7" fmla="*/ 10000 w 10000"/>
                <a:gd name="connsiteY7" fmla="*/ 6070 h 9642"/>
                <a:gd name="connsiteX8" fmla="*/ 659 w 10000"/>
                <a:gd name="connsiteY8" fmla="*/ 0 h 9642"/>
                <a:gd name="connsiteX0" fmla="*/ 659 w 10000"/>
                <a:gd name="connsiteY0" fmla="*/ 0 h 7435"/>
                <a:gd name="connsiteX1" fmla="*/ 0 w 10000"/>
                <a:gd name="connsiteY1" fmla="*/ 4074 h 7435"/>
                <a:gd name="connsiteX2" fmla="*/ 1531 w 10000"/>
                <a:gd name="connsiteY2" fmla="*/ 6679 h 7435"/>
                <a:gd name="connsiteX3" fmla="*/ 3433 w 10000"/>
                <a:gd name="connsiteY3" fmla="*/ 7033 h 7435"/>
                <a:gd name="connsiteX4" fmla="*/ 6407 w 10000"/>
                <a:gd name="connsiteY4" fmla="*/ 6639 h 7435"/>
                <a:gd name="connsiteX5" fmla="*/ 7033 w 10000"/>
                <a:gd name="connsiteY5" fmla="*/ 7348 h 7435"/>
                <a:gd name="connsiteX6" fmla="*/ 8447 w 10000"/>
                <a:gd name="connsiteY6" fmla="*/ 7435 h 7435"/>
                <a:gd name="connsiteX7" fmla="*/ 10000 w 10000"/>
                <a:gd name="connsiteY7" fmla="*/ 6295 h 7435"/>
                <a:gd name="connsiteX8" fmla="*/ 659 w 10000"/>
                <a:gd name="connsiteY8" fmla="*/ 0 h 7435"/>
                <a:gd name="connsiteX0" fmla="*/ 659 w 10000"/>
                <a:gd name="connsiteY0" fmla="*/ 0 h 10000"/>
                <a:gd name="connsiteX1" fmla="*/ 0 w 10000"/>
                <a:gd name="connsiteY1" fmla="*/ 5479 h 10000"/>
                <a:gd name="connsiteX2" fmla="*/ 1531 w 10000"/>
                <a:gd name="connsiteY2" fmla="*/ 8983 h 10000"/>
                <a:gd name="connsiteX3" fmla="*/ 3433 w 10000"/>
                <a:gd name="connsiteY3" fmla="*/ 9459 h 10000"/>
                <a:gd name="connsiteX4" fmla="*/ 5662 w 10000"/>
                <a:gd name="connsiteY4" fmla="*/ 9821 h 10000"/>
                <a:gd name="connsiteX5" fmla="*/ 7033 w 10000"/>
                <a:gd name="connsiteY5" fmla="*/ 9883 h 10000"/>
                <a:gd name="connsiteX6" fmla="*/ 8447 w 10000"/>
                <a:gd name="connsiteY6" fmla="*/ 10000 h 10000"/>
                <a:gd name="connsiteX7" fmla="*/ 10000 w 10000"/>
                <a:gd name="connsiteY7" fmla="*/ 8467 h 10000"/>
                <a:gd name="connsiteX8" fmla="*/ 659 w 10000"/>
                <a:gd name="connsiteY8" fmla="*/ 0 h 10000"/>
                <a:gd name="connsiteX0" fmla="*/ 659 w 10000"/>
                <a:gd name="connsiteY0" fmla="*/ 0 h 10000"/>
                <a:gd name="connsiteX1" fmla="*/ 0 w 10000"/>
                <a:gd name="connsiteY1" fmla="*/ 5479 h 10000"/>
                <a:gd name="connsiteX2" fmla="*/ 1531 w 10000"/>
                <a:gd name="connsiteY2" fmla="*/ 8983 h 10000"/>
                <a:gd name="connsiteX3" fmla="*/ 3433 w 10000"/>
                <a:gd name="connsiteY3" fmla="*/ 9459 h 10000"/>
                <a:gd name="connsiteX4" fmla="*/ 4979 w 10000"/>
                <a:gd name="connsiteY4" fmla="*/ 9821 h 10000"/>
                <a:gd name="connsiteX5" fmla="*/ 7033 w 10000"/>
                <a:gd name="connsiteY5" fmla="*/ 9883 h 10000"/>
                <a:gd name="connsiteX6" fmla="*/ 8447 w 10000"/>
                <a:gd name="connsiteY6" fmla="*/ 10000 h 10000"/>
                <a:gd name="connsiteX7" fmla="*/ 10000 w 10000"/>
                <a:gd name="connsiteY7" fmla="*/ 8467 h 10000"/>
                <a:gd name="connsiteX8" fmla="*/ 659 w 10000"/>
                <a:gd name="connsiteY8" fmla="*/ 0 h 10000"/>
                <a:gd name="connsiteX0" fmla="*/ 659 w 8447"/>
                <a:gd name="connsiteY0" fmla="*/ 0 h 10000"/>
                <a:gd name="connsiteX1" fmla="*/ 0 w 8447"/>
                <a:gd name="connsiteY1" fmla="*/ 5479 h 10000"/>
                <a:gd name="connsiteX2" fmla="*/ 1531 w 8447"/>
                <a:gd name="connsiteY2" fmla="*/ 8983 h 10000"/>
                <a:gd name="connsiteX3" fmla="*/ 3433 w 8447"/>
                <a:gd name="connsiteY3" fmla="*/ 9459 h 10000"/>
                <a:gd name="connsiteX4" fmla="*/ 4979 w 8447"/>
                <a:gd name="connsiteY4" fmla="*/ 9821 h 10000"/>
                <a:gd name="connsiteX5" fmla="*/ 7033 w 8447"/>
                <a:gd name="connsiteY5" fmla="*/ 9883 h 10000"/>
                <a:gd name="connsiteX6" fmla="*/ 8447 w 8447"/>
                <a:gd name="connsiteY6" fmla="*/ 10000 h 10000"/>
                <a:gd name="connsiteX7" fmla="*/ 7702 w 8447"/>
                <a:gd name="connsiteY7" fmla="*/ 6556 h 10000"/>
                <a:gd name="connsiteX8" fmla="*/ 659 w 8447"/>
                <a:gd name="connsiteY8" fmla="*/ 0 h 10000"/>
                <a:gd name="connsiteX0" fmla="*/ 780 w 9118"/>
                <a:gd name="connsiteY0" fmla="*/ 0 h 9883"/>
                <a:gd name="connsiteX1" fmla="*/ 0 w 9118"/>
                <a:gd name="connsiteY1" fmla="*/ 5479 h 9883"/>
                <a:gd name="connsiteX2" fmla="*/ 1812 w 9118"/>
                <a:gd name="connsiteY2" fmla="*/ 8983 h 9883"/>
                <a:gd name="connsiteX3" fmla="*/ 4064 w 9118"/>
                <a:gd name="connsiteY3" fmla="*/ 9459 h 9883"/>
                <a:gd name="connsiteX4" fmla="*/ 5894 w 9118"/>
                <a:gd name="connsiteY4" fmla="*/ 9821 h 9883"/>
                <a:gd name="connsiteX5" fmla="*/ 8326 w 9118"/>
                <a:gd name="connsiteY5" fmla="*/ 9883 h 9883"/>
                <a:gd name="connsiteX6" fmla="*/ 8382 w 9118"/>
                <a:gd name="connsiteY6" fmla="*/ 9363 h 9883"/>
                <a:gd name="connsiteX7" fmla="*/ 9118 w 9118"/>
                <a:gd name="connsiteY7" fmla="*/ 6556 h 9883"/>
                <a:gd name="connsiteX8" fmla="*/ 780 w 9118"/>
                <a:gd name="connsiteY8" fmla="*/ 0 h 9883"/>
                <a:gd name="connsiteX0" fmla="*/ 855 w 10000"/>
                <a:gd name="connsiteY0" fmla="*/ 0 h 10000"/>
                <a:gd name="connsiteX1" fmla="*/ 0 w 10000"/>
                <a:gd name="connsiteY1" fmla="*/ 5544 h 10000"/>
                <a:gd name="connsiteX2" fmla="*/ 1987 w 10000"/>
                <a:gd name="connsiteY2" fmla="*/ 9089 h 10000"/>
                <a:gd name="connsiteX3" fmla="*/ 3610 w 10000"/>
                <a:gd name="connsiteY3" fmla="*/ 9700 h 10000"/>
                <a:gd name="connsiteX4" fmla="*/ 6464 w 10000"/>
                <a:gd name="connsiteY4" fmla="*/ 9937 h 10000"/>
                <a:gd name="connsiteX5" fmla="*/ 9131 w 10000"/>
                <a:gd name="connsiteY5" fmla="*/ 10000 h 10000"/>
                <a:gd name="connsiteX6" fmla="*/ 9193 w 10000"/>
                <a:gd name="connsiteY6" fmla="*/ 9474 h 10000"/>
                <a:gd name="connsiteX7" fmla="*/ 10000 w 10000"/>
                <a:gd name="connsiteY7" fmla="*/ 6634 h 10000"/>
                <a:gd name="connsiteX8" fmla="*/ 855 w 10000"/>
                <a:gd name="connsiteY8" fmla="*/ 0 h 10000"/>
                <a:gd name="connsiteX0" fmla="*/ 855 w 10000"/>
                <a:gd name="connsiteY0" fmla="*/ 0 h 10000"/>
                <a:gd name="connsiteX1" fmla="*/ 0 w 10000"/>
                <a:gd name="connsiteY1" fmla="*/ 5544 h 10000"/>
                <a:gd name="connsiteX2" fmla="*/ 938 w 10000"/>
                <a:gd name="connsiteY2" fmla="*/ 6125 h 10000"/>
                <a:gd name="connsiteX3" fmla="*/ 3610 w 10000"/>
                <a:gd name="connsiteY3" fmla="*/ 9700 h 10000"/>
                <a:gd name="connsiteX4" fmla="*/ 6464 w 10000"/>
                <a:gd name="connsiteY4" fmla="*/ 9937 h 10000"/>
                <a:gd name="connsiteX5" fmla="*/ 9131 w 10000"/>
                <a:gd name="connsiteY5" fmla="*/ 10000 h 10000"/>
                <a:gd name="connsiteX6" fmla="*/ 9193 w 10000"/>
                <a:gd name="connsiteY6" fmla="*/ 9474 h 10000"/>
                <a:gd name="connsiteX7" fmla="*/ 10000 w 10000"/>
                <a:gd name="connsiteY7" fmla="*/ 6634 h 10000"/>
                <a:gd name="connsiteX8" fmla="*/ 855 w 10000"/>
                <a:gd name="connsiteY8" fmla="*/ 0 h 10000"/>
                <a:gd name="connsiteX0" fmla="*/ 855 w 10000"/>
                <a:gd name="connsiteY0" fmla="*/ 0 h 10000"/>
                <a:gd name="connsiteX1" fmla="*/ 0 w 10000"/>
                <a:gd name="connsiteY1" fmla="*/ 5544 h 10000"/>
                <a:gd name="connsiteX2" fmla="*/ 938 w 10000"/>
                <a:gd name="connsiteY2" fmla="*/ 6125 h 10000"/>
                <a:gd name="connsiteX3" fmla="*/ 3892 w 10000"/>
                <a:gd name="connsiteY3" fmla="*/ 9313 h 10000"/>
                <a:gd name="connsiteX4" fmla="*/ 6464 w 10000"/>
                <a:gd name="connsiteY4" fmla="*/ 9937 h 10000"/>
                <a:gd name="connsiteX5" fmla="*/ 9131 w 10000"/>
                <a:gd name="connsiteY5" fmla="*/ 10000 h 10000"/>
                <a:gd name="connsiteX6" fmla="*/ 9193 w 10000"/>
                <a:gd name="connsiteY6" fmla="*/ 9474 h 10000"/>
                <a:gd name="connsiteX7" fmla="*/ 10000 w 10000"/>
                <a:gd name="connsiteY7" fmla="*/ 6634 h 10000"/>
                <a:gd name="connsiteX8" fmla="*/ 855 w 10000"/>
                <a:gd name="connsiteY8" fmla="*/ 0 h 10000"/>
                <a:gd name="connsiteX0" fmla="*/ 855 w 10000"/>
                <a:gd name="connsiteY0" fmla="*/ 0 h 10000"/>
                <a:gd name="connsiteX1" fmla="*/ 0 w 10000"/>
                <a:gd name="connsiteY1" fmla="*/ 5544 h 10000"/>
                <a:gd name="connsiteX2" fmla="*/ 938 w 10000"/>
                <a:gd name="connsiteY2" fmla="*/ 6125 h 10000"/>
                <a:gd name="connsiteX3" fmla="*/ 3892 w 10000"/>
                <a:gd name="connsiteY3" fmla="*/ 9313 h 10000"/>
                <a:gd name="connsiteX4" fmla="*/ 7674 w 10000"/>
                <a:gd name="connsiteY4" fmla="*/ 9937 h 10000"/>
                <a:gd name="connsiteX5" fmla="*/ 9131 w 10000"/>
                <a:gd name="connsiteY5" fmla="*/ 10000 h 10000"/>
                <a:gd name="connsiteX6" fmla="*/ 9193 w 10000"/>
                <a:gd name="connsiteY6" fmla="*/ 9474 h 10000"/>
                <a:gd name="connsiteX7" fmla="*/ 10000 w 10000"/>
                <a:gd name="connsiteY7" fmla="*/ 6634 h 10000"/>
                <a:gd name="connsiteX8" fmla="*/ 855 w 10000"/>
                <a:gd name="connsiteY8" fmla="*/ 0 h 10000"/>
                <a:gd name="connsiteX0" fmla="*/ 855 w 10000"/>
                <a:gd name="connsiteY0" fmla="*/ 0 h 10710"/>
                <a:gd name="connsiteX1" fmla="*/ 0 w 10000"/>
                <a:gd name="connsiteY1" fmla="*/ 5544 h 10710"/>
                <a:gd name="connsiteX2" fmla="*/ 938 w 10000"/>
                <a:gd name="connsiteY2" fmla="*/ 6125 h 10710"/>
                <a:gd name="connsiteX3" fmla="*/ 3892 w 10000"/>
                <a:gd name="connsiteY3" fmla="*/ 9313 h 10710"/>
                <a:gd name="connsiteX4" fmla="*/ 8279 w 10000"/>
                <a:gd name="connsiteY4" fmla="*/ 10710 h 10710"/>
                <a:gd name="connsiteX5" fmla="*/ 9131 w 10000"/>
                <a:gd name="connsiteY5" fmla="*/ 10000 h 10710"/>
                <a:gd name="connsiteX6" fmla="*/ 9193 w 10000"/>
                <a:gd name="connsiteY6" fmla="*/ 9474 h 10710"/>
                <a:gd name="connsiteX7" fmla="*/ 10000 w 10000"/>
                <a:gd name="connsiteY7" fmla="*/ 6634 h 10710"/>
                <a:gd name="connsiteX8" fmla="*/ 855 w 10000"/>
                <a:gd name="connsiteY8" fmla="*/ 0 h 10710"/>
                <a:gd name="connsiteX0" fmla="*/ 855 w 9193"/>
                <a:gd name="connsiteY0" fmla="*/ 0 h 10710"/>
                <a:gd name="connsiteX1" fmla="*/ 0 w 9193"/>
                <a:gd name="connsiteY1" fmla="*/ 5544 h 10710"/>
                <a:gd name="connsiteX2" fmla="*/ 938 w 9193"/>
                <a:gd name="connsiteY2" fmla="*/ 6125 h 10710"/>
                <a:gd name="connsiteX3" fmla="*/ 3892 w 9193"/>
                <a:gd name="connsiteY3" fmla="*/ 9313 h 10710"/>
                <a:gd name="connsiteX4" fmla="*/ 8279 w 9193"/>
                <a:gd name="connsiteY4" fmla="*/ 10710 h 10710"/>
                <a:gd name="connsiteX5" fmla="*/ 9131 w 9193"/>
                <a:gd name="connsiteY5" fmla="*/ 10000 h 10710"/>
                <a:gd name="connsiteX6" fmla="*/ 9193 w 9193"/>
                <a:gd name="connsiteY6" fmla="*/ 9474 h 10710"/>
                <a:gd name="connsiteX7" fmla="*/ 8871 w 9193"/>
                <a:gd name="connsiteY7" fmla="*/ 5732 h 10710"/>
                <a:gd name="connsiteX8" fmla="*/ 855 w 9193"/>
                <a:gd name="connsiteY8" fmla="*/ 0 h 10710"/>
                <a:gd name="connsiteX0" fmla="*/ 930 w 9955"/>
                <a:gd name="connsiteY0" fmla="*/ 0 h 10000"/>
                <a:gd name="connsiteX1" fmla="*/ 0 w 9955"/>
                <a:gd name="connsiteY1" fmla="*/ 5176 h 10000"/>
                <a:gd name="connsiteX2" fmla="*/ 1020 w 9955"/>
                <a:gd name="connsiteY2" fmla="*/ 5719 h 10000"/>
                <a:gd name="connsiteX3" fmla="*/ 4234 w 9955"/>
                <a:gd name="connsiteY3" fmla="*/ 8696 h 10000"/>
                <a:gd name="connsiteX4" fmla="*/ 9006 w 9955"/>
                <a:gd name="connsiteY4" fmla="*/ 10000 h 10000"/>
                <a:gd name="connsiteX5" fmla="*/ 9933 w 9955"/>
                <a:gd name="connsiteY5" fmla="*/ 9337 h 10000"/>
                <a:gd name="connsiteX6" fmla="*/ 9868 w 9955"/>
                <a:gd name="connsiteY6" fmla="*/ 8004 h 10000"/>
                <a:gd name="connsiteX7" fmla="*/ 9650 w 9955"/>
                <a:gd name="connsiteY7" fmla="*/ 5352 h 10000"/>
                <a:gd name="connsiteX8" fmla="*/ 930 w 9955"/>
                <a:gd name="connsiteY8" fmla="*/ 0 h 10000"/>
                <a:gd name="connsiteX0" fmla="*/ 934 w 10000"/>
                <a:gd name="connsiteY0" fmla="*/ 0 h 10000"/>
                <a:gd name="connsiteX1" fmla="*/ 0 w 10000"/>
                <a:gd name="connsiteY1" fmla="*/ 5176 h 10000"/>
                <a:gd name="connsiteX2" fmla="*/ 1025 w 10000"/>
                <a:gd name="connsiteY2" fmla="*/ 6922 h 10000"/>
                <a:gd name="connsiteX3" fmla="*/ 4253 w 10000"/>
                <a:gd name="connsiteY3" fmla="*/ 8696 h 10000"/>
                <a:gd name="connsiteX4" fmla="*/ 9047 w 10000"/>
                <a:gd name="connsiteY4" fmla="*/ 10000 h 10000"/>
                <a:gd name="connsiteX5" fmla="*/ 9978 w 10000"/>
                <a:gd name="connsiteY5" fmla="*/ 9337 h 10000"/>
                <a:gd name="connsiteX6" fmla="*/ 9913 w 10000"/>
                <a:gd name="connsiteY6" fmla="*/ 8004 h 10000"/>
                <a:gd name="connsiteX7" fmla="*/ 9694 w 10000"/>
                <a:gd name="connsiteY7" fmla="*/ 5352 h 10000"/>
                <a:gd name="connsiteX8" fmla="*/ 934 w 10000"/>
                <a:gd name="connsiteY8" fmla="*/ 0 h 10000"/>
                <a:gd name="connsiteX0" fmla="*/ 934 w 10045"/>
                <a:gd name="connsiteY0" fmla="*/ 0 h 10000"/>
                <a:gd name="connsiteX1" fmla="*/ 0 w 10045"/>
                <a:gd name="connsiteY1" fmla="*/ 5176 h 10000"/>
                <a:gd name="connsiteX2" fmla="*/ 1025 w 10045"/>
                <a:gd name="connsiteY2" fmla="*/ 6922 h 10000"/>
                <a:gd name="connsiteX3" fmla="*/ 4253 w 10045"/>
                <a:gd name="connsiteY3" fmla="*/ 8696 h 10000"/>
                <a:gd name="connsiteX4" fmla="*/ 9047 w 10045"/>
                <a:gd name="connsiteY4" fmla="*/ 10000 h 10000"/>
                <a:gd name="connsiteX5" fmla="*/ 9978 w 10045"/>
                <a:gd name="connsiteY5" fmla="*/ 9337 h 10000"/>
                <a:gd name="connsiteX6" fmla="*/ 10045 w 10045"/>
                <a:gd name="connsiteY6" fmla="*/ 6801 h 10000"/>
                <a:gd name="connsiteX7" fmla="*/ 9694 w 10045"/>
                <a:gd name="connsiteY7" fmla="*/ 5352 h 10000"/>
                <a:gd name="connsiteX8" fmla="*/ 934 w 10045"/>
                <a:gd name="connsiteY8" fmla="*/ 0 h 10000"/>
                <a:gd name="connsiteX0" fmla="*/ 934 w 10045"/>
                <a:gd name="connsiteY0" fmla="*/ 0 h 10000"/>
                <a:gd name="connsiteX1" fmla="*/ 0 w 10045"/>
                <a:gd name="connsiteY1" fmla="*/ 5176 h 10000"/>
                <a:gd name="connsiteX2" fmla="*/ 1025 w 10045"/>
                <a:gd name="connsiteY2" fmla="*/ 6922 h 10000"/>
                <a:gd name="connsiteX3" fmla="*/ 4253 w 10045"/>
                <a:gd name="connsiteY3" fmla="*/ 8696 h 10000"/>
                <a:gd name="connsiteX4" fmla="*/ 9047 w 10045"/>
                <a:gd name="connsiteY4" fmla="*/ 10000 h 10000"/>
                <a:gd name="connsiteX5" fmla="*/ 9978 w 10045"/>
                <a:gd name="connsiteY5" fmla="*/ 9337 h 10000"/>
                <a:gd name="connsiteX6" fmla="*/ 10045 w 10045"/>
                <a:gd name="connsiteY6" fmla="*/ 6801 h 10000"/>
                <a:gd name="connsiteX7" fmla="*/ 9121 w 10045"/>
                <a:gd name="connsiteY7" fmla="*/ 4871 h 10000"/>
                <a:gd name="connsiteX8" fmla="*/ 934 w 10045"/>
                <a:gd name="connsiteY8" fmla="*/ 0 h 10000"/>
                <a:gd name="connsiteX0" fmla="*/ 934 w 10045"/>
                <a:gd name="connsiteY0" fmla="*/ 0 h 10000"/>
                <a:gd name="connsiteX1" fmla="*/ 0 w 10045"/>
                <a:gd name="connsiteY1" fmla="*/ 5176 h 10000"/>
                <a:gd name="connsiteX2" fmla="*/ 1025 w 10045"/>
                <a:gd name="connsiteY2" fmla="*/ 6922 h 10000"/>
                <a:gd name="connsiteX3" fmla="*/ 4253 w 10045"/>
                <a:gd name="connsiteY3" fmla="*/ 8696 h 10000"/>
                <a:gd name="connsiteX4" fmla="*/ 9047 w 10045"/>
                <a:gd name="connsiteY4" fmla="*/ 10000 h 10000"/>
                <a:gd name="connsiteX5" fmla="*/ 9978 w 10045"/>
                <a:gd name="connsiteY5" fmla="*/ 8615 h 10000"/>
                <a:gd name="connsiteX6" fmla="*/ 10045 w 10045"/>
                <a:gd name="connsiteY6" fmla="*/ 6801 h 10000"/>
                <a:gd name="connsiteX7" fmla="*/ 9121 w 10045"/>
                <a:gd name="connsiteY7" fmla="*/ 4871 h 10000"/>
                <a:gd name="connsiteX8" fmla="*/ 934 w 10045"/>
                <a:gd name="connsiteY8" fmla="*/ 0 h 10000"/>
                <a:gd name="connsiteX0" fmla="*/ 934 w 10045"/>
                <a:gd name="connsiteY0" fmla="*/ 0 h 9519"/>
                <a:gd name="connsiteX1" fmla="*/ 0 w 10045"/>
                <a:gd name="connsiteY1" fmla="*/ 5176 h 9519"/>
                <a:gd name="connsiteX2" fmla="*/ 1025 w 10045"/>
                <a:gd name="connsiteY2" fmla="*/ 6922 h 9519"/>
                <a:gd name="connsiteX3" fmla="*/ 4253 w 10045"/>
                <a:gd name="connsiteY3" fmla="*/ 8696 h 9519"/>
                <a:gd name="connsiteX4" fmla="*/ 8959 w 10045"/>
                <a:gd name="connsiteY4" fmla="*/ 9519 h 9519"/>
                <a:gd name="connsiteX5" fmla="*/ 9978 w 10045"/>
                <a:gd name="connsiteY5" fmla="*/ 8615 h 9519"/>
                <a:gd name="connsiteX6" fmla="*/ 10045 w 10045"/>
                <a:gd name="connsiteY6" fmla="*/ 6801 h 9519"/>
                <a:gd name="connsiteX7" fmla="*/ 9121 w 10045"/>
                <a:gd name="connsiteY7" fmla="*/ 4871 h 9519"/>
                <a:gd name="connsiteX8" fmla="*/ 934 w 10045"/>
                <a:gd name="connsiteY8" fmla="*/ 0 h 9519"/>
                <a:gd name="connsiteX0" fmla="*/ 930 w 10000"/>
                <a:gd name="connsiteY0" fmla="*/ 0 h 10000"/>
                <a:gd name="connsiteX1" fmla="*/ 0 w 10000"/>
                <a:gd name="connsiteY1" fmla="*/ 5438 h 10000"/>
                <a:gd name="connsiteX2" fmla="*/ 1020 w 10000"/>
                <a:gd name="connsiteY2" fmla="*/ 7272 h 10000"/>
                <a:gd name="connsiteX3" fmla="*/ 4234 w 10000"/>
                <a:gd name="connsiteY3" fmla="*/ 9135 h 10000"/>
                <a:gd name="connsiteX4" fmla="*/ 8919 w 10000"/>
                <a:gd name="connsiteY4" fmla="*/ 10000 h 10000"/>
                <a:gd name="connsiteX5" fmla="*/ 9933 w 10000"/>
                <a:gd name="connsiteY5" fmla="*/ 9050 h 10000"/>
                <a:gd name="connsiteX6" fmla="*/ 10000 w 10000"/>
                <a:gd name="connsiteY6" fmla="*/ 7145 h 10000"/>
                <a:gd name="connsiteX7" fmla="*/ 9080 w 10000"/>
                <a:gd name="connsiteY7" fmla="*/ 5117 h 10000"/>
                <a:gd name="connsiteX8" fmla="*/ 930 w 10000"/>
                <a:gd name="connsiteY8" fmla="*/ 0 h 10000"/>
                <a:gd name="connsiteX0" fmla="*/ 930 w 10000"/>
                <a:gd name="connsiteY0" fmla="*/ 0 h 10000"/>
                <a:gd name="connsiteX1" fmla="*/ 0 w 10000"/>
                <a:gd name="connsiteY1" fmla="*/ 5438 h 10000"/>
                <a:gd name="connsiteX2" fmla="*/ 1020 w 10000"/>
                <a:gd name="connsiteY2" fmla="*/ 7272 h 10000"/>
                <a:gd name="connsiteX3" fmla="*/ 4322 w 10000"/>
                <a:gd name="connsiteY3" fmla="*/ 9261 h 10000"/>
                <a:gd name="connsiteX4" fmla="*/ 8919 w 10000"/>
                <a:gd name="connsiteY4" fmla="*/ 10000 h 10000"/>
                <a:gd name="connsiteX5" fmla="*/ 9933 w 10000"/>
                <a:gd name="connsiteY5" fmla="*/ 9050 h 10000"/>
                <a:gd name="connsiteX6" fmla="*/ 10000 w 10000"/>
                <a:gd name="connsiteY6" fmla="*/ 7145 h 10000"/>
                <a:gd name="connsiteX7" fmla="*/ 9080 w 10000"/>
                <a:gd name="connsiteY7" fmla="*/ 5117 h 10000"/>
                <a:gd name="connsiteX8" fmla="*/ 930 w 10000"/>
                <a:gd name="connsiteY8" fmla="*/ 0 h 10000"/>
                <a:gd name="connsiteX0" fmla="*/ 930 w 10000"/>
                <a:gd name="connsiteY0" fmla="*/ 0 h 10000"/>
                <a:gd name="connsiteX1" fmla="*/ 0 w 10000"/>
                <a:gd name="connsiteY1" fmla="*/ 5438 h 10000"/>
                <a:gd name="connsiteX2" fmla="*/ 1020 w 10000"/>
                <a:gd name="connsiteY2" fmla="*/ 7272 h 10000"/>
                <a:gd name="connsiteX3" fmla="*/ 4322 w 10000"/>
                <a:gd name="connsiteY3" fmla="*/ 9261 h 10000"/>
                <a:gd name="connsiteX4" fmla="*/ 8919 w 10000"/>
                <a:gd name="connsiteY4" fmla="*/ 10000 h 10000"/>
                <a:gd name="connsiteX5" fmla="*/ 9933 w 10000"/>
                <a:gd name="connsiteY5" fmla="*/ 9050 h 10000"/>
                <a:gd name="connsiteX6" fmla="*/ 10000 w 10000"/>
                <a:gd name="connsiteY6" fmla="*/ 7145 h 10000"/>
                <a:gd name="connsiteX7" fmla="*/ 9080 w 10000"/>
                <a:gd name="connsiteY7" fmla="*/ 5117 h 10000"/>
                <a:gd name="connsiteX8" fmla="*/ 930 w 10000"/>
                <a:gd name="connsiteY8" fmla="*/ 0 h 10000"/>
                <a:gd name="connsiteX0" fmla="*/ 930 w 10000"/>
                <a:gd name="connsiteY0" fmla="*/ 0 h 10000"/>
                <a:gd name="connsiteX1" fmla="*/ 0 w 10000"/>
                <a:gd name="connsiteY1" fmla="*/ 5438 h 10000"/>
                <a:gd name="connsiteX2" fmla="*/ 1020 w 10000"/>
                <a:gd name="connsiteY2" fmla="*/ 7272 h 10000"/>
                <a:gd name="connsiteX3" fmla="*/ 4322 w 10000"/>
                <a:gd name="connsiteY3" fmla="*/ 9261 h 10000"/>
                <a:gd name="connsiteX4" fmla="*/ 8919 w 10000"/>
                <a:gd name="connsiteY4" fmla="*/ 10000 h 10000"/>
                <a:gd name="connsiteX5" fmla="*/ 9933 w 10000"/>
                <a:gd name="connsiteY5" fmla="*/ 9050 h 10000"/>
                <a:gd name="connsiteX6" fmla="*/ 10000 w 10000"/>
                <a:gd name="connsiteY6" fmla="*/ 7145 h 10000"/>
                <a:gd name="connsiteX7" fmla="*/ 9080 w 10000"/>
                <a:gd name="connsiteY7" fmla="*/ 5117 h 10000"/>
                <a:gd name="connsiteX8" fmla="*/ 930 w 10000"/>
                <a:gd name="connsiteY8" fmla="*/ 0 h 10000"/>
                <a:gd name="connsiteX0" fmla="*/ 930 w 10000"/>
                <a:gd name="connsiteY0" fmla="*/ 0 h 9621"/>
                <a:gd name="connsiteX1" fmla="*/ 0 w 10000"/>
                <a:gd name="connsiteY1" fmla="*/ 5438 h 9621"/>
                <a:gd name="connsiteX2" fmla="*/ 1020 w 10000"/>
                <a:gd name="connsiteY2" fmla="*/ 7272 h 9621"/>
                <a:gd name="connsiteX3" fmla="*/ 4322 w 10000"/>
                <a:gd name="connsiteY3" fmla="*/ 9261 h 9621"/>
                <a:gd name="connsiteX4" fmla="*/ 8919 w 10000"/>
                <a:gd name="connsiteY4" fmla="*/ 9621 h 9621"/>
                <a:gd name="connsiteX5" fmla="*/ 9933 w 10000"/>
                <a:gd name="connsiteY5" fmla="*/ 9050 h 9621"/>
                <a:gd name="connsiteX6" fmla="*/ 10000 w 10000"/>
                <a:gd name="connsiteY6" fmla="*/ 7145 h 9621"/>
                <a:gd name="connsiteX7" fmla="*/ 9080 w 10000"/>
                <a:gd name="connsiteY7" fmla="*/ 5117 h 9621"/>
                <a:gd name="connsiteX8" fmla="*/ 930 w 10000"/>
                <a:gd name="connsiteY8" fmla="*/ 0 h 9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000" h="9621">
                  <a:moveTo>
                    <a:pt x="930" y="0"/>
                  </a:moveTo>
                  <a:cubicBezTo>
                    <a:pt x="467" y="990"/>
                    <a:pt x="336" y="3296"/>
                    <a:pt x="0" y="5438"/>
                  </a:cubicBezTo>
                  <a:lnTo>
                    <a:pt x="1020" y="7272"/>
                  </a:lnTo>
                  <a:cubicBezTo>
                    <a:pt x="2121" y="7935"/>
                    <a:pt x="2958" y="9230"/>
                    <a:pt x="4322" y="9261"/>
                  </a:cubicBezTo>
                  <a:cubicBezTo>
                    <a:pt x="6202" y="8201"/>
                    <a:pt x="6950" y="8662"/>
                    <a:pt x="8919" y="9621"/>
                  </a:cubicBezTo>
                  <a:lnTo>
                    <a:pt x="9933" y="9050"/>
                  </a:lnTo>
                  <a:cubicBezTo>
                    <a:pt x="9955" y="8879"/>
                    <a:pt x="9977" y="7316"/>
                    <a:pt x="10000" y="7145"/>
                  </a:cubicBezTo>
                  <a:cubicBezTo>
                    <a:pt x="9884" y="5922"/>
                    <a:pt x="9196" y="6340"/>
                    <a:pt x="9080" y="5117"/>
                  </a:cubicBezTo>
                  <a:lnTo>
                    <a:pt x="930" y="0"/>
                  </a:lnTo>
                  <a:close/>
                </a:path>
              </a:pathLst>
            </a:custGeom>
            <a:solidFill>
              <a:srgbClr val="99CCFF">
                <a:alpha val="47842"/>
              </a:srgbClr>
            </a:solidFill>
            <a:ln w="9525">
              <a:noFill/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b="1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62" name="Text Box 91"/>
            <p:cNvSpPr txBox="1">
              <a:spLocks noChangeArrowheads="1"/>
            </p:cNvSpPr>
            <p:nvPr/>
          </p:nvSpPr>
          <p:spPr bwMode="auto">
            <a:xfrm rot="380412">
              <a:off x="2420" y="1625"/>
              <a:ext cx="485" cy="14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fr-CH" sz="900" b="1" dirty="0">
                  <a:solidFill>
                    <a:srgbClr val="000000"/>
                  </a:solidFill>
                  <a:latin typeface="Calibri" pitchFamily="34" charset="0"/>
                </a:rPr>
                <a:t>Prévessin</a:t>
              </a:r>
              <a:endParaRPr lang="en-US" sz="900" b="1" dirty="0">
                <a:solidFill>
                  <a:srgbClr val="000000"/>
                </a:solidFill>
                <a:latin typeface="Calibri" pitchFamily="34" charset="0"/>
              </a:endParaRPr>
            </a:p>
          </p:txBody>
        </p:sp>
      </p:grpSp>
      <p:grpSp>
        <p:nvGrpSpPr>
          <p:cNvPr id="63" name="Group 67"/>
          <p:cNvGrpSpPr>
            <a:grpSpLocks/>
          </p:cNvGrpSpPr>
          <p:nvPr/>
        </p:nvGrpSpPr>
        <p:grpSpPr bwMode="auto">
          <a:xfrm>
            <a:off x="1868488" y="3516947"/>
            <a:ext cx="585787" cy="608013"/>
            <a:chOff x="1177" y="1762"/>
            <a:chExt cx="369" cy="383"/>
          </a:xfrm>
        </p:grpSpPr>
        <p:grpSp>
          <p:nvGrpSpPr>
            <p:cNvPr id="64" name="Group 58"/>
            <p:cNvGrpSpPr>
              <a:grpSpLocks/>
            </p:cNvGrpSpPr>
            <p:nvPr/>
          </p:nvGrpSpPr>
          <p:grpSpPr bwMode="auto">
            <a:xfrm>
              <a:off x="1419" y="1762"/>
              <a:ext cx="127" cy="173"/>
              <a:chOff x="1392" y="1756"/>
              <a:chExt cx="127" cy="173"/>
            </a:xfrm>
          </p:grpSpPr>
          <p:sp>
            <p:nvSpPr>
              <p:cNvPr id="66" name="Oval 56"/>
              <p:cNvSpPr>
                <a:spLocks noChangeArrowheads="1"/>
              </p:cNvSpPr>
              <p:nvPr/>
            </p:nvSpPr>
            <p:spPr bwMode="auto">
              <a:xfrm rot="2184700">
                <a:off x="1392" y="1809"/>
                <a:ext cx="99" cy="120"/>
              </a:xfrm>
              <a:prstGeom prst="ellipse">
                <a:avLst/>
              </a:prstGeom>
              <a:noFill/>
              <a:ln w="28575">
                <a:solidFill>
                  <a:srgbClr val="3333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b="1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67" name="Oval 57"/>
              <p:cNvSpPr>
                <a:spLocks noChangeArrowheads="1"/>
              </p:cNvSpPr>
              <p:nvPr/>
            </p:nvSpPr>
            <p:spPr bwMode="auto">
              <a:xfrm rot="2184700">
                <a:off x="1465" y="1756"/>
                <a:ext cx="54" cy="64"/>
              </a:xfrm>
              <a:prstGeom prst="ellipse">
                <a:avLst/>
              </a:prstGeom>
              <a:noFill/>
              <a:ln w="28575">
                <a:solidFill>
                  <a:srgbClr val="3333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b="1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</p:grpSp>
        <p:sp>
          <p:nvSpPr>
            <p:cNvPr id="65" name="Text Box 62"/>
            <p:cNvSpPr txBox="1">
              <a:spLocks noChangeArrowheads="1"/>
            </p:cNvSpPr>
            <p:nvPr/>
          </p:nvSpPr>
          <p:spPr bwMode="auto">
            <a:xfrm>
              <a:off x="1177" y="1980"/>
              <a:ext cx="251" cy="165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fr-CH" sz="1100" b="1" dirty="0">
                  <a:solidFill>
                    <a:srgbClr val="FFFFFF"/>
                  </a:solidFill>
                  <a:latin typeface="Calibri" pitchFamily="34" charset="0"/>
                </a:rPr>
                <a:t>PS</a:t>
              </a:r>
              <a:endParaRPr lang="en-US" sz="1100" b="1" dirty="0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sp>
        <p:nvSpPr>
          <p:cNvPr id="69" name="Text Box 64"/>
          <p:cNvSpPr txBox="1">
            <a:spLocks noChangeArrowheads="1"/>
          </p:cNvSpPr>
          <p:nvPr/>
        </p:nvSpPr>
        <p:spPr bwMode="auto">
          <a:xfrm>
            <a:off x="6022976" y="2267073"/>
            <a:ext cx="455613" cy="261937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CH" sz="1100" b="1" dirty="0">
                <a:solidFill>
                  <a:srgbClr val="FFFFFF"/>
                </a:solidFill>
                <a:latin typeface="Calibri" pitchFamily="34" charset="0"/>
              </a:rPr>
              <a:t>LHC</a:t>
            </a:r>
            <a:endParaRPr lang="en-US" sz="1100" b="1" dirty="0">
              <a:solidFill>
                <a:srgbClr val="FFFFFF"/>
              </a:solidFill>
              <a:latin typeface="Calibri" pitchFamily="34" charset="0"/>
            </a:endParaRPr>
          </a:p>
        </p:txBody>
      </p:sp>
      <p:grpSp>
        <p:nvGrpSpPr>
          <p:cNvPr id="71" name="Group 70"/>
          <p:cNvGrpSpPr>
            <a:grpSpLocks noChangeAspect="1"/>
          </p:cNvGrpSpPr>
          <p:nvPr/>
        </p:nvGrpSpPr>
        <p:grpSpPr>
          <a:xfrm>
            <a:off x="83543" y="4574375"/>
            <a:ext cx="2367479" cy="1501121"/>
            <a:chOff x="3200400" y="57150"/>
            <a:chExt cx="2722899" cy="176371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72" name="Picture 94" descr="0511013_01"/>
            <p:cNvPicPr>
              <a:picLocks noChangeAspect="1" noChangeArrowheads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0400" y="57150"/>
              <a:ext cx="2708276" cy="1763713"/>
            </a:xfrm>
            <a:prstGeom prst="rect">
              <a:avLst/>
            </a:prstGeom>
            <a:ln w="19050">
              <a:solidFill>
                <a:srgbClr val="00CC99">
                  <a:lumMod val="60000"/>
                  <a:lumOff val="40000"/>
                </a:srgbClr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73" name="TextBox 72"/>
            <p:cNvSpPr txBox="1"/>
            <p:nvPr/>
          </p:nvSpPr>
          <p:spPr bwMode="auto">
            <a:xfrm>
              <a:off x="5161299" y="57150"/>
              <a:ext cx="762000" cy="352192"/>
            </a:xfrm>
            <a:prstGeom prst="rect">
              <a:avLst/>
            </a:prstGeom>
            <a:solidFill>
              <a:srgbClr val="00CC99">
                <a:lumMod val="20000"/>
                <a:lumOff val="80000"/>
              </a:srgbClr>
            </a:solidFill>
            <a:ln w="12700">
              <a:solidFill>
                <a:srgbClr val="00CC99">
                  <a:lumMod val="60000"/>
                  <a:lumOff val="40000"/>
                </a:srgbClr>
              </a:solidFill>
            </a:ln>
          </p:spPr>
          <p:txBody>
            <a:bodyPr wrap="square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H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uLnTx/>
                  <a:uFillTx/>
                  <a:latin typeface="Calibri" pitchFamily="34" charset="0"/>
                  <a:ea typeface="ＭＳ Ｐゴシック" charset="-128"/>
                  <a:cs typeface="Calibri" pitchFamily="34" charset="0"/>
                </a:rPr>
                <a:t>ATLAS</a:t>
              </a:r>
              <a:endParaRPr kumimoji="0" lang="en-GB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Calibri" pitchFamily="34" charset="0"/>
                <a:ea typeface="ＭＳ Ｐゴシック" charset="-128"/>
                <a:cs typeface="Calibri" pitchFamily="34" charset="0"/>
              </a:endParaRPr>
            </a:p>
          </p:txBody>
        </p:sp>
      </p:grpSp>
      <p:grpSp>
        <p:nvGrpSpPr>
          <p:cNvPr id="74" name="Group 73"/>
          <p:cNvGrpSpPr>
            <a:grpSpLocks noChangeAspect="1"/>
          </p:cNvGrpSpPr>
          <p:nvPr/>
        </p:nvGrpSpPr>
        <p:grpSpPr>
          <a:xfrm>
            <a:off x="3733800" y="4914141"/>
            <a:ext cx="2051050" cy="1185236"/>
            <a:chOff x="6600824" y="5444475"/>
            <a:chExt cx="2495551" cy="14421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75" name="Picture 2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6600824" y="5444475"/>
              <a:ext cx="2493388" cy="1440000"/>
            </a:xfrm>
            <a:prstGeom prst="rect">
              <a:avLst/>
            </a:prstGeom>
            <a:ln>
              <a:solidFill>
                <a:srgbClr val="00CC99">
                  <a:lumMod val="60000"/>
                  <a:lumOff val="40000"/>
                </a:srgbClr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76" name="TextBox 75"/>
            <p:cNvSpPr txBox="1"/>
            <p:nvPr/>
          </p:nvSpPr>
          <p:spPr bwMode="auto">
            <a:xfrm>
              <a:off x="7953375" y="6548021"/>
              <a:ext cx="1143000" cy="338554"/>
            </a:xfrm>
            <a:prstGeom prst="rect">
              <a:avLst/>
            </a:prstGeom>
            <a:gradFill>
              <a:gsLst>
                <a:gs pos="21000">
                  <a:srgbClr val="3333CC">
                    <a:lumMod val="75000"/>
                  </a:srgbClr>
                </a:gs>
                <a:gs pos="100000">
                  <a:srgbClr val="AAE2CA">
                    <a:lumMod val="75000"/>
                  </a:srgbClr>
                </a:gs>
              </a:gsLst>
              <a:lin ang="16200000" scaled="1"/>
            </a:gradFill>
            <a:ln>
              <a:solidFill>
                <a:srgbClr val="00CC99">
                  <a:lumMod val="60000"/>
                  <a:lumOff val="40000"/>
                </a:srgbClr>
              </a:solidFill>
            </a:ln>
          </p:spPr>
          <p:txBody>
            <a:bodyPr wrap="square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H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uLnTx/>
                  <a:uFillTx/>
                  <a:latin typeface="Calibri" pitchFamily="34" charset="0"/>
                  <a:ea typeface="ＭＳ Ｐゴシック" charset="-128"/>
                  <a:cs typeface="Calibri" pitchFamily="34" charset="0"/>
                </a:rPr>
                <a:t>LHC </a:t>
              </a:r>
              <a:r>
                <a:rPr kumimoji="0" lang="fr-CH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uLnTx/>
                  <a:uFillTx/>
                  <a:latin typeface="Calibri" pitchFamily="34" charset="0"/>
                  <a:ea typeface="ＭＳ Ｐゴシック" charset="-128"/>
                  <a:cs typeface="Calibri" pitchFamily="34" charset="0"/>
                </a:rPr>
                <a:t>Tunnel</a:t>
              </a:r>
              <a:endParaRPr kumimoji="0" lang="en-GB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Calibri" pitchFamily="34" charset="0"/>
                <a:ea typeface="ＭＳ Ｐゴシック" charset="-128"/>
                <a:cs typeface="Calibri" pitchFamily="34" charset="0"/>
              </a:endParaRPr>
            </a:p>
          </p:txBody>
        </p:sp>
      </p:grpSp>
      <p:grpSp>
        <p:nvGrpSpPr>
          <p:cNvPr id="77" name="Group 69"/>
          <p:cNvGrpSpPr>
            <a:grpSpLocks noChangeAspect="1"/>
          </p:cNvGrpSpPr>
          <p:nvPr/>
        </p:nvGrpSpPr>
        <p:grpSpPr bwMode="auto">
          <a:xfrm>
            <a:off x="6823075" y="1031981"/>
            <a:ext cx="2253192" cy="1527263"/>
            <a:chOff x="336" y="1072"/>
            <a:chExt cx="1632" cy="109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78" name="Picture 73" descr="bul-pho-2007-079"/>
            <p:cNvPicPr>
              <a:picLocks noChangeAspect="1" noChangeArrowheads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" y="1072"/>
              <a:ext cx="1632" cy="1088"/>
            </a:xfrm>
            <a:prstGeom prst="rect">
              <a:avLst/>
            </a:prstGeom>
            <a:ln w="19050">
              <a:solidFill>
                <a:srgbClr val="00CC99">
                  <a:lumMod val="60000"/>
                  <a:lumOff val="40000"/>
                </a:srgbClr>
              </a:solidFill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79" name="Text Box 74"/>
            <p:cNvSpPr txBox="1">
              <a:spLocks noChangeArrowheads="1"/>
            </p:cNvSpPr>
            <p:nvPr/>
          </p:nvSpPr>
          <p:spPr bwMode="auto">
            <a:xfrm>
              <a:off x="342" y="1968"/>
              <a:ext cx="347" cy="198"/>
            </a:xfrm>
            <a:prstGeom prst="rect">
              <a:avLst/>
            </a:prstGeom>
            <a:solidFill>
              <a:srgbClr val="00CC99">
                <a:lumMod val="20000"/>
                <a:lumOff val="80000"/>
              </a:srgbClr>
            </a:solidFill>
            <a:ln w="12700">
              <a:solidFill>
                <a:srgbClr val="00CC99">
                  <a:lumMod val="40000"/>
                  <a:lumOff val="60000"/>
                </a:srgbClr>
              </a:solidFill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CH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uLnTx/>
                  <a:uFillTx/>
                  <a:latin typeface="Calibri" pitchFamily="34" charset="0"/>
                </a:rPr>
                <a:t>CMS</a:t>
              </a:r>
            </a:p>
          </p:txBody>
        </p:sp>
      </p:grpSp>
      <p:grpSp>
        <p:nvGrpSpPr>
          <p:cNvPr id="80" name="Group 79"/>
          <p:cNvGrpSpPr/>
          <p:nvPr/>
        </p:nvGrpSpPr>
        <p:grpSpPr>
          <a:xfrm>
            <a:off x="6927860" y="4709423"/>
            <a:ext cx="2165350" cy="1376363"/>
            <a:chOff x="76200" y="1895475"/>
            <a:chExt cx="2165350" cy="13763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81" name="Picture 86" descr="Picture 3"/>
            <p:cNvPicPr>
              <a:picLocks noChangeAspect="1" noChangeArrowheads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" y="1895475"/>
              <a:ext cx="2165350" cy="1376363"/>
            </a:xfrm>
            <a:prstGeom prst="rect">
              <a:avLst/>
            </a:prstGeom>
            <a:ln w="19050">
              <a:solidFill>
                <a:srgbClr val="00CC99">
                  <a:lumMod val="40000"/>
                  <a:lumOff val="60000"/>
                </a:srgbClr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82" name="Text Box 74"/>
            <p:cNvSpPr txBox="1">
              <a:spLocks noChangeArrowheads="1"/>
            </p:cNvSpPr>
            <p:nvPr/>
          </p:nvSpPr>
          <p:spPr bwMode="auto">
            <a:xfrm>
              <a:off x="83622" y="1905263"/>
              <a:ext cx="513282" cy="276999"/>
            </a:xfrm>
            <a:prstGeom prst="rect">
              <a:avLst/>
            </a:prstGeom>
            <a:solidFill>
              <a:srgbClr val="00CC99">
                <a:lumMod val="20000"/>
                <a:lumOff val="80000"/>
              </a:srgbClr>
            </a:solidFill>
            <a:ln w="12700">
              <a:solidFill>
                <a:srgbClr val="00CC99">
                  <a:lumMod val="40000"/>
                  <a:lumOff val="60000"/>
                </a:srgbClr>
              </a:solidFill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CH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uLnTx/>
                  <a:uFillTx/>
                  <a:latin typeface="Calibri" pitchFamily="34" charset="0"/>
                </a:rPr>
                <a:t>LHCb</a:t>
              </a:r>
              <a:endParaRPr kumimoji="0" lang="de-CH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Calibri" pitchFamily="34" charset="0"/>
              </a:endParaRPr>
            </a:p>
          </p:txBody>
        </p:sp>
      </p:grpSp>
      <p:grpSp>
        <p:nvGrpSpPr>
          <p:cNvPr id="83" name="Group 82"/>
          <p:cNvGrpSpPr/>
          <p:nvPr/>
        </p:nvGrpSpPr>
        <p:grpSpPr>
          <a:xfrm>
            <a:off x="161771" y="1103163"/>
            <a:ext cx="2086129" cy="1461285"/>
            <a:chOff x="7010400" y="1978928"/>
            <a:chExt cx="2052000" cy="152068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84" name="Picture 79" descr="Picture 2"/>
            <p:cNvPicPr>
              <a:picLocks noChangeAspect="1" noChangeArrowheads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10400" y="1978928"/>
              <a:ext cx="2052000" cy="1520680"/>
            </a:xfrm>
            <a:prstGeom prst="rect">
              <a:avLst/>
            </a:prstGeom>
            <a:ln w="19050">
              <a:solidFill>
                <a:srgbClr val="00CC99">
                  <a:lumMod val="40000"/>
                  <a:lumOff val="60000"/>
                </a:srgbClr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85" name="TextBox 84"/>
            <p:cNvSpPr txBox="1"/>
            <p:nvPr/>
          </p:nvSpPr>
          <p:spPr bwMode="auto">
            <a:xfrm>
              <a:off x="8502157" y="3140988"/>
              <a:ext cx="555781" cy="276999"/>
            </a:xfrm>
            <a:prstGeom prst="rect">
              <a:avLst/>
            </a:prstGeom>
            <a:solidFill>
              <a:srgbClr val="00CC99">
                <a:lumMod val="20000"/>
                <a:lumOff val="80000"/>
              </a:srgbClr>
            </a:solidFill>
            <a:ln w="12700">
              <a:solidFill>
                <a:srgbClr val="00CC99">
                  <a:lumMod val="40000"/>
                  <a:lumOff val="60000"/>
                </a:srgbClr>
              </a:solidFill>
            </a:ln>
          </p:spPr>
          <p:txBody>
            <a:bodyPr wrap="square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H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uLnTx/>
                  <a:uFillTx/>
                  <a:latin typeface="Calibri" pitchFamily="34" charset="0"/>
                  <a:ea typeface="ＭＳ Ｐゴシック" charset="-128"/>
                  <a:cs typeface="Calibri" pitchFamily="34" charset="0"/>
                </a:rPr>
                <a:t>ALICE</a:t>
              </a:r>
              <a:endParaRPr kumimoji="0" lang="en-GB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Calibri" pitchFamily="34" charset="0"/>
                <a:ea typeface="ＭＳ Ｐゴシック" charset="-128"/>
                <a:cs typeface="Calibri" pitchFamily="34" charset="0"/>
              </a:endParaRPr>
            </a:p>
          </p:txBody>
        </p:sp>
      </p:grpSp>
      <p:grpSp>
        <p:nvGrpSpPr>
          <p:cNvPr id="86" name="Group 85"/>
          <p:cNvGrpSpPr/>
          <p:nvPr/>
        </p:nvGrpSpPr>
        <p:grpSpPr>
          <a:xfrm>
            <a:off x="3483000" y="1083373"/>
            <a:ext cx="2232000" cy="1404875"/>
            <a:chOff x="2803525" y="2057400"/>
            <a:chExt cx="2232000" cy="140487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87" name="Picture 4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2803525" y="2057400"/>
              <a:ext cx="2232000" cy="1404875"/>
            </a:xfrm>
            <a:prstGeom prst="rect">
              <a:avLst/>
            </a:prstGeom>
            <a:ln w="12700">
              <a:solidFill>
                <a:srgbClr val="00CC99">
                  <a:lumMod val="40000"/>
                  <a:lumOff val="60000"/>
                </a:srgbClr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88" name="Picture 5"/>
            <p:cNvPicPr>
              <a:picLocks noChangeAspect="1" noChangeArrowheads="1"/>
            </p:cNvPicPr>
            <p:nvPr/>
          </p:nvPicPr>
          <p:blipFill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7200" y="2116097"/>
              <a:ext cx="576000" cy="425088"/>
            </a:xfrm>
            <a:prstGeom prst="rect">
              <a:avLst/>
            </a:prstGeom>
            <a:ln w="19050">
              <a:solidFill>
                <a:srgbClr val="00CC99">
                  <a:lumMod val="40000"/>
                  <a:lumOff val="60000"/>
                </a:srgbClr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graphicFrame>
        <p:nvGraphicFramePr>
          <p:cNvPr id="89" name="Object 8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4738032"/>
              </p:ext>
            </p:extLst>
          </p:nvPr>
        </p:nvGraphicFramePr>
        <p:xfrm>
          <a:off x="2457129" y="2568990"/>
          <a:ext cx="6546850" cy="2640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4" name="Designer Drawing" r:id="rId15" imgW="6745224" imgH="2499360" progId="">
                  <p:embed/>
                </p:oleObj>
              </mc:Choice>
              <mc:Fallback>
                <p:oleObj name="Designer Drawing" r:id="rId15" imgW="6745224" imgH="2499360" progId="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57129" y="2568990"/>
                        <a:ext cx="6546850" cy="2640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0" name="Rectangle 4"/>
          <p:cNvSpPr txBox="1">
            <a:spLocks noChangeArrowheads="1"/>
          </p:cNvSpPr>
          <p:nvPr/>
        </p:nvSpPr>
        <p:spPr bwMode="auto">
          <a:xfrm>
            <a:off x="2438308" y="35167"/>
            <a:ext cx="2614754" cy="857519"/>
          </a:xfrm>
          <a:prstGeom prst="rect">
            <a:avLst/>
          </a:prstGeom>
          <a:gradFill>
            <a:gsLst>
              <a:gs pos="21000">
                <a:srgbClr val="193D69">
                  <a:alpha val="86000"/>
                </a:srgbClr>
              </a:gs>
              <a:gs pos="100000">
                <a:srgbClr val="006699">
                  <a:alpha val="71000"/>
                </a:srgbClr>
              </a:gs>
            </a:gsLst>
            <a:lin ang="16200000" scaled="1"/>
          </a:gradFill>
          <a:ln w="9525">
            <a:noFill/>
            <a:miter lim="800000"/>
            <a:headEnd/>
            <a:tailEnd/>
          </a:ln>
          <a:effectLst>
            <a:innerShdw blurRad="114300">
              <a:prstClr val="black"/>
            </a:innerShdw>
          </a:effectLst>
        </p:spPr>
        <p:txBody>
          <a:bodyPr>
            <a:prstTxWarp prst="textNoShape">
              <a:avLst/>
            </a:prstTxWarp>
          </a:bodyPr>
          <a:lstStyle/>
          <a:p>
            <a:pPr marL="171450" indent="-171450">
              <a:lnSpc>
                <a:spcPct val="80000"/>
              </a:lnSpc>
              <a:spcBef>
                <a:spcPct val="20000"/>
              </a:spcBef>
              <a:defRPr/>
            </a:pPr>
            <a:r>
              <a:rPr lang="en-GB" sz="2000" b="1" dirty="0">
                <a:solidFill>
                  <a:schemeClr val="bg1"/>
                </a:solidFill>
                <a:cs typeface="Calibri" pitchFamily="34" charset="0"/>
              </a:rPr>
              <a:t>~</a:t>
            </a:r>
            <a:r>
              <a:rPr lang="en-GB" sz="1900" dirty="0" smtClean="0">
                <a:solidFill>
                  <a:schemeClr val="bg1"/>
                </a:solidFill>
                <a:cs typeface="Calibri" pitchFamily="34" charset="0"/>
              </a:rPr>
              <a:t> </a:t>
            </a:r>
            <a:r>
              <a:rPr lang="en-GB" sz="1700" b="1" dirty="0" smtClean="0">
                <a:solidFill>
                  <a:schemeClr val="bg1"/>
                </a:solidFill>
                <a:cs typeface="Calibri" pitchFamily="34" charset="0"/>
              </a:rPr>
              <a:t>9’000 workers/in situ</a:t>
            </a:r>
          </a:p>
          <a:p>
            <a:pPr marL="171450" indent="-171450">
              <a:lnSpc>
                <a:spcPct val="80000"/>
              </a:lnSpc>
              <a:spcBef>
                <a:spcPct val="20000"/>
              </a:spcBef>
              <a:defRPr/>
            </a:pPr>
            <a:r>
              <a:rPr lang="en-GB" sz="1700" b="1" dirty="0" smtClean="0">
                <a:solidFill>
                  <a:schemeClr val="bg1"/>
                </a:solidFill>
                <a:cs typeface="Calibri" pitchFamily="34" charset="0"/>
              </a:rPr>
              <a:t>~ 10’000 visitors/year</a:t>
            </a:r>
          </a:p>
          <a:p>
            <a:pPr marL="171450" indent="-171450">
              <a:lnSpc>
                <a:spcPct val="80000"/>
              </a:lnSpc>
              <a:spcBef>
                <a:spcPct val="20000"/>
              </a:spcBef>
              <a:defRPr/>
            </a:pPr>
            <a:r>
              <a:rPr lang="en-GB" sz="1700" b="1" dirty="0" smtClean="0">
                <a:solidFill>
                  <a:schemeClr val="bg1"/>
                </a:solidFill>
                <a:cs typeface="Calibri" pitchFamily="34" charset="0"/>
              </a:rPr>
              <a:t>~ 17 Sites</a:t>
            </a:r>
          </a:p>
        </p:txBody>
      </p:sp>
      <p:sp>
        <p:nvSpPr>
          <p:cNvPr id="91" name="Rectangle 4"/>
          <p:cNvSpPr txBox="1">
            <a:spLocks noChangeArrowheads="1"/>
          </p:cNvSpPr>
          <p:nvPr/>
        </p:nvSpPr>
        <p:spPr bwMode="auto">
          <a:xfrm>
            <a:off x="5083185" y="35168"/>
            <a:ext cx="4010025" cy="857519"/>
          </a:xfrm>
          <a:prstGeom prst="rect">
            <a:avLst/>
          </a:prstGeom>
          <a:gradFill>
            <a:gsLst>
              <a:gs pos="21000">
                <a:srgbClr val="193D69">
                  <a:alpha val="86000"/>
                </a:srgbClr>
              </a:gs>
              <a:gs pos="100000">
                <a:srgbClr val="006699">
                  <a:alpha val="71000"/>
                </a:srgbClr>
              </a:gs>
            </a:gsLst>
            <a:lin ang="16200000" scaled="1"/>
          </a:gradFill>
          <a:ln w="9525">
            <a:noFill/>
            <a:miter lim="800000"/>
            <a:headEnd/>
            <a:tailEnd/>
          </a:ln>
          <a:effectLst>
            <a:innerShdw blurRad="114300">
              <a:prstClr val="black"/>
            </a:innerShdw>
          </a:effectLst>
        </p:spPr>
        <p:txBody>
          <a:bodyPr>
            <a:prstTxWarp prst="textNoShape">
              <a:avLst/>
            </a:prstTxWarp>
          </a:bodyPr>
          <a:lstStyle/>
          <a:p>
            <a:pPr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1700" b="1" dirty="0" smtClean="0">
                <a:solidFill>
                  <a:schemeClr val="bg1"/>
                </a:solidFill>
                <a:cs typeface="Calibri" pitchFamily="34" charset="0"/>
              </a:rPr>
              <a:t>Globe of Science and Innovation</a:t>
            </a:r>
          </a:p>
          <a:p>
            <a:pPr indent="-171450"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1700" b="1" dirty="0" smtClean="0">
                <a:solidFill>
                  <a:schemeClr val="bg1"/>
                </a:solidFill>
                <a:cs typeface="Calibri" pitchFamily="34" charset="0"/>
              </a:rPr>
              <a:t>3 hotels, 3 Canteens, kindergarten</a:t>
            </a:r>
          </a:p>
          <a:p>
            <a:pPr indent="-171450">
              <a:lnSpc>
                <a:spcPct val="80000"/>
              </a:lnSpc>
              <a:spcBef>
                <a:spcPct val="20000"/>
              </a:spcBef>
              <a:defRPr/>
            </a:pPr>
            <a:r>
              <a:rPr lang="en-GB" sz="1700" b="1" dirty="0" smtClean="0">
                <a:solidFill>
                  <a:schemeClr val="bg1"/>
                </a:solidFill>
                <a:cs typeface="Calibri" pitchFamily="34" charset="0"/>
              </a:rPr>
              <a:t>~ 800 Buildings</a:t>
            </a:r>
            <a:endParaRPr lang="en-US" sz="1700" b="1" dirty="0" smtClean="0">
              <a:solidFill>
                <a:schemeClr val="bg1"/>
              </a:solidFill>
              <a:cs typeface="Calibri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30988" y="279261"/>
            <a:ext cx="22278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92199"/>
                </a:solidFill>
                <a:latin typeface="Calibri" panose="020F0502020204030204" pitchFamily="34" charset="0"/>
              </a:rPr>
              <a:t>1. CERN in brief </a:t>
            </a:r>
            <a:endParaRPr lang="en-GB" sz="24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8039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  <p:bldP spid="90" grpId="0" animBg="1"/>
      <p:bldP spid="9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International Technical Safety Forum - September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EDMS 1411235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3</a:t>
            </a:fld>
            <a:endParaRPr lang="en-US" dirty="0"/>
          </a:p>
        </p:txBody>
      </p:sp>
      <p:grpSp>
        <p:nvGrpSpPr>
          <p:cNvPr id="93" name="Group 92"/>
          <p:cNvGrpSpPr/>
          <p:nvPr/>
        </p:nvGrpSpPr>
        <p:grpSpPr>
          <a:xfrm>
            <a:off x="317500" y="1117612"/>
            <a:ext cx="8255000" cy="3551102"/>
            <a:chOff x="889000" y="2097314"/>
            <a:chExt cx="7424698" cy="2779486"/>
          </a:xfrm>
        </p:grpSpPr>
        <p:pic>
          <p:nvPicPr>
            <p:cNvPr id="94" name="Picture 2"/>
            <p:cNvPicPr>
              <a:picLocks noChangeAspect="1" noChangeArrowheads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86" t="32206" r="18095" b="31048"/>
            <a:stretch/>
          </p:blipFill>
          <p:spPr bwMode="auto">
            <a:xfrm>
              <a:off x="889000" y="2097314"/>
              <a:ext cx="7424698" cy="2779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5" name="Rectangle 94"/>
            <p:cNvSpPr/>
            <p:nvPr/>
          </p:nvSpPr>
          <p:spPr>
            <a:xfrm>
              <a:off x="1837634" y="2131724"/>
              <a:ext cx="1480457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600" b="1" i="1" dirty="0" smtClean="0">
                  <a:solidFill>
                    <a:srgbClr val="4F81BD"/>
                  </a:solidFill>
                  <a:latin typeface="Calibri" pitchFamily="34" charset="0"/>
                </a:rPr>
                <a:t>(about 2500) </a:t>
              </a:r>
              <a:endParaRPr lang="en-GB" sz="1600" b="1" i="1" dirty="0">
                <a:solidFill>
                  <a:srgbClr val="4F81BD"/>
                </a:solidFill>
                <a:latin typeface="Calibri" pitchFamily="34" charset="0"/>
              </a:endParaRPr>
            </a:p>
          </p:txBody>
        </p:sp>
      </p:grpSp>
      <p:pic>
        <p:nvPicPr>
          <p:cNvPr id="96" name="Picture 3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47" t="39238" r="9334" b="14032"/>
          <a:stretch/>
        </p:blipFill>
        <p:spPr bwMode="auto">
          <a:xfrm>
            <a:off x="184375" y="1117611"/>
            <a:ext cx="8871040" cy="3718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7" name="Title 1"/>
          <p:cNvSpPr txBox="1">
            <a:spLocks/>
          </p:cNvSpPr>
          <p:nvPr/>
        </p:nvSpPr>
        <p:spPr bwMode="auto">
          <a:xfrm>
            <a:off x="152399" y="216877"/>
            <a:ext cx="8763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imes New Roman" pitchFamily="18" charset="0"/>
                <a:ea typeface="+mj-ea"/>
                <a:cs typeface="Arial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92199"/>
                </a:solidFill>
                <a:effectLst/>
                <a:uLnTx/>
                <a:uFillTx/>
                <a:latin typeface="Calibri"/>
                <a:ea typeface="+mj-ea"/>
                <a:cs typeface="Arial"/>
              </a:rPr>
              <a:t>1. CERN in brief – Key figures for the year 2013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092199"/>
              </a:solidFill>
              <a:effectLst/>
              <a:uLnTx/>
              <a:uFillTx/>
              <a:latin typeface="Calibri"/>
              <a:ea typeface="+mj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84372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International Technical Safety Forum - September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EDMS 1411235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97" name="Title 1"/>
          <p:cNvSpPr txBox="1">
            <a:spLocks/>
          </p:cNvSpPr>
          <p:nvPr/>
        </p:nvSpPr>
        <p:spPr bwMode="auto">
          <a:xfrm>
            <a:off x="152399" y="216877"/>
            <a:ext cx="8763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imes New Roman" pitchFamily="18" charset="0"/>
                <a:ea typeface="+mj-ea"/>
                <a:cs typeface="Arial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92199"/>
                </a:solidFill>
                <a:effectLst/>
                <a:uLnTx/>
                <a:uFillTx/>
                <a:latin typeface="Calibri"/>
                <a:ea typeface="+mj-ea"/>
                <a:cs typeface="Arial"/>
              </a:rPr>
              <a:t>2. Current status of sustainable development @</a:t>
            </a:r>
            <a:r>
              <a:rPr kumimoji="0" lang="en-GB" sz="2400" b="1" i="0" u="none" strike="noStrike" kern="1200" cap="none" spc="0" normalizeH="0" noProof="0" dirty="0" smtClean="0">
                <a:ln>
                  <a:noFill/>
                </a:ln>
                <a:solidFill>
                  <a:srgbClr val="092199"/>
                </a:solidFill>
                <a:effectLst/>
                <a:uLnTx/>
                <a:uFillTx/>
                <a:latin typeface="Calibri"/>
                <a:ea typeface="+mj-ea"/>
                <a:cs typeface="Arial"/>
              </a:rPr>
              <a:t> CERN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092199"/>
              </a:solidFill>
              <a:effectLst/>
              <a:uLnTx/>
              <a:uFillTx/>
              <a:latin typeface="Calibri"/>
              <a:ea typeface="+mj-ea"/>
              <a:cs typeface="Arial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419099" y="1210408"/>
            <a:ext cx="82296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92199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CERN scientific activities integrate since more than 20 years the notion of </a:t>
            </a:r>
            <a:r>
              <a:rPr kumimoji="0" lang="en-GB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921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Arial"/>
              </a:rPr>
              <a:t>sustainability</a:t>
            </a:r>
            <a:r>
              <a:rPr kumimoji="0" lang="en-GB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92199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. It is part of the mission of the Organization…..” Accelerating Science and Innovation “ – CERN contributes to the role of science for the </a:t>
            </a:r>
            <a:r>
              <a:rPr kumimoji="0" lang="en-GB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921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Arial"/>
              </a:rPr>
              <a:t>sustainable development </a:t>
            </a:r>
            <a:r>
              <a:rPr kumimoji="0" lang="en-GB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92199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of the society…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GB" sz="800" b="1" i="0" u="none" strike="noStrike" kern="1200" cap="none" spc="0" normalizeH="0" baseline="0" noProof="0" dirty="0" smtClean="0">
              <a:ln>
                <a:noFill/>
              </a:ln>
              <a:solidFill>
                <a:srgbClr val="092199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92199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In addition: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GB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92199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Legal requirements depending on technical issues;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GB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92199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Specific requests of the Host State Authorities;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GB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92199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Voluntary initiatives beyond science (e.g. mobility, site development, life-work-balance…).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092199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45691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2755343" y="2066192"/>
            <a:ext cx="573275" cy="3508131"/>
          </a:xfrm>
          <a:prstGeom prst="round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International Technical Safety Forum - September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EDMS 1411235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97" name="Title 1"/>
          <p:cNvSpPr txBox="1">
            <a:spLocks/>
          </p:cNvSpPr>
          <p:nvPr/>
        </p:nvSpPr>
        <p:spPr bwMode="auto">
          <a:xfrm>
            <a:off x="152399" y="216877"/>
            <a:ext cx="8763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imes New Roman" pitchFamily="18" charset="0"/>
                <a:ea typeface="+mj-ea"/>
                <a:cs typeface="Arial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92199"/>
                </a:solidFill>
                <a:effectLst/>
                <a:uLnTx/>
                <a:uFillTx/>
                <a:latin typeface="Calibri"/>
                <a:ea typeface="+mj-ea"/>
                <a:cs typeface="Arial"/>
              </a:rPr>
              <a:t>2. Current status of sustainable development @</a:t>
            </a:r>
            <a:r>
              <a:rPr kumimoji="0" lang="en-GB" sz="2400" b="1" i="0" u="none" strike="noStrike" kern="1200" cap="none" spc="0" normalizeH="0" noProof="0" dirty="0" smtClean="0">
                <a:ln>
                  <a:noFill/>
                </a:ln>
                <a:solidFill>
                  <a:srgbClr val="092199"/>
                </a:solidFill>
                <a:effectLst/>
                <a:uLnTx/>
                <a:uFillTx/>
                <a:latin typeface="Calibri"/>
                <a:ea typeface="+mj-ea"/>
                <a:cs typeface="Arial"/>
              </a:rPr>
              <a:t> CERN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092199"/>
              </a:solidFill>
              <a:effectLst/>
              <a:uLnTx/>
              <a:uFillTx/>
              <a:latin typeface="Calibri"/>
              <a:ea typeface="+mj-ea"/>
              <a:cs typeface="Aria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10755" y="1066020"/>
            <a:ext cx="651980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en-GB" sz="2000" b="1" dirty="0" smtClean="0">
                <a:solidFill>
                  <a:srgbClr val="092199"/>
                </a:solidFill>
                <a:latin typeface="Calibri"/>
                <a:cs typeface="Arial"/>
              </a:rPr>
              <a:t>Nowadays, sustainability is typically reported through following issues:</a:t>
            </a:r>
            <a:endParaRPr lang="en-GB" sz="2000" b="1" dirty="0">
              <a:solidFill>
                <a:srgbClr val="092199"/>
              </a:solidFill>
              <a:latin typeface="Calibri"/>
              <a:cs typeface="Arial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042618" y="2066193"/>
            <a:ext cx="584378" cy="3508131"/>
          </a:xfrm>
          <a:prstGeom prst="round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ounded Rectangle 11"/>
          <p:cNvSpPr/>
          <p:nvPr/>
        </p:nvSpPr>
        <p:spPr>
          <a:xfrm>
            <a:off x="1913267" y="2066193"/>
            <a:ext cx="594523" cy="3508131"/>
          </a:xfrm>
          <a:prstGeom prst="round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461440" y="2620164"/>
            <a:ext cx="9384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Social</a:t>
            </a: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382278" y="3635591"/>
            <a:ext cx="1466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Economical</a:t>
            </a: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848392" y="4375775"/>
            <a:ext cx="1778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Environmental</a:t>
            </a: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AutoShape 6" descr="http://cds.cern.ch/stats/customevent_register?event_id=media_download&amp;arg=CERN-IT-1203081%2007,photo,Medium,WEBSTAT_IP&amp;url=https%3A//mediastream.cern.ch/MediaArchive/Photo/Public/2012/1203081/1203081_07/1203081_07-A5-at-72-dpi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8" name="AutoShape 8" descr="http://cds.cern.ch/stats/customevent_register?event_id=media_download&amp;arg=CERN-IT-1203081%2007,photo,Medium,WEBSTAT_IP&amp;url=https%3A//mediastream.cern.ch/MediaArchive/Photo/Public/2012/1203081/1203081_07/1203081_07-A5-at-72-dpi.jpg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9" name="AutoShape 10" descr="http://cds.cern.ch/stats/customevent_register?event_id=media_download&amp;arg=CERN-IT-1203081%2007,photo,Medium,WEBSTAT_IP&amp;url=https%3A//mediastream.cern.ch/MediaArchive/Photo/Public/2012/1203081/1203081_07/1203081_07-A5-at-72-dpi.jpg"/>
          <p:cNvSpPr>
            <a:spLocks noChangeAspect="1" noChangeArrowheads="1"/>
          </p:cNvSpPr>
          <p:nvPr/>
        </p:nvSpPr>
        <p:spPr bwMode="auto">
          <a:xfrm>
            <a:off x="368300" y="1682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4107" name="Picture 11" descr="\\cern.ch\dfs\Users\s\sullrich\Desktop\Temp\513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11" t="1014" r="45763"/>
          <a:stretch/>
        </p:blipFill>
        <p:spPr bwMode="auto">
          <a:xfrm>
            <a:off x="5182756" y="2314003"/>
            <a:ext cx="1573824" cy="2360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G:\Departments\Safety\Groups\IE\en\2-Conventional\POSTER_EN\BigBang Passport and Open days 2013\11_Environmental_Domains\11_Natural_Environment\DSC02010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6756580" y="2938854"/>
            <a:ext cx="1573824" cy="2360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9" name="Picture 13" descr="C:\Users\sullrich\AppData\Local\Microsoft\Windows\Temporary Internet Files\Content.IE5\F962F46Q\2014-07-10Safety_Training_Center_Kids_CERN_Camp(015) (1)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8932" y="1573819"/>
            <a:ext cx="1573824" cy="2360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6597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7" grpId="0" animBg="1"/>
      <p:bldP spid="12" grpId="0" animBg="1"/>
      <p:bldP spid="8" grpId="0"/>
      <p:bldP spid="16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International Technical Safety Forum - September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EDMS 1411235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97" name="Title 1"/>
          <p:cNvSpPr txBox="1">
            <a:spLocks/>
          </p:cNvSpPr>
          <p:nvPr/>
        </p:nvSpPr>
        <p:spPr bwMode="auto">
          <a:xfrm>
            <a:off x="152399" y="216877"/>
            <a:ext cx="8763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imes New Roman" pitchFamily="18" charset="0"/>
                <a:ea typeface="+mj-ea"/>
                <a:cs typeface="Arial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92199"/>
                </a:solidFill>
                <a:effectLst/>
                <a:uLnTx/>
                <a:uFillTx/>
                <a:latin typeface="Calibri"/>
                <a:ea typeface="+mj-ea"/>
                <a:cs typeface="Arial"/>
              </a:rPr>
              <a:t>2. Current status of sustainable development @</a:t>
            </a:r>
            <a:r>
              <a:rPr kumimoji="0" lang="en-GB" sz="2400" b="1" i="0" u="none" strike="noStrike" kern="1200" cap="none" spc="0" normalizeH="0" noProof="0" dirty="0" smtClean="0">
                <a:ln>
                  <a:noFill/>
                </a:ln>
                <a:solidFill>
                  <a:srgbClr val="092199"/>
                </a:solidFill>
                <a:effectLst/>
                <a:uLnTx/>
                <a:uFillTx/>
                <a:latin typeface="Calibri"/>
                <a:ea typeface="+mj-ea"/>
                <a:cs typeface="Arial"/>
              </a:rPr>
              <a:t> CERN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092199"/>
              </a:solidFill>
              <a:effectLst/>
              <a:uLnTx/>
              <a:uFillTx/>
              <a:latin typeface="Calibri"/>
              <a:ea typeface="+mj-ea"/>
              <a:cs typeface="Arial"/>
            </a:endParaRPr>
          </a:p>
        </p:txBody>
      </p:sp>
      <p:sp>
        <p:nvSpPr>
          <p:cNvPr id="14" name="AutoShape 6" descr="http://cds.cern.ch/stats/customevent_register?event_id=media_download&amp;arg=CERN-IT-1203081%2007,photo,Medium,WEBSTAT_IP&amp;url=https%3A//mediastream.cern.ch/MediaArchive/Photo/Public/2012/1203081/1203081_07/1203081_07-A5-at-72-dpi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8" name="AutoShape 8" descr="http://cds.cern.ch/stats/customevent_register?event_id=media_download&amp;arg=CERN-IT-1203081%2007,photo,Medium,WEBSTAT_IP&amp;url=https%3A//mediastream.cern.ch/MediaArchive/Photo/Public/2012/1203081/1203081_07/1203081_07-A5-at-72-dpi.jpg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9" name="AutoShape 10" descr="http://cds.cern.ch/stats/customevent_register?event_id=media_download&amp;arg=CERN-IT-1203081%2007,photo,Medium,WEBSTAT_IP&amp;url=https%3A//mediastream.cern.ch/MediaArchive/Photo/Public/2012/1203081/1203081_07/1203081_07-A5-at-72-dpi.jpg"/>
          <p:cNvSpPr>
            <a:spLocks noChangeAspect="1" noChangeArrowheads="1"/>
          </p:cNvSpPr>
          <p:nvPr/>
        </p:nvSpPr>
        <p:spPr bwMode="auto">
          <a:xfrm>
            <a:off x="368300" y="1682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736777" y="923192"/>
            <a:ext cx="59523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GB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92199"/>
                </a:solidFill>
                <a:effectLst/>
                <a:uLnTx/>
                <a:uFillTx/>
                <a:latin typeface="Calibri"/>
                <a:ea typeface="+mj-ea"/>
                <a:cs typeface="Arial"/>
              </a:rPr>
              <a:t>Human resources and social responsibility</a:t>
            </a:r>
            <a:endParaRPr kumimoji="0" lang="en-GB" sz="20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152399" y="923192"/>
            <a:ext cx="584378" cy="5143501"/>
          </a:xfrm>
          <a:prstGeom prst="round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Content Placeholder 2"/>
          <p:cNvSpPr txBox="1">
            <a:spLocks/>
          </p:cNvSpPr>
          <p:nvPr/>
        </p:nvSpPr>
        <p:spPr bwMode="auto">
          <a:xfrm>
            <a:off x="1023989" y="1384857"/>
            <a:ext cx="8229600" cy="444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92199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CERN Values – The code of conduct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947789" y="1788190"/>
            <a:ext cx="8108288" cy="3992043"/>
            <a:chOff x="251520" y="1391624"/>
            <a:chExt cx="8108288" cy="3992043"/>
          </a:xfrm>
        </p:grpSpPr>
        <p:sp>
          <p:nvSpPr>
            <p:cNvPr id="27" name="Rectangle 26"/>
            <p:cNvSpPr/>
            <p:nvPr/>
          </p:nvSpPr>
          <p:spPr>
            <a:xfrm>
              <a:off x="251520" y="4776000"/>
              <a:ext cx="3312368" cy="432048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1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5009309" y="4614226"/>
              <a:ext cx="335049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H" sz="1600" b="1" i="1" u="none" strike="noStrike" kern="0" cap="none" spc="0" normalizeH="0" baseline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itchFamily="34" charset="0"/>
                </a:rPr>
                <a:t>Diversity</a:t>
              </a:r>
            </a:p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H" sz="1400" b="1" i="1" u="none" strike="noStrike" kern="0" cap="none" spc="0" normalizeH="0" baseline="0" noProof="0" dirty="0" err="1" smtClean="0">
                  <a:ln>
                    <a:noFill/>
                  </a:ln>
                  <a:effectLst/>
                  <a:uLnTx/>
                  <a:uFillTx/>
                  <a:latin typeface="Calibri" pitchFamily="34" charset="0"/>
                </a:rPr>
                <a:t>Appreciating</a:t>
              </a:r>
              <a:r>
                <a:rPr kumimoji="0" lang="fr-CH" sz="1400" b="1" i="1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Calibri" pitchFamily="34" charset="0"/>
                </a:rPr>
                <a:t> </a:t>
              </a:r>
              <a:r>
                <a:rPr kumimoji="0" lang="fr-CH" sz="1400" b="1" i="1" u="none" strike="noStrike" kern="0" cap="none" spc="0" normalizeH="0" baseline="0" noProof="0" dirty="0" err="1" smtClean="0">
                  <a:ln>
                    <a:noFill/>
                  </a:ln>
                  <a:effectLst/>
                  <a:uLnTx/>
                  <a:uFillTx/>
                  <a:latin typeface="Calibri" pitchFamily="34" charset="0"/>
                </a:rPr>
                <a:t>differences</a:t>
              </a:r>
              <a:r>
                <a:rPr kumimoji="0" lang="fr-CH" sz="1400" b="1" i="1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Calibri" pitchFamily="34" charset="0"/>
                </a:rPr>
                <a:t>, </a:t>
              </a:r>
              <a:r>
                <a:rPr kumimoji="0" lang="fr-CH" sz="1400" b="1" i="1" u="none" strike="noStrike" kern="0" cap="none" spc="0" normalizeH="0" baseline="0" noProof="0" dirty="0" err="1" smtClean="0">
                  <a:ln>
                    <a:noFill/>
                  </a:ln>
                  <a:effectLst/>
                  <a:uLnTx/>
                  <a:uFillTx/>
                  <a:latin typeface="Calibri" pitchFamily="34" charset="0"/>
                </a:rPr>
                <a:t>fostering</a:t>
              </a:r>
              <a:r>
                <a:rPr kumimoji="0" lang="fr-CH" sz="1400" b="1" i="1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Calibri" pitchFamily="34" charset="0"/>
                </a:rPr>
                <a:t> </a:t>
              </a:r>
              <a:r>
                <a:rPr kumimoji="0" lang="fr-CH" sz="1400" b="1" i="1" u="none" strike="noStrike" kern="0" cap="none" spc="0" normalizeH="0" baseline="0" noProof="0" dirty="0" err="1" smtClean="0">
                  <a:ln>
                    <a:noFill/>
                  </a:ln>
                  <a:effectLst/>
                  <a:uLnTx/>
                  <a:uFillTx/>
                  <a:latin typeface="Calibri" pitchFamily="34" charset="0"/>
                </a:rPr>
                <a:t>equality</a:t>
              </a:r>
              <a:r>
                <a:rPr kumimoji="0" lang="fr-CH" sz="1400" b="1" i="1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Calibri" pitchFamily="34" charset="0"/>
                </a:rPr>
                <a:t> and </a:t>
              </a:r>
              <a:r>
                <a:rPr kumimoji="0" lang="fr-CH" sz="1400" b="1" i="1" u="none" strike="noStrike" kern="0" cap="none" spc="0" normalizeH="0" baseline="0" noProof="0" dirty="0" err="1" smtClean="0">
                  <a:ln>
                    <a:noFill/>
                  </a:ln>
                  <a:effectLst/>
                  <a:uLnTx/>
                  <a:uFillTx/>
                  <a:latin typeface="Calibri" pitchFamily="34" charset="0"/>
                </a:rPr>
                <a:t>promoting</a:t>
              </a:r>
              <a:r>
                <a:rPr kumimoji="0" lang="fr-CH" sz="1400" b="1" i="1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Calibri" pitchFamily="34" charset="0"/>
                </a:rPr>
                <a:t> collaboration</a:t>
              </a:r>
              <a:endParaRPr kumimoji="0" lang="en-GB" sz="1400" b="1" i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5441357" y="1508699"/>
              <a:ext cx="99578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H" sz="1600" b="1" i="1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itchFamily="34" charset="0"/>
                </a:rPr>
                <a:t>Integrity</a:t>
              </a:r>
              <a:endParaRPr kumimoji="0" lang="en-GB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593757" y="2271417"/>
              <a:ext cx="143981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H" sz="1600" b="1" i="1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itchFamily="34" charset="0"/>
                </a:rPr>
                <a:t>Commitment</a:t>
              </a:r>
              <a:endParaRPr kumimoji="0" lang="en-GB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813724" y="3001681"/>
              <a:ext cx="177003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H" sz="1600" b="1" i="1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itchFamily="34" charset="0"/>
                </a:rPr>
                <a:t>Professionalism</a:t>
              </a:r>
              <a:endParaRPr kumimoji="0" lang="en-GB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5593757" y="3783585"/>
              <a:ext cx="112082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H" sz="1600" b="1" i="1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itchFamily="34" charset="0"/>
                </a:rPr>
                <a:t>Creativity</a:t>
              </a:r>
              <a:endParaRPr kumimoji="0" lang="en-GB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</a:endParaRPr>
            </a:p>
          </p:txBody>
        </p:sp>
        <p:pic>
          <p:nvPicPr>
            <p:cNvPr id="33" name="Content Placeholder 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33" t="21478" r="48893" b="33939"/>
            <a:stretch/>
          </p:blipFill>
          <p:spPr>
            <a:xfrm>
              <a:off x="251520" y="1391624"/>
              <a:ext cx="4802296" cy="38164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24337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International Technical Safety Forum - September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EDMS 1411235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97" name="Title 1"/>
          <p:cNvSpPr txBox="1">
            <a:spLocks/>
          </p:cNvSpPr>
          <p:nvPr/>
        </p:nvSpPr>
        <p:spPr bwMode="auto">
          <a:xfrm>
            <a:off x="152399" y="216877"/>
            <a:ext cx="8763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imes New Roman" pitchFamily="18" charset="0"/>
                <a:ea typeface="+mj-ea"/>
                <a:cs typeface="Arial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92199"/>
                </a:solidFill>
                <a:effectLst/>
                <a:uLnTx/>
                <a:uFillTx/>
                <a:latin typeface="Calibri"/>
                <a:ea typeface="+mj-ea"/>
                <a:cs typeface="Arial"/>
              </a:rPr>
              <a:t>2. Current status of sustainable development @</a:t>
            </a:r>
            <a:r>
              <a:rPr kumimoji="0" lang="en-GB" sz="2400" b="1" i="0" u="none" strike="noStrike" kern="1200" cap="none" spc="0" normalizeH="0" noProof="0" dirty="0" smtClean="0">
                <a:ln>
                  <a:noFill/>
                </a:ln>
                <a:solidFill>
                  <a:srgbClr val="092199"/>
                </a:solidFill>
                <a:effectLst/>
                <a:uLnTx/>
                <a:uFillTx/>
                <a:latin typeface="Calibri"/>
                <a:ea typeface="+mj-ea"/>
                <a:cs typeface="Arial"/>
              </a:rPr>
              <a:t> CERN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092199"/>
              </a:solidFill>
              <a:effectLst/>
              <a:uLnTx/>
              <a:uFillTx/>
              <a:latin typeface="Calibri"/>
              <a:ea typeface="+mj-ea"/>
              <a:cs typeface="Arial"/>
            </a:endParaRPr>
          </a:p>
        </p:txBody>
      </p:sp>
      <p:sp>
        <p:nvSpPr>
          <p:cNvPr id="14" name="AutoShape 6" descr="http://cds.cern.ch/stats/customevent_register?event_id=media_download&amp;arg=CERN-IT-1203081%2007,photo,Medium,WEBSTAT_IP&amp;url=https%3A//mediastream.cern.ch/MediaArchive/Photo/Public/2012/1203081/1203081_07/1203081_07-A5-at-72-dpi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8" name="AutoShape 8" descr="http://cds.cern.ch/stats/customevent_register?event_id=media_download&amp;arg=CERN-IT-1203081%2007,photo,Medium,WEBSTAT_IP&amp;url=https%3A//mediastream.cern.ch/MediaArchive/Photo/Public/2012/1203081/1203081_07/1203081_07-A5-at-72-dpi.jpg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9" name="AutoShape 10" descr="http://cds.cern.ch/stats/customevent_register?event_id=media_download&amp;arg=CERN-IT-1203081%2007,photo,Medium,WEBSTAT_IP&amp;url=https%3A//mediastream.cern.ch/MediaArchive/Photo/Public/2012/1203081/1203081_07/1203081_07-A5-at-72-dpi.jpg"/>
          <p:cNvSpPr>
            <a:spLocks noChangeAspect="1" noChangeArrowheads="1"/>
          </p:cNvSpPr>
          <p:nvPr/>
        </p:nvSpPr>
        <p:spPr bwMode="auto">
          <a:xfrm>
            <a:off x="368300" y="1682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736777" y="923192"/>
            <a:ext cx="59523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GB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92199"/>
                </a:solidFill>
                <a:effectLst/>
                <a:uLnTx/>
                <a:uFillTx/>
                <a:latin typeface="Calibri"/>
                <a:ea typeface="+mj-ea"/>
                <a:cs typeface="Arial"/>
              </a:rPr>
              <a:t>Procurements</a:t>
            </a: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165100" y="923192"/>
            <a:ext cx="594523" cy="5143501"/>
          </a:xfrm>
          <a:prstGeom prst="round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1" t="14602" r="28286" b="10096"/>
          <a:stretch/>
        </p:blipFill>
        <p:spPr bwMode="auto">
          <a:xfrm>
            <a:off x="1679603" y="1278581"/>
            <a:ext cx="5708592" cy="4788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3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2" t="14445" r="28881" b="9873"/>
          <a:stretch/>
        </p:blipFill>
        <p:spPr bwMode="auto">
          <a:xfrm>
            <a:off x="846753" y="624806"/>
            <a:ext cx="6541442" cy="55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6231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International Technical Safety Forum - September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EDMS 1411235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97" name="Title 1"/>
          <p:cNvSpPr txBox="1">
            <a:spLocks/>
          </p:cNvSpPr>
          <p:nvPr/>
        </p:nvSpPr>
        <p:spPr bwMode="auto">
          <a:xfrm>
            <a:off x="152399" y="216877"/>
            <a:ext cx="8763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imes New Roman" pitchFamily="18" charset="0"/>
                <a:ea typeface="+mj-ea"/>
                <a:cs typeface="Arial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92199"/>
                </a:solidFill>
                <a:effectLst/>
                <a:uLnTx/>
                <a:uFillTx/>
                <a:latin typeface="Calibri"/>
                <a:ea typeface="+mj-ea"/>
                <a:cs typeface="Arial"/>
              </a:rPr>
              <a:t>2. Current status of sustainable development @</a:t>
            </a:r>
            <a:r>
              <a:rPr kumimoji="0" lang="en-GB" sz="2400" b="1" i="0" u="none" strike="noStrike" kern="1200" cap="none" spc="0" normalizeH="0" noProof="0" dirty="0" smtClean="0">
                <a:ln>
                  <a:noFill/>
                </a:ln>
                <a:solidFill>
                  <a:srgbClr val="092199"/>
                </a:solidFill>
                <a:effectLst/>
                <a:uLnTx/>
                <a:uFillTx/>
                <a:latin typeface="Calibri"/>
                <a:ea typeface="+mj-ea"/>
                <a:cs typeface="Arial"/>
              </a:rPr>
              <a:t> CERN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092199"/>
              </a:solidFill>
              <a:effectLst/>
              <a:uLnTx/>
              <a:uFillTx/>
              <a:latin typeface="Calibri"/>
              <a:ea typeface="+mj-ea"/>
              <a:cs typeface="Arial"/>
            </a:endParaRPr>
          </a:p>
        </p:txBody>
      </p:sp>
      <p:sp>
        <p:nvSpPr>
          <p:cNvPr id="14" name="AutoShape 6" descr="http://cds.cern.ch/stats/customevent_register?event_id=media_download&amp;arg=CERN-IT-1203081%2007,photo,Medium,WEBSTAT_IP&amp;url=https%3A//mediastream.cern.ch/MediaArchive/Photo/Public/2012/1203081/1203081_07/1203081_07-A5-at-72-dpi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8" name="AutoShape 8" descr="http://cds.cern.ch/stats/customevent_register?event_id=media_download&amp;arg=CERN-IT-1203081%2007,photo,Medium,WEBSTAT_IP&amp;url=https%3A//mediastream.cern.ch/MediaArchive/Photo/Public/2012/1203081/1203081_07/1203081_07-A5-at-72-dpi.jpg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9" name="AutoShape 10" descr="http://cds.cern.ch/stats/customevent_register?event_id=media_download&amp;arg=CERN-IT-1203081%2007,photo,Medium,WEBSTAT_IP&amp;url=https%3A//mediastream.cern.ch/MediaArchive/Photo/Public/2012/1203081/1203081_07/1203081_07-A5-at-72-dpi.jpg"/>
          <p:cNvSpPr>
            <a:spLocks noChangeAspect="1" noChangeArrowheads="1"/>
          </p:cNvSpPr>
          <p:nvPr/>
        </p:nvSpPr>
        <p:spPr bwMode="auto">
          <a:xfrm>
            <a:off x="368300" y="1682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736777" y="923192"/>
            <a:ext cx="59523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GB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92199"/>
                </a:solidFill>
                <a:effectLst/>
                <a:uLnTx/>
                <a:uFillTx/>
                <a:latin typeface="Calibri"/>
                <a:ea typeface="+mj-ea"/>
                <a:cs typeface="Arial"/>
              </a:rPr>
              <a:t>Environmental Responsibility</a:t>
            </a: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234062" y="923192"/>
            <a:ext cx="573275" cy="5143501"/>
          </a:xfrm>
          <a:prstGeom prst="round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1055078" y="1507466"/>
            <a:ext cx="702327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en-GB" sz="2200" b="1" dirty="0" smtClean="0">
                <a:solidFill>
                  <a:srgbClr val="092199"/>
                </a:solidFill>
                <a:latin typeface="Calibri"/>
                <a:cs typeface="Arial"/>
              </a:rPr>
              <a:t>Through the SAFETY POLICY of the Organization :</a:t>
            </a:r>
            <a:endParaRPr lang="en-GB" sz="2200" b="1" dirty="0">
              <a:solidFill>
                <a:srgbClr val="092199"/>
              </a:solidFill>
              <a:latin typeface="Calibri"/>
              <a:cs typeface="Arial"/>
            </a:endParaRPr>
          </a:p>
        </p:txBody>
      </p:sp>
      <p:pic>
        <p:nvPicPr>
          <p:cNvPr id="16" name="Picture 5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24" t="20000" r="11280" b="47619"/>
          <a:stretch/>
        </p:blipFill>
        <p:spPr bwMode="auto">
          <a:xfrm>
            <a:off x="1172308" y="2240032"/>
            <a:ext cx="7357761" cy="25098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1103171" y="5379012"/>
            <a:ext cx="702327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en-GB" sz="2200" b="1" dirty="0" smtClean="0">
                <a:solidFill>
                  <a:srgbClr val="092199"/>
                </a:solidFill>
                <a:latin typeface="Calibri"/>
                <a:cs typeface="Arial"/>
              </a:rPr>
              <a:t>Follow-up within the mandate of the HSE Unit</a:t>
            </a:r>
            <a:endParaRPr lang="en-GB" sz="2200" b="1" dirty="0">
              <a:solidFill>
                <a:srgbClr val="092199"/>
              </a:solidFill>
              <a:latin typeface="Calibri"/>
              <a:cs typeface="Arial"/>
            </a:endParaRPr>
          </a:p>
        </p:txBody>
      </p:sp>
      <p:pic>
        <p:nvPicPr>
          <p:cNvPr id="21" name="Picture 4" descr="HSE_Unit_Logo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1815" y="5344256"/>
            <a:ext cx="2514601" cy="5096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1239715" y="3578469"/>
            <a:ext cx="2769577" cy="413239"/>
          </a:xfrm>
          <a:prstGeom prst="rect">
            <a:avLst/>
          </a:prstGeom>
          <a:noFill/>
          <a:ln w="38100">
            <a:solidFill>
              <a:schemeClr val="tx1"/>
            </a:solidFill>
          </a:ln>
          <a:effectLst>
            <a:glow rad="70000">
              <a:schemeClr val="accent1">
                <a:tint val="30000"/>
                <a:shade val="95000"/>
                <a:satMod val="300000"/>
                <a:alpha val="50000"/>
              </a:schemeClr>
            </a:glow>
            <a:outerShdw blurRad="50800" dist="50800" dir="5400000" algn="ctr" rotWithShape="0">
              <a:schemeClr val="accent1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4376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 animBg="1"/>
      <p:bldP spid="3" grpId="0"/>
      <p:bldP spid="17" grpId="0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International Technical Safety Forum - September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EDMS 1411235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97" name="Title 1"/>
          <p:cNvSpPr txBox="1">
            <a:spLocks/>
          </p:cNvSpPr>
          <p:nvPr/>
        </p:nvSpPr>
        <p:spPr bwMode="auto">
          <a:xfrm>
            <a:off x="152399" y="216877"/>
            <a:ext cx="8763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imes New Roman" pitchFamily="18" charset="0"/>
                <a:ea typeface="+mj-ea"/>
                <a:cs typeface="Arial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92199"/>
                </a:solidFill>
                <a:effectLst/>
                <a:uLnTx/>
                <a:uFillTx/>
                <a:latin typeface="Calibri"/>
                <a:ea typeface="+mj-ea"/>
                <a:cs typeface="Arial"/>
              </a:rPr>
              <a:t>3. Focus on environmental responsibility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092199"/>
              </a:solidFill>
              <a:effectLst/>
              <a:uLnTx/>
              <a:uFillTx/>
              <a:latin typeface="Calibri"/>
              <a:ea typeface="+mj-ea"/>
              <a:cs typeface="Arial"/>
            </a:endParaRPr>
          </a:p>
        </p:txBody>
      </p:sp>
      <p:sp>
        <p:nvSpPr>
          <p:cNvPr id="14" name="AutoShape 6" descr="http://cds.cern.ch/stats/customevent_register?event_id=media_download&amp;arg=CERN-IT-1203081%2007,photo,Medium,WEBSTAT_IP&amp;url=https%3A//mediastream.cern.ch/MediaArchive/Photo/Public/2012/1203081/1203081_07/1203081_07-A5-at-72-dpi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8" name="AutoShape 8" descr="http://cds.cern.ch/stats/customevent_register?event_id=media_download&amp;arg=CERN-IT-1203081%2007,photo,Medium,WEBSTAT_IP&amp;url=https%3A//mediastream.cern.ch/MediaArchive/Photo/Public/2012/1203081/1203081_07/1203081_07-A5-at-72-dpi.jpg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9" name="AutoShape 10" descr="http://cds.cern.ch/stats/customevent_register?event_id=media_download&amp;arg=CERN-IT-1203081%2007,photo,Medium,WEBSTAT_IP&amp;url=https%3A//mediastream.cern.ch/MediaArchive/Photo/Public/2012/1203081/1203081_07/1203081_07-A5-at-72-dpi.jpg"/>
          <p:cNvSpPr>
            <a:spLocks noChangeAspect="1" noChangeArrowheads="1"/>
          </p:cNvSpPr>
          <p:nvPr/>
        </p:nvSpPr>
        <p:spPr bwMode="auto">
          <a:xfrm>
            <a:off x="368300" y="1682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67" name="Group 66"/>
          <p:cNvGrpSpPr/>
          <p:nvPr/>
        </p:nvGrpSpPr>
        <p:grpSpPr>
          <a:xfrm>
            <a:off x="188253" y="741839"/>
            <a:ext cx="8806924" cy="5406732"/>
            <a:chOff x="94940" y="1369645"/>
            <a:chExt cx="8806924" cy="5406732"/>
          </a:xfrm>
        </p:grpSpPr>
        <p:sp>
          <p:nvSpPr>
            <p:cNvPr id="68" name="Rounded Rectangle 67"/>
            <p:cNvSpPr/>
            <p:nvPr/>
          </p:nvSpPr>
          <p:spPr>
            <a:xfrm>
              <a:off x="3851920" y="4052093"/>
              <a:ext cx="1512168" cy="288032"/>
            </a:xfrm>
            <a:prstGeom prst="roundRect">
              <a:avLst/>
            </a:prstGeom>
            <a:gradFill rotWithShape="1">
              <a:gsLst>
                <a:gs pos="0">
                  <a:srgbClr val="9BBB59">
                    <a:shade val="51000"/>
                    <a:satMod val="130000"/>
                  </a:srgbClr>
                </a:gs>
                <a:gs pos="80000">
                  <a:srgbClr val="9BBB59">
                    <a:shade val="93000"/>
                    <a:satMod val="130000"/>
                  </a:srgbClr>
                </a:gs>
                <a:gs pos="100000">
                  <a:srgbClr val="9BBB59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PT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ENVIRONMENT @ CERN</a:t>
              </a:r>
              <a:endParaRPr kumimoji="0" lang="en-GB" sz="1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69" name="Group 68"/>
            <p:cNvGrpSpPr/>
            <p:nvPr/>
          </p:nvGrpSpPr>
          <p:grpSpPr>
            <a:xfrm>
              <a:off x="530900" y="2999763"/>
              <a:ext cx="4077105" cy="1172251"/>
              <a:chOff x="530900" y="2999763"/>
              <a:chExt cx="4077105" cy="1172251"/>
            </a:xfrm>
          </p:grpSpPr>
          <p:sp>
            <p:nvSpPr>
              <p:cNvPr id="113" name="Rounded Rectangle 112"/>
              <p:cNvSpPr/>
              <p:nvPr/>
            </p:nvSpPr>
            <p:spPr>
              <a:xfrm>
                <a:off x="1442450" y="3483702"/>
                <a:ext cx="1512168" cy="288032"/>
              </a:xfrm>
              <a:prstGeom prst="roundRect">
                <a:avLst/>
              </a:prstGeom>
              <a:solidFill>
                <a:srgbClr val="8064A2">
                  <a:lumMod val="75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b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PT" sz="9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ENERGY</a:t>
                </a:r>
                <a:r>
                  <a:rPr kumimoji="0" lang="pt-PT" sz="1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pt-PT" sz="9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MANAGEMENT</a:t>
                </a:r>
                <a:endParaRPr kumimoji="0" lang="en-GB" sz="9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114" name="Curved Connector 113"/>
              <p:cNvCxnSpPr>
                <a:stCxn id="68" idx="0"/>
                <a:endCxn id="113" idx="3"/>
              </p:cNvCxnSpPr>
              <p:nvPr/>
            </p:nvCxnSpPr>
            <p:spPr>
              <a:xfrm rot="16200000" flipV="1">
                <a:off x="3569124" y="3013213"/>
                <a:ext cx="424375" cy="1653386"/>
              </a:xfrm>
              <a:prstGeom prst="curvedConnector2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pic>
            <p:nvPicPr>
              <p:cNvPr id="115" name="Picture 3" descr="G:\Departments\Safety\Groups\IE\en\2-Conventional\POSTER_EN\BigBang Passport and Open days 2013\11_Environmental_Domains\8_Energy\LHC-PHO-2000-139.jpg"/>
              <p:cNvPicPr>
                <a:picLocks noChangeAspect="1" noChangeArrowheads="1"/>
              </p:cNvPicPr>
              <p:nvPr/>
            </p:nvPicPr>
            <p:blipFill rotWithShape="1">
              <a:blip r:embed="rId2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044" r="5486"/>
              <a:stretch/>
            </p:blipFill>
            <p:spPr bwMode="auto">
              <a:xfrm>
                <a:off x="530900" y="2999763"/>
                <a:ext cx="879188" cy="117225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70" name="Group 69"/>
            <p:cNvGrpSpPr/>
            <p:nvPr/>
          </p:nvGrpSpPr>
          <p:grpSpPr>
            <a:xfrm>
              <a:off x="4608005" y="4340124"/>
              <a:ext cx="4270328" cy="1485028"/>
              <a:chOff x="4608005" y="4340124"/>
              <a:chExt cx="4270328" cy="1485028"/>
            </a:xfrm>
          </p:grpSpPr>
          <p:sp>
            <p:nvSpPr>
              <p:cNvPr id="110" name="Rounded Rectangle 109"/>
              <p:cNvSpPr/>
              <p:nvPr/>
            </p:nvSpPr>
            <p:spPr>
              <a:xfrm>
                <a:off x="6453186" y="5121172"/>
                <a:ext cx="1512168" cy="288032"/>
              </a:xfrm>
              <a:prstGeom prst="roundRect">
                <a:avLst/>
              </a:prstGeom>
              <a:solidFill>
                <a:srgbClr val="1F497D">
                  <a:lumMod val="60000"/>
                  <a:lumOff val="40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PT" sz="9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WATER PROTECTION</a:t>
                </a:r>
                <a:endParaRPr kumimoji="0" lang="en-GB" sz="9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111" name="Curved Connector 110"/>
              <p:cNvCxnSpPr>
                <a:stCxn id="68" idx="2"/>
                <a:endCxn id="110" idx="1"/>
              </p:cNvCxnSpPr>
              <p:nvPr/>
            </p:nvCxnSpPr>
            <p:spPr>
              <a:xfrm rot="16200000" flipH="1">
                <a:off x="5068064" y="3880065"/>
                <a:ext cx="925063" cy="1845182"/>
              </a:xfrm>
              <a:prstGeom prst="curvedConnector2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pic>
            <p:nvPicPr>
              <p:cNvPr id="112" name="Picture 4" descr="G:\Departments\Safety\Groups\IE\en\2-Conventional\POSTER_EN\BigBang Passport and Open days 2013\11_Environmental_Domains\3_Water\Tours de refroidissement.JPG"/>
              <p:cNvPicPr>
                <a:picLocks noChangeAspect="1" noChangeArrowheads="1"/>
              </p:cNvPicPr>
              <p:nvPr/>
            </p:nvPicPr>
            <p:blipFill rotWithShape="1"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2235" r="3917" b="8479"/>
              <a:stretch/>
            </p:blipFill>
            <p:spPr bwMode="auto">
              <a:xfrm>
                <a:off x="7999145" y="4652902"/>
                <a:ext cx="879188" cy="117225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71" name="Group 70"/>
            <p:cNvGrpSpPr/>
            <p:nvPr/>
          </p:nvGrpSpPr>
          <p:grpSpPr>
            <a:xfrm>
              <a:off x="94940" y="1802624"/>
              <a:ext cx="4513065" cy="2202445"/>
              <a:chOff x="94940" y="1802624"/>
              <a:chExt cx="4513065" cy="2202445"/>
            </a:xfrm>
          </p:grpSpPr>
          <p:sp>
            <p:nvSpPr>
              <p:cNvPr id="107" name="Rounded Rectangle 106"/>
              <p:cNvSpPr/>
              <p:nvPr/>
            </p:nvSpPr>
            <p:spPr>
              <a:xfrm>
                <a:off x="1002856" y="2542202"/>
                <a:ext cx="1512168" cy="288032"/>
              </a:xfrm>
              <a:prstGeom prst="roundRect">
                <a:avLst/>
              </a:prstGeom>
              <a:solidFill>
                <a:srgbClr val="4F81BD">
                  <a:lumMod val="20000"/>
                  <a:lumOff val="80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PT" sz="9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NON-IONIZING RADIATION</a:t>
                </a:r>
                <a:endParaRPr kumimoji="0" lang="en-GB" sz="9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pic>
            <p:nvPicPr>
              <p:cNvPr id="108" name="Picture 5" descr="G:\Departments\Safety\Groups\IE\en\2-Conventional\POSTER_EN\BigBang Passport and Open days 2013\11_Environmental_Domains\9_Non-ionizing radiation\1104124_08-A4-at-144-dpi.jpg"/>
              <p:cNvPicPr>
                <a:picLocks noChangeAspect="1" noChangeArrowheads="1"/>
              </p:cNvPicPr>
              <p:nvPr/>
            </p:nvPicPr>
            <p:blipFill rotWithShape="1">
              <a:blip r:embed="rId4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940" r="33978"/>
              <a:stretch/>
            </p:blipFill>
            <p:spPr bwMode="auto">
              <a:xfrm>
                <a:off x="94940" y="1802624"/>
                <a:ext cx="879188" cy="116850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109" name="Curved Connector 108"/>
              <p:cNvCxnSpPr/>
              <p:nvPr/>
            </p:nvCxnSpPr>
            <p:spPr>
              <a:xfrm rot="16200000" flipV="1">
                <a:off x="2878577" y="2275642"/>
                <a:ext cx="1365875" cy="2092980"/>
              </a:xfrm>
              <a:prstGeom prst="curvedConnector2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</p:grpSp>
        <p:grpSp>
          <p:nvGrpSpPr>
            <p:cNvPr id="72" name="Group 71"/>
            <p:cNvGrpSpPr/>
            <p:nvPr/>
          </p:nvGrpSpPr>
          <p:grpSpPr>
            <a:xfrm>
              <a:off x="1610739" y="1369645"/>
              <a:ext cx="2997265" cy="4753935"/>
              <a:chOff x="1610739" y="1369645"/>
              <a:chExt cx="2997265" cy="4753935"/>
            </a:xfrm>
          </p:grpSpPr>
          <p:pic>
            <p:nvPicPr>
              <p:cNvPr id="103" name="Picture 6" descr="G:\Departments\Safety\Groups\IE\en\2-Conventional\POSTER_EN\BigBang Passport and Open days 2013\11_Environmental_Domains\10_Prevention_EN_accidents\676.JPG"/>
              <p:cNvPicPr>
                <a:picLocks noChangeAspect="1" noChangeArrowheads="1"/>
              </p:cNvPicPr>
              <p:nvPr/>
            </p:nvPicPr>
            <p:blipFill rotWithShape="1">
              <a:blip r:embed="rId5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657" r="48430" b="25301"/>
              <a:stretch/>
            </p:blipFill>
            <p:spPr bwMode="auto">
              <a:xfrm>
                <a:off x="1610739" y="1369645"/>
                <a:ext cx="875554" cy="115007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104" name="Group 103"/>
              <p:cNvGrpSpPr/>
              <p:nvPr/>
            </p:nvGrpSpPr>
            <p:grpSpPr>
              <a:xfrm>
                <a:off x="2509776" y="1958888"/>
                <a:ext cx="2098228" cy="4164692"/>
                <a:chOff x="2509776" y="1922544"/>
                <a:chExt cx="2098228" cy="4164692"/>
              </a:xfrm>
            </p:grpSpPr>
            <p:sp>
              <p:nvSpPr>
                <p:cNvPr id="105" name="Rounded Rectangle 104"/>
                <p:cNvSpPr/>
                <p:nvPr/>
              </p:nvSpPr>
              <p:spPr>
                <a:xfrm>
                  <a:off x="2509776" y="1922544"/>
                  <a:ext cx="1728192" cy="288032"/>
                </a:xfrm>
                <a:prstGeom prst="roundRect">
                  <a:avLst/>
                </a:prstGeom>
                <a:solidFill>
                  <a:srgbClr val="C0504D">
                    <a:lumMod val="60000"/>
                    <a:lumOff val="40000"/>
                  </a:srgbClr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pt-PT" sz="9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PREVENTION OF ENVIRONMENTAL ACCIDENTS</a:t>
                  </a:r>
                  <a:endParaRPr kumimoji="0" lang="en-GB" sz="9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06" name="Arc 105"/>
                <p:cNvSpPr/>
                <p:nvPr/>
              </p:nvSpPr>
              <p:spPr>
                <a:xfrm>
                  <a:off x="3867933" y="2036080"/>
                  <a:ext cx="740071" cy="4051156"/>
                </a:xfrm>
                <a:prstGeom prst="arc">
                  <a:avLst>
                    <a:gd name="adj1" fmla="val 16200000"/>
                    <a:gd name="adj2" fmla="val 21243571"/>
                  </a:avLst>
                </a:prstGeom>
                <a:noFill/>
                <a:ln w="952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1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73" name="Group 72"/>
            <p:cNvGrpSpPr/>
            <p:nvPr/>
          </p:nvGrpSpPr>
          <p:grpSpPr>
            <a:xfrm>
              <a:off x="4608005" y="1371552"/>
              <a:ext cx="3339065" cy="2680541"/>
              <a:chOff x="4608005" y="1371552"/>
              <a:chExt cx="3339065" cy="2680541"/>
            </a:xfrm>
          </p:grpSpPr>
          <p:sp>
            <p:nvSpPr>
              <p:cNvPr id="100" name="Rounded Rectangle 99"/>
              <p:cNvSpPr/>
              <p:nvPr/>
            </p:nvSpPr>
            <p:spPr>
              <a:xfrm>
                <a:off x="4991104" y="1814872"/>
                <a:ext cx="2045200" cy="288032"/>
              </a:xfrm>
              <a:prstGeom prst="roundRect">
                <a:avLst/>
              </a:prstGeom>
              <a:solidFill>
                <a:srgbClr val="00CC66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PT" sz="9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PROTECTION OF NATURAL RESOURCES (biodiversity)</a:t>
                </a:r>
                <a:endParaRPr kumimoji="0" lang="en-GB" sz="9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101" name="Curved Connector 100"/>
              <p:cNvCxnSpPr>
                <a:stCxn id="68" idx="0"/>
                <a:endCxn id="100" idx="1"/>
              </p:cNvCxnSpPr>
              <p:nvPr/>
            </p:nvCxnSpPr>
            <p:spPr>
              <a:xfrm rot="5400000" flipH="1" flipV="1">
                <a:off x="3752952" y="2813941"/>
                <a:ext cx="2093205" cy="383100"/>
              </a:xfrm>
              <a:prstGeom prst="curvedConnector2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pic>
            <p:nvPicPr>
              <p:cNvPr id="102" name="Picture 7" descr="G:\Departments\Safety\Groups\IE\en\2-Conventional\POSTER_EN\BigBang Passport and Open days 2013\11_Environmental_Domains\11_Natural_Environment\bul-pho-2005-016_01.jpg"/>
              <p:cNvPicPr>
                <a:picLocks noChangeAspect="1" noChangeArrowheads="1"/>
              </p:cNvPicPr>
              <p:nvPr/>
            </p:nvPicPr>
            <p:blipFill rotWithShape="1">
              <a:blip r:embed="rId6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387" r="20518"/>
              <a:stretch/>
            </p:blipFill>
            <p:spPr bwMode="auto">
              <a:xfrm>
                <a:off x="7071516" y="1371552"/>
                <a:ext cx="875554" cy="117065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74" name="Group 73"/>
            <p:cNvGrpSpPr/>
            <p:nvPr/>
          </p:nvGrpSpPr>
          <p:grpSpPr>
            <a:xfrm>
              <a:off x="4608005" y="3298327"/>
              <a:ext cx="3295345" cy="1172251"/>
              <a:chOff x="4608005" y="3298327"/>
              <a:chExt cx="3295345" cy="1172251"/>
            </a:xfrm>
          </p:grpSpPr>
          <p:sp>
            <p:nvSpPr>
              <p:cNvPr id="96" name="Rounded Rectangle 95"/>
              <p:cNvSpPr/>
              <p:nvPr/>
            </p:nvSpPr>
            <p:spPr>
              <a:xfrm>
                <a:off x="5493656" y="3742308"/>
                <a:ext cx="1512168" cy="288032"/>
              </a:xfrm>
              <a:prstGeom prst="roundRect">
                <a:avLst/>
              </a:prstGeom>
              <a:solidFill>
                <a:srgbClr val="FFC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PT" sz="9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AIR PROTECTION</a:t>
                </a:r>
                <a:endParaRPr kumimoji="0" lang="en-GB" sz="9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98" name="Curved Connector 97"/>
              <p:cNvCxnSpPr>
                <a:stCxn id="68" idx="0"/>
                <a:endCxn id="96" idx="1"/>
              </p:cNvCxnSpPr>
              <p:nvPr/>
            </p:nvCxnSpPr>
            <p:spPr>
              <a:xfrm rot="5400000" flipH="1" flipV="1">
                <a:off x="4967946" y="3526383"/>
                <a:ext cx="165769" cy="885652"/>
              </a:xfrm>
              <a:prstGeom prst="curvedConnector2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pic>
            <p:nvPicPr>
              <p:cNvPr id="99" name="Picture 73" descr="bul-pho-2007-079"/>
              <p:cNvPicPr>
                <a:picLocks noChangeAspect="1" noChangeArrowheads="1"/>
              </p:cNvPicPr>
              <p:nvPr/>
            </p:nvPicPr>
            <p:blipFill rotWithShape="1">
              <a:blip r:embed="rId7" cstate="print"/>
              <a:srcRect l="28549" r="37984" b="32131"/>
              <a:stretch/>
            </p:blipFill>
            <p:spPr bwMode="auto">
              <a:xfrm>
                <a:off x="7036304" y="3298327"/>
                <a:ext cx="867046" cy="11722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75" name="Group 74"/>
            <p:cNvGrpSpPr/>
            <p:nvPr/>
          </p:nvGrpSpPr>
          <p:grpSpPr>
            <a:xfrm>
              <a:off x="4608005" y="4340124"/>
              <a:ext cx="3114675" cy="2400062"/>
              <a:chOff x="4608005" y="4340124"/>
              <a:chExt cx="3114675" cy="2400062"/>
            </a:xfrm>
          </p:grpSpPr>
          <p:sp>
            <p:nvSpPr>
              <p:cNvPr id="93" name="Rounded Rectangle 92"/>
              <p:cNvSpPr/>
              <p:nvPr/>
            </p:nvSpPr>
            <p:spPr>
              <a:xfrm>
                <a:off x="5277592" y="6046236"/>
                <a:ext cx="1512168" cy="288032"/>
              </a:xfrm>
              <a:prstGeom prst="roundRect">
                <a:avLst/>
              </a:prstGeom>
              <a:solidFill>
                <a:srgbClr val="996633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PT" sz="9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SOIL PROTECTION</a:t>
                </a:r>
                <a:endParaRPr kumimoji="0" lang="en-GB" sz="9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94" name="Curved Connector 93"/>
              <p:cNvCxnSpPr>
                <a:stCxn id="68" idx="2"/>
                <a:endCxn id="93" idx="1"/>
              </p:cNvCxnSpPr>
              <p:nvPr/>
            </p:nvCxnSpPr>
            <p:spPr>
              <a:xfrm rot="16200000" flipH="1">
                <a:off x="4017735" y="4930394"/>
                <a:ext cx="1850127" cy="669588"/>
              </a:xfrm>
              <a:prstGeom prst="curvedConnector2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pic>
            <p:nvPicPr>
              <p:cNvPr id="95" name="Picture 8" descr="G:\Departments\Safety\Groups\IE\en\2-Conventional\POSTER_EN\BigBang Passport and Open days 2013\11_Environmental_Domains\4_Soil\Transfo.JPG"/>
              <p:cNvPicPr>
                <a:picLocks noChangeAspect="1" noChangeArrowheads="1"/>
              </p:cNvPicPr>
              <p:nvPr/>
            </p:nvPicPr>
            <p:blipFill rotWithShape="1">
              <a:blip r:embed="rId8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789"/>
              <a:stretch/>
            </p:blipFill>
            <p:spPr bwMode="auto">
              <a:xfrm>
                <a:off x="6812620" y="5555449"/>
                <a:ext cx="910060" cy="118473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76" name="Group 75"/>
            <p:cNvGrpSpPr/>
            <p:nvPr/>
          </p:nvGrpSpPr>
          <p:grpSpPr>
            <a:xfrm>
              <a:off x="390384" y="4340125"/>
              <a:ext cx="4217620" cy="1543476"/>
              <a:chOff x="390384" y="4340125"/>
              <a:chExt cx="4217620" cy="1543476"/>
            </a:xfrm>
          </p:grpSpPr>
          <p:sp>
            <p:nvSpPr>
              <p:cNvPr id="90" name="Rounded Rectangle 89"/>
              <p:cNvSpPr/>
              <p:nvPr/>
            </p:nvSpPr>
            <p:spPr>
              <a:xfrm>
                <a:off x="1292432" y="5239027"/>
                <a:ext cx="1512168" cy="288032"/>
              </a:xfrm>
              <a:prstGeom prst="roundRect">
                <a:avLst/>
              </a:prstGeom>
              <a:solidFill>
                <a:sysClr val="window" lastClr="FFFFFF">
                  <a:lumMod val="65000"/>
                </a:sys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PT" sz="9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ENVIRONMENTAL NOISE</a:t>
                </a:r>
                <a:endParaRPr kumimoji="0" lang="en-GB" sz="9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91" name="Curved Connector 90"/>
              <p:cNvCxnSpPr>
                <a:stCxn id="68" idx="2"/>
                <a:endCxn id="90" idx="3"/>
              </p:cNvCxnSpPr>
              <p:nvPr/>
            </p:nvCxnSpPr>
            <p:spPr>
              <a:xfrm rot="5400000">
                <a:off x="3184843" y="3959882"/>
                <a:ext cx="1042918" cy="1803404"/>
              </a:xfrm>
              <a:prstGeom prst="curvedConnector2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pic>
            <p:nvPicPr>
              <p:cNvPr id="92" name="Picture 9" descr="G:\Departments\Safety\Groups\IE\en\2-Conventional\POSTER_EN\BigBang Passport and Open days 2013\11_Environmental_Domains\6_Noise\lhc-pho-2001-140.jpg"/>
              <p:cNvPicPr>
                <a:picLocks noChangeAspect="1" noChangeArrowheads="1"/>
              </p:cNvPicPr>
              <p:nvPr/>
            </p:nvPicPr>
            <p:blipFill rotWithShape="1">
              <a:blip r:embed="rId9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840"/>
              <a:stretch/>
            </p:blipFill>
            <p:spPr bwMode="auto">
              <a:xfrm>
                <a:off x="390384" y="4676787"/>
                <a:ext cx="879188" cy="120681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77" name="Group 76"/>
            <p:cNvGrpSpPr/>
            <p:nvPr/>
          </p:nvGrpSpPr>
          <p:grpSpPr>
            <a:xfrm>
              <a:off x="1758940" y="4340125"/>
              <a:ext cx="2849065" cy="2436252"/>
              <a:chOff x="1758940" y="4340125"/>
              <a:chExt cx="2849065" cy="2436252"/>
            </a:xfrm>
          </p:grpSpPr>
          <p:sp>
            <p:nvSpPr>
              <p:cNvPr id="87" name="Rounded Rectangle 86"/>
              <p:cNvSpPr/>
              <p:nvPr/>
            </p:nvSpPr>
            <p:spPr>
              <a:xfrm>
                <a:off x="2655651" y="5973700"/>
                <a:ext cx="1512168" cy="288032"/>
              </a:xfrm>
              <a:prstGeom prst="roundRect">
                <a:avLst/>
              </a:prstGeom>
              <a:solidFill>
                <a:srgbClr val="FF481D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PT" sz="9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HAZARDOUS SUBSTANCES</a:t>
                </a:r>
                <a:endParaRPr kumimoji="0" lang="en-GB" sz="9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88" name="Curved Connector 87"/>
              <p:cNvCxnSpPr>
                <a:stCxn id="68" idx="2"/>
                <a:endCxn id="87" idx="3"/>
              </p:cNvCxnSpPr>
              <p:nvPr/>
            </p:nvCxnSpPr>
            <p:spPr>
              <a:xfrm rot="5400000">
                <a:off x="3499117" y="5008828"/>
                <a:ext cx="1777591" cy="440185"/>
              </a:xfrm>
              <a:prstGeom prst="curvedConnector2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pic>
            <p:nvPicPr>
              <p:cNvPr id="89" name="Picture 2" descr="G:\Departments\Safety\Groups\IE\en\2-Conventional\POSTER_EN\BigBang Passport and Open days 2013\11_Environmental_Domains\5_Hazardous substances\14082012275.jpg"/>
              <p:cNvPicPr>
                <a:picLocks noChangeAspect="1" noChangeArrowheads="1"/>
              </p:cNvPicPr>
              <p:nvPr/>
            </p:nvPicPr>
            <p:blipFill>
              <a:blip r:embed="rId10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58940" y="5604126"/>
                <a:ext cx="879188" cy="117225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78" name="Group 77"/>
            <p:cNvGrpSpPr/>
            <p:nvPr/>
          </p:nvGrpSpPr>
          <p:grpSpPr>
            <a:xfrm>
              <a:off x="4608003" y="2385000"/>
              <a:ext cx="4293861" cy="1667094"/>
              <a:chOff x="4608003" y="2385000"/>
              <a:chExt cx="4293861" cy="1667094"/>
            </a:xfrm>
          </p:grpSpPr>
          <p:sp>
            <p:nvSpPr>
              <p:cNvPr id="84" name="Rounded Rectangle 83"/>
              <p:cNvSpPr/>
              <p:nvPr/>
            </p:nvSpPr>
            <p:spPr>
              <a:xfrm>
                <a:off x="6451107" y="2771295"/>
                <a:ext cx="1512168" cy="288032"/>
              </a:xfrm>
              <a:prstGeom prst="roundRect">
                <a:avLst/>
              </a:prstGeom>
              <a:solidFill>
                <a:srgbClr val="F79646">
                  <a:lumMod val="40000"/>
                  <a:lumOff val="60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PT" sz="9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IONIZING RADIATION</a:t>
                </a:r>
                <a:endParaRPr kumimoji="0" lang="en-GB" sz="9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85" name="Curved Connector 84"/>
              <p:cNvCxnSpPr>
                <a:stCxn id="68" idx="0"/>
                <a:endCxn id="84" idx="1"/>
              </p:cNvCxnSpPr>
              <p:nvPr/>
            </p:nvCxnSpPr>
            <p:spPr>
              <a:xfrm rot="5400000" flipH="1" flipV="1">
                <a:off x="4961164" y="2562151"/>
                <a:ext cx="1136782" cy="1843103"/>
              </a:xfrm>
              <a:prstGeom prst="curvedConnector2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pic>
            <p:nvPicPr>
              <p:cNvPr id="86" name="Picture 11" descr="PMV"/>
              <p:cNvPicPr>
                <a:picLocks noChangeAspect="1" noChangeArrowheads="1"/>
              </p:cNvPicPr>
              <p:nvPr/>
            </p:nvPicPr>
            <p:blipFill rotWithShape="1">
              <a:blip r:embed="rId11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702" r="40687" b="16183"/>
              <a:stretch/>
            </p:blipFill>
            <p:spPr bwMode="auto">
              <a:xfrm>
                <a:off x="8005316" y="2385000"/>
                <a:ext cx="896548" cy="11722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79" name="Group 78"/>
            <p:cNvGrpSpPr/>
            <p:nvPr/>
          </p:nvGrpSpPr>
          <p:grpSpPr>
            <a:xfrm>
              <a:off x="1613592" y="3951924"/>
              <a:ext cx="2994413" cy="1204812"/>
              <a:chOff x="1613592" y="3951924"/>
              <a:chExt cx="2994413" cy="1204812"/>
            </a:xfrm>
          </p:grpSpPr>
          <p:grpSp>
            <p:nvGrpSpPr>
              <p:cNvPr id="80" name="Group 79"/>
              <p:cNvGrpSpPr/>
              <p:nvPr/>
            </p:nvGrpSpPr>
            <p:grpSpPr>
              <a:xfrm>
                <a:off x="2530264" y="4340124"/>
                <a:ext cx="2077741" cy="405813"/>
                <a:chOff x="2530264" y="4340124"/>
                <a:chExt cx="2077741" cy="405813"/>
              </a:xfrm>
            </p:grpSpPr>
            <p:sp>
              <p:nvSpPr>
                <p:cNvPr id="82" name="Rounded Rectangle 81"/>
                <p:cNvSpPr/>
                <p:nvPr/>
              </p:nvSpPr>
              <p:spPr>
                <a:xfrm>
                  <a:off x="2530264" y="4457905"/>
                  <a:ext cx="1512168" cy="288032"/>
                </a:xfrm>
                <a:prstGeom prst="roundRect">
                  <a:avLst/>
                </a:prstGeom>
                <a:solidFill>
                  <a:srgbClr val="EEECE1">
                    <a:lumMod val="75000"/>
                  </a:srgbClr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pt-PT" sz="9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WASTE MANAGEMENT</a:t>
                  </a:r>
                  <a:endParaRPr kumimoji="0" lang="en-GB" sz="9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cxnSp>
              <p:nvCxnSpPr>
                <p:cNvPr id="83" name="Curved Connector 82"/>
                <p:cNvCxnSpPr>
                  <a:stCxn id="68" idx="2"/>
                </p:cNvCxnSpPr>
                <p:nvPr/>
              </p:nvCxnSpPr>
              <p:spPr>
                <a:xfrm rot="5400000">
                  <a:off x="4188100" y="4194457"/>
                  <a:ext cx="274237" cy="565572"/>
                </a:xfrm>
                <a:prstGeom prst="curvedConnector2">
                  <a:avLst/>
                </a:prstGeom>
                <a:noFill/>
                <a:ln w="952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</p:grpSp>
          <p:pic>
            <p:nvPicPr>
              <p:cNvPr id="81" name="Picture 11" descr="G:\Departments\Safety\Groups\IE\en\2-Conventional\INSPECTIONS_ENV_Checklists\Pictures of buildings\Bld 133 10-2012\Image0147.jpg"/>
              <p:cNvPicPr>
                <a:picLocks noChangeAspect="1" noChangeArrowheads="1"/>
              </p:cNvPicPr>
              <p:nvPr/>
            </p:nvPicPr>
            <p:blipFill rotWithShape="1">
              <a:blip r:embed="rId12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3275" r="12222"/>
              <a:stretch/>
            </p:blipFill>
            <p:spPr bwMode="auto">
              <a:xfrm>
                <a:off x="1613592" y="3951924"/>
                <a:ext cx="875554" cy="120481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516454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ERNCorporate4-3">
  <a:themeElements>
    <a:clrScheme name="CERN 1">
      <a:dk1>
        <a:srgbClr val="0055A0"/>
      </a:dk1>
      <a:lt1>
        <a:sysClr val="window" lastClr="FFFFFF"/>
      </a:lt1>
      <a:dk2>
        <a:srgbClr val="0055A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CERNCorporate4-3</Template>
  <TotalTime>401</TotalTime>
  <Words>765</Words>
  <Application>Microsoft Office PowerPoint</Application>
  <PresentationFormat>On-screen Show (4:3)</PresentationFormat>
  <Paragraphs>176</Paragraphs>
  <Slides>17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CERNCorporate4-3</vt:lpstr>
      <vt:lpstr>Designer Drawing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CERN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malessi</dc:creator>
  <cp:lastModifiedBy>sullrich</cp:lastModifiedBy>
  <cp:revision>50</cp:revision>
  <dcterms:created xsi:type="dcterms:W3CDTF">2014-08-29T08:25:43Z</dcterms:created>
  <dcterms:modified xsi:type="dcterms:W3CDTF">2014-09-05T13:12:58Z</dcterms:modified>
</cp:coreProperties>
</file>