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330" r:id="rId3"/>
    <p:sldId id="326" r:id="rId4"/>
    <p:sldId id="331" r:id="rId5"/>
    <p:sldId id="332" r:id="rId6"/>
    <p:sldId id="300" r:id="rId7"/>
    <p:sldId id="269" r:id="rId8"/>
    <p:sldId id="333" r:id="rId9"/>
    <p:sldId id="334" r:id="rId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4EC4"/>
    <a:srgbClr val="820DFD"/>
    <a:srgbClr val="502185"/>
    <a:srgbClr val="626262"/>
    <a:srgbClr val="D0CED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2" autoAdjust="0"/>
    <p:restoredTop sz="93907" autoAdjust="0"/>
  </p:normalViewPr>
  <p:slideViewPr>
    <p:cSldViewPr>
      <p:cViewPr>
        <p:scale>
          <a:sx n="75" d="100"/>
          <a:sy n="75" d="100"/>
        </p:scale>
        <p:origin x="-8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74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142769C-DA77-4C62-A574-A2A921FED172}" type="datetimeFigureOut">
              <a:rPr lang="fr-FR"/>
              <a:pPr>
                <a:defRPr/>
              </a:pPr>
              <a:t>10/09/2014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90F793A-5641-4262-BB41-51AEEACE2A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2C1D6DC-7B69-4B28-9ADC-588C2275284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ea typeface="ＭＳ Ｐゴシック"/>
              <a:cs typeface="ＭＳ Ｐゴシック"/>
            </a:endParaRPr>
          </a:p>
        </p:txBody>
      </p:sp>
      <p:sp>
        <p:nvSpPr>
          <p:cNvPr id="5325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D4922-AA42-4A73-8BC4-CFDDED665467}" type="slidenum">
              <a:rPr lang="en-GB" smtClean="0">
                <a:ea typeface="ＭＳ Ｐゴシック"/>
                <a:cs typeface="ＭＳ Ｐゴシック"/>
              </a:rPr>
              <a:pPr/>
              <a:t>7</a:t>
            </a:fld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 userDrawn="1"/>
        </p:nvSpPr>
        <p:spPr>
          <a:xfrm>
            <a:off x="7739063" y="6597650"/>
            <a:ext cx="1404937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fr-FR" sz="1050" dirty="0">
                <a:ea typeface="ＭＳ Ｐゴシック" charset="-128"/>
                <a:cs typeface="+mn-cs"/>
              </a:rPr>
              <a:t>Transparent n° </a:t>
            </a:r>
            <a:fld id="{B29BBA56-1B98-4074-A66B-FD117F1084B7}" type="slidenum">
              <a:rPr lang="fr-FR" sz="1050">
                <a:ea typeface="ＭＳ Ｐゴシック" charset="-128"/>
                <a:cs typeface="+mn-cs"/>
              </a:rPr>
              <a:pPr eaLnBrk="0" hangingPunct="0">
                <a:defRPr/>
              </a:pPr>
              <a:t>‹N°›</a:t>
            </a:fld>
            <a:endParaRPr lang="fr-FR" sz="1050" dirty="0">
              <a:ea typeface="ＭＳ Ｐゴシック" charset="-128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573731"/>
          </a:xfrm>
          <a:prstGeom prst="rect">
            <a:avLst/>
          </a:prstGeom>
        </p:spPr>
        <p:txBody>
          <a:bodyPr vert="horz"/>
          <a:lstStyle>
            <a:lvl1pPr marL="266700" indent="-266700">
              <a:buFont typeface="Arial" pitchFamily="34" charset="0"/>
              <a:buChar char="♦"/>
              <a:defRPr sz="2400" b="1" baseline="0">
                <a:solidFill>
                  <a:srgbClr val="7030A0"/>
                </a:solidFill>
              </a:defRPr>
            </a:lvl1pPr>
            <a:lvl2pPr marL="990600" indent="-266700">
              <a:buFont typeface="Wingdings" pitchFamily="2" charset="2"/>
              <a:buChar char="Ø"/>
              <a:defRPr sz="2000"/>
            </a:lvl2pPr>
            <a:lvl3pPr marL="1168400" indent="-139700"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defRPr sz="2400"/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57150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7030A0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826000" y="533400"/>
            <a:ext cx="4318000" cy="365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fr-FR">
              <a:ea typeface="ＭＳ Ｐゴシック" charset="-128"/>
              <a:cs typeface="+mn-cs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826000" y="577850"/>
            <a:ext cx="4318000" cy="36513"/>
          </a:xfrm>
          <a:prstGeom prst="rect">
            <a:avLst/>
          </a:prstGeom>
          <a:gradFill flip="none" rotWithShape="1">
            <a:gsLst>
              <a:gs pos="0">
                <a:srgbClr val="502185"/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a typeface="ＭＳ Ｐゴシック" charset="-128"/>
                <a:cs typeface="+mn-cs"/>
              </a:rPr>
              <a:t> 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6546850"/>
            <a:ext cx="4318000" cy="365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fr-FR">
              <a:ea typeface="ＭＳ Ｐゴシック" charset="-128"/>
              <a:cs typeface="+mn-cs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6592888"/>
            <a:ext cx="4318000" cy="36512"/>
          </a:xfrm>
          <a:prstGeom prst="rect">
            <a:avLst/>
          </a:prstGeom>
          <a:gradFill flip="none" rotWithShape="1">
            <a:gsLst>
              <a:gs pos="0">
                <a:srgbClr val="502185"/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fr-FR">
              <a:ea typeface="ＭＳ Ｐゴシック" charset="-128"/>
              <a:cs typeface="+mn-cs"/>
            </a:endParaRPr>
          </a:p>
        </p:txBody>
      </p:sp>
      <p:pic>
        <p:nvPicPr>
          <p:cNvPr id="1030" name="Image 6" descr="logo couleur HD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20638"/>
            <a:ext cx="2133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re 2"/>
          <p:cNvSpPr>
            <a:spLocks noGrp="1"/>
          </p:cNvSpPr>
          <p:nvPr>
            <p:ph type="title"/>
          </p:nvPr>
        </p:nvSpPr>
        <p:spPr bwMode="auto">
          <a:xfrm>
            <a:off x="357188" y="142875"/>
            <a:ext cx="8229600" cy="5715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800" dirty="0" smtClean="0"/>
              <a:t>ITSF 2014 GANIL SAFETY REVIEW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836712"/>
            <a:ext cx="5292080" cy="5573713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AutoNum type="arabicPeriod"/>
            </a:pPr>
            <a:r>
              <a:rPr lang="fr-FR" dirty="0" smtClean="0"/>
              <a:t>GANIL FACILITY</a:t>
            </a:r>
          </a:p>
          <a:p>
            <a:pPr marL="457200" indent="-457200">
              <a:buAutoNum type="arabicPeriod"/>
            </a:pPr>
            <a:r>
              <a:rPr lang="fr-FR" dirty="0" smtClean="0"/>
              <a:t>SAFETY REVIEW OF THE ORIGIN GANIL FACILITY</a:t>
            </a:r>
          </a:p>
          <a:p>
            <a:pPr marL="457200" indent="-457200">
              <a:buAutoNum type="arabicPeriod"/>
            </a:pPr>
            <a:r>
              <a:rPr lang="fr-FR" dirty="0" smtClean="0"/>
              <a:t>FIRE RISK ANALYSIS</a:t>
            </a:r>
          </a:p>
          <a:p>
            <a:pPr marL="457200" indent="-457200">
              <a:buAutoNum type="arabicPeriod"/>
            </a:pPr>
            <a:r>
              <a:rPr lang="fr-FR" dirty="0" smtClean="0"/>
              <a:t>SAFETY CONTROLLED ACCESS SYSTEM</a:t>
            </a:r>
          </a:p>
          <a:p>
            <a:pPr marL="457200" indent="-457200">
              <a:buNone/>
            </a:pPr>
            <a:endParaRPr lang="fr-FR" dirty="0" smtClean="0"/>
          </a:p>
          <a:p>
            <a:pPr marL="457200" indent="-457200">
              <a:buNone/>
            </a:pPr>
            <a:endParaRPr lang="fr-FR" dirty="0" smtClean="0"/>
          </a:p>
          <a:p>
            <a:pPr marL="457200" indent="-457200">
              <a:buNone/>
            </a:pPr>
            <a:r>
              <a:rPr lang="fr-FR" sz="1800" dirty="0" smtClean="0">
                <a:solidFill>
                  <a:schemeClr val="tx1"/>
                </a:solidFill>
              </a:rPr>
              <a:t>B RANNOU</a:t>
            </a:r>
          </a:p>
          <a:p>
            <a:pPr marL="457200" indent="-457200">
              <a:buNone/>
            </a:pPr>
            <a:r>
              <a:rPr lang="fr-FR" sz="1800" dirty="0" smtClean="0">
                <a:solidFill>
                  <a:schemeClr val="tx1"/>
                </a:solidFill>
              </a:rPr>
              <a:t>P ROYET</a:t>
            </a:r>
          </a:p>
          <a:p>
            <a:pPr marL="457200" indent="-457200">
              <a:buNone/>
            </a:pPr>
            <a:r>
              <a:rPr lang="fr-FR" sz="1800" dirty="0" smtClean="0">
                <a:solidFill>
                  <a:schemeClr val="tx1"/>
                </a:solidFill>
              </a:rPr>
              <a:t>And the </a:t>
            </a:r>
            <a:r>
              <a:rPr lang="fr-FR" sz="1800" dirty="0" err="1" smtClean="0">
                <a:solidFill>
                  <a:schemeClr val="tx1"/>
                </a:solidFill>
              </a:rPr>
              <a:t>safety</a:t>
            </a:r>
            <a:endParaRPr lang="fr-FR" sz="1800" dirty="0" smtClean="0">
              <a:solidFill>
                <a:schemeClr val="tx1"/>
              </a:solidFill>
            </a:endParaRPr>
          </a:p>
          <a:p>
            <a:pPr marL="457200" indent="-457200">
              <a:buNone/>
            </a:pPr>
            <a:r>
              <a:rPr lang="fr-FR" sz="1800" dirty="0" smtClean="0">
                <a:solidFill>
                  <a:schemeClr val="tx1"/>
                </a:solidFill>
              </a:rPr>
              <a:t>Group, </a:t>
            </a:r>
          </a:p>
          <a:p>
            <a:pPr marL="457200" indent="-457200">
              <a:buNone/>
            </a:pPr>
            <a:r>
              <a:rPr lang="fr-FR" sz="1800" dirty="0" smtClean="0">
                <a:solidFill>
                  <a:schemeClr val="tx1"/>
                </a:solidFill>
              </a:rPr>
              <a:t>JC PACARY (</a:t>
            </a:r>
            <a:r>
              <a:rPr lang="fr-FR" sz="1800" dirty="0" err="1" smtClean="0">
                <a:solidFill>
                  <a:schemeClr val="tx1"/>
                </a:solidFill>
              </a:rPr>
              <a:t>uga</a:t>
            </a:r>
            <a:r>
              <a:rPr lang="fr-FR" sz="1800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5122" name="Picture 2" descr="http://www.ganil-spiral2.eu/leganil/phototheque/arrete-de-pois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621648"/>
            <a:ext cx="3888432" cy="580672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429000"/>
            <a:ext cx="2708031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476672"/>
            <a:ext cx="78105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e 21"/>
          <p:cNvGrpSpPr/>
          <p:nvPr/>
        </p:nvGrpSpPr>
        <p:grpSpPr>
          <a:xfrm>
            <a:off x="0" y="3671458"/>
            <a:ext cx="9144000" cy="3186542"/>
            <a:chOff x="-144016" y="3212976"/>
            <a:chExt cx="9144000" cy="3186542"/>
          </a:xfrm>
        </p:grpSpPr>
        <p:pic>
          <p:nvPicPr>
            <p:cNvPr id="20" name="Picture 2" descr="C:\Users\rannou\AppData\Local\Microsoft\Windows\Temporary Internet Files\Content.Outlook\PI3JNK0J\PanoJuin201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23728" y="3212976"/>
              <a:ext cx="6876256" cy="3186542"/>
            </a:xfrm>
            <a:prstGeom prst="rect">
              <a:avLst/>
            </a:prstGeom>
            <a:noFill/>
          </p:spPr>
        </p:pic>
        <p:sp>
          <p:nvSpPr>
            <p:cNvPr id="21" name="ZoneTexte 20"/>
            <p:cNvSpPr txBox="1"/>
            <p:nvPr/>
          </p:nvSpPr>
          <p:spPr>
            <a:xfrm>
              <a:off x="-144016" y="4770718"/>
              <a:ext cx="23397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Last </a:t>
              </a:r>
              <a:r>
                <a:rPr lang="fr-FR" dirty="0" err="1" smtClean="0"/>
                <a:t>month</a:t>
              </a:r>
              <a:r>
                <a:rPr lang="fr-FR" dirty="0" smtClean="0"/>
                <a:t> </a:t>
              </a:r>
              <a:r>
                <a:rPr lang="fr-FR" dirty="0" err="1" smtClean="0"/>
                <a:t>picture</a:t>
              </a:r>
              <a:r>
                <a:rPr lang="fr-FR" dirty="0" smtClean="0"/>
                <a:t> SPIRAL 2 </a:t>
              </a:r>
              <a:r>
                <a:rPr lang="fr-FR" dirty="0" err="1" smtClean="0"/>
                <a:t>buldings</a:t>
              </a:r>
              <a:r>
                <a:rPr lang="fr-FR" dirty="0" smtClean="0"/>
                <a:t> </a:t>
              </a:r>
              <a:endParaRPr lang="fr-FR" dirty="0"/>
            </a:p>
          </p:txBody>
        </p:sp>
      </p:grpSp>
      <p:sp>
        <p:nvSpPr>
          <p:cNvPr id="23" name="Titre 2"/>
          <p:cNvSpPr txBox="1">
            <a:spLocks/>
          </p:cNvSpPr>
          <p:nvPr/>
        </p:nvSpPr>
        <p:spPr bwMode="auto">
          <a:xfrm>
            <a:off x="251520" y="188640"/>
            <a:ext cx="8229600" cy="571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GANIL SITE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2258" name="Rectangle 2"/>
          <p:cNvSpPr>
            <a:spLocks noChangeArrowheads="1"/>
          </p:cNvSpPr>
          <p:nvPr/>
        </p:nvSpPr>
        <p:spPr bwMode="auto">
          <a:xfrm>
            <a:off x="179512" y="2204864"/>
            <a:ext cx="404572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</a:pPr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48" charset="-128"/>
              </a:rPr>
              <a:t>Stable </a:t>
            </a:r>
            <a:r>
              <a:rPr lang="fr-FR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48" charset="-128"/>
              </a:rPr>
              <a:t>Beams</a:t>
            </a:r>
            <a:endParaRPr lang="fr-FR" sz="1600" b="1" dirty="0">
              <a:solidFill>
                <a:srgbClr val="FF0000"/>
              </a:solidFill>
              <a:latin typeface="Arial" pitchFamily="34" charset="0"/>
              <a:ea typeface="ＭＳ Ｐゴシック" pitchFamily="48" charset="-128"/>
            </a:endParaRPr>
          </a:p>
          <a:p>
            <a:pPr>
              <a:spcBef>
                <a:spcPct val="25000"/>
              </a:spcBef>
              <a:buFontTx/>
              <a:buChar char="•"/>
            </a:pPr>
            <a:r>
              <a:rPr lang="fr-FR" sz="1600" b="0" dirty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 </a:t>
            </a:r>
            <a:r>
              <a:rPr lang="fr-FR" sz="1600" b="0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from</a:t>
            </a:r>
            <a:r>
              <a:rPr lang="fr-FR" sz="1600" b="0" dirty="0" smtClean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 </a:t>
            </a:r>
            <a:r>
              <a:rPr lang="fr-FR" sz="1600" b="0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Carbon</a:t>
            </a:r>
            <a:r>
              <a:rPr lang="fr-FR" sz="1600" b="0" dirty="0" smtClean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 to Uranium</a:t>
            </a:r>
            <a:endParaRPr lang="fr-FR" sz="1600" b="0" dirty="0">
              <a:solidFill>
                <a:srgbClr val="FF0000"/>
              </a:solidFill>
              <a:latin typeface="Arial" pitchFamily="34" charset="0"/>
              <a:ea typeface="ＭＳ Ｐゴシック" pitchFamily="48" charset="-128"/>
            </a:endParaRPr>
          </a:p>
          <a:p>
            <a:pPr>
              <a:spcBef>
                <a:spcPct val="25000"/>
              </a:spcBef>
              <a:buFontTx/>
              <a:buChar char="•"/>
            </a:pPr>
            <a:r>
              <a:rPr lang="fr-FR" sz="1600" b="0" dirty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 </a:t>
            </a:r>
            <a:r>
              <a:rPr lang="fr-FR" sz="1600" b="0" dirty="0" smtClean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maximum </a:t>
            </a:r>
            <a:r>
              <a:rPr lang="fr-FR" sz="1600" b="0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energy</a:t>
            </a:r>
            <a:r>
              <a:rPr lang="fr-FR" sz="1600" b="0" dirty="0" smtClean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  </a:t>
            </a:r>
            <a:r>
              <a:rPr lang="fr-FR" sz="1600" b="0" dirty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95 MeV/A</a:t>
            </a:r>
          </a:p>
          <a:p>
            <a:pPr>
              <a:spcBef>
                <a:spcPct val="25000"/>
              </a:spcBef>
              <a:buFontTx/>
              <a:buChar char="•"/>
            </a:pPr>
            <a:r>
              <a:rPr lang="fr-FR" sz="1600" b="0" dirty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 </a:t>
            </a:r>
            <a:r>
              <a:rPr lang="fr-FR" sz="1600" b="0" dirty="0" smtClean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maximum </a:t>
            </a:r>
            <a:r>
              <a:rPr lang="fr-FR" sz="1600" b="0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intensity</a:t>
            </a:r>
            <a:r>
              <a:rPr lang="fr-FR" sz="1600" b="0" dirty="0" smtClean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:  </a:t>
            </a:r>
            <a:r>
              <a:rPr lang="fr-FR" sz="1600" b="0" dirty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2.10</a:t>
            </a:r>
            <a:r>
              <a:rPr lang="fr-FR" sz="1600" b="0" baseline="30000" dirty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13</a:t>
            </a:r>
            <a:r>
              <a:rPr lang="fr-FR" sz="1600" b="0" dirty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 </a:t>
            </a:r>
            <a:r>
              <a:rPr lang="fr-FR" sz="1600" b="0" dirty="0" err="1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pps</a:t>
            </a:r>
            <a:r>
              <a:rPr lang="fr-FR" sz="1600" b="0" dirty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 (6 kW)</a:t>
            </a:r>
          </a:p>
          <a:p>
            <a:pPr>
              <a:spcBef>
                <a:spcPct val="25000"/>
              </a:spcBef>
            </a:pPr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48" charset="-128"/>
              </a:rPr>
              <a:t>Radioactive ion </a:t>
            </a:r>
            <a:r>
              <a:rPr lang="fr-FR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48" charset="-128"/>
              </a:rPr>
              <a:t>beams</a:t>
            </a:r>
            <a:endParaRPr lang="fr-FR" sz="1600" b="1" dirty="0">
              <a:solidFill>
                <a:srgbClr val="FF0000"/>
              </a:solidFill>
              <a:latin typeface="Arial" pitchFamily="34" charset="0"/>
              <a:ea typeface="ＭＳ Ｐゴシック" pitchFamily="48" charset="-128"/>
            </a:endParaRPr>
          </a:p>
          <a:p>
            <a:pPr>
              <a:spcBef>
                <a:spcPct val="25000"/>
              </a:spcBef>
              <a:buFontTx/>
              <a:buChar char="•"/>
            </a:pPr>
            <a:r>
              <a:rPr lang="fr-FR" sz="1600" b="0" dirty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 </a:t>
            </a:r>
            <a:r>
              <a:rPr lang="fr-FR" sz="1600" b="0" dirty="0" smtClean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by </a:t>
            </a:r>
            <a:r>
              <a:rPr lang="fr-FR" sz="1600" b="0" dirty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fragmentation : </a:t>
            </a:r>
            <a:r>
              <a:rPr lang="fr-FR" sz="1600" b="0" dirty="0" smtClean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LISE</a:t>
            </a:r>
            <a:endParaRPr lang="fr-FR" sz="1600" b="0" dirty="0">
              <a:solidFill>
                <a:srgbClr val="FF0000"/>
              </a:solidFill>
              <a:latin typeface="Arial" pitchFamily="34" charset="0"/>
              <a:ea typeface="ＭＳ Ｐゴシック" pitchFamily="48" charset="-128"/>
            </a:endParaRPr>
          </a:p>
          <a:p>
            <a:pPr>
              <a:spcBef>
                <a:spcPct val="25000"/>
              </a:spcBef>
              <a:buFontTx/>
              <a:buChar char="•"/>
            </a:pPr>
            <a:r>
              <a:rPr lang="fr-FR" sz="1600" b="0" dirty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 </a:t>
            </a:r>
            <a:r>
              <a:rPr lang="fr-FR" sz="1600" b="0" dirty="0" smtClean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by ISOL </a:t>
            </a:r>
            <a:r>
              <a:rPr lang="fr-FR" sz="1600" b="0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method</a:t>
            </a:r>
            <a:r>
              <a:rPr lang="fr-FR" sz="1600" b="0" dirty="0" smtClean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 </a:t>
            </a:r>
            <a:r>
              <a:rPr lang="fr-FR" sz="1600" b="0" dirty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: SPIRAL </a:t>
            </a:r>
            <a:r>
              <a:rPr lang="fr-FR" sz="1600" b="0" dirty="0" smtClean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 1 (SIRA</a:t>
            </a:r>
            <a:r>
              <a:rPr lang="fr-FR" sz="1600" b="0" dirty="0">
                <a:solidFill>
                  <a:srgbClr val="FF0000"/>
                </a:solidFill>
                <a:latin typeface="Arial" pitchFamily="34" charset="0"/>
                <a:ea typeface="ＭＳ Ｐゴシック" pitchFamily="48" charset="-128"/>
              </a:rPr>
              <a:t>)</a:t>
            </a:r>
          </a:p>
        </p:txBody>
      </p:sp>
      <p:sp>
        <p:nvSpPr>
          <p:cNvPr id="3552259" name="WordArt 3"/>
          <p:cNvSpPr>
            <a:spLocks noChangeArrowheads="1" noChangeShapeType="1"/>
          </p:cNvSpPr>
          <p:nvPr/>
        </p:nvSpPr>
        <p:spPr bwMode="auto">
          <a:xfrm>
            <a:off x="251520" y="116632"/>
            <a:ext cx="2664296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GANIL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11560" y="4611860"/>
            <a:ext cx="1336431" cy="2246311"/>
            <a:chOff x="3176" y="2894"/>
            <a:chExt cx="912" cy="1415"/>
          </a:xfrm>
        </p:grpSpPr>
        <p:sp>
          <p:nvSpPr>
            <p:cNvPr id="3552262" name="Rectangle 6"/>
            <p:cNvSpPr>
              <a:spLocks noChangeArrowheads="1"/>
            </p:cNvSpPr>
            <p:nvPr/>
          </p:nvSpPr>
          <p:spPr bwMode="auto">
            <a:xfrm>
              <a:off x="3176" y="2894"/>
              <a:ext cx="912" cy="14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r-FR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ＭＳ Ｐゴシック" pitchFamily="48" charset="-128"/>
                </a:rPr>
                <a:t>EXOGAM</a:t>
              </a:r>
            </a:p>
            <a:p>
              <a:pPr algn="r">
                <a:spcBef>
                  <a:spcPct val="50000"/>
                </a:spcBef>
              </a:pPr>
              <a:r>
                <a:rPr lang="fr-FR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ＭＳ Ｐゴシック" pitchFamily="48" charset="-128"/>
                </a:rPr>
                <a:t>VAMOS</a:t>
              </a:r>
            </a:p>
            <a:p>
              <a:pPr algn="r">
                <a:spcBef>
                  <a:spcPct val="50000"/>
                </a:spcBef>
              </a:pPr>
              <a:r>
                <a:rPr lang="fr-FR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ＭＳ Ｐゴシック" pitchFamily="48" charset="-128"/>
                </a:rPr>
                <a:t>TIARA</a:t>
              </a:r>
            </a:p>
            <a:p>
              <a:pPr algn="r">
                <a:spcBef>
                  <a:spcPct val="50000"/>
                </a:spcBef>
              </a:pPr>
              <a:r>
                <a:rPr lang="fr-FR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ＭＳ Ｐゴシック" pitchFamily="48" charset="-128"/>
                </a:rPr>
                <a:t>LISE </a:t>
              </a:r>
              <a:r>
                <a:rPr lang="fr-FR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ＭＳ Ｐゴシック" pitchFamily="48" charset="-128"/>
                </a:rPr>
                <a:t>CLIM</a:t>
              </a:r>
            </a:p>
            <a:p>
              <a:pPr algn="r">
                <a:spcBef>
                  <a:spcPct val="50000"/>
                </a:spcBef>
              </a:pPr>
              <a:r>
                <a:rPr lang="fr-FR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ＭＳ Ｐゴシック" pitchFamily="48" charset="-128"/>
                </a:rPr>
                <a:t>AGATA</a:t>
              </a:r>
              <a:endParaRPr lang="fr-F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48" charset="-128"/>
              </a:endParaRPr>
            </a:p>
            <a:p>
              <a:pPr algn="r">
                <a:spcBef>
                  <a:spcPct val="50000"/>
                </a:spcBef>
              </a:pPr>
              <a:r>
                <a:rPr lang="fr-FR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ＭＳ Ｐゴシック" pitchFamily="48" charset="-128"/>
                </a:rPr>
                <a:t>INDRA</a:t>
              </a:r>
            </a:p>
            <a:p>
              <a:pPr algn="r">
                <a:spcBef>
                  <a:spcPct val="50000"/>
                </a:spcBef>
              </a:pPr>
              <a:r>
                <a:rPr lang="fr-FR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ＭＳ Ｐゴシック" pitchFamily="48" charset="-128"/>
                </a:rPr>
                <a:t>SPEG</a:t>
              </a:r>
            </a:p>
          </p:txBody>
        </p:sp>
        <p:pic>
          <p:nvPicPr>
            <p:cNvPr id="3552263" name="Picture 7"/>
            <p:cNvPicPr>
              <a:picLocks noChangeAspect="1" noChangeArrowheads="1"/>
            </p:cNvPicPr>
            <p:nvPr/>
          </p:nvPicPr>
          <p:blipFill>
            <a:blip r:embed="rId4" cstate="print">
              <a:lum bright="36000"/>
            </a:blip>
            <a:srcRect/>
            <a:stretch>
              <a:fillRect/>
            </a:stretch>
          </p:blipFill>
          <p:spPr bwMode="auto">
            <a:xfrm>
              <a:off x="3225" y="2920"/>
              <a:ext cx="241" cy="1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552264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16" y="3328"/>
              <a:ext cx="243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552265" name="Picture 9"/>
            <p:cNvPicPr>
              <a:picLocks noChangeAspect="1" noChangeArrowheads="1"/>
            </p:cNvPicPr>
            <p:nvPr/>
          </p:nvPicPr>
          <p:blipFill>
            <a:blip r:embed="rId4" cstate="print">
              <a:lum bright="36000"/>
            </a:blip>
            <a:srcRect/>
            <a:stretch>
              <a:fillRect/>
            </a:stretch>
          </p:blipFill>
          <p:spPr bwMode="auto">
            <a:xfrm>
              <a:off x="3222" y="3124"/>
              <a:ext cx="241" cy="1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552266" name="Picture 10"/>
            <p:cNvPicPr>
              <a:picLocks noChangeAspect="1" noChangeArrowheads="1"/>
            </p:cNvPicPr>
            <p:nvPr/>
          </p:nvPicPr>
          <p:blipFill>
            <a:blip r:embed="rId4" cstate="print">
              <a:lum bright="36000"/>
            </a:blip>
            <a:srcRect/>
            <a:stretch>
              <a:fillRect/>
            </a:stretch>
          </p:blipFill>
          <p:spPr bwMode="auto">
            <a:xfrm>
              <a:off x="3219" y="3523"/>
              <a:ext cx="241" cy="1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3552267" name="Text Box 11"/>
          <p:cNvSpPr txBox="1">
            <a:spLocks noChangeArrowheads="1"/>
          </p:cNvSpPr>
          <p:nvPr/>
        </p:nvSpPr>
        <p:spPr bwMode="auto">
          <a:xfrm>
            <a:off x="0" y="4221088"/>
            <a:ext cx="4889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48" charset="-128"/>
              </a:rPr>
              <a:t>experimental</a:t>
            </a:r>
            <a:r>
              <a:rPr lang="fr-FR" sz="1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48" charset="-128"/>
              </a:rPr>
              <a:t> </a:t>
            </a:r>
            <a:r>
              <a:rPr lang="fr-FR" sz="1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48" charset="-128"/>
              </a:rPr>
              <a:t>equipments</a:t>
            </a:r>
            <a:r>
              <a:rPr lang="fr-FR" sz="1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48" charset="-128"/>
              </a:rPr>
              <a:t>  </a:t>
            </a:r>
            <a:r>
              <a:rPr lang="fr-FR" sz="1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48" charset="-128"/>
              </a:rPr>
              <a:t>: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472105" y="914400"/>
            <a:ext cx="6214696" cy="5791200"/>
            <a:chOff x="1248" y="576"/>
            <a:chExt cx="3915" cy="3648"/>
          </a:xfrm>
        </p:grpSpPr>
        <p:sp>
          <p:nvSpPr>
            <p:cNvPr id="3552269" name="Rectangle 13"/>
            <p:cNvSpPr>
              <a:spLocks noChangeArrowheads="1"/>
            </p:cNvSpPr>
            <p:nvPr/>
          </p:nvSpPr>
          <p:spPr bwMode="auto">
            <a:xfrm>
              <a:off x="4577" y="1256"/>
              <a:ext cx="432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52270" name="Rectangle 14"/>
            <p:cNvSpPr>
              <a:spLocks noChangeArrowheads="1"/>
            </p:cNvSpPr>
            <p:nvPr/>
          </p:nvSpPr>
          <p:spPr bwMode="auto">
            <a:xfrm>
              <a:off x="4097" y="1540"/>
              <a:ext cx="480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52271" name="Rectangle 15"/>
            <p:cNvSpPr>
              <a:spLocks noChangeArrowheads="1"/>
            </p:cNvSpPr>
            <p:nvPr/>
          </p:nvSpPr>
          <p:spPr bwMode="auto">
            <a:xfrm>
              <a:off x="4413" y="1400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3552272" name="Object 16"/>
            <p:cNvGraphicFramePr>
              <a:graphicFrameLocks noChangeAspect="1"/>
            </p:cNvGraphicFramePr>
            <p:nvPr/>
          </p:nvGraphicFramePr>
          <p:xfrm>
            <a:off x="1248" y="664"/>
            <a:ext cx="3915" cy="3560"/>
          </p:xfrm>
          <a:graphic>
            <a:graphicData uri="http://schemas.openxmlformats.org/presentationml/2006/ole">
              <p:oleObj spid="_x0000_s1026" name="CorelDRAW" r:id="rId6" imgW="7340400" imgH="6494400" progId="">
                <p:embed/>
              </p:oleObj>
            </a:graphicData>
          </a:graphic>
        </p:graphicFrame>
        <p:sp>
          <p:nvSpPr>
            <p:cNvPr id="3552273" name="Rectangle 17"/>
            <p:cNvSpPr>
              <a:spLocks noChangeArrowheads="1"/>
            </p:cNvSpPr>
            <p:nvPr/>
          </p:nvSpPr>
          <p:spPr bwMode="auto">
            <a:xfrm>
              <a:off x="4299" y="616"/>
              <a:ext cx="480" cy="1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52274" name="WordArt 18"/>
            <p:cNvSpPr>
              <a:spLocks noChangeArrowheads="1" noChangeShapeType="1"/>
            </p:cNvSpPr>
            <p:nvPr/>
          </p:nvSpPr>
          <p:spPr bwMode="auto">
            <a:xfrm>
              <a:off x="4026" y="576"/>
              <a:ext cx="1012" cy="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28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SPIRAL </a:t>
              </a:r>
            </a:p>
          </p:txBody>
        </p:sp>
        <p:sp>
          <p:nvSpPr>
            <p:cNvPr id="3552275" name="Rectangle 19"/>
            <p:cNvSpPr>
              <a:spLocks noChangeArrowheads="1"/>
            </p:cNvSpPr>
            <p:nvPr/>
          </p:nvSpPr>
          <p:spPr bwMode="auto">
            <a:xfrm>
              <a:off x="3439" y="1340"/>
              <a:ext cx="295" cy="1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52276" name="WordArt 20"/>
            <p:cNvSpPr>
              <a:spLocks noChangeArrowheads="1" noChangeShapeType="1"/>
            </p:cNvSpPr>
            <p:nvPr/>
          </p:nvSpPr>
          <p:spPr bwMode="auto">
            <a:xfrm>
              <a:off x="3476" y="1357"/>
              <a:ext cx="254" cy="7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28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SISSI </a:t>
              </a:r>
            </a:p>
          </p:txBody>
        </p:sp>
        <p:sp>
          <p:nvSpPr>
            <p:cNvPr id="3552277" name="Rectangle 21"/>
            <p:cNvSpPr>
              <a:spLocks noChangeArrowheads="1"/>
            </p:cNvSpPr>
            <p:nvPr/>
          </p:nvSpPr>
          <p:spPr bwMode="auto">
            <a:xfrm>
              <a:off x="2700" y="2796"/>
              <a:ext cx="362" cy="1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52278" name="WordArt 22"/>
            <p:cNvSpPr>
              <a:spLocks noChangeArrowheads="1" noChangeShapeType="1"/>
            </p:cNvSpPr>
            <p:nvPr/>
          </p:nvSpPr>
          <p:spPr bwMode="auto">
            <a:xfrm>
              <a:off x="2745" y="2822"/>
              <a:ext cx="312" cy="1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28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LISE</a:t>
              </a:r>
            </a:p>
          </p:txBody>
        </p:sp>
      </p:grpSp>
      <p:sp>
        <p:nvSpPr>
          <p:cNvPr id="22" name="Titre 2"/>
          <p:cNvSpPr>
            <a:spLocks noGrp="1"/>
          </p:cNvSpPr>
          <p:nvPr>
            <p:ph type="title"/>
          </p:nvPr>
        </p:nvSpPr>
        <p:spPr bwMode="auto">
          <a:xfrm>
            <a:off x="0" y="908720"/>
            <a:ext cx="8229600" cy="5715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800" dirty="0" smtClean="0"/>
              <a:t>LABORATY </a:t>
            </a:r>
            <a:r>
              <a:rPr lang="fr-FR" sz="2800" dirty="0" err="1" smtClean="0"/>
              <a:t>from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- CEA/DSM </a:t>
            </a:r>
            <a:br>
              <a:rPr lang="fr-FR" sz="2800" dirty="0" smtClean="0"/>
            </a:br>
            <a:r>
              <a:rPr lang="fr-FR" sz="2800" dirty="0" smtClean="0"/>
              <a:t>- CNRS/IN2P3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548680"/>
            <a:ext cx="8892480" cy="5573731"/>
          </a:xfrm>
        </p:spPr>
        <p:txBody>
          <a:bodyPr/>
          <a:lstStyle/>
          <a:p>
            <a:r>
              <a:rPr lang="fr-FR" b="0" dirty="0" smtClean="0"/>
              <a:t>Obligation by </a:t>
            </a:r>
            <a:r>
              <a:rPr lang="fr-FR" b="0" dirty="0" err="1" smtClean="0"/>
              <a:t>law</a:t>
            </a:r>
            <a:r>
              <a:rPr lang="fr-FR" b="0" dirty="0" smtClean="0"/>
              <a:t> for all </a:t>
            </a:r>
            <a:r>
              <a:rPr lang="fr-FR" b="0" dirty="0" err="1" smtClean="0"/>
              <a:t>nuclear</a:t>
            </a:r>
            <a:r>
              <a:rPr lang="fr-FR" b="0" dirty="0" smtClean="0"/>
              <a:t> </a:t>
            </a:r>
            <a:r>
              <a:rPr lang="fr-FR" b="0" dirty="0" err="1" smtClean="0"/>
              <a:t>facility</a:t>
            </a:r>
            <a:r>
              <a:rPr lang="fr-FR" b="0" dirty="0" smtClean="0"/>
              <a:t> in France (</a:t>
            </a:r>
            <a:r>
              <a:rPr lang="fr-FR" b="0" dirty="0" err="1" smtClean="0"/>
              <a:t>every</a:t>
            </a:r>
            <a:r>
              <a:rPr lang="fr-FR" b="0" dirty="0" smtClean="0"/>
              <a:t> </a:t>
            </a:r>
            <a:r>
              <a:rPr lang="fr-FR" b="0" dirty="0" err="1" smtClean="0"/>
              <a:t>ten</a:t>
            </a:r>
            <a:r>
              <a:rPr lang="fr-FR" b="0" dirty="0" smtClean="0"/>
              <a:t> </a:t>
            </a:r>
            <a:r>
              <a:rPr lang="fr-FR" b="0" dirty="0" err="1" smtClean="0"/>
              <a:t>years</a:t>
            </a:r>
            <a:r>
              <a:rPr lang="fr-FR" b="0" dirty="0" smtClean="0"/>
              <a:t>) 		</a:t>
            </a:r>
            <a:r>
              <a:rPr lang="fr-FR" dirty="0" smtClean="0"/>
              <a:t>first time </a:t>
            </a:r>
            <a:r>
              <a:rPr lang="fr-FR" dirty="0" err="1" smtClean="0"/>
              <a:t>at</a:t>
            </a:r>
            <a:r>
              <a:rPr lang="fr-FR" dirty="0" smtClean="0"/>
              <a:t> GANIL </a:t>
            </a:r>
            <a:r>
              <a:rPr lang="fr-FR" dirty="0" err="1" smtClean="0"/>
              <a:t>since</a:t>
            </a:r>
            <a:r>
              <a:rPr lang="fr-FR" dirty="0" smtClean="0"/>
              <a:t> the 80’s!!</a:t>
            </a:r>
          </a:p>
          <a:p>
            <a:pPr>
              <a:buNone/>
            </a:pPr>
            <a:r>
              <a:rPr lang="fr-FR" b="0" dirty="0" smtClean="0"/>
              <a:t>	GANIL </a:t>
            </a:r>
            <a:r>
              <a:rPr lang="fr-FR" b="0" dirty="0" err="1" smtClean="0"/>
              <a:t>is</a:t>
            </a:r>
            <a:r>
              <a:rPr lang="fr-FR" b="0" dirty="0" smtClean="0"/>
              <a:t> the </a:t>
            </a:r>
            <a:r>
              <a:rPr lang="fr-FR" b="0" dirty="0" err="1" smtClean="0"/>
              <a:t>only</a:t>
            </a:r>
            <a:r>
              <a:rPr lang="fr-FR" b="0" dirty="0" smtClean="0"/>
              <a:t> </a:t>
            </a:r>
            <a:r>
              <a:rPr lang="fr-FR" b="0" dirty="0" err="1" smtClean="0"/>
              <a:t>accelerator</a:t>
            </a:r>
            <a:r>
              <a:rPr lang="fr-FR" b="0" dirty="0" smtClean="0"/>
              <a:t> </a:t>
            </a:r>
            <a:r>
              <a:rPr lang="fr-FR" b="0" dirty="0" err="1" smtClean="0"/>
              <a:t>laboratory</a:t>
            </a:r>
            <a:r>
              <a:rPr lang="fr-FR" b="0" dirty="0" smtClean="0"/>
              <a:t> </a:t>
            </a:r>
            <a:r>
              <a:rPr lang="fr-FR" b="0" dirty="0" err="1" smtClean="0"/>
              <a:t>rated</a:t>
            </a:r>
            <a:r>
              <a:rPr lang="fr-FR" b="0" dirty="0" smtClean="0"/>
              <a:t> as </a:t>
            </a:r>
            <a:r>
              <a:rPr lang="fr-FR" b="0" dirty="0" err="1" smtClean="0"/>
              <a:t>nuclear</a:t>
            </a:r>
            <a:r>
              <a:rPr lang="fr-FR" b="0" dirty="0" smtClean="0"/>
              <a:t> </a:t>
            </a:r>
            <a:r>
              <a:rPr lang="fr-FR" b="0" dirty="0" err="1" smtClean="0"/>
              <a:t>facility</a:t>
            </a:r>
            <a:r>
              <a:rPr lang="fr-FR" b="0" dirty="0" smtClean="0"/>
              <a:t> in France,</a:t>
            </a:r>
          </a:p>
          <a:p>
            <a:r>
              <a:rPr lang="en-US" b="0" dirty="0" smtClean="0"/>
              <a:t>Complete analysis of the safety including all risks </a:t>
            </a:r>
          </a:p>
          <a:p>
            <a:pPr lvl="1"/>
            <a:r>
              <a:rPr lang="en-US" b="0" dirty="0" smtClean="0"/>
              <a:t>internal hazard (nuclear and conventional) </a:t>
            </a:r>
          </a:p>
          <a:p>
            <a:pPr lvl="1"/>
            <a:r>
              <a:rPr lang="en-US" b="0" dirty="0" smtClean="0"/>
              <a:t>external risk : earthquake</a:t>
            </a:r>
            <a:r>
              <a:rPr lang="en-US" dirty="0" smtClean="0"/>
              <a:t>, </a:t>
            </a:r>
            <a:r>
              <a:rPr lang="en-US" dirty="0" err="1" smtClean="0"/>
              <a:t>extrem</a:t>
            </a:r>
            <a:r>
              <a:rPr lang="en-US" dirty="0" smtClean="0"/>
              <a:t> climatic conditions (flooding, wind, snow), road traffics explosion, …</a:t>
            </a:r>
          </a:p>
          <a:p>
            <a:r>
              <a:rPr lang="en-US" b="0" dirty="0" smtClean="0"/>
              <a:t>Examination of the “real state” of the facility</a:t>
            </a:r>
          </a:p>
          <a:p>
            <a:r>
              <a:rPr lang="en-US" b="0" dirty="0" smtClean="0"/>
              <a:t>Lessons learned from passed events </a:t>
            </a:r>
          </a:p>
          <a:p>
            <a:r>
              <a:rPr lang="en-US" b="0" dirty="0" smtClean="0"/>
              <a:t>Comparison to the best safety standards </a:t>
            </a:r>
            <a:r>
              <a:rPr lang="en-US" b="0" dirty="0" smtClean="0"/>
              <a:t>&amp; to the actual regulation</a:t>
            </a:r>
            <a:endParaRPr lang="en-US" b="0" dirty="0" smtClean="0"/>
          </a:p>
          <a:p>
            <a:r>
              <a:rPr lang="en-US" b="0" dirty="0" smtClean="0"/>
              <a:t>Examination of the internal organization including normal operation and emergency </a:t>
            </a:r>
            <a:r>
              <a:rPr lang="en-US" b="0" dirty="0" smtClean="0"/>
              <a:t>situations</a:t>
            </a:r>
            <a:endParaRPr lang="en-US" b="0" dirty="0" smtClean="0"/>
          </a:p>
          <a:p>
            <a:pPr algn="ctr">
              <a:buNone/>
            </a:pPr>
            <a:r>
              <a:rPr lang="en-US" dirty="0" smtClean="0"/>
              <a:t>Program of modifications to improve the safety validate by the </a:t>
            </a:r>
            <a:r>
              <a:rPr lang="en-US" dirty="0" err="1" smtClean="0"/>
              <a:t>french</a:t>
            </a:r>
            <a:r>
              <a:rPr lang="en-US" dirty="0" smtClean="0"/>
              <a:t> nuclear safety authority (8 years, cost  10 M€)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</a:t>
            </a:r>
            <a:r>
              <a:rPr lang="fr-FR" dirty="0" err="1" smtClean="0"/>
              <a:t>Safety</a:t>
            </a:r>
            <a:r>
              <a:rPr lang="fr-FR" dirty="0" smtClean="0"/>
              <a:t> </a:t>
            </a:r>
            <a:r>
              <a:rPr lang="fr-FR" dirty="0" err="1" smtClean="0"/>
              <a:t>review</a:t>
            </a:r>
            <a:r>
              <a:rPr lang="fr-FR" dirty="0" smtClean="0"/>
              <a:t> of the « </a:t>
            </a:r>
            <a:r>
              <a:rPr lang="fr-FR" dirty="0" err="1" smtClean="0"/>
              <a:t>origin</a:t>
            </a:r>
            <a:r>
              <a:rPr lang="fr-FR" dirty="0" smtClean="0"/>
              <a:t> GANIL </a:t>
            </a:r>
            <a:r>
              <a:rPr lang="fr-FR" dirty="0" err="1" smtClean="0"/>
              <a:t>Facility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 bwMode="auto">
          <a:xfrm>
            <a:off x="1619672" y="980728"/>
            <a:ext cx="1152128" cy="43204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620688"/>
            <a:ext cx="8964488" cy="5573731"/>
          </a:xfrm>
        </p:spPr>
        <p:txBody>
          <a:bodyPr/>
          <a:lstStyle/>
          <a:p>
            <a:r>
              <a:rPr lang="fr-FR" dirty="0" smtClean="0"/>
              <a:t>STATUS</a:t>
            </a:r>
          </a:p>
          <a:p>
            <a:pPr lvl="1"/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 </a:t>
            </a:r>
            <a:r>
              <a:rPr lang="fr-FR" b="1" dirty="0" smtClean="0"/>
              <a:t>not </a:t>
            </a:r>
            <a:r>
              <a:rPr lang="fr-FR" b="1" dirty="0" err="1" smtClean="0"/>
              <a:t>well</a:t>
            </a:r>
            <a:r>
              <a:rPr lang="fr-FR" b="1" dirty="0" smtClean="0"/>
              <a:t> </a:t>
            </a:r>
            <a:r>
              <a:rPr lang="fr-FR" b="1" dirty="0" err="1" smtClean="0"/>
              <a:t>took</a:t>
            </a:r>
            <a:r>
              <a:rPr lang="fr-FR" b="1" dirty="0" smtClean="0"/>
              <a:t> </a:t>
            </a:r>
            <a:r>
              <a:rPr lang="fr-FR" b="1" dirty="0" err="1" smtClean="0"/>
              <a:t>into</a:t>
            </a:r>
            <a:r>
              <a:rPr lang="fr-FR" b="1" dirty="0" smtClean="0"/>
              <a:t> </a:t>
            </a:r>
            <a:r>
              <a:rPr lang="fr-FR" b="1" dirty="0" err="1" smtClean="0"/>
              <a:t>account</a:t>
            </a:r>
            <a:r>
              <a:rPr lang="fr-FR" b="1" dirty="0" smtClean="0"/>
              <a:t> </a:t>
            </a:r>
            <a:r>
              <a:rPr lang="fr-FR" b="1" dirty="0" err="1" smtClean="0"/>
              <a:t>at</a:t>
            </a:r>
            <a:r>
              <a:rPr lang="fr-FR" b="1" dirty="0" smtClean="0"/>
              <a:t> the conception </a:t>
            </a:r>
            <a:r>
              <a:rPr lang="fr-FR" dirty="0" smtClean="0"/>
              <a:t>of the </a:t>
            </a:r>
            <a:r>
              <a:rPr lang="fr-FR" dirty="0" err="1" smtClean="0"/>
              <a:t>facility</a:t>
            </a:r>
            <a:r>
              <a:rPr lang="fr-FR" dirty="0" smtClean="0"/>
              <a:t>,</a:t>
            </a:r>
          </a:p>
          <a:p>
            <a:pPr lvl="1"/>
            <a:r>
              <a:rPr lang="fr-FR" b="1" dirty="0" smtClean="0"/>
              <a:t>New </a:t>
            </a:r>
            <a:r>
              <a:rPr lang="fr-FR" b="1" dirty="0" err="1" smtClean="0"/>
              <a:t>regulations</a:t>
            </a:r>
            <a:r>
              <a:rPr lang="fr-FR" b="1" dirty="0" smtClean="0"/>
              <a:t> </a:t>
            </a:r>
            <a:r>
              <a:rPr lang="fr-FR" dirty="0" smtClean="0"/>
              <a:t>for </a:t>
            </a:r>
            <a:r>
              <a:rPr lang="fr-FR" dirty="0" err="1" smtClean="0"/>
              <a:t>nuclear</a:t>
            </a:r>
            <a:r>
              <a:rPr lang="fr-FR" dirty="0" smtClean="0"/>
              <a:t> </a:t>
            </a:r>
            <a:r>
              <a:rPr lang="fr-FR" dirty="0" err="1" smtClean="0"/>
              <a:t>facilities</a:t>
            </a:r>
            <a:r>
              <a:rPr lang="fr-FR" dirty="0" smtClean="0"/>
              <a:t> for </a:t>
            </a:r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 management (2012 &amp; 2014)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of </a:t>
            </a:r>
            <a:r>
              <a:rPr lang="fr-FR" dirty="0" err="1" smtClean="0"/>
              <a:t>requirements</a:t>
            </a:r>
            <a:r>
              <a:rPr lang="fr-FR" dirty="0" smtClean="0"/>
              <a:t>,</a:t>
            </a:r>
          </a:p>
          <a:p>
            <a:pPr lvl="1"/>
            <a:r>
              <a:rPr lang="fr-FR" b="1" dirty="0" err="1" smtClean="0"/>
              <a:t>Strong</a:t>
            </a:r>
            <a:r>
              <a:rPr lang="fr-FR" b="1" dirty="0" smtClean="0"/>
              <a:t> pressure of the </a:t>
            </a:r>
            <a:r>
              <a:rPr lang="fr-FR" b="1" dirty="0" err="1" smtClean="0"/>
              <a:t>Safety</a:t>
            </a:r>
            <a:r>
              <a:rPr lang="fr-FR" b="1" dirty="0" smtClean="0"/>
              <a:t> </a:t>
            </a:r>
            <a:r>
              <a:rPr lang="fr-FR" b="1" dirty="0" err="1" smtClean="0"/>
              <a:t>authory</a:t>
            </a:r>
            <a:r>
              <a:rPr lang="fr-FR" b="1" dirty="0" smtClean="0"/>
              <a:t> </a:t>
            </a:r>
            <a:r>
              <a:rPr lang="fr-FR" dirty="0" smtClean="0"/>
              <a:t>to </a:t>
            </a:r>
            <a:r>
              <a:rPr lang="fr-FR" dirty="0" err="1" smtClean="0"/>
              <a:t>improve</a:t>
            </a:r>
            <a:r>
              <a:rPr lang="fr-FR" dirty="0" smtClean="0"/>
              <a:t> the </a:t>
            </a:r>
            <a:r>
              <a:rPr lang="fr-FR" dirty="0" err="1" smtClean="0"/>
              <a:t>level</a:t>
            </a:r>
            <a:r>
              <a:rPr lang="fr-FR" dirty="0" smtClean="0"/>
              <a:t> of </a:t>
            </a:r>
            <a:r>
              <a:rPr lang="fr-FR" dirty="0" err="1" smtClean="0"/>
              <a:t>fire</a:t>
            </a:r>
            <a:r>
              <a:rPr lang="fr-FR" dirty="0" smtClean="0"/>
              <a:t> protection of the GANIL </a:t>
            </a:r>
            <a:r>
              <a:rPr lang="fr-FR" dirty="0" err="1" smtClean="0"/>
              <a:t>facility</a:t>
            </a: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r>
              <a:rPr lang="fr-FR" dirty="0" smtClean="0"/>
              <a:t>ANALYSIS </a:t>
            </a:r>
            <a:r>
              <a:rPr lang="fr-FR" sz="2000" dirty="0" smtClean="0">
                <a:solidFill>
                  <a:schemeClr val="tx1"/>
                </a:solidFill>
              </a:rPr>
              <a:t>(</a:t>
            </a:r>
            <a:r>
              <a:rPr lang="fr-FR" sz="2000" dirty="0" err="1" smtClean="0">
                <a:solidFill>
                  <a:schemeClr val="tx1"/>
                </a:solidFill>
              </a:rPr>
              <a:t>frequency</a:t>
            </a:r>
            <a:r>
              <a:rPr lang="fr-FR" sz="2000" dirty="0" smtClean="0">
                <a:solidFill>
                  <a:schemeClr val="tx1"/>
                </a:solidFill>
              </a:rPr>
              <a:t> &amp; </a:t>
            </a:r>
            <a:r>
              <a:rPr lang="fr-FR" sz="2000" dirty="0" err="1" smtClean="0">
                <a:solidFill>
                  <a:schemeClr val="tx1"/>
                </a:solidFill>
              </a:rPr>
              <a:t>gravity</a:t>
            </a:r>
            <a:r>
              <a:rPr lang="fr-FR" sz="2000" dirty="0" smtClean="0">
                <a:solidFill>
                  <a:schemeClr val="tx1"/>
                </a:solidFill>
              </a:rPr>
              <a:t>)</a:t>
            </a:r>
            <a:endParaRPr lang="fr-FR" sz="2000" dirty="0" smtClean="0">
              <a:solidFill>
                <a:schemeClr val="tx1"/>
              </a:solidFill>
            </a:endParaRPr>
          </a:p>
          <a:p>
            <a:pPr lvl="1"/>
            <a:r>
              <a:rPr lang="fr-FR" dirty="0" smtClean="0"/>
              <a:t>For all buildings and </a:t>
            </a:r>
            <a:r>
              <a:rPr lang="fr-FR" dirty="0" err="1" smtClean="0"/>
              <a:t>rooms</a:t>
            </a:r>
            <a:r>
              <a:rPr lang="fr-FR" dirty="0" smtClean="0"/>
              <a:t> : </a:t>
            </a:r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start</a:t>
            </a:r>
            <a:r>
              <a:rPr lang="fr-FR" dirty="0" smtClean="0"/>
              <a:t>, </a:t>
            </a:r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intensity</a:t>
            </a:r>
            <a:r>
              <a:rPr lang="fr-FR" dirty="0" smtClean="0"/>
              <a:t> (</a:t>
            </a:r>
            <a:r>
              <a:rPr lang="fr-FR" dirty="0" err="1" smtClean="0"/>
              <a:t>quantity</a:t>
            </a:r>
            <a:r>
              <a:rPr lang="fr-FR" dirty="0" smtClean="0"/>
              <a:t> and nature of fuel </a:t>
            </a:r>
            <a:r>
              <a:rPr lang="fr-FR" dirty="0" err="1" smtClean="0"/>
              <a:t>materials</a:t>
            </a:r>
            <a:r>
              <a:rPr lang="fr-FR" dirty="0" smtClean="0"/>
              <a:t>, nature of </a:t>
            </a:r>
            <a:r>
              <a:rPr lang="fr-FR" dirty="0" err="1" smtClean="0"/>
              <a:t>wall</a:t>
            </a:r>
            <a:r>
              <a:rPr lang="fr-FR" dirty="0" smtClean="0"/>
              <a:t> and roof), </a:t>
            </a:r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spread</a:t>
            </a:r>
            <a:r>
              <a:rPr lang="fr-FR" dirty="0" smtClean="0"/>
              <a:t>,</a:t>
            </a:r>
            <a:endParaRPr lang="fr-FR" dirty="0" smtClean="0"/>
          </a:p>
          <a:p>
            <a:pPr lvl="1"/>
            <a:r>
              <a:rPr lang="fr-FR" dirty="0" err="1" smtClean="0"/>
              <a:t>Definition</a:t>
            </a:r>
            <a:r>
              <a:rPr lang="fr-FR" dirty="0" smtClean="0"/>
              <a:t> of </a:t>
            </a:r>
            <a:r>
              <a:rPr lang="fr-FR" dirty="0" err="1" smtClean="0"/>
              <a:t>safety</a:t>
            </a:r>
            <a:r>
              <a:rPr lang="fr-FR" dirty="0" smtClean="0"/>
              <a:t> </a:t>
            </a:r>
            <a:r>
              <a:rPr lang="fr-FR" dirty="0" err="1" smtClean="0"/>
              <a:t>targets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must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protected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 </a:t>
            </a:r>
            <a:r>
              <a:rPr lang="fr-FR" dirty="0" err="1" smtClean="0"/>
              <a:t>fire</a:t>
            </a:r>
            <a:r>
              <a:rPr lang="fr-FR" dirty="0" smtClean="0"/>
              <a:t> (</a:t>
            </a:r>
            <a:r>
              <a:rPr lang="fr-FR" dirty="0" err="1" smtClean="0"/>
              <a:t>radioactivity</a:t>
            </a:r>
            <a:r>
              <a:rPr lang="fr-FR" dirty="0" smtClean="0"/>
              <a:t>, </a:t>
            </a:r>
            <a:r>
              <a:rPr lang="fr-FR" dirty="0" err="1" smtClean="0"/>
              <a:t>safety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r>
              <a:rPr lang="fr-FR" dirty="0" smtClean="0"/>
              <a:t> </a:t>
            </a:r>
            <a:r>
              <a:rPr lang="fr-FR" dirty="0" err="1" smtClean="0"/>
              <a:t>equipements</a:t>
            </a:r>
            <a:r>
              <a:rPr lang="fr-FR" dirty="0" smtClean="0"/>
              <a:t>, emergency exit, …),</a:t>
            </a:r>
          </a:p>
          <a:p>
            <a:pPr lvl="1"/>
            <a:r>
              <a:rPr lang="fr-FR" dirty="0" err="1" smtClean="0"/>
              <a:t>Stability</a:t>
            </a:r>
            <a:r>
              <a:rPr lang="fr-FR" dirty="0" smtClean="0"/>
              <a:t> of structures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fire</a:t>
            </a:r>
            <a:r>
              <a:rPr lang="fr-FR" dirty="0" smtClean="0"/>
              <a:t>,</a:t>
            </a:r>
          </a:p>
          <a:p>
            <a:pPr lvl="1"/>
            <a:r>
              <a:rPr lang="fr-FR" dirty="0" smtClean="0"/>
              <a:t>Intervention conditions and </a:t>
            </a:r>
            <a:r>
              <a:rPr lang="fr-FR" dirty="0" err="1" smtClean="0"/>
              <a:t>equipements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r>
              <a:rPr lang="fr-FR" b="1" dirty="0" err="1" smtClean="0"/>
              <a:t>Quotation</a:t>
            </a:r>
            <a:r>
              <a:rPr lang="fr-FR" b="1" dirty="0" smtClean="0"/>
              <a:t> of the </a:t>
            </a:r>
            <a:r>
              <a:rPr lang="fr-FR" b="1" dirty="0" err="1" smtClean="0"/>
              <a:t>fire</a:t>
            </a:r>
            <a:r>
              <a:rPr lang="fr-FR" b="1" dirty="0" smtClean="0"/>
              <a:t> </a:t>
            </a:r>
            <a:r>
              <a:rPr lang="fr-FR" b="1" dirty="0" err="1" smtClean="0"/>
              <a:t>risk</a:t>
            </a:r>
            <a:r>
              <a:rPr lang="fr-FR" b="1" dirty="0" smtClean="0"/>
              <a:t> &amp; identification of </a:t>
            </a:r>
            <a:r>
              <a:rPr lang="fr-FR" b="1" dirty="0" err="1" smtClean="0"/>
              <a:t>needed</a:t>
            </a:r>
            <a:r>
              <a:rPr lang="fr-FR" b="1" dirty="0" smtClean="0"/>
              <a:t> </a:t>
            </a:r>
            <a:r>
              <a:rPr lang="fr-FR" b="1" dirty="0" err="1" smtClean="0"/>
              <a:t>improvement</a:t>
            </a:r>
            <a:endParaRPr lang="fr-FR" b="1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 FIRE RISK ANALYSIS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49685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flipH="1">
            <a:off x="1907704" y="1628800"/>
            <a:ext cx="3096344" cy="14401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004048" y="980728"/>
            <a:ext cx="3779912" cy="7745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CIME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CYCLOTRON, 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Ignition (</a:t>
            </a: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hydrogene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267744" y="18864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Criticity</a:t>
            </a:r>
            <a:r>
              <a:rPr lang="fr-FR" b="1" dirty="0" smtClean="0"/>
              <a:t> for </a:t>
            </a:r>
            <a:r>
              <a:rPr lang="fr-FR" b="1" dirty="0" err="1" smtClean="0"/>
              <a:t>fire</a:t>
            </a:r>
            <a:r>
              <a:rPr lang="fr-FR" b="1" dirty="0" smtClean="0"/>
              <a:t> </a:t>
            </a:r>
            <a:r>
              <a:rPr lang="fr-FR" b="1" dirty="0" err="1" smtClean="0"/>
              <a:t>risk</a:t>
            </a:r>
            <a:endParaRPr lang="fr-FR" b="1" dirty="0"/>
          </a:p>
        </p:txBody>
      </p:sp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1312" y="3113584"/>
            <a:ext cx="619268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5278080"/>
            <a:ext cx="3312368" cy="12721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Energy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hall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Fire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start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électric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origin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spread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" name="AutoShape 5"/>
          <p:cNvCxnSpPr>
            <a:cxnSpLocks noChangeShapeType="1"/>
          </p:cNvCxnSpPr>
          <p:nvPr/>
        </p:nvCxnSpPr>
        <p:spPr bwMode="auto">
          <a:xfrm flipV="1">
            <a:off x="3491880" y="4941169"/>
            <a:ext cx="252980" cy="36003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940152" y="2780928"/>
            <a:ext cx="2880320" cy="8361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Technical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corridors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Fire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start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spread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" name="AutoShape 7"/>
          <p:cNvCxnSpPr>
            <a:cxnSpLocks noChangeShapeType="1"/>
          </p:cNvCxnSpPr>
          <p:nvPr/>
        </p:nvCxnSpPr>
        <p:spPr bwMode="auto">
          <a:xfrm flipH="1">
            <a:off x="5364088" y="3140968"/>
            <a:ext cx="504056" cy="165618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" name="AutoShape 8"/>
          <p:cNvCxnSpPr>
            <a:cxnSpLocks noChangeShapeType="1"/>
          </p:cNvCxnSpPr>
          <p:nvPr/>
        </p:nvCxnSpPr>
        <p:spPr bwMode="auto">
          <a:xfrm flipH="1">
            <a:off x="5220072" y="3068960"/>
            <a:ext cx="648072" cy="115212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2" name="Connecteur droit avec flèche 31"/>
          <p:cNvCxnSpPr/>
          <p:nvPr/>
        </p:nvCxnSpPr>
        <p:spPr bwMode="auto">
          <a:xfrm flipH="1">
            <a:off x="4644008" y="1628800"/>
            <a:ext cx="360040" cy="28083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re 2"/>
          <p:cNvSpPr>
            <a:spLocks noGrp="1"/>
          </p:cNvSpPr>
          <p:nvPr>
            <p:ph type="title"/>
          </p:nvPr>
        </p:nvSpPr>
        <p:spPr bwMode="auto">
          <a:xfrm>
            <a:off x="357188" y="142875"/>
            <a:ext cx="8229600" cy="5715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800" dirty="0" err="1" smtClean="0"/>
              <a:t>Improvement</a:t>
            </a:r>
            <a:r>
              <a:rPr lang="fr-FR" sz="2800" dirty="0" smtClean="0"/>
              <a:t> of the </a:t>
            </a:r>
            <a:r>
              <a:rPr lang="fr-FR" sz="2800" dirty="0" err="1" smtClean="0"/>
              <a:t>fire</a:t>
            </a:r>
            <a:r>
              <a:rPr lang="fr-FR" sz="2800" dirty="0" smtClean="0"/>
              <a:t> protection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4744"/>
            <a:ext cx="6444208" cy="455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4499992" y="126876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Fire</a:t>
            </a:r>
            <a:r>
              <a:rPr lang="fr-FR" dirty="0" smtClean="0"/>
              <a:t> block (2 </a:t>
            </a:r>
            <a:r>
              <a:rPr lang="fr-FR" dirty="0" err="1" smtClean="0"/>
              <a:t>hours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572000" y="162880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walls</a:t>
            </a:r>
            <a:r>
              <a:rPr lang="fr-FR" dirty="0" smtClean="0"/>
              <a:t> (2 </a:t>
            </a:r>
            <a:r>
              <a:rPr lang="fr-FR" dirty="0" err="1" smtClean="0"/>
              <a:t>hours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6296" y="1196752"/>
            <a:ext cx="1533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288" y="2564904"/>
            <a:ext cx="18002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236296" y="4221088"/>
            <a:ext cx="170659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4139952" y="285293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Automatic</a:t>
            </a:r>
            <a:r>
              <a:rPr lang="fr-FR" dirty="0" smtClean="0"/>
              <a:t> extinction </a:t>
            </a:r>
            <a:r>
              <a:rPr lang="fr-FR" dirty="0" err="1" smtClean="0"/>
              <a:t>systems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>
            <a:off x="1907704" y="1628800"/>
            <a:ext cx="2376264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cteur droit avec flèche 15"/>
          <p:cNvCxnSpPr/>
          <p:nvPr/>
        </p:nvCxnSpPr>
        <p:spPr bwMode="auto">
          <a:xfrm flipH="1">
            <a:off x="3491880" y="1844824"/>
            <a:ext cx="792088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onnecteur droit avec flèche 17"/>
          <p:cNvCxnSpPr>
            <a:stCxn id="11" idx="1"/>
          </p:cNvCxnSpPr>
          <p:nvPr/>
        </p:nvCxnSpPr>
        <p:spPr bwMode="auto">
          <a:xfrm flipH="1" flipV="1">
            <a:off x="3347864" y="3212976"/>
            <a:ext cx="792088" cy="554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251520" y="692696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♦"/>
            </a:pPr>
            <a:r>
              <a:rPr lang="fr-FR" dirty="0" smtClean="0"/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fire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spread</a:t>
            </a:r>
            <a:endParaRPr lang="fr-FR" b="1" dirty="0" smtClean="0">
              <a:solidFill>
                <a:srgbClr val="7030A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537321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♦"/>
            </a:pPr>
            <a:r>
              <a:rPr lang="fr-FR" dirty="0" smtClean="0"/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Containment</a:t>
            </a:r>
            <a:r>
              <a:rPr lang="fr-FR" dirty="0" smtClean="0"/>
              <a:t> of extinction water (600 m</a:t>
            </a:r>
            <a:r>
              <a:rPr lang="fr-FR" baseline="30000" dirty="0" smtClean="0"/>
              <a:t>3</a:t>
            </a:r>
            <a:r>
              <a:rPr lang="fr-FR" dirty="0" smtClean="0"/>
              <a:t>)</a:t>
            </a:r>
          </a:p>
          <a:p>
            <a:pPr>
              <a:buFont typeface="Arial" charset="0"/>
              <a:buChar char="♦"/>
            </a:pPr>
            <a:r>
              <a:rPr lang="fr-FR" dirty="0" smtClean="0"/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Stability</a:t>
            </a:r>
            <a:r>
              <a:rPr lang="fr-FR" b="1" dirty="0" smtClean="0">
                <a:solidFill>
                  <a:srgbClr val="7030A0"/>
                </a:solidFill>
              </a:rPr>
              <a:t> of the buildings </a:t>
            </a:r>
            <a:r>
              <a:rPr lang="fr-FR" dirty="0" err="1" smtClean="0"/>
              <a:t>during</a:t>
            </a:r>
            <a:r>
              <a:rPr lang="fr-FR" dirty="0" smtClean="0"/>
              <a:t> 2 </a:t>
            </a:r>
            <a:r>
              <a:rPr lang="fr-FR" dirty="0" err="1" smtClean="0"/>
              <a:t>hours</a:t>
            </a:r>
            <a:r>
              <a:rPr lang="fr-FR" dirty="0" smtClean="0"/>
              <a:t> (</a:t>
            </a:r>
            <a:r>
              <a:rPr lang="fr-FR" dirty="0" err="1" smtClean="0"/>
              <a:t>metal</a:t>
            </a:r>
            <a:r>
              <a:rPr lang="fr-FR" dirty="0" smtClean="0"/>
              <a:t> structural)</a:t>
            </a:r>
          </a:p>
          <a:p>
            <a:pPr>
              <a:buFont typeface="Arial" charset="0"/>
              <a:buChar char="♦"/>
            </a:pPr>
            <a:r>
              <a:rPr lang="fr-FR" b="1" dirty="0" smtClean="0">
                <a:solidFill>
                  <a:srgbClr val="7030A0"/>
                </a:solidFill>
              </a:rPr>
              <a:t> Water </a:t>
            </a:r>
            <a:r>
              <a:rPr lang="fr-FR" b="1" dirty="0" err="1" smtClean="0">
                <a:solidFill>
                  <a:srgbClr val="7030A0"/>
                </a:solidFill>
              </a:rPr>
              <a:t>reserve</a:t>
            </a:r>
            <a:r>
              <a:rPr lang="fr-FR" b="1" dirty="0" smtClean="0">
                <a:solidFill>
                  <a:srgbClr val="7030A0"/>
                </a:solidFill>
              </a:rPr>
              <a:t> for extinction </a:t>
            </a:r>
            <a:r>
              <a:rPr lang="fr-FR" dirty="0" smtClean="0"/>
              <a:t>(600 m</a:t>
            </a:r>
            <a:r>
              <a:rPr lang="fr-FR" baseline="30000" dirty="0" smtClean="0"/>
              <a:t>3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pressure)</a:t>
            </a:r>
          </a:p>
        </p:txBody>
      </p:sp>
      <p:cxnSp>
        <p:nvCxnSpPr>
          <p:cNvPr id="23" name="Connecteur droit avec flèche 22"/>
          <p:cNvCxnSpPr>
            <a:stCxn id="11" idx="1"/>
          </p:cNvCxnSpPr>
          <p:nvPr/>
        </p:nvCxnSpPr>
        <p:spPr bwMode="auto">
          <a:xfrm flipH="1" flipV="1">
            <a:off x="1979712" y="2708920"/>
            <a:ext cx="2160240" cy="5595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Connecteur droit avec flèche 24"/>
          <p:cNvCxnSpPr/>
          <p:nvPr/>
        </p:nvCxnSpPr>
        <p:spPr bwMode="auto">
          <a:xfrm flipH="1">
            <a:off x="2843808" y="3284984"/>
            <a:ext cx="1224136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5573731"/>
          </a:xfrm>
        </p:spPr>
        <p:txBody>
          <a:bodyPr/>
          <a:lstStyle/>
          <a:p>
            <a:r>
              <a:rPr lang="fr-FR" dirty="0" err="1" smtClean="0"/>
              <a:t>Status</a:t>
            </a:r>
            <a:r>
              <a:rPr lang="fr-FR" dirty="0" smtClean="0"/>
              <a:t> : </a:t>
            </a:r>
          </a:p>
          <a:p>
            <a:pPr lvl="1"/>
            <a:r>
              <a:rPr lang="fr-FR" b="1" dirty="0" smtClean="0"/>
              <a:t>The Major </a:t>
            </a:r>
            <a:r>
              <a:rPr lang="fr-FR" b="1" dirty="0" err="1" smtClean="0"/>
              <a:t>safety</a:t>
            </a:r>
            <a:r>
              <a:rPr lang="fr-FR" b="1" dirty="0" smtClean="0"/>
              <a:t> </a:t>
            </a:r>
            <a:r>
              <a:rPr lang="fr-FR" b="1" dirty="0" err="1" smtClean="0"/>
              <a:t>function</a:t>
            </a:r>
            <a:r>
              <a:rPr lang="fr-FR" b="1" dirty="0" smtClean="0"/>
              <a:t> </a:t>
            </a:r>
            <a:r>
              <a:rPr lang="fr-FR" dirty="0" smtClean="0"/>
              <a:t>: </a:t>
            </a:r>
            <a:r>
              <a:rPr lang="fr-FR" dirty="0" err="1" smtClean="0"/>
              <a:t>impossibility</a:t>
            </a:r>
            <a:r>
              <a:rPr lang="fr-FR" dirty="0" smtClean="0"/>
              <a:t> to have a </a:t>
            </a:r>
            <a:r>
              <a:rPr lang="fr-FR" dirty="0" err="1" smtClean="0"/>
              <a:t>person</a:t>
            </a:r>
            <a:r>
              <a:rPr lang="fr-FR" dirty="0" smtClean="0"/>
              <a:t> and the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time in the irradiation cave, </a:t>
            </a:r>
            <a:r>
              <a:rPr lang="fr-FR" dirty="0" err="1" smtClean="0"/>
              <a:t>forbidden</a:t>
            </a:r>
            <a:r>
              <a:rPr lang="fr-FR" dirty="0" smtClean="0"/>
              <a:t> </a:t>
            </a:r>
            <a:r>
              <a:rPr lang="fr-FR" dirty="0" err="1" smtClean="0"/>
              <a:t>accces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radiations are note acceptable</a:t>
            </a:r>
          </a:p>
          <a:p>
            <a:pPr lvl="1"/>
            <a:r>
              <a:rPr lang="fr-FR" dirty="0" err="1" smtClean="0"/>
              <a:t>Old</a:t>
            </a:r>
            <a:r>
              <a:rPr lang="fr-FR" dirty="0" smtClean="0"/>
              <a:t> </a:t>
            </a:r>
            <a:r>
              <a:rPr lang="fr-FR" dirty="0" err="1" smtClean="0"/>
              <a:t>access</a:t>
            </a:r>
            <a:r>
              <a:rPr lang="fr-FR" dirty="0" smtClean="0"/>
              <a:t> system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obsolete</a:t>
            </a:r>
            <a:r>
              <a:rPr lang="fr-FR" dirty="0" smtClean="0"/>
              <a:t>, conception (</a:t>
            </a:r>
            <a:r>
              <a:rPr lang="fr-FR" dirty="0" err="1" smtClean="0"/>
              <a:t>material</a:t>
            </a:r>
            <a:r>
              <a:rPr lang="fr-FR" dirty="0" smtClean="0"/>
              <a:t> and </a:t>
            </a:r>
            <a:r>
              <a:rPr lang="fr-FR" dirty="0" smtClean="0"/>
              <a:t>software </a:t>
            </a:r>
            <a:r>
              <a:rPr lang="fr-FR" dirty="0" smtClean="0"/>
              <a:t>) not </a:t>
            </a:r>
            <a:r>
              <a:rPr lang="fr-FR" dirty="0" err="1" smtClean="0"/>
              <a:t>safe</a:t>
            </a:r>
            <a:endParaRPr lang="fr-FR" dirty="0" smtClean="0"/>
          </a:p>
          <a:p>
            <a:pPr lvl="1"/>
            <a:r>
              <a:rPr lang="fr-FR" dirty="0" smtClean="0"/>
              <a:t>19 </a:t>
            </a:r>
            <a:r>
              <a:rPr lang="fr-FR" dirty="0" err="1" smtClean="0"/>
              <a:t>rooms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controlled</a:t>
            </a:r>
            <a:endParaRPr lang="fr-FR" dirty="0" smtClean="0"/>
          </a:p>
          <a:p>
            <a:r>
              <a:rPr lang="fr-FR" dirty="0" err="1" smtClean="0"/>
              <a:t>Principles</a:t>
            </a:r>
            <a:r>
              <a:rPr lang="fr-FR" dirty="0" smtClean="0"/>
              <a:t> : </a:t>
            </a:r>
            <a:r>
              <a:rPr lang="fr-FR" b="0" dirty="0" err="1" smtClean="0">
                <a:solidFill>
                  <a:schemeClr val="tx1"/>
                </a:solidFill>
              </a:rPr>
              <a:t>redundancy</a:t>
            </a:r>
            <a:r>
              <a:rPr lang="fr-FR" b="0" dirty="0" smtClean="0">
                <a:solidFill>
                  <a:schemeClr val="tx1"/>
                </a:solidFill>
              </a:rPr>
              <a:t>, </a:t>
            </a:r>
            <a:r>
              <a:rPr lang="fr-FR" b="0" dirty="0" err="1" smtClean="0">
                <a:solidFill>
                  <a:schemeClr val="tx1"/>
                </a:solidFill>
              </a:rPr>
              <a:t>differenciate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materials</a:t>
            </a:r>
            <a:r>
              <a:rPr lang="fr-FR" b="0" dirty="0" smtClean="0">
                <a:solidFill>
                  <a:schemeClr val="tx1"/>
                </a:solidFill>
              </a:rPr>
              <a:t>, </a:t>
            </a:r>
            <a:r>
              <a:rPr lang="fr-FR" b="0" dirty="0" err="1" smtClean="0">
                <a:solidFill>
                  <a:schemeClr val="tx1"/>
                </a:solidFill>
              </a:rPr>
              <a:t>failure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 err="1" smtClean="0">
                <a:solidFill>
                  <a:schemeClr val="tx1"/>
                </a:solidFill>
              </a:rPr>
              <a:t>analysis</a:t>
            </a:r>
            <a:r>
              <a:rPr lang="fr-FR" b="0" dirty="0" smtClean="0">
                <a:solidFill>
                  <a:schemeClr val="tx1"/>
                </a:solidFill>
              </a:rPr>
              <a:t> 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4. SAFETY CONTROLLED ACCESS SYSTEM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4984"/>
            <a:ext cx="7401456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1" name="AutoShape 9" descr="data:image/jpeg;base64,/9j/4AAQSkZJRgABAQAAAQABAAD/2wCEAAkGBxMHBhUIExQVFhQXFyAbGBgXGB4fHRwhICEgIBwdHykfHyssHyExIykcIzctJSkrLy4xHig0ODQtQyktLi0BCgoKDg0OGhAQGzYlHiU1Nzc3ODcvNys0MzMtNTQvNzE2LTc3NzcsLzU1NysrMzcyKy80LSstLTc4NSwsLzQyNP/AABEIAFQA2AMBEQACEQEDEQH/xAAcAAEAAwEBAQEBAAAAAAAAAAAABQYHBAMIAgH/xABFEAABAwMCAwQECQkHBQAAAAABAAIDBAURBiEHEjETIkFRFWFxoQgUFyMygZGSsRZCUlNigsHR0iQ2VFVyc9NDouHw8f/EABoBAQADAQEBAAAAAAAAAAAAAAADBAUGAgH/xAA1EQEAAQICBAoKAwEAAAAAAAAAAQIDBBEFFCFREhYxQVJxgZGh8BMVMzRTVGHB0dIiMuEG/9oADAMBAAIRAxEAPwDcUBAQEBAQEBAQEBAQEBAQEBAQEBAQEBAQEBAQEBAQEBAQEBAQEBAQEBAQEBAQEBAQEBAQEBAQEBAQEBAQEBAQEBAQEBAQEBAQEBAQEBAQEBAQeFbM6CldIxhkcBswEDJ8snovkzMRsSWqaaqoiqco3slv2mrpfq41c0QJ6NaHDlaPIb//AFZ9y1drnOYdhhNIaPwtvgW6vDbKN+T6u/UD7zVHq1zcteu8J0/CX8PD+uAz2A+81NWubj13hOn4S6eFQH5XtI/VP/gvWF9oj0/nqc574bWtNwogICAgICAgICAgICAgICAgICAgICDJbrxGq6S6zUoEWGSvaMtOcNcQPHyWfViq4qmHYYfQWGuWqK5zzmInl3w5vlOrPKH7p/mvOt1puL2G+vefKdWeUP3T/NNbrOL2G+vevOg7/LqGzS1UvLlshaOUYGOVp8/MlWrFyblMzLA0tgreEvU0W88pjPb1yz3hR/exn+0/8AqmE9o6PT/uk9cfds9VUMpKd1Q9waxoJc4nAAHUlabhWUfKdV6svhtFogaWjd082cAfpY/NHlnJPkEFglt1/ggMrayjkf17MwloPqBz/BBI6c1HU1ekZbvV0wgliEnzfMe92YOTuO7kgjqemc7oKdwl4hV2sr+6lmEIijiLncrSCTkBuNz60GuIMTPE25XLXsunKVsAHbPjYZGnYMyCXEH1Hw8UFyoxf/SEYlNF2POO0LA7m5c97GfHCD+8W9ZSaMsMdTCGGWSUNAf+iAS448egHq5ggmdBX46m0nBdXY53t7/KCAHAkOAz60E894jYXkgADJJ2AHiSgyixcTp9TcSBZqVrPigJy4jvOa0HLhvsCcYGOnt2Ce4vawm0dYoquDkMj5g3Dxnu8riSN/MN+1BD6avd/wBR2Vl1jbRtY/PKHhwOAcZ9iC1U13qNP6Tlu10MfPHzOIhG2OjWjJ3JP4oKnpe+3rXNI67QPpqSn5iI2uYXl2Ou/l4Z23zsgsOgrzcK641Vsr44gactAljyA8uBIwDsRy4OcjGenkEFedfVV31qdJ2wQhzM9pPLkgFv0wAPLp4knyxuHvVXG96dvVLTyupqqKolEWWsLC0nck/uhx6H6KDn4v65rtFV8PYCIxTMdjnbkhzSOboemC0oL7pa6+m9OQXPxkja4+3He9+UFWtmrKnUuuZKCk5BRU+GzTObnndvlrDnHqzv0z4hBFXTXEFNdJac26F5ZI9pcXNy4hxBcfmj169SqFWIpiqY4PnudbY0PertUVRiJjOInLKdmccn9nL+X1P/AJZB99v/AArzrNPQjz2JfUt75irun9j8vqf/ACyD77f+FNZp6Eeew9S3vmKu6f2XbRF5Ze7PJUMp2QBry0tYQQTytPNs1vnjp4K1YriumZiMmFpTC14a9TTVXNecZ5z1zs5ZZ1wo/vYz/af+AVPCe0dLp/3SeuPu7/hF3x9DYoLSwkCoc4vIP5sfL3frLgf3fWtNwqb4HWNtp0NHVYHaVHzj3DqR0YPqHh5k+aDQkFO4vXD0dw8qpN8uaIxjzeQEFQ+Dfa/i9gqboc5llDBkbYjB3H1ucD/pQaxcasUFvkrCMiNjnkDyaCSg+YuEN29D6lkvL4Kuo5YyP7PH2hDnnq/JGMgO8dyg3zSetG6mrn0raWrgLG8xNRGGA74wO8cn+SCh8YLa7VmpvRTSf7JRSTnH6TiMA+YIaOiD8fBuvXa0FTZHH6DhKzc9Hd14HkAQ0+15QS/Ey8S6gkm0tSOwyKJ0lbN4NaAS2IftOxv/AOCgpnwb7f2+oam4EAiKINB8i87e5rkHv8JWt7S7UlDt3I3vznfvlox/2e9BaNP8Qo9P6egtpttzAija0n4vtkDvHd3TOUFm4lWaXU+gpaOJpErmte1hxklpDuTrjO2EGM8KeJJ0dIbNVNcacv64PNE787bxHmOoP2IPo+kmZUwCqjLXNeA4Ob0cMbH17IPmXU0lXw74oS3Ro3fK+RhI7sjJHElvvwfEEIN70TrCm1pbPjcWz2Y7SN27oyc49o64PjhBEca7H6a0JK8DL4CJW/u5Dun7JKDNNBauqKvRTNGUgPxuSVzGv3xHEQHOkJ8MZcB5dfIENx0tp+LTNkjtUI7rBufFzvFx9ZQUG6V9nbdJWyQSmQSPDyM4LuY8x+l55VCqqxwpzh1tizpSbVE0VxllGXVls5nN6Rsn+Hm9/wDUvPCsbkvoNLfEjz2HpGyf4eb3/wBScKxuPQaW+JHnsXbQ81JUWiQ0bHMZ2hDg7qXcrd+p8MK1YmiaZ4DC0pRiaL1OszEzlzbs5/1/NCaUGm7dzOwZ3gc7vLyYPUPeUsWfRxt5TSukpxlz+OyiOT8+eRR/hG2SStstPdmAlsDntkAHQScuHewFuP3vUp2UtvB+5R3Hh/TCNwJiZ2bx4hzeoP1YP1oLi94Y3mJAHr9ewQY78JK59lZqW1j/AKkjpDg+DAAAR45Ls/uoLtwmt/o3h9SxYILmc5B83ku/ig8eMNy9GcPal/i9ojGDg98gfhlBVPg20Ai07U3DB5pJgzfoRG3II+t7h9SDX0GecM3emNRXPUuQWyVAgi8e5EMczT+i7IOB0I8UGN0Aq9GcSJ7VRNzMXvhiB37r92OOOpDcO32G+UGqats7ND8IKilHzksoAmkJ3kkkIDnknc/yQeHwcrb8X0rNcC3BmmwHebWAAfY4vQUfWjhqvjc2hAa9gmjiIB2LWYMmfWO+D7EH0kgj5rxFDe47OT87JG+Ro9TC0HPtzt/pPkgy3j7o+B9lOp2DkmY5ofgbSBxDRzftDz8sg+BASvCe6eheEYudRz9nF2jhtk8occAZ93ggueo9P02rrN8UmaHscMseMZbkbOYf/QUGH8EKOS3cTp6FrudkbJWPc36Lg1wAPsJAIQbXr2uFt0ZV1R3xC8Y9ZHKPxQZT8Gq381RWXIjoGRtPt5nOHuZ9qDdUFJreGlNWVr6oyzgve55ALMAuJJxlnTdVasJTMzOct21/0F+3RTRFNOyIjn5tm94fJXS/rqj7Wf0L5qdG+UnGPEdCnx/J8ldL+uqPtZ/Qmp0b5OMeI6FPj+Vl0xp6PTdE6ljc9wc/nJfjOcAeAG2wU9q1FuMoZeOx1eMriuuIjKMtnemFIpPxNE2eIxOAc0jBBGQQeoKCjx8LaWhuJrqSeqoy76TYJAGnyyHNdt6uiCQotEthvEdzmq6updGcsZNI3kDsEc3KxjRnBPVBy614bU2s7k2unlnaWM5GtjLAMZJ8WE5yfNBwDhPE2MRi4XIADAAqBgAdAO70QTOqNCQamsUFnlkmEcJBBYW8ziGloLiWnJwSdsblBCUfCKChp/i8VdcY2fosnDRv12DMILdYbCLJZPRjJpn/AEvnZHB0mXeOcYJHhkeCBpLTsWlbGy0Que5jCSC8gu7xJOcAD3IPGHSdPFq1+psEzvjDN8crQOpG30j0JJKD8a20hDrO2soJ3yMY2QPHZkAkgEYOWnbcoOnSenYtK2RlohL3MaSQXkF3eJJzgD8EFMPBikNydcvjVaJnPLzI2RjXcziS4gtjGOp6IJez8PWWu7R3D49XymM5DJp+Zh2I3HLv1z1Qdeq9CU2pq5lwe+aKePZksMnK4DyGQR7kEfcOGcV4lYaurrKljDkRySMDM+ZDGN39eUFkumnaa6WI2SSMdhgDkbloAHTGOmEFapeG4orcbbFcbgyHoGNkZ3R5NJjyB7Cgm9I6QpdIUZp6ZmC7HO9xy9+OmT9Z2G26D21bpyPVVkdaZXvYxxaSYyAe6cgbg+PqQc+idIQaMtjqCB0jmvkLyZCCckAeAG2AEFhQEBAQEBAQEBAQEBAQEBAQEBAQEBAQEBAQEBAQEBAQEBAQEBAQEBAQEBAQEBAQEBAQEBAQEBAQEBAQEBAQEBAQEBAQEBAQEBAQEBAQEBAQEBA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03" name="AutoShape 11" descr="data:image/jpeg;base64,/9j/4AAQSkZJRgABAQAAAQABAAD/2wCEAAkGBxMHBhUIExQVFhQXFyAbGBgXGB4fHRwhICEgIBwdHykfHyssHyExIykcIzctJSkrLy4xHig0ODQtQyktLi0BCgoKDg0OGhAQGzYlHiU1Nzc3ODcvNys0MzMtNTQvNzE2LTc3NzcsLzU1NysrMzcyKy80LSstLTc4NSwsLzQyNP/AABEIAFQA2AMBEQACEQEDEQH/xAAcAAEAAwEBAQEBAAAAAAAAAAAABQYHBAMIAgH/xABFEAABAwMCAwQECQkHBQAAAAABAAIDBAURBiEHEjETIkFRFWFxoQgUFyMygZGSsRZCUlNigsHR0iQ2VFVyc9NDouHw8f/EABoBAQADAQEBAAAAAAAAAAAAAAADBAUGAgH/xAA1EQEAAQICBAoKAwEAAAAAAAAAAQIDBBEFFCFREhYxQVJxgZGh8BMVMzRTVGHB0dIiMuEG/9oADAMBAAIRAxEAPwDcUBAQEBAQEBAQEBAQEBAQEBAQEBAQEBAQEBAQEBAQEBAQEBAQEBAQEBAQEBAQEBAQEBAQEBAQEBAQEBAQEBAQEBAQEBAQEBAQEBAQEBAQEBAQeFbM6CldIxhkcBswEDJ8snovkzMRsSWqaaqoiqco3slv2mrpfq41c0QJ6NaHDlaPIb//AFZ9y1drnOYdhhNIaPwtvgW6vDbKN+T6u/UD7zVHq1zcteu8J0/CX8PD+uAz2A+81NWubj13hOn4S6eFQH5XtI/VP/gvWF9oj0/nqc574bWtNwogICAgICAgICAgICAgICAgICAgICDJbrxGq6S6zUoEWGSvaMtOcNcQPHyWfViq4qmHYYfQWGuWqK5zzmInl3w5vlOrPKH7p/mvOt1puL2G+vefKdWeUP3T/NNbrOL2G+vevOg7/LqGzS1UvLlshaOUYGOVp8/MlWrFyblMzLA0tgreEvU0W88pjPb1yz3hR/exn+0/8AqmE9o6PT/uk9cfds9VUMpKd1Q9waxoJc4nAAHUlabhWUfKdV6svhtFogaWjd082cAfpY/NHlnJPkEFglt1/ggMrayjkf17MwloPqBz/BBI6c1HU1ekZbvV0wgliEnzfMe92YOTuO7kgjqemc7oKdwl4hV2sr+6lmEIijiLncrSCTkBuNz60GuIMTPE25XLXsunKVsAHbPjYZGnYMyCXEH1Hw8UFyoxf/SEYlNF2POO0LA7m5c97GfHCD+8W9ZSaMsMdTCGGWSUNAf+iAS448egHq5ggmdBX46m0nBdXY53t7/KCAHAkOAz60E894jYXkgADJJ2AHiSgyixcTp9TcSBZqVrPigJy4jvOa0HLhvsCcYGOnt2Ce4vawm0dYoquDkMj5g3Dxnu8riSN/MN+1BD6avd/wBR2Vl1jbRtY/PKHhwOAcZ9iC1U13qNP6Tlu10MfPHzOIhG2OjWjJ3JP4oKnpe+3rXNI67QPpqSn5iI2uYXl2Ou/l4Z23zsgsOgrzcK641Vsr44gactAljyA8uBIwDsRy4OcjGenkEFedfVV31qdJ2wQhzM9pPLkgFv0wAPLp4knyxuHvVXG96dvVLTyupqqKolEWWsLC0nck/uhx6H6KDn4v65rtFV8PYCIxTMdjnbkhzSOboemC0oL7pa6+m9OQXPxkja4+3He9+UFWtmrKnUuuZKCk5BRU+GzTObnndvlrDnHqzv0z4hBFXTXEFNdJac26F5ZI9pcXNy4hxBcfmj169SqFWIpiqY4PnudbY0PertUVRiJjOInLKdmccn9nL+X1P/AJZB99v/AArzrNPQjz2JfUt75irun9j8vqf/ACyD77f+FNZp6Eeew9S3vmKu6f2XbRF5Ze7PJUMp2QBry0tYQQTytPNs1vnjp4K1YriumZiMmFpTC14a9TTVXNecZ5z1zs5ZZ1wo/vYz/af+AVPCe0dLp/3SeuPu7/hF3x9DYoLSwkCoc4vIP5sfL3frLgf3fWtNwqb4HWNtp0NHVYHaVHzj3DqR0YPqHh5k+aDQkFO4vXD0dw8qpN8uaIxjzeQEFQ+Dfa/i9gqboc5llDBkbYjB3H1ucD/pQaxcasUFvkrCMiNjnkDyaCSg+YuEN29D6lkvL4Kuo5YyP7PH2hDnnq/JGMgO8dyg3zSetG6mrn0raWrgLG8xNRGGA74wO8cn+SCh8YLa7VmpvRTSf7JRSTnH6TiMA+YIaOiD8fBuvXa0FTZHH6DhKzc9Hd14HkAQ0+15QS/Ey8S6gkm0tSOwyKJ0lbN4NaAS2IftOxv/AOCgpnwb7f2+oam4EAiKINB8i87e5rkHv8JWt7S7UlDt3I3vznfvlox/2e9BaNP8Qo9P6egtpttzAija0n4vtkDvHd3TOUFm4lWaXU+gpaOJpErmte1hxklpDuTrjO2EGM8KeJJ0dIbNVNcacv64PNE787bxHmOoP2IPo+kmZUwCqjLXNeA4Ob0cMbH17IPmXU0lXw74oS3Ro3fK+RhI7sjJHElvvwfEEIN70TrCm1pbPjcWz2Y7SN27oyc49o64PjhBEca7H6a0JK8DL4CJW/u5Dun7JKDNNBauqKvRTNGUgPxuSVzGv3xHEQHOkJ8MZcB5dfIENx0tp+LTNkjtUI7rBufFzvFx9ZQUG6V9nbdJWyQSmQSPDyM4LuY8x+l55VCqqxwpzh1tizpSbVE0VxllGXVls5nN6Rsn+Hm9/wDUvPCsbkvoNLfEjz2HpGyf4eb3/wBScKxuPQaW+JHnsXbQ81JUWiQ0bHMZ2hDg7qXcrd+p8MK1YmiaZ4DC0pRiaL1OszEzlzbs5/1/NCaUGm7dzOwZ3gc7vLyYPUPeUsWfRxt5TSukpxlz+OyiOT8+eRR/hG2SStstPdmAlsDntkAHQScuHewFuP3vUp2UtvB+5R3Hh/TCNwJiZ2bx4hzeoP1YP1oLi94Y3mJAHr9ewQY78JK59lZqW1j/AKkjpDg+DAAAR45Ls/uoLtwmt/o3h9SxYILmc5B83ku/ig8eMNy9GcPal/i9ojGDg98gfhlBVPg20Ai07U3DB5pJgzfoRG3II+t7h9SDX0GecM3emNRXPUuQWyVAgi8e5EMczT+i7IOB0I8UGN0Aq9GcSJ7VRNzMXvhiB37r92OOOpDcO32G+UGqats7ND8IKilHzksoAmkJ3kkkIDnknc/yQeHwcrb8X0rNcC3BmmwHebWAAfY4vQUfWjhqvjc2hAa9gmjiIB2LWYMmfWO+D7EH0kgj5rxFDe47OT87JG+Ro9TC0HPtzt/pPkgy3j7o+B9lOp2DkmY5ofgbSBxDRzftDz8sg+BASvCe6eheEYudRz9nF2jhtk8occAZ93ggueo9P02rrN8UmaHscMseMZbkbOYf/QUGH8EKOS3cTp6FrudkbJWPc36Lg1wAPsJAIQbXr2uFt0ZV1R3xC8Y9ZHKPxQZT8Gq381RWXIjoGRtPt5nOHuZ9qDdUFJreGlNWVr6oyzgve55ALMAuJJxlnTdVasJTMzOct21/0F+3RTRFNOyIjn5tm94fJXS/rqj7Wf0L5qdG+UnGPEdCnx/J8ldL+uqPtZ/Qmp0b5OMeI6FPj+Vl0xp6PTdE6ljc9wc/nJfjOcAeAG2wU9q1FuMoZeOx1eMriuuIjKMtnemFIpPxNE2eIxOAc0jBBGQQeoKCjx8LaWhuJrqSeqoy76TYJAGnyyHNdt6uiCQotEthvEdzmq6updGcsZNI3kDsEc3KxjRnBPVBy614bU2s7k2unlnaWM5GtjLAMZJ8WE5yfNBwDhPE2MRi4XIADAAqBgAdAO70QTOqNCQamsUFnlkmEcJBBYW8ziGloLiWnJwSdsblBCUfCKChp/i8VdcY2fosnDRv12DMILdYbCLJZPRjJpn/AEvnZHB0mXeOcYJHhkeCBpLTsWlbGy0Que5jCSC8gu7xJOcAD3IPGHSdPFq1+psEzvjDN8crQOpG30j0JJKD8a20hDrO2soJ3yMY2QPHZkAkgEYOWnbcoOnSenYtK2RlohL3MaSQXkF3eJJzgD8EFMPBikNydcvjVaJnPLzI2RjXcziS4gtjGOp6IJez8PWWu7R3D49XymM5DJp+Zh2I3HLv1z1Qdeq9CU2pq5lwe+aKePZksMnK4DyGQR7kEfcOGcV4lYaurrKljDkRySMDM+ZDGN39eUFkumnaa6WI2SSMdhgDkbloAHTGOmEFapeG4orcbbFcbgyHoGNkZ3R5NJjyB7Cgm9I6QpdIUZp6ZmC7HO9xy9+OmT9Z2G26D21bpyPVVkdaZXvYxxaSYyAe6cgbg+PqQc+idIQaMtjqCB0jmvkLyZCCckAeAG2AEFhQEBAQEBAQEBAQEBAQEBAQEBAQEBAQEBAQEBAQEBAQEBAQEBAQEBAQEBAQEBAQEBAQEBAQEBAQEBAQEBAQEBAQEBAQEBAQEBAQEBAQEBAQEBA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05" name="AutoShape 13" descr="data:image/jpeg;base64,/9j/4AAQSkZJRgABAQAAAQABAAD/2wCEAAkGBhQRERQUDxMTFRUTEhEOGBQYGB0ZGBceGhgYGRgXHh4aGyYeHxklHSAaIS8kIzMpMiw4JSAxNTA2NTIrLikBCQoKDgwNGQ4NGTUkHiQ1KjU1KTU1NTU1NTU1Niw1NSw1NTU1KTU2MzU1NSwwNjUvNSwpNSwsKSksMzU1NTA2Nf/AABEIAEQAsAMBIgACEQEDEQH/xAAcAAEAAgMBAQEAAAAAAAAAAAAABgcBBAUCAwj/xAA9EAABAwIEBAMFBQQLAAAAAAABAAIDBBEFBhIhBxMxQSJRYRQyQoGRF1RicaEII5LwFiQzQ1NVY5Ox0uL/xAAYAQEAAwEAAAAAAAAAAAAAAAAABAUGA//EACYRAQACAgIAAwkAAAAAAAAAAAABAgMRBBIhMaIFEyIjMkFigaH/2gAMAwEAAhEDEQA/ALxREQEREBERAREQEREBERAREQEREBERAREQEREGpiuKx00TpZ3aWt+pPYAdyVW8/GGXUeXTx6bm2pzr27XttdbuIcWGNkex1Lq5cj2XLh8Li2+7fRa32sRfch/E3/qoeTNEz8N9fppeH7OyY67y8fvM/lENf7YZ/u8X8TlvYFxSmqKmGF0MTRJIIyQ51xfvutrL/EGKqqI4BSNbzCRqu02sCemn0XCxBgGYGAAAc+HYbfAFz72jVovuN6So4+C03xZOP0tFZtHjtbiL4VtayGN0kz2sYxpe57jYADuVAqHijNXyPbg9C6eOM6XVErxDHf02JP5dfRWDILERQ2jznVsqoaevw90fPcWMmhkEsdwCTq2aW7AndaWLcVhFircNjpjI9z4Y+ZrDQNYBJsR2ab+qCfoiq/C+MstXUywUWHPmdEXknnNbdrXadXiG1zbZBaCLhZaxmpqOZ7XROpdGgN1SNfrve/u9LbfVcbKHE+PEK2ppWRlhg16XlwPMDX6CQLbdj3QTZEuoRgXFCOtxOSipoi9kTXudUBw0+GwNhbcajYG+6Cboq9zjxY9hr2UUdK6eSRsRbpeG3LyQG2IK6+E5mr5Z2Rz4Y+CN19UxnY8NsCejdySdkErRQOr4kyS1slHhVL7TJB/ayPkEcTCDYi9iSb7fVdPKebpqqaenq6N1NLTCMuOsPjdrvp0uAF7gEoJSir9vEyarqZoMHpBUinOmSZ8oijvcgBuxJuQbedj2XQwPO888NYZKJ8U9Fdroi8ObI7QX6WuA7i3buEEwRQrhxxLZi4m0xGJ0Jj8JdqJDr79B3FlvV2dLYjHQU0JmkLObM8O0tgbtYu2NyR2/LzQQXEc7QtmlacOpHFssjdRG5s4i58PU9Vr/ANOof8tpPp/5W3iGfpmTSNFLTENlkZcxEk2cRc+q1/tEm+6Uv+0VVzfx+r+N5Tjz1j5Prl1MpZtimrIY20NNEXFwEjB4m+Enbw/JfGviLswt0gm00TjbsBGLn8ls5TzpLPWRRup6dgcXAubGQ4WaTsVPqPAo455ZwLyTabuPYAABo9NrrvSvvKxqfuq+Vnjh57dqa7UmIje/OfPaqf2j8beyGmpmEhszpJn+ujSGtPpd1/kFZORsDZR0FPDGANMTHOI+JzgHOd8yVFONmQpcRpo5KVuqamLyGd3tdbUB+IEAgd91tZY4qUhpo21rzSzxsbHJFKx7SC0WJHh3BtfzU1l0/VDZAb7dmerqerYXVEgNweh5TPlbpZWlU50jkw+pq6YSFkTJdDywjmODdi1rrEt1EC/fdVDwUzHTYcKl9cZGSSmJjQIZHHS3UXG7WkWJI29EF55kxEU9JUTH+6gll626NJA/O6ovgnW1NMypngoJqvmuZEXskY0N0XcRZ25J1Aqc8V80tmwNz6XW4Vb2QNuwgkBxLjpIuB4T+i4/CrPNFh+Gxw1D5Gy65ZXtEEp3Lja5DLE6QEFgV2ZpI8Mmq54HU8jIZn8pxDnNIuGXtYG5sVRmWqV+C4xQOlJDamCBzyelp26XDt7r/wDhW/xPfz4KWkaD/XquCJw/02kPkv3GwA+ajP7QGWHzso5qdhdIJvZAGjc8yxYPPZwP1KDv8Q8ffMX0FE/Q7kvnqqjtTwhpJF/8R/QDy3UM/ZswzxVk5A2EVOD3F7vd8tm/RSPHsEOF4BVAl0tVUstNLbU6SSUhrt+ukAkD6pwVh9jwR80jSLvqKkgixswaQPnp/VBBqrEJJ80yzQU7qo08jrRMcGk8poZe7ttnK6stY9UVLpBU0MlIGBti97Xayb3A0+Vv1CpLhBmOGkq6upxF0rHTNs391I/UXvL3nwNNtwPqrmqc5tfh01ZQskm0NeGM5bw5zht7pAdYHf6oKUqKyry1i8sjmF8E73nf3ZmFxcLHtI2/8gq+8t47BXU7amlILZRYm1nAjYtd6jdQLOme8Nr8LlY8l8z4zop+W7nMlt4drbEO79LXXwyNT1WDYC+V8Ej5nTCcQBpLmtcWNOoDcHSCfTa6CB4PjFVljEZY6iMvhlI1dhIwE6ZWHpqAJ29SD5r9DYJicNVC2opi10cwEmoCxO1vF+IWsb+SrXiVnDDsRw10cRM9Q/SYImxu5rH3HbTdvcHzUp4S5dlocMiiqRpkLnzFndms3DT626oKlpMQkwLHKyKCMyc9r44Yh8RkIfB8g42PzVz5Hyp7FC50zuZVVDufUTd3PPwj8DegCqygidW5tdI5ruXDI+xLTb9yzSN+nvbq90GNA8gsaB5BekQ2wGjyCyiICwWDyCyiDFk0jyCyiDGkeSaR5BZRBiyzZEQYISyyiDGkeQQBZRB50DyC9IiDyGDyC9IiDAaso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207" name="Picture 15" descr="https://encrypted-tbn1.gstatic.com/images?q=tbn:ANd9GcTNyx_pCdXGW3R6iBKDetPc07wSTkPXDWFh5zfrO80fFMfuUJq9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352" y="3284984"/>
            <a:ext cx="914400" cy="914401"/>
          </a:xfrm>
          <a:prstGeom prst="rect">
            <a:avLst/>
          </a:prstGeom>
          <a:noFill/>
        </p:spPr>
      </p:pic>
      <p:pic>
        <p:nvPicPr>
          <p:cNvPr id="8209" name="Picture 17" descr="http://cedricgalante.fr/css/images/Liger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4520" y="4365104"/>
            <a:ext cx="1689480" cy="80201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7380312" y="5301208"/>
            <a:ext cx="176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Norm</a:t>
            </a:r>
            <a:r>
              <a:rPr lang="fr-FR" sz="2000" dirty="0" smtClean="0"/>
              <a:t> 61508 </a:t>
            </a:r>
          </a:p>
          <a:p>
            <a:r>
              <a:rPr lang="fr-FR" sz="2000" dirty="0" smtClean="0"/>
              <a:t>(SIL 3 </a:t>
            </a:r>
            <a:r>
              <a:rPr lang="fr-FR" sz="2000" dirty="0" err="1" smtClean="0"/>
              <a:t>level</a:t>
            </a:r>
            <a:r>
              <a:rPr lang="fr-FR" sz="2000" dirty="0" smtClean="0"/>
              <a:t>)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88640"/>
            <a:ext cx="3384376" cy="6120680"/>
          </a:xfrm>
        </p:spPr>
        <p:txBody>
          <a:bodyPr/>
          <a:lstStyle/>
          <a:p>
            <a:r>
              <a:rPr lang="fr-FR" dirty="0" err="1" smtClean="0">
                <a:latin typeface="Arial" pitchFamily="34" charset="0"/>
                <a:cs typeface="Arial" pitchFamily="34" charset="0"/>
              </a:rPr>
              <a:t>Acces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accounting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err="1" smtClean="0">
                <a:latin typeface="Arial" pitchFamily="34" charset="0"/>
                <a:cs typeface="Arial" pitchFamily="34" charset="0"/>
              </a:rPr>
              <a:t>Others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functions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lvl="1"/>
            <a:r>
              <a:rPr lang="fr-FR" dirty="0" err="1" smtClean="0">
                <a:latin typeface="Arial" pitchFamily="34" charset="0"/>
                <a:cs typeface="Arial" pitchFamily="34" charset="0"/>
              </a:rPr>
              <a:t>Biomedric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identification</a:t>
            </a:r>
          </a:p>
          <a:p>
            <a:pPr lvl="1"/>
            <a:r>
              <a:rPr lang="fr-FR" dirty="0" smtClean="0">
                <a:latin typeface="Arial" pitchFamily="34" charset="0"/>
                <a:cs typeface="Arial" pitchFamily="34" charset="0"/>
              </a:rPr>
              <a:t>Consignation for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purpose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handling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…</a:t>
            </a:r>
          </a:p>
          <a:p>
            <a:pPr lvl="1"/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/>
          </a:p>
        </p:txBody>
      </p:sp>
      <p:sp>
        <p:nvSpPr>
          <p:cNvPr id="5" name="Text Box 6789"/>
          <p:cNvSpPr txBox="1">
            <a:spLocks noChangeArrowheads="1"/>
          </p:cNvSpPr>
          <p:nvPr/>
        </p:nvSpPr>
        <p:spPr bwMode="auto">
          <a:xfrm>
            <a:off x="17147282" y="10003408"/>
            <a:ext cx="1215390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accent2"/>
                </a:solidFill>
              </a:rPr>
              <a:t>Acces</a:t>
            </a:r>
            <a:r>
              <a:rPr lang="fr-FR" sz="3600" b="1" dirty="0" smtClean="0">
                <a:solidFill>
                  <a:schemeClr val="accent2"/>
                </a:solidFill>
              </a:rPr>
              <a:t> comptabilisation</a:t>
            </a:r>
            <a:endParaRPr lang="fr-FR" sz="3600" b="1" dirty="0">
              <a:solidFill>
                <a:schemeClr val="accent2"/>
              </a:solidFill>
            </a:endParaRPr>
          </a:p>
        </p:txBody>
      </p:sp>
      <p:sp>
        <p:nvSpPr>
          <p:cNvPr id="6" name="Text Box 6802"/>
          <p:cNvSpPr txBox="1">
            <a:spLocks noChangeArrowheads="1"/>
          </p:cNvSpPr>
          <p:nvPr/>
        </p:nvSpPr>
        <p:spPr bwMode="auto">
          <a:xfrm>
            <a:off x="17461432" y="11205864"/>
            <a:ext cx="11277600" cy="63402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fr-FR" sz="3200" b="1" dirty="0" smtClean="0">
                <a:solidFill>
                  <a:schemeClr val="accent2"/>
                </a:solidFill>
              </a:rPr>
              <a:t>one </a:t>
            </a:r>
            <a:r>
              <a:rPr lang="fr-FR" sz="3200" b="1" dirty="0" err="1" smtClean="0">
                <a:solidFill>
                  <a:schemeClr val="accent2"/>
                </a:solidFill>
              </a:rPr>
              <a:t>thermic</a:t>
            </a:r>
            <a:r>
              <a:rPr lang="fr-FR" sz="3200" b="1" dirty="0" smtClean="0">
                <a:solidFill>
                  <a:schemeClr val="accent2"/>
                </a:solidFill>
              </a:rPr>
              <a:t> caméra (and </a:t>
            </a:r>
            <a:r>
              <a:rPr lang="fr-FR" sz="3200" b="1" dirty="0" err="1" smtClean="0">
                <a:solidFill>
                  <a:schemeClr val="accent2"/>
                </a:solidFill>
              </a:rPr>
              <a:t>treatement</a:t>
            </a:r>
            <a:r>
              <a:rPr lang="fr-FR" sz="3200" b="1" dirty="0" smtClean="0">
                <a:solidFill>
                  <a:schemeClr val="accent2"/>
                </a:solidFill>
              </a:rPr>
              <a:t> soft ) </a:t>
            </a:r>
            <a:endParaRPr lang="fr-FR" sz="3200" b="1" dirty="0">
              <a:solidFill>
                <a:schemeClr val="accent2"/>
              </a:solidFill>
            </a:endParaRPr>
          </a:p>
        </p:txBody>
      </p:sp>
      <p:sp>
        <p:nvSpPr>
          <p:cNvPr id="7" name="Text Box 6802"/>
          <p:cNvSpPr txBox="1">
            <a:spLocks noChangeArrowheads="1"/>
          </p:cNvSpPr>
          <p:nvPr/>
        </p:nvSpPr>
        <p:spPr bwMode="auto">
          <a:xfrm>
            <a:off x="17173400" y="20710920"/>
            <a:ext cx="11277600" cy="11080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fr-FR" sz="3200" b="1" dirty="0">
                <a:solidFill>
                  <a:schemeClr val="accent2"/>
                </a:solidFill>
              </a:rPr>
              <a:t>Un </a:t>
            </a:r>
            <a:r>
              <a:rPr lang="fr-FR" sz="3200" b="1" dirty="0" smtClean="0">
                <a:solidFill>
                  <a:schemeClr val="accent2"/>
                </a:solidFill>
              </a:rPr>
              <a:t>LASER analyser</a:t>
            </a:r>
            <a:endParaRPr lang="fr-FR" sz="3200" b="1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r>
              <a:rPr lang="fr-FR" sz="2800" dirty="0"/>
              <a:t>La fonctionnalité est identique à celle d’un tapis contact</a:t>
            </a:r>
          </a:p>
        </p:txBody>
      </p:sp>
      <p:pic>
        <p:nvPicPr>
          <p:cNvPr id="8" name="Picture 53" descr="M:\UGA\Présentation\Roscoff_2011\Photos\2011-09-08 13.47.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65663" y="24218900"/>
            <a:ext cx="3698875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794"/>
          <p:cNvSpPr txBox="1">
            <a:spLocks noChangeArrowheads="1"/>
          </p:cNvSpPr>
          <p:nvPr/>
        </p:nvSpPr>
        <p:spPr bwMode="auto">
          <a:xfrm>
            <a:off x="17389424" y="16174416"/>
            <a:ext cx="102203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400" u="sng" dirty="0" smtClean="0"/>
              <a:t>L’</a:t>
            </a:r>
            <a:r>
              <a:rPr lang="fr-FR" sz="2400" u="sng" dirty="0" err="1" smtClean="0"/>
              <a:t>unicity</a:t>
            </a:r>
            <a:r>
              <a:rPr lang="fr-FR" sz="2400" u="sng" dirty="0" smtClean="0"/>
              <a:t> </a:t>
            </a:r>
            <a:r>
              <a:rPr lang="fr-FR" sz="2400" dirty="0" smtClean="0"/>
              <a:t>(</a:t>
            </a:r>
            <a:r>
              <a:rPr lang="fr-FR" dirty="0" err="1" smtClean="0"/>
              <a:t>only</a:t>
            </a:r>
            <a:r>
              <a:rPr lang="fr-FR" dirty="0" smtClean="0"/>
              <a:t> one </a:t>
            </a:r>
            <a:r>
              <a:rPr lang="fr-FR" dirty="0" err="1" smtClean="0"/>
              <a:t>person</a:t>
            </a:r>
            <a:r>
              <a:rPr lang="fr-FR" dirty="0" smtClean="0"/>
              <a:t> in the </a:t>
            </a:r>
            <a:r>
              <a:rPr lang="fr-FR" dirty="0" err="1" smtClean="0"/>
              <a:t>acces</a:t>
            </a:r>
            <a:r>
              <a:rPr lang="fr-FR" dirty="0" smtClean="0"/>
              <a:t> </a:t>
            </a:r>
            <a:r>
              <a:rPr lang="fr-FR" sz="2400" dirty="0" smtClean="0"/>
              <a:t>sas</a:t>
            </a:r>
            <a:r>
              <a:rPr lang="fr-FR" sz="2400" dirty="0"/>
              <a:t>) </a:t>
            </a:r>
          </a:p>
        </p:txBody>
      </p:sp>
      <p:sp>
        <p:nvSpPr>
          <p:cNvPr id="10" name="Text Box 6794"/>
          <p:cNvSpPr txBox="1">
            <a:spLocks noChangeArrowheads="1"/>
          </p:cNvSpPr>
          <p:nvPr/>
        </p:nvSpPr>
        <p:spPr bwMode="auto">
          <a:xfrm>
            <a:off x="17345025" y="23774400"/>
            <a:ext cx="371475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dirty="0" smtClean="0"/>
              <a:t>Vue de l’intérieur du sas</a:t>
            </a:r>
            <a:endParaRPr lang="fr-FR" sz="2400" dirty="0"/>
          </a:p>
        </p:txBody>
      </p:sp>
      <p:pic>
        <p:nvPicPr>
          <p:cNvPr id="11" name="Picture 56" descr="M:\UGA\Présentation\Roscoff_2011\Photos\2011-09-08 13.56.13.jpg"/>
          <p:cNvPicPr>
            <a:picLocks noChangeAspect="1" noChangeArrowheads="1"/>
          </p:cNvPicPr>
          <p:nvPr/>
        </p:nvPicPr>
        <p:blipFill>
          <a:blip r:embed="rId3"/>
          <a:srcRect l="19577" t="19363" r="18178" b="20210"/>
          <a:stretch>
            <a:fillRect/>
          </a:stretch>
        </p:blipFill>
        <p:spPr bwMode="auto">
          <a:xfrm>
            <a:off x="22501992" y="12646024"/>
            <a:ext cx="43481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7" descr="M:\UGA\Présentation\Roscoff_2011\Photos\2011-09-08 16.38.57.jpg"/>
          <p:cNvPicPr>
            <a:picLocks noChangeAspect="1" noChangeArrowheads="1"/>
          </p:cNvPicPr>
          <p:nvPr/>
        </p:nvPicPr>
        <p:blipFill>
          <a:blip r:embed="rId4"/>
          <a:srcRect l="14694" t="15265" r="17653" b="19183"/>
          <a:stretch>
            <a:fillRect/>
          </a:stretch>
        </p:blipFill>
        <p:spPr bwMode="auto">
          <a:xfrm>
            <a:off x="23222072" y="17110520"/>
            <a:ext cx="43576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8" descr="M:\UGA\Présentation\Roscoff_2011\Photos\2011-09-08 13.55.02.jpg"/>
          <p:cNvPicPr>
            <a:picLocks noChangeAspect="1" noChangeArrowheads="1"/>
          </p:cNvPicPr>
          <p:nvPr/>
        </p:nvPicPr>
        <p:blipFill>
          <a:blip r:embed="rId5"/>
          <a:srcRect l="21140" t="25087" r="19026" b="16544"/>
          <a:stretch>
            <a:fillRect/>
          </a:stretch>
        </p:blipFill>
        <p:spPr bwMode="auto">
          <a:xfrm>
            <a:off x="17461432" y="12646024"/>
            <a:ext cx="43291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794"/>
          <p:cNvSpPr txBox="1">
            <a:spLocks noChangeArrowheads="1"/>
          </p:cNvSpPr>
          <p:nvPr/>
        </p:nvSpPr>
        <p:spPr bwMode="auto">
          <a:xfrm>
            <a:off x="17375882" y="10670158"/>
            <a:ext cx="116935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dirty="0" smtClean="0"/>
              <a:t>Be sure to have </a:t>
            </a:r>
            <a:r>
              <a:rPr lang="fr-FR" dirty="0" err="1" smtClean="0"/>
              <a:t>only</a:t>
            </a:r>
            <a:r>
              <a:rPr lang="fr-FR" dirty="0" smtClean="0"/>
              <a:t> one personne by </a:t>
            </a:r>
            <a:r>
              <a:rPr lang="fr-FR" dirty="0" err="1" smtClean="0"/>
              <a:t>acces</a:t>
            </a:r>
            <a:endParaRPr lang="fr-FR" sz="2400" dirty="0"/>
          </a:p>
        </p:txBody>
      </p:sp>
      <p:sp>
        <p:nvSpPr>
          <p:cNvPr id="15" name="Text Box 6794"/>
          <p:cNvSpPr txBox="1">
            <a:spLocks noChangeArrowheads="1"/>
          </p:cNvSpPr>
          <p:nvPr/>
        </p:nvSpPr>
        <p:spPr bwMode="auto">
          <a:xfrm>
            <a:off x="17389424" y="11925944"/>
            <a:ext cx="102346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u="sng" dirty="0"/>
              <a:t>Présence </a:t>
            </a:r>
            <a:r>
              <a:rPr lang="fr-FR" sz="2400" u="sng" dirty="0" smtClean="0"/>
              <a:t>of </a:t>
            </a:r>
            <a:r>
              <a:rPr lang="fr-FR" sz="2400" u="sng" dirty="0" err="1" smtClean="0"/>
              <a:t>person</a:t>
            </a:r>
            <a:r>
              <a:rPr lang="fr-FR" sz="2400" u="sng" dirty="0" smtClean="0"/>
              <a:t> </a:t>
            </a:r>
            <a:r>
              <a:rPr lang="fr-FR" sz="2400" dirty="0" smtClean="0"/>
              <a:t>:.</a:t>
            </a:r>
            <a:endParaRPr lang="fr-FR" sz="2400" dirty="0"/>
          </a:p>
        </p:txBody>
      </p:sp>
      <p:sp>
        <p:nvSpPr>
          <p:cNvPr id="16" name="Text Box 6794"/>
          <p:cNvSpPr txBox="1">
            <a:spLocks noChangeArrowheads="1"/>
          </p:cNvSpPr>
          <p:nvPr/>
        </p:nvSpPr>
        <p:spPr bwMode="auto">
          <a:xfrm>
            <a:off x="23222072" y="16534456"/>
            <a:ext cx="478155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dirty="0"/>
              <a:t>2 tâches thermiques détectées</a:t>
            </a:r>
          </a:p>
        </p:txBody>
      </p:sp>
      <p:pic>
        <p:nvPicPr>
          <p:cNvPr id="17" name="Picture 82" descr="M:\UGA\Présentation\Roscoff_2011\Photos\2011-09-09 08.41.22.jpg"/>
          <p:cNvPicPr>
            <a:picLocks noChangeAspect="1" noChangeArrowheads="1"/>
          </p:cNvPicPr>
          <p:nvPr/>
        </p:nvPicPr>
        <p:blipFill>
          <a:blip r:embed="rId6"/>
          <a:srcRect l="20772" t="19853" r="21048" b="23689"/>
          <a:stretch>
            <a:fillRect/>
          </a:stretch>
        </p:blipFill>
        <p:spPr bwMode="auto">
          <a:xfrm>
            <a:off x="17389424" y="16966504"/>
            <a:ext cx="43513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3" descr="M:\UGA\Présentation\Roscoff_2011\Photos\2011-09-09 08.41.46.jpg"/>
          <p:cNvPicPr>
            <a:picLocks noChangeAspect="1" noChangeArrowheads="1"/>
          </p:cNvPicPr>
          <p:nvPr/>
        </p:nvPicPr>
        <p:blipFill>
          <a:blip r:embed="rId7"/>
          <a:srcRect l="22116" t="10001" r="27762" b="36667"/>
          <a:stretch>
            <a:fillRect/>
          </a:stretch>
        </p:blipFill>
        <p:spPr bwMode="auto">
          <a:xfrm>
            <a:off x="24685625" y="24218900"/>
            <a:ext cx="3476625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35896" y="620688"/>
            <a:ext cx="4282243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 pre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presentation</Template>
  <TotalTime>4732</TotalTime>
  <Words>478</Words>
  <Application>Microsoft Office PowerPoint</Application>
  <PresentationFormat>Affichage à l'écran (4:3)</PresentationFormat>
  <Paragraphs>105</Paragraphs>
  <Slides>9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modele presentation</vt:lpstr>
      <vt:lpstr>CorelDRAW</vt:lpstr>
      <vt:lpstr>ITSF 2014 GANIL SAFETY REVIEW</vt:lpstr>
      <vt:lpstr>Diapositive 2</vt:lpstr>
      <vt:lpstr>LABORATY from - CEA/DSM  - CNRS/IN2P3</vt:lpstr>
      <vt:lpstr>2. Safety review of the « origin GANIL Facility »</vt:lpstr>
      <vt:lpstr>3 FIRE RISK ANALYSIS</vt:lpstr>
      <vt:lpstr>Diapositive 6</vt:lpstr>
      <vt:lpstr>Improvement of the fire protection</vt:lpstr>
      <vt:lpstr>4. SAFETY CONTROLLED ACCESS SYSTEM 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Exigences suite au réexamen de sureté</dc:title>
  <dc:creator>rannou</dc:creator>
  <cp:lastModifiedBy>Utilisateur Windows</cp:lastModifiedBy>
  <cp:revision>353</cp:revision>
  <dcterms:created xsi:type="dcterms:W3CDTF">2010-11-03T10:36:21Z</dcterms:created>
  <dcterms:modified xsi:type="dcterms:W3CDTF">2014-09-10T01:47:29Z</dcterms:modified>
</cp:coreProperties>
</file>