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7" r:id="rId2"/>
    <p:sldId id="322" r:id="rId3"/>
    <p:sldId id="287" r:id="rId4"/>
    <p:sldId id="291" r:id="rId5"/>
    <p:sldId id="292" r:id="rId6"/>
    <p:sldId id="323" r:id="rId7"/>
    <p:sldId id="293" r:id="rId8"/>
    <p:sldId id="325" r:id="rId9"/>
    <p:sldId id="324" r:id="rId10"/>
    <p:sldId id="328" r:id="rId11"/>
    <p:sldId id="318" r:id="rId12"/>
    <p:sldId id="329" r:id="rId13"/>
    <p:sldId id="309" r:id="rId14"/>
    <p:sldId id="317" r:id="rId15"/>
    <p:sldId id="327" r:id="rId16"/>
  </p:sldIdLst>
  <p:sldSz cx="9906000" cy="6858000" type="A4"/>
  <p:notesSz cx="6662738" cy="9926638"/>
  <p:defaultTextStyle>
    <a:defPPr>
      <a:defRPr lang="en-GB"/>
    </a:defPPr>
    <a:lvl1pPr algn="l" rtl="0" fontAlgn="base">
      <a:spcBef>
        <a:spcPct val="0"/>
      </a:spcBef>
      <a:spcAft>
        <a:spcPct val="50000"/>
      </a:spcAft>
      <a:buClr>
        <a:srgbClr val="F28E00"/>
      </a:buClr>
      <a:buFont typeface="Arial Black" pitchFamily="34" charset="0"/>
      <a:defRPr sz="2000" b="1" kern="1200">
        <a:solidFill>
          <a:srgbClr val="F28E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50000"/>
      </a:spcAft>
      <a:buClr>
        <a:srgbClr val="F28E00"/>
      </a:buClr>
      <a:buFont typeface="Arial Black" pitchFamily="34" charset="0"/>
      <a:defRPr sz="2000" b="1" kern="1200">
        <a:solidFill>
          <a:srgbClr val="F28E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50000"/>
      </a:spcAft>
      <a:buClr>
        <a:srgbClr val="F28E00"/>
      </a:buClr>
      <a:buFont typeface="Arial Black" pitchFamily="34" charset="0"/>
      <a:defRPr sz="2000" b="1" kern="1200">
        <a:solidFill>
          <a:srgbClr val="F28E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50000"/>
      </a:spcAft>
      <a:buClr>
        <a:srgbClr val="F28E00"/>
      </a:buClr>
      <a:buFont typeface="Arial Black" pitchFamily="34" charset="0"/>
      <a:defRPr sz="2000" b="1" kern="1200">
        <a:solidFill>
          <a:srgbClr val="F28E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50000"/>
      </a:spcAft>
      <a:buClr>
        <a:srgbClr val="F28E00"/>
      </a:buClr>
      <a:buFont typeface="Arial Black" pitchFamily="34" charset="0"/>
      <a:defRPr sz="2000" b="1" kern="1200">
        <a:solidFill>
          <a:srgbClr val="F28E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rgbClr val="F28E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rgbClr val="F28E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rgbClr val="F28E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rgbClr val="F28E00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lash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C9E9F"/>
    <a:srgbClr val="DDDDDD"/>
    <a:srgbClr val="00A5EB"/>
    <a:srgbClr val="FFCC00"/>
    <a:srgbClr val="FF00FF"/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75725" autoAdjust="0"/>
  </p:normalViewPr>
  <p:slideViewPr>
    <p:cSldViewPr snapToGrid="0" snapToObjects="1" showGuides="1">
      <p:cViewPr varScale="1">
        <p:scale>
          <a:sx n="100" d="100"/>
          <a:sy n="100" d="100"/>
        </p:scale>
        <p:origin x="-1644" y="-96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6014"/>
        <p:guide pos="1680"/>
        <p:guide pos="4526"/>
        <p:guide pos="3171"/>
        <p:guide pos="3043"/>
        <p:guide pos="193"/>
        <p:guide pos="4657"/>
        <p:guide pos="15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-2130" y="-96"/>
      </p:cViewPr>
      <p:guideLst>
        <p:guide orient="horz" pos="3127"/>
        <p:guide pos="209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7706" cy="496332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479" y="0"/>
            <a:ext cx="2887706" cy="496332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r">
              <a:defRPr sz="1200"/>
            </a:lvl1pPr>
          </a:lstStyle>
          <a:p>
            <a:fld id="{A81FACEF-EDB4-4F10-8137-F9C3BB0BDD59}" type="datetimeFigureOut">
              <a:rPr lang="de-DE" smtClean="0"/>
              <a:pPr/>
              <a:t>05.09.2014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716"/>
            <a:ext cx="2887706" cy="496332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479" y="9428716"/>
            <a:ext cx="2887706" cy="496332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r">
              <a:defRPr sz="1200"/>
            </a:lvl1pPr>
          </a:lstStyle>
          <a:p>
            <a:fld id="{35A32A56-5871-4549-93E3-A1D2B5913C1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273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7706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6" tIns="45693" rIns="91386" bIns="45693" numCol="1" anchor="t" anchorCtr="0" compatLnSpc="1">
            <a:prstTxWarp prst="textNoShape">
              <a:avLst/>
            </a:prstTxWarp>
          </a:bodyPr>
          <a:lstStyle>
            <a:lvl1pPr>
              <a:spcAft>
                <a:spcPct val="0"/>
              </a:spcAft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79" y="0"/>
            <a:ext cx="2887706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6" tIns="45693" rIns="91386" bIns="45693" numCol="1" anchor="t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4525" y="744538"/>
            <a:ext cx="537686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274" y="4715154"/>
            <a:ext cx="533019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6" tIns="45693" rIns="91386" bIns="4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716"/>
            <a:ext cx="2887706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6" tIns="45693" rIns="91386" bIns="45693" numCol="1" anchor="b" anchorCtr="0" compatLnSpc="1">
            <a:prstTxWarp prst="textNoShape">
              <a:avLst/>
            </a:prstTxWarp>
          </a:bodyPr>
          <a:lstStyle>
            <a:lvl1pPr>
              <a:spcAft>
                <a:spcPct val="0"/>
              </a:spcAft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79" y="9428716"/>
            <a:ext cx="2887706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6" tIns="45693" rIns="91386" bIns="45693" numCol="1" anchor="b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00EDB4-0B55-47BD-8378-C190CDA0F98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261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0EDB4-0B55-47BD-8378-C190CDA0F98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35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mist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behaves</a:t>
            </a:r>
            <a:r>
              <a:rPr lang="de-DE" baseline="0" dirty="0" smtClean="0"/>
              <a:t> like gas. </a:t>
            </a:r>
            <a:r>
              <a:rPr lang="de-DE" baseline="0" dirty="0" err="1" smtClean="0"/>
              <a:t>Filles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room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0EDB4-0B55-47BD-8378-C190CDA0F98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381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Witnessed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by a </a:t>
            </a:r>
            <a:r>
              <a:rPr lang="de-DE" dirty="0" err="1" smtClean="0"/>
              <a:t>german</a:t>
            </a:r>
            <a:r>
              <a:rPr lang="de-DE" dirty="0" smtClean="0"/>
              <a:t> </a:t>
            </a:r>
            <a:r>
              <a:rPr lang="de-DE" dirty="0" err="1" smtClean="0"/>
              <a:t>association</a:t>
            </a:r>
            <a:r>
              <a:rPr lang="de-DE" baseline="0" dirty="0" smtClean="0"/>
              <a:t> for </a:t>
            </a:r>
            <a:r>
              <a:rPr lang="de-DE" baseline="0" dirty="0" err="1" smtClean="0"/>
              <a:t>technical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inspection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called</a:t>
            </a:r>
            <a:r>
              <a:rPr lang="de-DE" baseline="0" dirty="0" smtClean="0"/>
              <a:t> TÜV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0EDB4-0B55-47BD-8378-C190CDA0F98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-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tunnelvehicles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carrys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self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rescuers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works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potassium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oxyde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cartridge</a:t>
            </a:r>
            <a:r>
              <a:rPr lang="de-DE" baseline="0" dirty="0" smtClean="0"/>
              <a:t>), hi-press </a:t>
            </a:r>
            <a:r>
              <a:rPr lang="de-DE" baseline="0" dirty="0" err="1" smtClean="0"/>
              <a:t>foam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extinguisher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carbondioxyde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extinguisher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halligan</a:t>
            </a:r>
            <a:r>
              <a:rPr lang="de-DE" baseline="0" dirty="0" smtClean="0"/>
              <a:t>-tool, </a:t>
            </a:r>
            <a:r>
              <a:rPr lang="de-DE" baseline="0" dirty="0" err="1" smtClean="0"/>
              <a:t>first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responder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equipment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0EDB4-0B55-47BD-8378-C190CDA0F98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550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0EDB4-0B55-47BD-8378-C190CDA0F98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Due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risk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assesment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pulsetransformers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failure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resistant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wont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burning</a:t>
            </a:r>
            <a:r>
              <a:rPr lang="de-DE" baseline="0" dirty="0" smtClean="0"/>
              <a:t> by </a:t>
            </a:r>
            <a:r>
              <a:rPr lang="de-DE" baseline="0" dirty="0" err="1" smtClean="0"/>
              <a:t>themselves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extinguishing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system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not an </a:t>
            </a:r>
            <a:r>
              <a:rPr lang="de-DE" baseline="0" dirty="0" err="1" smtClean="0"/>
              <a:t>extinguishing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system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protection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seperation</a:t>
            </a:r>
            <a:r>
              <a:rPr lang="de-DE" baseline="0" dirty="0" smtClean="0"/>
              <a:t>) </a:t>
            </a:r>
            <a:r>
              <a:rPr lang="de-DE" baseline="0" dirty="0" err="1" smtClean="0"/>
              <a:t>system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although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extinguish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protection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area</a:t>
            </a:r>
            <a:endParaRPr lang="de-DE" baseline="0" dirty="0" smtClean="0"/>
          </a:p>
          <a:p>
            <a:endParaRPr lang="de-DE" dirty="0" smtClean="0"/>
          </a:p>
          <a:p>
            <a:r>
              <a:rPr lang="de-DE" dirty="0" err="1" smtClean="0"/>
              <a:t>Burning</a:t>
            </a:r>
            <a:r>
              <a:rPr lang="de-DE" dirty="0" smtClean="0"/>
              <a:t> </a:t>
            </a:r>
            <a:r>
              <a:rPr lang="de-DE" dirty="0" err="1" smtClean="0"/>
              <a:t>forklift</a:t>
            </a:r>
            <a:r>
              <a:rPr lang="de-DE" dirty="0" smtClean="0"/>
              <a:t>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ignite</a:t>
            </a:r>
            <a:r>
              <a:rPr lang="de-DE" dirty="0" smtClean="0"/>
              <a:t> a </a:t>
            </a:r>
            <a:r>
              <a:rPr lang="de-DE" dirty="0" err="1" smtClean="0"/>
              <a:t>pulsetrafo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Pulsetrafos</a:t>
            </a:r>
            <a:r>
              <a:rPr lang="de-DE" dirty="0" smtClean="0"/>
              <a:t> must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protected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thermal </a:t>
            </a:r>
            <a:r>
              <a:rPr lang="de-DE" dirty="0" err="1" smtClean="0"/>
              <a:t>radiation</a:t>
            </a:r>
            <a:endParaRPr lang="de-DE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SzTx/>
              <a:buFont typeface="Arial Black" pitchFamily="34" charset="0"/>
              <a:buNone/>
              <a:tabLst/>
              <a:defRPr/>
            </a:pPr>
            <a:endParaRPr kumimoji="0" lang="en-GB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SzTx/>
              <a:buFont typeface="Arial Black" pitchFamily="34" charset="0"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Many reasons against massive firewalls like </a:t>
            </a:r>
            <a:r>
              <a:rPr kumimoji="0" lang="en-GB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trafficability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of the transport path, survey system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SzTx/>
              <a:buFont typeface="Arial Black" pitchFamily="34" charset="0"/>
              <a:buNone/>
              <a:tabLst/>
              <a:defRPr/>
            </a:pPr>
            <a:endParaRPr kumimoji="0" lang="en-GB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SzTx/>
              <a:buFont typeface="Arial Black" pitchFamily="34" charset="0"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challenges for DESY</a:t>
            </a:r>
          </a:p>
          <a:p>
            <a:pPr marL="265113" lvl="0" indent="-265113" eaLnBrk="0" hangingPunct="0">
              <a:buClrTx/>
              <a:buFont typeface="Arial" pitchFamily="34" charset="0"/>
              <a:buChar char="•"/>
              <a:defRPr/>
            </a:pPr>
            <a:r>
              <a:rPr lang="en-US" sz="900" kern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no technical framework available</a:t>
            </a:r>
          </a:p>
          <a:p>
            <a:pPr marL="0" lvl="0" indent="0" eaLnBrk="0" hangingPunct="0">
              <a:buClrTx/>
              <a:buFont typeface="Arial" pitchFamily="34" charset="0"/>
              <a:buNone/>
              <a:defRPr/>
            </a:pPr>
            <a:endParaRPr lang="en-US" sz="900" kern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0EDB4-0B55-47BD-8378-C190CDA0F98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076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For </a:t>
            </a:r>
            <a:r>
              <a:rPr lang="de-DE" dirty="0" err="1" smtClean="0"/>
              <a:t>comparison</a:t>
            </a:r>
            <a:r>
              <a:rPr lang="de-DE" dirty="0" smtClean="0"/>
              <a:t> 1 l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drops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diameter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1 mm (Sprinklertechnology)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surface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2 m²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No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emergency</a:t>
            </a:r>
            <a:r>
              <a:rPr lang="de-DE" baseline="0" dirty="0" smtClean="0"/>
              <a:t> power </a:t>
            </a:r>
            <a:r>
              <a:rPr lang="de-DE" baseline="0" dirty="0" err="1" smtClean="0"/>
              <a:t>supply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needed</a:t>
            </a:r>
            <a:r>
              <a:rPr lang="de-DE" baseline="0" dirty="0" smtClean="0"/>
              <a:t> due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distance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between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pumping</a:t>
            </a:r>
            <a:r>
              <a:rPr lang="de-DE" baseline="0" dirty="0" smtClean="0"/>
              <a:t> plant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extinguishing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zone</a:t>
            </a:r>
            <a:r>
              <a:rPr lang="de-DE" baseline="0" dirty="0" smtClean="0"/>
              <a:t> (double </a:t>
            </a:r>
            <a:r>
              <a:rPr lang="de-DE" baseline="0" dirty="0" err="1" smtClean="0"/>
              <a:t>events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taken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account</a:t>
            </a:r>
            <a:r>
              <a:rPr lang="de-DE" baseline="0" dirty="0" smtClean="0"/>
              <a:t>)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Increasing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watervolume</a:t>
            </a:r>
            <a:r>
              <a:rPr lang="de-DE" baseline="0" dirty="0" smtClean="0"/>
              <a:t> due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evaporation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displaces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oxygen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zone</a:t>
            </a:r>
            <a:r>
              <a:rPr lang="de-DE" baseline="0" dirty="0" smtClean="0"/>
              <a:t> at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source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fire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0EDB4-0B55-47BD-8378-C190CDA0F98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0EDB4-0B55-47BD-8378-C190CDA0F98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119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0EDB4-0B55-47BD-8378-C190CDA0F98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119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de-DE" dirty="0" err="1" smtClean="0"/>
              <a:t>Two</a:t>
            </a:r>
            <a:r>
              <a:rPr lang="de-DE" dirty="0" smtClean="0"/>
              <a:t> solid </a:t>
            </a:r>
            <a:r>
              <a:rPr lang="de-DE" dirty="0" err="1" smtClean="0"/>
              <a:t>firewalls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beginning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end </a:t>
            </a:r>
            <a:r>
              <a:rPr lang="de-DE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tunnel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three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curtains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every</a:t>
            </a:r>
            <a:r>
              <a:rPr lang="de-DE" baseline="0" dirty="0" smtClean="0"/>
              <a:t> </a:t>
            </a:r>
            <a:r>
              <a:rPr lang="de-DE" dirty="0" smtClean="0"/>
              <a:t>500 m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tunnel</a:t>
            </a:r>
            <a:endParaRPr lang="de-DE" dirty="0" smtClean="0"/>
          </a:p>
          <a:p>
            <a:pPr>
              <a:buFontTx/>
              <a:buChar char="-"/>
            </a:pPr>
            <a:r>
              <a:rPr lang="de-DE" baseline="0" dirty="0" err="1" smtClean="0"/>
              <a:t>Equivalent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resistance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F90</a:t>
            </a:r>
          </a:p>
          <a:p>
            <a:pPr>
              <a:buFontTx/>
              <a:buChar char="-"/>
            </a:pPr>
            <a:r>
              <a:rPr lang="de-DE" baseline="0" dirty="0" err="1" smtClean="0"/>
              <a:t>Curtains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ensure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free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smoke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fire</a:t>
            </a:r>
            <a:r>
              <a:rPr lang="de-DE" baseline="0" dirty="0" smtClean="0"/>
              <a:t> -&gt; save </a:t>
            </a:r>
            <a:r>
              <a:rPr lang="de-DE" baseline="0" dirty="0" err="1" smtClean="0"/>
              <a:t>areas</a:t>
            </a:r>
            <a:endParaRPr lang="de-DE" baseline="0" dirty="0" smtClean="0"/>
          </a:p>
          <a:p>
            <a:pPr>
              <a:buFontTx/>
              <a:buChar char="-"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0EDB4-0B55-47BD-8378-C190CDA0F98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341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max. 5 </a:t>
            </a:r>
            <a:r>
              <a:rPr lang="de-DE" dirty="0" err="1" smtClean="0"/>
              <a:t>extinguishing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zones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activ</a:t>
            </a:r>
            <a:r>
              <a:rPr lang="de-DE" baseline="0" dirty="0" smtClean="0"/>
              <a:t> at </a:t>
            </a:r>
            <a:r>
              <a:rPr lang="de-DE" baseline="0" dirty="0" err="1" smtClean="0"/>
              <a:t>once</a:t>
            </a:r>
            <a:endParaRPr lang="de-DE" baseline="0" dirty="0" smtClean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0EDB4-0B55-47BD-8378-C190CDA0F98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24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5836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9445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77100" y="274638"/>
            <a:ext cx="2322513" cy="5772150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274638"/>
            <a:ext cx="6819900" cy="57721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427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304800" y="274638"/>
            <a:ext cx="9294813" cy="57721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725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04800" y="1849438"/>
            <a:ext cx="4570413" cy="41973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849438"/>
            <a:ext cx="4572000" cy="41973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804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145853" y="114301"/>
            <a:ext cx="624285" cy="911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518E81-CA98-483E-BA30-586BB5DF9225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184937" y="541338"/>
            <a:ext cx="7890404" cy="481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64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320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7063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1849438"/>
            <a:ext cx="4570413" cy="4197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849438"/>
            <a:ext cx="4572000" cy="4197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057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49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880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07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52980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1463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/>
        </p:nvSpPr>
        <p:spPr bwMode="auto">
          <a:xfrm>
            <a:off x="0" y="0"/>
            <a:ext cx="9906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65113" indent="-265113" algn="ctr"/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49438"/>
            <a:ext cx="9294813" cy="41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pic>
        <p:nvPicPr>
          <p:cNvPr id="1028" name="Picture 19" descr="DESY-Logo-cyan-RGB_mitVorschau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913" y="621030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21"/>
          <p:cNvSpPr>
            <a:spLocks noChangeShapeType="1"/>
          </p:cNvSpPr>
          <p:nvPr/>
        </p:nvSpPr>
        <p:spPr bwMode="auto">
          <a:xfrm>
            <a:off x="306388" y="6553200"/>
            <a:ext cx="833913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0" name="Picture 24" descr="Mit-Sicherheit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5425"/>
            <a:ext cx="26098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26"/>
          <p:cNvSpPr>
            <a:spLocks noChangeArrowheads="1"/>
          </p:cNvSpPr>
          <p:nvPr/>
        </p:nvSpPr>
        <p:spPr bwMode="auto">
          <a:xfrm>
            <a:off x="306388" y="6577013"/>
            <a:ext cx="864552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b"/>
          <a:lstStyle/>
          <a:p>
            <a:pPr>
              <a:spcAft>
                <a:spcPct val="0"/>
              </a:spcAft>
              <a:buClrTx/>
              <a:buFontTx/>
              <a:buNone/>
            </a:pPr>
            <a:r>
              <a:rPr lang="en-GB" sz="900" b="0" dirty="0" smtClean="0">
                <a:solidFill>
                  <a:schemeClr val="bg2"/>
                </a:solidFill>
              </a:rPr>
              <a:t>SAVE – </a:t>
            </a:r>
            <a:r>
              <a:rPr lang="en-GB" sz="900" b="0" dirty="0" err="1" smtClean="0">
                <a:solidFill>
                  <a:schemeClr val="bg2"/>
                </a:solidFill>
              </a:rPr>
              <a:t>Servicezentrum</a:t>
            </a:r>
            <a:r>
              <a:rPr lang="en-GB" sz="900" b="0" baseline="0" dirty="0" smtClean="0">
                <a:solidFill>
                  <a:schemeClr val="bg2"/>
                </a:solidFill>
              </a:rPr>
              <a:t> </a:t>
            </a:r>
            <a:r>
              <a:rPr lang="en-GB" sz="900" b="0" baseline="0" dirty="0" err="1" smtClean="0">
                <a:solidFill>
                  <a:schemeClr val="bg2"/>
                </a:solidFill>
              </a:rPr>
              <a:t>Anlagensicherheit</a:t>
            </a:r>
            <a:r>
              <a:rPr lang="en-GB" sz="900" b="0" baseline="0" dirty="0" smtClean="0">
                <a:solidFill>
                  <a:schemeClr val="bg2"/>
                </a:solidFill>
              </a:rPr>
              <a:t>, </a:t>
            </a:r>
            <a:r>
              <a:rPr lang="en-GB" sz="900" b="0" baseline="0" dirty="0" err="1" smtClean="0">
                <a:solidFill>
                  <a:schemeClr val="bg2"/>
                </a:solidFill>
              </a:rPr>
              <a:t>Vorbeugender</a:t>
            </a:r>
            <a:r>
              <a:rPr lang="en-GB" sz="900" b="0" baseline="0" dirty="0" smtClean="0">
                <a:solidFill>
                  <a:schemeClr val="bg2"/>
                </a:solidFill>
              </a:rPr>
              <a:t> </a:t>
            </a:r>
            <a:r>
              <a:rPr lang="en-GB" sz="900" b="0" baseline="0" dirty="0" err="1" smtClean="0">
                <a:solidFill>
                  <a:schemeClr val="bg2"/>
                </a:solidFill>
              </a:rPr>
              <a:t>Brandschutz</a:t>
            </a:r>
            <a:r>
              <a:rPr lang="en-GB" sz="900" b="0" baseline="0" dirty="0" smtClean="0">
                <a:solidFill>
                  <a:schemeClr val="bg2"/>
                </a:solidFill>
              </a:rPr>
              <a:t>, </a:t>
            </a:r>
            <a:r>
              <a:rPr lang="en-GB" sz="900" b="0" baseline="0" dirty="0" err="1" smtClean="0">
                <a:solidFill>
                  <a:schemeClr val="bg2"/>
                </a:solidFill>
              </a:rPr>
              <a:t>Emergeny</a:t>
            </a:r>
            <a:r>
              <a:rPr lang="en-GB" sz="900" b="0" baseline="0" dirty="0" smtClean="0">
                <a:solidFill>
                  <a:schemeClr val="bg2"/>
                </a:solidFill>
              </a:rPr>
              <a:t> Service</a:t>
            </a:r>
            <a:r>
              <a:rPr lang="en-GB" sz="900" b="0" dirty="0" smtClean="0">
                <a:solidFill>
                  <a:schemeClr val="bg2"/>
                </a:solidFill>
              </a:rPr>
              <a:t>	Fabian </a:t>
            </a:r>
            <a:r>
              <a:rPr lang="en-GB" sz="900" b="0" dirty="0" err="1" smtClean="0">
                <a:solidFill>
                  <a:schemeClr val="bg2"/>
                </a:solidFill>
              </a:rPr>
              <a:t>Saretzki</a:t>
            </a:r>
            <a:r>
              <a:rPr lang="en-GB" sz="900" b="0" dirty="0" smtClean="0">
                <a:solidFill>
                  <a:schemeClr val="bg2"/>
                </a:solidFill>
              </a:rPr>
              <a:t>		</a:t>
            </a:r>
            <a:r>
              <a:rPr lang="en-GB" sz="900" b="0" baseline="0" dirty="0" smtClean="0">
                <a:solidFill>
                  <a:schemeClr val="bg2"/>
                </a:solidFill>
              </a:rPr>
              <a:t>                      </a:t>
            </a:r>
            <a:r>
              <a:rPr lang="en-GB" sz="900" b="0" dirty="0" smtClean="0">
                <a:solidFill>
                  <a:schemeClr val="bg2"/>
                </a:solidFill>
              </a:rPr>
              <a:t>ITSF</a:t>
            </a:r>
            <a:r>
              <a:rPr lang="en-GB" sz="900" b="0" baseline="0" dirty="0" smtClean="0">
                <a:solidFill>
                  <a:schemeClr val="bg2"/>
                </a:solidFill>
              </a:rPr>
              <a:t> 2014</a:t>
            </a:r>
            <a:endParaRPr lang="en-GB" sz="900" dirty="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fel.eu/en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s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446" y="1631406"/>
            <a:ext cx="1174750" cy="10840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54355" y="2938866"/>
            <a:ext cx="9225886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F28E00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F28E00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F28E00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F28E00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F28E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defRPr sz="2000" b="1">
                <a:solidFill>
                  <a:srgbClr val="F28E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defRPr sz="2000" b="1">
                <a:solidFill>
                  <a:srgbClr val="F28E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defRPr sz="2000" b="1">
                <a:solidFill>
                  <a:srgbClr val="F28E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defRPr sz="2000" b="1">
                <a:solidFill>
                  <a:srgbClr val="F28E00"/>
                </a:solidFill>
                <a:latin typeface="Arial" charset="0"/>
              </a:defRPr>
            </a:lvl9pPr>
          </a:lstStyle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Hi-Fog Water Mist at XFEL </a:t>
            </a:r>
            <a:endParaRPr lang="de-DE" sz="3600" dirty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The </a:t>
            </a:r>
            <a:r>
              <a:rPr lang="en-US" sz="2800" dirty="0">
                <a:solidFill>
                  <a:schemeClr val="tx1"/>
                </a:solidFill>
              </a:rPr>
              <a:t>application of a stationary </a:t>
            </a:r>
            <a:r>
              <a:rPr lang="en-US" sz="2800" dirty="0" smtClean="0">
                <a:solidFill>
                  <a:schemeClr val="tx1"/>
                </a:solidFill>
              </a:rPr>
              <a:t>hi-fog </a:t>
            </a:r>
            <a:r>
              <a:rPr lang="en-US" sz="2800" dirty="0">
                <a:solidFill>
                  <a:schemeClr val="tx1"/>
                </a:solidFill>
              </a:rPr>
              <a:t>extinguishing system at the new XFEL accelerator at DESY</a:t>
            </a:r>
            <a:endParaRPr lang="de-DE" sz="2800" dirty="0">
              <a:solidFill>
                <a:schemeClr val="tx1"/>
              </a:solidFill>
            </a:endParaRPr>
          </a:p>
        </p:txBody>
      </p:sp>
      <p:pic>
        <p:nvPicPr>
          <p:cNvPr id="28674" name="Picture 2" descr="Logo: European XFE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276" y="1631406"/>
            <a:ext cx="1084044" cy="108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6369" y="4801991"/>
            <a:ext cx="7021858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by Fabian </a:t>
            </a:r>
            <a:r>
              <a:rPr lang="de-DE" dirty="0" err="1" smtClean="0"/>
              <a:t>Saretzki</a:t>
            </a:r>
            <a:endParaRPr lang="de-DE" dirty="0" smtClean="0"/>
          </a:p>
          <a:p>
            <a:pPr algn="ctr"/>
            <a:r>
              <a:rPr lang="de-DE" dirty="0" smtClean="0"/>
              <a:t>DESY</a:t>
            </a:r>
          </a:p>
          <a:p>
            <a:pPr algn="ctr"/>
            <a:r>
              <a:rPr lang="de-DE" dirty="0" smtClean="0"/>
              <a:t>SAVE – </a:t>
            </a:r>
            <a:r>
              <a:rPr lang="de-DE" dirty="0" err="1" smtClean="0"/>
              <a:t>service</a:t>
            </a:r>
            <a:r>
              <a:rPr lang="de-DE" dirty="0" smtClean="0"/>
              <a:t> </a:t>
            </a:r>
            <a:r>
              <a:rPr lang="de-DE" dirty="0" err="1" smtClean="0"/>
              <a:t>center</a:t>
            </a:r>
            <a:r>
              <a:rPr lang="de-DE" dirty="0" smtClean="0"/>
              <a:t> for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safety</a:t>
            </a:r>
            <a:r>
              <a:rPr lang="de-DE" dirty="0" smtClean="0"/>
              <a:t>, </a:t>
            </a:r>
            <a:r>
              <a:rPr lang="de-DE" dirty="0" err="1" smtClean="0"/>
              <a:t>fire</a:t>
            </a:r>
            <a:r>
              <a:rPr lang="de-DE" dirty="0" smtClean="0"/>
              <a:t> </a:t>
            </a:r>
            <a:r>
              <a:rPr lang="de-DE" dirty="0" err="1" smtClean="0"/>
              <a:t>prevention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emergency</a:t>
            </a:r>
            <a:r>
              <a:rPr lang="de-DE" dirty="0" smtClean="0"/>
              <a:t> </a:t>
            </a:r>
            <a:r>
              <a:rPr lang="de-DE" dirty="0" err="1" smtClean="0"/>
              <a:t>service</a:t>
            </a:r>
            <a:endParaRPr lang="de-DE" dirty="0"/>
          </a:p>
          <a:p>
            <a:pPr algn="ctr"/>
            <a:endParaRPr lang="de-DE" dirty="0"/>
          </a:p>
        </p:txBody>
      </p:sp>
      <p:pic>
        <p:nvPicPr>
          <p:cNvPr id="1026" name="Picture 2" descr="D:\Sicherung\DESY_Praktikum_2012\DESY_CI_LOGO\TNL-CO-G_whiteb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514" y="1631850"/>
            <a:ext cx="1083600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pulse transformer protection</a:t>
            </a:r>
            <a:endParaRPr lang="en-GB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390389" y="2205142"/>
            <a:ext cx="91320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protects transformers from nearby fire</a:t>
            </a:r>
          </a:p>
          <a:p>
            <a:pPr marL="342900" indent="-342900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water mist absorbs heat radiation</a:t>
            </a:r>
          </a:p>
          <a:p>
            <a:pPr marL="342900" indent="-342900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approx. 100 l/min/extinguishing zone</a:t>
            </a:r>
          </a:p>
          <a:p>
            <a:pPr>
              <a:buClrTx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D:\Sicherung\DESY\TGA 4 &amp; 5.1\Projekt HDNL\Bilder\Pulstrafo\Trafoschutz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01" y="4379382"/>
            <a:ext cx="5254293" cy="187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Sicherung\DESY\TGA 4 &amp; 5.1\Projekt HDNL\Bilder\Pulstrafo\Trafoschutz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220" y="1849438"/>
            <a:ext cx="3012795" cy="24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69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7264" y="1347788"/>
            <a:ext cx="9613635" cy="4459287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fire </a:t>
            </a:r>
            <a:r>
              <a:rPr lang="en-GB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compartments</a:t>
            </a:r>
          </a:p>
          <a:p>
            <a:pPr marL="0" indent="0">
              <a:buNone/>
            </a:pPr>
            <a:endParaRPr lang="en-GB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b="1" dirty="0" smtClean="0"/>
              <a:t>water mist curtains generate the fire compartments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b="1" dirty="0" smtClean="0"/>
              <a:t>keeps area free of smoke and fire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b="1" dirty="0" smtClean="0"/>
              <a:t>temporary solution for installation phase</a:t>
            </a:r>
          </a:p>
          <a:p>
            <a:pPr>
              <a:buClrTx/>
              <a:buFont typeface="Arial" pitchFamily="34" charset="0"/>
              <a:buChar char="•"/>
            </a:pP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242" y="2822168"/>
            <a:ext cx="1955371" cy="167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128" y="4795785"/>
            <a:ext cx="2417095" cy="1673374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881" y="2857872"/>
            <a:ext cx="1955370" cy="159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19728572">
            <a:off x="5858090" y="5124641"/>
            <a:ext cx="357967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technical design</a:t>
            </a:r>
          </a:p>
          <a:p>
            <a:pPr algn="ctr">
              <a:buNone/>
            </a:pP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 progress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3270" y="2365604"/>
            <a:ext cx="2489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 smtClean="0">
                <a:solidFill>
                  <a:schemeClr val="tx1"/>
                </a:solidFill>
              </a:rPr>
              <a:t>Installation </a:t>
            </a:r>
            <a:r>
              <a:rPr lang="de-DE" sz="1600" b="0" dirty="0" err="1" smtClean="0">
                <a:solidFill>
                  <a:schemeClr val="tx1"/>
                </a:solidFill>
              </a:rPr>
              <a:t>phase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9018" y="2365604"/>
            <a:ext cx="2489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 err="1" smtClean="0">
                <a:solidFill>
                  <a:schemeClr val="tx1"/>
                </a:solidFill>
              </a:rPr>
              <a:t>operating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phase</a:t>
            </a:r>
            <a:endParaRPr lang="de-DE" sz="1600" b="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33" y="3856062"/>
            <a:ext cx="3121324" cy="234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4"/>
          <p:cNvSpPr txBox="1"/>
          <p:nvPr/>
        </p:nvSpPr>
        <p:spPr>
          <a:xfrm>
            <a:off x="3143802" y="5889277"/>
            <a:ext cx="216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dirty="0" err="1" smtClean="0">
                <a:solidFill>
                  <a:schemeClr val="bg1"/>
                </a:solidFill>
              </a:rPr>
              <a:t>source</a:t>
            </a:r>
            <a:r>
              <a:rPr lang="de-DE" sz="1400" b="0" dirty="0" smtClean="0">
                <a:solidFill>
                  <a:schemeClr val="bg1"/>
                </a:solidFill>
              </a:rPr>
              <a:t>: </a:t>
            </a:r>
            <a:r>
              <a:rPr lang="de-DE" sz="1400" b="0" dirty="0" err="1" smtClean="0">
                <a:solidFill>
                  <a:schemeClr val="bg1"/>
                </a:solidFill>
              </a:rPr>
              <a:t>Fogtec</a:t>
            </a:r>
            <a:endParaRPr lang="de-DE" sz="1400" b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7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2" grpId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:\4all\intern\D05\Themen XFEL\WP 36 General Safety\Fotos\ITSF2014\P10703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7" b="17371"/>
          <a:stretch/>
        </p:blipFill>
        <p:spPr bwMode="auto">
          <a:xfrm>
            <a:off x="0" y="1760305"/>
            <a:ext cx="9905999" cy="438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683" y="3822030"/>
            <a:ext cx="9583753" cy="143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http://www.gif-star.com/feuer-licht/flammen/flamme01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1070" y="4540811"/>
            <a:ext cx="2762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1167" y="4540811"/>
            <a:ext cx="165613" cy="68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1019" y="4914942"/>
            <a:ext cx="636326" cy="31040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3110" y="4914942"/>
            <a:ext cx="636326" cy="31040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3423" y="4914942"/>
            <a:ext cx="636326" cy="31040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Picture 5" descr="http://www.gif-star.com/feuer-licht/flammen/flamme01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1258" y="4540811"/>
            <a:ext cx="2762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2449" y="4912140"/>
            <a:ext cx="636326" cy="31040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483" y="4912139"/>
            <a:ext cx="636326" cy="31040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7077" y="4919542"/>
            <a:ext cx="636326" cy="31040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Picture 5" descr="http://www.gif-star.com/feuer-licht/flammen/flamme01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0764" y="4538484"/>
            <a:ext cx="2762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1233" y="4912138"/>
            <a:ext cx="636326" cy="31040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6989" y="4900126"/>
            <a:ext cx="636326" cy="31040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3355" y="4899554"/>
            <a:ext cx="636326" cy="31040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967" y="4538007"/>
            <a:ext cx="165613" cy="68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how it works</a:t>
            </a:r>
            <a:endParaRPr lang="en-GB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82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comparing hi-</a:t>
            </a:r>
            <a:r>
              <a:rPr lang="en-GB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GB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og and conventional systems</a:t>
            </a:r>
            <a:endParaRPr lang="en-GB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037" y="2205143"/>
            <a:ext cx="91320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dirty="0" smtClean="0">
                <a:solidFill>
                  <a:schemeClr val="tx1"/>
                </a:solidFill>
              </a:rPr>
              <a:t>advantages of hi-fog extinguishing system</a:t>
            </a:r>
          </a:p>
          <a:p>
            <a:pPr marL="342900" indent="-342900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safe </a:t>
            </a:r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dirty="0" smtClean="0">
                <a:solidFill>
                  <a:schemeClr val="tx1"/>
                </a:solidFill>
              </a:rPr>
              <a:t>people → </a:t>
            </a:r>
            <a:r>
              <a:rPr lang="en-US" dirty="0">
                <a:solidFill>
                  <a:schemeClr val="tx1"/>
                </a:solidFill>
              </a:rPr>
              <a:t>no pre-warning </a:t>
            </a:r>
            <a:r>
              <a:rPr lang="en-US" dirty="0" smtClean="0">
                <a:solidFill>
                  <a:schemeClr val="tx1"/>
                </a:solidFill>
              </a:rPr>
              <a:t>time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safe </a:t>
            </a:r>
            <a:r>
              <a:rPr lang="en-US" dirty="0">
                <a:solidFill>
                  <a:schemeClr val="tx1"/>
                </a:solidFill>
              </a:rPr>
              <a:t>for the </a:t>
            </a:r>
            <a:r>
              <a:rPr lang="en-US" dirty="0" smtClean="0">
                <a:solidFill>
                  <a:schemeClr val="tx1"/>
                </a:solidFill>
              </a:rPr>
              <a:t>environment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→ pure water 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water </a:t>
            </a:r>
            <a:r>
              <a:rPr lang="en-US" dirty="0">
                <a:solidFill>
                  <a:schemeClr val="tx1"/>
                </a:solidFill>
              </a:rPr>
              <a:t>consumption approx. </a:t>
            </a:r>
            <a:r>
              <a:rPr lang="en-US" dirty="0" smtClean="0">
                <a:solidFill>
                  <a:schemeClr val="tx1"/>
                </a:solidFill>
              </a:rPr>
              <a:t>10%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of </a:t>
            </a:r>
            <a:r>
              <a:rPr lang="en-US" dirty="0">
                <a:solidFill>
                  <a:schemeClr val="tx1"/>
                </a:solidFill>
              </a:rPr>
              <a:t>conventional </a:t>
            </a:r>
            <a:r>
              <a:rPr lang="en-US" dirty="0" smtClean="0">
                <a:solidFill>
                  <a:schemeClr val="tx1"/>
                </a:solidFill>
              </a:rPr>
              <a:t>sprinklers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→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minimal </a:t>
            </a:r>
            <a:r>
              <a:rPr lang="en-US" dirty="0">
                <a:solidFill>
                  <a:schemeClr val="tx1"/>
                </a:solidFill>
              </a:rPr>
              <a:t>water </a:t>
            </a:r>
            <a:r>
              <a:rPr lang="en-US" dirty="0" smtClean="0">
                <a:solidFill>
                  <a:schemeClr val="tx1"/>
                </a:solidFill>
              </a:rPr>
              <a:t>damage</a:t>
            </a:r>
          </a:p>
          <a:p>
            <a:pPr marL="342900" indent="-342900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even safe in electrical environment</a:t>
            </a:r>
          </a:p>
          <a:p>
            <a:pPr marL="342900" indent="-342900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suppression of toxic smoke gas</a:t>
            </a:r>
          </a:p>
        </p:txBody>
      </p:sp>
      <p:pic>
        <p:nvPicPr>
          <p:cNvPr id="2050" name="Picture 2" descr="C:\Users\saretzki\Desktop\ITSF Präsi\Bilder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763" y="2205143"/>
            <a:ext cx="3627350" cy="242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/>
          <p:cNvSpPr txBox="1"/>
          <p:nvPr/>
        </p:nvSpPr>
        <p:spPr>
          <a:xfrm>
            <a:off x="8221687" y="4290878"/>
            <a:ext cx="216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dirty="0" err="1" smtClean="0">
                <a:solidFill>
                  <a:schemeClr val="bg1"/>
                </a:solidFill>
              </a:rPr>
              <a:t>source</a:t>
            </a:r>
            <a:r>
              <a:rPr lang="de-DE" sz="1400" b="0" dirty="0" smtClean="0">
                <a:solidFill>
                  <a:schemeClr val="bg1"/>
                </a:solidFill>
              </a:rPr>
              <a:t>: </a:t>
            </a:r>
            <a:r>
              <a:rPr lang="de-DE" sz="1400" b="0" dirty="0" err="1" smtClean="0">
                <a:solidFill>
                  <a:schemeClr val="bg1"/>
                </a:solidFill>
              </a:rPr>
              <a:t>Fogtec</a:t>
            </a:r>
            <a:endParaRPr lang="de-DE" sz="1400" b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7265" y="1347788"/>
            <a:ext cx="3748700" cy="4459287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current status of installation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b="1" dirty="0" smtClean="0"/>
              <a:t>technical design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b="1" dirty="0" smtClean="0"/>
              <a:t>pump plant</a:t>
            </a:r>
            <a:endParaRPr lang="en-GB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b="1" dirty="0" smtClean="0"/>
              <a:t>main piping system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b="1" dirty="0" smtClean="0"/>
              <a:t>water and power supply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b="1" dirty="0" smtClean="0"/>
              <a:t>extinguishing zones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b="1" dirty="0" smtClean="0"/>
              <a:t>witnessed test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b="1" dirty="0" smtClean="0"/>
              <a:t>activation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4042014" y="1347788"/>
            <a:ext cx="3748700" cy="445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</a:pPr>
            <a:r>
              <a:rPr lang="en-US" kern="0" dirty="0" smtClean="0"/>
              <a:t> </a:t>
            </a:r>
            <a:endParaRPr lang="en-US" b="1" kern="0" dirty="0" smtClean="0"/>
          </a:p>
          <a:p>
            <a:pPr marL="0" indent="0">
              <a:buClrTx/>
              <a:buNone/>
            </a:pPr>
            <a:r>
              <a:rPr lang="de-DE" b="1" kern="0" dirty="0" smtClean="0">
                <a:solidFill>
                  <a:srgbClr val="92D050"/>
                </a:solidFill>
                <a:sym typeface="Wingdings"/>
              </a:rPr>
              <a:t></a:t>
            </a:r>
          </a:p>
          <a:p>
            <a:pPr marL="0" indent="0">
              <a:buClrTx/>
              <a:buNone/>
            </a:pPr>
            <a:r>
              <a:rPr lang="de-DE" kern="0" dirty="0">
                <a:solidFill>
                  <a:srgbClr val="92D050"/>
                </a:solidFill>
                <a:sym typeface="Wingdings"/>
              </a:rPr>
              <a:t> </a:t>
            </a:r>
            <a:endParaRPr lang="de-DE" kern="0" dirty="0" smtClean="0">
              <a:solidFill>
                <a:srgbClr val="92D050"/>
              </a:solidFill>
              <a:sym typeface="Wingdings"/>
            </a:endParaRPr>
          </a:p>
          <a:p>
            <a:pPr marL="0" indent="0">
              <a:buClrTx/>
              <a:buNone/>
            </a:pPr>
            <a:r>
              <a:rPr lang="de-DE" kern="0" dirty="0">
                <a:solidFill>
                  <a:srgbClr val="92D050"/>
                </a:solidFill>
                <a:sym typeface="Wingdings"/>
              </a:rPr>
              <a:t> </a:t>
            </a:r>
            <a:endParaRPr lang="de-DE" kern="0" dirty="0" smtClean="0">
              <a:solidFill>
                <a:srgbClr val="92D050"/>
              </a:solidFill>
              <a:sym typeface="Wingdings"/>
            </a:endParaRPr>
          </a:p>
          <a:p>
            <a:pPr marL="0" indent="0">
              <a:buClrTx/>
              <a:buNone/>
            </a:pPr>
            <a:r>
              <a:rPr lang="de-DE" kern="0" dirty="0" smtClean="0">
                <a:solidFill>
                  <a:srgbClr val="92D050"/>
                </a:solidFill>
                <a:sym typeface="Wingdings"/>
              </a:rPr>
              <a:t></a:t>
            </a:r>
          </a:p>
          <a:p>
            <a:pPr marL="0" indent="0">
              <a:buClrTx/>
              <a:buNone/>
            </a:pPr>
            <a:r>
              <a:rPr lang="de-DE" kern="0" dirty="0" smtClean="0">
                <a:sym typeface="Wingdings"/>
              </a:rPr>
              <a:t></a:t>
            </a:r>
            <a:endParaRPr lang="en-US" kern="0" dirty="0">
              <a:sym typeface="Wingdings"/>
            </a:endParaRPr>
          </a:p>
          <a:p>
            <a:pPr marL="0" indent="0">
              <a:buClrTx/>
              <a:buNone/>
            </a:pPr>
            <a:r>
              <a:rPr lang="en-US" b="1" kern="0" dirty="0" smtClean="0"/>
              <a:t>…</a:t>
            </a:r>
          </a:p>
          <a:p>
            <a:pPr marL="0" indent="0">
              <a:buClrTx/>
              <a:buNone/>
            </a:pPr>
            <a:r>
              <a:rPr lang="en-US" kern="0" dirty="0" smtClean="0"/>
              <a:t>…</a:t>
            </a:r>
            <a:endParaRPr lang="en-US" b="1" kern="0" dirty="0" smtClean="0"/>
          </a:p>
        </p:txBody>
      </p:sp>
      <p:pic>
        <p:nvPicPr>
          <p:cNvPr id="1026" name="Picture 2" descr="C:\Users\saretzki\Desktop\Zeichn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192" y="1914360"/>
            <a:ext cx="3539666" cy="295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:\4all\intern\D05\Themen XFEL\WP 36 General Safety\Fotos\ITSF2014\P10703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192" y="1914362"/>
            <a:ext cx="3728729" cy="279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:\4all\intern\D05\Themen XFEL\WP 36 General Safety\Fotos\ITSF2014\P107027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2" t="20907" r="2117" b="9672"/>
          <a:stretch/>
        </p:blipFill>
        <p:spPr bwMode="auto">
          <a:xfrm>
            <a:off x="5412192" y="1914362"/>
            <a:ext cx="3741444" cy="312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N:\4all\intern\D05\Themen XFEL\WP 36 General Safety\Fotos\ITSF2014\P10703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192" y="1914363"/>
            <a:ext cx="3934413" cy="295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:\4all\intern\D05\Themen XFEL\Löschanlagen\HDNL\Zeichnungen\Trafoschutz\Model\Trafoschutz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04" y="2383690"/>
            <a:ext cx="4739619" cy="218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aretzki\Desktop\a_TUV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691" y="2686923"/>
            <a:ext cx="3387414" cy="158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aretzki\Desktop\tzeeniewheenie-power-on-off-schalter-red-clip-art_42104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83" y="1990982"/>
            <a:ext cx="3167829" cy="317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62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retzki\Desktop\ITSF Präsi\Bilder\mota_ru_10812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9" t="14981" b="13112"/>
          <a:stretch/>
        </p:blipFill>
        <p:spPr bwMode="auto">
          <a:xfrm>
            <a:off x="0" y="1228298"/>
            <a:ext cx="9906000" cy="491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677628" y="2036236"/>
            <a:ext cx="39713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FFFF"/>
                </a:solidFill>
              </a:rPr>
              <a:t>Fabian </a:t>
            </a:r>
            <a:r>
              <a:rPr lang="de-DE" sz="1600" dirty="0" err="1" smtClean="0">
                <a:solidFill>
                  <a:srgbClr val="FFFFFF"/>
                </a:solidFill>
              </a:rPr>
              <a:t>Saretzki</a:t>
            </a:r>
            <a:r>
              <a:rPr lang="de-DE" sz="1600" dirty="0" smtClean="0">
                <a:solidFill>
                  <a:srgbClr val="FFFFFF"/>
                </a:solidFill>
              </a:rPr>
              <a:t/>
            </a:r>
            <a:br>
              <a:rPr lang="de-DE" sz="1600" dirty="0" smtClean="0">
                <a:solidFill>
                  <a:srgbClr val="FFFFFF"/>
                </a:solidFill>
              </a:rPr>
            </a:br>
            <a:r>
              <a:rPr lang="de-DE" sz="1600" dirty="0" smtClean="0">
                <a:solidFill>
                  <a:srgbClr val="FFFFFF"/>
                </a:solidFill>
              </a:rPr>
              <a:t>Work </a:t>
            </a:r>
            <a:r>
              <a:rPr lang="de-DE" sz="1600" dirty="0" err="1" smtClean="0">
                <a:solidFill>
                  <a:srgbClr val="FFFFFF"/>
                </a:solidFill>
              </a:rPr>
              <a:t>package</a:t>
            </a:r>
            <a:r>
              <a:rPr lang="de-DE" sz="1600" dirty="0" smtClean="0">
                <a:solidFill>
                  <a:srgbClr val="FFFFFF"/>
                </a:solidFill>
              </a:rPr>
              <a:t> 36 - General </a:t>
            </a:r>
            <a:r>
              <a:rPr lang="de-DE" sz="1600" dirty="0" err="1" smtClean="0">
                <a:solidFill>
                  <a:srgbClr val="FFFFFF"/>
                </a:solidFill>
              </a:rPr>
              <a:t>Safety</a:t>
            </a:r>
            <a:r>
              <a:rPr lang="de-DE" sz="1600" dirty="0" smtClean="0">
                <a:solidFill>
                  <a:srgbClr val="FFFFFF"/>
                </a:solidFill>
              </a:rPr>
              <a:t/>
            </a:r>
            <a:br>
              <a:rPr lang="de-DE" sz="1600" dirty="0" smtClean="0">
                <a:solidFill>
                  <a:srgbClr val="FFFFFF"/>
                </a:solidFill>
              </a:rPr>
            </a:br>
            <a:r>
              <a:rPr lang="de-DE" sz="1600" dirty="0" smtClean="0">
                <a:solidFill>
                  <a:srgbClr val="FFFFFF"/>
                </a:solidFill>
              </a:rPr>
              <a:t/>
            </a:r>
            <a:br>
              <a:rPr lang="de-DE" sz="1600" dirty="0" smtClean="0">
                <a:solidFill>
                  <a:srgbClr val="FFFFFF"/>
                </a:solidFill>
              </a:rPr>
            </a:br>
            <a:r>
              <a:rPr lang="de-DE" sz="1600" dirty="0" smtClean="0">
                <a:solidFill>
                  <a:srgbClr val="FFFFFF"/>
                </a:solidFill>
              </a:rPr>
              <a:t>Deutsches Elektronen-Synchrotron</a:t>
            </a:r>
            <a:br>
              <a:rPr lang="de-DE" sz="1600" dirty="0" smtClean="0">
                <a:solidFill>
                  <a:srgbClr val="FFFFFF"/>
                </a:solidFill>
              </a:rPr>
            </a:br>
            <a:r>
              <a:rPr lang="de-DE" sz="1600" dirty="0" smtClean="0">
                <a:solidFill>
                  <a:srgbClr val="FFFFFF"/>
                </a:solidFill>
              </a:rPr>
              <a:t>SAVE</a:t>
            </a:r>
            <a:br>
              <a:rPr lang="de-DE" sz="1600" dirty="0" smtClean="0">
                <a:solidFill>
                  <a:srgbClr val="FFFFFF"/>
                </a:solidFill>
              </a:rPr>
            </a:br>
            <a:r>
              <a:rPr lang="de-DE" sz="1600" dirty="0" err="1" smtClean="0">
                <a:solidFill>
                  <a:srgbClr val="FFFFFF"/>
                </a:solidFill>
              </a:rPr>
              <a:t>Notkestraße</a:t>
            </a:r>
            <a:r>
              <a:rPr lang="de-DE" sz="1600" dirty="0" smtClean="0">
                <a:solidFill>
                  <a:srgbClr val="FFFFFF"/>
                </a:solidFill>
              </a:rPr>
              <a:t> 85, Geb. 35</a:t>
            </a:r>
            <a:br>
              <a:rPr lang="de-DE" sz="1600" dirty="0" smtClean="0">
                <a:solidFill>
                  <a:srgbClr val="FFFFFF"/>
                </a:solidFill>
              </a:rPr>
            </a:br>
            <a:r>
              <a:rPr lang="de-DE" sz="1600" dirty="0" smtClean="0">
                <a:solidFill>
                  <a:srgbClr val="FFFFFF"/>
                </a:solidFill>
              </a:rPr>
              <a:t>22607 Hamburg</a:t>
            </a:r>
            <a:br>
              <a:rPr lang="de-DE" sz="1600" dirty="0" smtClean="0">
                <a:solidFill>
                  <a:srgbClr val="FFFFFF"/>
                </a:solidFill>
              </a:rPr>
            </a:br>
            <a:r>
              <a:rPr lang="de-DE" sz="1600" dirty="0" smtClean="0">
                <a:solidFill>
                  <a:srgbClr val="FFFFFF"/>
                </a:solidFill>
              </a:rPr>
              <a:t/>
            </a:r>
            <a:br>
              <a:rPr lang="de-DE" sz="1600" dirty="0" smtClean="0">
                <a:solidFill>
                  <a:srgbClr val="FFFFFF"/>
                </a:solidFill>
              </a:rPr>
            </a:br>
            <a:r>
              <a:rPr lang="de-DE" sz="1600" dirty="0" smtClean="0">
                <a:solidFill>
                  <a:srgbClr val="FFFFFF"/>
                </a:solidFill>
              </a:rPr>
              <a:t>Tel.: +49 40 8998 - 4763</a:t>
            </a:r>
            <a:br>
              <a:rPr lang="de-DE" sz="1600" dirty="0" smtClean="0">
                <a:solidFill>
                  <a:srgbClr val="FFFFFF"/>
                </a:solidFill>
              </a:rPr>
            </a:br>
            <a:r>
              <a:rPr lang="de-DE" sz="1600" dirty="0" smtClean="0">
                <a:solidFill>
                  <a:srgbClr val="FFFFFF"/>
                </a:solidFill>
              </a:rPr>
              <a:t>Fax.: +49 40 8998 – 4311</a:t>
            </a:r>
            <a:br>
              <a:rPr lang="de-DE" sz="1600" dirty="0" smtClean="0">
                <a:solidFill>
                  <a:srgbClr val="FFFFFF"/>
                </a:solidFill>
              </a:rPr>
            </a:br>
            <a:r>
              <a:rPr lang="de-DE" sz="1600" dirty="0" smtClean="0">
                <a:solidFill>
                  <a:srgbClr val="FFFFFF"/>
                </a:solidFill>
              </a:rPr>
              <a:t>Mobile: +49 171 105 3424</a:t>
            </a:r>
            <a:br>
              <a:rPr lang="de-DE" sz="1600" dirty="0" smtClean="0">
                <a:solidFill>
                  <a:srgbClr val="FFFFFF"/>
                </a:solidFill>
              </a:rPr>
            </a:br>
            <a:r>
              <a:rPr lang="de-DE" sz="1600" dirty="0" smtClean="0">
                <a:solidFill>
                  <a:srgbClr val="FFFFFF"/>
                </a:solidFill>
              </a:rPr>
              <a:t>Mail: fabian.saretzki@desy.de</a:t>
            </a:r>
            <a:endParaRPr lang="de-DE" sz="1600" dirty="0">
              <a:solidFill>
                <a:srgbClr val="FFFFFF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86603" y="1549218"/>
            <a:ext cx="1596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x-</a:t>
            </a:r>
            <a:r>
              <a:rPr lang="de-DE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ray</a:t>
            </a:r>
            <a:r>
              <a:rPr lang="de-DE" dirty="0" smtClean="0"/>
              <a:t> - </a:t>
            </a:r>
            <a:r>
              <a:rPr lang="de-DE" dirty="0" err="1" smtClean="0">
                <a:solidFill>
                  <a:schemeClr val="tx2"/>
                </a:solidFill>
              </a:rPr>
              <a:t>wihout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you‘d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never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know</a:t>
            </a:r>
            <a:endParaRPr lang="de-DE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structure</a:t>
            </a:r>
            <a:endParaRPr lang="en-GB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037" y="2205143"/>
            <a:ext cx="913207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de-DE" dirty="0" smtClean="0">
                <a:solidFill>
                  <a:schemeClr val="tx1"/>
                </a:solidFill>
              </a:rPr>
              <a:t>XFEL – a </a:t>
            </a:r>
            <a:r>
              <a:rPr lang="de-DE" dirty="0" err="1" smtClean="0">
                <a:solidFill>
                  <a:schemeClr val="tx1"/>
                </a:solidFill>
              </a:rPr>
              <a:t>short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overview</a:t>
            </a:r>
            <a:endParaRPr lang="de-DE" dirty="0" smtClean="0">
              <a:solidFill>
                <a:schemeClr val="tx1"/>
              </a:solidFill>
            </a:endParaRPr>
          </a:p>
          <a:p>
            <a:pPr marL="457200" indent="-457200">
              <a:buClrTx/>
              <a:buFont typeface="+mj-lt"/>
              <a:buAutoNum type="arabicPeriod"/>
            </a:pP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main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safety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requirements</a:t>
            </a:r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Tx/>
              <a:buFont typeface="+mj-lt"/>
              <a:buAutoNum type="arabicPeriod"/>
            </a:pP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fire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prevention</a:t>
            </a:r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Tx/>
              <a:buFont typeface="+mj-lt"/>
              <a:buAutoNum type="arabicPeriod"/>
            </a:pP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main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hazards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fire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hi-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fog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extinguishing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system</a:t>
            </a:r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Tx/>
              <a:buFont typeface="+mj-lt"/>
              <a:buAutoNum type="arabicPeriod"/>
            </a:pP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advantages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conventional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sprinkler-systems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current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status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installation</a:t>
            </a:r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ClrTx/>
              <a:buFont typeface="+mj-lt"/>
              <a:buAutoNum type="arabicPeriod"/>
            </a:pP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saretzki\Desktop\ITSF Präsi\Bilder\projekte-european-xf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564" y="1257537"/>
            <a:ext cx="91440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2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3" b="17814"/>
          <a:stretch/>
        </p:blipFill>
        <p:spPr>
          <a:xfrm>
            <a:off x="550158" y="4353636"/>
            <a:ext cx="8384160" cy="2073460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XFEL – a short overview</a:t>
            </a:r>
            <a:endParaRPr lang="en-GB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036" y="1850044"/>
            <a:ext cx="45164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Tx/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x-</a:t>
            </a:r>
            <a:r>
              <a:rPr lang="de-DE" dirty="0" err="1" smtClean="0">
                <a:solidFill>
                  <a:schemeClr val="tx1"/>
                </a:solidFill>
              </a:rPr>
              <a:t>ray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free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electron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laser</a:t>
            </a:r>
            <a:endParaRPr lang="de-DE" dirty="0" smtClean="0">
              <a:solidFill>
                <a:schemeClr val="tx1"/>
              </a:solidFill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r>
              <a:rPr lang="de-DE" dirty="0" err="1" smtClean="0">
                <a:solidFill>
                  <a:schemeClr val="tx1"/>
                </a:solidFill>
              </a:rPr>
              <a:t>collaborative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project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of</a:t>
            </a:r>
            <a:r>
              <a:rPr lang="de-DE" dirty="0" smtClean="0">
                <a:solidFill>
                  <a:schemeClr val="tx1"/>
                </a:solidFill>
              </a:rPr>
              <a:t> 12 </a:t>
            </a:r>
            <a:r>
              <a:rPr lang="de-DE" dirty="0" err="1" smtClean="0">
                <a:solidFill>
                  <a:schemeClr val="tx1"/>
                </a:solidFill>
              </a:rPr>
              <a:t>participating</a:t>
            </a:r>
            <a:r>
              <a:rPr lang="de-DE" dirty="0" smtClean="0">
                <a:solidFill>
                  <a:schemeClr val="tx1"/>
                </a:solidFill>
              </a:rPr>
              <a:t> countries in </a:t>
            </a:r>
            <a:r>
              <a:rPr lang="de-DE" dirty="0" err="1" smtClean="0">
                <a:solidFill>
                  <a:schemeClr val="tx1"/>
                </a:solidFill>
              </a:rPr>
              <a:t>the</a:t>
            </a:r>
            <a:r>
              <a:rPr lang="de-DE" dirty="0" smtClean="0">
                <a:solidFill>
                  <a:schemeClr val="tx1"/>
                </a:solidFill>
              </a:rPr>
              <a:t> EU</a:t>
            </a:r>
          </a:p>
          <a:p>
            <a:pPr marL="342900" indent="-342900">
              <a:buClrTx/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a total </a:t>
            </a:r>
            <a:r>
              <a:rPr lang="de-DE" dirty="0" err="1" smtClean="0">
                <a:solidFill>
                  <a:schemeClr val="tx1"/>
                </a:solidFill>
              </a:rPr>
              <a:t>of</a:t>
            </a:r>
            <a:r>
              <a:rPr lang="de-DE" dirty="0" smtClean="0">
                <a:solidFill>
                  <a:schemeClr val="tx1"/>
                </a:solidFill>
              </a:rPr>
              <a:t> 5.4 </a:t>
            </a:r>
            <a:r>
              <a:rPr lang="de-DE" dirty="0" err="1" smtClean="0">
                <a:solidFill>
                  <a:schemeClr val="tx1"/>
                </a:solidFill>
              </a:rPr>
              <a:t>kilometers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of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underground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tunnel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system</a:t>
            </a:r>
            <a:endParaRPr lang="de-DE" dirty="0" smtClean="0">
              <a:solidFill>
                <a:schemeClr val="tx1"/>
              </a:solidFill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total </a:t>
            </a:r>
            <a:r>
              <a:rPr lang="de-DE" dirty="0" err="1" smtClean="0">
                <a:solidFill>
                  <a:schemeClr val="tx1"/>
                </a:solidFill>
              </a:rPr>
              <a:t>length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of</a:t>
            </a:r>
            <a:r>
              <a:rPr lang="de-DE" dirty="0" smtClean="0">
                <a:solidFill>
                  <a:schemeClr val="tx1"/>
                </a:solidFill>
              </a:rPr>
              <a:t> 3.4 </a:t>
            </a:r>
            <a:r>
              <a:rPr lang="de-DE" dirty="0" err="1" smtClean="0">
                <a:solidFill>
                  <a:schemeClr val="tx1"/>
                </a:solidFill>
              </a:rPr>
              <a:t>kilometers</a:t>
            </a:r>
            <a:endParaRPr lang="de-DE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03189" y="6273208"/>
            <a:ext cx="1531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dirty="0" err="1" smtClean="0">
                <a:solidFill>
                  <a:schemeClr val="tx1"/>
                </a:solidFill>
              </a:rPr>
              <a:t>source</a:t>
            </a:r>
            <a:r>
              <a:rPr lang="de-DE" sz="1400" b="0" dirty="0" smtClean="0">
                <a:solidFill>
                  <a:schemeClr val="tx1"/>
                </a:solidFill>
              </a:rPr>
              <a:t>: xfel.eu</a:t>
            </a:r>
            <a:endParaRPr lang="de-DE" sz="1400" b="0" dirty="0">
              <a:solidFill>
                <a:schemeClr val="tx1"/>
              </a:solidFill>
            </a:endParaRPr>
          </a:p>
        </p:txBody>
      </p:sp>
      <p:pic>
        <p:nvPicPr>
          <p:cNvPr id="2050" name="Picture 2" descr="D:\Sicherung\DESY_Praktikum_2012\DESY_CI_LOGO\european-xfel-logo_rgb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18" y="1850044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saretzki\Desktop\ITSF Präsi\Bilder\Footballfeld-Lions-inkl-Endzone-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06" y="3290044"/>
            <a:ext cx="6946900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7794" y="5154786"/>
            <a:ext cx="7074694" cy="8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retzki\Desktop\ITSF Präsi\Bilder\20140613-MKX_01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166" y="1849438"/>
            <a:ext cx="2160587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XTL – the main </a:t>
            </a:r>
            <a:r>
              <a:rPr lang="en-GB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linac</a:t>
            </a:r>
            <a:r>
              <a:rPr lang="en-GB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tunnel section</a:t>
            </a:r>
            <a:endParaRPr lang="en-GB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35962" y="4789047"/>
            <a:ext cx="216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dirty="0" err="1" smtClean="0">
                <a:solidFill>
                  <a:schemeClr val="bg1"/>
                </a:solidFill>
              </a:rPr>
              <a:t>source</a:t>
            </a:r>
            <a:r>
              <a:rPr lang="de-DE" sz="1400" b="0" dirty="0" smtClean="0">
                <a:solidFill>
                  <a:schemeClr val="bg1"/>
                </a:solidFill>
              </a:rPr>
              <a:t>: Dirk Nölle</a:t>
            </a:r>
            <a:endParaRPr lang="de-DE" sz="1400" b="0" dirty="0">
              <a:solidFill>
                <a:schemeClr val="bg1"/>
              </a:solidFill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404036" y="2141345"/>
            <a:ext cx="490656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Tx/>
              <a:buFont typeface="Arial" pitchFamily="34" charset="0"/>
              <a:buChar char="•"/>
            </a:pPr>
            <a:r>
              <a:rPr lang="de-DE" dirty="0" err="1">
                <a:solidFill>
                  <a:schemeClr val="tx1"/>
                </a:solidFill>
              </a:rPr>
              <a:t>superconducting</a:t>
            </a:r>
            <a:r>
              <a:rPr lang="de-DE" dirty="0">
                <a:solidFill>
                  <a:schemeClr val="tx1"/>
                </a:solidFill>
              </a:rPr>
              <a:t> linear </a:t>
            </a:r>
            <a:r>
              <a:rPr lang="de-DE" dirty="0" err="1" smtClean="0">
                <a:solidFill>
                  <a:schemeClr val="tx1"/>
                </a:solidFill>
              </a:rPr>
              <a:t>accelerator</a:t>
            </a:r>
            <a:endParaRPr lang="de-DE" dirty="0" smtClean="0">
              <a:solidFill>
                <a:schemeClr val="tx1"/>
              </a:solidFill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total </a:t>
            </a:r>
            <a:r>
              <a:rPr lang="de-DE" dirty="0" err="1" smtClean="0">
                <a:solidFill>
                  <a:schemeClr val="tx1"/>
                </a:solidFill>
              </a:rPr>
              <a:t>length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of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the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tunnel</a:t>
            </a:r>
            <a:r>
              <a:rPr lang="de-DE" dirty="0" smtClean="0">
                <a:solidFill>
                  <a:schemeClr val="tx1"/>
                </a:solidFill>
              </a:rPr>
              <a:t>: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2011 m</a:t>
            </a:r>
          </a:p>
          <a:p>
            <a:pPr marL="342900" indent="-342900">
              <a:buClrTx/>
              <a:buFont typeface="Arial" pitchFamily="34" charset="0"/>
              <a:buChar char="•"/>
            </a:pPr>
            <a:r>
              <a:rPr lang="de-DE" dirty="0" err="1" smtClean="0">
                <a:solidFill>
                  <a:schemeClr val="tx1"/>
                </a:solidFill>
              </a:rPr>
              <a:t>cooling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temperature</a:t>
            </a:r>
            <a:r>
              <a:rPr lang="de-DE" dirty="0" smtClean="0">
                <a:solidFill>
                  <a:schemeClr val="tx1"/>
                </a:solidFill>
              </a:rPr>
              <a:t> -271°C</a:t>
            </a:r>
          </a:p>
          <a:p>
            <a:pPr marL="342900" indent="-342900">
              <a:buClrTx/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25 </a:t>
            </a:r>
            <a:r>
              <a:rPr lang="de-DE" dirty="0" err="1" smtClean="0">
                <a:solidFill>
                  <a:schemeClr val="tx1"/>
                </a:solidFill>
              </a:rPr>
              <a:t>accelerating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sections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7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main safety requirements</a:t>
            </a:r>
            <a:endParaRPr lang="en-GB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799" y="2234064"/>
            <a:ext cx="913207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de-DE" dirty="0" err="1" smtClean="0">
                <a:solidFill>
                  <a:schemeClr val="tx1"/>
                </a:solidFill>
              </a:rPr>
              <a:t>most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dangerous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zone</a:t>
            </a:r>
            <a:endParaRPr lang="de-DE" dirty="0" smtClean="0">
              <a:solidFill>
                <a:schemeClr val="tx1"/>
              </a:solidFill>
            </a:endParaRPr>
          </a:p>
          <a:p>
            <a:pPr>
              <a:buClrTx/>
            </a:pPr>
            <a:r>
              <a:rPr lang="de-DE" dirty="0" smtClean="0">
                <a:solidFill>
                  <a:schemeClr val="tx1"/>
                </a:solidFill>
              </a:rPr>
              <a:t>- XTL </a:t>
            </a:r>
            <a:br>
              <a:rPr lang="de-DE" dirty="0" smtClean="0">
                <a:solidFill>
                  <a:schemeClr val="tx1"/>
                </a:solidFill>
              </a:rPr>
            </a:br>
            <a:endParaRPr lang="de-DE" dirty="0" smtClean="0">
              <a:solidFill>
                <a:schemeClr val="tx1"/>
              </a:solidFill>
            </a:endParaRPr>
          </a:p>
          <a:p>
            <a:pPr>
              <a:buClrTx/>
            </a:pPr>
            <a:endParaRPr lang="de-DE" dirty="0" smtClean="0">
              <a:solidFill>
                <a:schemeClr val="tx1"/>
              </a:solidFill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r>
              <a:rPr lang="de-DE" dirty="0" err="1" smtClean="0">
                <a:solidFill>
                  <a:schemeClr val="tx1"/>
                </a:solidFill>
              </a:rPr>
              <a:t>protection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of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personnel</a:t>
            </a:r>
            <a:endParaRPr lang="de-DE" dirty="0" smtClean="0">
              <a:solidFill>
                <a:schemeClr val="tx1"/>
              </a:solidFill>
            </a:endParaRPr>
          </a:p>
          <a:p>
            <a:pPr marL="800100" lvl="1" indent="-342900">
              <a:buClrTx/>
              <a:buFont typeface="Arial" pitchFamily="34" charset="0"/>
              <a:buChar char="•"/>
            </a:pPr>
            <a:r>
              <a:rPr lang="de-DE" dirty="0" err="1" smtClean="0">
                <a:solidFill>
                  <a:schemeClr val="tx1"/>
                </a:solidFill>
              </a:rPr>
              <a:t>minimize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hazards</a:t>
            </a:r>
            <a:endParaRPr lang="de-DE" dirty="0" smtClean="0">
              <a:solidFill>
                <a:schemeClr val="tx1"/>
              </a:solidFill>
            </a:endParaRPr>
          </a:p>
          <a:p>
            <a:pPr marL="800100" lvl="1" indent="-342900">
              <a:buClrTx/>
              <a:buFont typeface="Arial" pitchFamily="34" charset="0"/>
              <a:buChar char="•"/>
            </a:pPr>
            <a:r>
              <a:rPr lang="de-DE" dirty="0" err="1" smtClean="0">
                <a:solidFill>
                  <a:schemeClr val="tx1"/>
                </a:solidFill>
              </a:rPr>
              <a:t>ensure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the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ability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to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escape</a:t>
            </a:r>
            <a:endParaRPr lang="de-DE" dirty="0" smtClean="0">
              <a:solidFill>
                <a:schemeClr val="tx1"/>
              </a:solidFill>
            </a:endParaRPr>
          </a:p>
          <a:p>
            <a:pPr marL="800100" lvl="1" indent="-342900">
              <a:buClrTx/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fast </a:t>
            </a:r>
            <a:r>
              <a:rPr lang="de-DE" dirty="0" err="1" smtClean="0">
                <a:solidFill>
                  <a:schemeClr val="tx1"/>
                </a:solidFill>
              </a:rPr>
              <a:t>intervention</a:t>
            </a:r>
            <a:r>
              <a:rPr lang="de-DE" dirty="0" smtClean="0">
                <a:solidFill>
                  <a:schemeClr val="tx1"/>
                </a:solidFill>
              </a:rPr>
              <a:t> by DESY </a:t>
            </a:r>
            <a:r>
              <a:rPr lang="de-DE" dirty="0" err="1" smtClean="0">
                <a:solidFill>
                  <a:schemeClr val="tx1"/>
                </a:solidFill>
              </a:rPr>
              <a:t>emergency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service</a:t>
            </a:r>
            <a:endParaRPr lang="de-DE" dirty="0" smtClean="0">
              <a:solidFill>
                <a:schemeClr val="tx1"/>
              </a:solidFill>
            </a:endParaRPr>
          </a:p>
          <a:p>
            <a:pPr marL="800100" lvl="1" indent="-342900">
              <a:buClrTx/>
              <a:buFont typeface="Arial" pitchFamily="34" charset="0"/>
              <a:buChar char="•"/>
            </a:pPr>
            <a:endParaRPr lang="de-DE" dirty="0" smtClean="0">
              <a:solidFill>
                <a:schemeClr val="tx1"/>
              </a:solidFill>
            </a:endParaRPr>
          </a:p>
          <a:p>
            <a:pPr marL="800100" lvl="1" indent="-342900">
              <a:buClrTx/>
              <a:buFont typeface="Arial" pitchFamily="34" charset="0"/>
              <a:buChar char="•"/>
            </a:pPr>
            <a:endParaRPr lang="de-DE" dirty="0" smtClean="0">
              <a:solidFill>
                <a:schemeClr val="tx1"/>
              </a:solidFill>
            </a:endParaRPr>
          </a:p>
          <a:p>
            <a:pPr marL="800100" lvl="1" indent="-342900">
              <a:buClrTx/>
              <a:buFont typeface="Arial" pitchFamily="34" charset="0"/>
              <a:buChar char="•"/>
            </a:pPr>
            <a:endParaRPr lang="de-DE" dirty="0" smtClean="0">
              <a:solidFill>
                <a:schemeClr val="tx1"/>
              </a:solidFill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304799" y="5869520"/>
            <a:ext cx="91320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Tx/>
              <a:buFont typeface="Arial" pitchFamily="34" charset="0"/>
              <a:buChar char="•"/>
            </a:pPr>
            <a:r>
              <a:rPr lang="de-DE" dirty="0" err="1" smtClean="0">
                <a:solidFill>
                  <a:schemeClr val="tx1"/>
                </a:solidFill>
              </a:rPr>
              <a:t>protection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of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the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machine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takes</a:t>
            </a:r>
            <a:r>
              <a:rPr lang="de-DE" dirty="0" smtClean="0">
                <a:solidFill>
                  <a:schemeClr val="tx1"/>
                </a:solidFill>
              </a:rPr>
              <a:t> a </a:t>
            </a:r>
            <a:r>
              <a:rPr lang="de-DE" dirty="0" err="1" smtClean="0">
                <a:solidFill>
                  <a:schemeClr val="tx1"/>
                </a:solidFill>
              </a:rPr>
              <a:t>backseat</a:t>
            </a:r>
            <a:r>
              <a:rPr lang="de-DE" dirty="0" smtClean="0">
                <a:solidFill>
                  <a:schemeClr val="tx1"/>
                </a:solidFill>
              </a:rPr>
              <a:t> in </a:t>
            </a:r>
            <a:r>
              <a:rPr lang="de-DE" dirty="0" err="1" smtClean="0">
                <a:solidFill>
                  <a:schemeClr val="tx1"/>
                </a:solidFill>
              </a:rPr>
              <a:t>the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safety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concept</a:t>
            </a:r>
            <a:endParaRPr lang="de-DE" dirty="0" smtClean="0">
              <a:solidFill>
                <a:schemeClr val="tx1"/>
              </a:solidFill>
            </a:endParaRPr>
          </a:p>
          <a:p>
            <a:pPr marL="800100" lvl="1" indent="-342900">
              <a:buClrTx/>
              <a:buFont typeface="Arial" pitchFamily="34" charset="0"/>
              <a:buChar char="•"/>
            </a:pPr>
            <a:endParaRPr lang="de-DE" dirty="0" smtClean="0">
              <a:solidFill>
                <a:schemeClr val="tx1"/>
              </a:solidFill>
            </a:endParaRPr>
          </a:p>
          <a:p>
            <a:pPr marL="800100" lvl="1" indent="-342900">
              <a:buClrTx/>
              <a:buFont typeface="Arial" pitchFamily="34" charset="0"/>
              <a:buChar char="•"/>
            </a:pPr>
            <a:endParaRPr lang="de-DE" dirty="0" smtClean="0">
              <a:solidFill>
                <a:schemeClr val="tx1"/>
              </a:solidFill>
            </a:endParaRPr>
          </a:p>
          <a:p>
            <a:pPr marL="800100" lvl="1" indent="-342900">
              <a:buClrTx/>
              <a:buFont typeface="Arial" pitchFamily="34" charset="0"/>
              <a:buChar char="•"/>
            </a:pPr>
            <a:endParaRPr lang="de-DE" dirty="0" smtClean="0">
              <a:solidFill>
                <a:schemeClr val="tx1"/>
              </a:solidFill>
            </a:endParaRPr>
          </a:p>
        </p:txBody>
      </p:sp>
      <p:pic>
        <p:nvPicPr>
          <p:cNvPr id="3" name="Picture 2" descr="C:\Users\saretzki\Desktop\ITSF Präsi\Bilder\20140520-IMG_216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9" t="11729" r="7028" b="28176"/>
          <a:stretch/>
        </p:blipFill>
        <p:spPr bwMode="auto">
          <a:xfrm>
            <a:off x="7007151" y="1337050"/>
            <a:ext cx="2877287" cy="302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4"/>
          <p:cNvSpPr txBox="1"/>
          <p:nvPr/>
        </p:nvSpPr>
        <p:spPr>
          <a:xfrm>
            <a:off x="8356582" y="4049946"/>
            <a:ext cx="216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dirty="0" err="1" smtClean="0">
                <a:solidFill>
                  <a:schemeClr val="bg1"/>
                </a:solidFill>
              </a:rPr>
              <a:t>source</a:t>
            </a:r>
            <a:r>
              <a:rPr lang="de-DE" sz="1400" b="0" dirty="0" smtClean="0">
                <a:solidFill>
                  <a:schemeClr val="bg1"/>
                </a:solidFill>
              </a:rPr>
              <a:t>: Dirk Nölle</a:t>
            </a:r>
            <a:endParaRPr lang="de-DE" sz="1400" b="0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Sicherung\DESY\Bilder\XFEL\XTL mit TN\large\20131024-MK3_08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4" t="9853" r="21347"/>
          <a:stretch/>
        </p:blipFill>
        <p:spPr bwMode="auto">
          <a:xfrm>
            <a:off x="4039737" y="1337051"/>
            <a:ext cx="2967416" cy="302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1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handling risk of fire</a:t>
            </a:r>
            <a:endParaRPr lang="en-GB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037" y="2215775"/>
            <a:ext cx="64962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Tx/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smoke </a:t>
            </a:r>
            <a:r>
              <a:rPr lang="de-DE" dirty="0" err="1" smtClean="0">
                <a:solidFill>
                  <a:schemeClr val="tx1"/>
                </a:solidFill>
              </a:rPr>
              <a:t>aspiration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system</a:t>
            </a:r>
            <a:r>
              <a:rPr lang="de-DE" dirty="0" smtClean="0">
                <a:solidFill>
                  <a:schemeClr val="tx1"/>
                </a:solidFill>
              </a:rPr>
              <a:t> for fast </a:t>
            </a:r>
            <a:r>
              <a:rPr lang="de-DE" dirty="0" err="1" smtClean="0">
                <a:solidFill>
                  <a:schemeClr val="tx1"/>
                </a:solidFill>
              </a:rPr>
              <a:t>fire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detection</a:t>
            </a:r>
            <a:endParaRPr lang="de-DE" dirty="0" smtClean="0">
              <a:solidFill>
                <a:schemeClr val="tx1"/>
              </a:solidFill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r>
              <a:rPr lang="de-DE" dirty="0" err="1">
                <a:solidFill>
                  <a:schemeClr val="tx1"/>
                </a:solidFill>
              </a:rPr>
              <a:t>minimize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fire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loads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 err="1" smtClean="0">
                <a:solidFill>
                  <a:schemeClr val="tx1"/>
                </a:solidFill>
              </a:rPr>
              <a:t>general</a:t>
            </a:r>
            <a:endParaRPr lang="de-DE" dirty="0" smtClean="0">
              <a:solidFill>
                <a:schemeClr val="tx1"/>
              </a:solidFill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r>
              <a:rPr lang="de-DE" dirty="0" err="1" smtClean="0">
                <a:solidFill>
                  <a:schemeClr val="tx1"/>
                </a:solidFill>
              </a:rPr>
              <a:t>using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materials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of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low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flammability</a:t>
            </a: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r>
              <a:rPr lang="de-DE" dirty="0" err="1" smtClean="0">
                <a:solidFill>
                  <a:schemeClr val="tx1"/>
                </a:solidFill>
              </a:rPr>
              <a:t>extinguishing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systems</a:t>
            </a:r>
            <a:r>
              <a:rPr lang="de-DE" dirty="0" smtClean="0">
                <a:solidFill>
                  <a:schemeClr val="tx1"/>
                </a:solidFill>
              </a:rPr>
              <a:t> for electronic </a:t>
            </a:r>
            <a:r>
              <a:rPr lang="de-DE" dirty="0" err="1" smtClean="0">
                <a:solidFill>
                  <a:schemeClr val="tx1"/>
                </a:solidFill>
              </a:rPr>
              <a:t>devices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mounted</a:t>
            </a:r>
            <a:r>
              <a:rPr lang="de-DE" dirty="0" smtClean="0">
                <a:solidFill>
                  <a:schemeClr val="tx1"/>
                </a:solidFill>
              </a:rPr>
              <a:t> in </a:t>
            </a:r>
            <a:r>
              <a:rPr lang="de-DE" dirty="0" err="1" smtClean="0">
                <a:solidFill>
                  <a:schemeClr val="tx1"/>
                </a:solidFill>
              </a:rPr>
              <a:t>racks</a:t>
            </a:r>
            <a:endParaRPr lang="de-DE" dirty="0" smtClean="0">
              <a:solidFill>
                <a:schemeClr val="tx1"/>
              </a:solidFill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r>
              <a:rPr lang="de-DE" dirty="0" err="1" smtClean="0">
                <a:solidFill>
                  <a:schemeClr val="tx1"/>
                </a:solidFill>
              </a:rPr>
              <a:t>most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of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the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cables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are</a:t>
            </a:r>
            <a:r>
              <a:rPr lang="de-DE" dirty="0" smtClean="0">
                <a:solidFill>
                  <a:schemeClr val="tx1"/>
                </a:solidFill>
              </a:rPr>
              <a:t> FRNC-</a:t>
            </a:r>
            <a:r>
              <a:rPr lang="de-DE" dirty="0" err="1" smtClean="0">
                <a:solidFill>
                  <a:schemeClr val="tx1"/>
                </a:solidFill>
              </a:rPr>
              <a:t>cables</a:t>
            </a:r>
            <a:endParaRPr lang="de-DE" dirty="0" smtClean="0">
              <a:solidFill>
                <a:schemeClr val="tx1"/>
              </a:solidFill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r>
              <a:rPr lang="de-DE" dirty="0" err="1" smtClean="0">
                <a:solidFill>
                  <a:schemeClr val="tx1"/>
                </a:solidFill>
              </a:rPr>
              <a:t>prohibition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of</a:t>
            </a:r>
            <a:r>
              <a:rPr lang="de-DE" dirty="0" smtClean="0">
                <a:solidFill>
                  <a:schemeClr val="tx1"/>
                </a:solidFill>
              </a:rPr>
              <a:t> halogen </a:t>
            </a:r>
            <a:r>
              <a:rPr lang="de-DE" dirty="0" err="1" smtClean="0">
                <a:solidFill>
                  <a:schemeClr val="tx1"/>
                </a:solidFill>
              </a:rPr>
              <a:t>containing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cable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to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reduce</a:t>
            </a:r>
            <a:r>
              <a:rPr lang="de-DE" dirty="0" smtClean="0">
                <a:solidFill>
                  <a:schemeClr val="tx1"/>
                </a:solidFill>
              </a:rPr>
              <a:t>  </a:t>
            </a:r>
            <a:r>
              <a:rPr lang="de-DE" dirty="0" err="1" smtClean="0">
                <a:solidFill>
                  <a:schemeClr val="tx1"/>
                </a:solidFill>
              </a:rPr>
              <a:t>consequential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damages</a:t>
            </a:r>
            <a:r>
              <a:rPr lang="de-DE" dirty="0" smtClean="0">
                <a:solidFill>
                  <a:schemeClr val="tx1"/>
                </a:solidFill>
              </a:rPr>
              <a:t> for all </a:t>
            </a:r>
            <a:r>
              <a:rPr lang="de-DE" dirty="0" err="1" smtClean="0">
                <a:solidFill>
                  <a:schemeClr val="tx1"/>
                </a:solidFill>
              </a:rPr>
              <a:t>other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cables</a:t>
            </a:r>
            <a:endParaRPr lang="de-DE" dirty="0" smtClean="0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806519" y="2429301"/>
            <a:ext cx="791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Bild RAS</a:t>
            </a:r>
            <a:endParaRPr lang="de-DE" dirty="0"/>
          </a:p>
        </p:txBody>
      </p:sp>
      <p:pic>
        <p:nvPicPr>
          <p:cNvPr id="1026" name="Picture 2" descr="N:\4all\intern\D05\Themen XFEL\WP 36 General Safety\Fotos\ITSF2014\P10702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304" y="2189144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:\4all\intern\D05\Themen XFEL\WP 36 General Safety\Fotos\ITSF2014\P1070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305" y="4084630"/>
            <a:ext cx="2399999" cy="179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96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main safety hazards in case of fire in the XTL</a:t>
            </a:r>
            <a:endParaRPr lang="en-GB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036" y="2205143"/>
            <a:ext cx="587980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dirty="0" smtClean="0">
                <a:solidFill>
                  <a:schemeClr val="tx1"/>
                </a:solidFill>
              </a:rPr>
              <a:t>pulse transformers</a:t>
            </a:r>
          </a:p>
          <a:p>
            <a:pPr marL="185737" indent="-342900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filled with approximately 1,4 t flammable,  electrical insulating oil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- most hazardous source of ignition: forklift   (calorific value above 500 kilowatt hours)</a:t>
            </a:r>
          </a:p>
          <a:p>
            <a:pPr>
              <a:buClrTx/>
            </a:pPr>
            <a:r>
              <a:rPr lang="en-US" dirty="0" smtClean="0">
                <a:solidFill>
                  <a:schemeClr val="tx1"/>
                </a:solidFill>
              </a:rPr>
              <a:t>tunnel length</a:t>
            </a:r>
          </a:p>
          <a:p>
            <a:pPr marL="185737" indent="-342900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2011 m with no additional exit</a:t>
            </a:r>
          </a:p>
          <a:p>
            <a:pPr marL="185737" indent="-342900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 possibility to build massive firewalls</a:t>
            </a:r>
          </a:p>
          <a:p>
            <a:pPr marL="185737" indent="-342900">
              <a:buClrTx/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" name="Picture 2" descr="C:\Users\saretzki\Desktop\ITSF Präsi\Bilder\20140613-MKX_01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4094">
            <a:off x="5473321" y="1849438"/>
            <a:ext cx="48577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04036" y="5691116"/>
            <a:ext cx="6378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solution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: hi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fog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extinguishing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system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7170808" y="4605799"/>
            <a:ext cx="216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dirty="0" err="1" smtClean="0">
                <a:solidFill>
                  <a:schemeClr val="bg1"/>
                </a:solidFill>
              </a:rPr>
              <a:t>source</a:t>
            </a:r>
            <a:r>
              <a:rPr lang="de-DE" sz="1400" b="0" dirty="0" smtClean="0">
                <a:solidFill>
                  <a:schemeClr val="bg1"/>
                </a:solidFill>
              </a:rPr>
              <a:t>: Dirk Nölle</a:t>
            </a:r>
            <a:endParaRPr lang="de-DE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GB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 fog: general facts and technical data of the XFEL system</a:t>
            </a:r>
            <a:endParaRPr lang="en-GB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036" y="2205143"/>
            <a:ext cx="913207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7" indent="-342900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heat-absorption speed depends on the reaction surface</a:t>
            </a:r>
          </a:p>
          <a:p>
            <a:pPr marL="185737" indent="-342900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 l water drops with a diameter of 0,01 mm have a surface of 200 m²</a:t>
            </a:r>
          </a:p>
          <a:p>
            <a:pPr marL="185737" indent="-342900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fast cooling of area surrounding the fire</a:t>
            </a:r>
          </a:p>
          <a:p>
            <a:pPr marL="185737" indent="-342900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generates </a:t>
            </a:r>
            <a:r>
              <a:rPr lang="en-US" dirty="0" err="1" smtClean="0">
                <a:solidFill>
                  <a:schemeClr val="tx1"/>
                </a:solidFill>
              </a:rPr>
              <a:t>inerting</a:t>
            </a:r>
            <a:r>
              <a:rPr lang="en-US" dirty="0" smtClean="0">
                <a:solidFill>
                  <a:schemeClr val="tx1"/>
                </a:solidFill>
              </a:rPr>
              <a:t> effect at the source of fire</a:t>
            </a:r>
          </a:p>
          <a:p>
            <a:pPr marL="185737" indent="-342900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working pressure of about 120 bar</a:t>
            </a:r>
          </a:p>
          <a:p>
            <a:pPr marL="185737" indent="-342900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5 plunger pumps (one for redundancy)</a:t>
            </a:r>
          </a:p>
          <a:p>
            <a:pPr marL="185737" indent="-342900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approx. 3300 meters of high-grade steel pipe</a:t>
            </a:r>
          </a:p>
          <a:p>
            <a:pPr marL="185737" indent="-342900">
              <a:buClrTx/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 descr="C:\Users\saretzki\Desktop\ITSF Präsi\Bilder\Fogtectropf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713" y="3384997"/>
            <a:ext cx="2538413" cy="265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45413" y="5922634"/>
            <a:ext cx="216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dirty="0" err="1" smtClean="0">
                <a:solidFill>
                  <a:schemeClr val="tx1"/>
                </a:solidFill>
              </a:rPr>
              <a:t>source</a:t>
            </a:r>
            <a:r>
              <a:rPr lang="de-DE" sz="1400" b="0" dirty="0" smtClean="0">
                <a:solidFill>
                  <a:schemeClr val="tx1"/>
                </a:solidFill>
              </a:rPr>
              <a:t>: </a:t>
            </a:r>
            <a:r>
              <a:rPr lang="de-DE" sz="1400" b="0" dirty="0" err="1" smtClean="0">
                <a:solidFill>
                  <a:schemeClr val="tx1"/>
                </a:solidFill>
              </a:rPr>
              <a:t>Fogtec</a:t>
            </a:r>
            <a:endParaRPr lang="de-DE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building the extinguishing zones and fire compartments</a:t>
            </a:r>
            <a:endParaRPr lang="en-GB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390389" y="2205142"/>
            <a:ext cx="91320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28 extinguishing zones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- 25 pulse transformers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-   3 firewalls</a:t>
            </a:r>
          </a:p>
          <a:p>
            <a:pPr marL="342900" indent="-342900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6 control units in the tunnel</a:t>
            </a:r>
          </a:p>
          <a:p>
            <a:pPr marL="342900" indent="-342900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monitored valves and electronics</a:t>
            </a:r>
          </a:p>
        </p:txBody>
      </p:sp>
      <p:pic>
        <p:nvPicPr>
          <p:cNvPr id="1028" name="Picture 4" descr="D:\Sicherung\DESY\TGA 4 &amp; 5.1\Projekt HDNL\Bilder\Rack Bereichsventile\Freigestelltes Bereichsventil1 Versu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23227" y="1586444"/>
            <a:ext cx="3712190" cy="494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8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65113" marR="0" indent="-265113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50000"/>
          </a:spcAft>
          <a:buClr>
            <a:srgbClr val="F28E00"/>
          </a:buClr>
          <a:buSzTx/>
          <a:buFont typeface="Arial Black" pitchFamily="34" charset="0"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rgbClr val="F28E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65113" marR="0" indent="-265113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50000"/>
          </a:spcAft>
          <a:buClr>
            <a:srgbClr val="F28E00"/>
          </a:buClr>
          <a:buSzTx/>
          <a:buFont typeface="Arial Black" pitchFamily="34" charset="0"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rgbClr val="F28E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676</Words>
  <Application>Microsoft Office PowerPoint</Application>
  <PresentationFormat>A4-Papier (210x297 mm)</PresentationFormat>
  <Paragraphs>140</Paragraphs>
  <Slides>15</Slides>
  <Notes>11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2_DESY_Vortrag_3-1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Saretzki, Fabian</cp:lastModifiedBy>
  <cp:revision>624</cp:revision>
  <cp:lastPrinted>2012-02-09T10:59:03Z</cp:lastPrinted>
  <dcterms:created xsi:type="dcterms:W3CDTF">2008-04-14T12:45:38Z</dcterms:created>
  <dcterms:modified xsi:type="dcterms:W3CDTF">2014-09-05T12:35:25Z</dcterms:modified>
</cp:coreProperties>
</file>