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29" r:id="rId2"/>
    <p:sldId id="256" r:id="rId3"/>
    <p:sldId id="274" r:id="rId4"/>
    <p:sldId id="309" r:id="rId5"/>
    <p:sldId id="314" r:id="rId6"/>
    <p:sldId id="299" r:id="rId7"/>
    <p:sldId id="312" r:id="rId8"/>
    <p:sldId id="315" r:id="rId9"/>
    <p:sldId id="316" r:id="rId10"/>
    <p:sldId id="317" r:id="rId11"/>
    <p:sldId id="318" r:id="rId12"/>
    <p:sldId id="319" r:id="rId13"/>
    <p:sldId id="320" r:id="rId14"/>
    <p:sldId id="322" r:id="rId15"/>
    <p:sldId id="323" r:id="rId16"/>
    <p:sldId id="324" r:id="rId17"/>
    <p:sldId id="325" r:id="rId18"/>
    <p:sldId id="326" r:id="rId19"/>
    <p:sldId id="327" r:id="rId20"/>
    <p:sldId id="328" r:id="rId21"/>
    <p:sldId id="330" r:id="rId22"/>
    <p:sldId id="268" r:id="rId23"/>
  </p:sldIdLst>
  <p:sldSz cx="9144000" cy="6858000" type="screen4x3"/>
  <p:notesSz cx="6811963" cy="9942513"/>
  <p:defaultTextStyle>
    <a:defPPr>
      <a:defRPr lang="de-CH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ヒラギノ角ゴ Pro W3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ヒラギノ角ゴ Pro W3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ヒラギノ角ゴ Pro W3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ヒラギノ角ゴ Pro W3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ヒラギノ角ゴ Pro W3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charset="0"/>
        <a:ea typeface="ヒラギノ角ゴ Pro W3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charset="0"/>
        <a:ea typeface="ヒラギノ角ゴ Pro W3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charset="0"/>
        <a:ea typeface="ヒラギノ角ゴ Pro W3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charset="0"/>
        <a:ea typeface="ヒラギノ角ゴ Pro W3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A3E"/>
    <a:srgbClr val="D6AD00"/>
    <a:srgbClr val="FFCC00"/>
    <a:srgbClr val="96B5D8"/>
    <a:srgbClr val="DFEFFF"/>
    <a:srgbClr val="9999FF"/>
    <a:srgbClr val="FFFFCC"/>
    <a:srgbClr val="FF00FF"/>
    <a:srgbClr val="8DC3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711" autoAdjust="0"/>
  </p:normalViewPr>
  <p:slideViewPr>
    <p:cSldViewPr>
      <p:cViewPr varScale="1">
        <p:scale>
          <a:sx n="60" d="100"/>
          <a:sy n="60" d="100"/>
        </p:scale>
        <p:origin x="-1572" y="-96"/>
      </p:cViewPr>
      <p:guideLst>
        <p:guide orient="horz" pos="2160"/>
        <p:guide pos="19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275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731" tIns="47866" rIns="95731" bIns="47866" numCol="1" anchor="t" anchorCtr="0" compatLnSpc="1">
            <a:prstTxWarp prst="textNoShape">
              <a:avLst/>
            </a:prstTxWarp>
          </a:bodyPr>
          <a:lstStyle>
            <a:lvl1pPr defTabSz="957263">
              <a:defRPr sz="1200" baseline="30000"/>
            </a:lvl1pPr>
          </a:lstStyle>
          <a:p>
            <a:endParaRPr lang="en-GB"/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9213" y="0"/>
            <a:ext cx="295275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731" tIns="47866" rIns="95731" bIns="47866" numCol="1" anchor="t" anchorCtr="0" compatLnSpc="1">
            <a:prstTxWarp prst="textNoShape">
              <a:avLst/>
            </a:prstTxWarp>
          </a:bodyPr>
          <a:lstStyle>
            <a:lvl1pPr algn="r" defTabSz="957263">
              <a:defRPr sz="1200" baseline="30000"/>
            </a:lvl1pPr>
          </a:lstStyle>
          <a:p>
            <a:endParaRPr lang="en-GB"/>
          </a:p>
        </p:txBody>
      </p:sp>
      <p:sp>
        <p:nvSpPr>
          <p:cNvPr id="1187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5625"/>
            <a:ext cx="295275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731" tIns="47866" rIns="95731" bIns="47866" numCol="1" anchor="b" anchorCtr="0" compatLnSpc="1">
            <a:prstTxWarp prst="textNoShape">
              <a:avLst/>
            </a:prstTxWarp>
          </a:bodyPr>
          <a:lstStyle>
            <a:lvl1pPr defTabSz="957263">
              <a:defRPr sz="1200" baseline="30000"/>
            </a:lvl1pPr>
          </a:lstStyle>
          <a:p>
            <a:endParaRPr lang="en-GB"/>
          </a:p>
        </p:txBody>
      </p:sp>
      <p:sp>
        <p:nvSpPr>
          <p:cNvPr id="1187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9213" y="9445625"/>
            <a:ext cx="295275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731" tIns="47866" rIns="95731" bIns="47866" numCol="1" anchor="b" anchorCtr="0" compatLnSpc="1">
            <a:prstTxWarp prst="textNoShape">
              <a:avLst/>
            </a:prstTxWarp>
          </a:bodyPr>
          <a:lstStyle>
            <a:lvl1pPr algn="r" defTabSz="957263">
              <a:defRPr sz="1200" baseline="30000"/>
            </a:lvl1pPr>
          </a:lstStyle>
          <a:p>
            <a:fld id="{5C15DD9A-D9D0-4B51-BCA3-9856585955C5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89456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275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731" tIns="47866" rIns="95731" bIns="47866" numCol="1" anchor="t" anchorCtr="0" compatLnSpc="1">
            <a:prstTxWarp prst="textNoShape">
              <a:avLst/>
            </a:prstTxWarp>
          </a:bodyPr>
          <a:lstStyle>
            <a:lvl1pPr defTabSz="957263">
              <a:defRPr sz="1200" baseline="30000"/>
            </a:lvl1pPr>
          </a:lstStyle>
          <a:p>
            <a:endParaRPr lang="de-DE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9213" y="0"/>
            <a:ext cx="295275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731" tIns="47866" rIns="95731" bIns="47866" numCol="1" anchor="t" anchorCtr="0" compatLnSpc="1">
            <a:prstTxWarp prst="textNoShape">
              <a:avLst/>
            </a:prstTxWarp>
          </a:bodyPr>
          <a:lstStyle>
            <a:lvl1pPr algn="r" defTabSz="957263">
              <a:defRPr sz="1200" baseline="30000"/>
            </a:lvl1pPr>
          </a:lstStyle>
          <a:p>
            <a:endParaRPr lang="de-DE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2338" y="746125"/>
            <a:ext cx="4972050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8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9638" y="4722813"/>
            <a:ext cx="4992687" cy="447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731" tIns="47866" rIns="95731" bIns="478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228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5625"/>
            <a:ext cx="295275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731" tIns="47866" rIns="95731" bIns="47866" numCol="1" anchor="b" anchorCtr="0" compatLnSpc="1">
            <a:prstTxWarp prst="textNoShape">
              <a:avLst/>
            </a:prstTxWarp>
          </a:bodyPr>
          <a:lstStyle>
            <a:lvl1pPr defTabSz="957263">
              <a:defRPr sz="1200" baseline="30000"/>
            </a:lvl1pPr>
          </a:lstStyle>
          <a:p>
            <a:endParaRPr lang="de-DE"/>
          </a:p>
        </p:txBody>
      </p:sp>
      <p:sp>
        <p:nvSpPr>
          <p:cNvPr id="1228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9213" y="9445625"/>
            <a:ext cx="295275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731" tIns="47866" rIns="95731" bIns="47866" numCol="1" anchor="b" anchorCtr="0" compatLnSpc="1">
            <a:prstTxWarp prst="textNoShape">
              <a:avLst/>
            </a:prstTxWarp>
          </a:bodyPr>
          <a:lstStyle>
            <a:lvl1pPr algn="r" defTabSz="957263">
              <a:defRPr sz="1200" baseline="30000"/>
            </a:lvl1pPr>
          </a:lstStyle>
          <a:p>
            <a:fld id="{F4CF8B80-90C9-4E82-94B4-E4BDD122FDAD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89185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ヒラギノ角ゴ Pro W3" pitchFamily="-108" charset="-128"/>
        <a:cs typeface="ヒラギノ角ゴ Pro W3" pitchFamily="-108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ヒラギノ角ゴ Pro W3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ＭＳ Ｐゴシック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ＭＳ Ｐゴシック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ヒラギノ角ゴ Pro W3" pitchFamily="-112" charset="-128"/>
        <a:cs typeface="ヒラギノ角ゴ Pro W3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23925" y="747713"/>
            <a:ext cx="4967288" cy="3725862"/>
          </a:xfrm>
          <a:ln/>
        </p:spPr>
      </p:sp>
      <p:sp>
        <p:nvSpPr>
          <p:cNvPr id="13315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mtClean="0">
              <a:latin typeface="Times" pitchFamily="18" charset="0"/>
              <a:ea typeface="ヒラギノ角ゴ Pro W3" charset="-128"/>
            </a:endParaRPr>
          </a:p>
        </p:txBody>
      </p:sp>
      <p:sp>
        <p:nvSpPr>
          <p:cNvPr id="1331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6564">
              <a:defRPr sz="2400">
                <a:solidFill>
                  <a:schemeClr val="tx1"/>
                </a:solidFill>
                <a:latin typeface="Times" pitchFamily="18" charset="0"/>
                <a:ea typeface="ヒラギノ角ゴ Pro W3" charset="-128"/>
              </a:defRPr>
            </a:lvl1pPr>
            <a:lvl2pPr marL="41818017" indent="-41313297" defTabSz="956564">
              <a:defRPr sz="2400">
                <a:solidFill>
                  <a:schemeClr val="tx1"/>
                </a:solidFill>
                <a:latin typeface="Times" pitchFamily="18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imes" pitchFamily="18" charset="0"/>
                <a:ea typeface="ヒラギノ角ゴ Pro W3" charset="-128"/>
              </a:defRPr>
            </a:lvl3pPr>
            <a:lvl4pPr marL="47812163" indent="-46299606" defTabSz="956564">
              <a:defRPr sz="2400">
                <a:solidFill>
                  <a:schemeClr val="tx1"/>
                </a:solidFill>
                <a:latin typeface="Times" pitchFamily="18" charset="0"/>
                <a:ea typeface="ヒラギノ角ゴ Pro W3" charset="-128"/>
              </a:defRPr>
            </a:lvl4pPr>
            <a:lvl5pPr marL="48315280" indent="-46299606" defTabSz="956564">
              <a:defRPr sz="2400">
                <a:solidFill>
                  <a:schemeClr val="tx1"/>
                </a:solidFill>
                <a:latin typeface="Times" pitchFamily="18" charset="0"/>
                <a:ea typeface="ヒラギノ角ゴ Pro W3" charset="-128"/>
              </a:defRPr>
            </a:lvl5pPr>
            <a:lvl6pPr marL="48776738" indent="-46299606" defTabSz="95656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charset="-128"/>
              </a:defRPr>
            </a:lvl6pPr>
            <a:lvl7pPr marL="49238195" indent="-46299606" defTabSz="95656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charset="-128"/>
              </a:defRPr>
            </a:lvl7pPr>
            <a:lvl8pPr marL="49699653" indent="-46299606" defTabSz="95656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charset="-128"/>
              </a:defRPr>
            </a:lvl8pPr>
            <a:lvl9pPr marL="50161111" indent="-46299606" defTabSz="95656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charset="-128"/>
              </a:defRPr>
            </a:lvl9pPr>
          </a:lstStyle>
          <a:p>
            <a:fld id="{A0DF2A9A-1139-4F78-8407-AD293186A7BF}" type="slidenum">
              <a:rPr lang="de-DE" sz="1200"/>
              <a:pPr/>
              <a:t>1</a:t>
            </a:fld>
            <a:endParaRPr lang="de-DE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de-CH" smtClean="0">
                <a:ea typeface="ヒラギノ角ゴ Pro W3" charset="-128"/>
              </a:rPr>
              <a:t>Beispiel um die Schlussfolie als Danksagung zu nutzen</a:t>
            </a:r>
            <a:endParaRPr lang="en-US" smtClean="0">
              <a:ea typeface="ヒラギノ角ゴ Pro W3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>
              <a:ea typeface="ヒラギノ角ゴ Pro W3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>
              <a:ea typeface="ヒラギノ角ゴ Pro W3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>
              <a:ea typeface="ヒラギノ角ゴ Pro W3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>
              <a:ea typeface="ヒラギノ角ゴ Pro W3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>
              <a:ea typeface="ヒラギノ角ゴ Pro W3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>
              <a:ea typeface="ヒラギノ角ゴ Pro W3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de-DE" smtClean="0">
              <a:latin typeface="Times" pitchFamily="18" charset="0"/>
              <a:ea typeface="ヒラギノ角ゴ Pro W3" charset="-128"/>
            </a:endParaRP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3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818953" indent="-314859" defTabSz="9573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259437" indent="-251251" defTabSz="9573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763531" indent="-251251" defTabSz="9573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267623" indent="-251251" defTabSz="9573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725601" indent="-251251" defTabSz="957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183578" indent="-251251" defTabSz="957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641555" indent="-251251" defTabSz="957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4099532" indent="-251251" defTabSz="957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7DE0E93-5482-472B-9F8D-B40804C7F163}" type="slidenum">
              <a:rPr lang="de-DE" altLang="de-DE" smtClean="0">
                <a:latin typeface="Times" pitchFamily="18" charset="0"/>
                <a:ea typeface="ヒラギノ角ゴ Pro W3" charset="-128"/>
              </a:rPr>
              <a:pPr eaLnBrk="1" hangingPunct="1">
                <a:spcBef>
                  <a:spcPct val="0"/>
                </a:spcBef>
              </a:pPr>
              <a:t>17</a:t>
            </a:fld>
            <a:endParaRPr lang="de-DE" altLang="de-DE" smtClean="0">
              <a:latin typeface="Times" pitchFamily="18" charset="0"/>
              <a:ea typeface="ヒラギノ角ゴ Pro W3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23925" y="747713"/>
            <a:ext cx="4967288" cy="3725862"/>
          </a:xfrm>
          <a:ln/>
        </p:spPr>
      </p:sp>
      <p:sp>
        <p:nvSpPr>
          <p:cNvPr id="13315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mtClean="0">
              <a:latin typeface="Times" pitchFamily="18" charset="0"/>
              <a:ea typeface="ヒラギノ角ゴ Pro W3" charset="-128"/>
            </a:endParaRPr>
          </a:p>
        </p:txBody>
      </p:sp>
      <p:sp>
        <p:nvSpPr>
          <p:cNvPr id="1331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6564">
              <a:defRPr sz="2400">
                <a:solidFill>
                  <a:schemeClr val="tx1"/>
                </a:solidFill>
                <a:latin typeface="Times" pitchFamily="18" charset="0"/>
                <a:ea typeface="ヒラギノ角ゴ Pro W3" charset="-128"/>
              </a:defRPr>
            </a:lvl1pPr>
            <a:lvl2pPr marL="41818017" indent="-41313297" defTabSz="956564">
              <a:defRPr sz="2400">
                <a:solidFill>
                  <a:schemeClr val="tx1"/>
                </a:solidFill>
                <a:latin typeface="Times" pitchFamily="18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imes" pitchFamily="18" charset="0"/>
                <a:ea typeface="ヒラギノ角ゴ Pro W3" charset="-128"/>
              </a:defRPr>
            </a:lvl3pPr>
            <a:lvl4pPr marL="47812163" indent="-46299606" defTabSz="956564">
              <a:defRPr sz="2400">
                <a:solidFill>
                  <a:schemeClr val="tx1"/>
                </a:solidFill>
                <a:latin typeface="Times" pitchFamily="18" charset="0"/>
                <a:ea typeface="ヒラギノ角ゴ Pro W3" charset="-128"/>
              </a:defRPr>
            </a:lvl4pPr>
            <a:lvl5pPr marL="48315280" indent="-46299606" defTabSz="956564">
              <a:defRPr sz="2400">
                <a:solidFill>
                  <a:schemeClr val="tx1"/>
                </a:solidFill>
                <a:latin typeface="Times" pitchFamily="18" charset="0"/>
                <a:ea typeface="ヒラギノ角ゴ Pro W3" charset="-128"/>
              </a:defRPr>
            </a:lvl5pPr>
            <a:lvl6pPr marL="48776738" indent="-46299606" defTabSz="95656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charset="-128"/>
              </a:defRPr>
            </a:lvl6pPr>
            <a:lvl7pPr marL="49238195" indent="-46299606" defTabSz="95656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charset="-128"/>
              </a:defRPr>
            </a:lvl7pPr>
            <a:lvl8pPr marL="49699653" indent="-46299606" defTabSz="95656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charset="-128"/>
              </a:defRPr>
            </a:lvl8pPr>
            <a:lvl9pPr marL="50161111" indent="-46299606" defTabSz="95656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charset="-128"/>
              </a:defRPr>
            </a:lvl9pPr>
          </a:lstStyle>
          <a:p>
            <a:fld id="{A0DF2A9A-1139-4F78-8407-AD293186A7BF}" type="slidenum">
              <a:rPr lang="de-DE" sz="1200"/>
              <a:pPr/>
              <a:t>21</a:t>
            </a:fld>
            <a:endParaRPr lang="de-DE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ChangeArrowheads="1"/>
          </p:cNvSpPr>
          <p:nvPr userDrawn="1"/>
        </p:nvSpPr>
        <p:spPr bwMode="auto">
          <a:xfrm>
            <a:off x="0" y="3657600"/>
            <a:ext cx="9144000" cy="3200400"/>
          </a:xfrm>
          <a:prstGeom prst="rect">
            <a:avLst/>
          </a:prstGeom>
          <a:solidFill>
            <a:srgbClr val="B3D9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0" y="0"/>
            <a:ext cx="9144000" cy="1219200"/>
          </a:xfrm>
          <a:prstGeom prst="rect">
            <a:avLst/>
          </a:prstGeom>
          <a:solidFill>
            <a:srgbClr val="8DC3FF"/>
          </a:solidFill>
          <a:ln w="0" cap="flat" cmpd="sng" algn="ctr">
            <a:solidFill>
              <a:srgbClr val="B3D9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pic>
        <p:nvPicPr>
          <p:cNvPr id="6" name="Bild 13" descr="Titelbil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" t="2724" r="1620" b="4669"/>
          <a:stretch>
            <a:fillRect/>
          </a:stretch>
        </p:blipFill>
        <p:spPr bwMode="auto">
          <a:xfrm>
            <a:off x="0" y="1066800"/>
            <a:ext cx="91440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0" y="1066800"/>
            <a:ext cx="91440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ea typeface="+mn-ea"/>
            </a:endParaRPr>
          </a:p>
        </p:txBody>
      </p:sp>
      <p:sp>
        <p:nvSpPr>
          <p:cNvPr id="8" name="Rectangle 14"/>
          <p:cNvSpPr>
            <a:spLocks noChangeArrowheads="1"/>
          </p:cNvSpPr>
          <p:nvPr userDrawn="1"/>
        </p:nvSpPr>
        <p:spPr bwMode="auto">
          <a:xfrm>
            <a:off x="0" y="3124200"/>
            <a:ext cx="9144000" cy="533400"/>
          </a:xfrm>
          <a:prstGeom prst="rect">
            <a:avLst/>
          </a:prstGeom>
          <a:solidFill>
            <a:schemeClr val="bg1">
              <a:alpha val="76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9" name="Rectangle 3"/>
          <p:cNvSpPr txBox="1">
            <a:spLocks noChangeArrowheads="1"/>
          </p:cNvSpPr>
          <p:nvPr userDrawn="1"/>
        </p:nvSpPr>
        <p:spPr bwMode="auto">
          <a:xfrm>
            <a:off x="2057400" y="3200400"/>
            <a:ext cx="6781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9pPr>
          </a:lstStyle>
          <a:p>
            <a:pPr algn="r" eaLnBrk="1" hangingPunct="1"/>
            <a:r>
              <a:rPr lang="de-DE" b="1">
                <a:solidFill>
                  <a:srgbClr val="606060"/>
                </a:solidFill>
                <a:latin typeface="Arial Narrow" pitchFamily="34" charset="0"/>
              </a:rPr>
              <a:t>Wir schaffen Wissen – heute für morgen</a:t>
            </a:r>
          </a:p>
        </p:txBody>
      </p:sp>
      <p:sp>
        <p:nvSpPr>
          <p:cNvPr id="10" name="Line 5"/>
          <p:cNvSpPr>
            <a:spLocks noChangeShapeType="1"/>
          </p:cNvSpPr>
          <p:nvPr userDrawn="1"/>
        </p:nvSpPr>
        <p:spPr bwMode="auto">
          <a:xfrm>
            <a:off x="1676400" y="3733800"/>
            <a:ext cx="7467600" cy="0"/>
          </a:xfrm>
          <a:prstGeom prst="line">
            <a:avLst/>
          </a:prstGeom>
          <a:noFill/>
          <a:ln w="146050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ea typeface="+mn-ea"/>
            </a:endParaRPr>
          </a:p>
        </p:txBody>
      </p:sp>
      <p:sp>
        <p:nvSpPr>
          <p:cNvPr id="11" name="Line 5"/>
          <p:cNvSpPr>
            <a:spLocks noChangeShapeType="1"/>
          </p:cNvSpPr>
          <p:nvPr userDrawn="1"/>
        </p:nvSpPr>
        <p:spPr bwMode="auto">
          <a:xfrm>
            <a:off x="0" y="3124200"/>
            <a:ext cx="9144000" cy="0"/>
          </a:xfrm>
          <a:prstGeom prst="line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ea typeface="+mn-ea"/>
            </a:endParaRPr>
          </a:p>
        </p:txBody>
      </p:sp>
      <p:sp>
        <p:nvSpPr>
          <p:cNvPr id="12" name="Line 5"/>
          <p:cNvSpPr>
            <a:spLocks noChangeShapeType="1"/>
          </p:cNvSpPr>
          <p:nvPr userDrawn="1"/>
        </p:nvSpPr>
        <p:spPr bwMode="auto">
          <a:xfrm>
            <a:off x="0" y="6629400"/>
            <a:ext cx="9144000" cy="0"/>
          </a:xfrm>
          <a:prstGeom prst="line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ea typeface="+mn-ea"/>
            </a:endParaRPr>
          </a:p>
        </p:txBody>
      </p:sp>
      <p:sp>
        <p:nvSpPr>
          <p:cNvPr id="13" name="Line 5"/>
          <p:cNvSpPr>
            <a:spLocks noChangeShapeType="1"/>
          </p:cNvSpPr>
          <p:nvPr userDrawn="1"/>
        </p:nvSpPr>
        <p:spPr bwMode="auto">
          <a:xfrm>
            <a:off x="0" y="3657600"/>
            <a:ext cx="9144000" cy="0"/>
          </a:xfrm>
          <a:prstGeom prst="line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ea typeface="+mn-ea"/>
            </a:endParaRPr>
          </a:p>
        </p:txBody>
      </p:sp>
      <p:pic>
        <p:nvPicPr>
          <p:cNvPr id="14" name="Bild 24" descr="PSI-Logo_narrow_40k.ai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2463" y="-1676400"/>
            <a:ext cx="3014663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Gerade Verbindung 25"/>
          <p:cNvCxnSpPr>
            <a:cxnSpLocks noChangeShapeType="1"/>
          </p:cNvCxnSpPr>
          <p:nvPr userDrawn="1"/>
        </p:nvCxnSpPr>
        <p:spPr bwMode="auto">
          <a:xfrm rot="5400000">
            <a:off x="-1753393" y="3429794"/>
            <a:ext cx="6858000" cy="158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155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905000" y="5638800"/>
            <a:ext cx="7010400" cy="609600"/>
          </a:xfrm>
          <a:noFill/>
        </p:spPr>
        <p:txBody>
          <a:bodyPr/>
          <a:lstStyle>
            <a:lvl1pPr marL="0" indent="0" algn="l">
              <a:defRPr sz="1500"/>
            </a:lvl1pPr>
          </a:lstStyle>
          <a:p>
            <a:r>
              <a:rPr lang="de-DE" dirty="0"/>
              <a:t>Master-</a:t>
            </a:r>
            <a:r>
              <a:rPr lang="de-DE" dirty="0" smtClean="0"/>
              <a:t>Untertitelformat </a:t>
            </a:r>
            <a:r>
              <a:rPr lang="de-DE" dirty="0"/>
              <a:t>bearbeiten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905000" y="5029200"/>
            <a:ext cx="7010400" cy="685800"/>
          </a:xfrm>
        </p:spPr>
        <p:txBody>
          <a:bodyPr/>
          <a:lstStyle>
            <a:lvl1pPr algn="l">
              <a:defRPr sz="3500" b="1" i="0" spc="0">
                <a:solidFill>
                  <a:schemeClr val="tx1"/>
                </a:solidFill>
                <a:latin typeface="+mj-lt"/>
                <a:cs typeface="Arial"/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16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C7DF054-6044-4C65-B3F0-98E2E2AEDCC4}" type="datetime1">
              <a:rPr lang="de-DE"/>
              <a:pPr/>
              <a:t>09.09.2014</a:t>
            </a:fld>
            <a:endParaRPr lang="de-DE"/>
          </a:p>
        </p:txBody>
      </p:sp>
      <p:sp>
        <p:nvSpPr>
          <p:cNvPr id="17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PSI,</a:t>
            </a:r>
          </a:p>
        </p:txBody>
      </p:sp>
    </p:spTree>
    <p:extLst>
      <p:ext uri="{BB962C8B-B14F-4D97-AF65-F5344CB8AC3E}">
        <p14:creationId xmlns:p14="http://schemas.microsoft.com/office/powerpoint/2010/main" val="68015652"/>
      </p:ext>
    </p:extLst>
  </p:cSld>
  <p:clrMapOvr>
    <a:masterClrMapping/>
  </p:clrMapOvr>
  <p:transition spd="med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06000" y="900000"/>
            <a:ext cx="8533200" cy="5653200"/>
          </a:xfrm>
          <a:noFill/>
        </p:spPr>
        <p:txBody>
          <a:bodyPr/>
          <a:lstStyle>
            <a:lvl1pPr marL="0" indent="0">
              <a:spcBef>
                <a:spcPts val="0"/>
              </a:spcBef>
              <a:tabLst/>
              <a:defRPr sz="1700"/>
            </a:lvl1pPr>
            <a:lvl2pPr marL="179388" indent="-179388">
              <a:spcBef>
                <a:spcPts val="0"/>
              </a:spcBef>
              <a:buFont typeface="Lucida Grande"/>
              <a:buChar char="•"/>
              <a:tabLst/>
              <a:defRPr sz="1700"/>
            </a:lvl2pPr>
            <a:lvl3pPr marL="358775" indent="-179388">
              <a:spcBef>
                <a:spcPts val="0"/>
              </a:spcBef>
              <a:buFont typeface="Lucida Grande"/>
              <a:buChar char="–"/>
              <a:tabLst/>
              <a:defRPr sz="1700"/>
            </a:lvl3pPr>
            <a:lvl4pPr marL="627063" indent="-179388">
              <a:spcBef>
                <a:spcPts val="0"/>
              </a:spcBef>
              <a:tabLst/>
              <a:defRPr sz="1700"/>
            </a:lvl4pPr>
            <a:lvl5pPr marL="1435100" indent="-182563">
              <a:buNone/>
              <a:tabLst/>
              <a:defRPr sz="1500"/>
            </a:lvl5pPr>
          </a:lstStyle>
          <a:p>
            <a:pPr lvl="0"/>
            <a:r>
              <a:rPr lang="de-CH" dirty="0" smtClean="0"/>
              <a:t>Mastertextformat bearbeiten</a:t>
            </a:r>
          </a:p>
          <a:p>
            <a:pPr lvl="1"/>
            <a:r>
              <a:rPr lang="de-CH" dirty="0" smtClean="0"/>
              <a:t>Zweite Ebene</a:t>
            </a:r>
          </a:p>
          <a:p>
            <a:pPr lvl="2"/>
            <a:r>
              <a:rPr lang="de-CH" dirty="0" smtClean="0"/>
              <a:t>Dritte Ebene</a:t>
            </a:r>
          </a:p>
          <a:p>
            <a:pPr lvl="3"/>
            <a:r>
              <a:rPr lang="de-CH" dirty="0" smtClean="0"/>
              <a:t>Vierte Ebene</a:t>
            </a:r>
            <a:endParaRPr lang="de-DE" dirty="0"/>
          </a:p>
        </p:txBody>
      </p:sp>
      <p:sp>
        <p:nvSpPr>
          <p:cNvPr id="9" name="Title 8"/>
          <p:cNvSpPr>
            <a:spLocks noGrp="1" noChangeArrowheads="1"/>
          </p:cNvSpPr>
          <p:nvPr>
            <p:ph type="title"/>
          </p:nvPr>
        </p:nvSpPr>
        <p:spPr bwMode="auto">
          <a:xfrm>
            <a:off x="1620000" y="144000"/>
            <a:ext cx="7219200" cy="550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GB" dirty="0" err="1"/>
              <a:t>Mastertitelformat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3761F4-7F22-44D6-A2CC-E1E066C350C1}" type="datetime1">
              <a:rPr lang="de-DE"/>
              <a:pPr/>
              <a:t>09.09.2014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PSI,</a:t>
            </a:r>
          </a:p>
        </p:txBody>
      </p:sp>
    </p:spTree>
    <p:extLst>
      <p:ext uri="{BB962C8B-B14F-4D97-AF65-F5344CB8AC3E}">
        <p14:creationId xmlns:p14="http://schemas.microsoft.com/office/powerpoint/2010/main" val="1363764641"/>
      </p:ext>
    </p:extLst>
  </p:cSld>
  <p:clrMapOvr>
    <a:masterClrMapping/>
  </p:clrMapOvr>
  <p:transition spd="med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606060"/>
                </a:solidFill>
              </a:defRPr>
            </a:lvl1pPr>
          </a:lstStyle>
          <a:p>
            <a:r>
              <a:rPr lang="de-CH" dirty="0" smtClean="0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06000" y="900000"/>
            <a:ext cx="3961200" cy="5653200"/>
          </a:xfrm>
        </p:spPr>
        <p:txBody>
          <a:bodyPr/>
          <a:lstStyle>
            <a:lvl1pPr marL="0" indent="0">
              <a:tabLst/>
              <a:defRPr sz="1700"/>
            </a:lvl1pPr>
            <a:lvl2pPr marL="182563" indent="-182563">
              <a:spcBef>
                <a:spcPts val="0"/>
              </a:spcBef>
              <a:spcAft>
                <a:spcPts val="0"/>
              </a:spcAft>
              <a:buFont typeface="Lucida Grande"/>
              <a:buChar char="•"/>
              <a:defRPr sz="1700"/>
            </a:lvl2pPr>
            <a:lvl3pPr marL="358775" indent="-179388">
              <a:buFont typeface="Lucida Grande"/>
              <a:buChar char="–"/>
              <a:tabLst/>
              <a:defRPr sz="1700"/>
            </a:lvl3pPr>
            <a:lvl4pPr marL="627063" indent="-179388">
              <a:defRPr sz="1700"/>
            </a:lvl4pPr>
            <a:lvl5pPr marL="182563" indent="-182563">
              <a:defRPr sz="17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 dirty="0" smtClean="0"/>
              <a:t>Mastertextformat bearbeiten</a:t>
            </a:r>
          </a:p>
          <a:p>
            <a:pPr lvl="1"/>
            <a:r>
              <a:rPr lang="de-CH" dirty="0" smtClean="0"/>
              <a:t>Zweite Ebene</a:t>
            </a:r>
          </a:p>
          <a:p>
            <a:pPr lvl="2"/>
            <a:r>
              <a:rPr lang="de-CH" dirty="0" smtClean="0"/>
              <a:t>Dritte Ebene</a:t>
            </a:r>
          </a:p>
          <a:p>
            <a:pPr lvl="3"/>
            <a:r>
              <a:rPr lang="de-CH" dirty="0" smtClean="0"/>
              <a:t>Vierte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0" y="900001"/>
            <a:ext cx="4267200" cy="5653200"/>
          </a:xfrm>
        </p:spPr>
        <p:txBody>
          <a:bodyPr/>
          <a:lstStyle>
            <a:lvl1pPr marL="0" indent="0">
              <a:spcBef>
                <a:spcPts val="0"/>
              </a:spcBef>
              <a:tabLst/>
              <a:defRPr sz="1700"/>
            </a:lvl1pPr>
            <a:lvl2pPr marL="182563" indent="-182563">
              <a:spcBef>
                <a:spcPts val="0"/>
              </a:spcBef>
              <a:buFont typeface="Lucida Grande"/>
              <a:buChar char="•"/>
              <a:defRPr sz="1700"/>
            </a:lvl2pPr>
            <a:lvl3pPr marL="358775" indent="-179388">
              <a:spcBef>
                <a:spcPts val="0"/>
              </a:spcBef>
              <a:buFont typeface="Lucida Grande"/>
              <a:buChar char="–"/>
              <a:defRPr sz="1700"/>
            </a:lvl3pPr>
            <a:lvl4pPr marL="627063" indent="-179388">
              <a:spcBef>
                <a:spcPts val="0"/>
              </a:spcBef>
              <a:defRPr sz="1700"/>
            </a:lvl4pPr>
            <a:lvl5pPr marL="1435100" indent="-182563">
              <a:defRPr sz="15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 dirty="0" smtClean="0"/>
              <a:t>Mastertextformat bearbeiten</a:t>
            </a:r>
          </a:p>
          <a:p>
            <a:pPr lvl="1"/>
            <a:r>
              <a:rPr lang="de-CH" dirty="0" smtClean="0"/>
              <a:t>Zweite Ebene</a:t>
            </a:r>
          </a:p>
          <a:p>
            <a:pPr lvl="2"/>
            <a:r>
              <a:rPr lang="de-CH" dirty="0" smtClean="0"/>
              <a:t>Dritte Ebene</a:t>
            </a:r>
          </a:p>
          <a:p>
            <a:pPr lvl="3"/>
            <a:r>
              <a:rPr lang="de-CH" dirty="0" smtClean="0"/>
              <a:t>Vierte Ebene</a:t>
            </a:r>
            <a:endParaRPr lang="de-DE" dirty="0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693ACB7-1B5D-4362-A653-FDB527B636A4}" type="datetime1">
              <a:rPr lang="de-DE"/>
              <a:pPr/>
              <a:t>09.09.2014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PSI,</a:t>
            </a:r>
          </a:p>
        </p:txBody>
      </p:sp>
    </p:spTree>
    <p:extLst>
      <p:ext uri="{BB962C8B-B14F-4D97-AF65-F5344CB8AC3E}">
        <p14:creationId xmlns:p14="http://schemas.microsoft.com/office/powerpoint/2010/main" val="555087870"/>
      </p:ext>
    </p:extLst>
  </p:cSld>
  <p:clrMapOvr>
    <a:masterClrMapping/>
  </p:clrMapOvr>
  <p:transition spd="med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1620000" y="144000"/>
            <a:ext cx="8534400" cy="533400"/>
          </a:xfrm>
        </p:spPr>
        <p:txBody>
          <a:bodyPr/>
          <a:lstStyle>
            <a:lvl1pPr>
              <a:defRPr>
                <a:solidFill>
                  <a:srgbClr val="606060"/>
                </a:solidFill>
              </a:defRPr>
            </a:lvl1pPr>
          </a:lstStyle>
          <a:p>
            <a:r>
              <a:rPr lang="de-CH" dirty="0" smtClean="0"/>
              <a:t>Mastertitelformat bearbeiten</a:t>
            </a:r>
            <a:endParaRPr lang="de-DE" dirty="0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1AF3669-8028-4540-81B4-701E4E046B59}" type="datetime1">
              <a:rPr lang="de-DE"/>
              <a:pPr/>
              <a:t>09.09.2014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PSI,</a:t>
            </a:r>
          </a:p>
        </p:txBody>
      </p:sp>
    </p:spTree>
    <p:extLst>
      <p:ext uri="{BB962C8B-B14F-4D97-AF65-F5344CB8AC3E}">
        <p14:creationId xmlns:p14="http://schemas.microsoft.com/office/powerpoint/2010/main" val="804780673"/>
      </p:ext>
    </p:extLst>
  </p:cSld>
  <p:clrMapOvr>
    <a:masterClrMapping/>
  </p:clrMapOvr>
  <p:transition spd="med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9" descr="Schlussbil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99"/>
          <a:stretch>
            <a:fillRect/>
          </a:stretch>
        </p:blipFill>
        <p:spPr bwMode="auto">
          <a:xfrm>
            <a:off x="0" y="685800"/>
            <a:ext cx="91440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Line 5"/>
          <p:cNvSpPr>
            <a:spLocks noChangeShapeType="1"/>
          </p:cNvSpPr>
          <p:nvPr userDrawn="1"/>
        </p:nvSpPr>
        <p:spPr bwMode="auto">
          <a:xfrm>
            <a:off x="0" y="6629400"/>
            <a:ext cx="9144000" cy="0"/>
          </a:xfrm>
          <a:prstGeom prst="line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ea typeface="+mn-ea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C6F964B-FC8A-47F7-BE1A-989C13FF30DF}" type="datetime1">
              <a:rPr lang="de-DE"/>
              <a:pPr/>
              <a:t>09.09.2014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PSI,</a:t>
            </a:r>
          </a:p>
        </p:txBody>
      </p:sp>
    </p:spTree>
    <p:extLst>
      <p:ext uri="{BB962C8B-B14F-4D97-AF65-F5344CB8AC3E}">
        <p14:creationId xmlns:p14="http://schemas.microsoft.com/office/powerpoint/2010/main" val="1836745719"/>
      </p:ext>
    </p:extLst>
  </p:cSld>
  <p:clrMapOvr>
    <a:masterClrMapping/>
  </p:clrMapOvr>
  <p:transition spd="med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260026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09878938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900113"/>
            <a:ext cx="85344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Mastertextformat bearbeiten</a:t>
            </a:r>
          </a:p>
          <a:p>
            <a:pPr lvl="1"/>
            <a:r>
              <a:rPr lang="en-GB" smtClean="0"/>
              <a:t>Zweite Ebene</a:t>
            </a:r>
          </a:p>
          <a:p>
            <a:pPr lvl="4"/>
            <a:r>
              <a:rPr lang="en-GB" smtClean="0"/>
              <a:t>Dritte Ebene</a:t>
            </a:r>
          </a:p>
          <a:p>
            <a:pPr lvl="3"/>
            <a:r>
              <a:rPr lang="en-GB" smtClean="0"/>
              <a:t>Vierte Ebene</a:t>
            </a:r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1619250" y="144463"/>
            <a:ext cx="7162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Mastertitelformat bearbeiten</a:t>
            </a:r>
          </a:p>
        </p:txBody>
      </p:sp>
      <p:sp>
        <p:nvSpPr>
          <p:cNvPr id="9" name="Line 5"/>
          <p:cNvSpPr>
            <a:spLocks noChangeShapeType="1"/>
          </p:cNvSpPr>
          <p:nvPr userDrawn="1"/>
        </p:nvSpPr>
        <p:spPr bwMode="auto">
          <a:xfrm>
            <a:off x="0" y="6629400"/>
            <a:ext cx="9144000" cy="0"/>
          </a:xfrm>
          <a:prstGeom prst="line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ea typeface="+mn-ea"/>
            </a:endParaRPr>
          </a:p>
        </p:txBody>
      </p:sp>
      <p:sp>
        <p:nvSpPr>
          <p:cNvPr id="13" name="Line 10"/>
          <p:cNvSpPr>
            <a:spLocks noChangeShapeType="1"/>
          </p:cNvSpPr>
          <p:nvPr userDrawn="1"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25400">
            <a:solidFill>
              <a:srgbClr val="008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ea typeface="+mn-ea"/>
            </a:endParaRPr>
          </a:p>
        </p:txBody>
      </p:sp>
      <p:pic>
        <p:nvPicPr>
          <p:cNvPr id="1030" name="Picture 37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47" t="43604" r="25964" b="42442"/>
          <a:stretch>
            <a:fillRect/>
          </a:stretch>
        </p:blipFill>
        <p:spPr bwMode="auto">
          <a:xfrm>
            <a:off x="252413" y="128588"/>
            <a:ext cx="1143000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Datumsplatzhalter 3"/>
          <p:cNvSpPr>
            <a:spLocks noGrp="1"/>
          </p:cNvSpPr>
          <p:nvPr>
            <p:ph type="dt" sz="half" idx="2"/>
          </p:nvPr>
        </p:nvSpPr>
        <p:spPr>
          <a:xfrm>
            <a:off x="8180388" y="6661150"/>
            <a:ext cx="914400" cy="19685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>
                <a:latin typeface="Arial Narrow" pitchFamily="34" charset="0"/>
              </a:defRPr>
            </a:lvl1pPr>
          </a:lstStyle>
          <a:p>
            <a:fld id="{B7AD1AE9-F7BD-4D9A-B7D5-FCD53F9B9BDD}" type="datetime1">
              <a:rPr lang="de-DE"/>
              <a:pPr/>
              <a:t>09.09.2014</a:t>
            </a:fld>
            <a:endParaRPr lang="de-DE"/>
          </a:p>
        </p:txBody>
      </p:sp>
      <p:sp>
        <p:nvSpPr>
          <p:cNvPr id="11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7772400" y="6661150"/>
            <a:ext cx="381000" cy="19685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latin typeface="Arial Narrow" pitchFamily="34" charset="0"/>
              </a:defRPr>
            </a:lvl1pPr>
          </a:lstStyle>
          <a:p>
            <a:r>
              <a:rPr lang="de-DE"/>
              <a:t>PSI,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</p:sldLayoutIdLst>
  <p:transition spd="med">
    <p:random/>
  </p:transition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606060"/>
          </a:solidFill>
          <a:latin typeface="+mj-lt"/>
          <a:ea typeface="ヒラギノ角ゴ Pro W3" pitchFamily="-108" charset="-128"/>
          <a:cs typeface="ヒラギノ角ゴ Pro W3" pitchFamily="-108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606060"/>
          </a:solidFill>
          <a:latin typeface="Arial Narrow" pitchFamily="34" charset="0"/>
          <a:ea typeface="ヒラギノ角ゴ Pro W3" pitchFamily="-108" charset="-128"/>
          <a:cs typeface="ヒラギノ角ゴ Pro W3" pitchFamily="-108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606060"/>
          </a:solidFill>
          <a:latin typeface="Arial Narrow" pitchFamily="34" charset="0"/>
          <a:ea typeface="ヒラギノ角ゴ Pro W3" pitchFamily="-108" charset="-128"/>
          <a:cs typeface="ヒラギノ角ゴ Pro W3" pitchFamily="-108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606060"/>
          </a:solidFill>
          <a:latin typeface="Arial Narrow" pitchFamily="34" charset="0"/>
          <a:ea typeface="ヒラギノ角ゴ Pro W3" pitchFamily="-108" charset="-128"/>
          <a:cs typeface="ヒラギノ角ゴ Pro W3" pitchFamily="-108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606060"/>
          </a:solidFill>
          <a:latin typeface="Arial Narrow" pitchFamily="34" charset="0"/>
          <a:ea typeface="ヒラギノ角ゴ Pro W3" pitchFamily="-108" charset="-128"/>
          <a:cs typeface="ヒラギノ角ゴ Pro W3" pitchFamily="-108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chemeClr val="accent2"/>
        </a:buClr>
        <a:defRPr sz="1700">
          <a:solidFill>
            <a:schemeClr val="tx1"/>
          </a:solidFill>
          <a:latin typeface="+mn-lt"/>
          <a:ea typeface="ヒラギノ角ゴ Pro W3" pitchFamily="-108" charset="-128"/>
          <a:cs typeface="ヒラギノ角ゴ Pro W3" pitchFamily="-108" charset="-128"/>
        </a:defRPr>
      </a:lvl1pPr>
      <a:lvl2pPr marL="179388" indent="-179388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SzPct val="80000"/>
        <a:buFont typeface="Lucida Grande" charset="0"/>
        <a:buChar char="•"/>
        <a:defRPr sz="1700">
          <a:solidFill>
            <a:schemeClr val="tx1"/>
          </a:solidFill>
          <a:latin typeface="+mn-lt"/>
          <a:ea typeface="ヒラギノ角ゴ Pro W3" charset="-128"/>
        </a:defRPr>
      </a:lvl2pPr>
      <a:lvl3pPr marL="179388" indent="179388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Font typeface="Times" charset="0"/>
        <a:buChar char="–"/>
        <a:defRPr sz="17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3pPr>
      <a:lvl4pPr marL="627063" indent="-179388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Font typeface="Lucida Grande" charset="0"/>
        <a:buChar char="–"/>
        <a:defRPr sz="17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4pPr>
      <a:lvl5pPr marL="358775" indent="-179388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Font typeface="Lucida Grande" charset="0"/>
        <a:buChar char="–"/>
        <a:defRPr sz="1700">
          <a:solidFill>
            <a:schemeClr val="tx1"/>
          </a:solidFill>
          <a:latin typeface="+mn-lt"/>
          <a:ea typeface="ヒラギノ角ゴ Pro W3" pitchFamily="-112" charset="-128"/>
          <a:cs typeface="ヒラギノ角ゴ Pro W3" charset="-128"/>
        </a:defRPr>
      </a:lvl5pPr>
      <a:lvl6pPr marL="1981200" indent="-190500" algn="l" rtl="0" fontAlgn="base">
        <a:lnSpc>
          <a:spcPct val="110000"/>
        </a:lnSpc>
        <a:spcBef>
          <a:spcPct val="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ea typeface="ヒラギノ角ゴ Pro W3" charset="-128"/>
        </a:defRPr>
      </a:lvl6pPr>
      <a:lvl7pPr marL="2438400" indent="-190500" algn="l" rtl="0" fontAlgn="base">
        <a:lnSpc>
          <a:spcPct val="110000"/>
        </a:lnSpc>
        <a:spcBef>
          <a:spcPct val="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ea typeface="ヒラギノ角ゴ Pro W3" charset="-128"/>
        </a:defRPr>
      </a:lvl7pPr>
      <a:lvl8pPr marL="2895600" indent="-190500" algn="l" rtl="0" fontAlgn="base">
        <a:lnSpc>
          <a:spcPct val="110000"/>
        </a:lnSpc>
        <a:spcBef>
          <a:spcPct val="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ea typeface="ヒラギノ角ゴ Pro W3" charset="-128"/>
        </a:defRPr>
      </a:lvl8pPr>
      <a:lvl9pPr marL="3352800" indent="-190500" algn="l" rtl="0" fontAlgn="base">
        <a:lnSpc>
          <a:spcPct val="110000"/>
        </a:lnSpc>
        <a:spcBef>
          <a:spcPct val="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ea typeface="ヒラギノ角ゴ Pro W3" charset="-128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FOSI20.pdf" TargetMode="External"/><Relationship Id="rId2" Type="http://schemas.openxmlformats.org/officeDocument/2006/relationships/hyperlink" Target="http://www.psi.ch/useroffice/safety-at-psi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Datumsplatzhalt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itchFamily="18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imes" pitchFamily="18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imes" pitchFamily="18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imes" pitchFamily="18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charset="-128"/>
              </a:defRPr>
            </a:lvl9pPr>
          </a:lstStyle>
          <a:p>
            <a:fld id="{ABED3FDF-1B39-4742-A799-25AEE823141C}" type="datetime4">
              <a:rPr lang="de-DE" sz="800">
                <a:latin typeface="Arial Narrow" pitchFamily="34" charset="0"/>
              </a:rPr>
              <a:pPr/>
              <a:t>9. September 2014</a:t>
            </a:fld>
            <a:endParaRPr lang="de-DE" sz="800">
              <a:latin typeface="Arial Narrow" pitchFamily="34" charset="0"/>
            </a:endParaRPr>
          </a:p>
        </p:txBody>
      </p:sp>
      <p:sp>
        <p:nvSpPr>
          <p:cNvPr id="12291" name="Fußzeilenplatzhalt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itchFamily="18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imes" pitchFamily="18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imes" pitchFamily="18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imes" pitchFamily="18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charset="-128"/>
              </a:defRPr>
            </a:lvl9pPr>
          </a:lstStyle>
          <a:p>
            <a:r>
              <a:rPr lang="de-DE" sz="800" dirty="0" smtClean="0">
                <a:latin typeface="Arial Narrow" pitchFamily="34" charset="0"/>
              </a:rPr>
              <a:t>PSI,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71" y="2706008"/>
            <a:ext cx="1800000" cy="1590000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9203" y="1628800"/>
            <a:ext cx="1800000" cy="1590000"/>
          </a:xfrm>
          <a:prstGeom prst="rect">
            <a:avLst/>
          </a:prstGeom>
        </p:spPr>
      </p:pic>
      <p:cxnSp>
        <p:nvCxnSpPr>
          <p:cNvPr id="6" name="Gerade Verbindung mit Pfeil 5"/>
          <p:cNvCxnSpPr>
            <a:stCxn id="2" idx="3"/>
            <a:endCxn id="13" idx="1"/>
          </p:cNvCxnSpPr>
          <p:nvPr/>
        </p:nvCxnSpPr>
        <p:spPr bwMode="auto">
          <a:xfrm flipV="1">
            <a:off x="2828171" y="2423800"/>
            <a:ext cx="2701032" cy="107720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Gerade Verbindung mit Pfeil 7"/>
          <p:cNvCxnSpPr>
            <a:stCxn id="2" idx="3"/>
            <a:endCxn id="4" idx="1"/>
          </p:cNvCxnSpPr>
          <p:nvPr/>
        </p:nvCxnSpPr>
        <p:spPr bwMode="auto">
          <a:xfrm>
            <a:off x="2828171" y="3501008"/>
            <a:ext cx="2701032" cy="93319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5" name="Gruppieren 4"/>
          <p:cNvGrpSpPr/>
          <p:nvPr/>
        </p:nvGrpSpPr>
        <p:grpSpPr>
          <a:xfrm>
            <a:off x="5337225" y="3501008"/>
            <a:ext cx="2285974" cy="1812939"/>
            <a:chOff x="5337225" y="4869160"/>
            <a:chExt cx="2285974" cy="1812939"/>
          </a:xfrm>
        </p:grpSpPr>
        <p:pic>
          <p:nvPicPr>
            <p:cNvPr id="4" name="Grafik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9203" y="5007352"/>
              <a:ext cx="1800000" cy="1590000"/>
            </a:xfrm>
            <a:prstGeom prst="rect">
              <a:avLst/>
            </a:prstGeom>
          </p:spPr>
        </p:pic>
        <p:cxnSp>
          <p:nvCxnSpPr>
            <p:cNvPr id="14" name="Gerade Verbindung 13"/>
            <p:cNvCxnSpPr/>
            <p:nvPr/>
          </p:nvCxnSpPr>
          <p:spPr bwMode="auto">
            <a:xfrm flipH="1">
              <a:off x="5436096" y="4869160"/>
              <a:ext cx="2088232" cy="179199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Gerade Verbindung 19"/>
            <p:cNvCxnSpPr/>
            <p:nvPr/>
          </p:nvCxnSpPr>
          <p:spPr bwMode="auto">
            <a:xfrm flipH="1" flipV="1">
              <a:off x="5337225" y="4869160"/>
              <a:ext cx="2285974" cy="181293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185944919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836712"/>
            <a:ext cx="8389937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" y="3356992"/>
            <a:ext cx="8361363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2" y="5229225"/>
            <a:ext cx="839946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204544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dirty="0" smtClean="0"/>
              <a:t>Safety &amp; technical safety checks</a:t>
            </a:r>
            <a:br>
              <a:rPr lang="en-US" altLang="de-DE" dirty="0" smtClean="0"/>
            </a:br>
            <a:endParaRPr lang="de-CH" altLang="de-DE" dirty="0" smtClean="0"/>
          </a:p>
        </p:txBody>
      </p:sp>
      <p:sp>
        <p:nvSpPr>
          <p:cNvPr id="10243" name="TextBox 3"/>
          <p:cNvSpPr txBox="1">
            <a:spLocks noChangeArrowheads="1"/>
          </p:cNvSpPr>
          <p:nvPr/>
        </p:nvSpPr>
        <p:spPr bwMode="auto">
          <a:xfrm>
            <a:off x="594555" y="3907691"/>
            <a:ext cx="498405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110000"/>
              </a:lnSpc>
              <a:buClr>
                <a:schemeClr val="accent2"/>
              </a:buClr>
              <a:defRPr sz="1700">
                <a:solidFill>
                  <a:schemeClr val="tx1"/>
                </a:solidFill>
                <a:latin typeface="Arial Narrow" pitchFamily="34" charset="0"/>
                <a:ea typeface="ヒラギノ角ゴ Pro W3" charset="-128"/>
              </a:defRPr>
            </a:lvl1pPr>
            <a:lvl2pPr marL="742950" indent="-285750" eaLnBrk="0" hangingPunct="0">
              <a:lnSpc>
                <a:spcPct val="110000"/>
              </a:lnSpc>
              <a:buClr>
                <a:schemeClr val="tx1"/>
              </a:buClr>
              <a:buSzPct val="80000"/>
              <a:buFont typeface="Lucida Grande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  <a:ea typeface="ヒラギノ角ゴ Pro W3" charset="-128"/>
              </a:defRPr>
            </a:lvl2pPr>
            <a:lvl3pPr marL="1143000" indent="-228600" eaLnBrk="0" hangingPunct="0">
              <a:lnSpc>
                <a:spcPct val="110000"/>
              </a:lnSpc>
              <a:buFont typeface="Times" pitchFamily="18" charset="0"/>
              <a:buChar char="–"/>
              <a:defRPr sz="17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3pPr>
            <a:lvl4pPr marL="1600200" indent="-228600" eaLnBrk="0" hangingPunct="0">
              <a:lnSpc>
                <a:spcPct val="110000"/>
              </a:lnSpc>
              <a:buFont typeface="Lucida Grande" charset="0"/>
              <a:buChar char="–"/>
              <a:defRPr sz="17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4pPr>
            <a:lvl5pPr marL="2057400" indent="-228600" eaLnBrk="0" hangingPunct="0">
              <a:lnSpc>
                <a:spcPct val="110000"/>
              </a:lnSpc>
              <a:buFont typeface="Lucida Grande" charset="0"/>
              <a:buChar char="–"/>
              <a:defRPr sz="1700">
                <a:solidFill>
                  <a:schemeClr val="tx1"/>
                </a:solidFill>
                <a:latin typeface="Arial Narrow" pitchFamily="34" charset="0"/>
                <a:ea typeface="ヒラギノ角ゴ Pro W3" charset="-128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Lucida Grande" charset="0"/>
              <a:buChar char="–"/>
              <a:defRPr sz="1700">
                <a:solidFill>
                  <a:schemeClr val="tx1"/>
                </a:solidFill>
                <a:latin typeface="Arial Narrow" pitchFamily="34" charset="0"/>
                <a:ea typeface="ヒラギノ角ゴ Pro W3" charset="-128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Lucida Grande" charset="0"/>
              <a:buChar char="–"/>
              <a:defRPr sz="1700">
                <a:solidFill>
                  <a:schemeClr val="tx1"/>
                </a:solidFill>
                <a:latin typeface="Arial Narrow" pitchFamily="34" charset="0"/>
                <a:ea typeface="ヒラギノ角ゴ Pro W3" charset="-128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Lucida Grande" charset="0"/>
              <a:buChar char="–"/>
              <a:defRPr sz="1700">
                <a:solidFill>
                  <a:schemeClr val="tx1"/>
                </a:solidFill>
                <a:latin typeface="Arial Narrow" pitchFamily="34" charset="0"/>
                <a:ea typeface="ヒラギノ角ゴ Pro W3" charset="-128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Lucida Grande" charset="0"/>
              <a:buChar char="–"/>
              <a:defRPr sz="1700">
                <a:solidFill>
                  <a:schemeClr val="tx1"/>
                </a:solidFill>
                <a:latin typeface="Arial Narrow" pitchFamily="34" charset="0"/>
                <a:ea typeface="ヒラギノ角ゴ Pro W3" charset="-128"/>
              </a:defRPr>
            </a:lvl9pPr>
          </a:lstStyle>
          <a:p>
            <a:pPr eaLnBrk="1" hangingPunct="1">
              <a:lnSpc>
                <a:spcPct val="100000"/>
              </a:lnSpc>
              <a:buClrTx/>
            </a:pPr>
            <a:r>
              <a:rPr lang="en-US" altLang="de-DE" sz="2000" b="1" dirty="0" err="1">
                <a:latin typeface="Arial" charset="0"/>
              </a:rPr>
              <a:t>Beamline</a:t>
            </a:r>
            <a:r>
              <a:rPr lang="en-US" altLang="de-DE" sz="2000" b="1" dirty="0">
                <a:latin typeface="Arial" charset="0"/>
              </a:rPr>
              <a:t> </a:t>
            </a:r>
            <a:r>
              <a:rPr lang="en-US" altLang="de-DE" sz="2000" b="1" dirty="0" smtClean="0">
                <a:latin typeface="Arial" charset="0"/>
              </a:rPr>
              <a:t>scientist</a:t>
            </a:r>
            <a:endParaRPr lang="en-US" altLang="de-DE" sz="2000" dirty="0" smtClean="0">
              <a:latin typeface="Arial" charset="0"/>
            </a:endParaRPr>
          </a:p>
          <a:p>
            <a:pPr eaLnBrk="1" hangingPunct="1">
              <a:lnSpc>
                <a:spcPct val="100000"/>
              </a:lnSpc>
              <a:buClrTx/>
            </a:pPr>
            <a:endParaRPr lang="en-US" altLang="de-DE" sz="2000" dirty="0">
              <a:latin typeface="Arial" charset="0"/>
            </a:endParaRPr>
          </a:p>
          <a:p>
            <a:pPr marL="342900" indent="-342900" eaLnBrk="1" hangingPunct="1">
              <a:lnSpc>
                <a:spcPct val="100000"/>
              </a:lnSpc>
              <a:buClrTx/>
              <a:buFont typeface="Wingdings" panose="05000000000000000000" pitchFamily="2" charset="2"/>
              <a:buChar char="Ø"/>
            </a:pPr>
            <a:r>
              <a:rPr lang="en-US" altLang="de-DE" sz="2000" dirty="0">
                <a:latin typeface="Arial" charset="0"/>
              </a:rPr>
              <a:t>	feasibility </a:t>
            </a:r>
            <a:r>
              <a:rPr lang="en-US" altLang="de-DE" sz="2000" dirty="0" smtClean="0">
                <a:latin typeface="Arial" charset="0"/>
              </a:rPr>
              <a:t>&amp; technical </a:t>
            </a:r>
            <a:r>
              <a:rPr lang="en-US" altLang="de-DE" sz="2000" dirty="0">
                <a:latin typeface="Arial" charset="0"/>
              </a:rPr>
              <a:t>safety check</a:t>
            </a:r>
            <a:endParaRPr lang="de-CH" altLang="de-DE" sz="2000" dirty="0">
              <a:latin typeface="Arial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94555" y="1412776"/>
            <a:ext cx="565090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110000"/>
              </a:lnSpc>
              <a:buClr>
                <a:schemeClr val="accent2"/>
              </a:buClr>
              <a:defRPr sz="1700">
                <a:solidFill>
                  <a:schemeClr val="tx1"/>
                </a:solidFill>
                <a:latin typeface="Arial Narrow" pitchFamily="34" charset="0"/>
                <a:ea typeface="ヒラギノ角ゴ Pro W3" charset="-128"/>
              </a:defRPr>
            </a:lvl1pPr>
            <a:lvl2pPr marL="742950" indent="-285750" eaLnBrk="0" hangingPunct="0">
              <a:lnSpc>
                <a:spcPct val="110000"/>
              </a:lnSpc>
              <a:buClr>
                <a:schemeClr val="tx1"/>
              </a:buClr>
              <a:buSzPct val="80000"/>
              <a:buFont typeface="Lucida Grande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  <a:ea typeface="ヒラギノ角ゴ Pro W3" charset="-128"/>
              </a:defRPr>
            </a:lvl2pPr>
            <a:lvl3pPr marL="1143000" indent="-228600" eaLnBrk="0" hangingPunct="0">
              <a:lnSpc>
                <a:spcPct val="110000"/>
              </a:lnSpc>
              <a:buFont typeface="Times" pitchFamily="18" charset="0"/>
              <a:buChar char="–"/>
              <a:defRPr sz="17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3pPr>
            <a:lvl4pPr marL="1600200" indent="-228600" eaLnBrk="0" hangingPunct="0">
              <a:lnSpc>
                <a:spcPct val="110000"/>
              </a:lnSpc>
              <a:buFont typeface="Lucida Grande" charset="0"/>
              <a:buChar char="–"/>
              <a:defRPr sz="17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4pPr>
            <a:lvl5pPr marL="2057400" indent="-228600" eaLnBrk="0" hangingPunct="0">
              <a:lnSpc>
                <a:spcPct val="110000"/>
              </a:lnSpc>
              <a:buFont typeface="Lucida Grande" charset="0"/>
              <a:buChar char="–"/>
              <a:defRPr sz="1700">
                <a:solidFill>
                  <a:schemeClr val="tx1"/>
                </a:solidFill>
                <a:latin typeface="Arial Narrow" pitchFamily="34" charset="0"/>
                <a:ea typeface="ヒラギノ角ゴ Pro W3" charset="-128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Lucida Grande" charset="0"/>
              <a:buChar char="–"/>
              <a:defRPr sz="1700">
                <a:solidFill>
                  <a:schemeClr val="tx1"/>
                </a:solidFill>
                <a:latin typeface="Arial Narrow" pitchFamily="34" charset="0"/>
                <a:ea typeface="ヒラギノ角ゴ Pro W3" charset="-128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Lucida Grande" charset="0"/>
              <a:buChar char="–"/>
              <a:defRPr sz="1700">
                <a:solidFill>
                  <a:schemeClr val="tx1"/>
                </a:solidFill>
                <a:latin typeface="Arial Narrow" pitchFamily="34" charset="0"/>
                <a:ea typeface="ヒラギノ角ゴ Pro W3" charset="-128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Lucida Grande" charset="0"/>
              <a:buChar char="–"/>
              <a:defRPr sz="1700">
                <a:solidFill>
                  <a:schemeClr val="tx1"/>
                </a:solidFill>
                <a:latin typeface="Arial Narrow" pitchFamily="34" charset="0"/>
                <a:ea typeface="ヒラギノ角ゴ Pro W3" charset="-128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Lucida Grande" charset="0"/>
              <a:buChar char="–"/>
              <a:defRPr sz="1700">
                <a:solidFill>
                  <a:schemeClr val="tx1"/>
                </a:solidFill>
                <a:latin typeface="Arial Narrow" pitchFamily="34" charset="0"/>
                <a:ea typeface="ヒラギノ角ゴ Pro W3" charset="-128"/>
              </a:defRPr>
            </a:lvl9pPr>
          </a:lstStyle>
          <a:p>
            <a:pPr eaLnBrk="1" hangingPunct="1">
              <a:lnSpc>
                <a:spcPct val="100000"/>
              </a:lnSpc>
              <a:buClrTx/>
            </a:pPr>
            <a:r>
              <a:rPr lang="en-US" altLang="de-DE" sz="2000" b="1" dirty="0" smtClean="0">
                <a:latin typeface="Arial" charset="0"/>
              </a:rPr>
              <a:t>Safety experts</a:t>
            </a:r>
            <a:endParaRPr lang="en-US" altLang="de-DE" sz="2000" dirty="0" smtClean="0">
              <a:latin typeface="Arial" charset="0"/>
            </a:endParaRPr>
          </a:p>
          <a:p>
            <a:pPr eaLnBrk="1" hangingPunct="1">
              <a:lnSpc>
                <a:spcPct val="100000"/>
              </a:lnSpc>
              <a:buClrTx/>
            </a:pPr>
            <a:endParaRPr lang="en-US" altLang="de-DE" sz="2000" dirty="0">
              <a:latin typeface="Arial" charset="0"/>
            </a:endParaRPr>
          </a:p>
          <a:p>
            <a:pPr marL="342900" indent="-342900" eaLnBrk="1" hangingPunct="1">
              <a:lnSpc>
                <a:spcPct val="100000"/>
              </a:lnSpc>
              <a:buClrTx/>
              <a:buFont typeface="Wingdings" panose="05000000000000000000" pitchFamily="2" charset="2"/>
              <a:buChar char="Ø"/>
            </a:pPr>
            <a:r>
              <a:rPr lang="en-US" altLang="de-DE" sz="2000" dirty="0">
                <a:latin typeface="Arial" charset="0"/>
              </a:rPr>
              <a:t>	</a:t>
            </a:r>
            <a:r>
              <a:rPr lang="en-US" altLang="de-DE" sz="2000" dirty="0" smtClean="0">
                <a:latin typeface="Arial" charset="0"/>
              </a:rPr>
              <a:t>Safety check based on compulsory data</a:t>
            </a:r>
            <a:endParaRPr lang="en-US" altLang="de-DE" sz="20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54549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Content Placeholder 6" descr="Bildschirmfoto 2014-03-07 um 13.56.13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7683" b="-107683"/>
          <a:stretch>
            <a:fillRect/>
          </a:stretch>
        </p:blipFill>
        <p:spPr>
          <a:xfrm>
            <a:off x="306388" y="900113"/>
            <a:ext cx="8532812" cy="56530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</p:pic>
      <p:sp>
        <p:nvSpPr>
          <p:cNvPr id="11267" name="Title 2"/>
          <p:cNvSpPr>
            <a:spLocks noGrp="1"/>
          </p:cNvSpPr>
          <p:nvPr>
            <p:ph type="title"/>
          </p:nvPr>
        </p:nvSpPr>
        <p:spPr>
          <a:xfrm>
            <a:off x="1619250" y="144463"/>
            <a:ext cx="7219950" cy="549275"/>
          </a:xfrm>
          <a:ln/>
        </p:spPr>
        <p:txBody>
          <a:bodyPr/>
          <a:lstStyle/>
          <a:p>
            <a:r>
              <a:rPr lang="en-GB" altLang="de-DE" smtClean="0"/>
              <a:t>Feasibility Check (</a:t>
            </a:r>
            <a:r>
              <a:rPr lang="en-GB" altLang="en-GB" smtClean="0"/>
              <a:t>“</a:t>
            </a:r>
            <a:r>
              <a:rPr lang="en-GB" altLang="de-DE" smtClean="0"/>
              <a:t>Certify proposals</a:t>
            </a:r>
            <a:r>
              <a:rPr lang="en-GB" altLang="en-GB" smtClean="0"/>
              <a:t>”</a:t>
            </a:r>
            <a:r>
              <a:rPr lang="en-GB" altLang="de-DE" smtClean="0"/>
              <a:t>)</a:t>
            </a:r>
          </a:p>
        </p:txBody>
      </p:sp>
      <p:sp>
        <p:nvSpPr>
          <p:cNvPr id="11268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10000"/>
              </a:lnSpc>
              <a:buClr>
                <a:schemeClr val="accent2"/>
              </a:buClr>
              <a:defRPr sz="1700">
                <a:solidFill>
                  <a:schemeClr val="tx1"/>
                </a:solidFill>
                <a:latin typeface="Arial Narrow" pitchFamily="34" charset="0"/>
                <a:ea typeface="ヒラギノ角ゴ Pro W3" charset="-128"/>
              </a:defRPr>
            </a:lvl1pPr>
            <a:lvl2pPr marL="742950" indent="-285750" eaLnBrk="0" hangingPunct="0">
              <a:lnSpc>
                <a:spcPct val="110000"/>
              </a:lnSpc>
              <a:buClr>
                <a:schemeClr val="tx1"/>
              </a:buClr>
              <a:buSzPct val="80000"/>
              <a:buFont typeface="Lucida Grande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  <a:ea typeface="ヒラギノ角ゴ Pro W3" charset="-128"/>
              </a:defRPr>
            </a:lvl2pPr>
            <a:lvl3pPr marL="1143000" indent="-228600" eaLnBrk="0" hangingPunct="0">
              <a:lnSpc>
                <a:spcPct val="110000"/>
              </a:lnSpc>
              <a:buFont typeface="Times" pitchFamily="18" charset="0"/>
              <a:buChar char="–"/>
              <a:defRPr sz="17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3pPr>
            <a:lvl4pPr marL="1600200" indent="-228600" eaLnBrk="0" hangingPunct="0">
              <a:lnSpc>
                <a:spcPct val="110000"/>
              </a:lnSpc>
              <a:buFont typeface="Lucida Grande" charset="0"/>
              <a:buChar char="–"/>
              <a:defRPr sz="17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4pPr>
            <a:lvl5pPr marL="2057400" indent="-228600" eaLnBrk="0" hangingPunct="0">
              <a:lnSpc>
                <a:spcPct val="110000"/>
              </a:lnSpc>
              <a:buFont typeface="Lucida Grande" charset="0"/>
              <a:buChar char="–"/>
              <a:defRPr sz="1700">
                <a:solidFill>
                  <a:schemeClr val="tx1"/>
                </a:solidFill>
                <a:latin typeface="Arial Narrow" pitchFamily="34" charset="0"/>
                <a:ea typeface="ヒラギノ角ゴ Pro W3" charset="-128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Lucida Grande" charset="0"/>
              <a:buChar char="–"/>
              <a:defRPr sz="1700">
                <a:solidFill>
                  <a:schemeClr val="tx1"/>
                </a:solidFill>
                <a:latin typeface="Arial Narrow" pitchFamily="34" charset="0"/>
                <a:ea typeface="ヒラギノ角ゴ Pro W3" charset="-128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Lucida Grande" charset="0"/>
              <a:buChar char="–"/>
              <a:defRPr sz="1700">
                <a:solidFill>
                  <a:schemeClr val="tx1"/>
                </a:solidFill>
                <a:latin typeface="Arial Narrow" pitchFamily="34" charset="0"/>
                <a:ea typeface="ヒラギノ角ゴ Pro W3" charset="-128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Lucida Grande" charset="0"/>
              <a:buChar char="–"/>
              <a:defRPr sz="1700">
                <a:solidFill>
                  <a:schemeClr val="tx1"/>
                </a:solidFill>
                <a:latin typeface="Arial Narrow" pitchFamily="34" charset="0"/>
                <a:ea typeface="ヒラギノ角ゴ Pro W3" charset="-128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Lucida Grande" charset="0"/>
              <a:buChar char="–"/>
              <a:defRPr sz="1700">
                <a:solidFill>
                  <a:schemeClr val="tx1"/>
                </a:solidFill>
                <a:latin typeface="Arial Narrow" pitchFamily="34" charset="0"/>
                <a:ea typeface="ヒラギノ角ゴ Pro W3" charset="-128"/>
              </a:defRPr>
            </a:lvl9pPr>
          </a:lstStyle>
          <a:p>
            <a:pPr eaLnBrk="1" hangingPunct="1">
              <a:lnSpc>
                <a:spcPct val="100000"/>
              </a:lnSpc>
              <a:buClrTx/>
            </a:pPr>
            <a:fld id="{ACD5D49A-9538-4C01-953C-D9FE76B7FEB4}" type="datetime1">
              <a:rPr lang="de-DE" altLang="de-DE" sz="800" smtClean="0"/>
              <a:pPr eaLnBrk="1" hangingPunct="1">
                <a:lnSpc>
                  <a:spcPct val="100000"/>
                </a:lnSpc>
                <a:buClrTx/>
              </a:pPr>
              <a:t>09.09.2014</a:t>
            </a:fld>
            <a:endParaRPr lang="de-DE" altLang="de-DE" sz="800" smtClean="0"/>
          </a:p>
        </p:txBody>
      </p:sp>
      <p:sp>
        <p:nvSpPr>
          <p:cNvPr id="11269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10000"/>
              </a:lnSpc>
              <a:buClr>
                <a:schemeClr val="accent2"/>
              </a:buClr>
              <a:defRPr sz="1700">
                <a:solidFill>
                  <a:schemeClr val="tx1"/>
                </a:solidFill>
                <a:latin typeface="Arial Narrow" pitchFamily="34" charset="0"/>
                <a:ea typeface="ヒラギノ角ゴ Pro W3" charset="-128"/>
              </a:defRPr>
            </a:lvl1pPr>
            <a:lvl2pPr marL="742950" indent="-285750" eaLnBrk="0" hangingPunct="0">
              <a:lnSpc>
                <a:spcPct val="110000"/>
              </a:lnSpc>
              <a:buClr>
                <a:schemeClr val="tx1"/>
              </a:buClr>
              <a:buSzPct val="80000"/>
              <a:buFont typeface="Lucida Grande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  <a:ea typeface="ヒラギノ角ゴ Pro W3" charset="-128"/>
              </a:defRPr>
            </a:lvl2pPr>
            <a:lvl3pPr marL="1143000" indent="-228600" eaLnBrk="0" hangingPunct="0">
              <a:lnSpc>
                <a:spcPct val="110000"/>
              </a:lnSpc>
              <a:buFont typeface="Times" pitchFamily="18" charset="0"/>
              <a:buChar char="–"/>
              <a:defRPr sz="17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3pPr>
            <a:lvl4pPr marL="1600200" indent="-228600" eaLnBrk="0" hangingPunct="0">
              <a:lnSpc>
                <a:spcPct val="110000"/>
              </a:lnSpc>
              <a:buFont typeface="Lucida Grande" charset="0"/>
              <a:buChar char="–"/>
              <a:defRPr sz="17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4pPr>
            <a:lvl5pPr marL="2057400" indent="-228600" eaLnBrk="0" hangingPunct="0">
              <a:lnSpc>
                <a:spcPct val="110000"/>
              </a:lnSpc>
              <a:buFont typeface="Lucida Grande" charset="0"/>
              <a:buChar char="–"/>
              <a:defRPr sz="1700">
                <a:solidFill>
                  <a:schemeClr val="tx1"/>
                </a:solidFill>
                <a:latin typeface="Arial Narrow" pitchFamily="34" charset="0"/>
                <a:ea typeface="ヒラギノ角ゴ Pro W3" charset="-128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Lucida Grande" charset="0"/>
              <a:buChar char="–"/>
              <a:defRPr sz="1700">
                <a:solidFill>
                  <a:schemeClr val="tx1"/>
                </a:solidFill>
                <a:latin typeface="Arial Narrow" pitchFamily="34" charset="0"/>
                <a:ea typeface="ヒラギノ角ゴ Pro W3" charset="-128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Lucida Grande" charset="0"/>
              <a:buChar char="–"/>
              <a:defRPr sz="1700">
                <a:solidFill>
                  <a:schemeClr val="tx1"/>
                </a:solidFill>
                <a:latin typeface="Arial Narrow" pitchFamily="34" charset="0"/>
                <a:ea typeface="ヒラギノ角ゴ Pro W3" charset="-128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Lucida Grande" charset="0"/>
              <a:buChar char="–"/>
              <a:defRPr sz="1700">
                <a:solidFill>
                  <a:schemeClr val="tx1"/>
                </a:solidFill>
                <a:latin typeface="Arial Narrow" pitchFamily="34" charset="0"/>
                <a:ea typeface="ヒラギノ角ゴ Pro W3" charset="-128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Lucida Grande" charset="0"/>
              <a:buChar char="–"/>
              <a:defRPr sz="1700">
                <a:solidFill>
                  <a:schemeClr val="tx1"/>
                </a:solidFill>
                <a:latin typeface="Arial Narrow" pitchFamily="34" charset="0"/>
                <a:ea typeface="ヒラギノ角ゴ Pro W3" charset="-128"/>
              </a:defRPr>
            </a:lvl9pPr>
          </a:lstStyle>
          <a:p>
            <a:pPr eaLnBrk="1" hangingPunct="1">
              <a:lnSpc>
                <a:spcPct val="100000"/>
              </a:lnSpc>
              <a:buClrTx/>
            </a:pPr>
            <a:r>
              <a:rPr lang="de-DE" altLang="de-DE" sz="800" smtClean="0"/>
              <a:t>PSI,</a:t>
            </a:r>
          </a:p>
        </p:txBody>
      </p:sp>
      <p:sp>
        <p:nvSpPr>
          <p:cNvPr id="11271" name="Rounded Rectangular Callout 7"/>
          <p:cNvSpPr>
            <a:spLocks noChangeArrowheads="1"/>
          </p:cNvSpPr>
          <p:nvPr/>
        </p:nvSpPr>
        <p:spPr bwMode="auto">
          <a:xfrm>
            <a:off x="3059113" y="1341438"/>
            <a:ext cx="2449512" cy="1366837"/>
          </a:xfrm>
          <a:prstGeom prst="wedgeRoundRectCallout">
            <a:avLst>
              <a:gd name="adj1" fmla="val -24051"/>
              <a:gd name="adj2" fmla="val 104750"/>
              <a:gd name="adj3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lnSpc>
                <a:spcPct val="110000"/>
              </a:lnSpc>
              <a:buClr>
                <a:schemeClr val="accent2"/>
              </a:buClr>
              <a:defRPr sz="1700">
                <a:solidFill>
                  <a:schemeClr val="tx1"/>
                </a:solidFill>
                <a:latin typeface="Arial Narrow" pitchFamily="34" charset="0"/>
                <a:ea typeface="ヒラギノ角ゴ Pro W3" charset="-128"/>
              </a:defRPr>
            </a:lvl1pPr>
            <a:lvl2pPr marL="742950" indent="-285750" eaLnBrk="0" hangingPunct="0">
              <a:lnSpc>
                <a:spcPct val="110000"/>
              </a:lnSpc>
              <a:buClr>
                <a:schemeClr val="tx1"/>
              </a:buClr>
              <a:buSzPct val="80000"/>
              <a:buFont typeface="Lucida Grande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  <a:ea typeface="ヒラギノ角ゴ Pro W3" charset="-128"/>
              </a:defRPr>
            </a:lvl2pPr>
            <a:lvl3pPr marL="1143000" indent="-228600" eaLnBrk="0" hangingPunct="0">
              <a:lnSpc>
                <a:spcPct val="110000"/>
              </a:lnSpc>
              <a:buFont typeface="Times" pitchFamily="18" charset="0"/>
              <a:buChar char="–"/>
              <a:defRPr sz="17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3pPr>
            <a:lvl4pPr marL="1600200" indent="-228600" eaLnBrk="0" hangingPunct="0">
              <a:lnSpc>
                <a:spcPct val="110000"/>
              </a:lnSpc>
              <a:buFont typeface="Lucida Grande" charset="0"/>
              <a:buChar char="–"/>
              <a:defRPr sz="17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4pPr>
            <a:lvl5pPr marL="2057400" indent="-228600" eaLnBrk="0" hangingPunct="0">
              <a:lnSpc>
                <a:spcPct val="110000"/>
              </a:lnSpc>
              <a:buFont typeface="Lucida Grande" charset="0"/>
              <a:buChar char="–"/>
              <a:defRPr sz="1700">
                <a:solidFill>
                  <a:schemeClr val="tx1"/>
                </a:solidFill>
                <a:latin typeface="Arial Narrow" pitchFamily="34" charset="0"/>
                <a:ea typeface="ヒラギノ角ゴ Pro W3" charset="-128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Lucida Grande" charset="0"/>
              <a:buChar char="–"/>
              <a:defRPr sz="1700">
                <a:solidFill>
                  <a:schemeClr val="tx1"/>
                </a:solidFill>
                <a:latin typeface="Arial Narrow" pitchFamily="34" charset="0"/>
                <a:ea typeface="ヒラギノ角ゴ Pro W3" charset="-128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Lucida Grande" charset="0"/>
              <a:buChar char="–"/>
              <a:defRPr sz="1700">
                <a:solidFill>
                  <a:schemeClr val="tx1"/>
                </a:solidFill>
                <a:latin typeface="Arial Narrow" pitchFamily="34" charset="0"/>
                <a:ea typeface="ヒラギノ角ゴ Pro W3" charset="-128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Lucida Grande" charset="0"/>
              <a:buChar char="–"/>
              <a:defRPr sz="1700">
                <a:solidFill>
                  <a:schemeClr val="tx1"/>
                </a:solidFill>
                <a:latin typeface="Arial Narrow" pitchFamily="34" charset="0"/>
                <a:ea typeface="ヒラギノ角ゴ Pro W3" charset="-128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Lucida Grande" charset="0"/>
              <a:buChar char="–"/>
              <a:defRPr sz="1700">
                <a:solidFill>
                  <a:schemeClr val="tx1"/>
                </a:solidFill>
                <a:latin typeface="Arial Narrow" pitchFamily="34" charset="0"/>
                <a:ea typeface="ヒラギノ角ゴ Pro W3" charset="-128"/>
              </a:defRPr>
            </a:lvl9pPr>
          </a:lstStyle>
          <a:p>
            <a:pPr eaLnBrk="1" hangingPunct="1">
              <a:lnSpc>
                <a:spcPct val="100000"/>
              </a:lnSpc>
              <a:buClrTx/>
            </a:pPr>
            <a:r>
              <a:rPr lang="en-GB" altLang="de-DE" sz="2400"/>
              <a:t>New option: </a:t>
            </a:r>
            <a:br>
              <a:rPr lang="en-GB" altLang="de-DE" sz="2400"/>
            </a:br>
            <a:r>
              <a:rPr lang="en-GB" altLang="en-GB" sz="2400"/>
              <a:t>“</a:t>
            </a:r>
            <a:r>
              <a:rPr lang="en-GB" altLang="de-DE" sz="2400"/>
              <a:t>Yes, but…</a:t>
            </a:r>
            <a:r>
              <a:rPr lang="en-GB" altLang="en-GB" sz="2400"/>
              <a:t>”</a:t>
            </a:r>
            <a:endParaRPr lang="en-GB" altLang="de-DE" sz="2400"/>
          </a:p>
        </p:txBody>
      </p:sp>
    </p:spTree>
    <p:extLst>
      <p:ext uri="{BB962C8B-B14F-4D97-AF65-F5344CB8AC3E}">
        <p14:creationId xmlns:p14="http://schemas.microsoft.com/office/powerpoint/2010/main" val="3445483448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Content Placeholder 6" descr="Bildschirmfoto 2014-03-07 um 13.58.55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8082" b="-78082"/>
          <a:stretch>
            <a:fillRect/>
          </a:stretch>
        </p:blipFill>
        <p:spPr>
          <a:xfrm>
            <a:off x="323850" y="900113"/>
            <a:ext cx="8532813" cy="56530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</p:pic>
      <p:sp>
        <p:nvSpPr>
          <p:cNvPr id="12291" name="Title 2"/>
          <p:cNvSpPr>
            <a:spLocks noGrp="1"/>
          </p:cNvSpPr>
          <p:nvPr>
            <p:ph type="title"/>
          </p:nvPr>
        </p:nvSpPr>
        <p:spPr>
          <a:xfrm>
            <a:off x="1619250" y="144463"/>
            <a:ext cx="7219950" cy="549275"/>
          </a:xfrm>
          <a:ln/>
        </p:spPr>
        <p:txBody>
          <a:bodyPr/>
          <a:lstStyle/>
          <a:p>
            <a:r>
              <a:rPr lang="en-GB" altLang="de-DE" smtClean="0"/>
              <a:t>Technical Safety Check (</a:t>
            </a:r>
            <a:r>
              <a:rPr lang="en-GB" altLang="en-GB" smtClean="0"/>
              <a:t>“</a:t>
            </a:r>
            <a:r>
              <a:rPr lang="en-GB" altLang="de-DE" smtClean="0"/>
              <a:t>Certify Proposals</a:t>
            </a:r>
            <a:r>
              <a:rPr lang="en-GB" altLang="en-GB" smtClean="0"/>
              <a:t>”</a:t>
            </a:r>
            <a:r>
              <a:rPr lang="en-GB" altLang="de-DE" smtClean="0"/>
              <a:t>)</a:t>
            </a:r>
          </a:p>
        </p:txBody>
      </p:sp>
      <p:sp>
        <p:nvSpPr>
          <p:cNvPr id="12292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10000"/>
              </a:lnSpc>
              <a:buClr>
                <a:schemeClr val="accent2"/>
              </a:buClr>
              <a:defRPr sz="1700">
                <a:solidFill>
                  <a:schemeClr val="tx1"/>
                </a:solidFill>
                <a:latin typeface="Arial Narrow" pitchFamily="34" charset="0"/>
                <a:ea typeface="ヒラギノ角ゴ Pro W3" charset="-128"/>
              </a:defRPr>
            </a:lvl1pPr>
            <a:lvl2pPr marL="742950" indent="-285750" eaLnBrk="0" hangingPunct="0">
              <a:lnSpc>
                <a:spcPct val="110000"/>
              </a:lnSpc>
              <a:buClr>
                <a:schemeClr val="tx1"/>
              </a:buClr>
              <a:buSzPct val="80000"/>
              <a:buFont typeface="Lucida Grande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  <a:ea typeface="ヒラギノ角ゴ Pro W3" charset="-128"/>
              </a:defRPr>
            </a:lvl2pPr>
            <a:lvl3pPr marL="1143000" indent="-228600" eaLnBrk="0" hangingPunct="0">
              <a:lnSpc>
                <a:spcPct val="110000"/>
              </a:lnSpc>
              <a:buFont typeface="Times" pitchFamily="18" charset="0"/>
              <a:buChar char="–"/>
              <a:defRPr sz="17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3pPr>
            <a:lvl4pPr marL="1600200" indent="-228600" eaLnBrk="0" hangingPunct="0">
              <a:lnSpc>
                <a:spcPct val="110000"/>
              </a:lnSpc>
              <a:buFont typeface="Lucida Grande" charset="0"/>
              <a:buChar char="–"/>
              <a:defRPr sz="17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4pPr>
            <a:lvl5pPr marL="2057400" indent="-228600" eaLnBrk="0" hangingPunct="0">
              <a:lnSpc>
                <a:spcPct val="110000"/>
              </a:lnSpc>
              <a:buFont typeface="Lucida Grande" charset="0"/>
              <a:buChar char="–"/>
              <a:defRPr sz="1700">
                <a:solidFill>
                  <a:schemeClr val="tx1"/>
                </a:solidFill>
                <a:latin typeface="Arial Narrow" pitchFamily="34" charset="0"/>
                <a:ea typeface="ヒラギノ角ゴ Pro W3" charset="-128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Lucida Grande" charset="0"/>
              <a:buChar char="–"/>
              <a:defRPr sz="1700">
                <a:solidFill>
                  <a:schemeClr val="tx1"/>
                </a:solidFill>
                <a:latin typeface="Arial Narrow" pitchFamily="34" charset="0"/>
                <a:ea typeface="ヒラギノ角ゴ Pro W3" charset="-128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Lucida Grande" charset="0"/>
              <a:buChar char="–"/>
              <a:defRPr sz="1700">
                <a:solidFill>
                  <a:schemeClr val="tx1"/>
                </a:solidFill>
                <a:latin typeface="Arial Narrow" pitchFamily="34" charset="0"/>
                <a:ea typeface="ヒラギノ角ゴ Pro W3" charset="-128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Lucida Grande" charset="0"/>
              <a:buChar char="–"/>
              <a:defRPr sz="1700">
                <a:solidFill>
                  <a:schemeClr val="tx1"/>
                </a:solidFill>
                <a:latin typeface="Arial Narrow" pitchFamily="34" charset="0"/>
                <a:ea typeface="ヒラギノ角ゴ Pro W3" charset="-128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Lucida Grande" charset="0"/>
              <a:buChar char="–"/>
              <a:defRPr sz="1700">
                <a:solidFill>
                  <a:schemeClr val="tx1"/>
                </a:solidFill>
                <a:latin typeface="Arial Narrow" pitchFamily="34" charset="0"/>
                <a:ea typeface="ヒラギノ角ゴ Pro W3" charset="-128"/>
              </a:defRPr>
            </a:lvl9pPr>
          </a:lstStyle>
          <a:p>
            <a:pPr eaLnBrk="1" hangingPunct="1">
              <a:lnSpc>
                <a:spcPct val="100000"/>
              </a:lnSpc>
              <a:buClrTx/>
            </a:pPr>
            <a:fld id="{32047705-368E-4955-AFDC-69352C1F5533}" type="datetime1">
              <a:rPr lang="de-DE" altLang="de-DE" sz="800" smtClean="0"/>
              <a:pPr eaLnBrk="1" hangingPunct="1">
                <a:lnSpc>
                  <a:spcPct val="100000"/>
                </a:lnSpc>
                <a:buClrTx/>
              </a:pPr>
              <a:t>09.09.2014</a:t>
            </a:fld>
            <a:endParaRPr lang="de-DE" altLang="de-DE" sz="800" smtClean="0"/>
          </a:p>
        </p:txBody>
      </p:sp>
      <p:sp>
        <p:nvSpPr>
          <p:cNvPr id="12293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10000"/>
              </a:lnSpc>
              <a:buClr>
                <a:schemeClr val="accent2"/>
              </a:buClr>
              <a:defRPr sz="1700">
                <a:solidFill>
                  <a:schemeClr val="tx1"/>
                </a:solidFill>
                <a:latin typeface="Arial Narrow" pitchFamily="34" charset="0"/>
                <a:ea typeface="ヒラギノ角ゴ Pro W3" charset="-128"/>
              </a:defRPr>
            </a:lvl1pPr>
            <a:lvl2pPr marL="742950" indent="-285750" eaLnBrk="0" hangingPunct="0">
              <a:lnSpc>
                <a:spcPct val="110000"/>
              </a:lnSpc>
              <a:buClr>
                <a:schemeClr val="tx1"/>
              </a:buClr>
              <a:buSzPct val="80000"/>
              <a:buFont typeface="Lucida Grande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  <a:ea typeface="ヒラギノ角ゴ Pro W3" charset="-128"/>
              </a:defRPr>
            </a:lvl2pPr>
            <a:lvl3pPr marL="1143000" indent="-228600" eaLnBrk="0" hangingPunct="0">
              <a:lnSpc>
                <a:spcPct val="110000"/>
              </a:lnSpc>
              <a:buFont typeface="Times" pitchFamily="18" charset="0"/>
              <a:buChar char="–"/>
              <a:defRPr sz="17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3pPr>
            <a:lvl4pPr marL="1600200" indent="-228600" eaLnBrk="0" hangingPunct="0">
              <a:lnSpc>
                <a:spcPct val="110000"/>
              </a:lnSpc>
              <a:buFont typeface="Lucida Grande" charset="0"/>
              <a:buChar char="–"/>
              <a:defRPr sz="17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4pPr>
            <a:lvl5pPr marL="2057400" indent="-228600" eaLnBrk="0" hangingPunct="0">
              <a:lnSpc>
                <a:spcPct val="110000"/>
              </a:lnSpc>
              <a:buFont typeface="Lucida Grande" charset="0"/>
              <a:buChar char="–"/>
              <a:defRPr sz="1700">
                <a:solidFill>
                  <a:schemeClr val="tx1"/>
                </a:solidFill>
                <a:latin typeface="Arial Narrow" pitchFamily="34" charset="0"/>
                <a:ea typeface="ヒラギノ角ゴ Pro W3" charset="-128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Lucida Grande" charset="0"/>
              <a:buChar char="–"/>
              <a:defRPr sz="1700">
                <a:solidFill>
                  <a:schemeClr val="tx1"/>
                </a:solidFill>
                <a:latin typeface="Arial Narrow" pitchFamily="34" charset="0"/>
                <a:ea typeface="ヒラギノ角ゴ Pro W3" charset="-128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Lucida Grande" charset="0"/>
              <a:buChar char="–"/>
              <a:defRPr sz="1700">
                <a:solidFill>
                  <a:schemeClr val="tx1"/>
                </a:solidFill>
                <a:latin typeface="Arial Narrow" pitchFamily="34" charset="0"/>
                <a:ea typeface="ヒラギノ角ゴ Pro W3" charset="-128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Lucida Grande" charset="0"/>
              <a:buChar char="–"/>
              <a:defRPr sz="1700">
                <a:solidFill>
                  <a:schemeClr val="tx1"/>
                </a:solidFill>
                <a:latin typeface="Arial Narrow" pitchFamily="34" charset="0"/>
                <a:ea typeface="ヒラギノ角ゴ Pro W3" charset="-128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Lucida Grande" charset="0"/>
              <a:buChar char="–"/>
              <a:defRPr sz="1700">
                <a:solidFill>
                  <a:schemeClr val="tx1"/>
                </a:solidFill>
                <a:latin typeface="Arial Narrow" pitchFamily="34" charset="0"/>
                <a:ea typeface="ヒラギノ角ゴ Pro W3" charset="-128"/>
              </a:defRPr>
            </a:lvl9pPr>
          </a:lstStyle>
          <a:p>
            <a:pPr eaLnBrk="1" hangingPunct="1">
              <a:lnSpc>
                <a:spcPct val="100000"/>
              </a:lnSpc>
              <a:buClrTx/>
            </a:pPr>
            <a:r>
              <a:rPr lang="de-DE" altLang="de-DE" sz="800" smtClean="0"/>
              <a:t>PSI,</a:t>
            </a:r>
          </a:p>
        </p:txBody>
      </p:sp>
      <p:sp>
        <p:nvSpPr>
          <p:cNvPr id="12295" name="TextBox 7"/>
          <p:cNvSpPr txBox="1">
            <a:spLocks noChangeArrowheads="1"/>
          </p:cNvSpPr>
          <p:nvPr/>
        </p:nvSpPr>
        <p:spPr bwMode="auto">
          <a:xfrm>
            <a:off x="900113" y="1196975"/>
            <a:ext cx="6437312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285750" indent="-285750" eaLnBrk="0" hangingPunct="0">
              <a:lnSpc>
                <a:spcPct val="110000"/>
              </a:lnSpc>
              <a:buClr>
                <a:schemeClr val="accent2"/>
              </a:buClr>
              <a:defRPr sz="1700">
                <a:solidFill>
                  <a:schemeClr val="tx1"/>
                </a:solidFill>
                <a:latin typeface="Arial Narrow" pitchFamily="34" charset="0"/>
                <a:ea typeface="ヒラギノ角ゴ Pro W3" charset="-128"/>
              </a:defRPr>
            </a:lvl1pPr>
            <a:lvl2pPr marL="742950" indent="-285750" eaLnBrk="0" hangingPunct="0">
              <a:lnSpc>
                <a:spcPct val="110000"/>
              </a:lnSpc>
              <a:buClr>
                <a:schemeClr val="tx1"/>
              </a:buClr>
              <a:buSzPct val="80000"/>
              <a:buFont typeface="Lucida Grande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  <a:ea typeface="ヒラギノ角ゴ Pro W3" charset="-128"/>
              </a:defRPr>
            </a:lvl2pPr>
            <a:lvl3pPr marL="1143000" indent="-228600" eaLnBrk="0" hangingPunct="0">
              <a:lnSpc>
                <a:spcPct val="110000"/>
              </a:lnSpc>
              <a:buFont typeface="Times" pitchFamily="18" charset="0"/>
              <a:buChar char="–"/>
              <a:defRPr sz="17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3pPr>
            <a:lvl4pPr marL="1600200" indent="-228600" eaLnBrk="0" hangingPunct="0">
              <a:lnSpc>
                <a:spcPct val="110000"/>
              </a:lnSpc>
              <a:buFont typeface="Lucida Grande" charset="0"/>
              <a:buChar char="–"/>
              <a:defRPr sz="17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4pPr>
            <a:lvl5pPr marL="2057400" indent="-228600" eaLnBrk="0" hangingPunct="0">
              <a:lnSpc>
                <a:spcPct val="110000"/>
              </a:lnSpc>
              <a:buFont typeface="Lucida Grande" charset="0"/>
              <a:buChar char="–"/>
              <a:defRPr sz="1700">
                <a:solidFill>
                  <a:schemeClr val="tx1"/>
                </a:solidFill>
                <a:latin typeface="Arial Narrow" pitchFamily="34" charset="0"/>
                <a:ea typeface="ヒラギノ角ゴ Pro W3" charset="-128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Lucida Grande" charset="0"/>
              <a:buChar char="–"/>
              <a:defRPr sz="1700">
                <a:solidFill>
                  <a:schemeClr val="tx1"/>
                </a:solidFill>
                <a:latin typeface="Arial Narrow" pitchFamily="34" charset="0"/>
                <a:ea typeface="ヒラギノ角ゴ Pro W3" charset="-128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Lucida Grande" charset="0"/>
              <a:buChar char="–"/>
              <a:defRPr sz="1700">
                <a:solidFill>
                  <a:schemeClr val="tx1"/>
                </a:solidFill>
                <a:latin typeface="Arial Narrow" pitchFamily="34" charset="0"/>
                <a:ea typeface="ヒラギノ角ゴ Pro W3" charset="-128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Lucida Grande" charset="0"/>
              <a:buChar char="–"/>
              <a:defRPr sz="1700">
                <a:solidFill>
                  <a:schemeClr val="tx1"/>
                </a:solidFill>
                <a:latin typeface="Arial Narrow" pitchFamily="34" charset="0"/>
                <a:ea typeface="ヒラギノ角ゴ Pro W3" charset="-128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Lucida Grande" charset="0"/>
              <a:buChar char="–"/>
              <a:defRPr sz="1700">
                <a:solidFill>
                  <a:schemeClr val="tx1"/>
                </a:solidFill>
                <a:latin typeface="Arial Narrow" pitchFamily="34" charset="0"/>
                <a:ea typeface="ヒラギノ角ゴ Pro W3" charset="-128"/>
              </a:defRPr>
            </a:lvl9pPr>
          </a:lstStyle>
          <a:p>
            <a:pPr eaLnBrk="1" hangingPunct="1">
              <a:buClrTx/>
              <a:buFontTx/>
              <a:buChar char="•"/>
            </a:pPr>
            <a:r>
              <a:rPr lang="en-GB" altLang="de-DE"/>
              <a:t>New functionality</a:t>
            </a:r>
          </a:p>
          <a:p>
            <a:pPr eaLnBrk="1" hangingPunct="1">
              <a:buClrTx/>
              <a:buFontTx/>
              <a:buChar char="•"/>
            </a:pPr>
            <a:r>
              <a:rPr lang="en-GB" altLang="de-DE"/>
              <a:t>To be filled out the same time as </a:t>
            </a:r>
            <a:r>
              <a:rPr lang="en-GB" altLang="en-GB"/>
              <a:t>“</a:t>
            </a:r>
            <a:r>
              <a:rPr lang="en-GB" altLang="ja-JP"/>
              <a:t>feasiblity check.</a:t>
            </a:r>
            <a:r>
              <a:rPr lang="en-GB" altLang="en-GB"/>
              <a:t>”</a:t>
            </a:r>
            <a:endParaRPr lang="en-GB" altLang="ja-JP"/>
          </a:p>
          <a:p>
            <a:pPr eaLnBrk="1" hangingPunct="1">
              <a:buClrTx/>
              <a:buFontTx/>
              <a:buChar char="•"/>
            </a:pPr>
            <a:r>
              <a:rPr lang="en-GB" altLang="de-DE"/>
              <a:t>Visible by beamline manager only. </a:t>
            </a:r>
          </a:p>
          <a:p>
            <a:pPr eaLnBrk="1" hangingPunct="1">
              <a:buClrTx/>
              <a:buFontTx/>
              <a:buChar char="•"/>
            </a:pPr>
            <a:r>
              <a:rPr lang="en-GB" altLang="de-DE"/>
              <a:t>Status/Comments may be changed later (e.g. once the proposals is accepted)</a:t>
            </a:r>
          </a:p>
        </p:txBody>
      </p:sp>
    </p:spTree>
    <p:extLst>
      <p:ext uri="{BB962C8B-B14F-4D97-AF65-F5344CB8AC3E}">
        <p14:creationId xmlns:p14="http://schemas.microsoft.com/office/powerpoint/2010/main" val="2514682297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Content Placeholder 6" descr="Bildschirmfoto 2014-03-07 um 14.03.49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4159" b="-174159"/>
          <a:stretch>
            <a:fillRect/>
          </a:stretch>
        </p:blipFill>
        <p:spPr>
          <a:xfrm>
            <a:off x="306388" y="900113"/>
            <a:ext cx="8532812" cy="56530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</p:pic>
      <p:sp>
        <p:nvSpPr>
          <p:cNvPr id="14339" name="Title 2"/>
          <p:cNvSpPr>
            <a:spLocks noGrp="1"/>
          </p:cNvSpPr>
          <p:nvPr>
            <p:ph type="title"/>
          </p:nvPr>
        </p:nvSpPr>
        <p:spPr>
          <a:xfrm>
            <a:off x="1619250" y="144463"/>
            <a:ext cx="7219950" cy="549275"/>
          </a:xfrm>
          <a:ln/>
        </p:spPr>
        <p:txBody>
          <a:bodyPr/>
          <a:lstStyle/>
          <a:p>
            <a:r>
              <a:rPr lang="en-GB" altLang="de-DE" dirty="0" smtClean="0"/>
              <a:t>Review of Samples by </a:t>
            </a:r>
            <a:r>
              <a:rPr lang="en-GB" altLang="en-GB" dirty="0" smtClean="0"/>
              <a:t>“</a:t>
            </a:r>
            <a:r>
              <a:rPr lang="en-GB" altLang="de-DE" dirty="0" smtClean="0"/>
              <a:t>Safety experts</a:t>
            </a:r>
            <a:r>
              <a:rPr lang="en-GB" altLang="en-GB" dirty="0" smtClean="0"/>
              <a:t>”</a:t>
            </a:r>
            <a:endParaRPr lang="en-GB" altLang="de-DE" dirty="0" smtClean="0"/>
          </a:p>
        </p:txBody>
      </p:sp>
      <p:sp>
        <p:nvSpPr>
          <p:cNvPr id="14340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10000"/>
              </a:lnSpc>
              <a:buClr>
                <a:schemeClr val="accent2"/>
              </a:buClr>
              <a:defRPr sz="1700">
                <a:solidFill>
                  <a:schemeClr val="tx1"/>
                </a:solidFill>
                <a:latin typeface="Arial Narrow" pitchFamily="34" charset="0"/>
                <a:ea typeface="ヒラギノ角ゴ Pro W3" charset="-128"/>
              </a:defRPr>
            </a:lvl1pPr>
            <a:lvl2pPr marL="742950" indent="-285750" eaLnBrk="0" hangingPunct="0">
              <a:lnSpc>
                <a:spcPct val="110000"/>
              </a:lnSpc>
              <a:buClr>
                <a:schemeClr val="tx1"/>
              </a:buClr>
              <a:buSzPct val="80000"/>
              <a:buFont typeface="Lucida Grande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  <a:ea typeface="ヒラギノ角ゴ Pro W3" charset="-128"/>
              </a:defRPr>
            </a:lvl2pPr>
            <a:lvl3pPr marL="1143000" indent="-228600" eaLnBrk="0" hangingPunct="0">
              <a:lnSpc>
                <a:spcPct val="110000"/>
              </a:lnSpc>
              <a:buFont typeface="Times" pitchFamily="18" charset="0"/>
              <a:buChar char="–"/>
              <a:defRPr sz="17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3pPr>
            <a:lvl4pPr marL="1600200" indent="-228600" eaLnBrk="0" hangingPunct="0">
              <a:lnSpc>
                <a:spcPct val="110000"/>
              </a:lnSpc>
              <a:buFont typeface="Lucida Grande" charset="0"/>
              <a:buChar char="–"/>
              <a:defRPr sz="17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4pPr>
            <a:lvl5pPr marL="2057400" indent="-228600" eaLnBrk="0" hangingPunct="0">
              <a:lnSpc>
                <a:spcPct val="110000"/>
              </a:lnSpc>
              <a:buFont typeface="Lucida Grande" charset="0"/>
              <a:buChar char="–"/>
              <a:defRPr sz="1700">
                <a:solidFill>
                  <a:schemeClr val="tx1"/>
                </a:solidFill>
                <a:latin typeface="Arial Narrow" pitchFamily="34" charset="0"/>
                <a:ea typeface="ヒラギノ角ゴ Pro W3" charset="-128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Lucida Grande" charset="0"/>
              <a:buChar char="–"/>
              <a:defRPr sz="1700">
                <a:solidFill>
                  <a:schemeClr val="tx1"/>
                </a:solidFill>
                <a:latin typeface="Arial Narrow" pitchFamily="34" charset="0"/>
                <a:ea typeface="ヒラギノ角ゴ Pro W3" charset="-128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Lucida Grande" charset="0"/>
              <a:buChar char="–"/>
              <a:defRPr sz="1700">
                <a:solidFill>
                  <a:schemeClr val="tx1"/>
                </a:solidFill>
                <a:latin typeface="Arial Narrow" pitchFamily="34" charset="0"/>
                <a:ea typeface="ヒラギノ角ゴ Pro W3" charset="-128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Lucida Grande" charset="0"/>
              <a:buChar char="–"/>
              <a:defRPr sz="1700">
                <a:solidFill>
                  <a:schemeClr val="tx1"/>
                </a:solidFill>
                <a:latin typeface="Arial Narrow" pitchFamily="34" charset="0"/>
                <a:ea typeface="ヒラギノ角ゴ Pro W3" charset="-128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Lucida Grande" charset="0"/>
              <a:buChar char="–"/>
              <a:defRPr sz="1700">
                <a:solidFill>
                  <a:schemeClr val="tx1"/>
                </a:solidFill>
                <a:latin typeface="Arial Narrow" pitchFamily="34" charset="0"/>
                <a:ea typeface="ヒラギノ角ゴ Pro W3" charset="-128"/>
              </a:defRPr>
            </a:lvl9pPr>
          </a:lstStyle>
          <a:p>
            <a:pPr eaLnBrk="1" hangingPunct="1">
              <a:lnSpc>
                <a:spcPct val="100000"/>
              </a:lnSpc>
              <a:buClrTx/>
            </a:pPr>
            <a:fld id="{F4B14239-E449-47DA-8E79-424C28657B1C}" type="datetime1">
              <a:rPr lang="de-DE" altLang="de-DE" sz="800" smtClean="0"/>
              <a:pPr eaLnBrk="1" hangingPunct="1">
                <a:lnSpc>
                  <a:spcPct val="100000"/>
                </a:lnSpc>
                <a:buClrTx/>
              </a:pPr>
              <a:t>09.09.2014</a:t>
            </a:fld>
            <a:endParaRPr lang="de-DE" altLang="de-DE" sz="800" smtClean="0"/>
          </a:p>
        </p:txBody>
      </p:sp>
      <p:sp>
        <p:nvSpPr>
          <p:cNvPr id="14341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10000"/>
              </a:lnSpc>
              <a:buClr>
                <a:schemeClr val="accent2"/>
              </a:buClr>
              <a:defRPr sz="1700">
                <a:solidFill>
                  <a:schemeClr val="tx1"/>
                </a:solidFill>
                <a:latin typeface="Arial Narrow" pitchFamily="34" charset="0"/>
                <a:ea typeface="ヒラギノ角ゴ Pro W3" charset="-128"/>
              </a:defRPr>
            </a:lvl1pPr>
            <a:lvl2pPr marL="742950" indent="-285750" eaLnBrk="0" hangingPunct="0">
              <a:lnSpc>
                <a:spcPct val="110000"/>
              </a:lnSpc>
              <a:buClr>
                <a:schemeClr val="tx1"/>
              </a:buClr>
              <a:buSzPct val="80000"/>
              <a:buFont typeface="Lucida Grande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  <a:ea typeface="ヒラギノ角ゴ Pro W3" charset="-128"/>
              </a:defRPr>
            </a:lvl2pPr>
            <a:lvl3pPr marL="1143000" indent="-228600" eaLnBrk="0" hangingPunct="0">
              <a:lnSpc>
                <a:spcPct val="110000"/>
              </a:lnSpc>
              <a:buFont typeface="Times" pitchFamily="18" charset="0"/>
              <a:buChar char="–"/>
              <a:defRPr sz="17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3pPr>
            <a:lvl4pPr marL="1600200" indent="-228600" eaLnBrk="0" hangingPunct="0">
              <a:lnSpc>
                <a:spcPct val="110000"/>
              </a:lnSpc>
              <a:buFont typeface="Lucida Grande" charset="0"/>
              <a:buChar char="–"/>
              <a:defRPr sz="17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4pPr>
            <a:lvl5pPr marL="2057400" indent="-228600" eaLnBrk="0" hangingPunct="0">
              <a:lnSpc>
                <a:spcPct val="110000"/>
              </a:lnSpc>
              <a:buFont typeface="Lucida Grande" charset="0"/>
              <a:buChar char="–"/>
              <a:defRPr sz="1700">
                <a:solidFill>
                  <a:schemeClr val="tx1"/>
                </a:solidFill>
                <a:latin typeface="Arial Narrow" pitchFamily="34" charset="0"/>
                <a:ea typeface="ヒラギノ角ゴ Pro W3" charset="-128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Lucida Grande" charset="0"/>
              <a:buChar char="–"/>
              <a:defRPr sz="1700">
                <a:solidFill>
                  <a:schemeClr val="tx1"/>
                </a:solidFill>
                <a:latin typeface="Arial Narrow" pitchFamily="34" charset="0"/>
                <a:ea typeface="ヒラギノ角ゴ Pro W3" charset="-128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Lucida Grande" charset="0"/>
              <a:buChar char="–"/>
              <a:defRPr sz="1700">
                <a:solidFill>
                  <a:schemeClr val="tx1"/>
                </a:solidFill>
                <a:latin typeface="Arial Narrow" pitchFamily="34" charset="0"/>
                <a:ea typeface="ヒラギノ角ゴ Pro W3" charset="-128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Lucida Grande" charset="0"/>
              <a:buChar char="–"/>
              <a:defRPr sz="1700">
                <a:solidFill>
                  <a:schemeClr val="tx1"/>
                </a:solidFill>
                <a:latin typeface="Arial Narrow" pitchFamily="34" charset="0"/>
                <a:ea typeface="ヒラギノ角ゴ Pro W3" charset="-128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Lucida Grande" charset="0"/>
              <a:buChar char="–"/>
              <a:defRPr sz="1700">
                <a:solidFill>
                  <a:schemeClr val="tx1"/>
                </a:solidFill>
                <a:latin typeface="Arial Narrow" pitchFamily="34" charset="0"/>
                <a:ea typeface="ヒラギノ角ゴ Pro W3" charset="-128"/>
              </a:defRPr>
            </a:lvl9pPr>
          </a:lstStyle>
          <a:p>
            <a:pPr eaLnBrk="1" hangingPunct="1">
              <a:lnSpc>
                <a:spcPct val="100000"/>
              </a:lnSpc>
              <a:buClrTx/>
            </a:pPr>
            <a:r>
              <a:rPr lang="de-DE" altLang="de-DE" sz="800" smtClean="0"/>
              <a:t>PSI,</a:t>
            </a:r>
          </a:p>
        </p:txBody>
      </p:sp>
      <p:sp>
        <p:nvSpPr>
          <p:cNvPr id="14343" name="TextBox 7"/>
          <p:cNvSpPr txBox="1">
            <a:spLocks noChangeArrowheads="1"/>
          </p:cNvSpPr>
          <p:nvPr/>
        </p:nvSpPr>
        <p:spPr bwMode="auto">
          <a:xfrm>
            <a:off x="827088" y="1196975"/>
            <a:ext cx="7993062" cy="1625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285750" indent="-285750" eaLnBrk="0" hangingPunct="0">
              <a:lnSpc>
                <a:spcPct val="110000"/>
              </a:lnSpc>
              <a:buClr>
                <a:schemeClr val="accent2"/>
              </a:buClr>
              <a:defRPr sz="1700">
                <a:solidFill>
                  <a:schemeClr val="tx1"/>
                </a:solidFill>
                <a:latin typeface="Arial Narrow" pitchFamily="34" charset="0"/>
                <a:ea typeface="ヒラギノ角ゴ Pro W3" charset="-128"/>
              </a:defRPr>
            </a:lvl1pPr>
            <a:lvl2pPr marL="742950" indent="-285750" eaLnBrk="0" hangingPunct="0">
              <a:lnSpc>
                <a:spcPct val="110000"/>
              </a:lnSpc>
              <a:buClr>
                <a:schemeClr val="tx1"/>
              </a:buClr>
              <a:buSzPct val="80000"/>
              <a:buFont typeface="Lucida Grande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  <a:ea typeface="ヒラギノ角ゴ Pro W3" charset="-128"/>
              </a:defRPr>
            </a:lvl2pPr>
            <a:lvl3pPr marL="1143000" indent="-228600" eaLnBrk="0" hangingPunct="0">
              <a:lnSpc>
                <a:spcPct val="110000"/>
              </a:lnSpc>
              <a:buFont typeface="Times" pitchFamily="18" charset="0"/>
              <a:buChar char="–"/>
              <a:defRPr sz="17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3pPr>
            <a:lvl4pPr marL="1600200" indent="-228600" eaLnBrk="0" hangingPunct="0">
              <a:lnSpc>
                <a:spcPct val="110000"/>
              </a:lnSpc>
              <a:buFont typeface="Lucida Grande" charset="0"/>
              <a:buChar char="–"/>
              <a:defRPr sz="17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4pPr>
            <a:lvl5pPr marL="2057400" indent="-228600" eaLnBrk="0" hangingPunct="0">
              <a:lnSpc>
                <a:spcPct val="110000"/>
              </a:lnSpc>
              <a:buFont typeface="Lucida Grande" charset="0"/>
              <a:buChar char="–"/>
              <a:defRPr sz="1700">
                <a:solidFill>
                  <a:schemeClr val="tx1"/>
                </a:solidFill>
                <a:latin typeface="Arial Narrow" pitchFamily="34" charset="0"/>
                <a:ea typeface="ヒラギノ角ゴ Pro W3" charset="-128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Lucida Grande" charset="0"/>
              <a:buChar char="–"/>
              <a:defRPr sz="1700">
                <a:solidFill>
                  <a:schemeClr val="tx1"/>
                </a:solidFill>
                <a:latin typeface="Arial Narrow" pitchFamily="34" charset="0"/>
                <a:ea typeface="ヒラギノ角ゴ Pro W3" charset="-128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Lucida Grande" charset="0"/>
              <a:buChar char="–"/>
              <a:defRPr sz="1700">
                <a:solidFill>
                  <a:schemeClr val="tx1"/>
                </a:solidFill>
                <a:latin typeface="Arial Narrow" pitchFamily="34" charset="0"/>
                <a:ea typeface="ヒラギノ角ゴ Pro W3" charset="-128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Lucida Grande" charset="0"/>
              <a:buChar char="–"/>
              <a:defRPr sz="1700">
                <a:solidFill>
                  <a:schemeClr val="tx1"/>
                </a:solidFill>
                <a:latin typeface="Arial Narrow" pitchFamily="34" charset="0"/>
                <a:ea typeface="ヒラギノ角ゴ Pro W3" charset="-128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Lucida Grande" charset="0"/>
              <a:buChar char="–"/>
              <a:defRPr sz="1700">
                <a:solidFill>
                  <a:schemeClr val="tx1"/>
                </a:solidFill>
                <a:latin typeface="Arial Narrow" pitchFamily="34" charset="0"/>
                <a:ea typeface="ヒラギノ角ゴ Pro W3" charset="-128"/>
              </a:defRPr>
            </a:lvl9pPr>
          </a:lstStyle>
          <a:p>
            <a:pPr eaLnBrk="1" hangingPunct="1">
              <a:buClrTx/>
              <a:buFontTx/>
              <a:buChar char="•"/>
            </a:pPr>
            <a:r>
              <a:rPr lang="en-GB" altLang="en-GB" sz="2400" dirty="0"/>
              <a:t>“</a:t>
            </a:r>
            <a:r>
              <a:rPr lang="en-GB" altLang="de-DE" sz="2400" dirty="0"/>
              <a:t>Safety </a:t>
            </a:r>
            <a:r>
              <a:rPr lang="en-GB" altLang="de-DE" sz="2400" dirty="0" smtClean="0"/>
              <a:t>experts</a:t>
            </a:r>
            <a:r>
              <a:rPr lang="en-GB" altLang="en-GB" sz="2400" dirty="0" smtClean="0"/>
              <a:t>”</a:t>
            </a:r>
            <a:r>
              <a:rPr lang="en-GB" altLang="de-DE" sz="2400" dirty="0" smtClean="0"/>
              <a:t> </a:t>
            </a:r>
            <a:r>
              <a:rPr lang="en-GB" altLang="de-DE" sz="2400" dirty="0"/>
              <a:t>will set the status to all samples marked for review (Approved, Restricted, Locked).</a:t>
            </a:r>
          </a:p>
          <a:p>
            <a:pPr eaLnBrk="1" hangingPunct="1">
              <a:buClrTx/>
              <a:buFontTx/>
              <a:buChar char="•"/>
            </a:pPr>
            <a:r>
              <a:rPr lang="en-GB" altLang="de-DE" sz="2400" dirty="0"/>
              <a:t>The Safety review is done before the </a:t>
            </a:r>
            <a:r>
              <a:rPr lang="en-GB" altLang="de-DE" sz="2400" dirty="0" err="1" smtClean="0"/>
              <a:t>Programm</a:t>
            </a:r>
            <a:r>
              <a:rPr lang="en-GB" altLang="de-DE" sz="2400" dirty="0" smtClean="0"/>
              <a:t> review committee meeting</a:t>
            </a:r>
            <a:r>
              <a:rPr lang="en-GB" altLang="de-DE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454675187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smtClean="0"/>
              <a:t>After the PRC</a:t>
            </a:r>
            <a:br>
              <a:rPr lang="en-US" altLang="de-DE" smtClean="0"/>
            </a:br>
            <a:endParaRPr lang="de-CH" altLang="de-DE" smtClean="0"/>
          </a:p>
        </p:txBody>
      </p:sp>
      <p:sp>
        <p:nvSpPr>
          <p:cNvPr id="15363" name="TextBox 3"/>
          <p:cNvSpPr txBox="1">
            <a:spLocks noChangeArrowheads="1"/>
          </p:cNvSpPr>
          <p:nvPr/>
        </p:nvSpPr>
        <p:spPr bwMode="auto">
          <a:xfrm>
            <a:off x="467544" y="1565791"/>
            <a:ext cx="8280191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10000"/>
              </a:lnSpc>
              <a:buClr>
                <a:schemeClr val="accent2"/>
              </a:buClr>
              <a:defRPr sz="1700">
                <a:solidFill>
                  <a:schemeClr val="tx1"/>
                </a:solidFill>
                <a:latin typeface="Arial Narrow" pitchFamily="34" charset="0"/>
                <a:ea typeface="ヒラギノ角ゴ Pro W3" charset="-128"/>
              </a:defRPr>
            </a:lvl1pPr>
            <a:lvl2pPr marL="742950" indent="-285750" eaLnBrk="0" hangingPunct="0">
              <a:lnSpc>
                <a:spcPct val="110000"/>
              </a:lnSpc>
              <a:buClr>
                <a:schemeClr val="tx1"/>
              </a:buClr>
              <a:buSzPct val="80000"/>
              <a:buFont typeface="Lucida Grande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  <a:ea typeface="ヒラギノ角ゴ Pro W3" charset="-128"/>
              </a:defRPr>
            </a:lvl2pPr>
            <a:lvl3pPr marL="1143000" indent="-228600" eaLnBrk="0" hangingPunct="0">
              <a:lnSpc>
                <a:spcPct val="110000"/>
              </a:lnSpc>
              <a:buFont typeface="Times" pitchFamily="18" charset="0"/>
              <a:buChar char="–"/>
              <a:defRPr sz="17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3pPr>
            <a:lvl4pPr marL="1600200" indent="-228600" eaLnBrk="0" hangingPunct="0">
              <a:lnSpc>
                <a:spcPct val="110000"/>
              </a:lnSpc>
              <a:buFont typeface="Lucida Grande" charset="0"/>
              <a:buChar char="–"/>
              <a:defRPr sz="17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4pPr>
            <a:lvl5pPr marL="2057400" indent="-228600" eaLnBrk="0" hangingPunct="0">
              <a:lnSpc>
                <a:spcPct val="110000"/>
              </a:lnSpc>
              <a:buFont typeface="Lucida Grande" charset="0"/>
              <a:buChar char="–"/>
              <a:defRPr sz="1700">
                <a:solidFill>
                  <a:schemeClr val="tx1"/>
                </a:solidFill>
                <a:latin typeface="Arial Narrow" pitchFamily="34" charset="0"/>
                <a:ea typeface="ヒラギノ角ゴ Pro W3" charset="-128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Lucida Grande" charset="0"/>
              <a:buChar char="–"/>
              <a:defRPr sz="1700">
                <a:solidFill>
                  <a:schemeClr val="tx1"/>
                </a:solidFill>
                <a:latin typeface="Arial Narrow" pitchFamily="34" charset="0"/>
                <a:ea typeface="ヒラギノ角ゴ Pro W3" charset="-128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Lucida Grande" charset="0"/>
              <a:buChar char="–"/>
              <a:defRPr sz="1700">
                <a:solidFill>
                  <a:schemeClr val="tx1"/>
                </a:solidFill>
                <a:latin typeface="Arial Narrow" pitchFamily="34" charset="0"/>
                <a:ea typeface="ヒラギノ角ゴ Pro W3" charset="-128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Lucida Grande" charset="0"/>
              <a:buChar char="–"/>
              <a:defRPr sz="1700">
                <a:solidFill>
                  <a:schemeClr val="tx1"/>
                </a:solidFill>
                <a:latin typeface="Arial Narrow" pitchFamily="34" charset="0"/>
                <a:ea typeface="ヒラギノ角ゴ Pro W3" charset="-128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Lucida Grande" charset="0"/>
              <a:buChar char="–"/>
              <a:defRPr sz="1700">
                <a:solidFill>
                  <a:schemeClr val="tx1"/>
                </a:solidFill>
                <a:latin typeface="Arial Narrow" pitchFamily="34" charset="0"/>
                <a:ea typeface="ヒラギノ角ゴ Pro W3" charset="-128"/>
              </a:defRPr>
            </a:lvl9pPr>
          </a:lstStyle>
          <a:p>
            <a:pPr eaLnBrk="1" hangingPunct="1">
              <a:lnSpc>
                <a:spcPct val="100000"/>
              </a:lnSpc>
              <a:buClrTx/>
            </a:pPr>
            <a:r>
              <a:rPr lang="en-US" altLang="de-DE" sz="2400" b="1" dirty="0">
                <a:latin typeface="Arial" charset="0"/>
              </a:rPr>
              <a:t>Coordination and scheduling by </a:t>
            </a:r>
            <a:r>
              <a:rPr lang="en-US" altLang="de-DE" sz="2400" b="1" dirty="0" err="1">
                <a:latin typeface="Arial" charset="0"/>
              </a:rPr>
              <a:t>beamline</a:t>
            </a:r>
            <a:r>
              <a:rPr lang="en-US" altLang="de-DE" sz="2400" b="1" dirty="0">
                <a:latin typeface="Arial" charset="0"/>
              </a:rPr>
              <a:t> </a:t>
            </a:r>
            <a:r>
              <a:rPr lang="en-US" altLang="de-DE" sz="2400" b="1" dirty="0" smtClean="0">
                <a:latin typeface="Arial" charset="0"/>
              </a:rPr>
              <a:t>scientist</a:t>
            </a:r>
          </a:p>
          <a:p>
            <a:pPr eaLnBrk="1" hangingPunct="1">
              <a:lnSpc>
                <a:spcPct val="100000"/>
              </a:lnSpc>
              <a:buClrTx/>
            </a:pPr>
            <a:endParaRPr lang="en-US" altLang="de-DE" sz="2400" dirty="0">
              <a:latin typeface="Arial" charset="0"/>
            </a:endParaRPr>
          </a:p>
          <a:p>
            <a:pPr marL="3859213" indent="-3859213" eaLnBrk="1" hangingPunct="1">
              <a:lnSpc>
                <a:spcPct val="100000"/>
              </a:lnSpc>
              <a:buClrTx/>
            </a:pPr>
            <a:r>
              <a:rPr lang="en-US" altLang="de-DE" sz="2400" dirty="0" smtClean="0">
                <a:latin typeface="Arial" charset="0"/>
              </a:rPr>
              <a:t>Approved	free scheduling</a:t>
            </a:r>
            <a:endParaRPr lang="en-US" altLang="de-DE" sz="2400" dirty="0">
              <a:latin typeface="Arial" charset="0"/>
            </a:endParaRPr>
          </a:p>
          <a:p>
            <a:pPr marL="3681413" indent="-3681413" eaLnBrk="1" hangingPunct="1">
              <a:lnSpc>
                <a:spcPct val="100000"/>
              </a:lnSpc>
              <a:buClrTx/>
            </a:pPr>
            <a:endParaRPr lang="en-US" altLang="de-DE" sz="2400" dirty="0">
              <a:latin typeface="Arial" charset="0"/>
            </a:endParaRPr>
          </a:p>
          <a:p>
            <a:pPr marL="3859213" indent="-3859213" eaLnBrk="1" hangingPunct="1">
              <a:lnSpc>
                <a:spcPct val="100000"/>
              </a:lnSpc>
              <a:buClrTx/>
            </a:pPr>
            <a:r>
              <a:rPr lang="en-US" altLang="de-DE" sz="2400" dirty="0">
                <a:latin typeface="Arial" charset="0"/>
              </a:rPr>
              <a:t>Approved with restriction	</a:t>
            </a:r>
            <a:r>
              <a:rPr lang="en-US" altLang="de-DE" sz="2400" dirty="0" smtClean="0">
                <a:latin typeface="Arial" charset="0"/>
              </a:rPr>
              <a:t>scheduling but performing first when restrictions </a:t>
            </a:r>
            <a:r>
              <a:rPr lang="en-US" altLang="de-DE" sz="2400" dirty="0">
                <a:latin typeface="Arial" charset="0"/>
              </a:rPr>
              <a:t>are kept</a:t>
            </a:r>
          </a:p>
          <a:p>
            <a:pPr marL="3859213" indent="-3859213" eaLnBrk="1" hangingPunct="1">
              <a:lnSpc>
                <a:spcPct val="100000"/>
              </a:lnSpc>
              <a:buClrTx/>
            </a:pPr>
            <a:endParaRPr lang="en-US" altLang="de-DE" sz="2400" dirty="0">
              <a:latin typeface="Arial" charset="0"/>
            </a:endParaRPr>
          </a:p>
          <a:p>
            <a:pPr marL="3859213" indent="-3859213" eaLnBrk="1" hangingPunct="1">
              <a:lnSpc>
                <a:spcPct val="100000"/>
              </a:lnSpc>
              <a:buClrTx/>
            </a:pPr>
            <a:r>
              <a:rPr lang="en-US" altLang="de-DE" sz="2400" dirty="0">
                <a:latin typeface="Arial" charset="0"/>
              </a:rPr>
              <a:t>Locked	</a:t>
            </a:r>
            <a:r>
              <a:rPr lang="en-US" altLang="de-DE" sz="2400" dirty="0" smtClean="0">
                <a:latin typeface="Arial" charset="0"/>
              </a:rPr>
              <a:t>take </a:t>
            </a:r>
            <a:r>
              <a:rPr lang="en-US" altLang="de-DE" sz="2400" dirty="0">
                <a:latin typeface="Arial" charset="0"/>
              </a:rPr>
              <a:t>care the restrictions can be defined and are kept or experiment cannot be performed</a:t>
            </a:r>
          </a:p>
        </p:txBody>
      </p:sp>
    </p:spTree>
    <p:extLst>
      <p:ext uri="{BB962C8B-B14F-4D97-AF65-F5344CB8AC3E}">
        <p14:creationId xmlns:p14="http://schemas.microsoft.com/office/powerpoint/2010/main" val="60303365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dirty="0" err="1" smtClean="0"/>
              <a:t>Beamline</a:t>
            </a:r>
            <a:r>
              <a:rPr lang="en-US" altLang="de-DE" dirty="0" smtClean="0"/>
              <a:t> scientist duty for “locked” proposals</a:t>
            </a:r>
            <a:endParaRPr lang="de-CH" altLang="de-DE" dirty="0" smtClean="0"/>
          </a:p>
        </p:txBody>
      </p:sp>
      <p:sp>
        <p:nvSpPr>
          <p:cNvPr id="16387" name="TextBox 3"/>
          <p:cNvSpPr txBox="1">
            <a:spLocks noChangeArrowheads="1"/>
          </p:cNvSpPr>
          <p:nvPr/>
        </p:nvSpPr>
        <p:spPr bwMode="auto">
          <a:xfrm>
            <a:off x="395536" y="1196975"/>
            <a:ext cx="8497639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marL="342900" indent="-342900" eaLnBrk="1" hangingPunct="1">
              <a:buFont typeface="Wingdings" panose="05000000000000000000" pitchFamily="2" charset="2"/>
              <a:buChar char="Ø"/>
            </a:pPr>
            <a:r>
              <a:rPr lang="en-US" altLang="de-DE" sz="2400" dirty="0"/>
              <a:t>Contact relevant experts</a:t>
            </a:r>
          </a:p>
          <a:p>
            <a:pPr marL="342900" indent="-342900" eaLnBrk="1" hangingPunct="1">
              <a:buFont typeface="Wingdings" panose="05000000000000000000" pitchFamily="2" charset="2"/>
              <a:buChar char="Ø"/>
            </a:pPr>
            <a:r>
              <a:rPr lang="en-US" altLang="de-DE" sz="2400" dirty="0"/>
              <a:t>Discuss experiment (together with users) and define restrictions/boundary conditions that experiment can safely be done</a:t>
            </a:r>
          </a:p>
          <a:p>
            <a:pPr marL="342900" indent="-342900" eaLnBrk="1" hangingPunct="1">
              <a:buFont typeface="Wingdings" panose="05000000000000000000" pitchFamily="2" charset="2"/>
              <a:buChar char="Ø"/>
            </a:pPr>
            <a:r>
              <a:rPr lang="en-US" altLang="de-DE" sz="2400" dirty="0" smtClean="0"/>
              <a:t>Evaluate </a:t>
            </a:r>
            <a:r>
              <a:rPr lang="en-US" altLang="de-DE" sz="2400" dirty="0"/>
              <a:t>cost/balance effort</a:t>
            </a:r>
          </a:p>
          <a:p>
            <a:pPr marL="342900" indent="-342900" eaLnBrk="1" hangingPunct="1">
              <a:buFont typeface="Wingdings" panose="05000000000000000000" pitchFamily="2" charset="2"/>
              <a:buChar char="Ø"/>
            </a:pPr>
            <a:r>
              <a:rPr lang="en-US" altLang="de-DE" sz="2400" dirty="0"/>
              <a:t>When decided condition can be </a:t>
            </a:r>
            <a:r>
              <a:rPr lang="en-US" altLang="de-DE" sz="2400" dirty="0" smtClean="0"/>
              <a:t>implemented :</a:t>
            </a:r>
            <a:br>
              <a:rPr lang="en-US" altLang="de-DE" sz="2400" dirty="0" smtClean="0"/>
            </a:br>
            <a:r>
              <a:rPr lang="en-US" altLang="de-DE" sz="2400" dirty="0" smtClean="0">
                <a:sym typeface="Wingdings" panose="05000000000000000000" pitchFamily="2" charset="2"/>
              </a:rPr>
              <a:t> </a:t>
            </a:r>
            <a:r>
              <a:rPr lang="en-US" altLang="de-DE" sz="2400" dirty="0" smtClean="0"/>
              <a:t>Contact </a:t>
            </a:r>
            <a:r>
              <a:rPr lang="en-US" altLang="de-DE" sz="2400" dirty="0"/>
              <a:t>the corresponding safety expert who has set it </a:t>
            </a:r>
            <a:r>
              <a:rPr lang="en-US" altLang="de-DE" sz="2400" b="1" dirty="0">
                <a:solidFill>
                  <a:srgbClr val="C00000"/>
                </a:solidFill>
              </a:rPr>
              <a:t>to </a:t>
            </a:r>
            <a:r>
              <a:rPr lang="en-US" altLang="de-DE" sz="2400" b="1" dirty="0" smtClean="0">
                <a:solidFill>
                  <a:srgbClr val="C00000"/>
                </a:solidFill>
              </a:rPr>
              <a:t>locked. </a:t>
            </a:r>
            <a:r>
              <a:rPr lang="en-US" altLang="de-DE" sz="2400" dirty="0" smtClean="0"/>
              <a:t>Send </a:t>
            </a:r>
            <a:r>
              <a:rPr lang="en-US" altLang="de-DE" sz="2400" dirty="0"/>
              <a:t>list of restrictions</a:t>
            </a:r>
            <a:r>
              <a:rPr lang="en-US" altLang="de-DE" sz="2400" dirty="0" smtClean="0"/>
              <a:t>, only </a:t>
            </a:r>
            <a:r>
              <a:rPr lang="en-US" altLang="de-DE" sz="2400" dirty="0"/>
              <a:t>he/she can send it </a:t>
            </a:r>
            <a:r>
              <a:rPr lang="en-US" altLang="de-DE" sz="2400" b="1" dirty="0">
                <a:solidFill>
                  <a:srgbClr val="FFC000"/>
                </a:solidFill>
              </a:rPr>
              <a:t>to approved with restrictions</a:t>
            </a:r>
          </a:p>
          <a:p>
            <a:pPr marL="342900" indent="-342900" eaLnBrk="1" hangingPunct="1">
              <a:buFont typeface="Wingdings" panose="05000000000000000000" pitchFamily="2" charset="2"/>
              <a:buChar char="Ø"/>
            </a:pPr>
            <a:r>
              <a:rPr lang="en-US" altLang="de-DE" sz="2400" dirty="0" smtClean="0"/>
              <a:t>Note </a:t>
            </a:r>
            <a:r>
              <a:rPr lang="en-US" altLang="de-DE" sz="2400" dirty="0"/>
              <a:t>that this might take some </a:t>
            </a:r>
            <a:r>
              <a:rPr lang="en-US" altLang="de-DE" sz="2400" dirty="0" smtClean="0"/>
              <a:t>time.</a:t>
            </a:r>
          </a:p>
          <a:p>
            <a:pPr marL="342900" indent="-342900" eaLnBrk="1" hangingPunct="1">
              <a:buFont typeface="Wingdings" panose="05000000000000000000" pitchFamily="2" charset="2"/>
              <a:buChar char="Ø"/>
            </a:pPr>
            <a:endParaRPr lang="en-US" altLang="de-DE" sz="2400" dirty="0" smtClean="0"/>
          </a:p>
          <a:p>
            <a:pPr lvl="2" eaLnBrk="1" hangingPunct="1"/>
            <a:r>
              <a:rPr lang="en-US" altLang="de-DE" sz="2400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</a:t>
            </a:r>
            <a:r>
              <a:rPr lang="en-US" altLang="de-DE" sz="24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altLang="de-DE" sz="2400" b="1" dirty="0" smtClean="0">
                <a:solidFill>
                  <a:srgbClr val="C00000"/>
                </a:solidFill>
              </a:rPr>
              <a:t>A </a:t>
            </a:r>
            <a:r>
              <a:rPr lang="en-US" altLang="de-DE" sz="2400" b="1" dirty="0">
                <a:solidFill>
                  <a:srgbClr val="C00000"/>
                </a:solidFill>
              </a:rPr>
              <a:t>locked experiment cannot be performed</a:t>
            </a:r>
            <a:endParaRPr lang="de-CH" altLang="de-DE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22460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Content Placeholder 6" descr="Bildschirmfoto 2014-03-07 um 14.11.44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2" b="1532"/>
          <a:stretch>
            <a:fillRect/>
          </a:stretch>
        </p:blipFill>
        <p:spPr>
          <a:xfrm>
            <a:off x="306388" y="900113"/>
            <a:ext cx="8532812" cy="56530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</p:pic>
      <p:sp>
        <p:nvSpPr>
          <p:cNvPr id="17411" name="Title 2"/>
          <p:cNvSpPr>
            <a:spLocks noGrp="1"/>
          </p:cNvSpPr>
          <p:nvPr>
            <p:ph type="title"/>
          </p:nvPr>
        </p:nvSpPr>
        <p:spPr>
          <a:xfrm>
            <a:off x="1619250" y="144463"/>
            <a:ext cx="7219950" cy="549275"/>
          </a:xfrm>
          <a:ln/>
        </p:spPr>
        <p:txBody>
          <a:bodyPr/>
          <a:lstStyle/>
          <a:p>
            <a:r>
              <a:rPr lang="en-GB" altLang="de-DE" smtClean="0"/>
              <a:t>New columns on all proposal list (Beamline manager)</a:t>
            </a:r>
          </a:p>
        </p:txBody>
      </p:sp>
      <p:sp>
        <p:nvSpPr>
          <p:cNvPr id="17412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10000"/>
              </a:lnSpc>
              <a:buClr>
                <a:schemeClr val="accent2"/>
              </a:buClr>
              <a:defRPr sz="1700">
                <a:solidFill>
                  <a:schemeClr val="tx1"/>
                </a:solidFill>
                <a:latin typeface="Arial Narrow" pitchFamily="34" charset="0"/>
                <a:ea typeface="ヒラギノ角ゴ Pro W3" charset="-128"/>
              </a:defRPr>
            </a:lvl1pPr>
            <a:lvl2pPr marL="742950" indent="-285750" eaLnBrk="0" hangingPunct="0">
              <a:lnSpc>
                <a:spcPct val="110000"/>
              </a:lnSpc>
              <a:buClr>
                <a:schemeClr val="tx1"/>
              </a:buClr>
              <a:buSzPct val="80000"/>
              <a:buFont typeface="Lucida Grande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  <a:ea typeface="ヒラギノ角ゴ Pro W3" charset="-128"/>
              </a:defRPr>
            </a:lvl2pPr>
            <a:lvl3pPr marL="1143000" indent="-228600" eaLnBrk="0" hangingPunct="0">
              <a:lnSpc>
                <a:spcPct val="110000"/>
              </a:lnSpc>
              <a:buFont typeface="Times" pitchFamily="18" charset="0"/>
              <a:buChar char="–"/>
              <a:defRPr sz="17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3pPr>
            <a:lvl4pPr marL="1600200" indent="-228600" eaLnBrk="0" hangingPunct="0">
              <a:lnSpc>
                <a:spcPct val="110000"/>
              </a:lnSpc>
              <a:buFont typeface="Lucida Grande" charset="0"/>
              <a:buChar char="–"/>
              <a:defRPr sz="17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4pPr>
            <a:lvl5pPr marL="2057400" indent="-228600" eaLnBrk="0" hangingPunct="0">
              <a:lnSpc>
                <a:spcPct val="110000"/>
              </a:lnSpc>
              <a:buFont typeface="Lucida Grande" charset="0"/>
              <a:buChar char="–"/>
              <a:defRPr sz="1700">
                <a:solidFill>
                  <a:schemeClr val="tx1"/>
                </a:solidFill>
                <a:latin typeface="Arial Narrow" pitchFamily="34" charset="0"/>
                <a:ea typeface="ヒラギノ角ゴ Pro W3" charset="-128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Lucida Grande" charset="0"/>
              <a:buChar char="–"/>
              <a:defRPr sz="1700">
                <a:solidFill>
                  <a:schemeClr val="tx1"/>
                </a:solidFill>
                <a:latin typeface="Arial Narrow" pitchFamily="34" charset="0"/>
                <a:ea typeface="ヒラギノ角ゴ Pro W3" charset="-128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Lucida Grande" charset="0"/>
              <a:buChar char="–"/>
              <a:defRPr sz="1700">
                <a:solidFill>
                  <a:schemeClr val="tx1"/>
                </a:solidFill>
                <a:latin typeface="Arial Narrow" pitchFamily="34" charset="0"/>
                <a:ea typeface="ヒラギノ角ゴ Pro W3" charset="-128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Lucida Grande" charset="0"/>
              <a:buChar char="–"/>
              <a:defRPr sz="1700">
                <a:solidFill>
                  <a:schemeClr val="tx1"/>
                </a:solidFill>
                <a:latin typeface="Arial Narrow" pitchFamily="34" charset="0"/>
                <a:ea typeface="ヒラギノ角ゴ Pro W3" charset="-128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Lucida Grande" charset="0"/>
              <a:buChar char="–"/>
              <a:defRPr sz="1700">
                <a:solidFill>
                  <a:schemeClr val="tx1"/>
                </a:solidFill>
                <a:latin typeface="Arial Narrow" pitchFamily="34" charset="0"/>
                <a:ea typeface="ヒラギノ角ゴ Pro W3" charset="-128"/>
              </a:defRPr>
            </a:lvl9pPr>
          </a:lstStyle>
          <a:p>
            <a:pPr eaLnBrk="1" hangingPunct="1">
              <a:lnSpc>
                <a:spcPct val="100000"/>
              </a:lnSpc>
              <a:buClrTx/>
            </a:pPr>
            <a:fld id="{141C5398-95D1-4719-B508-4075BD1E6BA9}" type="datetime1">
              <a:rPr lang="de-DE" altLang="de-DE" sz="800" smtClean="0"/>
              <a:pPr eaLnBrk="1" hangingPunct="1">
                <a:lnSpc>
                  <a:spcPct val="100000"/>
                </a:lnSpc>
                <a:buClrTx/>
              </a:pPr>
              <a:t>09.09.2014</a:t>
            </a:fld>
            <a:endParaRPr lang="de-DE" altLang="de-DE" sz="800" smtClean="0"/>
          </a:p>
        </p:txBody>
      </p:sp>
      <p:sp>
        <p:nvSpPr>
          <p:cNvPr id="17413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10000"/>
              </a:lnSpc>
              <a:buClr>
                <a:schemeClr val="accent2"/>
              </a:buClr>
              <a:defRPr sz="1700">
                <a:solidFill>
                  <a:schemeClr val="tx1"/>
                </a:solidFill>
                <a:latin typeface="Arial Narrow" pitchFamily="34" charset="0"/>
                <a:ea typeface="ヒラギノ角ゴ Pro W3" charset="-128"/>
              </a:defRPr>
            </a:lvl1pPr>
            <a:lvl2pPr marL="742950" indent="-285750" eaLnBrk="0" hangingPunct="0">
              <a:lnSpc>
                <a:spcPct val="110000"/>
              </a:lnSpc>
              <a:buClr>
                <a:schemeClr val="tx1"/>
              </a:buClr>
              <a:buSzPct val="80000"/>
              <a:buFont typeface="Lucida Grande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  <a:ea typeface="ヒラギノ角ゴ Pro W3" charset="-128"/>
              </a:defRPr>
            </a:lvl2pPr>
            <a:lvl3pPr marL="1143000" indent="-228600" eaLnBrk="0" hangingPunct="0">
              <a:lnSpc>
                <a:spcPct val="110000"/>
              </a:lnSpc>
              <a:buFont typeface="Times" pitchFamily="18" charset="0"/>
              <a:buChar char="–"/>
              <a:defRPr sz="17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3pPr>
            <a:lvl4pPr marL="1600200" indent="-228600" eaLnBrk="0" hangingPunct="0">
              <a:lnSpc>
                <a:spcPct val="110000"/>
              </a:lnSpc>
              <a:buFont typeface="Lucida Grande" charset="0"/>
              <a:buChar char="–"/>
              <a:defRPr sz="17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4pPr>
            <a:lvl5pPr marL="2057400" indent="-228600" eaLnBrk="0" hangingPunct="0">
              <a:lnSpc>
                <a:spcPct val="110000"/>
              </a:lnSpc>
              <a:buFont typeface="Lucida Grande" charset="0"/>
              <a:buChar char="–"/>
              <a:defRPr sz="1700">
                <a:solidFill>
                  <a:schemeClr val="tx1"/>
                </a:solidFill>
                <a:latin typeface="Arial Narrow" pitchFamily="34" charset="0"/>
                <a:ea typeface="ヒラギノ角ゴ Pro W3" charset="-128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Lucida Grande" charset="0"/>
              <a:buChar char="–"/>
              <a:defRPr sz="1700">
                <a:solidFill>
                  <a:schemeClr val="tx1"/>
                </a:solidFill>
                <a:latin typeface="Arial Narrow" pitchFamily="34" charset="0"/>
                <a:ea typeface="ヒラギノ角ゴ Pro W3" charset="-128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Lucida Grande" charset="0"/>
              <a:buChar char="–"/>
              <a:defRPr sz="1700">
                <a:solidFill>
                  <a:schemeClr val="tx1"/>
                </a:solidFill>
                <a:latin typeface="Arial Narrow" pitchFamily="34" charset="0"/>
                <a:ea typeface="ヒラギノ角ゴ Pro W3" charset="-128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Lucida Grande" charset="0"/>
              <a:buChar char="–"/>
              <a:defRPr sz="1700">
                <a:solidFill>
                  <a:schemeClr val="tx1"/>
                </a:solidFill>
                <a:latin typeface="Arial Narrow" pitchFamily="34" charset="0"/>
                <a:ea typeface="ヒラギノ角ゴ Pro W3" charset="-128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Lucida Grande" charset="0"/>
              <a:buChar char="–"/>
              <a:defRPr sz="1700">
                <a:solidFill>
                  <a:schemeClr val="tx1"/>
                </a:solidFill>
                <a:latin typeface="Arial Narrow" pitchFamily="34" charset="0"/>
                <a:ea typeface="ヒラギノ角ゴ Pro W3" charset="-128"/>
              </a:defRPr>
            </a:lvl9pPr>
          </a:lstStyle>
          <a:p>
            <a:pPr eaLnBrk="1" hangingPunct="1">
              <a:lnSpc>
                <a:spcPct val="100000"/>
              </a:lnSpc>
              <a:buClrTx/>
            </a:pPr>
            <a:r>
              <a:rPr lang="de-DE" altLang="de-DE" sz="800" smtClean="0"/>
              <a:t>PSI,</a:t>
            </a:r>
          </a:p>
        </p:txBody>
      </p:sp>
      <p:sp>
        <p:nvSpPr>
          <p:cNvPr id="11" name="Frame 10"/>
          <p:cNvSpPr/>
          <p:nvPr/>
        </p:nvSpPr>
        <p:spPr bwMode="auto">
          <a:xfrm>
            <a:off x="5435600" y="3716338"/>
            <a:ext cx="2592388" cy="1441450"/>
          </a:xfrm>
          <a:prstGeom prst="fra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GB">
              <a:latin typeface="Times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2" name="Rounded Rectangular Callout 11"/>
          <p:cNvSpPr/>
          <p:nvPr/>
        </p:nvSpPr>
        <p:spPr bwMode="auto">
          <a:xfrm>
            <a:off x="4932363" y="1844675"/>
            <a:ext cx="3024187" cy="1655763"/>
          </a:xfrm>
          <a:prstGeom prst="wedgeRoundRectCallou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GB" dirty="0">
                <a:latin typeface="+mn-lt"/>
                <a:ea typeface="ヒラギノ角ゴ Pro W3" charset="0"/>
                <a:cs typeface="ヒラギノ角ゴ Pro W3" charset="0"/>
              </a:rPr>
              <a:t>New columns. Click on label for details (see next slide).</a:t>
            </a:r>
          </a:p>
        </p:txBody>
      </p:sp>
    </p:spTree>
    <p:extLst>
      <p:ext uri="{BB962C8B-B14F-4D97-AF65-F5344CB8AC3E}">
        <p14:creationId xmlns:p14="http://schemas.microsoft.com/office/powerpoint/2010/main" val="1596308205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Content Placeholder 6" descr="Bildschirmfoto 2014-03-07 um 14.30.33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219" b="-2219"/>
          <a:stretch>
            <a:fillRect/>
          </a:stretch>
        </p:blipFill>
        <p:spPr>
          <a:xfrm>
            <a:off x="306388" y="900113"/>
            <a:ext cx="8532812" cy="56530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</p:pic>
      <p:sp>
        <p:nvSpPr>
          <p:cNvPr id="18435" name="Title 2"/>
          <p:cNvSpPr>
            <a:spLocks noGrp="1"/>
          </p:cNvSpPr>
          <p:nvPr>
            <p:ph type="title"/>
          </p:nvPr>
        </p:nvSpPr>
        <p:spPr>
          <a:xfrm>
            <a:off x="1619250" y="144463"/>
            <a:ext cx="7219950" cy="549275"/>
          </a:xfrm>
          <a:ln/>
        </p:spPr>
        <p:txBody>
          <a:bodyPr/>
          <a:lstStyle/>
          <a:p>
            <a:r>
              <a:rPr lang="en-GB" altLang="de-DE" smtClean="0"/>
              <a:t>Beamline manger view to </a:t>
            </a:r>
            <a:r>
              <a:rPr lang="en-GB" altLang="en-GB" smtClean="0"/>
              <a:t>“</a:t>
            </a:r>
            <a:r>
              <a:rPr lang="en-GB" altLang="de-DE" smtClean="0"/>
              <a:t>Sample safety</a:t>
            </a:r>
            <a:r>
              <a:rPr lang="en-GB" altLang="en-GB" smtClean="0"/>
              <a:t>”</a:t>
            </a:r>
            <a:endParaRPr lang="en-GB" altLang="de-DE" smtClean="0"/>
          </a:p>
        </p:txBody>
      </p:sp>
      <p:sp>
        <p:nvSpPr>
          <p:cNvPr id="18436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10000"/>
              </a:lnSpc>
              <a:buClr>
                <a:schemeClr val="accent2"/>
              </a:buClr>
              <a:defRPr sz="1700">
                <a:solidFill>
                  <a:schemeClr val="tx1"/>
                </a:solidFill>
                <a:latin typeface="Arial Narrow" pitchFamily="34" charset="0"/>
                <a:ea typeface="ヒラギノ角ゴ Pro W3" charset="-128"/>
              </a:defRPr>
            </a:lvl1pPr>
            <a:lvl2pPr marL="742950" indent="-285750" eaLnBrk="0" hangingPunct="0">
              <a:lnSpc>
                <a:spcPct val="110000"/>
              </a:lnSpc>
              <a:buClr>
                <a:schemeClr val="tx1"/>
              </a:buClr>
              <a:buSzPct val="80000"/>
              <a:buFont typeface="Lucida Grande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  <a:ea typeface="ヒラギノ角ゴ Pro W3" charset="-128"/>
              </a:defRPr>
            </a:lvl2pPr>
            <a:lvl3pPr marL="1143000" indent="-228600" eaLnBrk="0" hangingPunct="0">
              <a:lnSpc>
                <a:spcPct val="110000"/>
              </a:lnSpc>
              <a:buFont typeface="Times" pitchFamily="18" charset="0"/>
              <a:buChar char="–"/>
              <a:defRPr sz="17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3pPr>
            <a:lvl4pPr marL="1600200" indent="-228600" eaLnBrk="0" hangingPunct="0">
              <a:lnSpc>
                <a:spcPct val="110000"/>
              </a:lnSpc>
              <a:buFont typeface="Lucida Grande" charset="0"/>
              <a:buChar char="–"/>
              <a:defRPr sz="17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4pPr>
            <a:lvl5pPr marL="2057400" indent="-228600" eaLnBrk="0" hangingPunct="0">
              <a:lnSpc>
                <a:spcPct val="110000"/>
              </a:lnSpc>
              <a:buFont typeface="Lucida Grande" charset="0"/>
              <a:buChar char="–"/>
              <a:defRPr sz="1700">
                <a:solidFill>
                  <a:schemeClr val="tx1"/>
                </a:solidFill>
                <a:latin typeface="Arial Narrow" pitchFamily="34" charset="0"/>
                <a:ea typeface="ヒラギノ角ゴ Pro W3" charset="-128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Lucida Grande" charset="0"/>
              <a:buChar char="–"/>
              <a:defRPr sz="1700">
                <a:solidFill>
                  <a:schemeClr val="tx1"/>
                </a:solidFill>
                <a:latin typeface="Arial Narrow" pitchFamily="34" charset="0"/>
                <a:ea typeface="ヒラギノ角ゴ Pro W3" charset="-128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Lucida Grande" charset="0"/>
              <a:buChar char="–"/>
              <a:defRPr sz="1700">
                <a:solidFill>
                  <a:schemeClr val="tx1"/>
                </a:solidFill>
                <a:latin typeface="Arial Narrow" pitchFamily="34" charset="0"/>
                <a:ea typeface="ヒラギノ角ゴ Pro W3" charset="-128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Lucida Grande" charset="0"/>
              <a:buChar char="–"/>
              <a:defRPr sz="1700">
                <a:solidFill>
                  <a:schemeClr val="tx1"/>
                </a:solidFill>
                <a:latin typeface="Arial Narrow" pitchFamily="34" charset="0"/>
                <a:ea typeface="ヒラギノ角ゴ Pro W3" charset="-128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Lucida Grande" charset="0"/>
              <a:buChar char="–"/>
              <a:defRPr sz="1700">
                <a:solidFill>
                  <a:schemeClr val="tx1"/>
                </a:solidFill>
                <a:latin typeface="Arial Narrow" pitchFamily="34" charset="0"/>
                <a:ea typeface="ヒラギノ角ゴ Pro W3" charset="-128"/>
              </a:defRPr>
            </a:lvl9pPr>
          </a:lstStyle>
          <a:p>
            <a:pPr eaLnBrk="1" hangingPunct="1">
              <a:lnSpc>
                <a:spcPct val="100000"/>
              </a:lnSpc>
              <a:buClrTx/>
            </a:pPr>
            <a:fld id="{82DED71F-BC8F-41BE-B035-861B4402B167}" type="datetime1">
              <a:rPr lang="de-DE" altLang="de-DE" sz="800" smtClean="0"/>
              <a:pPr eaLnBrk="1" hangingPunct="1">
                <a:lnSpc>
                  <a:spcPct val="100000"/>
                </a:lnSpc>
                <a:buClrTx/>
              </a:pPr>
              <a:t>09.09.2014</a:t>
            </a:fld>
            <a:endParaRPr lang="de-DE" altLang="de-DE" sz="800" dirty="0" smtClean="0"/>
          </a:p>
        </p:txBody>
      </p:sp>
      <p:sp>
        <p:nvSpPr>
          <p:cNvPr id="18437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10000"/>
              </a:lnSpc>
              <a:buClr>
                <a:schemeClr val="accent2"/>
              </a:buClr>
              <a:defRPr sz="1700">
                <a:solidFill>
                  <a:schemeClr val="tx1"/>
                </a:solidFill>
                <a:latin typeface="Arial Narrow" pitchFamily="34" charset="0"/>
                <a:ea typeface="ヒラギノ角ゴ Pro W3" charset="-128"/>
              </a:defRPr>
            </a:lvl1pPr>
            <a:lvl2pPr marL="742950" indent="-285750" eaLnBrk="0" hangingPunct="0">
              <a:lnSpc>
                <a:spcPct val="110000"/>
              </a:lnSpc>
              <a:buClr>
                <a:schemeClr val="tx1"/>
              </a:buClr>
              <a:buSzPct val="80000"/>
              <a:buFont typeface="Lucida Grande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  <a:ea typeface="ヒラギノ角ゴ Pro W3" charset="-128"/>
              </a:defRPr>
            </a:lvl2pPr>
            <a:lvl3pPr marL="1143000" indent="-228600" eaLnBrk="0" hangingPunct="0">
              <a:lnSpc>
                <a:spcPct val="110000"/>
              </a:lnSpc>
              <a:buFont typeface="Times" pitchFamily="18" charset="0"/>
              <a:buChar char="–"/>
              <a:defRPr sz="17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3pPr>
            <a:lvl4pPr marL="1600200" indent="-228600" eaLnBrk="0" hangingPunct="0">
              <a:lnSpc>
                <a:spcPct val="110000"/>
              </a:lnSpc>
              <a:buFont typeface="Lucida Grande" charset="0"/>
              <a:buChar char="–"/>
              <a:defRPr sz="17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4pPr>
            <a:lvl5pPr marL="2057400" indent="-228600" eaLnBrk="0" hangingPunct="0">
              <a:lnSpc>
                <a:spcPct val="110000"/>
              </a:lnSpc>
              <a:buFont typeface="Lucida Grande" charset="0"/>
              <a:buChar char="–"/>
              <a:defRPr sz="1700">
                <a:solidFill>
                  <a:schemeClr val="tx1"/>
                </a:solidFill>
                <a:latin typeface="Arial Narrow" pitchFamily="34" charset="0"/>
                <a:ea typeface="ヒラギノ角ゴ Pro W3" charset="-128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Lucida Grande" charset="0"/>
              <a:buChar char="–"/>
              <a:defRPr sz="1700">
                <a:solidFill>
                  <a:schemeClr val="tx1"/>
                </a:solidFill>
                <a:latin typeface="Arial Narrow" pitchFamily="34" charset="0"/>
                <a:ea typeface="ヒラギノ角ゴ Pro W3" charset="-128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Lucida Grande" charset="0"/>
              <a:buChar char="–"/>
              <a:defRPr sz="1700">
                <a:solidFill>
                  <a:schemeClr val="tx1"/>
                </a:solidFill>
                <a:latin typeface="Arial Narrow" pitchFamily="34" charset="0"/>
                <a:ea typeface="ヒラギノ角ゴ Pro W3" charset="-128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Lucida Grande" charset="0"/>
              <a:buChar char="–"/>
              <a:defRPr sz="1700">
                <a:solidFill>
                  <a:schemeClr val="tx1"/>
                </a:solidFill>
                <a:latin typeface="Arial Narrow" pitchFamily="34" charset="0"/>
                <a:ea typeface="ヒラギノ角ゴ Pro W3" charset="-128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Lucida Grande" charset="0"/>
              <a:buChar char="–"/>
              <a:defRPr sz="1700">
                <a:solidFill>
                  <a:schemeClr val="tx1"/>
                </a:solidFill>
                <a:latin typeface="Arial Narrow" pitchFamily="34" charset="0"/>
                <a:ea typeface="ヒラギノ角ゴ Pro W3" charset="-128"/>
              </a:defRPr>
            </a:lvl9pPr>
          </a:lstStyle>
          <a:p>
            <a:pPr eaLnBrk="1" hangingPunct="1">
              <a:lnSpc>
                <a:spcPct val="100000"/>
              </a:lnSpc>
              <a:buClrTx/>
            </a:pPr>
            <a:r>
              <a:rPr lang="de-DE" altLang="de-DE" sz="800" smtClean="0"/>
              <a:t>PSI,</a:t>
            </a:r>
          </a:p>
        </p:txBody>
      </p:sp>
      <p:sp>
        <p:nvSpPr>
          <p:cNvPr id="8" name="Rounded Rectangular Callout 7"/>
          <p:cNvSpPr/>
          <p:nvPr/>
        </p:nvSpPr>
        <p:spPr bwMode="auto">
          <a:xfrm>
            <a:off x="684213" y="692150"/>
            <a:ext cx="2519362" cy="936625"/>
          </a:xfrm>
          <a:prstGeom prst="wedgeRoundRectCallout">
            <a:avLst>
              <a:gd name="adj1" fmla="val 55043"/>
              <a:gd name="adj2" fmla="val 78491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GB" dirty="0">
                <a:latin typeface="+mn-lt"/>
                <a:ea typeface="ヒラギノ角ゴ Pro W3" charset="0"/>
                <a:cs typeface="ヒラギノ角ゴ Pro W3" charset="0"/>
              </a:rPr>
              <a:t>State of each topic (check </a:t>
            </a:r>
            <a:r>
              <a:rPr lang="en-GB" dirty="0" err="1">
                <a:latin typeface="+mn-lt"/>
                <a:ea typeface="ヒラギノ角ゴ Pro W3" charset="0"/>
                <a:cs typeface="ヒラギノ角ゴ Pro W3" charset="0"/>
              </a:rPr>
              <a:t>color</a:t>
            </a:r>
            <a:r>
              <a:rPr lang="en-GB" dirty="0">
                <a:latin typeface="+mn-lt"/>
                <a:ea typeface="ヒラギノ角ゴ Pro W3" charset="0"/>
                <a:cs typeface="ヒラギノ角ゴ Pro W3" charset="0"/>
              </a:rPr>
              <a:t> code)</a:t>
            </a:r>
          </a:p>
        </p:txBody>
      </p:sp>
      <p:sp>
        <p:nvSpPr>
          <p:cNvPr id="9" name="Rounded Rectangular Callout 8"/>
          <p:cNvSpPr/>
          <p:nvPr/>
        </p:nvSpPr>
        <p:spPr bwMode="auto">
          <a:xfrm>
            <a:off x="7092950" y="2565400"/>
            <a:ext cx="1727200" cy="647700"/>
          </a:xfrm>
          <a:prstGeom prst="wedgeRoundRectCallout">
            <a:avLst>
              <a:gd name="adj1" fmla="val -100909"/>
              <a:gd name="adj2" fmla="val 58077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GB" dirty="0">
                <a:latin typeface="+mn-lt"/>
                <a:ea typeface="ヒラギノ角ゴ Pro W3" charset="0"/>
                <a:cs typeface="ヒラギノ角ゴ Pro W3" charset="0"/>
              </a:rPr>
              <a:t>Comments</a:t>
            </a:r>
          </a:p>
        </p:txBody>
      </p:sp>
    </p:spTree>
    <p:extLst>
      <p:ext uri="{BB962C8B-B14F-4D97-AF65-F5344CB8AC3E}">
        <p14:creationId xmlns:p14="http://schemas.microsoft.com/office/powerpoint/2010/main" val="349737077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Content Placeholder 6" descr="Bildschirmfoto 2014-03-07 um 14.16.02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120" b="-6120"/>
          <a:stretch>
            <a:fillRect/>
          </a:stretch>
        </p:blipFill>
        <p:spPr>
          <a:xfrm>
            <a:off x="306388" y="900113"/>
            <a:ext cx="8532812" cy="56530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</p:pic>
      <p:sp>
        <p:nvSpPr>
          <p:cNvPr id="19459" name="Title 2"/>
          <p:cNvSpPr>
            <a:spLocks noGrp="1"/>
          </p:cNvSpPr>
          <p:nvPr>
            <p:ph type="title"/>
          </p:nvPr>
        </p:nvSpPr>
        <p:spPr>
          <a:xfrm>
            <a:off x="1619250" y="144463"/>
            <a:ext cx="7219950" cy="549275"/>
          </a:xfrm>
          <a:ln/>
        </p:spPr>
        <p:txBody>
          <a:bodyPr/>
          <a:lstStyle/>
          <a:p>
            <a:r>
              <a:rPr lang="en-GB" altLang="de-DE" smtClean="0"/>
              <a:t>New icon on schedule (not on public schedule)</a:t>
            </a:r>
          </a:p>
        </p:txBody>
      </p:sp>
      <p:sp>
        <p:nvSpPr>
          <p:cNvPr id="19460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10000"/>
              </a:lnSpc>
              <a:buClr>
                <a:schemeClr val="accent2"/>
              </a:buClr>
              <a:defRPr sz="1700">
                <a:solidFill>
                  <a:schemeClr val="tx1"/>
                </a:solidFill>
                <a:latin typeface="Arial Narrow" pitchFamily="34" charset="0"/>
                <a:ea typeface="ヒラギノ角ゴ Pro W3" charset="-128"/>
              </a:defRPr>
            </a:lvl1pPr>
            <a:lvl2pPr marL="742950" indent="-285750" eaLnBrk="0" hangingPunct="0">
              <a:lnSpc>
                <a:spcPct val="110000"/>
              </a:lnSpc>
              <a:buClr>
                <a:schemeClr val="tx1"/>
              </a:buClr>
              <a:buSzPct val="80000"/>
              <a:buFont typeface="Lucida Grande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  <a:ea typeface="ヒラギノ角ゴ Pro W3" charset="-128"/>
              </a:defRPr>
            </a:lvl2pPr>
            <a:lvl3pPr marL="1143000" indent="-228600" eaLnBrk="0" hangingPunct="0">
              <a:lnSpc>
                <a:spcPct val="110000"/>
              </a:lnSpc>
              <a:buFont typeface="Times" pitchFamily="18" charset="0"/>
              <a:buChar char="–"/>
              <a:defRPr sz="17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3pPr>
            <a:lvl4pPr marL="1600200" indent="-228600" eaLnBrk="0" hangingPunct="0">
              <a:lnSpc>
                <a:spcPct val="110000"/>
              </a:lnSpc>
              <a:buFont typeface="Lucida Grande" charset="0"/>
              <a:buChar char="–"/>
              <a:defRPr sz="17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4pPr>
            <a:lvl5pPr marL="2057400" indent="-228600" eaLnBrk="0" hangingPunct="0">
              <a:lnSpc>
                <a:spcPct val="110000"/>
              </a:lnSpc>
              <a:buFont typeface="Lucida Grande" charset="0"/>
              <a:buChar char="–"/>
              <a:defRPr sz="1700">
                <a:solidFill>
                  <a:schemeClr val="tx1"/>
                </a:solidFill>
                <a:latin typeface="Arial Narrow" pitchFamily="34" charset="0"/>
                <a:ea typeface="ヒラギノ角ゴ Pro W3" charset="-128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Lucida Grande" charset="0"/>
              <a:buChar char="–"/>
              <a:defRPr sz="1700">
                <a:solidFill>
                  <a:schemeClr val="tx1"/>
                </a:solidFill>
                <a:latin typeface="Arial Narrow" pitchFamily="34" charset="0"/>
                <a:ea typeface="ヒラギノ角ゴ Pro W3" charset="-128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Lucida Grande" charset="0"/>
              <a:buChar char="–"/>
              <a:defRPr sz="1700">
                <a:solidFill>
                  <a:schemeClr val="tx1"/>
                </a:solidFill>
                <a:latin typeface="Arial Narrow" pitchFamily="34" charset="0"/>
                <a:ea typeface="ヒラギノ角ゴ Pro W3" charset="-128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Lucida Grande" charset="0"/>
              <a:buChar char="–"/>
              <a:defRPr sz="1700">
                <a:solidFill>
                  <a:schemeClr val="tx1"/>
                </a:solidFill>
                <a:latin typeface="Arial Narrow" pitchFamily="34" charset="0"/>
                <a:ea typeface="ヒラギノ角ゴ Pro W3" charset="-128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Lucida Grande" charset="0"/>
              <a:buChar char="–"/>
              <a:defRPr sz="1700">
                <a:solidFill>
                  <a:schemeClr val="tx1"/>
                </a:solidFill>
                <a:latin typeface="Arial Narrow" pitchFamily="34" charset="0"/>
                <a:ea typeface="ヒラギノ角ゴ Pro W3" charset="-128"/>
              </a:defRPr>
            </a:lvl9pPr>
          </a:lstStyle>
          <a:p>
            <a:pPr eaLnBrk="1" hangingPunct="1">
              <a:lnSpc>
                <a:spcPct val="100000"/>
              </a:lnSpc>
              <a:buClrTx/>
            </a:pPr>
            <a:fld id="{2AA6554D-44B7-4739-BA07-E97F03E2B476}" type="datetime1">
              <a:rPr lang="de-DE" altLang="de-DE" sz="800" smtClean="0"/>
              <a:pPr eaLnBrk="1" hangingPunct="1">
                <a:lnSpc>
                  <a:spcPct val="100000"/>
                </a:lnSpc>
                <a:buClrTx/>
              </a:pPr>
              <a:t>09.09.2014</a:t>
            </a:fld>
            <a:endParaRPr lang="de-DE" altLang="de-DE" sz="800" smtClean="0"/>
          </a:p>
        </p:txBody>
      </p:sp>
      <p:sp>
        <p:nvSpPr>
          <p:cNvPr id="19461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10000"/>
              </a:lnSpc>
              <a:buClr>
                <a:schemeClr val="accent2"/>
              </a:buClr>
              <a:defRPr sz="1700">
                <a:solidFill>
                  <a:schemeClr val="tx1"/>
                </a:solidFill>
                <a:latin typeface="Arial Narrow" pitchFamily="34" charset="0"/>
                <a:ea typeface="ヒラギノ角ゴ Pro W3" charset="-128"/>
              </a:defRPr>
            </a:lvl1pPr>
            <a:lvl2pPr marL="742950" indent="-285750" eaLnBrk="0" hangingPunct="0">
              <a:lnSpc>
                <a:spcPct val="110000"/>
              </a:lnSpc>
              <a:buClr>
                <a:schemeClr val="tx1"/>
              </a:buClr>
              <a:buSzPct val="80000"/>
              <a:buFont typeface="Lucida Grande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  <a:ea typeface="ヒラギノ角ゴ Pro W3" charset="-128"/>
              </a:defRPr>
            </a:lvl2pPr>
            <a:lvl3pPr marL="1143000" indent="-228600" eaLnBrk="0" hangingPunct="0">
              <a:lnSpc>
                <a:spcPct val="110000"/>
              </a:lnSpc>
              <a:buFont typeface="Times" pitchFamily="18" charset="0"/>
              <a:buChar char="–"/>
              <a:defRPr sz="17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3pPr>
            <a:lvl4pPr marL="1600200" indent="-228600" eaLnBrk="0" hangingPunct="0">
              <a:lnSpc>
                <a:spcPct val="110000"/>
              </a:lnSpc>
              <a:buFont typeface="Lucida Grande" charset="0"/>
              <a:buChar char="–"/>
              <a:defRPr sz="17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4pPr>
            <a:lvl5pPr marL="2057400" indent="-228600" eaLnBrk="0" hangingPunct="0">
              <a:lnSpc>
                <a:spcPct val="110000"/>
              </a:lnSpc>
              <a:buFont typeface="Lucida Grande" charset="0"/>
              <a:buChar char="–"/>
              <a:defRPr sz="1700">
                <a:solidFill>
                  <a:schemeClr val="tx1"/>
                </a:solidFill>
                <a:latin typeface="Arial Narrow" pitchFamily="34" charset="0"/>
                <a:ea typeface="ヒラギノ角ゴ Pro W3" charset="-128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Lucida Grande" charset="0"/>
              <a:buChar char="–"/>
              <a:defRPr sz="1700">
                <a:solidFill>
                  <a:schemeClr val="tx1"/>
                </a:solidFill>
                <a:latin typeface="Arial Narrow" pitchFamily="34" charset="0"/>
                <a:ea typeface="ヒラギノ角ゴ Pro W3" charset="-128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Lucida Grande" charset="0"/>
              <a:buChar char="–"/>
              <a:defRPr sz="1700">
                <a:solidFill>
                  <a:schemeClr val="tx1"/>
                </a:solidFill>
                <a:latin typeface="Arial Narrow" pitchFamily="34" charset="0"/>
                <a:ea typeface="ヒラギノ角ゴ Pro W3" charset="-128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Lucida Grande" charset="0"/>
              <a:buChar char="–"/>
              <a:defRPr sz="1700">
                <a:solidFill>
                  <a:schemeClr val="tx1"/>
                </a:solidFill>
                <a:latin typeface="Arial Narrow" pitchFamily="34" charset="0"/>
                <a:ea typeface="ヒラギノ角ゴ Pro W3" charset="-128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Lucida Grande" charset="0"/>
              <a:buChar char="–"/>
              <a:defRPr sz="1700">
                <a:solidFill>
                  <a:schemeClr val="tx1"/>
                </a:solidFill>
                <a:latin typeface="Arial Narrow" pitchFamily="34" charset="0"/>
                <a:ea typeface="ヒラギノ角ゴ Pro W3" charset="-128"/>
              </a:defRPr>
            </a:lvl9pPr>
          </a:lstStyle>
          <a:p>
            <a:pPr eaLnBrk="1" hangingPunct="1">
              <a:lnSpc>
                <a:spcPct val="100000"/>
              </a:lnSpc>
              <a:buClrTx/>
            </a:pPr>
            <a:r>
              <a:rPr lang="de-DE" altLang="de-DE" sz="800" smtClean="0"/>
              <a:t>PSI,</a:t>
            </a:r>
          </a:p>
        </p:txBody>
      </p:sp>
      <p:sp>
        <p:nvSpPr>
          <p:cNvPr id="9" name="Rounded Rectangular Callout 8"/>
          <p:cNvSpPr/>
          <p:nvPr/>
        </p:nvSpPr>
        <p:spPr bwMode="auto">
          <a:xfrm>
            <a:off x="4572000" y="908050"/>
            <a:ext cx="3313113" cy="1296988"/>
          </a:xfrm>
          <a:prstGeom prst="wedgeRoundRectCallout">
            <a:avLst>
              <a:gd name="adj1" fmla="val -97779"/>
              <a:gd name="adj2" fmla="val 14523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GB" dirty="0">
                <a:latin typeface="+mn-lt"/>
                <a:ea typeface="ヒラギノ角ゴ Pro W3" charset="0"/>
                <a:cs typeface="ヒラギノ角ゴ Pro W3" charset="0"/>
              </a:rPr>
              <a:t>New Icon for proposals with safety issue.</a:t>
            </a:r>
          </a:p>
        </p:txBody>
      </p:sp>
    </p:spTree>
    <p:extLst>
      <p:ext uri="{BB962C8B-B14F-4D97-AF65-F5344CB8AC3E}">
        <p14:creationId xmlns:p14="http://schemas.microsoft.com/office/powerpoint/2010/main" val="2511879410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3"/>
          <p:cNvSpPr>
            <a:spLocks noGrp="1"/>
          </p:cNvSpPr>
          <p:nvPr>
            <p:ph type="ctrTitle"/>
          </p:nvPr>
        </p:nvSpPr>
        <p:spPr>
          <a:xfrm>
            <a:off x="1905000" y="4581525"/>
            <a:ext cx="7010400" cy="685800"/>
          </a:xfrm>
        </p:spPr>
        <p:txBody>
          <a:bodyPr/>
          <a:lstStyle/>
          <a:p>
            <a:r>
              <a:rPr lang="de-DE" sz="2300" smtClean="0">
                <a:ea typeface="ヒラギノ角ゴ Pro W3" charset="-128"/>
                <a:cs typeface="Arial" charset="0"/>
              </a:rPr>
              <a:t>Paul Scherrer Institut</a:t>
            </a:r>
          </a:p>
        </p:txBody>
      </p:sp>
      <p:sp>
        <p:nvSpPr>
          <p:cNvPr id="9219" name="Untertitel 4"/>
          <p:cNvSpPr>
            <a:spLocks noGrp="1"/>
          </p:cNvSpPr>
          <p:nvPr>
            <p:ph type="subTitle" idx="1"/>
          </p:nvPr>
        </p:nvSpPr>
        <p:spPr>
          <a:xfrm>
            <a:off x="1905000" y="4941888"/>
            <a:ext cx="7010400" cy="609600"/>
          </a:xfrm>
          <a:noFill/>
        </p:spPr>
        <p:txBody>
          <a:bodyPr/>
          <a:lstStyle/>
          <a:p>
            <a:r>
              <a:rPr lang="de-DE" sz="2300" dirty="0" smtClean="0">
                <a:ea typeface="ヒラギノ角ゴ Pro W3" charset="-128"/>
              </a:rPr>
              <a:t>Yves Loertscher, HSE </a:t>
            </a:r>
            <a:r>
              <a:rPr lang="de-DE" sz="2300" dirty="0" err="1" smtClean="0">
                <a:ea typeface="ヒラギノ角ゴ Pro W3" charset="-128"/>
              </a:rPr>
              <a:t>officer</a:t>
            </a:r>
            <a:endParaRPr lang="de-DE" sz="2300" dirty="0" smtClean="0">
              <a:ea typeface="ヒラギノ角ゴ Pro W3" charset="-128"/>
            </a:endParaRPr>
          </a:p>
        </p:txBody>
      </p:sp>
      <p:sp>
        <p:nvSpPr>
          <p:cNvPr id="9220" name="Untertitel 4"/>
          <p:cNvSpPr>
            <a:spLocks/>
          </p:cNvSpPr>
          <p:nvPr/>
        </p:nvSpPr>
        <p:spPr bwMode="auto">
          <a:xfrm>
            <a:off x="1908174" y="5589240"/>
            <a:ext cx="7235825" cy="853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de-CH" b="1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de-CH" b="1" dirty="0" err="1" smtClean="0">
                <a:latin typeface="Arial" pitchFamily="34" charset="0"/>
                <a:cs typeface="Arial" pitchFamily="34" charset="0"/>
              </a:rPr>
              <a:t>new</a:t>
            </a:r>
            <a:r>
              <a:rPr lang="de-CH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CH" b="1" dirty="0" err="1" smtClean="0">
                <a:latin typeface="Arial" pitchFamily="34" charset="0"/>
                <a:cs typeface="Arial" pitchFamily="34" charset="0"/>
              </a:rPr>
              <a:t>safety</a:t>
            </a:r>
            <a:r>
              <a:rPr lang="de-CH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CH" b="1" dirty="0" err="1" smtClean="0">
                <a:latin typeface="Arial" pitchFamily="34" charset="0"/>
                <a:cs typeface="Arial" pitchFamily="34" charset="0"/>
              </a:rPr>
              <a:t>analyse</a:t>
            </a:r>
            <a:r>
              <a:rPr lang="de-CH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CH" b="1" dirty="0" err="1" smtClean="0">
                <a:latin typeface="Arial" pitchFamily="34" charset="0"/>
                <a:cs typeface="Arial" pitchFamily="34" charset="0"/>
              </a:rPr>
              <a:t>procedure</a:t>
            </a:r>
            <a:r>
              <a:rPr lang="de-CH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de-CH" b="1" dirty="0" smtClean="0">
                <a:latin typeface="Arial" pitchFamily="34" charset="0"/>
                <a:cs typeface="Arial" pitchFamily="34" charset="0"/>
              </a:rPr>
            </a:br>
            <a:r>
              <a:rPr lang="de-CH" b="1" dirty="0" err="1">
                <a:latin typeface="Arial" pitchFamily="34" charset="0"/>
                <a:cs typeface="Arial" pitchFamily="34" charset="0"/>
              </a:rPr>
              <a:t>for</a:t>
            </a:r>
            <a:r>
              <a:rPr lang="de-CH" b="1" dirty="0">
                <a:latin typeface="Arial" pitchFamily="34" charset="0"/>
                <a:cs typeface="Arial" pitchFamily="34" charset="0"/>
              </a:rPr>
              <a:t> </a:t>
            </a:r>
            <a:r>
              <a:rPr lang="de-CH" b="1" dirty="0" err="1" smtClean="0">
                <a:latin typeface="Arial" pitchFamily="34" charset="0"/>
                <a:cs typeface="Arial" pitchFamily="34" charset="0"/>
              </a:rPr>
              <a:t>experiments</a:t>
            </a:r>
            <a:r>
              <a:rPr lang="de-CH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CH" b="1" dirty="0" err="1">
                <a:latin typeface="Arial" pitchFamily="34" charset="0"/>
                <a:cs typeface="Arial" pitchFamily="34" charset="0"/>
              </a:rPr>
              <a:t>at</a:t>
            </a:r>
            <a:r>
              <a:rPr lang="de-CH" b="1" dirty="0">
                <a:latin typeface="Arial" pitchFamily="34" charset="0"/>
                <a:cs typeface="Arial" pitchFamily="34" charset="0"/>
              </a:rPr>
              <a:t> </a:t>
            </a:r>
            <a:r>
              <a:rPr lang="de-CH" b="1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de-CH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CH" b="1" dirty="0">
                <a:latin typeface="Arial" pitchFamily="34" charset="0"/>
                <a:cs typeface="Arial" pitchFamily="34" charset="0"/>
              </a:rPr>
              <a:t>Paul Scherrer </a:t>
            </a:r>
            <a:r>
              <a:rPr lang="de-CH" b="1" dirty="0" smtClean="0">
                <a:latin typeface="Arial" pitchFamily="34" charset="0"/>
                <a:cs typeface="Arial" pitchFamily="34" charset="0"/>
              </a:rPr>
              <a:t>Institute</a:t>
            </a:r>
            <a:endParaRPr lang="de-CH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221" name="Datumsplatzhalt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9pPr>
          </a:lstStyle>
          <a:p>
            <a:fld id="{DE852028-FDB4-443D-97E6-243410A31795}" type="datetime4">
              <a:rPr lang="de-DE" sz="800">
                <a:latin typeface="Arial Narrow" pitchFamily="34" charset="0"/>
              </a:rPr>
              <a:pPr/>
              <a:t>9. September 2014</a:t>
            </a:fld>
            <a:endParaRPr lang="de-DE" sz="800">
              <a:latin typeface="Arial Narrow" pitchFamily="34" charset="0"/>
            </a:endParaRPr>
          </a:p>
        </p:txBody>
      </p:sp>
      <p:sp>
        <p:nvSpPr>
          <p:cNvPr id="9222" name="Fußzeilenplatzhalt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9pPr>
          </a:lstStyle>
          <a:p>
            <a:r>
              <a:rPr lang="de-DE" sz="800">
                <a:latin typeface="Arial Narrow" pitchFamily="34" charset="0"/>
              </a:rPr>
              <a:t>PSI,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smtClean="0"/>
              <a:t>New safety procedure – safety declaration at PSI</a:t>
            </a:r>
            <a:endParaRPr lang="de-CH" altLang="de-DE" smtClean="0"/>
          </a:p>
        </p:txBody>
      </p:sp>
      <p:sp>
        <p:nvSpPr>
          <p:cNvPr id="20483" name="TextBox 3"/>
          <p:cNvSpPr txBox="1">
            <a:spLocks noChangeArrowheads="1"/>
          </p:cNvSpPr>
          <p:nvPr/>
        </p:nvSpPr>
        <p:spPr bwMode="auto">
          <a:xfrm>
            <a:off x="755650" y="1196975"/>
            <a:ext cx="6840538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10000"/>
              </a:lnSpc>
              <a:buClr>
                <a:schemeClr val="accent2"/>
              </a:buClr>
              <a:defRPr sz="1700">
                <a:solidFill>
                  <a:schemeClr val="tx1"/>
                </a:solidFill>
                <a:latin typeface="Arial Narrow" pitchFamily="34" charset="0"/>
                <a:ea typeface="ヒラギノ角ゴ Pro W3" charset="-128"/>
              </a:defRPr>
            </a:lvl1pPr>
            <a:lvl2pPr marL="742950" indent="-285750" eaLnBrk="0" hangingPunct="0">
              <a:lnSpc>
                <a:spcPct val="110000"/>
              </a:lnSpc>
              <a:buClr>
                <a:schemeClr val="tx1"/>
              </a:buClr>
              <a:buSzPct val="80000"/>
              <a:buFont typeface="Lucida Grande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  <a:ea typeface="ヒラギノ角ゴ Pro W3" charset="-128"/>
              </a:defRPr>
            </a:lvl2pPr>
            <a:lvl3pPr marL="1143000" indent="-228600" eaLnBrk="0" hangingPunct="0">
              <a:lnSpc>
                <a:spcPct val="110000"/>
              </a:lnSpc>
              <a:buFont typeface="Times" pitchFamily="18" charset="0"/>
              <a:buChar char="–"/>
              <a:defRPr sz="17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3pPr>
            <a:lvl4pPr marL="1600200" indent="-228600" eaLnBrk="0" hangingPunct="0">
              <a:lnSpc>
                <a:spcPct val="110000"/>
              </a:lnSpc>
              <a:buFont typeface="Lucida Grande" charset="0"/>
              <a:buChar char="–"/>
              <a:defRPr sz="17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4pPr>
            <a:lvl5pPr marL="2057400" indent="-228600" eaLnBrk="0" hangingPunct="0">
              <a:lnSpc>
                <a:spcPct val="110000"/>
              </a:lnSpc>
              <a:buFont typeface="Lucida Grande" charset="0"/>
              <a:buChar char="–"/>
              <a:defRPr sz="1700">
                <a:solidFill>
                  <a:schemeClr val="tx1"/>
                </a:solidFill>
                <a:latin typeface="Arial Narrow" pitchFamily="34" charset="0"/>
                <a:ea typeface="ヒラギノ角ゴ Pro W3" charset="-128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Lucida Grande" charset="0"/>
              <a:buChar char="–"/>
              <a:defRPr sz="1700">
                <a:solidFill>
                  <a:schemeClr val="tx1"/>
                </a:solidFill>
                <a:latin typeface="Arial Narrow" pitchFamily="34" charset="0"/>
                <a:ea typeface="ヒラギノ角ゴ Pro W3" charset="-128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Lucida Grande" charset="0"/>
              <a:buChar char="–"/>
              <a:defRPr sz="1700">
                <a:solidFill>
                  <a:schemeClr val="tx1"/>
                </a:solidFill>
                <a:latin typeface="Arial Narrow" pitchFamily="34" charset="0"/>
                <a:ea typeface="ヒラギノ角ゴ Pro W3" charset="-128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Lucida Grande" charset="0"/>
              <a:buChar char="–"/>
              <a:defRPr sz="1700">
                <a:solidFill>
                  <a:schemeClr val="tx1"/>
                </a:solidFill>
                <a:latin typeface="Arial Narrow" pitchFamily="34" charset="0"/>
                <a:ea typeface="ヒラギノ角ゴ Pro W3" charset="-128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Lucida Grande" charset="0"/>
              <a:buChar char="–"/>
              <a:defRPr sz="1700">
                <a:solidFill>
                  <a:schemeClr val="tx1"/>
                </a:solidFill>
                <a:latin typeface="Arial Narrow" pitchFamily="34" charset="0"/>
                <a:ea typeface="ヒラギノ角ゴ Pro W3" charset="-128"/>
              </a:defRPr>
            </a:lvl9pPr>
          </a:lstStyle>
          <a:p>
            <a:pPr eaLnBrk="1" hangingPunct="1">
              <a:lnSpc>
                <a:spcPct val="100000"/>
              </a:lnSpc>
              <a:buClrTx/>
            </a:pPr>
            <a:r>
              <a:rPr lang="en-US" altLang="de-DE" sz="2400" dirty="0">
                <a:latin typeface="Arial" charset="0"/>
              </a:rPr>
              <a:t>Users get in the email the link to the declaration.</a:t>
            </a:r>
          </a:p>
          <a:p>
            <a:pPr eaLnBrk="1" hangingPunct="1">
              <a:lnSpc>
                <a:spcPct val="100000"/>
              </a:lnSpc>
              <a:buClrTx/>
            </a:pPr>
            <a:endParaRPr lang="en-US" altLang="de-DE" sz="2400" dirty="0">
              <a:latin typeface="Arial" charset="0"/>
            </a:endParaRPr>
          </a:p>
          <a:p>
            <a:pPr eaLnBrk="1" hangingPunct="1">
              <a:lnSpc>
                <a:spcPct val="100000"/>
              </a:lnSpc>
              <a:buClrTx/>
            </a:pPr>
            <a:r>
              <a:rPr lang="de-CH" altLang="de-DE" sz="2400" dirty="0">
                <a:latin typeface="Arial" charset="0"/>
                <a:hlinkClick r:id="rId2"/>
              </a:rPr>
              <a:t>http://www.psi.ch/useroffice/safety-at-psi</a:t>
            </a:r>
            <a:endParaRPr lang="de-CH" altLang="de-DE" sz="2400" dirty="0">
              <a:latin typeface="Arial" charset="0"/>
            </a:endParaRPr>
          </a:p>
          <a:p>
            <a:pPr eaLnBrk="1" hangingPunct="1">
              <a:lnSpc>
                <a:spcPct val="100000"/>
              </a:lnSpc>
              <a:buClrTx/>
            </a:pPr>
            <a:r>
              <a:rPr lang="en-US" altLang="de-DE" sz="2400" dirty="0" smtClean="0">
                <a:latin typeface="Arial" charset="0"/>
              </a:rPr>
              <a:t>(</a:t>
            </a:r>
            <a:r>
              <a:rPr lang="en-US" altLang="de-DE" sz="2400" dirty="0" smtClean="0">
                <a:latin typeface="Arial" charset="0"/>
                <a:hlinkClick r:id="rId3" action="ppaction://hlinkfile"/>
              </a:rPr>
              <a:t>safety application form</a:t>
            </a:r>
            <a:r>
              <a:rPr lang="en-US" altLang="de-DE" sz="2400" dirty="0" smtClean="0">
                <a:latin typeface="Arial" charset="0"/>
              </a:rPr>
              <a:t>)</a:t>
            </a:r>
          </a:p>
          <a:p>
            <a:pPr eaLnBrk="1" hangingPunct="1">
              <a:lnSpc>
                <a:spcPct val="100000"/>
              </a:lnSpc>
              <a:buClrTx/>
            </a:pPr>
            <a:endParaRPr lang="en-US" altLang="de-DE" sz="2400" dirty="0">
              <a:latin typeface="Arial" charset="0"/>
            </a:endParaRPr>
          </a:p>
          <a:p>
            <a:pPr eaLnBrk="1" hangingPunct="1">
              <a:lnSpc>
                <a:spcPct val="100000"/>
              </a:lnSpc>
              <a:buClrTx/>
            </a:pPr>
            <a:r>
              <a:rPr lang="en-US" altLang="de-DE" sz="2400" dirty="0">
                <a:latin typeface="Arial" charset="0"/>
              </a:rPr>
              <a:t>Must be printed and signed at PSI</a:t>
            </a:r>
          </a:p>
          <a:p>
            <a:pPr eaLnBrk="1" hangingPunct="1">
              <a:lnSpc>
                <a:spcPct val="100000"/>
              </a:lnSpc>
              <a:buClrTx/>
            </a:pPr>
            <a:r>
              <a:rPr lang="en-US" altLang="de-DE" sz="2400" dirty="0">
                <a:latin typeface="Arial" charset="0"/>
              </a:rPr>
              <a:t>Experiment can only start when user has signed the form</a:t>
            </a:r>
            <a:endParaRPr lang="de-CH" altLang="de-DE" sz="2400" dirty="0">
              <a:latin typeface="Arial" charset="0"/>
            </a:endParaRPr>
          </a:p>
          <a:p>
            <a:pPr eaLnBrk="1" hangingPunct="1">
              <a:lnSpc>
                <a:spcPct val="100000"/>
              </a:lnSpc>
              <a:buClrTx/>
            </a:pPr>
            <a:endParaRPr lang="de-CH" altLang="de-DE" sz="2400" dirty="0">
              <a:latin typeface="Arial" charset="0"/>
            </a:endParaRPr>
          </a:p>
          <a:p>
            <a:pPr eaLnBrk="1" hangingPunct="1">
              <a:lnSpc>
                <a:spcPct val="100000"/>
              </a:lnSpc>
              <a:buClrTx/>
            </a:pPr>
            <a:r>
              <a:rPr lang="en-US" altLang="de-DE" sz="2400" dirty="0">
                <a:latin typeface="Arial" charset="0"/>
              </a:rPr>
              <a:t>Paper must be storage by the </a:t>
            </a:r>
            <a:r>
              <a:rPr lang="en-US" altLang="de-DE" sz="2400" dirty="0" err="1">
                <a:latin typeface="Arial" charset="0"/>
              </a:rPr>
              <a:t>beamline</a:t>
            </a:r>
            <a:r>
              <a:rPr lang="en-US" altLang="de-DE" sz="2400" dirty="0">
                <a:latin typeface="Arial" charset="0"/>
              </a:rPr>
              <a:t> scientist, at a place accessible by deputy and safety people, but not too obvious for other users. (Electronic solution in the future)</a:t>
            </a:r>
          </a:p>
        </p:txBody>
      </p:sp>
    </p:spTree>
    <p:extLst>
      <p:ext uri="{BB962C8B-B14F-4D97-AF65-F5344CB8AC3E}">
        <p14:creationId xmlns:p14="http://schemas.microsoft.com/office/powerpoint/2010/main" val="28888821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Datumsplatzhalt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itchFamily="18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imes" pitchFamily="18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imes" pitchFamily="18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imes" pitchFamily="18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charset="-128"/>
              </a:defRPr>
            </a:lvl9pPr>
          </a:lstStyle>
          <a:p>
            <a:fld id="{ABED3FDF-1B39-4742-A799-25AEE823141C}" type="datetime4">
              <a:rPr lang="de-DE" sz="800">
                <a:latin typeface="Arial Narrow" pitchFamily="34" charset="0"/>
              </a:rPr>
              <a:pPr/>
              <a:t>9. September 2014</a:t>
            </a:fld>
            <a:endParaRPr lang="de-DE" sz="800">
              <a:latin typeface="Arial Narrow" pitchFamily="34" charset="0"/>
            </a:endParaRPr>
          </a:p>
        </p:txBody>
      </p:sp>
      <p:sp>
        <p:nvSpPr>
          <p:cNvPr id="12291" name="Fußzeilenplatzhalt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itchFamily="18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imes" pitchFamily="18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imes" pitchFamily="18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imes" pitchFamily="18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charset="-128"/>
              </a:defRPr>
            </a:lvl9pPr>
          </a:lstStyle>
          <a:p>
            <a:r>
              <a:rPr lang="de-DE" sz="800" dirty="0" smtClean="0">
                <a:latin typeface="Arial Narrow" pitchFamily="34" charset="0"/>
              </a:rPr>
              <a:t>PSI,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71" y="2706008"/>
            <a:ext cx="1800000" cy="1590000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9203" y="1628800"/>
            <a:ext cx="1800000" cy="1590000"/>
          </a:xfrm>
          <a:prstGeom prst="rect">
            <a:avLst/>
          </a:prstGeom>
        </p:spPr>
      </p:pic>
      <p:cxnSp>
        <p:nvCxnSpPr>
          <p:cNvPr id="6" name="Gerade Verbindung mit Pfeil 5"/>
          <p:cNvCxnSpPr>
            <a:stCxn id="2" idx="3"/>
            <a:endCxn id="13" idx="1"/>
          </p:cNvCxnSpPr>
          <p:nvPr/>
        </p:nvCxnSpPr>
        <p:spPr bwMode="auto">
          <a:xfrm flipV="1">
            <a:off x="2828171" y="2423800"/>
            <a:ext cx="2701032" cy="107720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Gerade Verbindung mit Pfeil 7"/>
          <p:cNvCxnSpPr>
            <a:stCxn id="2" idx="3"/>
            <a:endCxn id="4" idx="1"/>
          </p:cNvCxnSpPr>
          <p:nvPr/>
        </p:nvCxnSpPr>
        <p:spPr bwMode="auto">
          <a:xfrm>
            <a:off x="2828171" y="3501008"/>
            <a:ext cx="2701032" cy="93319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5" name="Gruppieren 4"/>
          <p:cNvGrpSpPr/>
          <p:nvPr/>
        </p:nvGrpSpPr>
        <p:grpSpPr>
          <a:xfrm>
            <a:off x="5337225" y="3501008"/>
            <a:ext cx="2285974" cy="1812939"/>
            <a:chOff x="5337225" y="4869160"/>
            <a:chExt cx="2285974" cy="1812939"/>
          </a:xfrm>
        </p:grpSpPr>
        <p:pic>
          <p:nvPicPr>
            <p:cNvPr id="4" name="Grafik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9203" y="5007352"/>
              <a:ext cx="1800000" cy="1590000"/>
            </a:xfrm>
            <a:prstGeom prst="rect">
              <a:avLst/>
            </a:prstGeom>
          </p:spPr>
        </p:pic>
        <p:cxnSp>
          <p:nvCxnSpPr>
            <p:cNvPr id="14" name="Gerade Verbindung 13"/>
            <p:cNvCxnSpPr/>
            <p:nvPr/>
          </p:nvCxnSpPr>
          <p:spPr bwMode="auto">
            <a:xfrm flipH="1">
              <a:off x="5436096" y="4869160"/>
              <a:ext cx="2088232" cy="179199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Gerade Verbindung 19"/>
            <p:cNvCxnSpPr/>
            <p:nvPr/>
          </p:nvCxnSpPr>
          <p:spPr bwMode="auto">
            <a:xfrm flipH="1" flipV="1">
              <a:off x="5337225" y="4869160"/>
              <a:ext cx="2285974" cy="181293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244216113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hteck 1"/>
          <p:cNvSpPr>
            <a:spLocks noChangeArrowheads="1"/>
          </p:cNvSpPr>
          <p:nvPr/>
        </p:nvSpPr>
        <p:spPr bwMode="auto">
          <a:xfrm>
            <a:off x="0" y="685800"/>
            <a:ext cx="9144000" cy="567811"/>
          </a:xfrm>
          <a:prstGeom prst="rect">
            <a:avLst/>
          </a:prstGeom>
          <a:solidFill>
            <a:schemeClr val="bg1">
              <a:alpha val="7411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24000" tIns="144000" bIns="144000">
            <a:spAutoFit/>
          </a:bodyPr>
          <a:lstStyle/>
          <a:p>
            <a:r>
              <a:rPr lang="de-CH" sz="1800" b="1" dirty="0" err="1" smtClean="0">
                <a:solidFill>
                  <a:srgbClr val="606060"/>
                </a:solidFill>
                <a:latin typeface="Arial Narrow" pitchFamily="34" charset="0"/>
                <a:ea typeface="ＭＳ Ｐゴシック" pitchFamily="34" charset="-128"/>
              </a:rPr>
              <a:t>Thank</a:t>
            </a:r>
            <a:r>
              <a:rPr lang="de-CH" sz="1800" b="1" dirty="0" smtClean="0">
                <a:solidFill>
                  <a:srgbClr val="606060"/>
                </a:solidFill>
                <a:latin typeface="Arial Narrow" pitchFamily="34" charset="0"/>
                <a:ea typeface="ＭＳ Ｐゴシック" pitchFamily="34" charset="-128"/>
              </a:rPr>
              <a:t> </a:t>
            </a:r>
            <a:r>
              <a:rPr lang="de-CH" sz="1800" b="1" dirty="0" err="1" smtClean="0">
                <a:solidFill>
                  <a:srgbClr val="606060"/>
                </a:solidFill>
                <a:latin typeface="Arial Narrow" pitchFamily="34" charset="0"/>
                <a:ea typeface="ＭＳ Ｐゴシック" pitchFamily="34" charset="-128"/>
              </a:rPr>
              <a:t>you</a:t>
            </a:r>
            <a:r>
              <a:rPr lang="de-CH" sz="1800" b="1" dirty="0" smtClean="0">
                <a:solidFill>
                  <a:srgbClr val="606060"/>
                </a:solidFill>
                <a:latin typeface="Arial Narrow" pitchFamily="34" charset="0"/>
                <a:ea typeface="ＭＳ Ｐゴシック" pitchFamily="34" charset="-128"/>
              </a:rPr>
              <a:t> </a:t>
            </a:r>
            <a:r>
              <a:rPr lang="de-CH" sz="1800" b="1" dirty="0" err="1" smtClean="0">
                <a:solidFill>
                  <a:srgbClr val="606060"/>
                </a:solidFill>
                <a:latin typeface="Arial Narrow" pitchFamily="34" charset="0"/>
                <a:ea typeface="ＭＳ Ｐゴシック" pitchFamily="34" charset="-128"/>
              </a:rPr>
              <a:t>for</a:t>
            </a:r>
            <a:r>
              <a:rPr lang="de-CH" sz="1800" b="1" dirty="0" smtClean="0">
                <a:solidFill>
                  <a:srgbClr val="606060"/>
                </a:solidFill>
                <a:latin typeface="Arial Narrow" pitchFamily="34" charset="0"/>
                <a:ea typeface="ＭＳ Ｐゴシック" pitchFamily="34" charset="-128"/>
              </a:rPr>
              <a:t> </a:t>
            </a:r>
            <a:r>
              <a:rPr lang="de-CH" sz="1800" b="1" dirty="0" err="1" smtClean="0">
                <a:solidFill>
                  <a:srgbClr val="606060"/>
                </a:solidFill>
                <a:latin typeface="Arial Narrow" pitchFamily="34" charset="0"/>
                <a:ea typeface="ＭＳ Ｐゴシック" pitchFamily="34" charset="-128"/>
              </a:rPr>
              <a:t>your</a:t>
            </a:r>
            <a:r>
              <a:rPr lang="de-CH" sz="1800" b="1" dirty="0" smtClean="0">
                <a:solidFill>
                  <a:srgbClr val="606060"/>
                </a:solidFill>
                <a:latin typeface="Arial Narrow" pitchFamily="34" charset="0"/>
                <a:ea typeface="ＭＳ Ｐゴシック" pitchFamily="34" charset="-128"/>
              </a:rPr>
              <a:t> </a:t>
            </a:r>
            <a:r>
              <a:rPr lang="de-CH" sz="1800" b="1" dirty="0" err="1" smtClean="0">
                <a:solidFill>
                  <a:srgbClr val="606060"/>
                </a:solidFill>
                <a:latin typeface="Arial Narrow" pitchFamily="34" charset="0"/>
                <a:ea typeface="ＭＳ Ｐゴシック" pitchFamily="34" charset="-128"/>
              </a:rPr>
              <a:t>attention</a:t>
            </a:r>
            <a:endParaRPr lang="de-CH" sz="1800" b="1" dirty="0">
              <a:solidFill>
                <a:srgbClr val="606060"/>
              </a:solidFill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17411" name="Line 10"/>
          <p:cNvSpPr>
            <a:spLocks noChangeShapeType="1"/>
          </p:cNvSpPr>
          <p:nvPr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25400">
            <a:solidFill>
              <a:srgbClr val="008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H"/>
          </a:p>
        </p:txBody>
      </p:sp>
      <p:sp>
        <p:nvSpPr>
          <p:cNvPr id="17412" name="Line 10"/>
          <p:cNvSpPr>
            <a:spLocks noChangeShapeType="1"/>
          </p:cNvSpPr>
          <p:nvPr/>
        </p:nvSpPr>
        <p:spPr bwMode="auto">
          <a:xfrm>
            <a:off x="0" y="1255886"/>
            <a:ext cx="9144000" cy="0"/>
          </a:xfrm>
          <a:prstGeom prst="line">
            <a:avLst/>
          </a:prstGeom>
          <a:noFill/>
          <a:ln w="25400">
            <a:solidFill>
              <a:srgbClr val="008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H"/>
          </a:p>
        </p:txBody>
      </p:sp>
      <p:sp>
        <p:nvSpPr>
          <p:cNvPr id="17413" name="Datumsplatzhalt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9pPr>
          </a:lstStyle>
          <a:p>
            <a:fld id="{BCD41477-7F1B-4230-9C6B-A912D4A48332}" type="datetime4">
              <a:rPr lang="de-DE" sz="800">
                <a:latin typeface="Arial Narrow" pitchFamily="34" charset="0"/>
              </a:rPr>
              <a:pPr/>
              <a:t>9. September 2014</a:t>
            </a:fld>
            <a:endParaRPr lang="de-DE" sz="800">
              <a:latin typeface="Arial Narrow" pitchFamily="34" charset="0"/>
            </a:endParaRPr>
          </a:p>
        </p:txBody>
      </p:sp>
      <p:sp>
        <p:nvSpPr>
          <p:cNvPr id="17414" name="Fußzeilenplatzhalt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9pPr>
          </a:lstStyle>
          <a:p>
            <a:r>
              <a:rPr lang="de-DE" sz="800">
                <a:latin typeface="Arial Narrow" pitchFamily="34" charset="0"/>
              </a:rPr>
              <a:t>PSI,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Datumsplatzhalter 4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9pPr>
          </a:lstStyle>
          <a:p>
            <a:fld id="{5DFC0010-F05A-4C64-A8FE-9E8167BC0C09}" type="datetime4">
              <a:rPr lang="de-DE" sz="800">
                <a:latin typeface="Arial Narrow" pitchFamily="34" charset="0"/>
              </a:rPr>
              <a:pPr/>
              <a:t>9. September 2014</a:t>
            </a:fld>
            <a:endParaRPr lang="de-DE" sz="800">
              <a:latin typeface="Arial Narrow" pitchFamily="34" charset="0"/>
            </a:endParaRPr>
          </a:p>
        </p:txBody>
      </p:sp>
      <p:sp>
        <p:nvSpPr>
          <p:cNvPr id="13318" name="Fußzeilenplatzhalter 5"/>
          <p:cNvSpPr>
            <a:spLocks noGrp="1"/>
          </p:cNvSpPr>
          <p:nvPr>
            <p:ph type="ftr" sz="quarter" idx="11"/>
          </p:nvPr>
        </p:nvSpPr>
        <p:spPr bwMode="auto">
          <a:xfrm>
            <a:off x="7766663" y="6661150"/>
            <a:ext cx="381000" cy="1968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9pPr>
          </a:lstStyle>
          <a:p>
            <a:r>
              <a:rPr lang="de-DE" sz="800">
                <a:latin typeface="Arial Narrow" pitchFamily="34" charset="0"/>
              </a:rPr>
              <a:t>PSI,</a:t>
            </a:r>
          </a:p>
        </p:txBody>
      </p:sp>
      <p:sp>
        <p:nvSpPr>
          <p:cNvPr id="9" name="Rectangle 17"/>
          <p:cNvSpPr>
            <a:spLocks noChangeArrowheads="1"/>
          </p:cNvSpPr>
          <p:nvPr/>
        </p:nvSpPr>
        <p:spPr bwMode="auto">
          <a:xfrm>
            <a:off x="1763688" y="43408"/>
            <a:ext cx="7056784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110000"/>
              </a:lnSpc>
              <a:buClr>
                <a:schemeClr val="accent2"/>
              </a:buClr>
            </a:pPr>
            <a:r>
              <a:rPr lang="de-CH" sz="2600" b="1" dirty="0" err="1" smtClean="0">
                <a:latin typeface="Arial" charset="0"/>
              </a:rPr>
              <a:t>Proposal</a:t>
            </a:r>
            <a:r>
              <a:rPr lang="de-CH" sz="2600" b="1" dirty="0" smtClean="0">
                <a:latin typeface="Arial" charset="0"/>
              </a:rPr>
              <a:t> </a:t>
            </a:r>
            <a:r>
              <a:rPr lang="de-CH" sz="2600" b="1" dirty="0" err="1" smtClean="0">
                <a:latin typeface="Arial" charset="0"/>
              </a:rPr>
              <a:t>request</a:t>
            </a:r>
            <a:r>
              <a:rPr lang="de-CH" sz="2600" b="1" dirty="0" smtClean="0">
                <a:latin typeface="Arial" charset="0"/>
              </a:rPr>
              <a:t> </a:t>
            </a:r>
            <a:r>
              <a:rPr lang="de-CH" sz="2600" b="1" dirty="0" err="1" smtClean="0">
                <a:latin typeface="Arial" charset="0"/>
              </a:rPr>
              <a:t>procedure</a:t>
            </a:r>
            <a:endParaRPr lang="en-US" sz="2600" dirty="0">
              <a:latin typeface="Arial" charset="0"/>
            </a:endParaRPr>
          </a:p>
        </p:txBody>
      </p:sp>
      <p:sp>
        <p:nvSpPr>
          <p:cNvPr id="10" name="TextBox 5"/>
          <p:cNvSpPr txBox="1"/>
          <p:nvPr/>
        </p:nvSpPr>
        <p:spPr>
          <a:xfrm>
            <a:off x="1339332" y="908720"/>
            <a:ext cx="170271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800" dirty="0" smtClean="0">
                <a:latin typeface="+mn-lt"/>
              </a:rPr>
              <a:t>edit proposal form</a:t>
            </a:r>
            <a:endParaRPr lang="en-US" sz="1800" dirty="0">
              <a:latin typeface="+mn-lt"/>
            </a:endParaRPr>
          </a:p>
        </p:txBody>
      </p:sp>
      <p:sp>
        <p:nvSpPr>
          <p:cNvPr id="19" name="TextBox 27"/>
          <p:cNvSpPr txBox="1"/>
          <p:nvPr/>
        </p:nvSpPr>
        <p:spPr>
          <a:xfrm>
            <a:off x="3181276" y="2470673"/>
            <a:ext cx="502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latin typeface="+mn-lt"/>
              </a:rPr>
              <a:t>yes</a:t>
            </a:r>
            <a:endParaRPr lang="en-US" sz="1800" b="1" dirty="0">
              <a:latin typeface="+mn-lt"/>
            </a:endParaRPr>
          </a:p>
        </p:txBody>
      </p:sp>
      <p:sp>
        <p:nvSpPr>
          <p:cNvPr id="11" name="Decision 6"/>
          <p:cNvSpPr/>
          <p:nvPr/>
        </p:nvSpPr>
        <p:spPr>
          <a:xfrm>
            <a:off x="1187624" y="1869837"/>
            <a:ext cx="2006125" cy="1927636"/>
          </a:xfrm>
          <a:prstGeom prst="flowChartDecision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Questions</a:t>
            </a:r>
            <a:r>
              <a:rPr lang="en-US" sz="1800" dirty="0" smtClean="0">
                <a:solidFill>
                  <a:schemeClr val="tx1"/>
                </a:solidFill>
              </a:rPr>
              <a:t>:</a:t>
            </a:r>
            <a:br>
              <a:rPr lang="en-US" sz="1800" dirty="0" smtClean="0">
                <a:solidFill>
                  <a:schemeClr val="tx1"/>
                </a:solidFill>
              </a:rPr>
            </a:br>
            <a:r>
              <a:rPr lang="en-US" sz="1800" dirty="0" smtClean="0">
                <a:solidFill>
                  <a:schemeClr val="tx1"/>
                </a:solidFill>
              </a:rPr>
              <a:t>i.e. any radiation </a:t>
            </a:r>
            <a:br>
              <a:rPr lang="en-US" sz="1800" dirty="0" smtClean="0">
                <a:solidFill>
                  <a:schemeClr val="tx1"/>
                </a:solidFill>
              </a:rPr>
            </a:br>
            <a:r>
              <a:rPr lang="en-US" sz="1800" dirty="0" smtClean="0">
                <a:solidFill>
                  <a:schemeClr val="tx1"/>
                </a:solidFill>
              </a:rPr>
              <a:t>hazard?</a:t>
            </a:r>
            <a:endParaRPr lang="en-US" sz="1800" dirty="0">
              <a:solidFill>
                <a:schemeClr val="tx1"/>
              </a:solidFill>
            </a:endParaRPr>
          </a:p>
        </p:txBody>
      </p:sp>
      <p:cxnSp>
        <p:nvCxnSpPr>
          <p:cNvPr id="13330" name="Gerade Verbindung mit Pfeil 13329"/>
          <p:cNvCxnSpPr>
            <a:stCxn id="10" idx="2"/>
            <a:endCxn id="11" idx="0"/>
          </p:cNvCxnSpPr>
          <p:nvPr/>
        </p:nvCxnSpPr>
        <p:spPr bwMode="auto">
          <a:xfrm>
            <a:off x="2190687" y="1278052"/>
            <a:ext cx="0" cy="59178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TextBox 9"/>
          <p:cNvSpPr txBox="1"/>
          <p:nvPr/>
        </p:nvSpPr>
        <p:spPr>
          <a:xfrm>
            <a:off x="4169984" y="4032815"/>
            <a:ext cx="102488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s</a:t>
            </a:r>
            <a:r>
              <a:rPr lang="en-US" sz="1800" dirty="0" smtClean="0">
                <a:latin typeface="+mn-lt"/>
              </a:rPr>
              <a:t>ubmit proposal</a:t>
            </a:r>
            <a:endParaRPr lang="en-US" sz="1800" dirty="0">
              <a:latin typeface="+mn-lt"/>
            </a:endParaRPr>
          </a:p>
        </p:txBody>
      </p:sp>
      <p:sp>
        <p:nvSpPr>
          <p:cNvPr id="15" name="TextBox 19"/>
          <p:cNvSpPr txBox="1"/>
          <p:nvPr/>
        </p:nvSpPr>
        <p:spPr>
          <a:xfrm>
            <a:off x="2190686" y="3973706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latin typeface="+mn-lt"/>
              </a:rPr>
              <a:t>no</a:t>
            </a:r>
            <a:endParaRPr lang="en-US" sz="1800" b="1" dirty="0">
              <a:latin typeface="+mn-lt"/>
            </a:endParaRPr>
          </a:p>
        </p:txBody>
      </p:sp>
      <p:sp>
        <p:nvSpPr>
          <p:cNvPr id="95" name="Decision 6"/>
          <p:cNvSpPr/>
          <p:nvPr/>
        </p:nvSpPr>
        <p:spPr>
          <a:xfrm>
            <a:off x="6022259" y="1869837"/>
            <a:ext cx="2006125" cy="1927636"/>
          </a:xfrm>
          <a:prstGeom prst="flowChartDecision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tabLst>
                <a:tab pos="442913" algn="l"/>
              </a:tabLst>
            </a:pPr>
            <a:r>
              <a:rPr lang="en-US" sz="1800" dirty="0" smtClean="0">
                <a:solidFill>
                  <a:schemeClr val="tx1"/>
                </a:solidFill>
              </a:rPr>
              <a:t>Have</a:t>
            </a:r>
            <a:r>
              <a:rPr lang="en-US" sz="1800" dirty="0">
                <a:solidFill>
                  <a:schemeClr val="tx1"/>
                </a:solidFill>
              </a:rPr>
              <a:t/>
            </a:r>
            <a:br>
              <a:rPr lang="en-US" sz="1800" dirty="0">
                <a:solidFill>
                  <a:schemeClr val="tx1"/>
                </a:solidFill>
              </a:rPr>
            </a:br>
            <a:r>
              <a:rPr lang="en-US" sz="1800" dirty="0" smtClean="0">
                <a:solidFill>
                  <a:schemeClr val="tx1"/>
                </a:solidFill>
              </a:rPr>
              <a:t>all compulsory</a:t>
            </a:r>
            <a:br>
              <a:rPr lang="en-US" sz="1800" dirty="0" smtClean="0">
                <a:solidFill>
                  <a:schemeClr val="tx1"/>
                </a:solidFill>
              </a:rPr>
            </a:br>
            <a:r>
              <a:rPr lang="en-US" sz="1800" dirty="0" smtClean="0">
                <a:solidFill>
                  <a:schemeClr val="tx1"/>
                </a:solidFill>
              </a:rPr>
              <a:t>questions an</a:t>
            </a:r>
            <a:br>
              <a:rPr lang="en-US" sz="1800" dirty="0" smtClean="0">
                <a:solidFill>
                  <a:schemeClr val="tx1"/>
                </a:solidFill>
              </a:rPr>
            </a:br>
            <a:r>
              <a:rPr lang="en-US" sz="1800" dirty="0" smtClean="0">
                <a:solidFill>
                  <a:schemeClr val="tx1"/>
                </a:solidFill>
              </a:rPr>
              <a:t>answer?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99" name="TextBox 19"/>
          <p:cNvSpPr txBox="1"/>
          <p:nvPr/>
        </p:nvSpPr>
        <p:spPr>
          <a:xfrm>
            <a:off x="6596999" y="1577497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latin typeface="+mn-lt"/>
              </a:rPr>
              <a:t>no</a:t>
            </a:r>
            <a:endParaRPr lang="en-US" sz="1800" b="1" dirty="0">
              <a:latin typeface="+mn-lt"/>
            </a:endParaRPr>
          </a:p>
        </p:txBody>
      </p:sp>
      <p:cxnSp>
        <p:nvCxnSpPr>
          <p:cNvPr id="85" name="Gewinkelte Verbindung 84"/>
          <p:cNvCxnSpPr>
            <a:stCxn id="11" idx="2"/>
            <a:endCxn id="14" idx="1"/>
          </p:cNvCxnSpPr>
          <p:nvPr/>
        </p:nvCxnSpPr>
        <p:spPr bwMode="auto">
          <a:xfrm rot="16200000" flipH="1">
            <a:off x="2901081" y="3087078"/>
            <a:ext cx="558508" cy="1979297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314" name="Rechteck 13313"/>
          <p:cNvSpPr/>
          <p:nvPr/>
        </p:nvSpPr>
        <p:spPr bwMode="auto">
          <a:xfrm>
            <a:off x="3998348" y="2509619"/>
            <a:ext cx="1368152" cy="648072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CH" sz="1800" dirty="0" err="1" smtClean="0">
                <a:latin typeface="+mn-lt"/>
                <a:ea typeface="+mn-ea"/>
              </a:rPr>
              <a:t>compulsory</a:t>
            </a:r>
            <a:r>
              <a:rPr lang="fr-CH" sz="1800" dirty="0" smtClean="0">
                <a:latin typeface="+mn-lt"/>
                <a:ea typeface="+mn-ea"/>
              </a:rPr>
              <a:t> </a:t>
            </a:r>
            <a:r>
              <a:rPr lang="fr-CH" sz="1800" dirty="0">
                <a:latin typeface="+mn-lt"/>
                <a:ea typeface="+mn-ea"/>
              </a:rPr>
              <a:t>questions</a:t>
            </a:r>
            <a:endParaRPr lang="de-CH" sz="1800" dirty="0">
              <a:latin typeface="+mn-lt"/>
              <a:ea typeface="+mn-ea"/>
            </a:endParaRPr>
          </a:p>
        </p:txBody>
      </p:sp>
      <p:cxnSp>
        <p:nvCxnSpPr>
          <p:cNvPr id="13316" name="Gewinkelte Verbindung 13315"/>
          <p:cNvCxnSpPr>
            <a:stCxn id="11" idx="3"/>
            <a:endCxn id="13314" idx="1"/>
          </p:cNvCxnSpPr>
          <p:nvPr/>
        </p:nvCxnSpPr>
        <p:spPr bwMode="auto">
          <a:xfrm>
            <a:off x="3193749" y="2833655"/>
            <a:ext cx="804599" cy="12700"/>
          </a:xfrm>
          <a:prstGeom prst="bentConnector3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325" name="Gewinkelte Verbindung 13324"/>
          <p:cNvCxnSpPr>
            <a:stCxn id="13314" idx="3"/>
            <a:endCxn id="95" idx="1"/>
          </p:cNvCxnSpPr>
          <p:nvPr/>
        </p:nvCxnSpPr>
        <p:spPr bwMode="auto">
          <a:xfrm>
            <a:off x="5366500" y="2833655"/>
            <a:ext cx="655759" cy="12700"/>
          </a:xfrm>
          <a:prstGeom prst="bentConnector3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9" name="TextBox 27"/>
          <p:cNvSpPr txBox="1"/>
          <p:nvPr/>
        </p:nvSpPr>
        <p:spPr>
          <a:xfrm>
            <a:off x="6534659" y="3986649"/>
            <a:ext cx="502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latin typeface="+mn-lt"/>
              </a:rPr>
              <a:t>yes</a:t>
            </a:r>
            <a:endParaRPr lang="en-US" sz="1800" b="1" dirty="0">
              <a:latin typeface="+mn-lt"/>
            </a:endParaRPr>
          </a:p>
        </p:txBody>
      </p:sp>
      <p:cxnSp>
        <p:nvCxnSpPr>
          <p:cNvPr id="13329" name="Gewinkelte Verbindung 13328"/>
          <p:cNvCxnSpPr>
            <a:stCxn id="95" idx="0"/>
            <a:endCxn id="13314" idx="0"/>
          </p:cNvCxnSpPr>
          <p:nvPr/>
        </p:nvCxnSpPr>
        <p:spPr bwMode="auto">
          <a:xfrm rot="16200000" flipH="1" flipV="1">
            <a:off x="5533982" y="1018279"/>
            <a:ext cx="639782" cy="2342898"/>
          </a:xfrm>
          <a:prstGeom prst="bentConnector3">
            <a:avLst>
              <a:gd name="adj1" fmla="val -35731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333" name="Gewinkelte Verbindung 13332"/>
          <p:cNvCxnSpPr>
            <a:stCxn id="95" idx="2"/>
            <a:endCxn id="14" idx="3"/>
          </p:cNvCxnSpPr>
          <p:nvPr/>
        </p:nvCxnSpPr>
        <p:spPr bwMode="auto">
          <a:xfrm rot="5400000">
            <a:off x="5830839" y="3161498"/>
            <a:ext cx="558508" cy="1830458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9" name="Rechteck 128"/>
          <p:cNvSpPr/>
          <p:nvPr/>
        </p:nvSpPr>
        <p:spPr bwMode="auto">
          <a:xfrm>
            <a:off x="3998348" y="5185892"/>
            <a:ext cx="1368152" cy="648072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CH" sz="1800" dirty="0" err="1">
                <a:latin typeface="+mn-lt"/>
                <a:ea typeface="+mn-ea"/>
              </a:rPr>
              <a:t>a</a:t>
            </a:r>
            <a:r>
              <a:rPr lang="fr-CH" sz="1800" dirty="0" err="1" smtClean="0">
                <a:latin typeface="+mn-lt"/>
                <a:ea typeface="+mn-ea"/>
              </a:rPr>
              <a:t>cceptance</a:t>
            </a:r>
            <a:r>
              <a:rPr lang="fr-CH" sz="1800" dirty="0" smtClean="0">
                <a:latin typeface="+mn-lt"/>
                <a:ea typeface="+mn-ea"/>
              </a:rPr>
              <a:t> </a:t>
            </a:r>
            <a:r>
              <a:rPr lang="fr-CH" sz="1800" dirty="0" err="1" smtClean="0">
                <a:latin typeface="+mn-lt"/>
                <a:ea typeface="+mn-ea"/>
              </a:rPr>
              <a:t>procedure</a:t>
            </a:r>
            <a:endParaRPr lang="de-CH" sz="1800" dirty="0">
              <a:latin typeface="+mn-lt"/>
              <a:ea typeface="+mn-ea"/>
            </a:endParaRPr>
          </a:p>
        </p:txBody>
      </p:sp>
      <p:cxnSp>
        <p:nvCxnSpPr>
          <p:cNvPr id="13343" name="Gewinkelte Verbindung 13342"/>
          <p:cNvCxnSpPr>
            <a:stCxn id="14" idx="2"/>
            <a:endCxn id="129" idx="0"/>
          </p:cNvCxnSpPr>
          <p:nvPr/>
        </p:nvCxnSpPr>
        <p:spPr bwMode="auto">
          <a:xfrm rot="5400000">
            <a:off x="4429051" y="4932519"/>
            <a:ext cx="506746" cy="12700"/>
          </a:xfrm>
          <a:prstGeom prst="bentConnector3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4" name="TextBox 9"/>
          <p:cNvSpPr txBox="1"/>
          <p:nvPr/>
        </p:nvSpPr>
        <p:spPr>
          <a:xfrm>
            <a:off x="6524280" y="5325263"/>
            <a:ext cx="102488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s</a:t>
            </a:r>
            <a:r>
              <a:rPr lang="en-US" sz="1800" dirty="0" smtClean="0">
                <a:latin typeface="+mn-lt"/>
              </a:rPr>
              <a:t>afety</a:t>
            </a:r>
          </a:p>
        </p:txBody>
      </p:sp>
      <p:sp>
        <p:nvSpPr>
          <p:cNvPr id="135" name="TextBox 9"/>
          <p:cNvSpPr txBox="1"/>
          <p:nvPr/>
        </p:nvSpPr>
        <p:spPr>
          <a:xfrm>
            <a:off x="1678246" y="5325263"/>
            <a:ext cx="102488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+mn-lt"/>
              </a:rPr>
              <a:t>scientific</a:t>
            </a:r>
          </a:p>
        </p:txBody>
      </p:sp>
      <p:sp>
        <p:nvSpPr>
          <p:cNvPr id="136" name="TextBox 9"/>
          <p:cNvSpPr txBox="1"/>
          <p:nvPr/>
        </p:nvSpPr>
        <p:spPr>
          <a:xfrm>
            <a:off x="4846561" y="6150200"/>
            <a:ext cx="217371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+mn-lt"/>
              </a:rPr>
              <a:t>Technical safety</a:t>
            </a:r>
          </a:p>
        </p:txBody>
      </p:sp>
      <p:cxnSp>
        <p:nvCxnSpPr>
          <p:cNvPr id="100" name="Gewinkelte Verbindung 99"/>
          <p:cNvCxnSpPr>
            <a:stCxn id="129" idx="1"/>
            <a:endCxn id="135" idx="3"/>
          </p:cNvCxnSpPr>
          <p:nvPr/>
        </p:nvCxnSpPr>
        <p:spPr bwMode="auto">
          <a:xfrm rot="10800000" flipV="1">
            <a:off x="2703126" y="5509927"/>
            <a:ext cx="1295222" cy="1"/>
          </a:xfrm>
          <a:prstGeom prst="bentConnector3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2" name="Gewinkelte Verbindung 101"/>
          <p:cNvCxnSpPr>
            <a:stCxn id="129" idx="3"/>
            <a:endCxn id="134" idx="1"/>
          </p:cNvCxnSpPr>
          <p:nvPr/>
        </p:nvCxnSpPr>
        <p:spPr bwMode="auto">
          <a:xfrm>
            <a:off x="5366500" y="5509928"/>
            <a:ext cx="1157780" cy="1"/>
          </a:xfrm>
          <a:prstGeom prst="bentConnector3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4" name="Gewinkelte Verbindung 103"/>
          <p:cNvCxnSpPr>
            <a:stCxn id="129" idx="2"/>
            <a:endCxn id="136" idx="0"/>
          </p:cNvCxnSpPr>
          <p:nvPr/>
        </p:nvCxnSpPr>
        <p:spPr bwMode="auto">
          <a:xfrm rot="16200000" flipH="1">
            <a:off x="5149802" y="5366585"/>
            <a:ext cx="316236" cy="1250993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8" name="TextBox 9"/>
          <p:cNvSpPr txBox="1"/>
          <p:nvPr/>
        </p:nvSpPr>
        <p:spPr>
          <a:xfrm>
            <a:off x="2110257" y="6150200"/>
            <a:ext cx="217371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+mn-lt"/>
              </a:rPr>
              <a:t>feasibility</a:t>
            </a:r>
          </a:p>
        </p:txBody>
      </p:sp>
      <p:cxnSp>
        <p:nvCxnSpPr>
          <p:cNvPr id="29" name="Gewinkelte Verbindung 103"/>
          <p:cNvCxnSpPr>
            <a:stCxn id="129" idx="2"/>
            <a:endCxn id="28" idx="0"/>
          </p:cNvCxnSpPr>
          <p:nvPr/>
        </p:nvCxnSpPr>
        <p:spPr bwMode="auto">
          <a:xfrm rot="5400000">
            <a:off x="3781651" y="5249427"/>
            <a:ext cx="316236" cy="1485311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4" name="L-Form 23"/>
          <p:cNvSpPr/>
          <p:nvPr/>
        </p:nvSpPr>
        <p:spPr bwMode="auto">
          <a:xfrm rot="16200000">
            <a:off x="5481845" y="4445296"/>
            <a:ext cx="1394234" cy="2933190"/>
          </a:xfrm>
          <a:prstGeom prst="corner">
            <a:avLst>
              <a:gd name="adj1" fmla="val 87136"/>
              <a:gd name="adj2" fmla="val 41118"/>
            </a:avLst>
          </a:prstGeom>
          <a:noFill/>
          <a:ln w="38100" cap="flat" cmpd="sng" algn="ctr">
            <a:solidFill>
              <a:srgbClr val="C0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400" b="0" i="0" u="none" strike="noStrike" cap="none" normalizeH="0" baseline="0">
              <a:ln>
                <a:noFill/>
              </a:ln>
              <a:solidFill>
                <a:srgbClr val="C00000"/>
              </a:solidFill>
              <a:effectLst/>
              <a:latin typeface="Times" charset="0"/>
            </a:endParaRPr>
          </a:p>
        </p:txBody>
      </p:sp>
      <p:grpSp>
        <p:nvGrpSpPr>
          <p:cNvPr id="51" name="Gruppieren 50"/>
          <p:cNvGrpSpPr/>
          <p:nvPr/>
        </p:nvGrpSpPr>
        <p:grpSpPr>
          <a:xfrm>
            <a:off x="971596" y="1381417"/>
            <a:ext cx="7200804" cy="3415736"/>
            <a:chOff x="971598" y="1381417"/>
            <a:chExt cx="7200804" cy="3415736"/>
          </a:xfrm>
        </p:grpSpPr>
        <p:cxnSp>
          <p:nvCxnSpPr>
            <p:cNvPr id="30" name="Gerade Verbindung 29"/>
            <p:cNvCxnSpPr/>
            <p:nvPr/>
          </p:nvCxnSpPr>
          <p:spPr bwMode="auto">
            <a:xfrm flipV="1">
              <a:off x="971600" y="1381417"/>
              <a:ext cx="7200802" cy="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C0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Gerade Verbindung 31"/>
            <p:cNvCxnSpPr/>
            <p:nvPr/>
          </p:nvCxnSpPr>
          <p:spPr bwMode="auto">
            <a:xfrm>
              <a:off x="8172402" y="1381418"/>
              <a:ext cx="0" cy="3415735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C0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Gerade Verbindung 33"/>
            <p:cNvCxnSpPr/>
            <p:nvPr/>
          </p:nvCxnSpPr>
          <p:spPr bwMode="auto">
            <a:xfrm flipH="1" flipV="1">
              <a:off x="6022259" y="4797152"/>
              <a:ext cx="2150141" cy="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C0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" name="Gerade Verbindung 35"/>
            <p:cNvCxnSpPr/>
            <p:nvPr/>
          </p:nvCxnSpPr>
          <p:spPr bwMode="auto">
            <a:xfrm flipV="1">
              <a:off x="6022259" y="3429000"/>
              <a:ext cx="0" cy="1368153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C0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" name="Gerade Verbindung 37"/>
            <p:cNvCxnSpPr/>
            <p:nvPr/>
          </p:nvCxnSpPr>
          <p:spPr bwMode="auto">
            <a:xfrm flipH="1">
              <a:off x="3162844" y="3429000"/>
              <a:ext cx="2859416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C0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0" name="Gerade Verbindung 39"/>
            <p:cNvCxnSpPr/>
            <p:nvPr/>
          </p:nvCxnSpPr>
          <p:spPr bwMode="auto">
            <a:xfrm>
              <a:off x="3162844" y="3429000"/>
              <a:ext cx="0" cy="1368153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C0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" name="Gerade Verbindung 46"/>
            <p:cNvCxnSpPr/>
            <p:nvPr/>
          </p:nvCxnSpPr>
          <p:spPr bwMode="auto">
            <a:xfrm flipH="1">
              <a:off x="971600" y="4797153"/>
              <a:ext cx="2191244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C0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0" name="Gerade Verbindung 49"/>
            <p:cNvCxnSpPr/>
            <p:nvPr/>
          </p:nvCxnSpPr>
          <p:spPr bwMode="auto">
            <a:xfrm flipH="1">
              <a:off x="971598" y="1381418"/>
              <a:ext cx="2" cy="3415735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C0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</p:grp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Datumsplatzhalter 4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9pPr>
          </a:lstStyle>
          <a:p>
            <a:fld id="{5DFC0010-F05A-4C64-A8FE-9E8167BC0C09}" type="datetime4">
              <a:rPr lang="de-DE" sz="800">
                <a:latin typeface="Arial Narrow" pitchFamily="34" charset="0"/>
              </a:rPr>
              <a:pPr/>
              <a:t>9. September 2014</a:t>
            </a:fld>
            <a:endParaRPr lang="de-DE" sz="800">
              <a:latin typeface="Arial Narrow" pitchFamily="34" charset="0"/>
            </a:endParaRPr>
          </a:p>
        </p:txBody>
      </p:sp>
      <p:sp>
        <p:nvSpPr>
          <p:cNvPr id="13318" name="Fußzeilenplatzhalter 5"/>
          <p:cNvSpPr>
            <a:spLocks noGrp="1"/>
          </p:cNvSpPr>
          <p:nvPr>
            <p:ph type="ftr" sz="quarter" idx="11"/>
          </p:nvPr>
        </p:nvSpPr>
        <p:spPr bwMode="auto">
          <a:xfrm>
            <a:off x="7766663" y="6661150"/>
            <a:ext cx="381000" cy="1968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9pPr>
          </a:lstStyle>
          <a:p>
            <a:r>
              <a:rPr lang="de-DE" sz="800">
                <a:latin typeface="Arial Narrow" pitchFamily="34" charset="0"/>
              </a:rPr>
              <a:t>PSI,</a:t>
            </a:r>
          </a:p>
        </p:txBody>
      </p:sp>
      <p:sp>
        <p:nvSpPr>
          <p:cNvPr id="9" name="Rectangle 17"/>
          <p:cNvSpPr>
            <a:spLocks noChangeArrowheads="1"/>
          </p:cNvSpPr>
          <p:nvPr/>
        </p:nvSpPr>
        <p:spPr bwMode="auto">
          <a:xfrm>
            <a:off x="1763688" y="43408"/>
            <a:ext cx="7344816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110000"/>
              </a:lnSpc>
              <a:buClr>
                <a:schemeClr val="accent2"/>
              </a:buClr>
            </a:pPr>
            <a:r>
              <a:rPr lang="de-CH" sz="2600" b="1" dirty="0" err="1" smtClean="0">
                <a:latin typeface="Arial" charset="0"/>
              </a:rPr>
              <a:t>Acceptance</a:t>
            </a:r>
            <a:r>
              <a:rPr lang="de-CH" sz="2600" b="1" dirty="0" smtClean="0">
                <a:latin typeface="Arial" charset="0"/>
              </a:rPr>
              <a:t> </a:t>
            </a:r>
            <a:r>
              <a:rPr lang="de-CH" sz="2600" b="1" dirty="0" err="1" smtClean="0">
                <a:latin typeface="Arial" charset="0"/>
              </a:rPr>
              <a:t>procedure</a:t>
            </a:r>
            <a:r>
              <a:rPr lang="de-CH" sz="2600" b="1" dirty="0">
                <a:latin typeface="Arial" charset="0"/>
              </a:rPr>
              <a:t>:</a:t>
            </a:r>
            <a:r>
              <a:rPr lang="de-CH" sz="2600" b="1" dirty="0" smtClean="0">
                <a:latin typeface="Arial" charset="0"/>
              </a:rPr>
              <a:t> </a:t>
            </a:r>
            <a:r>
              <a:rPr lang="de-CH" sz="2600" b="1" dirty="0" err="1" smtClean="0">
                <a:latin typeface="Arial" charset="0"/>
              </a:rPr>
              <a:t>safety</a:t>
            </a:r>
            <a:endParaRPr lang="en-US" sz="2600" dirty="0">
              <a:latin typeface="Arial" charset="0"/>
            </a:endParaRPr>
          </a:p>
        </p:txBody>
      </p:sp>
      <p:sp>
        <p:nvSpPr>
          <p:cNvPr id="23" name="TextBox 32"/>
          <p:cNvSpPr txBox="1"/>
          <p:nvPr/>
        </p:nvSpPr>
        <p:spPr>
          <a:xfrm>
            <a:off x="169617" y="3498340"/>
            <a:ext cx="178857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+mn-lt"/>
              </a:rPr>
              <a:t>Questions to user</a:t>
            </a:r>
            <a:endParaRPr lang="en-US" sz="1800" dirty="0">
              <a:latin typeface="+mn-lt"/>
            </a:endParaRPr>
          </a:p>
        </p:txBody>
      </p:sp>
      <p:sp>
        <p:nvSpPr>
          <p:cNvPr id="46" name="TextBox 81"/>
          <p:cNvSpPr txBox="1"/>
          <p:nvPr/>
        </p:nvSpPr>
        <p:spPr>
          <a:xfrm>
            <a:off x="6417421" y="3498340"/>
            <a:ext cx="163686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rgbClr val="A50021"/>
                </a:solidFill>
                <a:latin typeface="Arial Narrow" pitchFamily="34" charset="0"/>
                <a:cs typeface="Arial Narrow"/>
              </a:rPr>
              <a:t>safety locked </a:t>
            </a:r>
          </a:p>
        </p:txBody>
      </p:sp>
      <p:sp>
        <p:nvSpPr>
          <p:cNvPr id="34" name="TextBox 56"/>
          <p:cNvSpPr txBox="1"/>
          <p:nvPr/>
        </p:nvSpPr>
        <p:spPr>
          <a:xfrm>
            <a:off x="143299" y="837916"/>
            <a:ext cx="136483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+mn-lt"/>
              </a:rPr>
              <a:t>Submit proposal</a:t>
            </a:r>
            <a:endParaRPr lang="en-US" sz="1800" dirty="0">
              <a:latin typeface="+mn-lt"/>
            </a:endParaRPr>
          </a:p>
        </p:txBody>
      </p:sp>
      <p:sp>
        <p:nvSpPr>
          <p:cNvPr id="48" name="Ellipse 47"/>
          <p:cNvSpPr/>
          <p:nvPr/>
        </p:nvSpPr>
        <p:spPr bwMode="auto">
          <a:xfrm>
            <a:off x="107504" y="5756217"/>
            <a:ext cx="311207" cy="288032"/>
          </a:xfrm>
          <a:prstGeom prst="ellipse">
            <a:avLst/>
          </a:prstGeom>
          <a:noFill/>
          <a:ln w="28575" cap="flat" cmpd="sng" algn="ctr">
            <a:solidFill>
              <a:srgbClr val="D6AD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CH" sz="1800" b="1" dirty="0">
                <a:solidFill>
                  <a:srgbClr val="D6AD00"/>
                </a:solidFill>
                <a:latin typeface="+mn-lt"/>
              </a:rPr>
              <a:t>1</a:t>
            </a:r>
          </a:p>
        </p:txBody>
      </p:sp>
      <p:sp>
        <p:nvSpPr>
          <p:cNvPr id="93" name="TextBox 81"/>
          <p:cNvSpPr txBox="1"/>
          <p:nvPr/>
        </p:nvSpPr>
        <p:spPr>
          <a:xfrm>
            <a:off x="6117840" y="4222829"/>
            <a:ext cx="223602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+mn-lt"/>
              </a:rPr>
              <a:t>Comment from safety specialist </a:t>
            </a:r>
            <a:endParaRPr lang="en-US" sz="1800" dirty="0">
              <a:latin typeface="+mn-lt"/>
            </a:endParaRPr>
          </a:p>
        </p:txBody>
      </p:sp>
      <p:sp>
        <p:nvSpPr>
          <p:cNvPr id="94" name="Ellipse 93"/>
          <p:cNvSpPr/>
          <p:nvPr/>
        </p:nvSpPr>
        <p:spPr bwMode="auto">
          <a:xfrm>
            <a:off x="8676456" y="4401979"/>
            <a:ext cx="311207" cy="288032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CH" sz="1800" b="1" dirty="0" smtClean="0">
                <a:solidFill>
                  <a:srgbClr val="A50021"/>
                </a:solidFill>
                <a:latin typeface="Arial Narrow" pitchFamily="34" charset="0"/>
                <a:cs typeface="Arial Narrow"/>
              </a:rPr>
              <a:t>1</a:t>
            </a:r>
            <a:endParaRPr lang="fr-CH" sz="1800" b="1" dirty="0">
              <a:solidFill>
                <a:srgbClr val="A50021"/>
              </a:solidFill>
              <a:latin typeface="Arial Narrow" pitchFamily="34" charset="0"/>
              <a:cs typeface="Arial Narrow"/>
            </a:endParaRPr>
          </a:p>
        </p:txBody>
      </p:sp>
      <p:cxnSp>
        <p:nvCxnSpPr>
          <p:cNvPr id="64" name="Gerade Verbindung mit Pfeil 63"/>
          <p:cNvCxnSpPr>
            <a:stCxn id="93" idx="3"/>
            <a:endCxn id="94" idx="2"/>
          </p:cNvCxnSpPr>
          <p:nvPr/>
        </p:nvCxnSpPr>
        <p:spPr bwMode="auto">
          <a:xfrm>
            <a:off x="8353866" y="4545995"/>
            <a:ext cx="32259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1" name="TextBox 31"/>
          <p:cNvSpPr txBox="1"/>
          <p:nvPr/>
        </p:nvSpPr>
        <p:spPr>
          <a:xfrm>
            <a:off x="6665479" y="5577067"/>
            <a:ext cx="1140747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008A3E"/>
                </a:solidFill>
                <a:latin typeface="+mn-lt"/>
              </a:rPr>
              <a:t>safety approved  </a:t>
            </a:r>
            <a:endParaRPr lang="en-US" sz="1800" b="1" dirty="0">
              <a:solidFill>
                <a:srgbClr val="008A3E"/>
              </a:solidFill>
              <a:latin typeface="+mn-lt"/>
            </a:endParaRPr>
          </a:p>
        </p:txBody>
      </p:sp>
      <p:sp>
        <p:nvSpPr>
          <p:cNvPr id="63" name="Decision 28"/>
          <p:cNvSpPr/>
          <p:nvPr/>
        </p:nvSpPr>
        <p:spPr>
          <a:xfrm>
            <a:off x="4415218" y="5301208"/>
            <a:ext cx="1278362" cy="1204129"/>
          </a:xfrm>
          <a:prstGeom prst="flowChartDecision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Condition?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79" name="TextBox 27"/>
          <p:cNvSpPr txBox="1"/>
          <p:nvPr/>
        </p:nvSpPr>
        <p:spPr>
          <a:xfrm>
            <a:off x="2293542" y="3307324"/>
            <a:ext cx="502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latin typeface="+mn-lt"/>
              </a:rPr>
              <a:t>yes</a:t>
            </a:r>
            <a:endParaRPr lang="en-US" sz="1800" b="1" dirty="0">
              <a:latin typeface="+mn-lt"/>
            </a:endParaRPr>
          </a:p>
        </p:txBody>
      </p:sp>
      <p:sp>
        <p:nvSpPr>
          <p:cNvPr id="65" name="TextBox 56"/>
          <p:cNvSpPr txBox="1"/>
          <p:nvPr/>
        </p:nvSpPr>
        <p:spPr>
          <a:xfrm>
            <a:off x="2737350" y="2305924"/>
            <a:ext cx="136483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+mn-lt"/>
              </a:rPr>
              <a:t>Safety review</a:t>
            </a:r>
            <a:endParaRPr lang="en-US" sz="1800" dirty="0">
              <a:latin typeface="+mn-lt"/>
            </a:endParaRPr>
          </a:p>
        </p:txBody>
      </p:sp>
      <p:sp>
        <p:nvSpPr>
          <p:cNvPr id="68" name="Decision 28"/>
          <p:cNvSpPr/>
          <p:nvPr/>
        </p:nvSpPr>
        <p:spPr>
          <a:xfrm>
            <a:off x="4415218" y="3080942"/>
            <a:ext cx="1278362" cy="1204129"/>
          </a:xfrm>
          <a:prstGeom prst="flowChartDecision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tIns="0" bIns="0"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Condition</a:t>
            </a:r>
            <a:br>
              <a:rPr lang="en-US" sz="1600" dirty="0" smtClean="0">
                <a:solidFill>
                  <a:schemeClr val="tx1"/>
                </a:solidFill>
              </a:rPr>
            </a:br>
            <a:r>
              <a:rPr lang="en-US" sz="1600" dirty="0" smtClean="0">
                <a:solidFill>
                  <a:schemeClr val="tx1"/>
                </a:solidFill>
              </a:rPr>
              <a:t>known?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70" name="Decision 28"/>
          <p:cNvSpPr/>
          <p:nvPr/>
        </p:nvSpPr>
        <p:spPr>
          <a:xfrm>
            <a:off x="2779688" y="3080942"/>
            <a:ext cx="1278362" cy="1204129"/>
          </a:xfrm>
          <a:prstGeom prst="flowChartDecision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tIns="0" bIns="0"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More</a:t>
            </a:r>
            <a:br>
              <a:rPr lang="en-US" sz="1600" dirty="0" smtClean="0">
                <a:solidFill>
                  <a:schemeClr val="tx1"/>
                </a:solidFill>
              </a:rPr>
            </a:br>
            <a:r>
              <a:rPr lang="en-US" sz="1600" dirty="0" smtClean="0">
                <a:solidFill>
                  <a:schemeClr val="tx1"/>
                </a:solidFill>
              </a:rPr>
              <a:t>informations</a:t>
            </a:r>
            <a:br>
              <a:rPr lang="en-US" sz="1600" dirty="0" smtClean="0">
                <a:solidFill>
                  <a:schemeClr val="tx1"/>
                </a:solidFill>
              </a:rPr>
            </a:br>
            <a:r>
              <a:rPr lang="en-US" sz="1600" dirty="0" smtClean="0">
                <a:solidFill>
                  <a:schemeClr val="tx1"/>
                </a:solidFill>
              </a:rPr>
              <a:t>needed?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72" name="Ellipse 71"/>
          <p:cNvSpPr/>
          <p:nvPr/>
        </p:nvSpPr>
        <p:spPr bwMode="auto">
          <a:xfrm>
            <a:off x="8676456" y="5759255"/>
            <a:ext cx="311207" cy="288032"/>
          </a:xfrm>
          <a:prstGeom prst="ellipse">
            <a:avLst/>
          </a:prstGeom>
          <a:noFill/>
          <a:ln w="28575" cap="flat" cmpd="sng" algn="ctr">
            <a:solidFill>
              <a:srgbClr val="008A3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latinLnBrk="0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fr-CH" sz="1800" b="1" dirty="0">
                <a:solidFill>
                  <a:srgbClr val="008A3E"/>
                </a:solidFill>
                <a:latin typeface="+mn-lt"/>
              </a:rPr>
              <a:t>1</a:t>
            </a:r>
          </a:p>
        </p:txBody>
      </p:sp>
      <p:cxnSp>
        <p:nvCxnSpPr>
          <p:cNvPr id="44" name="Gewinkelte Verbindung 43"/>
          <p:cNvCxnSpPr>
            <a:stCxn id="65" idx="2"/>
            <a:endCxn id="70" idx="0"/>
          </p:cNvCxnSpPr>
          <p:nvPr/>
        </p:nvCxnSpPr>
        <p:spPr bwMode="auto">
          <a:xfrm rot="5400000">
            <a:off x="3216475" y="2877651"/>
            <a:ext cx="405686" cy="897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9" name="Gewinkelte Verbindung 58"/>
          <p:cNvCxnSpPr>
            <a:stCxn id="63" idx="3"/>
            <a:endCxn id="61" idx="1"/>
          </p:cNvCxnSpPr>
          <p:nvPr/>
        </p:nvCxnSpPr>
        <p:spPr bwMode="auto">
          <a:xfrm flipV="1">
            <a:off x="5693580" y="5900233"/>
            <a:ext cx="971899" cy="3040"/>
          </a:xfrm>
          <a:prstGeom prst="bentConnector3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6" name="Gewinkelte Verbindung 75"/>
          <p:cNvCxnSpPr>
            <a:stCxn id="68" idx="3"/>
            <a:endCxn id="46" idx="1"/>
          </p:cNvCxnSpPr>
          <p:nvPr/>
        </p:nvCxnSpPr>
        <p:spPr bwMode="auto">
          <a:xfrm flipV="1">
            <a:off x="5693580" y="3683006"/>
            <a:ext cx="723841" cy="1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5" name="Gewinkelte Verbindung 84"/>
          <p:cNvCxnSpPr>
            <a:stCxn id="61" idx="3"/>
            <a:endCxn id="72" idx="2"/>
          </p:cNvCxnSpPr>
          <p:nvPr/>
        </p:nvCxnSpPr>
        <p:spPr bwMode="auto">
          <a:xfrm>
            <a:off x="7806226" y="5900233"/>
            <a:ext cx="870230" cy="3038"/>
          </a:xfrm>
          <a:prstGeom prst="bentConnector3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8" name="TextBox 19"/>
          <p:cNvSpPr txBox="1"/>
          <p:nvPr/>
        </p:nvSpPr>
        <p:spPr>
          <a:xfrm>
            <a:off x="5680756" y="5519995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latin typeface="+mn-lt"/>
              </a:rPr>
              <a:t>no</a:t>
            </a:r>
            <a:endParaRPr lang="en-US" sz="1800" b="1" dirty="0">
              <a:latin typeface="+mn-lt"/>
            </a:endParaRPr>
          </a:p>
        </p:txBody>
      </p:sp>
      <p:sp>
        <p:nvSpPr>
          <p:cNvPr id="109" name="TextBox 31"/>
          <p:cNvSpPr txBox="1"/>
          <p:nvPr/>
        </p:nvSpPr>
        <p:spPr>
          <a:xfrm>
            <a:off x="2305945" y="5577068"/>
            <a:ext cx="1718677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D6AD00"/>
                </a:solidFill>
                <a:latin typeface="+mn-lt"/>
              </a:rPr>
              <a:t>safety approved with condition  </a:t>
            </a:r>
            <a:endParaRPr lang="en-US" sz="1800" b="1" dirty="0">
              <a:solidFill>
                <a:srgbClr val="D6AD00"/>
              </a:solidFill>
              <a:latin typeface="+mn-lt"/>
            </a:endParaRPr>
          </a:p>
        </p:txBody>
      </p:sp>
      <p:sp>
        <p:nvSpPr>
          <p:cNvPr id="110" name="TextBox 31"/>
          <p:cNvSpPr txBox="1"/>
          <p:nvPr/>
        </p:nvSpPr>
        <p:spPr>
          <a:xfrm>
            <a:off x="755576" y="5717089"/>
            <a:ext cx="114074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err="1" smtClean="0">
                <a:latin typeface="+mn-lt"/>
              </a:rPr>
              <a:t>conditons</a:t>
            </a:r>
            <a:endParaRPr lang="en-US" sz="1800" dirty="0">
              <a:latin typeface="+mn-lt"/>
            </a:endParaRPr>
          </a:p>
        </p:txBody>
      </p:sp>
      <p:sp>
        <p:nvSpPr>
          <p:cNvPr id="118" name="TextBox 19"/>
          <p:cNvSpPr txBox="1"/>
          <p:nvPr/>
        </p:nvSpPr>
        <p:spPr>
          <a:xfrm>
            <a:off x="5651784" y="3338895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latin typeface="+mn-lt"/>
              </a:rPr>
              <a:t>no</a:t>
            </a:r>
            <a:endParaRPr lang="en-US" sz="1800" b="1" dirty="0">
              <a:latin typeface="+mn-lt"/>
            </a:endParaRPr>
          </a:p>
        </p:txBody>
      </p:sp>
      <p:sp>
        <p:nvSpPr>
          <p:cNvPr id="127" name="TextBox 19"/>
          <p:cNvSpPr txBox="1"/>
          <p:nvPr/>
        </p:nvSpPr>
        <p:spPr>
          <a:xfrm>
            <a:off x="4005758" y="3307324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latin typeface="+mn-lt"/>
              </a:rPr>
              <a:t>no</a:t>
            </a:r>
            <a:endParaRPr lang="en-US" sz="1800" b="1" dirty="0">
              <a:latin typeface="+mn-lt"/>
            </a:endParaRPr>
          </a:p>
        </p:txBody>
      </p:sp>
      <p:cxnSp>
        <p:nvCxnSpPr>
          <p:cNvPr id="13337" name="Gewinkelte Verbindung 13336"/>
          <p:cNvCxnSpPr>
            <a:stCxn id="68" idx="2"/>
            <a:endCxn id="63" idx="0"/>
          </p:cNvCxnSpPr>
          <p:nvPr/>
        </p:nvCxnSpPr>
        <p:spPr bwMode="auto">
          <a:xfrm rot="5400000">
            <a:off x="4546331" y="4793139"/>
            <a:ext cx="1016137" cy="12700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0" name="TextBox 27"/>
          <p:cNvSpPr txBox="1"/>
          <p:nvPr/>
        </p:nvSpPr>
        <p:spPr>
          <a:xfrm>
            <a:off x="5054399" y="4267609"/>
            <a:ext cx="502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latin typeface="+mn-lt"/>
              </a:rPr>
              <a:t>yes</a:t>
            </a:r>
            <a:endParaRPr lang="en-US" sz="1800" b="1" dirty="0">
              <a:latin typeface="+mn-lt"/>
            </a:endParaRPr>
          </a:p>
        </p:txBody>
      </p:sp>
      <p:sp>
        <p:nvSpPr>
          <p:cNvPr id="131" name="TextBox 27"/>
          <p:cNvSpPr txBox="1"/>
          <p:nvPr/>
        </p:nvSpPr>
        <p:spPr>
          <a:xfrm>
            <a:off x="4024623" y="5519994"/>
            <a:ext cx="502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latin typeface="+mn-lt"/>
              </a:rPr>
              <a:t>yes</a:t>
            </a:r>
            <a:endParaRPr lang="en-US" sz="1800" b="1" dirty="0">
              <a:latin typeface="+mn-lt"/>
            </a:endParaRPr>
          </a:p>
        </p:txBody>
      </p:sp>
      <p:cxnSp>
        <p:nvCxnSpPr>
          <p:cNvPr id="13339" name="Gewinkelte Verbindung 13338"/>
          <p:cNvCxnSpPr>
            <a:stCxn id="63" idx="1"/>
            <a:endCxn id="109" idx="3"/>
          </p:cNvCxnSpPr>
          <p:nvPr/>
        </p:nvCxnSpPr>
        <p:spPr bwMode="auto">
          <a:xfrm rot="10800000">
            <a:off x="4024622" y="5900235"/>
            <a:ext cx="390596" cy="3039"/>
          </a:xfrm>
          <a:prstGeom prst="bentConnector3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7" name="Gewinkelte Verbindung 96"/>
          <p:cNvCxnSpPr>
            <a:stCxn id="109" idx="1"/>
            <a:endCxn id="110" idx="3"/>
          </p:cNvCxnSpPr>
          <p:nvPr/>
        </p:nvCxnSpPr>
        <p:spPr bwMode="auto">
          <a:xfrm rot="10800000" flipV="1">
            <a:off x="1896323" y="5900233"/>
            <a:ext cx="409622" cy="1521"/>
          </a:xfrm>
          <a:prstGeom prst="bentConnector3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9" name="Gewinkelte Verbindung 98"/>
          <p:cNvCxnSpPr>
            <a:stCxn id="110" idx="1"/>
            <a:endCxn id="48" idx="6"/>
          </p:cNvCxnSpPr>
          <p:nvPr/>
        </p:nvCxnSpPr>
        <p:spPr bwMode="auto">
          <a:xfrm rot="10800000">
            <a:off x="418712" y="5900233"/>
            <a:ext cx="336865" cy="1522"/>
          </a:xfrm>
          <a:prstGeom prst="bentConnector3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3" name="Gewinkelte Verbindung 102"/>
          <p:cNvCxnSpPr>
            <a:stCxn id="70" idx="1"/>
            <a:endCxn id="23" idx="3"/>
          </p:cNvCxnSpPr>
          <p:nvPr/>
        </p:nvCxnSpPr>
        <p:spPr bwMode="auto">
          <a:xfrm rot="10800000">
            <a:off x="1958190" y="3683007"/>
            <a:ext cx="821498" cy="1"/>
          </a:xfrm>
          <a:prstGeom prst="bentConnector3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5" name="Gewinkelte Verbindung 104"/>
          <p:cNvCxnSpPr>
            <a:stCxn id="23" idx="0"/>
            <a:endCxn id="65" idx="1"/>
          </p:cNvCxnSpPr>
          <p:nvPr/>
        </p:nvCxnSpPr>
        <p:spPr bwMode="auto">
          <a:xfrm rot="5400000" flipH="1" flipV="1">
            <a:off x="1396752" y="2157742"/>
            <a:ext cx="1007750" cy="1673446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5" name="Gewinkelte Verbindung 114"/>
          <p:cNvCxnSpPr>
            <a:stCxn id="34" idx="3"/>
            <a:endCxn id="65" idx="0"/>
          </p:cNvCxnSpPr>
          <p:nvPr/>
        </p:nvCxnSpPr>
        <p:spPr bwMode="auto">
          <a:xfrm>
            <a:off x="1508131" y="1161082"/>
            <a:ext cx="1911635" cy="1144842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" name="Rechteck 1"/>
          <p:cNvSpPr/>
          <p:nvPr/>
        </p:nvSpPr>
        <p:spPr>
          <a:xfrm>
            <a:off x="6820698" y="785629"/>
            <a:ext cx="2236510" cy="3970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  <a:buClr>
                <a:schemeClr val="accent2"/>
              </a:buClr>
            </a:pPr>
            <a:r>
              <a:rPr lang="de-CH" sz="1800" b="1" dirty="0" err="1" smtClean="0">
                <a:latin typeface="Arial" charset="0"/>
              </a:rPr>
              <a:t>duty</a:t>
            </a:r>
            <a:r>
              <a:rPr lang="de-CH" sz="1800" b="1" dirty="0" smtClean="0">
                <a:latin typeface="Arial" charset="0"/>
              </a:rPr>
              <a:t>: </a:t>
            </a:r>
            <a:r>
              <a:rPr lang="de-CH" sz="1800" b="1" dirty="0" err="1" smtClean="0">
                <a:latin typeface="Arial" charset="0"/>
              </a:rPr>
              <a:t>safety</a:t>
            </a:r>
            <a:r>
              <a:rPr lang="de-CH" sz="1800" b="1" dirty="0" smtClean="0">
                <a:latin typeface="Arial" charset="0"/>
              </a:rPr>
              <a:t> expert</a:t>
            </a:r>
            <a:endParaRPr lang="en-US" sz="1800" dirty="0">
              <a:latin typeface="Arial" charset="0"/>
            </a:endParaRPr>
          </a:p>
        </p:txBody>
      </p:sp>
      <p:cxnSp>
        <p:nvCxnSpPr>
          <p:cNvPr id="35" name="Gewinkelte Verbindung 34"/>
          <p:cNvCxnSpPr>
            <a:stCxn id="70" idx="3"/>
            <a:endCxn id="68" idx="1"/>
          </p:cNvCxnSpPr>
          <p:nvPr/>
        </p:nvCxnSpPr>
        <p:spPr bwMode="auto">
          <a:xfrm>
            <a:off x="4058050" y="3683007"/>
            <a:ext cx="357168" cy="12700"/>
          </a:xfrm>
          <a:prstGeom prst="bentConnector3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3" name="TextBox 81"/>
          <p:cNvSpPr txBox="1"/>
          <p:nvPr/>
        </p:nvSpPr>
        <p:spPr>
          <a:xfrm>
            <a:off x="4355976" y="2167425"/>
            <a:ext cx="165284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+mn-lt"/>
              </a:rPr>
              <a:t>Danger to high /</a:t>
            </a:r>
            <a:br>
              <a:rPr lang="en-US" sz="1800" dirty="0" smtClean="0">
                <a:latin typeface="+mn-lt"/>
              </a:rPr>
            </a:br>
            <a:r>
              <a:rPr lang="en-US" sz="1800" dirty="0" smtClean="0">
                <a:latin typeface="+mn-lt"/>
              </a:rPr>
              <a:t>outside range </a:t>
            </a:r>
            <a:endParaRPr lang="en-US" sz="1800" dirty="0">
              <a:latin typeface="+mn-lt"/>
            </a:endParaRPr>
          </a:p>
        </p:txBody>
      </p:sp>
      <p:cxnSp>
        <p:nvCxnSpPr>
          <p:cNvPr id="40" name="Gewinkelte Verbindung 39"/>
          <p:cNvCxnSpPr>
            <a:stCxn id="65" idx="3"/>
            <a:endCxn id="73" idx="1"/>
          </p:cNvCxnSpPr>
          <p:nvPr/>
        </p:nvCxnSpPr>
        <p:spPr bwMode="auto">
          <a:xfrm>
            <a:off x="4102182" y="2490590"/>
            <a:ext cx="253794" cy="1"/>
          </a:xfrm>
          <a:prstGeom prst="bentConnector3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3" name="TextBox 81"/>
          <p:cNvSpPr txBox="1"/>
          <p:nvPr/>
        </p:nvSpPr>
        <p:spPr>
          <a:xfrm>
            <a:off x="6375432" y="1772816"/>
            <a:ext cx="1796968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+mn-lt"/>
              </a:rPr>
              <a:t>Comment from</a:t>
            </a:r>
            <a:br>
              <a:rPr lang="en-US" sz="1800" dirty="0" smtClean="0">
                <a:latin typeface="+mn-lt"/>
              </a:rPr>
            </a:br>
            <a:r>
              <a:rPr lang="en-US" sz="1800" dirty="0" smtClean="0">
                <a:latin typeface="+mn-lt"/>
              </a:rPr>
              <a:t>safety specialist to </a:t>
            </a:r>
            <a:r>
              <a:rPr lang="en-US" sz="1800" dirty="0" err="1" smtClean="0">
                <a:latin typeface="+mn-lt"/>
              </a:rPr>
              <a:t>beamline</a:t>
            </a:r>
            <a:r>
              <a:rPr lang="en-US" sz="1800" dirty="0" smtClean="0">
                <a:latin typeface="+mn-lt"/>
              </a:rPr>
              <a:t> scientist, should set “feasibility” to “no”</a:t>
            </a:r>
            <a:endParaRPr lang="en-US" sz="1800" dirty="0">
              <a:latin typeface="+mn-lt"/>
            </a:endParaRPr>
          </a:p>
        </p:txBody>
      </p:sp>
      <p:cxnSp>
        <p:nvCxnSpPr>
          <p:cNvPr id="51" name="Gewinkelte Verbindung 50"/>
          <p:cNvCxnSpPr>
            <a:stCxn id="73" idx="3"/>
            <a:endCxn id="83" idx="1"/>
          </p:cNvCxnSpPr>
          <p:nvPr/>
        </p:nvCxnSpPr>
        <p:spPr bwMode="auto">
          <a:xfrm>
            <a:off x="6008821" y="2490591"/>
            <a:ext cx="366611" cy="20889"/>
          </a:xfrm>
          <a:prstGeom prst="bentConnector3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2" name="Gewinkelte Verbindung 81"/>
          <p:cNvCxnSpPr>
            <a:stCxn id="46" idx="2"/>
            <a:endCxn id="93" idx="0"/>
          </p:cNvCxnSpPr>
          <p:nvPr/>
        </p:nvCxnSpPr>
        <p:spPr bwMode="auto">
          <a:xfrm rot="16200000" flipH="1">
            <a:off x="7058274" y="4045249"/>
            <a:ext cx="355157" cy="1"/>
          </a:xfrm>
          <a:prstGeom prst="bentConnector3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357192813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Datumsplatzhalter 4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9pPr>
          </a:lstStyle>
          <a:p>
            <a:fld id="{5DFC0010-F05A-4C64-A8FE-9E8167BC0C09}" type="datetime4">
              <a:rPr lang="de-DE" sz="800">
                <a:latin typeface="Arial Narrow" pitchFamily="34" charset="0"/>
              </a:rPr>
              <a:pPr/>
              <a:t>9. September 2014</a:t>
            </a:fld>
            <a:endParaRPr lang="de-DE" sz="800">
              <a:latin typeface="Arial Narrow" pitchFamily="34" charset="0"/>
            </a:endParaRPr>
          </a:p>
        </p:txBody>
      </p:sp>
      <p:sp>
        <p:nvSpPr>
          <p:cNvPr id="13318" name="Fußzeilenplatzhalter 5"/>
          <p:cNvSpPr>
            <a:spLocks noGrp="1"/>
          </p:cNvSpPr>
          <p:nvPr>
            <p:ph type="ftr" sz="quarter" idx="11"/>
          </p:nvPr>
        </p:nvSpPr>
        <p:spPr bwMode="auto">
          <a:xfrm>
            <a:off x="7766663" y="6661150"/>
            <a:ext cx="381000" cy="1968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9pPr>
          </a:lstStyle>
          <a:p>
            <a:r>
              <a:rPr lang="de-DE" sz="800">
                <a:latin typeface="Arial Narrow" pitchFamily="34" charset="0"/>
              </a:rPr>
              <a:t>PSI,</a:t>
            </a:r>
          </a:p>
        </p:txBody>
      </p:sp>
      <p:sp>
        <p:nvSpPr>
          <p:cNvPr id="9" name="Rectangle 17"/>
          <p:cNvSpPr>
            <a:spLocks noChangeArrowheads="1"/>
          </p:cNvSpPr>
          <p:nvPr/>
        </p:nvSpPr>
        <p:spPr bwMode="auto">
          <a:xfrm>
            <a:off x="1763688" y="43408"/>
            <a:ext cx="7344816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110000"/>
              </a:lnSpc>
              <a:buClr>
                <a:schemeClr val="accent2"/>
              </a:buClr>
            </a:pPr>
            <a:r>
              <a:rPr lang="en-US" sz="2600" b="1" dirty="0" smtClean="0">
                <a:latin typeface="Arial" charset="0"/>
              </a:rPr>
              <a:t>Acceptance procedure: technical safety</a:t>
            </a:r>
            <a:endParaRPr lang="en-US" sz="2600" dirty="0">
              <a:latin typeface="Arial" charset="0"/>
            </a:endParaRPr>
          </a:p>
        </p:txBody>
      </p:sp>
      <p:sp>
        <p:nvSpPr>
          <p:cNvPr id="23" name="TextBox 32"/>
          <p:cNvSpPr txBox="1"/>
          <p:nvPr/>
        </p:nvSpPr>
        <p:spPr>
          <a:xfrm>
            <a:off x="169617" y="3498340"/>
            <a:ext cx="178857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+mn-lt"/>
              </a:rPr>
              <a:t>Questions to user</a:t>
            </a:r>
            <a:endParaRPr lang="en-US" sz="1800" dirty="0">
              <a:latin typeface="+mn-lt"/>
            </a:endParaRPr>
          </a:p>
        </p:txBody>
      </p:sp>
      <p:sp>
        <p:nvSpPr>
          <p:cNvPr id="46" name="TextBox 81"/>
          <p:cNvSpPr txBox="1"/>
          <p:nvPr/>
        </p:nvSpPr>
        <p:spPr>
          <a:xfrm>
            <a:off x="6417421" y="3498340"/>
            <a:ext cx="163686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A50021"/>
                </a:solidFill>
                <a:latin typeface="Arial Narrow" pitchFamily="34" charset="0"/>
                <a:cs typeface="Arial Narrow"/>
              </a:rPr>
              <a:t>locked </a:t>
            </a:r>
            <a:endParaRPr lang="en-US" sz="1800" b="1" dirty="0">
              <a:solidFill>
                <a:srgbClr val="A50021"/>
              </a:solidFill>
              <a:latin typeface="Arial Narrow" pitchFamily="34" charset="0"/>
              <a:cs typeface="Arial Narrow"/>
            </a:endParaRPr>
          </a:p>
        </p:txBody>
      </p:sp>
      <p:sp>
        <p:nvSpPr>
          <p:cNvPr id="34" name="TextBox 56"/>
          <p:cNvSpPr txBox="1"/>
          <p:nvPr/>
        </p:nvSpPr>
        <p:spPr>
          <a:xfrm>
            <a:off x="143299" y="837916"/>
            <a:ext cx="136483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+mn-lt"/>
              </a:rPr>
              <a:t>Submit proposal</a:t>
            </a:r>
            <a:endParaRPr lang="en-US" sz="1800" dirty="0">
              <a:latin typeface="+mn-lt"/>
            </a:endParaRPr>
          </a:p>
        </p:txBody>
      </p:sp>
      <p:sp>
        <p:nvSpPr>
          <p:cNvPr id="48" name="Ellipse 47"/>
          <p:cNvSpPr/>
          <p:nvPr/>
        </p:nvSpPr>
        <p:spPr bwMode="auto">
          <a:xfrm>
            <a:off x="107504" y="5756217"/>
            <a:ext cx="311207" cy="288032"/>
          </a:xfrm>
          <a:prstGeom prst="ellipse">
            <a:avLst/>
          </a:prstGeom>
          <a:noFill/>
          <a:ln w="28575" cap="flat" cmpd="sng" algn="ctr">
            <a:solidFill>
              <a:srgbClr val="D6AD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CH" sz="1800" b="1" dirty="0" smtClean="0">
                <a:solidFill>
                  <a:srgbClr val="D6AD00"/>
                </a:solidFill>
                <a:latin typeface="+mn-lt"/>
              </a:rPr>
              <a:t>2</a:t>
            </a:r>
            <a:endParaRPr lang="fr-CH" sz="1800" b="1" dirty="0">
              <a:solidFill>
                <a:srgbClr val="D6AD00"/>
              </a:solidFill>
              <a:latin typeface="+mn-lt"/>
            </a:endParaRPr>
          </a:p>
        </p:txBody>
      </p:sp>
      <p:sp>
        <p:nvSpPr>
          <p:cNvPr id="93" name="TextBox 81"/>
          <p:cNvSpPr txBox="1"/>
          <p:nvPr/>
        </p:nvSpPr>
        <p:spPr>
          <a:xfrm>
            <a:off x="6117840" y="4222829"/>
            <a:ext cx="223602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+mn-lt"/>
              </a:rPr>
              <a:t>Comment from</a:t>
            </a:r>
            <a:br>
              <a:rPr lang="en-US" sz="1800" dirty="0" smtClean="0">
                <a:latin typeface="+mn-lt"/>
              </a:rPr>
            </a:br>
            <a:r>
              <a:rPr lang="en-US" sz="1800" dirty="0" smtClean="0">
                <a:latin typeface="+mn-lt"/>
              </a:rPr>
              <a:t>beam line scientist</a:t>
            </a:r>
            <a:endParaRPr lang="en-US" sz="1800" dirty="0">
              <a:latin typeface="+mn-lt"/>
            </a:endParaRPr>
          </a:p>
        </p:txBody>
      </p:sp>
      <p:sp>
        <p:nvSpPr>
          <p:cNvPr id="94" name="Ellipse 93"/>
          <p:cNvSpPr/>
          <p:nvPr/>
        </p:nvSpPr>
        <p:spPr bwMode="auto">
          <a:xfrm>
            <a:off x="8676456" y="4401979"/>
            <a:ext cx="311207" cy="288032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CH" sz="1800" b="1" dirty="0" smtClean="0">
                <a:solidFill>
                  <a:srgbClr val="A50021"/>
                </a:solidFill>
                <a:latin typeface="Arial Narrow" pitchFamily="34" charset="0"/>
                <a:cs typeface="Arial Narrow"/>
              </a:rPr>
              <a:t>2</a:t>
            </a:r>
            <a:endParaRPr lang="fr-CH" sz="1800" b="1" dirty="0">
              <a:solidFill>
                <a:srgbClr val="A50021"/>
              </a:solidFill>
              <a:latin typeface="Arial Narrow" pitchFamily="34" charset="0"/>
              <a:cs typeface="Arial Narrow"/>
            </a:endParaRPr>
          </a:p>
        </p:txBody>
      </p:sp>
      <p:cxnSp>
        <p:nvCxnSpPr>
          <p:cNvPr id="64" name="Gerade Verbindung mit Pfeil 63"/>
          <p:cNvCxnSpPr>
            <a:stCxn id="93" idx="3"/>
            <a:endCxn id="94" idx="2"/>
          </p:cNvCxnSpPr>
          <p:nvPr/>
        </p:nvCxnSpPr>
        <p:spPr bwMode="auto">
          <a:xfrm>
            <a:off x="8353866" y="4545995"/>
            <a:ext cx="32259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1" name="TextBox 31"/>
          <p:cNvSpPr txBox="1"/>
          <p:nvPr/>
        </p:nvSpPr>
        <p:spPr>
          <a:xfrm>
            <a:off x="6665479" y="5712146"/>
            <a:ext cx="114074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008A3E"/>
                </a:solidFill>
                <a:latin typeface="+mn-lt"/>
              </a:rPr>
              <a:t>feasible</a:t>
            </a:r>
            <a:endParaRPr lang="en-US" sz="1800" b="1" dirty="0">
              <a:solidFill>
                <a:srgbClr val="008A3E"/>
              </a:solidFill>
              <a:latin typeface="+mn-lt"/>
            </a:endParaRPr>
          </a:p>
        </p:txBody>
      </p:sp>
      <p:sp>
        <p:nvSpPr>
          <p:cNvPr id="63" name="Decision 28"/>
          <p:cNvSpPr/>
          <p:nvPr/>
        </p:nvSpPr>
        <p:spPr>
          <a:xfrm>
            <a:off x="4415218" y="5301208"/>
            <a:ext cx="1278362" cy="1204129"/>
          </a:xfrm>
          <a:prstGeom prst="flowChartDecision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Condition?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79" name="TextBox 27"/>
          <p:cNvSpPr txBox="1"/>
          <p:nvPr/>
        </p:nvSpPr>
        <p:spPr>
          <a:xfrm>
            <a:off x="2293542" y="3307324"/>
            <a:ext cx="502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latin typeface="+mn-lt"/>
              </a:rPr>
              <a:t>yes</a:t>
            </a:r>
            <a:endParaRPr lang="en-US" sz="1800" b="1" dirty="0">
              <a:latin typeface="+mn-lt"/>
            </a:endParaRPr>
          </a:p>
        </p:txBody>
      </p:sp>
      <p:sp>
        <p:nvSpPr>
          <p:cNvPr id="65" name="TextBox 56"/>
          <p:cNvSpPr txBox="1"/>
          <p:nvPr/>
        </p:nvSpPr>
        <p:spPr>
          <a:xfrm>
            <a:off x="2397760" y="2305924"/>
            <a:ext cx="204628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+mn-lt"/>
              </a:rPr>
              <a:t>Technical safety</a:t>
            </a:r>
            <a:endParaRPr lang="en-US" sz="1800" dirty="0">
              <a:latin typeface="+mn-lt"/>
            </a:endParaRPr>
          </a:p>
        </p:txBody>
      </p:sp>
      <p:sp>
        <p:nvSpPr>
          <p:cNvPr id="68" name="Decision 28"/>
          <p:cNvSpPr/>
          <p:nvPr/>
        </p:nvSpPr>
        <p:spPr>
          <a:xfrm>
            <a:off x="4415218" y="3080942"/>
            <a:ext cx="1278362" cy="1204129"/>
          </a:xfrm>
          <a:prstGeom prst="flowChartDecision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tIns="0" bIns="0"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Condition</a:t>
            </a:r>
            <a:br>
              <a:rPr lang="en-US" sz="1600" dirty="0" smtClean="0">
                <a:solidFill>
                  <a:schemeClr val="tx1"/>
                </a:solidFill>
              </a:rPr>
            </a:br>
            <a:r>
              <a:rPr lang="en-US" sz="1600" dirty="0" smtClean="0">
                <a:solidFill>
                  <a:schemeClr val="tx1"/>
                </a:solidFill>
              </a:rPr>
              <a:t>known?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70" name="Decision 28"/>
          <p:cNvSpPr/>
          <p:nvPr/>
        </p:nvSpPr>
        <p:spPr>
          <a:xfrm>
            <a:off x="2779688" y="3080942"/>
            <a:ext cx="1278362" cy="1204129"/>
          </a:xfrm>
          <a:prstGeom prst="flowChartDecision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tIns="0" bIns="0"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More</a:t>
            </a:r>
            <a:br>
              <a:rPr lang="en-US" sz="1600" dirty="0" smtClean="0">
                <a:solidFill>
                  <a:schemeClr val="tx1"/>
                </a:solidFill>
              </a:rPr>
            </a:br>
            <a:r>
              <a:rPr lang="en-US" sz="1600" dirty="0" smtClean="0">
                <a:solidFill>
                  <a:schemeClr val="tx1"/>
                </a:solidFill>
              </a:rPr>
              <a:t>informations</a:t>
            </a:r>
            <a:br>
              <a:rPr lang="en-US" sz="1600" dirty="0" smtClean="0">
                <a:solidFill>
                  <a:schemeClr val="tx1"/>
                </a:solidFill>
              </a:rPr>
            </a:br>
            <a:r>
              <a:rPr lang="en-US" sz="1600" dirty="0" smtClean="0">
                <a:solidFill>
                  <a:schemeClr val="tx1"/>
                </a:solidFill>
              </a:rPr>
              <a:t>needed?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72" name="Ellipse 71"/>
          <p:cNvSpPr/>
          <p:nvPr/>
        </p:nvSpPr>
        <p:spPr bwMode="auto">
          <a:xfrm>
            <a:off x="8676456" y="5759255"/>
            <a:ext cx="311207" cy="288032"/>
          </a:xfrm>
          <a:prstGeom prst="ellipse">
            <a:avLst/>
          </a:prstGeom>
          <a:noFill/>
          <a:ln w="28575" cap="flat" cmpd="sng" algn="ctr">
            <a:solidFill>
              <a:srgbClr val="008A3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latinLnBrk="0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fr-CH" sz="1800" b="1" dirty="0" smtClean="0">
                <a:solidFill>
                  <a:srgbClr val="008A3E"/>
                </a:solidFill>
                <a:latin typeface="+mn-lt"/>
              </a:rPr>
              <a:t>2</a:t>
            </a:r>
            <a:endParaRPr lang="fr-CH" sz="1800" b="1" dirty="0">
              <a:solidFill>
                <a:srgbClr val="008A3E"/>
              </a:solidFill>
              <a:latin typeface="+mn-lt"/>
            </a:endParaRPr>
          </a:p>
        </p:txBody>
      </p:sp>
      <p:cxnSp>
        <p:nvCxnSpPr>
          <p:cNvPr id="44" name="Gewinkelte Verbindung 43"/>
          <p:cNvCxnSpPr>
            <a:stCxn id="65" idx="2"/>
            <a:endCxn id="70" idx="0"/>
          </p:cNvCxnSpPr>
          <p:nvPr/>
        </p:nvCxnSpPr>
        <p:spPr bwMode="auto">
          <a:xfrm rot="5400000">
            <a:off x="3217042" y="2877084"/>
            <a:ext cx="405686" cy="2031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9" name="Gewinkelte Verbindung 58"/>
          <p:cNvCxnSpPr>
            <a:stCxn id="63" idx="3"/>
            <a:endCxn id="61" idx="1"/>
          </p:cNvCxnSpPr>
          <p:nvPr/>
        </p:nvCxnSpPr>
        <p:spPr bwMode="auto">
          <a:xfrm flipV="1">
            <a:off x="5693580" y="5896812"/>
            <a:ext cx="971899" cy="6461"/>
          </a:xfrm>
          <a:prstGeom prst="bentConnector3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6" name="Gewinkelte Verbindung 75"/>
          <p:cNvCxnSpPr>
            <a:stCxn id="68" idx="3"/>
            <a:endCxn id="46" idx="1"/>
          </p:cNvCxnSpPr>
          <p:nvPr/>
        </p:nvCxnSpPr>
        <p:spPr bwMode="auto">
          <a:xfrm flipV="1">
            <a:off x="5693580" y="3683006"/>
            <a:ext cx="723841" cy="1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5" name="Gewinkelte Verbindung 84"/>
          <p:cNvCxnSpPr>
            <a:stCxn id="61" idx="3"/>
            <a:endCxn id="72" idx="2"/>
          </p:cNvCxnSpPr>
          <p:nvPr/>
        </p:nvCxnSpPr>
        <p:spPr bwMode="auto">
          <a:xfrm>
            <a:off x="7806226" y="5896812"/>
            <a:ext cx="870230" cy="6459"/>
          </a:xfrm>
          <a:prstGeom prst="bentConnector3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8" name="TextBox 19"/>
          <p:cNvSpPr txBox="1"/>
          <p:nvPr/>
        </p:nvSpPr>
        <p:spPr>
          <a:xfrm>
            <a:off x="5680756" y="5519995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latin typeface="+mn-lt"/>
              </a:rPr>
              <a:t>no</a:t>
            </a:r>
            <a:endParaRPr lang="en-US" sz="1800" b="1" dirty="0">
              <a:latin typeface="+mn-lt"/>
            </a:endParaRPr>
          </a:p>
        </p:txBody>
      </p:sp>
      <p:sp>
        <p:nvSpPr>
          <p:cNvPr id="109" name="TextBox 31"/>
          <p:cNvSpPr txBox="1"/>
          <p:nvPr/>
        </p:nvSpPr>
        <p:spPr>
          <a:xfrm>
            <a:off x="2305945" y="5577068"/>
            <a:ext cx="1718677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rgbClr val="D6AD00"/>
                </a:solidFill>
                <a:latin typeface="+mn-lt"/>
              </a:rPr>
              <a:t>f</a:t>
            </a:r>
            <a:r>
              <a:rPr lang="en-US" sz="1800" b="1" dirty="0" smtClean="0">
                <a:solidFill>
                  <a:srgbClr val="D6AD00"/>
                </a:solidFill>
                <a:latin typeface="+mn-lt"/>
              </a:rPr>
              <a:t>easible under condition  </a:t>
            </a:r>
            <a:endParaRPr lang="en-US" sz="1800" b="1" dirty="0">
              <a:solidFill>
                <a:srgbClr val="D6AD00"/>
              </a:solidFill>
              <a:latin typeface="+mn-lt"/>
            </a:endParaRPr>
          </a:p>
        </p:txBody>
      </p:sp>
      <p:sp>
        <p:nvSpPr>
          <p:cNvPr id="110" name="TextBox 31"/>
          <p:cNvSpPr txBox="1"/>
          <p:nvPr/>
        </p:nvSpPr>
        <p:spPr>
          <a:xfrm>
            <a:off x="755576" y="5717089"/>
            <a:ext cx="114074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+mn-lt"/>
              </a:rPr>
              <a:t>conditions</a:t>
            </a:r>
            <a:endParaRPr lang="en-US" sz="1800" dirty="0">
              <a:latin typeface="+mn-lt"/>
            </a:endParaRPr>
          </a:p>
        </p:txBody>
      </p:sp>
      <p:sp>
        <p:nvSpPr>
          <p:cNvPr id="118" name="TextBox 19"/>
          <p:cNvSpPr txBox="1"/>
          <p:nvPr/>
        </p:nvSpPr>
        <p:spPr>
          <a:xfrm>
            <a:off x="5651784" y="3338895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latin typeface="+mn-lt"/>
              </a:rPr>
              <a:t>no</a:t>
            </a:r>
            <a:endParaRPr lang="en-US" sz="1800" b="1" dirty="0">
              <a:latin typeface="+mn-lt"/>
            </a:endParaRPr>
          </a:p>
        </p:txBody>
      </p:sp>
      <p:sp>
        <p:nvSpPr>
          <p:cNvPr id="127" name="TextBox 19"/>
          <p:cNvSpPr txBox="1"/>
          <p:nvPr/>
        </p:nvSpPr>
        <p:spPr>
          <a:xfrm>
            <a:off x="4005758" y="3307324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latin typeface="+mn-lt"/>
              </a:rPr>
              <a:t>no</a:t>
            </a:r>
            <a:endParaRPr lang="en-US" sz="1800" b="1" dirty="0">
              <a:latin typeface="+mn-lt"/>
            </a:endParaRPr>
          </a:p>
        </p:txBody>
      </p:sp>
      <p:cxnSp>
        <p:nvCxnSpPr>
          <p:cNvPr id="13337" name="Gewinkelte Verbindung 13336"/>
          <p:cNvCxnSpPr>
            <a:stCxn id="68" idx="2"/>
            <a:endCxn id="63" idx="0"/>
          </p:cNvCxnSpPr>
          <p:nvPr/>
        </p:nvCxnSpPr>
        <p:spPr bwMode="auto">
          <a:xfrm rot="5400000">
            <a:off x="4546331" y="4793139"/>
            <a:ext cx="1016137" cy="12700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0" name="TextBox 27"/>
          <p:cNvSpPr txBox="1"/>
          <p:nvPr/>
        </p:nvSpPr>
        <p:spPr>
          <a:xfrm>
            <a:off x="5054399" y="4267609"/>
            <a:ext cx="502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latin typeface="+mn-lt"/>
              </a:rPr>
              <a:t>yes</a:t>
            </a:r>
            <a:endParaRPr lang="en-US" sz="1800" b="1" dirty="0">
              <a:latin typeface="+mn-lt"/>
            </a:endParaRPr>
          </a:p>
        </p:txBody>
      </p:sp>
      <p:sp>
        <p:nvSpPr>
          <p:cNvPr id="131" name="TextBox 27"/>
          <p:cNvSpPr txBox="1"/>
          <p:nvPr/>
        </p:nvSpPr>
        <p:spPr>
          <a:xfrm>
            <a:off x="4024623" y="5519994"/>
            <a:ext cx="502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latin typeface="+mn-lt"/>
              </a:rPr>
              <a:t>yes</a:t>
            </a:r>
            <a:endParaRPr lang="en-US" sz="1800" b="1" dirty="0">
              <a:latin typeface="+mn-lt"/>
            </a:endParaRPr>
          </a:p>
        </p:txBody>
      </p:sp>
      <p:cxnSp>
        <p:nvCxnSpPr>
          <p:cNvPr id="13339" name="Gewinkelte Verbindung 13338"/>
          <p:cNvCxnSpPr>
            <a:stCxn id="63" idx="1"/>
            <a:endCxn id="109" idx="3"/>
          </p:cNvCxnSpPr>
          <p:nvPr/>
        </p:nvCxnSpPr>
        <p:spPr bwMode="auto">
          <a:xfrm rot="10800000">
            <a:off x="4024622" y="5900235"/>
            <a:ext cx="390596" cy="3039"/>
          </a:xfrm>
          <a:prstGeom prst="bentConnector3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7" name="Gewinkelte Verbindung 96"/>
          <p:cNvCxnSpPr>
            <a:stCxn id="109" idx="1"/>
            <a:endCxn id="110" idx="3"/>
          </p:cNvCxnSpPr>
          <p:nvPr/>
        </p:nvCxnSpPr>
        <p:spPr bwMode="auto">
          <a:xfrm rot="10800000" flipV="1">
            <a:off x="1896323" y="5900233"/>
            <a:ext cx="409622" cy="1521"/>
          </a:xfrm>
          <a:prstGeom prst="bentConnector3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9" name="Gewinkelte Verbindung 98"/>
          <p:cNvCxnSpPr>
            <a:stCxn id="110" idx="1"/>
            <a:endCxn id="48" idx="6"/>
          </p:cNvCxnSpPr>
          <p:nvPr/>
        </p:nvCxnSpPr>
        <p:spPr bwMode="auto">
          <a:xfrm rot="10800000">
            <a:off x="418712" y="5900233"/>
            <a:ext cx="336865" cy="1522"/>
          </a:xfrm>
          <a:prstGeom prst="bentConnector3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3" name="Gewinkelte Verbindung 102"/>
          <p:cNvCxnSpPr>
            <a:stCxn id="70" idx="1"/>
            <a:endCxn id="23" idx="3"/>
          </p:cNvCxnSpPr>
          <p:nvPr/>
        </p:nvCxnSpPr>
        <p:spPr bwMode="auto">
          <a:xfrm rot="10800000">
            <a:off x="1958190" y="3683007"/>
            <a:ext cx="821498" cy="1"/>
          </a:xfrm>
          <a:prstGeom prst="bentConnector3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5" name="Gewinkelte Verbindung 104"/>
          <p:cNvCxnSpPr>
            <a:stCxn id="23" idx="0"/>
            <a:endCxn id="65" idx="1"/>
          </p:cNvCxnSpPr>
          <p:nvPr/>
        </p:nvCxnSpPr>
        <p:spPr bwMode="auto">
          <a:xfrm rot="5400000" flipH="1" flipV="1">
            <a:off x="1226957" y="2327537"/>
            <a:ext cx="1007750" cy="1333856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5" name="Gewinkelte Verbindung 114"/>
          <p:cNvCxnSpPr>
            <a:stCxn id="34" idx="3"/>
            <a:endCxn id="65" idx="0"/>
          </p:cNvCxnSpPr>
          <p:nvPr/>
        </p:nvCxnSpPr>
        <p:spPr bwMode="auto">
          <a:xfrm>
            <a:off x="1508131" y="1161082"/>
            <a:ext cx="1912769" cy="1144842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" name="Rechteck 1"/>
          <p:cNvSpPr/>
          <p:nvPr/>
        </p:nvSpPr>
        <p:spPr>
          <a:xfrm>
            <a:off x="6230793" y="785629"/>
            <a:ext cx="2877711" cy="3970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  <a:buClr>
                <a:schemeClr val="accent2"/>
              </a:buClr>
            </a:pPr>
            <a:r>
              <a:rPr lang="de-CH" sz="1800" b="1" dirty="0" err="1" smtClean="0">
                <a:latin typeface="Arial" charset="0"/>
              </a:rPr>
              <a:t>duty</a:t>
            </a:r>
            <a:r>
              <a:rPr lang="de-CH" sz="1800" b="1" dirty="0" smtClean="0">
                <a:latin typeface="Arial" charset="0"/>
              </a:rPr>
              <a:t>: beam </a:t>
            </a:r>
            <a:r>
              <a:rPr lang="de-CH" sz="1800" b="1" dirty="0" err="1" smtClean="0">
                <a:latin typeface="Arial" charset="0"/>
              </a:rPr>
              <a:t>line</a:t>
            </a:r>
            <a:r>
              <a:rPr lang="de-CH" sz="1800" b="1" dirty="0" smtClean="0">
                <a:latin typeface="Arial" charset="0"/>
              </a:rPr>
              <a:t> </a:t>
            </a:r>
            <a:r>
              <a:rPr lang="de-CH" sz="1800" b="1" dirty="0" err="1" smtClean="0">
                <a:latin typeface="Arial" charset="0"/>
              </a:rPr>
              <a:t>scientist</a:t>
            </a:r>
            <a:endParaRPr lang="en-US" sz="1800" dirty="0">
              <a:latin typeface="Arial" charset="0"/>
            </a:endParaRPr>
          </a:p>
        </p:txBody>
      </p:sp>
      <p:cxnSp>
        <p:nvCxnSpPr>
          <p:cNvPr id="35" name="Gewinkelte Verbindung 34"/>
          <p:cNvCxnSpPr>
            <a:stCxn id="70" idx="3"/>
            <a:endCxn id="68" idx="1"/>
          </p:cNvCxnSpPr>
          <p:nvPr/>
        </p:nvCxnSpPr>
        <p:spPr bwMode="auto">
          <a:xfrm>
            <a:off x="4058050" y="3683007"/>
            <a:ext cx="357168" cy="12700"/>
          </a:xfrm>
          <a:prstGeom prst="bentConnector3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2" name="Gewinkelte Verbindung 81"/>
          <p:cNvCxnSpPr>
            <a:stCxn id="46" idx="2"/>
            <a:endCxn id="93" idx="0"/>
          </p:cNvCxnSpPr>
          <p:nvPr/>
        </p:nvCxnSpPr>
        <p:spPr bwMode="auto">
          <a:xfrm rot="16200000" flipH="1">
            <a:off x="7058274" y="4045249"/>
            <a:ext cx="355157" cy="1"/>
          </a:xfrm>
          <a:prstGeom prst="bentConnector3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0" name="TextBox 81"/>
          <p:cNvSpPr txBox="1"/>
          <p:nvPr/>
        </p:nvSpPr>
        <p:spPr>
          <a:xfrm>
            <a:off x="4719355" y="2167425"/>
            <a:ext cx="165284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+mn-lt"/>
              </a:rPr>
              <a:t>Danger to high /</a:t>
            </a:r>
            <a:br>
              <a:rPr lang="en-US" sz="1800" dirty="0" smtClean="0">
                <a:latin typeface="+mn-lt"/>
              </a:rPr>
            </a:br>
            <a:r>
              <a:rPr lang="en-US" sz="1800" dirty="0" smtClean="0">
                <a:latin typeface="+mn-lt"/>
              </a:rPr>
              <a:t>outside range </a:t>
            </a:r>
            <a:endParaRPr lang="en-US" sz="1800" dirty="0">
              <a:latin typeface="+mn-lt"/>
            </a:endParaRPr>
          </a:p>
        </p:txBody>
      </p:sp>
      <p:sp>
        <p:nvSpPr>
          <p:cNvPr id="41" name="TextBox 81"/>
          <p:cNvSpPr txBox="1"/>
          <p:nvPr/>
        </p:nvSpPr>
        <p:spPr>
          <a:xfrm>
            <a:off x="6735472" y="2134597"/>
            <a:ext cx="179696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+mn-lt"/>
              </a:rPr>
              <a:t>set feasibility to “no”</a:t>
            </a:r>
            <a:endParaRPr lang="en-US" sz="1800" dirty="0">
              <a:latin typeface="+mn-lt"/>
            </a:endParaRPr>
          </a:p>
        </p:txBody>
      </p:sp>
      <p:cxnSp>
        <p:nvCxnSpPr>
          <p:cNvPr id="42" name="Gewinkelte Verbindung 39"/>
          <p:cNvCxnSpPr/>
          <p:nvPr/>
        </p:nvCxnSpPr>
        <p:spPr bwMode="auto">
          <a:xfrm>
            <a:off x="4458990" y="2490590"/>
            <a:ext cx="253794" cy="1"/>
          </a:xfrm>
          <a:prstGeom prst="bentConnector3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3" name="Gewinkelte Verbindung 50"/>
          <p:cNvCxnSpPr/>
          <p:nvPr/>
        </p:nvCxnSpPr>
        <p:spPr bwMode="auto">
          <a:xfrm>
            <a:off x="6365629" y="2490591"/>
            <a:ext cx="366611" cy="20889"/>
          </a:xfrm>
          <a:prstGeom prst="bentConnector3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937966242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Datumsplatzhalter 4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9pPr>
          </a:lstStyle>
          <a:p>
            <a:fld id="{5DFC0010-F05A-4C64-A8FE-9E8167BC0C09}" type="datetime4">
              <a:rPr lang="de-DE" sz="800">
                <a:latin typeface="Arial Narrow" pitchFamily="34" charset="0"/>
              </a:rPr>
              <a:pPr/>
              <a:t>9. September 2014</a:t>
            </a:fld>
            <a:endParaRPr lang="de-DE" sz="800">
              <a:latin typeface="Arial Narrow" pitchFamily="34" charset="0"/>
            </a:endParaRPr>
          </a:p>
        </p:txBody>
      </p:sp>
      <p:sp>
        <p:nvSpPr>
          <p:cNvPr id="13318" name="Fußzeilenplatzhalter 5"/>
          <p:cNvSpPr>
            <a:spLocks noGrp="1"/>
          </p:cNvSpPr>
          <p:nvPr>
            <p:ph type="ftr" sz="quarter" idx="11"/>
          </p:nvPr>
        </p:nvSpPr>
        <p:spPr bwMode="auto">
          <a:xfrm>
            <a:off x="7740352" y="6659435"/>
            <a:ext cx="381000" cy="1968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9pPr>
          </a:lstStyle>
          <a:p>
            <a:r>
              <a:rPr lang="de-DE" sz="800">
                <a:latin typeface="Arial Narrow" pitchFamily="34" charset="0"/>
              </a:rPr>
              <a:t>PSI,</a:t>
            </a:r>
          </a:p>
        </p:txBody>
      </p:sp>
      <p:sp>
        <p:nvSpPr>
          <p:cNvPr id="9" name="Rectangle 17"/>
          <p:cNvSpPr>
            <a:spLocks noChangeArrowheads="1"/>
          </p:cNvSpPr>
          <p:nvPr/>
        </p:nvSpPr>
        <p:spPr bwMode="auto">
          <a:xfrm>
            <a:off x="1763688" y="43408"/>
            <a:ext cx="7056784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110000"/>
              </a:lnSpc>
              <a:buClr>
                <a:schemeClr val="accent2"/>
              </a:buClr>
            </a:pPr>
            <a:r>
              <a:rPr lang="en-US" sz="2600" b="1" dirty="0" smtClean="0">
                <a:latin typeface="Arial" charset="0"/>
              </a:rPr>
              <a:t>Acceptance procedure: scientific committee </a:t>
            </a:r>
            <a:endParaRPr lang="en-US" sz="2600" dirty="0">
              <a:latin typeface="Arial" charset="0"/>
            </a:endParaRPr>
          </a:p>
        </p:txBody>
      </p:sp>
      <p:sp>
        <p:nvSpPr>
          <p:cNvPr id="53" name="TextBox 12"/>
          <p:cNvSpPr txBox="1"/>
          <p:nvPr/>
        </p:nvSpPr>
        <p:spPr>
          <a:xfrm>
            <a:off x="4648967" y="4780309"/>
            <a:ext cx="1286226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+mn-lt"/>
              </a:rPr>
              <a:t>Proposal to beam time planning</a:t>
            </a:r>
            <a:endParaRPr lang="en-US" sz="1800" dirty="0">
              <a:latin typeface="+mn-lt"/>
            </a:endParaRPr>
          </a:p>
        </p:txBody>
      </p:sp>
      <p:sp>
        <p:nvSpPr>
          <p:cNvPr id="61" name="TextBox 89"/>
          <p:cNvSpPr txBox="1"/>
          <p:nvPr/>
        </p:nvSpPr>
        <p:spPr>
          <a:xfrm>
            <a:off x="1243099" y="3820552"/>
            <a:ext cx="10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latin typeface="+mn-lt"/>
              </a:rPr>
              <a:t>approved</a:t>
            </a:r>
            <a:endParaRPr lang="en-US" sz="1800" b="1" dirty="0">
              <a:latin typeface="+mn-lt"/>
            </a:endParaRPr>
          </a:p>
        </p:txBody>
      </p:sp>
      <p:cxnSp>
        <p:nvCxnSpPr>
          <p:cNvPr id="28" name="Gerade Verbindung mit Pfeil 27"/>
          <p:cNvCxnSpPr>
            <a:stCxn id="35" idx="2"/>
            <a:endCxn id="55" idx="0"/>
          </p:cNvCxnSpPr>
          <p:nvPr/>
        </p:nvCxnSpPr>
        <p:spPr bwMode="auto">
          <a:xfrm>
            <a:off x="2364836" y="3820552"/>
            <a:ext cx="0" cy="95975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5" name="TextBox 13"/>
          <p:cNvSpPr txBox="1"/>
          <p:nvPr/>
        </p:nvSpPr>
        <p:spPr>
          <a:xfrm>
            <a:off x="636644" y="4780309"/>
            <a:ext cx="3456384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+mn-lt"/>
              </a:rPr>
              <a:t>By </a:t>
            </a:r>
            <a:r>
              <a:rPr lang="en-US" sz="1800" b="1" dirty="0" smtClean="0">
                <a:solidFill>
                  <a:srgbClr val="C00000"/>
                </a:solidFill>
                <a:latin typeface="+mn-lt"/>
                <a:sym typeface="Wingdings"/>
              </a:rPr>
              <a:t></a:t>
            </a:r>
            <a:r>
              <a:rPr lang="en-US" sz="1800" dirty="0" smtClean="0">
                <a:latin typeface="+mn-lt"/>
                <a:sym typeface="Wingdings"/>
              </a:rPr>
              <a:t> / </a:t>
            </a:r>
            <a:r>
              <a:rPr lang="en-US" sz="1800" b="1" dirty="0" smtClean="0">
                <a:solidFill>
                  <a:srgbClr val="C00000"/>
                </a:solidFill>
                <a:latin typeface="+mn-lt"/>
                <a:sym typeface="Wingdings"/>
              </a:rPr>
              <a:t></a:t>
            </a:r>
            <a:r>
              <a:rPr lang="en-US" sz="1800" dirty="0" smtClean="0">
                <a:latin typeface="+mn-lt"/>
              </a:rPr>
              <a:t> : info to user, that proposal can be rejected, if condition can’t be solved.</a:t>
            </a:r>
            <a:endParaRPr lang="en-US" sz="1800" dirty="0">
              <a:latin typeface="+mn-lt"/>
            </a:endParaRPr>
          </a:p>
        </p:txBody>
      </p:sp>
      <p:sp>
        <p:nvSpPr>
          <p:cNvPr id="63" name="TextBox 92"/>
          <p:cNvSpPr txBox="1"/>
          <p:nvPr/>
        </p:nvSpPr>
        <p:spPr>
          <a:xfrm>
            <a:off x="3007948" y="2804889"/>
            <a:ext cx="1383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+mn-lt"/>
              </a:rPr>
              <a:t>n</a:t>
            </a:r>
            <a:r>
              <a:rPr lang="en-US" sz="1800" b="1" dirty="0" smtClean="0">
                <a:latin typeface="+mn-lt"/>
              </a:rPr>
              <a:t>ot approved</a:t>
            </a:r>
            <a:endParaRPr lang="en-US" sz="1800" b="1" dirty="0">
              <a:latin typeface="+mn-lt"/>
            </a:endParaRPr>
          </a:p>
        </p:txBody>
      </p:sp>
      <p:sp>
        <p:nvSpPr>
          <p:cNvPr id="65" name="TextBox 95"/>
          <p:cNvSpPr txBox="1"/>
          <p:nvPr/>
        </p:nvSpPr>
        <p:spPr>
          <a:xfrm>
            <a:off x="4648625" y="2756823"/>
            <a:ext cx="1286226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+mn-lt"/>
              </a:rPr>
              <a:t>Status: </a:t>
            </a:r>
          </a:p>
          <a:p>
            <a:pPr algn="ctr"/>
            <a:r>
              <a:rPr lang="en-US" sz="1800" dirty="0">
                <a:latin typeface="+mn-lt"/>
              </a:rPr>
              <a:t>p</a:t>
            </a:r>
            <a:r>
              <a:rPr lang="en-US" sz="1800" dirty="0" smtClean="0">
                <a:latin typeface="+mn-lt"/>
              </a:rPr>
              <a:t>roposal rejected</a:t>
            </a:r>
            <a:endParaRPr lang="en-US" sz="1800" dirty="0">
              <a:latin typeface="+mn-lt"/>
            </a:endParaRPr>
          </a:p>
        </p:txBody>
      </p:sp>
      <p:cxnSp>
        <p:nvCxnSpPr>
          <p:cNvPr id="38" name="Gerade Verbindung mit Pfeil 37"/>
          <p:cNvCxnSpPr>
            <a:stCxn id="35" idx="3"/>
            <a:endCxn id="65" idx="1"/>
          </p:cNvCxnSpPr>
          <p:nvPr/>
        </p:nvCxnSpPr>
        <p:spPr bwMode="auto">
          <a:xfrm>
            <a:off x="3004017" y="3218488"/>
            <a:ext cx="1644608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5" name="Decision 28"/>
          <p:cNvSpPr/>
          <p:nvPr/>
        </p:nvSpPr>
        <p:spPr>
          <a:xfrm>
            <a:off x="1725655" y="2616423"/>
            <a:ext cx="1278362" cy="1204129"/>
          </a:xfrm>
          <a:prstGeom prst="flowChartDecision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tIns="0" bIns="0"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Scientific</a:t>
            </a:r>
            <a:br>
              <a:rPr lang="en-US" sz="1600" dirty="0" smtClean="0">
                <a:solidFill>
                  <a:schemeClr val="tx1"/>
                </a:solidFill>
              </a:rPr>
            </a:br>
            <a:r>
              <a:rPr lang="en-US" sz="1600" dirty="0" smtClean="0">
                <a:solidFill>
                  <a:schemeClr val="tx1"/>
                </a:solidFill>
              </a:rPr>
              <a:t>committee?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41" name="TextBox 13"/>
          <p:cNvSpPr txBox="1"/>
          <p:nvPr/>
        </p:nvSpPr>
        <p:spPr>
          <a:xfrm>
            <a:off x="6804248" y="3033822"/>
            <a:ext cx="128622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+mn-lt"/>
              </a:rPr>
              <a:t>info to user</a:t>
            </a:r>
            <a:endParaRPr lang="en-US" sz="1800" dirty="0">
              <a:latin typeface="+mn-lt"/>
            </a:endParaRPr>
          </a:p>
        </p:txBody>
      </p:sp>
      <p:cxnSp>
        <p:nvCxnSpPr>
          <p:cNvPr id="12" name="Gewinkelte Verbindung 11"/>
          <p:cNvCxnSpPr>
            <a:stCxn id="65" idx="3"/>
            <a:endCxn id="41" idx="1"/>
          </p:cNvCxnSpPr>
          <p:nvPr/>
        </p:nvCxnSpPr>
        <p:spPr bwMode="auto">
          <a:xfrm>
            <a:off x="5934851" y="3218488"/>
            <a:ext cx="869397" cy="12700"/>
          </a:xfrm>
          <a:prstGeom prst="bentConnector3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13" name="Gruppieren 12"/>
          <p:cNvGrpSpPr/>
          <p:nvPr/>
        </p:nvGrpSpPr>
        <p:grpSpPr>
          <a:xfrm>
            <a:off x="1176704" y="1715812"/>
            <a:ext cx="2387184" cy="478406"/>
            <a:chOff x="1176704" y="1715812"/>
            <a:chExt cx="2387184" cy="478406"/>
          </a:xfrm>
        </p:grpSpPr>
        <p:sp>
          <p:nvSpPr>
            <p:cNvPr id="68" name="Ellipse 67"/>
            <p:cNvSpPr/>
            <p:nvPr/>
          </p:nvSpPr>
          <p:spPr bwMode="auto">
            <a:xfrm>
              <a:off x="3180673" y="1810999"/>
              <a:ext cx="311207" cy="288032"/>
            </a:xfrm>
            <a:prstGeom prst="ellipse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fr-CH" kern="0" dirty="0">
                  <a:solidFill>
                    <a:srgbClr val="C00000"/>
                  </a:solidFill>
                </a:rPr>
                <a:t>2</a:t>
              </a:r>
              <a:endParaRPr kumimoji="0" lang="fr-CH" sz="2400" b="0" i="0" u="none" strike="noStrike" kern="0" cap="none" normalizeH="0" dirty="0">
                <a:ln>
                  <a:noFill/>
                </a:ln>
                <a:solidFill>
                  <a:srgbClr val="C00000"/>
                </a:solidFill>
                <a:effectLst/>
              </a:endParaRPr>
            </a:p>
          </p:txBody>
        </p:sp>
        <p:sp>
          <p:nvSpPr>
            <p:cNvPr id="34" name="Ellipse 33"/>
            <p:cNvSpPr/>
            <p:nvPr/>
          </p:nvSpPr>
          <p:spPr bwMode="auto">
            <a:xfrm>
              <a:off x="2047279" y="1810999"/>
              <a:ext cx="311207" cy="288032"/>
            </a:xfrm>
            <a:prstGeom prst="ellipse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fr-CH" kern="0" dirty="0" smtClean="0">
                  <a:solidFill>
                    <a:srgbClr val="C00000"/>
                  </a:solidFill>
                </a:rPr>
                <a:t>1</a:t>
              </a:r>
              <a:endParaRPr kumimoji="0" lang="fr-CH" sz="2400" b="0" i="0" u="none" strike="noStrike" kern="0" cap="none" normalizeH="0" dirty="0">
                <a:ln>
                  <a:noFill/>
                </a:ln>
                <a:solidFill>
                  <a:srgbClr val="C00000"/>
                </a:solidFill>
                <a:effectLst/>
              </a:endParaRPr>
            </a:p>
          </p:txBody>
        </p:sp>
        <p:sp>
          <p:nvSpPr>
            <p:cNvPr id="48" name="Ellipse 47"/>
            <p:cNvSpPr/>
            <p:nvPr/>
          </p:nvSpPr>
          <p:spPr bwMode="auto">
            <a:xfrm>
              <a:off x="2428651" y="1810999"/>
              <a:ext cx="311207" cy="288032"/>
            </a:xfrm>
            <a:prstGeom prst="ellipse">
              <a:avLst/>
            </a:prstGeom>
            <a:noFill/>
            <a:ln w="28575" cap="flat" cmpd="sng" algn="ctr">
              <a:solidFill>
                <a:srgbClr val="008A3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CH" sz="2400" b="0" i="0" u="none" strike="noStrike" kern="0" cap="none" normalizeH="0" dirty="0" smtClean="0">
                  <a:ln>
                    <a:noFill/>
                  </a:ln>
                  <a:solidFill>
                    <a:srgbClr val="008A3E"/>
                  </a:solidFill>
                  <a:effectLst/>
                  <a:latin typeface="Times" charset="0"/>
                </a:rPr>
                <a:t>2</a:t>
              </a:r>
              <a:endParaRPr kumimoji="0" lang="fr-CH" sz="2400" b="0" i="0" u="none" strike="noStrike" kern="0" cap="none" normalizeH="0" dirty="0">
                <a:ln>
                  <a:noFill/>
                </a:ln>
                <a:solidFill>
                  <a:srgbClr val="008A3E"/>
                </a:solidFill>
                <a:effectLst/>
                <a:latin typeface="Times" charset="0"/>
              </a:endParaRPr>
            </a:p>
          </p:txBody>
        </p:sp>
        <p:sp>
          <p:nvSpPr>
            <p:cNvPr id="26" name="Ellipse 25"/>
            <p:cNvSpPr/>
            <p:nvPr/>
          </p:nvSpPr>
          <p:spPr bwMode="auto">
            <a:xfrm>
              <a:off x="1258648" y="1810999"/>
              <a:ext cx="311207" cy="288032"/>
            </a:xfrm>
            <a:prstGeom prst="ellipse">
              <a:avLst/>
            </a:prstGeom>
            <a:noFill/>
            <a:ln w="28575" cap="flat" cmpd="sng" algn="ctr">
              <a:solidFill>
                <a:srgbClr val="008A3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CH" sz="2400" b="0" i="0" u="none" strike="noStrike" kern="0" cap="none" normalizeH="0" dirty="0" smtClean="0">
                  <a:ln>
                    <a:noFill/>
                  </a:ln>
                  <a:solidFill>
                    <a:srgbClr val="008A3E"/>
                  </a:solidFill>
                  <a:effectLst/>
                  <a:latin typeface="Times" charset="0"/>
                </a:rPr>
                <a:t>1</a:t>
              </a:r>
              <a:endParaRPr kumimoji="0" lang="fr-CH" sz="2400" b="0" i="0" u="none" strike="noStrike" kern="0" cap="none" normalizeH="0" dirty="0">
                <a:ln>
                  <a:noFill/>
                </a:ln>
                <a:solidFill>
                  <a:srgbClr val="008A3E"/>
                </a:solidFill>
                <a:effectLst/>
                <a:latin typeface="Times" charset="0"/>
              </a:endParaRPr>
            </a:p>
          </p:txBody>
        </p:sp>
        <p:sp>
          <p:nvSpPr>
            <p:cNvPr id="27" name="Ellipse 26"/>
            <p:cNvSpPr/>
            <p:nvPr/>
          </p:nvSpPr>
          <p:spPr bwMode="auto">
            <a:xfrm>
              <a:off x="1633929" y="1810999"/>
              <a:ext cx="311207" cy="288032"/>
            </a:xfrm>
            <a:prstGeom prst="ellipse">
              <a:avLst/>
            </a:prstGeom>
            <a:noFill/>
            <a:ln w="28575" cap="flat" cmpd="sng" algn="ctr">
              <a:solidFill>
                <a:srgbClr val="D6AD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CH" sz="2400" b="0" i="0" u="none" strike="noStrike" kern="0" cap="none" normalizeH="0" dirty="0" smtClean="0">
                  <a:ln>
                    <a:noFill/>
                  </a:ln>
                  <a:solidFill>
                    <a:srgbClr val="D6AD00"/>
                  </a:solidFill>
                  <a:effectLst/>
                  <a:latin typeface="Times" charset="0"/>
                </a:rPr>
                <a:t>1</a:t>
              </a:r>
              <a:endParaRPr kumimoji="0" lang="fr-CH" sz="2400" b="0" i="0" u="none" strike="noStrike" kern="0" cap="none" normalizeH="0" dirty="0">
                <a:ln>
                  <a:noFill/>
                </a:ln>
                <a:solidFill>
                  <a:srgbClr val="D6AD00"/>
                </a:solidFill>
                <a:effectLst/>
                <a:latin typeface="Times" charset="0"/>
              </a:endParaRPr>
            </a:p>
          </p:txBody>
        </p:sp>
        <p:sp>
          <p:nvSpPr>
            <p:cNvPr id="29" name="Ellipse 28"/>
            <p:cNvSpPr/>
            <p:nvPr/>
          </p:nvSpPr>
          <p:spPr bwMode="auto">
            <a:xfrm>
              <a:off x="2820633" y="1810999"/>
              <a:ext cx="311207" cy="288032"/>
            </a:xfrm>
            <a:prstGeom prst="ellipse">
              <a:avLst/>
            </a:prstGeom>
            <a:noFill/>
            <a:ln w="28575" cap="flat" cmpd="sng" algn="ctr">
              <a:solidFill>
                <a:srgbClr val="D6AD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CH" sz="2400" b="0" i="0" u="none" strike="noStrike" kern="0" cap="none" normalizeH="0" dirty="0" smtClean="0">
                  <a:ln>
                    <a:noFill/>
                  </a:ln>
                  <a:solidFill>
                    <a:srgbClr val="D6AD00"/>
                  </a:solidFill>
                  <a:effectLst/>
                  <a:latin typeface="Times" charset="0"/>
                </a:rPr>
                <a:t>2</a:t>
              </a:r>
              <a:endParaRPr kumimoji="0" lang="fr-CH" sz="2400" b="0" i="0" u="none" strike="noStrike" kern="0" cap="none" normalizeH="0" dirty="0">
                <a:ln>
                  <a:noFill/>
                </a:ln>
                <a:solidFill>
                  <a:srgbClr val="D6AD00"/>
                </a:solidFill>
                <a:effectLst/>
                <a:latin typeface="Times" charset="0"/>
              </a:endParaRPr>
            </a:p>
          </p:txBody>
        </p:sp>
        <p:sp>
          <p:nvSpPr>
            <p:cNvPr id="54" name="Rechteck 53"/>
            <p:cNvSpPr/>
            <p:nvPr/>
          </p:nvSpPr>
          <p:spPr bwMode="auto">
            <a:xfrm>
              <a:off x="1176704" y="1715812"/>
              <a:ext cx="2387184" cy="478406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CH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</p:grpSp>
      <p:cxnSp>
        <p:nvCxnSpPr>
          <p:cNvPr id="20" name="Gewinkelte Verbindung 19"/>
          <p:cNvCxnSpPr>
            <a:stCxn id="54" idx="2"/>
            <a:endCxn id="35" idx="0"/>
          </p:cNvCxnSpPr>
          <p:nvPr/>
        </p:nvCxnSpPr>
        <p:spPr bwMode="auto">
          <a:xfrm rot="5400000">
            <a:off x="2156464" y="2402590"/>
            <a:ext cx="422205" cy="5460"/>
          </a:xfrm>
          <a:prstGeom prst="bentConnector3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2" name="Gewinkelte Verbindung 41"/>
          <p:cNvCxnSpPr>
            <a:stCxn id="55" idx="3"/>
            <a:endCxn id="53" idx="1"/>
          </p:cNvCxnSpPr>
          <p:nvPr/>
        </p:nvCxnSpPr>
        <p:spPr bwMode="auto">
          <a:xfrm>
            <a:off x="4093028" y="5241974"/>
            <a:ext cx="555939" cy="12700"/>
          </a:xfrm>
          <a:prstGeom prst="bentConnector3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TextBox 81"/>
          <p:cNvSpPr txBox="1"/>
          <p:nvPr/>
        </p:nvSpPr>
        <p:spPr>
          <a:xfrm>
            <a:off x="4393596" y="1631849"/>
            <a:ext cx="179696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+mn-lt"/>
              </a:rPr>
              <a:t>feasibility “no”</a:t>
            </a:r>
            <a:endParaRPr lang="en-US" sz="1800" dirty="0">
              <a:latin typeface="+mn-lt"/>
            </a:endParaRPr>
          </a:p>
        </p:txBody>
      </p:sp>
      <p:cxnSp>
        <p:nvCxnSpPr>
          <p:cNvPr id="3" name="Gerade Verbindung mit Pfeil 2"/>
          <p:cNvCxnSpPr>
            <a:stCxn id="25" idx="2"/>
            <a:endCxn id="65" idx="0"/>
          </p:cNvCxnSpPr>
          <p:nvPr/>
        </p:nvCxnSpPr>
        <p:spPr bwMode="auto">
          <a:xfrm flipH="1">
            <a:off x="5291738" y="2001181"/>
            <a:ext cx="342" cy="75564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520075432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Datumsplatzhalter 4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9pPr>
          </a:lstStyle>
          <a:p>
            <a:fld id="{5DFC0010-F05A-4C64-A8FE-9E8167BC0C09}" type="datetime4">
              <a:rPr lang="de-DE" sz="800">
                <a:latin typeface="Arial Narrow" pitchFamily="34" charset="0"/>
              </a:rPr>
              <a:pPr/>
              <a:t>9. September 2014</a:t>
            </a:fld>
            <a:endParaRPr lang="de-DE" sz="800">
              <a:latin typeface="Arial Narrow" pitchFamily="34" charset="0"/>
            </a:endParaRPr>
          </a:p>
        </p:txBody>
      </p:sp>
      <p:sp>
        <p:nvSpPr>
          <p:cNvPr id="13318" name="Fußzeilenplatzhalter 5"/>
          <p:cNvSpPr>
            <a:spLocks noGrp="1"/>
          </p:cNvSpPr>
          <p:nvPr>
            <p:ph type="ftr" sz="quarter" idx="11"/>
          </p:nvPr>
        </p:nvSpPr>
        <p:spPr bwMode="auto">
          <a:xfrm>
            <a:off x="7740352" y="6659435"/>
            <a:ext cx="381000" cy="1968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9pPr>
          </a:lstStyle>
          <a:p>
            <a:r>
              <a:rPr lang="de-DE" sz="800">
                <a:latin typeface="Arial Narrow" pitchFamily="34" charset="0"/>
              </a:rPr>
              <a:t>PSI,</a:t>
            </a:r>
          </a:p>
        </p:txBody>
      </p:sp>
      <p:sp>
        <p:nvSpPr>
          <p:cNvPr id="9" name="Rectangle 17"/>
          <p:cNvSpPr>
            <a:spLocks noChangeArrowheads="1"/>
          </p:cNvSpPr>
          <p:nvPr/>
        </p:nvSpPr>
        <p:spPr bwMode="auto">
          <a:xfrm>
            <a:off x="1763688" y="43408"/>
            <a:ext cx="7056784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110000"/>
              </a:lnSpc>
              <a:buClr>
                <a:schemeClr val="accent2"/>
              </a:buClr>
            </a:pPr>
            <a:r>
              <a:rPr lang="en-US" sz="2600" b="1" dirty="0" smtClean="0">
                <a:latin typeface="Arial" charset="0"/>
              </a:rPr>
              <a:t>Beam time planning</a:t>
            </a:r>
            <a:endParaRPr lang="en-US" sz="2600" dirty="0">
              <a:latin typeface="Arial" charset="0"/>
            </a:endParaRPr>
          </a:p>
        </p:txBody>
      </p:sp>
      <p:sp>
        <p:nvSpPr>
          <p:cNvPr id="55" name="TextBox 13"/>
          <p:cNvSpPr txBox="1"/>
          <p:nvPr/>
        </p:nvSpPr>
        <p:spPr>
          <a:xfrm>
            <a:off x="2451191" y="4000086"/>
            <a:ext cx="128622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+mn-lt"/>
              </a:rPr>
              <a:t>Resolve condition</a:t>
            </a:r>
            <a:endParaRPr lang="en-US" sz="1800" dirty="0">
              <a:latin typeface="+mn-lt"/>
            </a:endParaRPr>
          </a:p>
        </p:txBody>
      </p:sp>
      <p:sp>
        <p:nvSpPr>
          <p:cNvPr id="65" name="TextBox 95"/>
          <p:cNvSpPr txBox="1"/>
          <p:nvPr/>
        </p:nvSpPr>
        <p:spPr>
          <a:xfrm>
            <a:off x="435495" y="886480"/>
            <a:ext cx="128622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+mn-lt"/>
              </a:rPr>
              <a:t>Accepted</a:t>
            </a:r>
          </a:p>
          <a:p>
            <a:pPr algn="ctr"/>
            <a:r>
              <a:rPr lang="en-US" sz="1800" dirty="0">
                <a:latin typeface="+mn-lt"/>
              </a:rPr>
              <a:t>p</a:t>
            </a:r>
            <a:r>
              <a:rPr lang="en-US" sz="1800" dirty="0" smtClean="0">
                <a:latin typeface="+mn-lt"/>
              </a:rPr>
              <a:t>roposal </a:t>
            </a:r>
            <a:endParaRPr lang="en-US" sz="18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5" name="Decision 28"/>
          <p:cNvSpPr/>
          <p:nvPr/>
        </p:nvSpPr>
        <p:spPr>
          <a:xfrm>
            <a:off x="2459055" y="5298918"/>
            <a:ext cx="1278362" cy="1204129"/>
          </a:xfrm>
          <a:prstGeom prst="flowChartDecision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tIns="0" bIns="0"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status?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41" name="TextBox 13"/>
          <p:cNvSpPr txBox="1"/>
          <p:nvPr/>
        </p:nvSpPr>
        <p:spPr>
          <a:xfrm>
            <a:off x="311768" y="4221088"/>
            <a:ext cx="1533679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+mn-lt"/>
              </a:rPr>
              <a:t>Beam time planning:</a:t>
            </a:r>
          </a:p>
          <a:p>
            <a:pPr algn="ctr"/>
            <a:r>
              <a:rPr lang="en-US" sz="1800" dirty="0" smtClean="0">
                <a:latin typeface="+mn-lt"/>
              </a:rPr>
              <a:t>1</a:t>
            </a:r>
            <a:r>
              <a:rPr lang="en-US" sz="1800" baseline="30000" dirty="0" smtClean="0">
                <a:latin typeface="+mn-lt"/>
              </a:rPr>
              <a:t>st</a:t>
            </a:r>
            <a:r>
              <a:rPr lang="en-US" sz="1800" dirty="0" smtClean="0">
                <a:latin typeface="+mn-lt"/>
              </a:rPr>
              <a:t>: </a:t>
            </a:r>
            <a:r>
              <a:rPr lang="en-US" sz="1800" b="1" dirty="0" smtClean="0">
                <a:solidFill>
                  <a:srgbClr val="008A3E"/>
                </a:solidFill>
                <a:latin typeface="+mn-lt"/>
                <a:sym typeface="Wingdings"/>
              </a:rPr>
              <a:t></a:t>
            </a:r>
          </a:p>
          <a:p>
            <a:pPr algn="ctr"/>
            <a:r>
              <a:rPr lang="en-US" sz="1800" dirty="0" smtClean="0">
                <a:latin typeface="+mn-lt"/>
                <a:sym typeface="Wingdings"/>
              </a:rPr>
              <a:t>2</a:t>
            </a:r>
            <a:r>
              <a:rPr lang="en-US" sz="1800" baseline="30000" dirty="0" smtClean="0">
                <a:latin typeface="+mn-lt"/>
                <a:sym typeface="Wingdings"/>
              </a:rPr>
              <a:t>nd</a:t>
            </a:r>
            <a:r>
              <a:rPr lang="en-US" sz="1800" dirty="0" smtClean="0">
                <a:latin typeface="+mn-lt"/>
                <a:sym typeface="Wingdings"/>
              </a:rPr>
              <a:t>: </a:t>
            </a:r>
            <a:r>
              <a:rPr lang="en-US" sz="1800" b="1" dirty="0" smtClean="0">
                <a:solidFill>
                  <a:srgbClr val="008A3E"/>
                </a:solidFill>
                <a:latin typeface="+mn-lt"/>
                <a:sym typeface="Wingdings"/>
              </a:rPr>
              <a:t></a:t>
            </a:r>
            <a:r>
              <a:rPr lang="en-US" sz="1800" b="1" dirty="0" smtClean="0">
                <a:solidFill>
                  <a:srgbClr val="D6AD00"/>
                </a:solidFill>
                <a:latin typeface="+mn-lt"/>
                <a:sym typeface="Wingdings"/>
              </a:rPr>
              <a:t></a:t>
            </a:r>
            <a:r>
              <a:rPr lang="en-US" sz="1800" dirty="0" smtClean="0">
                <a:latin typeface="+mn-lt"/>
                <a:sym typeface="Wingdings"/>
              </a:rPr>
              <a:t>/</a:t>
            </a:r>
            <a:r>
              <a:rPr lang="en-US" sz="1800" b="1" dirty="0" smtClean="0">
                <a:solidFill>
                  <a:srgbClr val="D6AD00"/>
                </a:solidFill>
                <a:latin typeface="+mn-lt"/>
                <a:sym typeface="Wingdings"/>
              </a:rPr>
              <a:t></a:t>
            </a:r>
            <a:r>
              <a:rPr lang="en-US" sz="1800" b="1" dirty="0" smtClean="0">
                <a:solidFill>
                  <a:srgbClr val="008A3E"/>
                </a:solidFill>
                <a:latin typeface="+mn-lt"/>
                <a:sym typeface="Wingdings"/>
              </a:rPr>
              <a:t></a:t>
            </a:r>
          </a:p>
          <a:p>
            <a:pPr algn="ctr"/>
            <a:r>
              <a:rPr lang="en-US" sz="1800" dirty="0" smtClean="0">
                <a:latin typeface="+mn-lt"/>
                <a:sym typeface="Wingdings"/>
              </a:rPr>
              <a:t>3</a:t>
            </a:r>
            <a:r>
              <a:rPr lang="en-US" sz="1800" baseline="30000" dirty="0" smtClean="0">
                <a:latin typeface="+mn-lt"/>
                <a:sym typeface="Wingdings"/>
              </a:rPr>
              <a:t>rd</a:t>
            </a:r>
            <a:r>
              <a:rPr lang="en-US" sz="1800" dirty="0" smtClean="0">
                <a:latin typeface="+mn-lt"/>
                <a:sym typeface="Wingdings"/>
              </a:rPr>
              <a:t>: </a:t>
            </a:r>
            <a:r>
              <a:rPr lang="en-US" sz="1800" b="1" dirty="0" smtClean="0">
                <a:solidFill>
                  <a:srgbClr val="D6AD00"/>
                </a:solidFill>
                <a:sym typeface="Wingdings"/>
              </a:rPr>
              <a:t></a:t>
            </a:r>
          </a:p>
        </p:txBody>
      </p:sp>
      <p:sp>
        <p:nvSpPr>
          <p:cNvPr id="31" name="Decision 28"/>
          <p:cNvSpPr/>
          <p:nvPr/>
        </p:nvSpPr>
        <p:spPr>
          <a:xfrm>
            <a:off x="7351716" y="2368887"/>
            <a:ext cx="1278362" cy="1204129"/>
          </a:xfrm>
          <a:prstGeom prst="flowChartDecision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tIns="0" bIns="0"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Cost can </a:t>
            </a:r>
            <a:br>
              <a:rPr lang="en-US" sz="1600" dirty="0" smtClean="0">
                <a:solidFill>
                  <a:schemeClr val="tx1"/>
                </a:solidFill>
              </a:rPr>
            </a:br>
            <a:r>
              <a:rPr lang="en-US" sz="1600" dirty="0" smtClean="0">
                <a:solidFill>
                  <a:schemeClr val="tx1"/>
                </a:solidFill>
              </a:rPr>
              <a:t>be pay?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0" name="TextBox 13"/>
          <p:cNvSpPr txBox="1"/>
          <p:nvPr/>
        </p:nvSpPr>
        <p:spPr>
          <a:xfrm>
            <a:off x="7250428" y="886481"/>
            <a:ext cx="148094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+mn-lt"/>
              </a:rPr>
              <a:t>info to user</a:t>
            </a:r>
            <a:endParaRPr lang="en-US" sz="1800" dirty="0">
              <a:latin typeface="+mn-lt"/>
            </a:endParaRPr>
          </a:p>
        </p:txBody>
      </p:sp>
      <p:sp>
        <p:nvSpPr>
          <p:cNvPr id="24" name="Decision 28"/>
          <p:cNvSpPr/>
          <p:nvPr/>
        </p:nvSpPr>
        <p:spPr>
          <a:xfrm>
            <a:off x="5406431" y="2362537"/>
            <a:ext cx="1278362" cy="1204129"/>
          </a:xfrm>
          <a:prstGeom prst="flowChartDecision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tIns="0" bIns="0"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Cost?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5" name="TextBox 13"/>
          <p:cNvSpPr txBox="1"/>
          <p:nvPr/>
        </p:nvSpPr>
        <p:spPr>
          <a:xfrm>
            <a:off x="7178884" y="1484784"/>
            <a:ext cx="1624027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C00000"/>
                </a:solidFill>
                <a:latin typeface="+mn-lt"/>
              </a:rPr>
              <a:t>Experiment can’t be done</a:t>
            </a:r>
            <a:endParaRPr lang="en-US" sz="18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28" name="TextBox 13"/>
          <p:cNvSpPr txBox="1"/>
          <p:nvPr/>
        </p:nvSpPr>
        <p:spPr>
          <a:xfrm>
            <a:off x="4261899" y="4379713"/>
            <a:ext cx="293454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Arial Narrow"/>
                <a:sym typeface="Wingdings"/>
              </a:rPr>
              <a:t>Check that measures are made</a:t>
            </a:r>
            <a:endParaRPr lang="de-CH" sz="1800" dirty="0"/>
          </a:p>
        </p:txBody>
      </p:sp>
      <p:cxnSp>
        <p:nvCxnSpPr>
          <p:cNvPr id="23" name="Gewinkelte Verbindung 22"/>
          <p:cNvCxnSpPr>
            <a:stCxn id="31" idx="0"/>
            <a:endCxn id="25" idx="2"/>
          </p:cNvCxnSpPr>
          <p:nvPr/>
        </p:nvCxnSpPr>
        <p:spPr bwMode="auto">
          <a:xfrm rot="5400000" flipH="1" flipV="1">
            <a:off x="7872011" y="2250001"/>
            <a:ext cx="237772" cy="1"/>
          </a:xfrm>
          <a:prstGeom prst="bentConnector3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Gewinkelte Verbindung 32"/>
          <p:cNvCxnSpPr>
            <a:stCxn id="25" idx="0"/>
            <a:endCxn id="20" idx="2"/>
          </p:cNvCxnSpPr>
          <p:nvPr/>
        </p:nvCxnSpPr>
        <p:spPr bwMode="auto">
          <a:xfrm rot="5400000" flipH="1" flipV="1">
            <a:off x="7876413" y="1370299"/>
            <a:ext cx="228971" cy="12700"/>
          </a:xfrm>
          <a:prstGeom prst="bentConnector3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6" name="TextBox 27"/>
          <p:cNvSpPr txBox="1"/>
          <p:nvPr/>
        </p:nvSpPr>
        <p:spPr>
          <a:xfrm>
            <a:off x="6684793" y="2586283"/>
            <a:ext cx="502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latin typeface="+mn-lt"/>
              </a:rPr>
              <a:t>yes</a:t>
            </a:r>
            <a:endParaRPr lang="en-US" sz="1800" b="1" dirty="0">
              <a:latin typeface="+mn-lt"/>
            </a:endParaRPr>
          </a:p>
        </p:txBody>
      </p:sp>
      <p:sp>
        <p:nvSpPr>
          <p:cNvPr id="57" name="TextBox 27"/>
          <p:cNvSpPr txBox="1"/>
          <p:nvPr/>
        </p:nvSpPr>
        <p:spPr>
          <a:xfrm>
            <a:off x="8008458" y="3562661"/>
            <a:ext cx="502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latin typeface="+mn-lt"/>
              </a:rPr>
              <a:t>yes</a:t>
            </a:r>
            <a:endParaRPr lang="en-US" sz="1800" b="1" dirty="0">
              <a:latin typeface="+mn-lt"/>
            </a:endParaRPr>
          </a:p>
        </p:txBody>
      </p:sp>
      <p:sp>
        <p:nvSpPr>
          <p:cNvPr id="32" name="Decision 28"/>
          <p:cNvSpPr/>
          <p:nvPr/>
        </p:nvSpPr>
        <p:spPr>
          <a:xfrm>
            <a:off x="439426" y="2362538"/>
            <a:ext cx="1278362" cy="1204129"/>
          </a:xfrm>
          <a:prstGeom prst="flowChartDecision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tIns="0" bIns="0"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status?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1636029" y="2644184"/>
            <a:ext cx="5950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rgbClr val="C00000"/>
                </a:solidFill>
                <a:sym typeface="Wingdings"/>
              </a:rPr>
              <a:t></a:t>
            </a:r>
            <a:endParaRPr lang="de-CH" sz="1800" dirty="0"/>
          </a:p>
        </p:txBody>
      </p:sp>
      <p:sp>
        <p:nvSpPr>
          <p:cNvPr id="6" name="Rechteck 5"/>
          <p:cNvSpPr/>
          <p:nvPr/>
        </p:nvSpPr>
        <p:spPr>
          <a:xfrm>
            <a:off x="1119670" y="3556184"/>
            <a:ext cx="5950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 smtClean="0">
                <a:solidFill>
                  <a:srgbClr val="008A3E"/>
                </a:solidFill>
                <a:latin typeface="Arial Narrow"/>
                <a:sym typeface="Wingdings"/>
              </a:rPr>
              <a:t></a:t>
            </a:r>
            <a:br>
              <a:rPr lang="en-US" sz="1800" b="1" dirty="0" smtClean="0">
                <a:solidFill>
                  <a:srgbClr val="008A3E"/>
                </a:solidFill>
                <a:latin typeface="Arial Narrow"/>
                <a:sym typeface="Wingdings"/>
              </a:rPr>
            </a:br>
            <a:r>
              <a:rPr lang="en-US" sz="1800" b="1" dirty="0" smtClean="0">
                <a:solidFill>
                  <a:srgbClr val="D6AD00"/>
                </a:solidFill>
                <a:latin typeface="Arial Narrow"/>
                <a:sym typeface="Wingdings"/>
              </a:rPr>
              <a:t></a:t>
            </a:r>
            <a:endParaRPr lang="de-CH" dirty="0"/>
          </a:p>
        </p:txBody>
      </p:sp>
      <p:cxnSp>
        <p:nvCxnSpPr>
          <p:cNvPr id="11" name="Gewinkelte Verbindung 10"/>
          <p:cNvCxnSpPr>
            <a:stCxn id="65" idx="2"/>
            <a:endCxn id="32" idx="0"/>
          </p:cNvCxnSpPr>
          <p:nvPr/>
        </p:nvCxnSpPr>
        <p:spPr bwMode="auto">
          <a:xfrm rot="5400000">
            <a:off x="663745" y="1947674"/>
            <a:ext cx="829727" cy="1"/>
          </a:xfrm>
          <a:prstGeom prst="bentConnector3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Gewinkelte Verbindung 14"/>
          <p:cNvCxnSpPr>
            <a:stCxn id="32" idx="2"/>
            <a:endCxn id="41" idx="0"/>
          </p:cNvCxnSpPr>
          <p:nvPr/>
        </p:nvCxnSpPr>
        <p:spPr bwMode="auto">
          <a:xfrm rot="16200000" flipH="1">
            <a:off x="751397" y="3893876"/>
            <a:ext cx="654421" cy="1"/>
          </a:xfrm>
          <a:prstGeom prst="bentConnector3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Gewinkelte Verbindung 17"/>
          <p:cNvCxnSpPr>
            <a:stCxn id="41" idx="2"/>
            <a:endCxn id="35" idx="1"/>
          </p:cNvCxnSpPr>
          <p:nvPr/>
        </p:nvCxnSpPr>
        <p:spPr bwMode="auto">
          <a:xfrm rot="16200000" flipH="1">
            <a:off x="1667548" y="5109475"/>
            <a:ext cx="202567" cy="1380447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4" name="TextBox 13"/>
          <p:cNvSpPr txBox="1"/>
          <p:nvPr/>
        </p:nvSpPr>
        <p:spPr>
          <a:xfrm>
            <a:off x="2196950" y="2502937"/>
            <a:ext cx="2934546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+mn-lt"/>
              </a:rPr>
              <a:t>Risk analysis to define safety condition resp. </a:t>
            </a:r>
            <a:r>
              <a:rPr lang="en-US" sz="1800" dirty="0">
                <a:latin typeface="+mn-lt"/>
              </a:rPr>
              <a:t/>
            </a:r>
            <a:br>
              <a:rPr lang="en-US" sz="1800" dirty="0">
                <a:latin typeface="+mn-lt"/>
              </a:rPr>
            </a:br>
            <a:r>
              <a:rPr lang="en-US" sz="1800" dirty="0" smtClean="0">
                <a:latin typeface="+mn-lt"/>
              </a:rPr>
              <a:t>condition for technical feasibility </a:t>
            </a:r>
            <a:endParaRPr lang="en-US" sz="1800" dirty="0">
              <a:latin typeface="+mn-lt"/>
            </a:endParaRPr>
          </a:p>
        </p:txBody>
      </p:sp>
      <p:cxnSp>
        <p:nvCxnSpPr>
          <p:cNvPr id="34" name="Gewinkelte Verbindung 33"/>
          <p:cNvCxnSpPr>
            <a:stCxn id="32" idx="3"/>
            <a:endCxn id="44" idx="1"/>
          </p:cNvCxnSpPr>
          <p:nvPr/>
        </p:nvCxnSpPr>
        <p:spPr bwMode="auto">
          <a:xfrm flipV="1">
            <a:off x="1717788" y="2964602"/>
            <a:ext cx="479162" cy="1"/>
          </a:xfrm>
          <a:prstGeom prst="bentConnector3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7" name="Rechteck 36"/>
          <p:cNvSpPr/>
          <p:nvPr/>
        </p:nvSpPr>
        <p:spPr>
          <a:xfrm>
            <a:off x="3151535" y="4896611"/>
            <a:ext cx="5950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rgbClr val="D6AD00"/>
                </a:solidFill>
                <a:latin typeface="Arial Narrow"/>
                <a:sym typeface="Wingdings"/>
              </a:rPr>
              <a:t></a:t>
            </a:r>
            <a:endParaRPr lang="de-CH" sz="1800" dirty="0"/>
          </a:p>
        </p:txBody>
      </p:sp>
      <p:cxnSp>
        <p:nvCxnSpPr>
          <p:cNvPr id="46" name="Gewinkelte Verbindung 45"/>
          <p:cNvCxnSpPr>
            <a:stCxn id="44" idx="3"/>
            <a:endCxn id="24" idx="1"/>
          </p:cNvCxnSpPr>
          <p:nvPr/>
        </p:nvCxnSpPr>
        <p:spPr bwMode="auto">
          <a:xfrm>
            <a:off x="5131496" y="2964602"/>
            <a:ext cx="274935" cy="12700"/>
          </a:xfrm>
          <a:prstGeom prst="bentConnector3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8" name="Gewinkelte Verbindung 47"/>
          <p:cNvCxnSpPr>
            <a:stCxn id="24" idx="3"/>
            <a:endCxn id="31" idx="1"/>
          </p:cNvCxnSpPr>
          <p:nvPr/>
        </p:nvCxnSpPr>
        <p:spPr bwMode="auto">
          <a:xfrm>
            <a:off x="6684793" y="2964602"/>
            <a:ext cx="666923" cy="6350"/>
          </a:xfrm>
          <a:prstGeom prst="bentConnector3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1" name="Gewinkelte Verbindung 50"/>
          <p:cNvCxnSpPr>
            <a:stCxn id="24" idx="2"/>
            <a:endCxn id="42" idx="3"/>
          </p:cNvCxnSpPr>
          <p:nvPr/>
        </p:nvCxnSpPr>
        <p:spPr bwMode="auto">
          <a:xfrm rot="5400000">
            <a:off x="5720742" y="3422456"/>
            <a:ext cx="180661" cy="469080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4" name="Gewinkelte Verbindung 53"/>
          <p:cNvCxnSpPr>
            <a:stCxn id="35" idx="0"/>
            <a:endCxn id="55" idx="2"/>
          </p:cNvCxnSpPr>
          <p:nvPr/>
        </p:nvCxnSpPr>
        <p:spPr bwMode="auto">
          <a:xfrm rot="16200000" flipV="1">
            <a:off x="2770020" y="4970702"/>
            <a:ext cx="652501" cy="3932"/>
          </a:xfrm>
          <a:prstGeom prst="bentConnector3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9" name="Rechteck 58"/>
          <p:cNvSpPr/>
          <p:nvPr/>
        </p:nvSpPr>
        <p:spPr>
          <a:xfrm>
            <a:off x="3737417" y="5513749"/>
            <a:ext cx="5950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rgbClr val="008A3E"/>
                </a:solidFill>
                <a:latin typeface="Arial Narrow"/>
                <a:sym typeface="Wingdings"/>
              </a:rPr>
              <a:t></a:t>
            </a:r>
            <a:endParaRPr lang="de-CH" sz="1800" dirty="0"/>
          </a:p>
        </p:txBody>
      </p:sp>
      <p:sp>
        <p:nvSpPr>
          <p:cNvPr id="63" name="TextBox 13"/>
          <p:cNvSpPr txBox="1"/>
          <p:nvPr/>
        </p:nvSpPr>
        <p:spPr>
          <a:xfrm>
            <a:off x="7196445" y="5577816"/>
            <a:ext cx="1624027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008A3E"/>
                </a:solidFill>
                <a:latin typeface="+mn-lt"/>
              </a:rPr>
              <a:t>Experiment can be done</a:t>
            </a:r>
            <a:endParaRPr lang="en-US" sz="1800" b="1" dirty="0">
              <a:solidFill>
                <a:srgbClr val="008A3E"/>
              </a:solidFill>
              <a:latin typeface="+mn-lt"/>
            </a:endParaRPr>
          </a:p>
        </p:txBody>
      </p:sp>
      <p:cxnSp>
        <p:nvCxnSpPr>
          <p:cNvPr id="61" name="Gewinkelte Verbindung 60"/>
          <p:cNvCxnSpPr>
            <a:stCxn id="31" idx="2"/>
            <a:endCxn id="42" idx="3"/>
          </p:cNvCxnSpPr>
          <p:nvPr/>
        </p:nvCxnSpPr>
        <p:spPr bwMode="auto">
          <a:xfrm rot="5400000">
            <a:off x="6696560" y="2452989"/>
            <a:ext cx="174311" cy="2414365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4" name="Gewinkelte Verbindung 63"/>
          <p:cNvCxnSpPr>
            <a:stCxn id="55" idx="3"/>
            <a:endCxn id="28" idx="1"/>
          </p:cNvCxnSpPr>
          <p:nvPr/>
        </p:nvCxnSpPr>
        <p:spPr bwMode="auto">
          <a:xfrm>
            <a:off x="3737417" y="4323252"/>
            <a:ext cx="524482" cy="241127"/>
          </a:xfrm>
          <a:prstGeom prst="bentConnector3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7" name="Gewinkelte Verbindung 66"/>
          <p:cNvCxnSpPr>
            <a:stCxn id="28" idx="3"/>
            <a:endCxn id="63" idx="0"/>
          </p:cNvCxnSpPr>
          <p:nvPr/>
        </p:nvCxnSpPr>
        <p:spPr bwMode="auto">
          <a:xfrm>
            <a:off x="7196445" y="4564379"/>
            <a:ext cx="812014" cy="1013437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9" name="Gewinkelte Verbindung 68"/>
          <p:cNvCxnSpPr>
            <a:stCxn id="35" idx="3"/>
            <a:endCxn id="63" idx="1"/>
          </p:cNvCxnSpPr>
          <p:nvPr/>
        </p:nvCxnSpPr>
        <p:spPr bwMode="auto">
          <a:xfrm flipV="1">
            <a:off x="3737417" y="5900982"/>
            <a:ext cx="3459028" cy="1"/>
          </a:xfrm>
          <a:prstGeom prst="bentConnector3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2" name="TextBox 27"/>
          <p:cNvSpPr txBox="1"/>
          <p:nvPr/>
        </p:nvSpPr>
        <p:spPr>
          <a:xfrm>
            <a:off x="6106344" y="3398754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latin typeface="+mn-lt"/>
              </a:rPr>
              <a:t>no</a:t>
            </a:r>
            <a:endParaRPr lang="en-US" sz="1800" b="1" dirty="0">
              <a:latin typeface="+mn-lt"/>
            </a:endParaRPr>
          </a:p>
        </p:txBody>
      </p:sp>
      <p:sp>
        <p:nvSpPr>
          <p:cNvPr id="73" name="TextBox 27"/>
          <p:cNvSpPr txBox="1"/>
          <p:nvPr/>
        </p:nvSpPr>
        <p:spPr>
          <a:xfrm>
            <a:off x="7956376" y="206084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latin typeface="+mn-lt"/>
              </a:rPr>
              <a:t>no</a:t>
            </a:r>
            <a:endParaRPr lang="en-US" sz="1800" b="1" dirty="0">
              <a:latin typeface="+mn-lt"/>
            </a:endParaRPr>
          </a:p>
        </p:txBody>
      </p:sp>
      <p:sp>
        <p:nvSpPr>
          <p:cNvPr id="42" name="TextBox 13"/>
          <p:cNvSpPr txBox="1"/>
          <p:nvPr/>
        </p:nvSpPr>
        <p:spPr>
          <a:xfrm>
            <a:off x="3704324" y="3562661"/>
            <a:ext cx="187220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+mn-lt"/>
              </a:rPr>
              <a:t>status </a:t>
            </a:r>
            <a:r>
              <a:rPr lang="en-US" sz="1800" b="1" dirty="0" smtClean="0">
                <a:solidFill>
                  <a:srgbClr val="C00000"/>
                </a:solidFill>
                <a:sym typeface="Wingdings"/>
              </a:rPr>
              <a:t>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smtClean="0">
                <a:latin typeface="+mn-lt"/>
                <a:sym typeface="Wingdings" panose="05000000000000000000" pitchFamily="2" charset="2"/>
              </a:rPr>
              <a:t></a:t>
            </a:r>
            <a:r>
              <a:rPr lang="en-US" sz="1800" b="1" dirty="0" smtClean="0">
                <a:solidFill>
                  <a:srgbClr val="D6AD00"/>
                </a:solidFill>
                <a:latin typeface="Arial Narrow"/>
                <a:sym typeface="Wingdings"/>
              </a:rPr>
              <a:t></a:t>
            </a:r>
          </a:p>
        </p:txBody>
      </p:sp>
      <p:cxnSp>
        <p:nvCxnSpPr>
          <p:cNvPr id="10" name="Elbow Connector 9"/>
          <p:cNvCxnSpPr>
            <a:stCxn id="42" idx="1"/>
            <a:endCxn id="55" idx="0"/>
          </p:cNvCxnSpPr>
          <p:nvPr/>
        </p:nvCxnSpPr>
        <p:spPr bwMode="auto">
          <a:xfrm rot="10800000" flipV="1">
            <a:off x="3094304" y="3747326"/>
            <a:ext cx="610020" cy="252759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327775864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68" y="764704"/>
            <a:ext cx="8561387" cy="380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Box 3"/>
          <p:cNvSpPr txBox="1">
            <a:spLocks noChangeArrowheads="1"/>
          </p:cNvSpPr>
          <p:nvPr/>
        </p:nvSpPr>
        <p:spPr bwMode="auto">
          <a:xfrm>
            <a:off x="250825" y="4797425"/>
            <a:ext cx="8677275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10000"/>
              </a:lnSpc>
              <a:buClr>
                <a:schemeClr val="accent2"/>
              </a:buClr>
              <a:defRPr sz="1700">
                <a:solidFill>
                  <a:schemeClr val="tx1"/>
                </a:solidFill>
                <a:latin typeface="Arial Narrow" pitchFamily="34" charset="0"/>
                <a:ea typeface="ヒラギノ角ゴ Pro W3" charset="-128"/>
              </a:defRPr>
            </a:lvl1pPr>
            <a:lvl2pPr marL="742950" indent="-285750" eaLnBrk="0" hangingPunct="0">
              <a:lnSpc>
                <a:spcPct val="110000"/>
              </a:lnSpc>
              <a:buClr>
                <a:schemeClr val="tx1"/>
              </a:buClr>
              <a:buSzPct val="80000"/>
              <a:buFont typeface="Lucida Grande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  <a:ea typeface="ヒラギノ角ゴ Pro W3" charset="-128"/>
              </a:defRPr>
            </a:lvl2pPr>
            <a:lvl3pPr marL="1143000" indent="-228600" eaLnBrk="0" hangingPunct="0">
              <a:lnSpc>
                <a:spcPct val="110000"/>
              </a:lnSpc>
              <a:buFont typeface="Times" pitchFamily="18" charset="0"/>
              <a:buChar char="–"/>
              <a:defRPr sz="17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3pPr>
            <a:lvl4pPr marL="1600200" indent="-228600" eaLnBrk="0" hangingPunct="0">
              <a:lnSpc>
                <a:spcPct val="110000"/>
              </a:lnSpc>
              <a:buFont typeface="Lucida Grande" charset="0"/>
              <a:buChar char="–"/>
              <a:defRPr sz="17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4pPr>
            <a:lvl5pPr marL="2057400" indent="-228600" eaLnBrk="0" hangingPunct="0">
              <a:lnSpc>
                <a:spcPct val="110000"/>
              </a:lnSpc>
              <a:buFont typeface="Lucida Grande" charset="0"/>
              <a:buChar char="–"/>
              <a:defRPr sz="1700">
                <a:solidFill>
                  <a:schemeClr val="tx1"/>
                </a:solidFill>
                <a:latin typeface="Arial Narrow" pitchFamily="34" charset="0"/>
                <a:ea typeface="ヒラギノ角ゴ Pro W3" charset="-128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Lucida Grande" charset="0"/>
              <a:buChar char="–"/>
              <a:defRPr sz="1700">
                <a:solidFill>
                  <a:schemeClr val="tx1"/>
                </a:solidFill>
                <a:latin typeface="Arial Narrow" pitchFamily="34" charset="0"/>
                <a:ea typeface="ヒラギノ角ゴ Pro W3" charset="-128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Lucida Grande" charset="0"/>
              <a:buChar char="–"/>
              <a:defRPr sz="1700">
                <a:solidFill>
                  <a:schemeClr val="tx1"/>
                </a:solidFill>
                <a:latin typeface="Arial Narrow" pitchFamily="34" charset="0"/>
                <a:ea typeface="ヒラギノ角ゴ Pro W3" charset="-128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Lucida Grande" charset="0"/>
              <a:buChar char="–"/>
              <a:defRPr sz="1700">
                <a:solidFill>
                  <a:schemeClr val="tx1"/>
                </a:solidFill>
                <a:latin typeface="Arial Narrow" pitchFamily="34" charset="0"/>
                <a:ea typeface="ヒラギノ角ゴ Pro W3" charset="-128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Lucida Grande" charset="0"/>
              <a:buChar char="–"/>
              <a:defRPr sz="1700">
                <a:solidFill>
                  <a:schemeClr val="tx1"/>
                </a:solidFill>
                <a:latin typeface="Arial Narrow" pitchFamily="34" charset="0"/>
                <a:ea typeface="ヒラギノ角ゴ Pro W3" charset="-128"/>
              </a:defRPr>
            </a:lvl9pPr>
          </a:lstStyle>
          <a:p>
            <a:pPr eaLnBrk="1" hangingPunct="1">
              <a:lnSpc>
                <a:spcPct val="100000"/>
              </a:lnSpc>
              <a:buClrTx/>
            </a:pPr>
            <a:r>
              <a:rPr lang="en-US" altLang="de-DE" sz="2000">
                <a:latin typeface="Arial" charset="0"/>
              </a:rPr>
              <a:t>If the user selects “yes” for radiation safety, chemical hazards, biohazards or ethical issues</a:t>
            </a:r>
          </a:p>
          <a:p>
            <a:pPr eaLnBrk="1" hangingPunct="1">
              <a:lnSpc>
                <a:spcPct val="100000"/>
              </a:lnSpc>
              <a:buClrTx/>
            </a:pPr>
            <a:r>
              <a:rPr lang="en-US" altLang="de-DE" sz="2000">
                <a:latin typeface="Arial" charset="0"/>
              </a:rPr>
              <a:t>a detailed input mask appears (see below). These information will then be evaluated by the corresponding PSI safety person.</a:t>
            </a:r>
            <a:endParaRPr lang="de-CH" altLang="de-DE" sz="2000">
              <a:latin typeface="Arial" charset="0"/>
            </a:endParaRPr>
          </a:p>
        </p:txBody>
      </p:sp>
      <p:sp>
        <p:nvSpPr>
          <p:cNvPr id="7172" name="TextBox 1"/>
          <p:cNvSpPr txBox="1">
            <a:spLocks noChangeArrowheads="1"/>
          </p:cNvSpPr>
          <p:nvPr/>
        </p:nvSpPr>
        <p:spPr bwMode="auto">
          <a:xfrm>
            <a:off x="5795963" y="2852738"/>
            <a:ext cx="26828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110000"/>
              </a:lnSpc>
              <a:buClr>
                <a:schemeClr val="accent2"/>
              </a:buClr>
              <a:defRPr sz="1700">
                <a:solidFill>
                  <a:schemeClr val="tx1"/>
                </a:solidFill>
                <a:latin typeface="Arial Narrow" pitchFamily="34" charset="0"/>
                <a:ea typeface="ヒラギノ角ゴ Pro W3" charset="-128"/>
              </a:defRPr>
            </a:lvl1pPr>
            <a:lvl2pPr marL="742950" indent="-285750" eaLnBrk="0" hangingPunct="0">
              <a:lnSpc>
                <a:spcPct val="110000"/>
              </a:lnSpc>
              <a:buClr>
                <a:schemeClr val="tx1"/>
              </a:buClr>
              <a:buSzPct val="80000"/>
              <a:buFont typeface="Lucida Grande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  <a:ea typeface="ヒラギノ角ゴ Pro W3" charset="-128"/>
              </a:defRPr>
            </a:lvl2pPr>
            <a:lvl3pPr marL="1143000" indent="-228600" eaLnBrk="0" hangingPunct="0">
              <a:lnSpc>
                <a:spcPct val="110000"/>
              </a:lnSpc>
              <a:buFont typeface="Times" pitchFamily="18" charset="0"/>
              <a:buChar char="–"/>
              <a:defRPr sz="17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3pPr>
            <a:lvl4pPr marL="1600200" indent="-228600" eaLnBrk="0" hangingPunct="0">
              <a:lnSpc>
                <a:spcPct val="110000"/>
              </a:lnSpc>
              <a:buFont typeface="Lucida Grande" charset="0"/>
              <a:buChar char="–"/>
              <a:defRPr sz="17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4pPr>
            <a:lvl5pPr marL="2057400" indent="-228600" eaLnBrk="0" hangingPunct="0">
              <a:lnSpc>
                <a:spcPct val="110000"/>
              </a:lnSpc>
              <a:buFont typeface="Lucida Grande" charset="0"/>
              <a:buChar char="–"/>
              <a:defRPr sz="1700">
                <a:solidFill>
                  <a:schemeClr val="tx1"/>
                </a:solidFill>
                <a:latin typeface="Arial Narrow" pitchFamily="34" charset="0"/>
                <a:ea typeface="ヒラギノ角ゴ Pro W3" charset="-128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Lucida Grande" charset="0"/>
              <a:buChar char="–"/>
              <a:defRPr sz="1700">
                <a:solidFill>
                  <a:schemeClr val="tx1"/>
                </a:solidFill>
                <a:latin typeface="Arial Narrow" pitchFamily="34" charset="0"/>
                <a:ea typeface="ヒラギノ角ゴ Pro W3" charset="-128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Lucida Grande" charset="0"/>
              <a:buChar char="–"/>
              <a:defRPr sz="1700">
                <a:solidFill>
                  <a:schemeClr val="tx1"/>
                </a:solidFill>
                <a:latin typeface="Arial Narrow" pitchFamily="34" charset="0"/>
                <a:ea typeface="ヒラギノ角ゴ Pro W3" charset="-128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Lucida Grande" charset="0"/>
              <a:buChar char="–"/>
              <a:defRPr sz="1700">
                <a:solidFill>
                  <a:schemeClr val="tx1"/>
                </a:solidFill>
                <a:latin typeface="Arial Narrow" pitchFamily="34" charset="0"/>
                <a:ea typeface="ヒラギノ角ゴ Pro W3" charset="-128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Lucida Grande" charset="0"/>
              <a:buChar char="–"/>
              <a:defRPr sz="1700">
                <a:solidFill>
                  <a:schemeClr val="tx1"/>
                </a:solidFill>
                <a:latin typeface="Arial Narrow" pitchFamily="34" charset="0"/>
                <a:ea typeface="ヒラギノ角ゴ Pro W3" charset="-128"/>
              </a:defRPr>
            </a:lvl9pPr>
          </a:lstStyle>
          <a:p>
            <a:pPr eaLnBrk="1" hangingPunct="1">
              <a:lnSpc>
                <a:spcPct val="100000"/>
              </a:lnSpc>
              <a:buClrTx/>
            </a:pPr>
            <a:r>
              <a:rPr lang="de-CH" altLang="de-DE" sz="1200">
                <a:latin typeface="Arial" charset="0"/>
              </a:rPr>
              <a:t>„genetically modified organism (GMO)“ </a:t>
            </a:r>
          </a:p>
        </p:txBody>
      </p:sp>
    </p:spTree>
    <p:extLst>
      <p:ext uri="{BB962C8B-B14F-4D97-AF65-F5344CB8AC3E}">
        <p14:creationId xmlns:p14="http://schemas.microsoft.com/office/powerpoint/2010/main" val="182027307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700088"/>
            <a:ext cx="8428037" cy="545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395464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-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-Design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Office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642</Words>
  <Application>Microsoft Office PowerPoint</Application>
  <PresentationFormat>Bildschirmpräsentation (4:3)</PresentationFormat>
  <Paragraphs>196</Paragraphs>
  <Slides>22</Slides>
  <Notes>10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23" baseType="lpstr">
      <vt:lpstr>Office-Design</vt:lpstr>
      <vt:lpstr>PowerPoint-Präsentation</vt:lpstr>
      <vt:lpstr>Paul Scherrer Institut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Safety &amp; technical safety checks </vt:lpstr>
      <vt:lpstr>Feasibility Check (“Certify proposals”)</vt:lpstr>
      <vt:lpstr>Technical Safety Check (“Certify Proposals”)</vt:lpstr>
      <vt:lpstr>Review of Samples by “Safety experts”</vt:lpstr>
      <vt:lpstr>After the PRC </vt:lpstr>
      <vt:lpstr>Beamline scientist duty for “locked” proposals</vt:lpstr>
      <vt:lpstr>New columns on all proposal list (Beamline manager)</vt:lpstr>
      <vt:lpstr>Beamline manger view to “Sample safety”</vt:lpstr>
      <vt:lpstr>New icon on schedule (not on public schedule)</vt:lpstr>
      <vt:lpstr>New safety procedure – safety declaration at PSI</vt:lpstr>
      <vt:lpstr>PowerPoint-Präsentation</vt:lpstr>
      <vt:lpstr>PowerPoint-Präsentation</vt:lpstr>
    </vt:vector>
  </TitlesOfParts>
  <Company>Paul Scherrer Institut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Personalrekrutierung: Kandidaten werden bezüglich verschiedener Faktoren auf ihre Eignung untersucht</dc:title>
  <dc:creator>Mac04</dc:creator>
  <cp:lastModifiedBy>Loertscher Yves</cp:lastModifiedBy>
  <cp:revision>478</cp:revision>
  <cp:lastPrinted>2004-07-12T09:37:01Z</cp:lastPrinted>
  <dcterms:created xsi:type="dcterms:W3CDTF">2009-11-10T13:31:36Z</dcterms:created>
  <dcterms:modified xsi:type="dcterms:W3CDTF">2014-09-09T12:43:39Z</dcterms:modified>
</cp:coreProperties>
</file>