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9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2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7"/>
  </p:notesMasterIdLst>
  <p:sldIdLst>
    <p:sldId id="278" r:id="rId5"/>
    <p:sldId id="279" r:id="rId6"/>
    <p:sldId id="282" r:id="rId7"/>
    <p:sldId id="283" r:id="rId8"/>
    <p:sldId id="301" r:id="rId9"/>
    <p:sldId id="295" r:id="rId10"/>
    <p:sldId id="298" r:id="rId11"/>
    <p:sldId id="290" r:id="rId12"/>
    <p:sldId id="292" r:id="rId13"/>
    <p:sldId id="293" r:id="rId14"/>
    <p:sldId id="297" r:id="rId15"/>
    <p:sldId id="284" r:id="rId16"/>
    <p:sldId id="302" r:id="rId17"/>
    <p:sldId id="285" r:id="rId18"/>
    <p:sldId id="286" r:id="rId19"/>
    <p:sldId id="287" r:id="rId20"/>
    <p:sldId id="289" r:id="rId21"/>
    <p:sldId id="288" r:id="rId22"/>
    <p:sldId id="291" r:id="rId23"/>
    <p:sldId id="296" r:id="rId24"/>
    <p:sldId id="299" r:id="rId25"/>
    <p:sldId id="300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 Tavlet" initials="MT" lastIdx="54" clrIdx="0"/>
  <p:cmAuthor id="1" name="Christelle Gaignant" initials="Ch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70C0"/>
    <a:srgbClr val="000000"/>
    <a:srgbClr val="00CC00"/>
    <a:srgbClr val="CCFFFF"/>
    <a:srgbClr val="CCCCFF"/>
    <a:srgbClr val="786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3" autoAdjust="0"/>
    <p:restoredTop sz="87265" autoAdjust="0"/>
  </p:normalViewPr>
  <p:slideViewPr>
    <p:cSldViewPr>
      <p:cViewPr varScale="1">
        <p:scale>
          <a:sx n="62" d="100"/>
          <a:sy n="62" d="100"/>
        </p:scale>
        <p:origin x="-8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2">
    <p:pos x="5511" y="935"/>
    <p:text/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42">
    <p:pos x="5511" y="935"/>
    <p:text/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48">
    <p:pos x="5511" y="935"/>
    <p:text/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33">
    <p:pos x="5511" y="935"/>
    <p:text/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54">
    <p:pos x="5511" y="935"/>
    <p:text/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34">
    <p:pos x="5511" y="935"/>
    <p:text/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35">
    <p:pos x="5511" y="935"/>
    <p:text/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36">
    <p:pos x="5511" y="935"/>
    <p:text/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38">
    <p:pos x="5511" y="935"/>
    <p:text/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37">
    <p:pos x="5511" y="935"/>
    <p:text/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40">
    <p:pos x="5511" y="935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27">
    <p:pos x="5511" y="935"/>
    <p:text/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47">
    <p:pos x="5511" y="935"/>
    <p:text/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50">
    <p:pos x="5511" y="935"/>
    <p:text/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51">
    <p:pos x="5511" y="935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30">
    <p:pos x="5511" y="935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32">
    <p:pos x="5511" y="935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52">
    <p:pos x="5511" y="935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44">
    <p:pos x="5511" y="935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49">
    <p:pos x="5511" y="935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39">
    <p:pos x="5511" y="935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29T12:11:38.502" idx="41">
    <p:pos x="5511" y="93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78B71-C4D8-47A7-A348-476AFB28CC3D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8DDA8-AA16-4D10-8559-755C13B40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97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8DDA8-AA16-4D10-8559-755C13B40D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17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0418-891E-6547-86F4-9C60FA69BAAC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9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1CA52-547C-E34D-BE14-8174050EC035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2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0418-891E-6547-86F4-9C60FA69BAAC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5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7558-A5B4-E842-B1DF-677745561FCD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3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63EC-9147-6E43-B1C5-595DF9CCBB2A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F5549-2B01-B242-8802-82B8589C809D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7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0D1B-B268-524A-8345-D1626C161D9C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C2D24-40FC-7D40-8933-20B3F8593012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7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26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8A4E81-4607-4F87-B42D-F68CF9C02170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AE25A-B5FF-4C4E-9253-85ADC1916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5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67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3908-4EF1-FE48-AD15-A61E23EBC998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5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9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69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09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53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68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3908-4EF1-FE48-AD15-A61E23EBC998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3D12-6D71-EA48-94D4-F90E3FF291D2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5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C4CC-83A5-5945-BB56-0701AF6952BE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3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8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3" r:id="rId18"/>
    <p:sldLayoutId id="2147483660" r:id="rId19"/>
    <p:sldLayoutId id="2147483661" r:id="rId2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10.xm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11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8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9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20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21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2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9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5696" y="692696"/>
            <a:ext cx="6696744" cy="1224136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>
              <a:lnSpc>
                <a:spcPts val="5200"/>
              </a:lnSpc>
            </a:pPr>
            <a:r>
              <a:rPr lang="en-GB" sz="3600" dirty="0" smtClean="0"/>
              <a:t>Lessons learned from</a:t>
            </a:r>
            <a:r>
              <a:rPr lang="en-GB" sz="3600" smtClean="0"/>
              <a:t/>
            </a:r>
            <a:br>
              <a:rPr lang="en-GB" sz="3600" smtClean="0"/>
            </a:br>
            <a:r>
              <a:rPr lang="en-GB" sz="3600" smtClean="0"/>
              <a:t>“human errors”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2440047"/>
            <a:ext cx="8435280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How to learn lessons ?</a:t>
            </a:r>
            <a:endParaRPr lang="en-GB" sz="24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0070C0"/>
                </a:solidFill>
              </a:rPr>
              <a:t>Event analysis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Human errors, organizational gaps ?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Defining appropriate corrective and preventive measures</a:t>
            </a:r>
          </a:p>
          <a:p>
            <a:pPr lvl="2">
              <a:spcBef>
                <a:spcPts val="18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Deviations from safe operating domain,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Lessons learned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400" dirty="0" smtClean="0">
                <a:solidFill>
                  <a:schemeClr val="bg2"/>
                </a:solidFill>
              </a:rPr>
              <a:t>Marc Tavlet  @  ITSF 2014, </a:t>
            </a:r>
            <a:r>
              <a:rPr lang="en-US" sz="1400" dirty="0" err="1" smtClean="0">
                <a:solidFill>
                  <a:schemeClr val="bg2"/>
                </a:solidFill>
              </a:rPr>
              <a:t>Fermilab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1424087" cy="12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1" t="23625" r="9414" b="65433"/>
          <a:stretch/>
        </p:blipFill>
        <p:spPr bwMode="auto">
          <a:xfrm>
            <a:off x="7092280" y="5445224"/>
            <a:ext cx="1914404" cy="142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6480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GB" sz="2400" dirty="0" smtClean="0"/>
              <a:t>3’.2 – Lessons learned from an electrical incident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844824"/>
            <a:ext cx="3437467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While carrying a phase check, the operator created a short with the probe touching a metallic partition.</a:t>
            </a:r>
            <a:endParaRPr lang="en-US" dirty="0">
              <a:solidFill>
                <a:srgbClr val="0070C0"/>
              </a:solidFill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3" t="37979" r="25292" b="17778"/>
          <a:stretch/>
        </p:blipFill>
        <p:spPr bwMode="auto">
          <a:xfrm>
            <a:off x="3894667" y="1988840"/>
            <a:ext cx="5213838" cy="358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7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6480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GB" sz="2400" dirty="0" smtClean="0"/>
              <a:t>3’.2 – Lessons learned from an electrical incident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22889" r="9861" b="12222"/>
          <a:stretch/>
        </p:blipFill>
        <p:spPr bwMode="auto">
          <a:xfrm>
            <a:off x="-36512" y="1556792"/>
            <a:ext cx="9197775" cy="470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0065" y="6021288"/>
            <a:ext cx="3270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Courtesy </a:t>
            </a:r>
            <a:r>
              <a:rPr lang="en-US" sz="1400" dirty="0" err="1" smtClean="0">
                <a:solidFill>
                  <a:srgbClr val="0070C0"/>
                </a:solidFill>
              </a:rPr>
              <a:t>C.Gaignant</a:t>
            </a:r>
            <a:r>
              <a:rPr lang="en-US" sz="1400" dirty="0" smtClean="0">
                <a:solidFill>
                  <a:srgbClr val="0070C0"/>
                </a:solidFill>
              </a:rPr>
              <a:t>, EDMS 1375828 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5436096" y="2060848"/>
            <a:ext cx="3672408" cy="4197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971705"/>
            <a:ext cx="306176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Who made the design ?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Who checked it ?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Who approved it ?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Who validated it ?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Who bought the probe ?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Who decided to install the cabinet there 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0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93610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457200" indent="-457200" algn="ctr">
              <a:spcBef>
                <a:spcPts val="1800"/>
              </a:spcBef>
            </a:pPr>
            <a:r>
              <a:rPr lang="en-GB" sz="2800" dirty="0" smtClean="0"/>
              <a:t>4 – </a:t>
            </a:r>
            <a:r>
              <a:rPr lang="en-US" sz="2800" dirty="0">
                <a:solidFill>
                  <a:srgbClr val="0070C0"/>
                </a:solidFill>
              </a:rPr>
              <a:t>Defining </a:t>
            </a:r>
            <a:r>
              <a:rPr lang="en-US" sz="2800" dirty="0" smtClean="0">
                <a:solidFill>
                  <a:srgbClr val="0070C0"/>
                </a:solidFill>
              </a:rPr>
              <a:t>corrective </a:t>
            </a:r>
            <a:r>
              <a:rPr lang="en-US" sz="2800" dirty="0">
                <a:solidFill>
                  <a:srgbClr val="0070C0"/>
                </a:solidFill>
              </a:rPr>
              <a:t>measures</a:t>
            </a: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2420888"/>
            <a:ext cx="8507288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Corrective measures: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Immediate and specific to the incident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Punish the guilty one (?)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More general, from analysis and follow-up</a:t>
            </a:r>
          </a:p>
          <a:p>
            <a:pPr marL="800100" lvl="1" indent="-342900">
              <a:lnSpc>
                <a:spcPts val="3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Systemic, but who dares to propose corrective measures to the “organization”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911551"/>
            <a:ext cx="32480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(i.e. </a:t>
            </a:r>
            <a:r>
              <a:rPr lang="en-US" sz="2400" dirty="0">
                <a:solidFill>
                  <a:srgbClr val="0070C0"/>
                </a:solidFill>
              </a:rPr>
              <a:t>his </a:t>
            </a:r>
            <a:r>
              <a:rPr lang="en-US" sz="2400" dirty="0" smtClean="0">
                <a:solidFill>
                  <a:srgbClr val="0070C0"/>
                </a:solidFill>
              </a:rPr>
              <a:t>management) </a:t>
            </a:r>
            <a:endParaRPr lang="en-GB" sz="24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15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6480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GB" sz="2400" dirty="0" smtClean="0"/>
              <a:t>(4) – Lessons learned from “human error” analysis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xplosion 1 7"/>
          <p:cNvSpPr/>
          <p:nvPr/>
        </p:nvSpPr>
        <p:spPr>
          <a:xfrm>
            <a:off x="5538191" y="2780928"/>
            <a:ext cx="2130153" cy="141845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Undesired event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9" name="Flowchart: Delay 8"/>
          <p:cNvSpPr/>
          <p:nvPr/>
        </p:nvSpPr>
        <p:spPr>
          <a:xfrm>
            <a:off x="4967464" y="3140968"/>
            <a:ext cx="612648" cy="612648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043608" y="1988840"/>
            <a:ext cx="1224136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Technical </a:t>
            </a:r>
            <a:r>
              <a:rPr lang="en-US" dirty="0" smtClean="0">
                <a:solidFill>
                  <a:srgbClr val="0070C0"/>
                </a:solidFill>
              </a:rPr>
              <a:t>context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43608" y="4293096"/>
            <a:ext cx="1224136" cy="5760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Human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decision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16" name="Elbow Connector 15"/>
          <p:cNvCxnSpPr>
            <a:stCxn id="15" idx="3"/>
          </p:cNvCxnSpPr>
          <p:nvPr/>
        </p:nvCxnSpPr>
        <p:spPr>
          <a:xfrm flipV="1">
            <a:off x="2267744" y="3645024"/>
            <a:ext cx="2699720" cy="936104"/>
          </a:xfrm>
          <a:prstGeom prst="bent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3" idx="3"/>
          </p:cNvCxnSpPr>
          <p:nvPr/>
        </p:nvCxnSpPr>
        <p:spPr>
          <a:xfrm>
            <a:off x="2267744" y="2276872"/>
            <a:ext cx="2699720" cy="93610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83568" y="3140968"/>
            <a:ext cx="4283896" cy="612648"/>
            <a:chOff x="683568" y="3140968"/>
            <a:chExt cx="4283896" cy="612648"/>
          </a:xfrm>
        </p:grpSpPr>
        <p:sp>
          <p:nvSpPr>
            <p:cNvPr id="23" name="Rounded Rectangle 22"/>
            <p:cNvSpPr/>
            <p:nvPr/>
          </p:nvSpPr>
          <p:spPr>
            <a:xfrm>
              <a:off x="683568" y="3140968"/>
              <a:ext cx="2016224" cy="6126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r>
                <a:rPr lang="en-US" dirty="0" smtClean="0">
                  <a:solidFill>
                    <a:srgbClr val="0070C0"/>
                  </a:solidFill>
                </a:rPr>
                <a:t>Organizational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 smtClean="0">
                  <a:solidFill>
                    <a:srgbClr val="0070C0"/>
                  </a:solidFill>
                </a:rPr>
                <a:t>context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3" idx="3"/>
              <a:endCxn id="9" idx="1"/>
            </p:cNvCxnSpPr>
            <p:nvPr/>
          </p:nvCxnSpPr>
          <p:spPr>
            <a:xfrm>
              <a:off x="2699792" y="3447292"/>
              <a:ext cx="22676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267744" y="5081146"/>
            <a:ext cx="6768751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But the analysis methods based on a 2_factor_root 		( = thing (or somebody) + action )   are too weak !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1700808"/>
            <a:ext cx="4713150" cy="31700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to define preventive measures </a:t>
            </a:r>
            <a:r>
              <a:rPr lang="en-US" sz="2000" dirty="0" err="1" smtClean="0"/>
              <a:t>wrt</a:t>
            </a:r>
            <a:endParaRPr lang="en-US" sz="2000" dirty="0" smtClean="0"/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Technical context 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Human behavior</a:t>
            </a:r>
          </a:p>
          <a:p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3244914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   Organization</a:t>
            </a:r>
            <a:endParaRPr lang="en-GB" sz="2000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55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93610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457200" indent="-457200" algn="ctr">
              <a:spcBef>
                <a:spcPts val="1800"/>
              </a:spcBef>
            </a:pPr>
            <a:r>
              <a:rPr lang="en-GB" sz="2800" dirty="0" smtClean="0"/>
              <a:t>4’ – </a:t>
            </a:r>
            <a:r>
              <a:rPr lang="en-US" sz="2800" dirty="0">
                <a:solidFill>
                  <a:srgbClr val="0070C0"/>
                </a:solidFill>
              </a:rPr>
              <a:t>Defining </a:t>
            </a:r>
            <a:r>
              <a:rPr lang="en-US" sz="2800" dirty="0" smtClean="0">
                <a:solidFill>
                  <a:srgbClr val="0070C0"/>
                </a:solidFill>
              </a:rPr>
              <a:t>preventive measures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1560" y="4047455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More procedures… to cover all activities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2664" y="1959223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2- Preventive measures </a:t>
            </a:r>
            <a:r>
              <a:rPr lang="en-US" sz="2400" u="sng" dirty="0" err="1" smtClean="0">
                <a:solidFill>
                  <a:srgbClr val="0070C0"/>
                </a:solidFill>
              </a:rPr>
              <a:t>wrt</a:t>
            </a:r>
            <a:r>
              <a:rPr lang="en-US" sz="2400" u="sng" dirty="0" smtClean="0">
                <a:solidFill>
                  <a:srgbClr val="0070C0"/>
                </a:solidFill>
              </a:rPr>
              <a:t> human behavior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9600" y="3543399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Procedures ; specific, for “risky” activities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1560" y="3039343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Rules ; general, aims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09600" y="5559623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Sanction mechanisms (?)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11560" y="4551511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Still more procedures… to cover all (?) possibilities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62000" y="4983559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			… till “trapping safety into rules” ?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11560" y="2463279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Proper selection and training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53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93610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457200" indent="-457200" algn="ctr">
              <a:spcBef>
                <a:spcPts val="1800"/>
              </a:spcBef>
            </a:pPr>
            <a:r>
              <a:rPr lang="en-GB" sz="2800" dirty="0" smtClean="0"/>
              <a:t>4’ – </a:t>
            </a:r>
            <a:r>
              <a:rPr lang="en-US" sz="2800" dirty="0">
                <a:solidFill>
                  <a:srgbClr val="0070C0"/>
                </a:solidFill>
              </a:rPr>
              <a:t>Defining </a:t>
            </a:r>
            <a:r>
              <a:rPr lang="en-US" sz="2800" dirty="0" smtClean="0">
                <a:solidFill>
                  <a:srgbClr val="0070C0"/>
                </a:solidFill>
              </a:rPr>
              <a:t>preventive measures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2078796"/>
            <a:ext cx="8305800" cy="37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3- Preventive </a:t>
            </a:r>
            <a:r>
              <a:rPr lang="en-US" sz="2400" dirty="0">
                <a:solidFill>
                  <a:srgbClr val="0070C0"/>
                </a:solidFill>
              </a:rPr>
              <a:t>measures </a:t>
            </a:r>
            <a:r>
              <a:rPr lang="en-US" sz="2400" u="sng" dirty="0" err="1">
                <a:solidFill>
                  <a:srgbClr val="0070C0"/>
                </a:solidFill>
              </a:rPr>
              <a:t>wrt</a:t>
            </a:r>
            <a:r>
              <a:rPr lang="en-US" sz="2400" u="sng" dirty="0">
                <a:solidFill>
                  <a:srgbClr val="0070C0"/>
                </a:solidFill>
              </a:rPr>
              <a:t> </a:t>
            </a:r>
            <a:r>
              <a:rPr lang="en-US" sz="2400" u="sng" dirty="0" smtClean="0">
                <a:solidFill>
                  <a:srgbClr val="0070C0"/>
                </a:solidFill>
              </a:rPr>
              <a:t>organization</a:t>
            </a:r>
            <a:endParaRPr lang="en-US" sz="2400" u="sng" dirty="0">
              <a:solidFill>
                <a:srgbClr val="0070C0"/>
              </a:solidFill>
            </a:endParaRPr>
          </a:p>
          <a:p>
            <a:pPr marL="800100" lvl="1" indent="-342900">
              <a:lnSpc>
                <a:spcPts val="31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Clear structure, including reporting lines and 					       “safety officers”</a:t>
            </a:r>
          </a:p>
          <a:p>
            <a:pPr marL="800100" lvl="1" indent="-342900">
              <a:lnSpc>
                <a:spcPts val="31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Visibility, not only on risks, but on safe operation and safety margins, “safe operating domain”</a:t>
            </a:r>
          </a:p>
          <a:p>
            <a:pPr marL="800100" lvl="1" indent="-342900">
              <a:lnSpc>
                <a:spcPts val="31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Crisis management program and team</a:t>
            </a:r>
          </a:p>
          <a:p>
            <a:pPr marL="800100" lvl="1" indent="-342900">
              <a:lnSpc>
                <a:spcPts val="31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Flexibility to react and adapt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21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93610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457200" indent="-457200" algn="ctr">
              <a:spcBef>
                <a:spcPts val="1800"/>
              </a:spcBef>
            </a:pPr>
            <a:r>
              <a:rPr lang="en-GB" sz="2800" dirty="0" smtClean="0"/>
              <a:t>4’.3 – </a:t>
            </a:r>
            <a:r>
              <a:rPr lang="en-US" sz="2800" dirty="0">
                <a:solidFill>
                  <a:srgbClr val="0070C0"/>
                </a:solidFill>
              </a:rPr>
              <a:t>Safe operating domain 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31740" y="3068960"/>
            <a:ext cx="4716524" cy="237626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Safe operating domain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51720" y="2564904"/>
            <a:ext cx="1296144" cy="864096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1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5076056" y="2348880"/>
            <a:ext cx="1296144" cy="864096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2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6588224" y="4581128"/>
            <a:ext cx="1296144" cy="864096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3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959932" y="3789040"/>
            <a:ext cx="1512168" cy="1008112"/>
          </a:xfrm>
          <a:prstGeom prst="ellipse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Ideal</a:t>
            </a:r>
          </a:p>
          <a:p>
            <a:pPr algn="ctr"/>
            <a:r>
              <a:rPr lang="en-US" sz="1600" dirty="0" smtClean="0"/>
              <a:t>operation</a:t>
            </a:r>
            <a:endParaRPr lang="en-GB" sz="1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068216" y="3356992"/>
            <a:ext cx="3520008" cy="1512168"/>
            <a:chOff x="3068216" y="3356992"/>
            <a:chExt cx="3520008" cy="1512168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3068216" y="3501008"/>
              <a:ext cx="999728" cy="576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</p:cNvCxnSpPr>
            <p:nvPr/>
          </p:nvCxnSpPr>
          <p:spPr>
            <a:xfrm flipV="1">
              <a:off x="5250648" y="3356992"/>
              <a:ext cx="473480" cy="57968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472100" y="4653136"/>
              <a:ext cx="1116124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endCxn id="26" idx="6"/>
          </p:cNvCxnSpPr>
          <p:nvPr/>
        </p:nvCxnSpPr>
        <p:spPr>
          <a:xfrm flipH="1">
            <a:off x="2915816" y="4581128"/>
            <a:ext cx="1044116" cy="5149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359409" y="5229200"/>
            <a:ext cx="1296144" cy="864096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4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1403648" y="4746848"/>
            <a:ext cx="1512168" cy="698376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Deviation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231741" y="3697137"/>
            <a:ext cx="1620180" cy="11000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Degrees of freedom</a:t>
            </a:r>
            <a:endParaRPr lang="en-GB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6948264" y="2348880"/>
            <a:ext cx="20553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Freedom about: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Technics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Processes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Operators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Structure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…</a:t>
            </a:r>
            <a:endParaRPr lang="en-GB" sz="2000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04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34" grpId="0" animBg="1"/>
      <p:bldP spid="26" grpId="0" animBg="1"/>
      <p:bldP spid="26" grpId="1" animBg="1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1988840"/>
            <a:ext cx="8305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Important to record “deviations”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Any undesirable incident 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Technical failures, unavailability of systems…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Human behavior, unavailability of operators 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Try to analyze (in depth = motivation, reasons, history…) 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Do not look for guiltiness ; no blame (or rarely, “just”)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Encourage </a:t>
            </a:r>
            <a:r>
              <a:rPr lang="en-US" sz="2000" dirty="0">
                <a:solidFill>
                  <a:srgbClr val="0070C0"/>
                </a:solidFill>
              </a:rPr>
              <a:t>and promote “human error” </a:t>
            </a:r>
            <a:r>
              <a:rPr lang="en-US" sz="2000" dirty="0" smtClean="0">
                <a:solidFill>
                  <a:srgbClr val="0070C0"/>
                </a:solidFill>
              </a:rPr>
              <a:t>reporting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836712"/>
            <a:ext cx="7776864" cy="93610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spcBef>
                <a:spcPts val="1800"/>
              </a:spcBef>
            </a:pPr>
            <a:r>
              <a:rPr lang="en-GB" sz="2800" smtClean="0"/>
              <a:t>4’.3 – </a:t>
            </a:r>
            <a:r>
              <a:rPr lang="en-US" sz="2800" smtClean="0">
                <a:solidFill>
                  <a:srgbClr val="0070C0"/>
                </a:solidFill>
              </a:rPr>
              <a:t>Safe operating domain 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6651" y="4973106"/>
            <a:ext cx="4158511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“deviation </a:t>
            </a:r>
            <a:r>
              <a:rPr lang="en-US" dirty="0" smtClean="0">
                <a:solidFill>
                  <a:srgbClr val="0070C0"/>
                </a:solidFill>
              </a:rPr>
              <a:t>(of human type)</a:t>
            </a:r>
            <a:r>
              <a:rPr lang="en-US" sz="2000" dirty="0" smtClean="0">
                <a:solidFill>
                  <a:srgbClr val="0070C0"/>
                </a:solidFill>
              </a:rPr>
              <a:t>” </a:t>
            </a:r>
            <a:r>
              <a:rPr lang="en-US" sz="2000" dirty="0">
                <a:solidFill>
                  <a:srgbClr val="0070C0"/>
                </a:solidFill>
              </a:rPr>
              <a:t>reporting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5517232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Otherwise</a:t>
            </a:r>
            <a:r>
              <a:rPr lang="en-US" sz="2000" dirty="0" smtClean="0">
                <a:solidFill>
                  <a:srgbClr val="0070C0"/>
                </a:solidFill>
              </a:rPr>
              <a:t>…</a:t>
            </a:r>
            <a:endParaRPr lang="en-GB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72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93610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457200" indent="-457200" algn="ctr">
              <a:spcBef>
                <a:spcPts val="1800"/>
              </a:spcBef>
            </a:pPr>
            <a:r>
              <a:rPr lang="en-GB" sz="2800" dirty="0" smtClean="0"/>
              <a:t>4’.3 – </a:t>
            </a:r>
            <a:r>
              <a:rPr lang="en-US" sz="2800" dirty="0">
                <a:solidFill>
                  <a:srgbClr val="0070C0"/>
                </a:solidFill>
              </a:rPr>
              <a:t>Safe operating domain 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31740" y="3068960"/>
            <a:ext cx="4716524" cy="2376264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Safe operating domain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51720" y="2564904"/>
            <a:ext cx="1296144" cy="864096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1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5076056" y="2348880"/>
            <a:ext cx="1296144" cy="864096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2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6588224" y="4581128"/>
            <a:ext cx="1296144" cy="864096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3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563888" y="3645024"/>
            <a:ext cx="1944216" cy="1224136"/>
          </a:xfrm>
          <a:prstGeom prst="ellipse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Real</a:t>
            </a:r>
          </a:p>
          <a:p>
            <a:pPr algn="ctr"/>
            <a:r>
              <a:rPr lang="en-US" sz="1600" dirty="0" smtClean="0"/>
              <a:t>Operation domain</a:t>
            </a:r>
            <a:endParaRPr lang="en-GB" sz="1600" dirty="0"/>
          </a:p>
        </p:txBody>
      </p:sp>
      <p:sp>
        <p:nvSpPr>
          <p:cNvPr id="34" name="Oval 33"/>
          <p:cNvSpPr/>
          <p:nvPr/>
        </p:nvSpPr>
        <p:spPr>
          <a:xfrm>
            <a:off x="2359409" y="5229200"/>
            <a:ext cx="1296144" cy="864096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Risk 4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4005064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Even if you know the hazards and risk,  but have no visibility on the real operation,</a:t>
            </a:r>
          </a:p>
          <a:p>
            <a:r>
              <a:rPr lang="en-US" sz="2200" dirty="0" smtClean="0"/>
              <a:t>you are “blind”.</a:t>
            </a:r>
            <a:endParaRPr lang="en-GB" sz="2200" dirty="0"/>
          </a:p>
        </p:txBody>
      </p:sp>
      <p:sp>
        <p:nvSpPr>
          <p:cNvPr id="14" name="Oval 13"/>
          <p:cNvSpPr/>
          <p:nvPr/>
        </p:nvSpPr>
        <p:spPr>
          <a:xfrm>
            <a:off x="6012160" y="2796714"/>
            <a:ext cx="1620180" cy="11000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 more degree of freedom</a:t>
            </a:r>
            <a:endParaRPr lang="en-GB" sz="160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24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2.24792E-6 L -0.02743 -0.151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7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1988840"/>
            <a:ext cx="843528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Perfection does not exist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0070C0"/>
                </a:solidFill>
              </a:rPr>
              <a:t>No perfect humans ;   They have to – and like </a:t>
            </a:r>
            <a:r>
              <a:rPr lang="en-US" sz="2200" dirty="0">
                <a:solidFill>
                  <a:srgbClr val="0070C0"/>
                </a:solidFill>
              </a:rPr>
              <a:t>to – </a:t>
            </a:r>
            <a:r>
              <a:rPr lang="en-US" sz="2200" dirty="0" smtClean="0">
                <a:solidFill>
                  <a:srgbClr val="0070C0"/>
                </a:solidFill>
              </a:rPr>
              <a:t>learn</a:t>
            </a:r>
          </a:p>
          <a:p>
            <a:pPr lvl="6">
              <a:spcBef>
                <a:spcPts val="600"/>
              </a:spcBef>
            </a:pPr>
            <a:r>
              <a:rPr lang="en-US" sz="2200" dirty="0">
                <a:solidFill>
                  <a:srgbClr val="0070C0"/>
                </a:solidFill>
              </a:rPr>
              <a:t>T</a:t>
            </a:r>
            <a:r>
              <a:rPr lang="en-US" sz="2200" dirty="0" smtClean="0">
                <a:solidFill>
                  <a:srgbClr val="0070C0"/>
                </a:solidFill>
              </a:rPr>
              <a:t>hey need to “express” themselves</a:t>
            </a:r>
          </a:p>
          <a:p>
            <a:pPr lvl="6">
              <a:spcBef>
                <a:spcPts val="600"/>
              </a:spcBef>
            </a:pPr>
            <a:r>
              <a:rPr lang="en-US" sz="2200" dirty="0">
                <a:solidFill>
                  <a:srgbClr val="0070C0"/>
                </a:solidFill>
              </a:rPr>
              <a:t>T</a:t>
            </a:r>
            <a:r>
              <a:rPr lang="en-US" sz="2200" dirty="0" smtClean="0">
                <a:solidFill>
                  <a:srgbClr val="0070C0"/>
                </a:solidFill>
              </a:rPr>
              <a:t>hey “learn from experience”</a:t>
            </a:r>
          </a:p>
          <a:p>
            <a:pPr lvl="6">
              <a:spcBef>
                <a:spcPts val="600"/>
              </a:spcBef>
            </a:pPr>
            <a:r>
              <a:rPr lang="en-US" sz="2200" dirty="0" smtClean="0">
                <a:solidFill>
                  <a:srgbClr val="0070C0"/>
                </a:solidFill>
              </a:rPr>
              <a:t>They don’t do what they are told, but what   	they understand they are told to do !</a:t>
            </a:r>
          </a:p>
          <a:p>
            <a:pPr lvl="6">
              <a:spcBef>
                <a:spcPts val="600"/>
              </a:spcBef>
            </a:pPr>
            <a:r>
              <a:rPr lang="en-US" sz="2200" dirty="0" smtClean="0">
                <a:solidFill>
                  <a:srgbClr val="0070C0"/>
                </a:solidFill>
              </a:rPr>
              <a:t>They may be under stress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836712"/>
            <a:ext cx="7776864" cy="93610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spcBef>
                <a:spcPts val="1800"/>
              </a:spcBef>
            </a:pPr>
            <a:r>
              <a:rPr lang="en-GB" sz="2800" dirty="0" smtClean="0"/>
              <a:t>5 – </a:t>
            </a:r>
            <a:r>
              <a:rPr lang="en-US" sz="2800" dirty="0" smtClean="0">
                <a:solidFill>
                  <a:srgbClr val="0070C0"/>
                </a:solidFill>
              </a:rPr>
              <a:t>Lessons learned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1988840"/>
            <a:ext cx="843528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Perfection does not exist</a:t>
            </a:r>
          </a:p>
          <a:p>
            <a:pPr>
              <a:spcBef>
                <a:spcPts val="1200"/>
              </a:spcBef>
            </a:pPr>
            <a:r>
              <a:rPr lang="en-US" sz="2200" u="sng" dirty="0" smtClean="0">
                <a:solidFill>
                  <a:srgbClr val="0070C0"/>
                </a:solidFill>
              </a:rPr>
              <a:t>No perfect humans </a:t>
            </a:r>
            <a:r>
              <a:rPr lang="en-US" sz="2200" dirty="0" smtClean="0">
                <a:solidFill>
                  <a:srgbClr val="0070C0"/>
                </a:solidFill>
              </a:rPr>
              <a:t>;   They have to – and like </a:t>
            </a:r>
            <a:r>
              <a:rPr lang="en-US" sz="2200" dirty="0">
                <a:solidFill>
                  <a:srgbClr val="0070C0"/>
                </a:solidFill>
              </a:rPr>
              <a:t>to – </a:t>
            </a:r>
            <a:r>
              <a:rPr lang="en-US" sz="2200" u="sng" dirty="0" smtClean="0">
                <a:solidFill>
                  <a:srgbClr val="0070C0"/>
                </a:solidFill>
              </a:rPr>
              <a:t>learn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6">
              <a:spcBef>
                <a:spcPts val="600"/>
              </a:spcBef>
            </a:pPr>
            <a:r>
              <a:rPr lang="en-US" sz="2200" dirty="0">
                <a:solidFill>
                  <a:srgbClr val="0070C0"/>
                </a:solidFill>
              </a:rPr>
              <a:t>T</a:t>
            </a:r>
            <a:r>
              <a:rPr lang="en-US" sz="2200" dirty="0" smtClean="0">
                <a:solidFill>
                  <a:srgbClr val="0070C0"/>
                </a:solidFill>
              </a:rPr>
              <a:t>hey need to “</a:t>
            </a:r>
            <a:r>
              <a:rPr lang="en-US" sz="2200" u="sng" dirty="0" smtClean="0">
                <a:solidFill>
                  <a:srgbClr val="0070C0"/>
                </a:solidFill>
              </a:rPr>
              <a:t>express</a:t>
            </a:r>
            <a:r>
              <a:rPr lang="en-US" sz="2200" dirty="0" smtClean="0">
                <a:solidFill>
                  <a:srgbClr val="0070C0"/>
                </a:solidFill>
              </a:rPr>
              <a:t>” themselves</a:t>
            </a:r>
          </a:p>
          <a:p>
            <a:pPr lvl="6">
              <a:spcBef>
                <a:spcPts val="600"/>
              </a:spcBef>
            </a:pPr>
            <a:r>
              <a:rPr lang="en-US" sz="2200" dirty="0">
                <a:solidFill>
                  <a:srgbClr val="0070C0"/>
                </a:solidFill>
              </a:rPr>
              <a:t>T</a:t>
            </a:r>
            <a:r>
              <a:rPr lang="en-US" sz="2200" dirty="0" smtClean="0">
                <a:solidFill>
                  <a:srgbClr val="0070C0"/>
                </a:solidFill>
              </a:rPr>
              <a:t>hey “learn from </a:t>
            </a:r>
            <a:r>
              <a:rPr lang="en-US" sz="2200" u="sng" dirty="0" smtClean="0">
                <a:solidFill>
                  <a:srgbClr val="0070C0"/>
                </a:solidFill>
              </a:rPr>
              <a:t>experience</a:t>
            </a:r>
            <a:r>
              <a:rPr lang="en-US" sz="2200" dirty="0" smtClean="0">
                <a:solidFill>
                  <a:srgbClr val="0070C0"/>
                </a:solidFill>
              </a:rPr>
              <a:t>”</a:t>
            </a:r>
          </a:p>
          <a:p>
            <a:pPr lvl="6">
              <a:spcBef>
                <a:spcPts val="600"/>
              </a:spcBef>
            </a:pPr>
            <a:r>
              <a:rPr lang="en-US" sz="2200" dirty="0" smtClean="0">
                <a:solidFill>
                  <a:srgbClr val="0070C0"/>
                </a:solidFill>
              </a:rPr>
              <a:t>They don’t do what they are told, but what   	they </a:t>
            </a:r>
            <a:r>
              <a:rPr lang="en-US" sz="2200" u="sng" dirty="0" smtClean="0">
                <a:solidFill>
                  <a:srgbClr val="0070C0"/>
                </a:solidFill>
              </a:rPr>
              <a:t>understand</a:t>
            </a:r>
            <a:r>
              <a:rPr lang="en-US" sz="2200" dirty="0" smtClean="0">
                <a:solidFill>
                  <a:srgbClr val="0070C0"/>
                </a:solidFill>
              </a:rPr>
              <a:t> they are told to do !</a:t>
            </a:r>
          </a:p>
          <a:p>
            <a:pPr lvl="6">
              <a:spcBef>
                <a:spcPts val="600"/>
              </a:spcBef>
            </a:pPr>
            <a:r>
              <a:rPr lang="en-US" sz="2200" dirty="0" smtClean="0">
                <a:solidFill>
                  <a:srgbClr val="0070C0"/>
                </a:solidFill>
              </a:rPr>
              <a:t>They may be under </a:t>
            </a:r>
            <a:r>
              <a:rPr lang="en-US" sz="2200" u="sng" dirty="0" smtClean="0">
                <a:solidFill>
                  <a:srgbClr val="0070C0"/>
                </a:solidFill>
              </a:rPr>
              <a:t>stress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14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792088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1 – How to learn lessons ?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5536" y="2060848"/>
            <a:ext cx="864096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In French: REX = RETEX = </a:t>
            </a:r>
            <a:r>
              <a:rPr lang="en-US" sz="2400" i="1" dirty="0" smtClean="0">
                <a:solidFill>
                  <a:srgbClr val="0070C0"/>
                </a:solidFill>
              </a:rPr>
              <a:t>Retour </a:t>
            </a:r>
            <a:r>
              <a:rPr lang="en-US" sz="2400" i="1" dirty="0" err="1" smtClean="0">
                <a:solidFill>
                  <a:srgbClr val="0070C0"/>
                </a:solidFill>
              </a:rPr>
              <a:t>d’Experience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In English = learning from experience</a:t>
            </a:r>
          </a:p>
          <a:p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	 </a:t>
            </a:r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    = REM = Record Experience &amp; Monitoring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Experience of what ?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Experience of unwanted events, mishaps, accidents…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Experience from good practices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Experience from any “deviation” from “standard practice”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5661248"/>
            <a:ext cx="6114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Q  :   Who </a:t>
            </a:r>
            <a:r>
              <a:rPr lang="en-US" sz="2400" dirty="0">
                <a:solidFill>
                  <a:srgbClr val="000000"/>
                </a:solidFill>
              </a:rPr>
              <a:t>has a systematic </a:t>
            </a:r>
            <a:r>
              <a:rPr lang="en-US" sz="2400" dirty="0" smtClean="0">
                <a:solidFill>
                  <a:srgbClr val="000000"/>
                </a:solidFill>
              </a:rPr>
              <a:t>REM system ?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04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1988840"/>
            <a:ext cx="830580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Perfection does not exist (</a:t>
            </a:r>
            <a:r>
              <a:rPr lang="en-US" sz="2400" dirty="0" err="1" smtClean="0">
                <a:solidFill>
                  <a:srgbClr val="0070C0"/>
                </a:solidFill>
              </a:rPr>
              <a:t>cntd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US" sz="2200" u="sng" dirty="0" smtClean="0">
                <a:solidFill>
                  <a:srgbClr val="0070C0"/>
                </a:solidFill>
              </a:rPr>
              <a:t>No perfect organization </a:t>
            </a:r>
            <a:r>
              <a:rPr lang="en-US" sz="2200" dirty="0" smtClean="0">
                <a:solidFill>
                  <a:srgbClr val="0070C0"/>
                </a:solidFill>
              </a:rPr>
              <a:t>; 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Needs to be flexible, reactive</a:t>
            </a:r>
          </a:p>
          <a:p>
            <a:pPr lvl="7">
              <a:spcBef>
                <a:spcPts val="600"/>
              </a:spcBef>
            </a:pPr>
            <a:r>
              <a:rPr lang="en-US" sz="2200" dirty="0">
                <a:solidFill>
                  <a:srgbClr val="0070C0"/>
                </a:solidFill>
              </a:rPr>
              <a:t>N</a:t>
            </a:r>
            <a:r>
              <a:rPr lang="en-US" sz="2200" dirty="0" smtClean="0">
                <a:solidFill>
                  <a:srgbClr val="0070C0"/>
                </a:solidFill>
              </a:rPr>
              <a:t>eeds to know the hazards</a:t>
            </a:r>
          </a:p>
          <a:p>
            <a:pPr lvl="7">
              <a:spcBef>
                <a:spcPts val="600"/>
              </a:spcBef>
            </a:pPr>
            <a:r>
              <a:rPr lang="en-US" sz="2200" dirty="0" smtClean="0">
                <a:solidFill>
                  <a:srgbClr val="0070C0"/>
                </a:solidFill>
              </a:rPr>
              <a:t>Needs to learn from collaborators</a:t>
            </a:r>
          </a:p>
          <a:p>
            <a:pPr lvl="7">
              <a:spcBef>
                <a:spcPts val="600"/>
              </a:spcBef>
            </a:pPr>
            <a:r>
              <a:rPr lang="en-US" sz="2200" dirty="0" smtClean="0">
                <a:solidFill>
                  <a:srgbClr val="0070C0"/>
                </a:solidFill>
              </a:rPr>
              <a:t>   and to consider the “human factor”</a:t>
            </a:r>
          </a:p>
          <a:p>
            <a:pPr lvl="7">
              <a:spcBef>
                <a:spcPts val="600"/>
              </a:spcBef>
            </a:pPr>
            <a:r>
              <a:rPr lang="en-US" sz="2200" dirty="0" smtClean="0">
                <a:solidFill>
                  <a:srgbClr val="0070C0"/>
                </a:solidFill>
              </a:rPr>
              <a:t>Needs to define clear and adapted 	procedures or guidelines</a:t>
            </a:r>
          </a:p>
          <a:p>
            <a:pPr lvl="7">
              <a:spcBef>
                <a:spcPts val="600"/>
              </a:spcBef>
            </a:pPr>
            <a:r>
              <a:rPr lang="en-US" sz="2200" dirty="0" smtClean="0">
                <a:solidFill>
                  <a:srgbClr val="0070C0"/>
                </a:solidFill>
              </a:rPr>
              <a:t>Needs </a:t>
            </a:r>
            <a:r>
              <a:rPr lang="en-US" sz="2200" dirty="0">
                <a:solidFill>
                  <a:srgbClr val="0070C0"/>
                </a:solidFill>
              </a:rPr>
              <a:t>to </a:t>
            </a:r>
            <a:r>
              <a:rPr lang="en-US" sz="2200" dirty="0" smtClean="0">
                <a:solidFill>
                  <a:srgbClr val="0070C0"/>
                </a:solidFill>
              </a:rPr>
              <a:t>know its </a:t>
            </a:r>
            <a:r>
              <a:rPr lang="en-US" sz="2200" dirty="0">
                <a:solidFill>
                  <a:srgbClr val="0070C0"/>
                </a:solidFill>
              </a:rPr>
              <a:t>own </a:t>
            </a:r>
            <a:r>
              <a:rPr lang="en-US" sz="2200" dirty="0" smtClean="0">
                <a:solidFill>
                  <a:srgbClr val="0070C0"/>
                </a:solidFill>
              </a:rPr>
              <a:t>weaknesses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836712"/>
            <a:ext cx="7776864" cy="93610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spcBef>
                <a:spcPts val="1800"/>
              </a:spcBef>
            </a:pPr>
            <a:r>
              <a:rPr lang="en-GB" sz="2800" dirty="0" smtClean="0"/>
              <a:t>5 – </a:t>
            </a:r>
            <a:r>
              <a:rPr lang="en-US" sz="2800" dirty="0" smtClean="0">
                <a:solidFill>
                  <a:srgbClr val="0070C0"/>
                </a:solidFill>
              </a:rPr>
              <a:t>Lessons learned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1666" y="5445224"/>
            <a:ext cx="5642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Includes human beings from bottom to top 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3284984"/>
            <a:ext cx="2952328" cy="2150954"/>
          </a:xfrm>
          <a:prstGeom prst="round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With all of these, it is   possible to draw   “</a:t>
            </a:r>
            <a:r>
              <a:rPr lang="en-US" sz="2000" b="1" dirty="0" smtClean="0">
                <a:solidFill>
                  <a:srgbClr val="0070C0"/>
                </a:solidFill>
              </a:rPr>
              <a:t>protective barriers</a:t>
            </a:r>
            <a:r>
              <a:rPr lang="en-US" sz="2000" dirty="0" smtClean="0">
                <a:solidFill>
                  <a:srgbClr val="0070C0"/>
                </a:solidFill>
              </a:rPr>
              <a:t>”   against undesired   events.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1556792"/>
            <a:ext cx="83058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Reason J. : Human error. NY Cambridge University Press (1990)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Carroll J.S., Rudolph J.W., </a:t>
            </a:r>
            <a:r>
              <a:rPr lang="en-US" dirty="0" err="1" smtClean="0">
                <a:solidFill>
                  <a:srgbClr val="0070C0"/>
                </a:solidFill>
              </a:rPr>
              <a:t>Hatakenaka</a:t>
            </a:r>
            <a:r>
              <a:rPr lang="en-US" dirty="0" smtClean="0">
                <a:solidFill>
                  <a:srgbClr val="0070C0"/>
                </a:solidFill>
              </a:rPr>
              <a:t> S. : Learning from experience in high-hazard organizations. Research in Organizational Behavior, 24, 87-137 (2002)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Guidance on Investigating and Analyzing Human and Organizational Factors Aspects of Incidents and Accidents. ENERGY Institute, London (2008)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OHSAS 18002 (sections 4.3.2 &amp; 4.4.6, about the changes in the organization activities, materials and management) (2008) </a:t>
            </a:r>
            <a:endParaRPr lang="en-US" dirty="0" smtClean="0">
              <a:solidFill>
                <a:srgbClr val="0070C0"/>
              </a:solidFill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A. Macpherson, LHC operation: the human risk factor. 2</a:t>
            </a:r>
            <a:r>
              <a:rPr lang="en-US" baseline="30000" dirty="0" smtClean="0">
                <a:solidFill>
                  <a:srgbClr val="0070C0"/>
                </a:solidFill>
              </a:rPr>
              <a:t>nd</a:t>
            </a:r>
            <a:r>
              <a:rPr lang="en-US" dirty="0" smtClean="0">
                <a:solidFill>
                  <a:srgbClr val="0070C0"/>
                </a:solidFill>
              </a:rPr>
              <a:t> Evian workshop on LHC beam operation, 2010</a:t>
            </a: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C. </a:t>
            </a:r>
            <a:r>
              <a:rPr lang="en-US" dirty="0" err="1" smtClean="0">
                <a:solidFill>
                  <a:srgbClr val="0070C0"/>
                </a:solidFill>
              </a:rPr>
              <a:t>Bieder</a:t>
            </a:r>
            <a:r>
              <a:rPr lang="en-US" dirty="0" smtClean="0">
                <a:solidFill>
                  <a:srgbClr val="0070C0"/>
                </a:solidFill>
              </a:rPr>
              <a:t> &amp; M. </a:t>
            </a:r>
            <a:r>
              <a:rPr lang="en-US" dirty="0" err="1" smtClean="0">
                <a:solidFill>
                  <a:srgbClr val="0070C0"/>
                </a:solidFill>
              </a:rPr>
              <a:t>Bourrier</a:t>
            </a:r>
            <a:r>
              <a:rPr lang="en-US" dirty="0" smtClean="0">
                <a:solidFill>
                  <a:srgbClr val="0070C0"/>
                </a:solidFill>
              </a:rPr>
              <a:t>, Trapping Safety into Rules. 		</a:t>
            </a:r>
            <a:r>
              <a:rPr lang="en-US" dirty="0" err="1" smtClean="0">
                <a:solidFill>
                  <a:srgbClr val="0070C0"/>
                </a:solidFill>
              </a:rPr>
              <a:t>Ashgate</a:t>
            </a:r>
            <a:r>
              <a:rPr lang="en-US" dirty="0" smtClean="0">
                <a:solidFill>
                  <a:srgbClr val="0070C0"/>
                </a:solidFill>
              </a:rPr>
              <a:t> Publishing Ltd, (2013)  ISBN: 978-1-4094-5226-3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 2014-09-09</a:t>
            </a:r>
            <a:endParaRPr lang="en-US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836712"/>
            <a:ext cx="7776864" cy="5760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spcBef>
                <a:spcPts val="1800"/>
              </a:spcBef>
            </a:pPr>
            <a:r>
              <a:rPr lang="en-US" sz="2800" dirty="0" smtClean="0"/>
              <a:t>Further reading…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1484784"/>
            <a:ext cx="83058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ARCA (= APOLLO Root Cause Analysis); chart where each effect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 1 condition + 1 action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(Black) BOW TIES; graphical representation of causes and consequences, in cascade + possible preventive and protective barriers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ECFA (= Events and Conditional Factors Analysis; = Root Tree Analysis); chart where each event  1 actor + 1 action + 1 object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Fishbone Diagram; each factor having influenced the incident are linked to the backbone, like ribs. + the “Five Whys” for each factor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HERA-JANUS (= Human Error Reduction; mainly used in air traffic management); analyses error details and error mechanisms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HFACS (= Human Factors Analysis and Classification System); based on Reason’s concepts of “latent failures” and “Swiss cheese”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MORT (= Management Oversight and Risk Tree); based on pre-filled fault trees for nuclear and petroleum industries. 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 2014-09-09</a:t>
            </a:r>
            <a:endParaRPr lang="en-US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836712"/>
            <a:ext cx="7776864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spcBef>
                <a:spcPts val="1800"/>
              </a:spcBef>
            </a:pPr>
            <a:r>
              <a:rPr lang="en-US" sz="2800" dirty="0" smtClean="0"/>
              <a:t>Some incident analysis methods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792088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2 – Event analysis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2060848"/>
            <a:ext cx="83058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Event reporting is essential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70C0"/>
                </a:solidFill>
              </a:rPr>
              <a:t>Event </a:t>
            </a:r>
            <a:r>
              <a:rPr lang="en-US" sz="2400" dirty="0" smtClean="0">
                <a:solidFill>
                  <a:srgbClr val="0070C0"/>
                </a:solidFill>
              </a:rPr>
              <a:t>recording, for memory &amp; statistics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Good practices recording ?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Minutes of debriefings 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Repository for “deviations”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Analysis methods</a:t>
            </a:r>
          </a:p>
          <a:p>
            <a:pPr marL="1257300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</a:rPr>
              <a:t>Root-tree analysis or else…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373216"/>
            <a:ext cx="889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Remember: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FF0000"/>
                </a:solidFill>
              </a:rPr>
              <a:t>If you only identify only 1 root cause, you must have forgotten something !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344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792088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3 – Human errors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2665943"/>
            <a:ext cx="6059016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dirty="0">
                <a:solidFill>
                  <a:srgbClr val="0070C0"/>
                </a:solidFill>
              </a:rPr>
              <a:t>B</a:t>
            </a:r>
            <a:r>
              <a:rPr lang="en-US" sz="2400" dirty="0" smtClean="0">
                <a:solidFill>
                  <a:srgbClr val="0070C0"/>
                </a:solidFill>
              </a:rPr>
              <a:t>ecause systems are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- designed,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- built,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- operated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- maintained and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- managed 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		…by humans !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5646" y="3126447"/>
            <a:ext cx="36647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 sources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 of</a:t>
            </a:r>
          </a:p>
          <a:p>
            <a:pPr marL="285750" indent="-285750">
              <a:spcBef>
                <a:spcPts val="600"/>
              </a:spcBef>
              <a:buFont typeface="Wingdings"/>
              <a:buChar char="ß"/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human</a:t>
            </a:r>
          </a:p>
          <a:p>
            <a:pPr marL="342900" indent="-342900">
              <a:spcBef>
                <a:spcPts val="600"/>
              </a:spcBef>
              <a:buFont typeface="Wingdings"/>
              <a:buChar char="ß"/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errors</a:t>
            </a:r>
          </a:p>
          <a:p>
            <a:pPr marL="342900" indent="-342900">
              <a:spcBef>
                <a:spcPts val="600"/>
              </a:spcBef>
              <a:buFont typeface="Wingdings"/>
              <a:buChar char="ß"/>
            </a:pPr>
            <a:r>
              <a:rPr lang="en-US" sz="2400" dirty="0" smtClean="0">
                <a:solidFill>
                  <a:srgbClr val="FF0000"/>
                </a:solidFill>
              </a:rPr>
              <a:t> &amp; organizational gaps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2151727"/>
            <a:ext cx="8435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Why humans in complex instrumented systems ?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700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792088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3 – Human errors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" y="2665943"/>
            <a:ext cx="8435280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dirty="0">
                <a:solidFill>
                  <a:srgbClr val="0070C0"/>
                </a:solidFill>
              </a:rPr>
              <a:t>B</a:t>
            </a:r>
            <a:r>
              <a:rPr lang="en-US" sz="2400" dirty="0" smtClean="0">
                <a:solidFill>
                  <a:srgbClr val="0070C0"/>
                </a:solidFill>
              </a:rPr>
              <a:t>ecause systems are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designed,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	- built,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- operated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- maintained</a:t>
            </a:r>
            <a:endParaRPr lang="en-US" sz="2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	- managed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			…by humans !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7544" y="2151727"/>
            <a:ext cx="8435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Why humans in complex instrumented systems ?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499992" y="3740839"/>
            <a:ext cx="46908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Humans can react appropriately (sometimes) to </a:t>
            </a:r>
            <a:r>
              <a:rPr lang="en-US" sz="2400" u="sng" dirty="0" smtClean="0">
                <a:solidFill>
                  <a:srgbClr val="000000"/>
                </a:solidFill>
              </a:rPr>
              <a:t>unpredictable</a:t>
            </a:r>
            <a:r>
              <a:rPr lang="en-US" sz="2400" dirty="0" smtClean="0">
                <a:solidFill>
                  <a:srgbClr val="000000"/>
                </a:solidFill>
              </a:rPr>
              <a:t> and complex situations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86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792088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3 – Human errors 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3348955"/>
            <a:ext cx="8494633" cy="2744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Type of human errors: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solidFill>
                  <a:srgbClr val="0070C0"/>
                </a:solidFill>
              </a:rPr>
              <a:t>Error of omission: not do what should be done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solidFill>
                  <a:srgbClr val="0070C0"/>
                </a:solidFill>
              </a:rPr>
              <a:t>Error of commission: do the wrong thing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Degrees </a:t>
            </a:r>
            <a:r>
              <a:rPr lang="en-US" sz="2400" dirty="0">
                <a:solidFill>
                  <a:srgbClr val="0070C0"/>
                </a:solidFill>
              </a:rPr>
              <a:t>of human errors: 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slip or carelessness		</a:t>
            </a:r>
            <a:endParaRPr lang="en-US" sz="24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		mistake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(incompetence ?)		</a:t>
            </a:r>
            <a:endParaRPr lang="en-US" sz="24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			rule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violation 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2911" y="2011487"/>
            <a:ext cx="865108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It is commonly accepted that 90% of the unwanted events result from “human errors”.  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Maybe, but what does that mean ?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6498213" y="4365104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 </a:t>
            </a:r>
            <a:r>
              <a:rPr lang="en-US" sz="2000" b="1" dirty="0" smtClean="0">
                <a:solidFill>
                  <a:srgbClr val="FF0000"/>
                </a:solidFill>
              </a:rPr>
              <a:t>Why 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741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792088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3 – Human errors 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3717032"/>
            <a:ext cx="84352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dirty="0" smtClean="0">
                <a:solidFill>
                  <a:srgbClr val="0070C0"/>
                </a:solidFill>
              </a:rPr>
              <a:t>Is the “lack of competence” a possible root cause for an incident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8682" y="4221088"/>
            <a:ext cx="7625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Which managerial process led to this lack of competence ? </a:t>
            </a:r>
            <a:endParaRPr lang="en-GB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4725144"/>
            <a:ext cx="50385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Same question for “fatigue of operator”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5229200"/>
            <a:ext cx="5745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Same question for “inappropriate procedure”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132856"/>
            <a:ext cx="640111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70C0"/>
                </a:solidFill>
              </a:rPr>
              <a:t>Humans learn (also) by experience (mainly ?)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</a:rPr>
              <a:t>			  by shared experience </a:t>
            </a:r>
            <a:r>
              <a:rPr lang="en-US" sz="2400" dirty="0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( Some ) humans like risk !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059668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Many 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47094" r="43962" b="20981"/>
          <a:stretch/>
        </p:blipFill>
        <p:spPr bwMode="auto">
          <a:xfrm>
            <a:off x="4304581" y="3086887"/>
            <a:ext cx="4675839" cy="287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97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1" grpId="0"/>
      <p:bldP spid="1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792088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3’ – Examples of human errors 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2440047"/>
            <a:ext cx="8305800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Truck incident in front of CCC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E</a:t>
            </a:r>
            <a:r>
              <a:rPr lang="en-US" sz="2400" dirty="0" smtClean="0">
                <a:solidFill>
                  <a:srgbClr val="0070C0"/>
                </a:solidFill>
              </a:rPr>
              <a:t>lectrical arc in RF cabinet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W</a:t>
            </a:r>
            <a:r>
              <a:rPr lang="en-US" sz="2400" dirty="0" smtClean="0">
                <a:solidFill>
                  <a:srgbClr val="0070C0"/>
                </a:solidFill>
              </a:rPr>
              <a:t>orker trespassing a forbidding ribbon (radiation)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Worker “forgetting” to connect a water pipe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…</a:t>
            </a:r>
            <a:endParaRPr lang="en-US" sz="2000" dirty="0">
              <a:solidFill>
                <a:srgbClr val="0070C0"/>
              </a:solidFill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16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vlet\AppData\Local\Microsoft\Windows\Temporary Internet Files\Content.Outlook\Q1EV1BU9\Logos 60 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73" y="37824"/>
            <a:ext cx="920031" cy="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9D60-B1FF-40D6-A021-FC29C8A360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836712"/>
            <a:ext cx="7776864" cy="64807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GB" sz="2400" dirty="0" smtClean="0"/>
              <a:t>3’.1 – Lessons learned from the truck incident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6" name="ctl00_onetidHeadbnnr0" descr="https://espace.cern.ch/be-dep/images/BE-BeamsDe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30243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528" y="2440047"/>
            <a:ext cx="496855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Fact: The truck hit a handrail on his right.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Analysis 1: This is a “slip”; 			      The driver was clumsy.</a:t>
            </a:r>
          </a:p>
        </p:txBody>
      </p:sp>
      <p:pic>
        <p:nvPicPr>
          <p:cNvPr id="8" name="Image 1" descr="C:\Users\mwalter\Documents\AT + Incidents\Rapport Incident 2014\Prévessin_D.Brottes_03.07.2014\Photo006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844824"/>
            <a:ext cx="3024337" cy="40070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7884368" y="3848333"/>
            <a:ext cx="504056" cy="1092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3527" y="3717032"/>
            <a:ext cx="5472609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Analysis 2: A parked car obstructed his way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Analysis 3: </a:t>
            </a:r>
            <a:r>
              <a:rPr lang="en-US" sz="2000" dirty="0">
                <a:solidFill>
                  <a:srgbClr val="0070C0"/>
                </a:solidFill>
              </a:rPr>
              <a:t>C</a:t>
            </a:r>
            <a:r>
              <a:rPr lang="en-US" sz="2000" dirty="0" smtClean="0">
                <a:solidFill>
                  <a:srgbClr val="0070C0"/>
                </a:solidFill>
              </a:rPr>
              <a:t>ar drivers park anywhere 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Analysis 4: Car drivers park where they can;	     Not enough parking places around.</a:t>
            </a:r>
            <a:r>
              <a:rPr lang="en-US" sz="2000" dirty="0">
                <a:solidFill>
                  <a:srgbClr val="0070C0"/>
                </a:solidFill>
              </a:rPr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     Case needs resources.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2118" y="1844824"/>
            <a:ext cx="1008113" cy="400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1"/>
            <a:ext cx="3175992" cy="313010"/>
          </a:xfrm>
        </p:spPr>
        <p:txBody>
          <a:bodyPr/>
          <a:lstStyle/>
          <a:p>
            <a:r>
              <a:rPr lang="en-US" sz="1200" dirty="0" smtClean="0"/>
              <a:t>Marc Tavlet  - ITSF -  2014-09-11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91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4" grpId="0" animBg="1"/>
    </p:bld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D1B614C210E4E976A5BB736D5A137" ma:contentTypeVersion="0" ma:contentTypeDescription="Create a new document." ma:contentTypeScope="" ma:versionID="26270b83cd5841650abf0e9e8f1f66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68431A-EFD0-4757-B6DF-9D4A0D3C48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EAB2C6-704E-4FF7-AB26-165CA92E6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AE27C8-C19C-4615-A2F3-F9017D4F4CD6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23491</TotalTime>
  <Words>1368</Words>
  <Application>Microsoft Office PowerPoint</Application>
  <PresentationFormat>On-screen Show (4:3)</PresentationFormat>
  <Paragraphs>284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CERN(4-3)</vt:lpstr>
      <vt:lpstr>Lessons learned from “human errors”</vt:lpstr>
      <vt:lpstr>1 – How to learn lessons ?</vt:lpstr>
      <vt:lpstr>2 – Event analysis</vt:lpstr>
      <vt:lpstr>3 – Human errors</vt:lpstr>
      <vt:lpstr>3 – Human errors</vt:lpstr>
      <vt:lpstr>3 – Human errors </vt:lpstr>
      <vt:lpstr>3 – Human errors </vt:lpstr>
      <vt:lpstr>3’ – Examples of human errors </vt:lpstr>
      <vt:lpstr>3’.1 – Lessons learned from the truck incident</vt:lpstr>
      <vt:lpstr>3’.2 – Lessons learned from an electrical incident</vt:lpstr>
      <vt:lpstr>3’.2 – Lessons learned from an electrical incident</vt:lpstr>
      <vt:lpstr>4 – Defining corrective measures</vt:lpstr>
      <vt:lpstr>(4) – Lessons learned from “human error” analysis</vt:lpstr>
      <vt:lpstr>4’ – Defining preventive measures</vt:lpstr>
      <vt:lpstr>4’ – Defining preventive measures</vt:lpstr>
      <vt:lpstr>4’.3 – Safe operating domain ?</vt:lpstr>
      <vt:lpstr>PowerPoint Presentation</vt:lpstr>
      <vt:lpstr>4’.3 – Safe operating domain ?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Tavlet</dc:creator>
  <cp:lastModifiedBy>Marc Tavlet</cp:lastModifiedBy>
  <cp:revision>331</cp:revision>
  <cp:lastPrinted>2013-10-18T09:30:05Z</cp:lastPrinted>
  <dcterms:created xsi:type="dcterms:W3CDTF">2012-12-07T07:50:58Z</dcterms:created>
  <dcterms:modified xsi:type="dcterms:W3CDTF">2014-09-10T14:00:21Z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0x010100CCED1B614C210E4E976A5BB736D5A137</vt:lpwstr>
  </property>
</Properties>
</file>