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30243463" cy="42773600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4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4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4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4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7A"/>
    <a:srgbClr val="000099"/>
    <a:srgbClr val="FFFFCD"/>
    <a:srgbClr val="003399"/>
    <a:srgbClr val="FF0000"/>
    <a:srgbClr val="FFDCCD"/>
    <a:srgbClr val="D5E8FB"/>
    <a:srgbClr val="FFFFBD"/>
    <a:srgbClr val="FFD5D7"/>
    <a:srgbClr val="FFC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6365" autoAdjust="0"/>
    <p:restoredTop sz="93806" autoAdjust="0"/>
  </p:normalViewPr>
  <p:slideViewPr>
    <p:cSldViewPr snapToGrid="0">
      <p:cViewPr>
        <p:scale>
          <a:sx n="33" d="100"/>
          <a:sy n="33" d="100"/>
        </p:scale>
        <p:origin x="-1788" y="3120"/>
      </p:cViewPr>
      <p:guideLst>
        <p:guide orient="horz" pos="897"/>
        <p:guide pos="58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425" tIns="10711" rIns="21425" bIns="10711" numCol="1" anchor="t" anchorCtr="0" compatLnSpc="1">
            <a:prstTxWarp prst="textNoShape">
              <a:avLst/>
            </a:prstTxWarp>
          </a:bodyPr>
          <a:lstStyle>
            <a:lvl1pPr defTabSz="214313">
              <a:defRPr sz="300" b="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425" tIns="10711" rIns="21425" bIns="10711" numCol="1" anchor="t" anchorCtr="0" compatLnSpc="1">
            <a:prstTxWarp prst="textNoShape">
              <a:avLst/>
            </a:prstTxWarp>
          </a:bodyPr>
          <a:lstStyle>
            <a:lvl1pPr algn="r" defTabSz="214313">
              <a:defRPr sz="300" b="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425" tIns="10711" rIns="21425" bIns="10711" numCol="1" anchor="b" anchorCtr="0" compatLnSpc="1">
            <a:prstTxWarp prst="textNoShape">
              <a:avLst/>
            </a:prstTxWarp>
          </a:bodyPr>
          <a:lstStyle>
            <a:lvl1pPr defTabSz="214313">
              <a:defRPr sz="300" b="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425" tIns="10711" rIns="21425" bIns="10711" numCol="1" anchor="b" anchorCtr="0" compatLnSpc="1">
            <a:prstTxWarp prst="textNoShape">
              <a:avLst/>
            </a:prstTxWarp>
          </a:bodyPr>
          <a:lstStyle>
            <a:lvl1pPr algn="r" defTabSz="214313">
              <a:defRPr sz="300" b="0"/>
            </a:lvl1pPr>
          </a:lstStyle>
          <a:p>
            <a:fld id="{35B0D90F-D0AC-4EFF-933A-DE984F6DC65B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07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425" tIns="10711" rIns="21425" bIns="10711" numCol="1" anchor="t" anchorCtr="0" compatLnSpc="1">
            <a:prstTxWarp prst="textNoShape">
              <a:avLst/>
            </a:prstTxWarp>
          </a:bodyPr>
          <a:lstStyle>
            <a:lvl1pPr defTabSz="214313">
              <a:defRPr sz="300" b="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425" tIns="10711" rIns="21425" bIns="10711" numCol="1" anchor="t" anchorCtr="0" compatLnSpc="1">
            <a:prstTxWarp prst="textNoShape">
              <a:avLst/>
            </a:prstTxWarp>
          </a:bodyPr>
          <a:lstStyle>
            <a:lvl1pPr algn="r" defTabSz="214313">
              <a:defRPr sz="300" b="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82800" y="744538"/>
            <a:ext cx="26320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5629"/>
            <a:ext cx="5438775" cy="446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425" tIns="10711" rIns="21425" bIns="10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425" tIns="10711" rIns="21425" bIns="10711" numCol="1" anchor="b" anchorCtr="0" compatLnSpc="1">
            <a:prstTxWarp prst="textNoShape">
              <a:avLst/>
            </a:prstTxWarp>
          </a:bodyPr>
          <a:lstStyle>
            <a:lvl1pPr defTabSz="214313">
              <a:defRPr sz="300" b="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425" tIns="10711" rIns="21425" bIns="10711" numCol="1" anchor="b" anchorCtr="0" compatLnSpc="1">
            <a:prstTxWarp prst="textNoShape">
              <a:avLst/>
            </a:prstTxWarp>
          </a:bodyPr>
          <a:lstStyle>
            <a:lvl1pPr algn="r" defTabSz="214313">
              <a:defRPr sz="300" b="0"/>
            </a:lvl1pPr>
          </a:lstStyle>
          <a:p>
            <a:fld id="{EE544DA5-C34C-48E7-9B68-ED48B04817A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63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68538" y="13287375"/>
            <a:ext cx="25706387" cy="9169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37075" y="24237950"/>
            <a:ext cx="21169313" cy="109315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21594763" y="4694238"/>
            <a:ext cx="6400800" cy="133064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389188" y="4694238"/>
            <a:ext cx="19053175" cy="133064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188" y="27485975"/>
            <a:ext cx="25706387" cy="84947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389188" y="18129250"/>
            <a:ext cx="25706387" cy="93567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389188" y="11960225"/>
            <a:ext cx="12726987" cy="6040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268575" y="11960225"/>
            <a:ext cx="12726988" cy="6040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2888" y="1712913"/>
            <a:ext cx="27217687" cy="7129462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2888" y="9574213"/>
            <a:ext cx="13361987" cy="39909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12888" y="13565188"/>
            <a:ext cx="13361987" cy="246443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5363825" y="9574213"/>
            <a:ext cx="13366750" cy="39909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5363825" y="13565188"/>
            <a:ext cx="13366750" cy="246443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2888" y="1703388"/>
            <a:ext cx="9948862" cy="72469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23700" y="1703388"/>
            <a:ext cx="16906875" cy="36506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12888" y="8950325"/>
            <a:ext cx="9948862" cy="292592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27725" y="29941838"/>
            <a:ext cx="18146713" cy="35337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927725" y="3821113"/>
            <a:ext cx="18146713" cy="256651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927725" y="33475613"/>
            <a:ext cx="18146713" cy="5021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89188" y="4694238"/>
            <a:ext cx="25533350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89188" y="11960225"/>
            <a:ext cx="25606375" cy="604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Aufzählungspunkt 1</a:t>
            </a:r>
          </a:p>
          <a:p>
            <a:pPr lvl="1"/>
            <a:r>
              <a:rPr lang="de-DE" smtClean="0"/>
              <a:t>Aufzählungspunkt 2</a:t>
            </a:r>
          </a:p>
          <a:p>
            <a:pPr lvl="2"/>
            <a:r>
              <a:rPr lang="de-DE" smtClean="0"/>
              <a:t>Aufzählungspunkt 3</a:t>
            </a:r>
          </a:p>
          <a:p>
            <a:pPr lvl="3"/>
            <a:r>
              <a:rPr lang="de-DE" smtClean="0"/>
              <a:t>Aufzählungspunkt 4</a:t>
            </a:r>
          </a:p>
          <a:p>
            <a:pPr lvl="4"/>
            <a:r>
              <a:rPr lang="de-DE" smtClean="0"/>
              <a:t>Aufzählungspunkt 5</a:t>
            </a:r>
          </a:p>
          <a:p>
            <a:pPr lvl="4"/>
            <a:r>
              <a:rPr lang="de-DE" smtClean="0"/>
              <a:t>Aufzählungspunkt 6</a:t>
            </a:r>
          </a:p>
          <a:p>
            <a:pPr lvl="0"/>
            <a:r>
              <a:rPr lang="de-DE" smtClean="0"/>
              <a:t>Aufzählungspunkt 7</a:t>
            </a:r>
          </a:p>
          <a:p>
            <a:pPr lvl="0"/>
            <a:r>
              <a:rPr lang="de-DE" smtClean="0"/>
              <a:t>Aufzählungspunkt 8</a:t>
            </a:r>
          </a:p>
          <a:p>
            <a:pPr lvl="0"/>
            <a:endParaRPr lang="de-DE" smtClean="0"/>
          </a:p>
        </p:txBody>
      </p:sp>
      <p:pic>
        <p:nvPicPr>
          <p:cNvPr id="9220" name="Picture 4" descr="kit-logo_standard_en_farbe-rgb_positiv_groß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1435100"/>
            <a:ext cx="5538788" cy="2743200"/>
          </a:xfrm>
          <a:prstGeom prst="rect">
            <a:avLst/>
          </a:prstGeom>
          <a:noFill/>
        </p:spPr>
      </p:pic>
      <p:pic>
        <p:nvPicPr>
          <p:cNvPr id="9221" name="Picture 5" descr="2009_11_rahmen_wiss-poste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243463" cy="42773600"/>
          </a:xfrm>
          <a:prstGeom prst="rect">
            <a:avLst/>
          </a:prstGeom>
          <a:noFill/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417638" y="41238488"/>
            <a:ext cx="25355550" cy="107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6" tIns="45710" rIns="91416" bIns="45710">
            <a:spAutoFit/>
          </a:bodyPr>
          <a:lstStyle/>
          <a:p>
            <a:pPr defTabSz="4173538"/>
            <a:r>
              <a:rPr lang="de-DE" sz="3200" b="0" dirty="0"/>
              <a:t>KIT – University </a:t>
            </a:r>
            <a:r>
              <a:rPr lang="de-DE" sz="3200" b="0" dirty="0" err="1"/>
              <a:t>of</a:t>
            </a:r>
            <a:r>
              <a:rPr lang="de-DE" sz="3200" b="0" dirty="0"/>
              <a:t> </a:t>
            </a:r>
            <a:r>
              <a:rPr lang="de-DE" sz="3200" b="0" dirty="0" err="1"/>
              <a:t>the</a:t>
            </a:r>
            <a:r>
              <a:rPr lang="de-DE" sz="3200" b="0" dirty="0"/>
              <a:t> State </a:t>
            </a:r>
            <a:r>
              <a:rPr lang="de-DE" sz="3200" b="0" dirty="0" err="1"/>
              <a:t>of</a:t>
            </a:r>
            <a:r>
              <a:rPr lang="de-DE" sz="3200" b="0" dirty="0"/>
              <a:t> </a:t>
            </a:r>
            <a:r>
              <a:rPr lang="de-DE" sz="3200" b="0" dirty="0" err="1"/>
              <a:t>Baden-Wuerttemberg</a:t>
            </a:r>
            <a:r>
              <a:rPr lang="de-DE" sz="3200" b="0" dirty="0"/>
              <a:t> </a:t>
            </a:r>
            <a:r>
              <a:rPr lang="de-DE" sz="3200" b="0" dirty="0" err="1" smtClean="0"/>
              <a:t>and</a:t>
            </a:r>
            <a:endParaRPr lang="de-DE" sz="3200" b="0" dirty="0" smtClean="0"/>
          </a:p>
          <a:p>
            <a:pPr defTabSz="4173538"/>
            <a:r>
              <a:rPr lang="de-DE" sz="3200" b="0" dirty="0" smtClean="0"/>
              <a:t>National </a:t>
            </a:r>
            <a:r>
              <a:rPr lang="de-DE" sz="3200" b="0" dirty="0"/>
              <a:t>Research Center </a:t>
            </a:r>
            <a:r>
              <a:rPr lang="de-DE" sz="3200" b="0" dirty="0" err="1"/>
              <a:t>of</a:t>
            </a:r>
            <a:r>
              <a:rPr lang="de-DE" sz="3200" b="0" dirty="0"/>
              <a:t> </a:t>
            </a:r>
            <a:r>
              <a:rPr lang="de-DE" sz="3200" b="0" dirty="0" err="1"/>
              <a:t>the</a:t>
            </a:r>
            <a:r>
              <a:rPr lang="de-DE" sz="3200" b="0" dirty="0"/>
              <a:t> Helmholtz </a:t>
            </a:r>
            <a:r>
              <a:rPr lang="de-DE" sz="3200" b="0" dirty="0" err="1"/>
              <a:t>Association</a:t>
            </a:r>
            <a:endParaRPr lang="de-DE" sz="32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defTabSz="4173538" rtl="0" fontAlgn="base">
        <a:spcBef>
          <a:spcPct val="0"/>
        </a:spcBef>
        <a:spcAft>
          <a:spcPct val="0"/>
        </a:spcAft>
        <a:defRPr sz="82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4173538" rtl="0" fontAlgn="base">
        <a:spcBef>
          <a:spcPct val="0"/>
        </a:spcBef>
        <a:spcAft>
          <a:spcPct val="0"/>
        </a:spcAft>
        <a:defRPr sz="8200" b="1">
          <a:solidFill>
            <a:schemeClr val="tx1"/>
          </a:solidFill>
          <a:latin typeface="Arial" pitchFamily="34" charset="0"/>
        </a:defRPr>
      </a:lvl2pPr>
      <a:lvl3pPr algn="l" defTabSz="4173538" rtl="0" fontAlgn="base">
        <a:spcBef>
          <a:spcPct val="0"/>
        </a:spcBef>
        <a:spcAft>
          <a:spcPct val="0"/>
        </a:spcAft>
        <a:defRPr sz="8200" b="1">
          <a:solidFill>
            <a:schemeClr val="tx1"/>
          </a:solidFill>
          <a:latin typeface="Arial" pitchFamily="34" charset="0"/>
        </a:defRPr>
      </a:lvl3pPr>
      <a:lvl4pPr algn="l" defTabSz="4173538" rtl="0" fontAlgn="base">
        <a:spcBef>
          <a:spcPct val="0"/>
        </a:spcBef>
        <a:spcAft>
          <a:spcPct val="0"/>
        </a:spcAft>
        <a:defRPr sz="8200" b="1">
          <a:solidFill>
            <a:schemeClr val="tx1"/>
          </a:solidFill>
          <a:latin typeface="Arial" pitchFamily="34" charset="0"/>
        </a:defRPr>
      </a:lvl4pPr>
      <a:lvl5pPr algn="l" defTabSz="4173538" rtl="0" fontAlgn="base">
        <a:spcBef>
          <a:spcPct val="0"/>
        </a:spcBef>
        <a:spcAft>
          <a:spcPct val="0"/>
        </a:spcAft>
        <a:defRPr sz="8200" b="1">
          <a:solidFill>
            <a:schemeClr val="tx1"/>
          </a:solidFill>
          <a:latin typeface="Arial" pitchFamily="34" charset="0"/>
        </a:defRPr>
      </a:lvl5pPr>
      <a:lvl6pPr marL="457200" algn="l" defTabSz="4173538" rtl="0" fontAlgn="base">
        <a:spcBef>
          <a:spcPct val="0"/>
        </a:spcBef>
        <a:spcAft>
          <a:spcPct val="0"/>
        </a:spcAft>
        <a:defRPr sz="8200" b="1">
          <a:solidFill>
            <a:schemeClr val="tx1"/>
          </a:solidFill>
          <a:latin typeface="Arial" pitchFamily="34" charset="0"/>
        </a:defRPr>
      </a:lvl6pPr>
      <a:lvl7pPr marL="914400" algn="l" defTabSz="4173538" rtl="0" fontAlgn="base">
        <a:spcBef>
          <a:spcPct val="0"/>
        </a:spcBef>
        <a:spcAft>
          <a:spcPct val="0"/>
        </a:spcAft>
        <a:defRPr sz="8200" b="1">
          <a:solidFill>
            <a:schemeClr val="tx1"/>
          </a:solidFill>
          <a:latin typeface="Arial" pitchFamily="34" charset="0"/>
        </a:defRPr>
      </a:lvl7pPr>
      <a:lvl8pPr marL="1371600" algn="l" defTabSz="4173538" rtl="0" fontAlgn="base">
        <a:spcBef>
          <a:spcPct val="0"/>
        </a:spcBef>
        <a:spcAft>
          <a:spcPct val="0"/>
        </a:spcAft>
        <a:defRPr sz="8200" b="1">
          <a:solidFill>
            <a:schemeClr val="tx1"/>
          </a:solidFill>
          <a:latin typeface="Arial" pitchFamily="34" charset="0"/>
        </a:defRPr>
      </a:lvl8pPr>
      <a:lvl9pPr marL="1828800" algn="l" defTabSz="4173538" rtl="0" fontAlgn="base">
        <a:spcBef>
          <a:spcPct val="0"/>
        </a:spcBef>
        <a:spcAft>
          <a:spcPct val="0"/>
        </a:spcAft>
        <a:defRPr sz="8200" b="1">
          <a:solidFill>
            <a:schemeClr val="tx1"/>
          </a:solidFill>
          <a:latin typeface="Arial" pitchFamily="34" charset="0"/>
        </a:defRPr>
      </a:lvl9pPr>
    </p:titleStyle>
    <p:bodyStyle>
      <a:lvl1pPr marL="608013" indent="-608013" algn="l" defTabSz="4173538" rtl="0" fontAlgn="base">
        <a:spcBef>
          <a:spcPct val="20000"/>
        </a:spcBef>
        <a:spcAft>
          <a:spcPct val="0"/>
        </a:spcAft>
        <a:buBlip>
          <a:blip r:embed="rId15"/>
        </a:buBlip>
        <a:defRPr sz="4100">
          <a:solidFill>
            <a:srgbClr val="000000"/>
          </a:solidFill>
          <a:latin typeface="+mn-lt"/>
          <a:ea typeface="+mn-ea"/>
          <a:cs typeface="+mn-cs"/>
        </a:defRPr>
      </a:lvl1pPr>
      <a:lvl2pPr marL="1449388" indent="-658813" algn="l" defTabSz="4173538" rtl="0" fontAlgn="base">
        <a:spcBef>
          <a:spcPct val="20000"/>
        </a:spcBef>
        <a:spcAft>
          <a:spcPct val="0"/>
        </a:spcAft>
        <a:buBlip>
          <a:blip r:embed="rId15"/>
        </a:buBlip>
        <a:defRPr sz="4100">
          <a:solidFill>
            <a:schemeClr val="tx1"/>
          </a:solidFill>
          <a:latin typeface="+mn-lt"/>
        </a:defRPr>
      </a:lvl2pPr>
      <a:lvl3pPr marL="2246313" indent="-622300" algn="l" defTabSz="4173538" rtl="0" fontAlgn="base">
        <a:spcBef>
          <a:spcPct val="20000"/>
        </a:spcBef>
        <a:spcAft>
          <a:spcPct val="0"/>
        </a:spcAft>
        <a:buBlip>
          <a:blip r:embed="rId15"/>
        </a:buBlip>
        <a:defRPr sz="4100">
          <a:solidFill>
            <a:schemeClr val="tx1"/>
          </a:solidFill>
          <a:latin typeface="+mn-lt"/>
        </a:defRPr>
      </a:lvl3pPr>
      <a:lvl4pPr marL="3043238" indent="-615950" algn="l" defTabSz="4173538" rtl="0" fontAlgn="base">
        <a:spcBef>
          <a:spcPct val="20000"/>
        </a:spcBef>
        <a:spcAft>
          <a:spcPct val="0"/>
        </a:spcAft>
        <a:buBlip>
          <a:blip r:embed="rId15"/>
        </a:buBlip>
        <a:defRPr sz="4100">
          <a:solidFill>
            <a:schemeClr val="tx1"/>
          </a:solidFill>
          <a:latin typeface="+mn-lt"/>
        </a:defRPr>
      </a:lvl4pPr>
      <a:lvl5pPr marL="3848100" indent="-623888" algn="l" defTabSz="4173538" rtl="0" fontAlgn="base">
        <a:spcBef>
          <a:spcPct val="20000"/>
        </a:spcBef>
        <a:spcAft>
          <a:spcPct val="0"/>
        </a:spcAft>
        <a:buBlip>
          <a:blip r:embed="rId15"/>
        </a:buBlip>
        <a:defRPr sz="4100">
          <a:solidFill>
            <a:schemeClr val="tx1"/>
          </a:solidFill>
          <a:latin typeface="+mn-lt"/>
        </a:defRPr>
      </a:lvl5pPr>
      <a:lvl6pPr marL="4305300" indent="-623888" algn="l" defTabSz="4173538" rtl="0" fontAlgn="base">
        <a:spcBef>
          <a:spcPct val="20000"/>
        </a:spcBef>
        <a:spcAft>
          <a:spcPct val="0"/>
        </a:spcAft>
        <a:buBlip>
          <a:blip r:embed="rId15"/>
        </a:buBlip>
        <a:defRPr sz="4100">
          <a:solidFill>
            <a:schemeClr val="tx1"/>
          </a:solidFill>
          <a:latin typeface="+mn-lt"/>
        </a:defRPr>
      </a:lvl6pPr>
      <a:lvl7pPr marL="4762500" indent="-623888" algn="l" defTabSz="4173538" rtl="0" fontAlgn="base">
        <a:spcBef>
          <a:spcPct val="20000"/>
        </a:spcBef>
        <a:spcAft>
          <a:spcPct val="0"/>
        </a:spcAft>
        <a:buBlip>
          <a:blip r:embed="rId15"/>
        </a:buBlip>
        <a:defRPr sz="4100">
          <a:solidFill>
            <a:schemeClr val="tx1"/>
          </a:solidFill>
          <a:latin typeface="+mn-lt"/>
        </a:defRPr>
      </a:lvl7pPr>
      <a:lvl8pPr marL="5219700" indent="-623888" algn="l" defTabSz="4173538" rtl="0" fontAlgn="base">
        <a:spcBef>
          <a:spcPct val="20000"/>
        </a:spcBef>
        <a:spcAft>
          <a:spcPct val="0"/>
        </a:spcAft>
        <a:buBlip>
          <a:blip r:embed="rId15"/>
        </a:buBlip>
        <a:defRPr sz="4100">
          <a:solidFill>
            <a:schemeClr val="tx1"/>
          </a:solidFill>
          <a:latin typeface="+mn-lt"/>
        </a:defRPr>
      </a:lvl8pPr>
      <a:lvl9pPr marL="5676900" indent="-623888" algn="l" defTabSz="4173538" rtl="0" fontAlgn="base">
        <a:spcBef>
          <a:spcPct val="20000"/>
        </a:spcBef>
        <a:spcAft>
          <a:spcPct val="0"/>
        </a:spcAft>
        <a:buBlip>
          <a:blip r:embed="rId15"/>
        </a:buBlip>
        <a:defRPr sz="4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jpeg"/><Relationship Id="rId21" Type="http://schemas.openxmlformats.org/officeDocument/2006/relationships/oleObject" Target="../embeddings/oleObject1.bin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emf"/><Relationship Id="rId23" Type="http://schemas.openxmlformats.org/officeDocument/2006/relationships/image" Target="../media/image23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emf"/><Relationship Id="rId22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2" descr="C:\Users\drexlin\AppData\Local\Microsoft\Windows\Temporary Internet Files\Content.Outlook\4L1KZ0XM\WGTS_BTL2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" t="37658" r="-41" b="49354"/>
          <a:stretch/>
        </p:blipFill>
        <p:spPr bwMode="auto">
          <a:xfrm flipV="1">
            <a:off x="8535085" y="14617552"/>
            <a:ext cx="20512296" cy="121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1708" y="20729311"/>
            <a:ext cx="6952364" cy="4294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7147" y="35222074"/>
            <a:ext cx="6205703" cy="42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0082" y="35265027"/>
            <a:ext cx="675322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362" y="5063286"/>
            <a:ext cx="19260531" cy="364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33676" y="853085"/>
            <a:ext cx="3130644" cy="3158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8" name="Textfeld 27"/>
          <p:cNvSpPr txBox="1"/>
          <p:nvPr/>
        </p:nvSpPr>
        <p:spPr>
          <a:xfrm>
            <a:off x="1364471" y="20835807"/>
            <a:ext cx="20238451" cy="65043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5000"/>
              </a:lnSpc>
              <a:buClr>
                <a:schemeClr val="accent1"/>
              </a:buClr>
              <a:buSzPct val="70000"/>
              <a:buBlip>
                <a:blip r:embed="rId9"/>
              </a:buBlip>
            </a:pPr>
            <a:r>
              <a:rPr lang="de-DE" sz="4000" b="0" dirty="0" smtClean="0"/>
              <a:t>High beam </a:t>
            </a:r>
            <a:r>
              <a:rPr lang="de-DE" sz="4000" b="0" dirty="0" err="1" smtClean="0"/>
              <a:t>tube</a:t>
            </a:r>
            <a:r>
              <a:rPr lang="de-DE" sz="4000" b="0" dirty="0" smtClean="0"/>
              <a:t> </a:t>
            </a:r>
            <a:r>
              <a:rPr lang="de-DE" sz="4000" b="0" dirty="0" err="1" smtClean="0"/>
              <a:t>temperature</a:t>
            </a:r>
            <a:r>
              <a:rPr lang="de-DE" sz="4000" b="0" dirty="0" smtClean="0"/>
              <a:t> </a:t>
            </a:r>
            <a:r>
              <a:rPr lang="de-DE" sz="4000" b="0" dirty="0" err="1" smtClean="0"/>
              <a:t>stability</a:t>
            </a:r>
            <a:r>
              <a:rPr lang="de-DE" sz="4000" b="0" dirty="0" smtClean="0"/>
              <a:t>  (&lt;3 </a:t>
            </a:r>
            <a:r>
              <a:rPr lang="de-DE" sz="4000" b="0" dirty="0" err="1"/>
              <a:t>m</a:t>
            </a:r>
            <a:r>
              <a:rPr lang="de-DE" sz="4000" b="0" dirty="0" err="1" smtClean="0"/>
              <a:t>K</a:t>
            </a:r>
            <a:r>
              <a:rPr lang="de-DE" sz="4000" b="0" dirty="0" smtClean="0"/>
              <a:t>/h) </a:t>
            </a:r>
            <a:r>
              <a:rPr lang="de-DE" sz="4000" b="0" dirty="0" err="1" smtClean="0"/>
              <a:t>using</a:t>
            </a:r>
            <a:r>
              <a:rPr lang="de-DE" sz="4000" b="0" dirty="0" smtClean="0"/>
              <a:t> </a:t>
            </a:r>
          </a:p>
          <a:p>
            <a:pPr>
              <a:lnSpc>
                <a:spcPts val="5000"/>
              </a:lnSpc>
              <a:buClr>
                <a:schemeClr val="accent1"/>
              </a:buClr>
              <a:buSzPct val="70000"/>
            </a:pPr>
            <a:r>
              <a:rPr lang="de-DE" sz="4000" b="0" dirty="0"/>
              <a:t> </a:t>
            </a:r>
            <a:r>
              <a:rPr lang="de-DE" sz="4000" b="0" dirty="0" smtClean="0"/>
              <a:t>   </a:t>
            </a:r>
            <a:r>
              <a:rPr lang="de-DE" sz="4000" b="0" dirty="0" err="1" smtClean="0"/>
              <a:t>two</a:t>
            </a:r>
            <a:r>
              <a:rPr lang="de-DE" sz="4000" b="0" dirty="0" smtClean="0"/>
              <a:t> </a:t>
            </a:r>
            <a:r>
              <a:rPr lang="de-DE" sz="4000" b="0" dirty="0" err="1"/>
              <a:t>phase</a:t>
            </a:r>
            <a:r>
              <a:rPr lang="de-DE" sz="4000" b="0" dirty="0"/>
              <a:t> Neon </a:t>
            </a:r>
            <a:r>
              <a:rPr lang="de-DE" sz="4000" b="0" dirty="0" err="1"/>
              <a:t>cooling</a:t>
            </a:r>
            <a:r>
              <a:rPr lang="de-DE" sz="4000" b="0" dirty="0"/>
              <a:t> </a:t>
            </a:r>
            <a:endParaRPr lang="de-DE" sz="4000" b="0" dirty="0" smtClean="0"/>
          </a:p>
          <a:p>
            <a:pPr marL="571500" indent="-571500">
              <a:lnSpc>
                <a:spcPts val="5000"/>
              </a:lnSpc>
              <a:buClr>
                <a:schemeClr val="accent1"/>
              </a:buClr>
              <a:buSzPct val="70000"/>
              <a:buBlip>
                <a:blip r:embed="rId9"/>
              </a:buBlip>
            </a:pPr>
            <a:endParaRPr lang="de-DE" sz="4000" b="0" dirty="0"/>
          </a:p>
          <a:p>
            <a:pPr marL="571500" indent="-571500">
              <a:lnSpc>
                <a:spcPts val="5000"/>
              </a:lnSpc>
              <a:buClr>
                <a:schemeClr val="accent1"/>
              </a:buClr>
              <a:buSzPct val="70000"/>
              <a:buBlip>
                <a:blip r:embed="rId9"/>
              </a:buBlip>
            </a:pPr>
            <a:endParaRPr lang="de-DE" sz="4000" b="0" dirty="0" smtClean="0"/>
          </a:p>
          <a:p>
            <a:pPr marL="571500" indent="-571500">
              <a:lnSpc>
                <a:spcPts val="5000"/>
              </a:lnSpc>
              <a:buClr>
                <a:schemeClr val="accent1"/>
              </a:buClr>
              <a:buSzPct val="70000"/>
              <a:buBlip>
                <a:blip r:embed="rId9"/>
              </a:buBlip>
            </a:pPr>
            <a:endParaRPr lang="de-DE" sz="4000" b="0" dirty="0"/>
          </a:p>
          <a:p>
            <a:pPr marL="571500" indent="-571500">
              <a:lnSpc>
                <a:spcPts val="5000"/>
              </a:lnSpc>
              <a:buClr>
                <a:schemeClr val="accent1"/>
              </a:buClr>
              <a:buSzPct val="70000"/>
              <a:buBlip>
                <a:blip r:embed="rId9"/>
              </a:buBlip>
            </a:pPr>
            <a:endParaRPr lang="de-DE" sz="4000" b="0" dirty="0" smtClean="0"/>
          </a:p>
          <a:p>
            <a:pPr marL="571500" indent="-571500">
              <a:lnSpc>
                <a:spcPts val="5000"/>
              </a:lnSpc>
              <a:buClr>
                <a:schemeClr val="accent1"/>
              </a:buClr>
              <a:buSzPct val="70000"/>
              <a:buBlip>
                <a:blip r:embed="rId9"/>
              </a:buBlip>
            </a:pPr>
            <a:endParaRPr lang="de-DE" sz="4000" b="0" dirty="0"/>
          </a:p>
          <a:p>
            <a:pPr>
              <a:lnSpc>
                <a:spcPts val="5000"/>
              </a:lnSpc>
              <a:buClr>
                <a:schemeClr val="accent1"/>
              </a:buClr>
              <a:buSzPct val="70000"/>
            </a:pPr>
            <a:endParaRPr lang="de-DE" sz="1600" b="0" dirty="0" smtClean="0"/>
          </a:p>
          <a:p>
            <a:pPr>
              <a:lnSpc>
                <a:spcPts val="5000"/>
              </a:lnSpc>
              <a:buClr>
                <a:schemeClr val="accent1"/>
              </a:buClr>
              <a:buSzPct val="70000"/>
            </a:pPr>
            <a:endParaRPr lang="de-DE" sz="1600" b="0" dirty="0"/>
          </a:p>
          <a:p>
            <a:pPr>
              <a:lnSpc>
                <a:spcPts val="5000"/>
              </a:lnSpc>
              <a:buClr>
                <a:schemeClr val="accent1"/>
              </a:buClr>
              <a:buSzPct val="70000"/>
            </a:pPr>
            <a:endParaRPr lang="de-DE" sz="1600" b="0" dirty="0"/>
          </a:p>
        </p:txBody>
      </p:sp>
      <p:sp>
        <p:nvSpPr>
          <p:cNvPr id="11839" name="Rectangle 575"/>
          <p:cNvSpPr>
            <a:spLocks noChangeArrowheads="1"/>
          </p:cNvSpPr>
          <p:nvPr/>
        </p:nvSpPr>
        <p:spPr bwMode="auto">
          <a:xfrm>
            <a:off x="6267437" y="853085"/>
            <a:ext cx="20695402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8000" dirty="0"/>
              <a:t>The windowless gaseous </a:t>
            </a:r>
            <a:r>
              <a:rPr lang="en-US" sz="8000" dirty="0" smtClean="0"/>
              <a:t>tritium source (WGTS) of </a:t>
            </a:r>
            <a:r>
              <a:rPr lang="en-US" sz="8000" dirty="0"/>
              <a:t>the KATRIN experiment</a:t>
            </a:r>
          </a:p>
          <a:p>
            <a:pPr algn="ctr"/>
            <a:endParaRPr lang="en-GB" altLang="zh-CN" sz="6600" dirty="0">
              <a:ea typeface="宋体" pitchFamily="2" charset="-122"/>
            </a:endParaRPr>
          </a:p>
        </p:txBody>
      </p:sp>
      <p:sp>
        <p:nvSpPr>
          <p:cNvPr id="47985" name="Text Box 6001"/>
          <p:cNvSpPr txBox="1">
            <a:spLocks noChangeArrowheads="1"/>
          </p:cNvSpPr>
          <p:nvPr/>
        </p:nvSpPr>
        <p:spPr bwMode="auto">
          <a:xfrm>
            <a:off x="8557840" y="3297327"/>
            <a:ext cx="168201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2800" b="0" dirty="0" smtClean="0"/>
              <a:t>Laura </a:t>
            </a:r>
            <a:r>
              <a:rPr lang="de-DE" sz="2800" b="0" dirty="0" err="1" smtClean="0"/>
              <a:t>Kuckert</a:t>
            </a:r>
            <a:r>
              <a:rPr lang="de-DE" sz="2800" b="0" dirty="0" smtClean="0"/>
              <a:t> </a:t>
            </a:r>
            <a:r>
              <a:rPr lang="de-DE" sz="2800" b="0" dirty="0" err="1" smtClean="0"/>
              <a:t>for</a:t>
            </a:r>
            <a:r>
              <a:rPr lang="de-DE" sz="2800" b="0" dirty="0" smtClean="0"/>
              <a:t> </a:t>
            </a:r>
            <a:r>
              <a:rPr lang="de-DE" sz="2800" b="0" dirty="0" err="1" smtClean="0"/>
              <a:t>the</a:t>
            </a:r>
            <a:r>
              <a:rPr lang="de-DE" sz="2800" b="0" dirty="0" smtClean="0"/>
              <a:t> KATRIN </a:t>
            </a:r>
            <a:r>
              <a:rPr lang="de-DE" sz="2800" b="0" dirty="0" err="1" smtClean="0"/>
              <a:t>Collaboration</a:t>
            </a:r>
            <a:r>
              <a:rPr lang="de-DE" sz="2800" b="0" dirty="0" smtClean="0"/>
              <a:t>, </a:t>
            </a:r>
            <a:r>
              <a:rPr lang="en-GB" sz="2800" b="0" i="1" dirty="0" smtClean="0"/>
              <a:t>KCETA, Karlsruhe Institute of Technology</a:t>
            </a:r>
            <a:endParaRPr lang="de-DE" sz="2800" b="0" dirty="0"/>
          </a:p>
        </p:txBody>
      </p:sp>
      <p:sp>
        <p:nvSpPr>
          <p:cNvPr id="129282" name="Rectangle 8450"/>
          <p:cNvSpPr>
            <a:spLocks noChangeArrowheads="1"/>
          </p:cNvSpPr>
          <p:nvPr/>
        </p:nvSpPr>
        <p:spPr bwMode="auto">
          <a:xfrm flipH="1">
            <a:off x="996794" y="29636624"/>
            <a:ext cx="28260000" cy="10939876"/>
          </a:xfrm>
          <a:prstGeom prst="round2DiagRect">
            <a:avLst>
              <a:gd name="adj1" fmla="val 6161"/>
              <a:gd name="adj2" fmla="val 0"/>
            </a:avLst>
          </a:prstGeom>
          <a:noFill/>
          <a:ln w="76200">
            <a:solidFill>
              <a:srgbClr val="008E7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none" anchor="ctr"/>
          <a:lstStyle/>
          <a:p>
            <a:pPr algn="ctr" defTabSz="4195763"/>
            <a:endParaRPr lang="de-DE"/>
          </a:p>
        </p:txBody>
      </p:sp>
      <p:sp>
        <p:nvSpPr>
          <p:cNvPr id="170" name="Rectangle 8450"/>
          <p:cNvSpPr>
            <a:spLocks noChangeArrowheads="1"/>
          </p:cNvSpPr>
          <p:nvPr/>
        </p:nvSpPr>
        <p:spPr bwMode="auto">
          <a:xfrm flipH="1">
            <a:off x="1063843" y="19558231"/>
            <a:ext cx="28215772" cy="9708830"/>
          </a:xfrm>
          <a:prstGeom prst="round2DiagRect">
            <a:avLst>
              <a:gd name="adj1" fmla="val 6161"/>
              <a:gd name="adj2" fmla="val 0"/>
            </a:avLst>
          </a:prstGeom>
          <a:noFill/>
          <a:ln w="76200">
            <a:solidFill>
              <a:srgbClr val="008E7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none" anchor="ctr"/>
          <a:lstStyle/>
          <a:p>
            <a:pPr algn="ctr" defTabSz="4195763"/>
            <a:endParaRPr lang="de-DE"/>
          </a:p>
        </p:txBody>
      </p:sp>
      <p:sp>
        <p:nvSpPr>
          <p:cNvPr id="149" name="Textfeld 148"/>
          <p:cNvSpPr txBox="1"/>
          <p:nvPr/>
        </p:nvSpPr>
        <p:spPr>
          <a:xfrm>
            <a:off x="1144822" y="30704881"/>
            <a:ext cx="17780062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5000"/>
              </a:lnSpc>
              <a:buClr>
                <a:schemeClr val="accent1"/>
              </a:buClr>
              <a:buSzPct val="70000"/>
              <a:buBlip>
                <a:blip r:embed="rId9"/>
              </a:buBlip>
            </a:pPr>
            <a:r>
              <a:rPr lang="de-DE" sz="4000" b="0" dirty="0" smtClean="0"/>
              <a:t>4 </a:t>
            </a:r>
            <a:r>
              <a:rPr lang="de-DE" sz="4000" b="0" dirty="0" err="1" smtClean="0"/>
              <a:t>of</a:t>
            </a:r>
            <a:r>
              <a:rPr lang="de-DE" sz="4000" b="0" dirty="0" smtClean="0"/>
              <a:t> 5 KATRIN </a:t>
            </a:r>
            <a:r>
              <a:rPr lang="de-DE" sz="4000" b="0" dirty="0" err="1" smtClean="0"/>
              <a:t>main</a:t>
            </a:r>
            <a:r>
              <a:rPr lang="de-DE" sz="4000" b="0" dirty="0" smtClean="0"/>
              <a:t> </a:t>
            </a:r>
            <a:r>
              <a:rPr lang="de-DE" sz="4000" b="0" dirty="0" err="1" smtClean="0"/>
              <a:t>systematic</a:t>
            </a:r>
            <a:r>
              <a:rPr lang="de-DE" sz="4000" b="0" dirty="0" smtClean="0"/>
              <a:t> </a:t>
            </a:r>
            <a:r>
              <a:rPr lang="de-DE" sz="4000" b="0" dirty="0" err="1" smtClean="0"/>
              <a:t>uncertainties</a:t>
            </a:r>
            <a:r>
              <a:rPr lang="de-DE" sz="4000" b="0" dirty="0" smtClean="0"/>
              <a:t> </a:t>
            </a:r>
            <a:r>
              <a:rPr lang="de-DE" sz="4000" b="0" dirty="0" err="1" smtClean="0"/>
              <a:t>related</a:t>
            </a:r>
            <a:r>
              <a:rPr lang="de-DE" sz="4000" b="0" dirty="0" smtClean="0"/>
              <a:t> </a:t>
            </a:r>
            <a:r>
              <a:rPr lang="de-DE" sz="4000" b="0" dirty="0" err="1" smtClean="0"/>
              <a:t>to</a:t>
            </a:r>
            <a:r>
              <a:rPr lang="de-DE" sz="4000" b="0" dirty="0" smtClean="0"/>
              <a:t> </a:t>
            </a:r>
            <a:r>
              <a:rPr lang="de-DE" sz="4000" b="0" dirty="0" err="1" smtClean="0"/>
              <a:t>source</a:t>
            </a:r>
            <a:endParaRPr lang="de-DE" sz="4000" b="0" dirty="0" smtClean="0"/>
          </a:p>
          <a:p>
            <a:pPr marL="571500" indent="-571500">
              <a:lnSpc>
                <a:spcPts val="5000"/>
              </a:lnSpc>
              <a:buClr>
                <a:schemeClr val="accent1"/>
              </a:buClr>
              <a:buSzPct val="70000"/>
              <a:buBlip>
                <a:blip r:embed="rId9"/>
              </a:buBlip>
            </a:pPr>
            <a:r>
              <a:rPr lang="de-DE" sz="4000" b="0" dirty="0" err="1" smtClean="0"/>
              <a:t>One</a:t>
            </a:r>
            <a:r>
              <a:rPr lang="de-DE" sz="4000" b="0" dirty="0" smtClean="0"/>
              <a:t> </a:t>
            </a:r>
            <a:r>
              <a:rPr lang="de-DE" sz="4000" b="0" dirty="0" err="1" smtClean="0"/>
              <a:t>systematic</a:t>
            </a:r>
            <a:r>
              <a:rPr lang="de-DE" sz="4000" b="0" dirty="0" smtClean="0"/>
              <a:t> </a:t>
            </a:r>
            <a:r>
              <a:rPr lang="de-DE" sz="4000" b="0" dirty="0" err="1" smtClean="0"/>
              <a:t>uncertainty</a:t>
            </a:r>
            <a:r>
              <a:rPr lang="de-DE" sz="4000" b="0" dirty="0" smtClean="0"/>
              <a:t> </a:t>
            </a:r>
            <a:r>
              <a:rPr lang="de-DE" sz="4000" b="0" dirty="0" err="1" smtClean="0"/>
              <a:t>allowed</a:t>
            </a:r>
            <a:r>
              <a:rPr lang="de-DE" sz="4000" b="0" dirty="0" smtClean="0"/>
              <a:t> </a:t>
            </a:r>
            <a:r>
              <a:rPr lang="de-DE" sz="4000" b="0" dirty="0" err="1" smtClean="0"/>
              <a:t>to</a:t>
            </a:r>
            <a:r>
              <a:rPr lang="de-DE" sz="4000" b="0" dirty="0" smtClean="0"/>
              <a:t> </a:t>
            </a:r>
            <a:r>
              <a:rPr lang="de-DE" sz="4000" b="0" dirty="0" err="1" smtClean="0"/>
              <a:t>cause</a:t>
            </a:r>
            <a:r>
              <a:rPr lang="de-DE" sz="4000" b="0" dirty="0" smtClean="0"/>
              <a:t> </a:t>
            </a:r>
            <a:r>
              <a:rPr lang="de-DE" sz="4000" b="0" dirty="0" err="1" smtClean="0"/>
              <a:t>shift</a:t>
            </a:r>
            <a:r>
              <a:rPr lang="de-DE" sz="4000" b="0" dirty="0" smtClean="0"/>
              <a:t> in </a:t>
            </a:r>
            <a:r>
              <a:rPr lang="de-DE" sz="4000" b="0" dirty="0" err="1" smtClean="0"/>
              <a:t>neutrino</a:t>
            </a:r>
            <a:endParaRPr lang="de-DE" sz="4000" b="0" dirty="0" smtClean="0"/>
          </a:p>
          <a:p>
            <a:pPr>
              <a:lnSpc>
                <a:spcPts val="5000"/>
              </a:lnSpc>
              <a:buClr>
                <a:schemeClr val="accent1"/>
              </a:buClr>
              <a:buSzPct val="70000"/>
            </a:pPr>
            <a:r>
              <a:rPr lang="de-DE" sz="4000" b="0" dirty="0" smtClean="0"/>
              <a:t>    </a:t>
            </a:r>
            <a:r>
              <a:rPr lang="de-DE" sz="4000" b="0" dirty="0" err="1" smtClean="0"/>
              <a:t>mass</a:t>
            </a:r>
            <a:r>
              <a:rPr lang="de-DE" sz="4000" b="0" dirty="0" smtClean="0"/>
              <a:t> </a:t>
            </a:r>
            <a:r>
              <a:rPr lang="de-DE" sz="4000" b="0" dirty="0" err="1" smtClean="0"/>
              <a:t>squared</a:t>
            </a:r>
            <a:r>
              <a:rPr lang="de-DE" sz="4000" b="0" dirty="0" smtClean="0"/>
              <a:t> </a:t>
            </a:r>
            <a:r>
              <a:rPr lang="de-DE" sz="4000" b="0" dirty="0" err="1" smtClean="0"/>
              <a:t>of</a:t>
            </a:r>
            <a:r>
              <a:rPr lang="de-DE" sz="4000" b="0" dirty="0" smtClean="0"/>
              <a:t> ∆m</a:t>
            </a:r>
            <a:r>
              <a:rPr lang="el-GR" sz="4000" b="0" baseline="-25000" dirty="0" smtClean="0"/>
              <a:t>ν</a:t>
            </a:r>
            <a:r>
              <a:rPr lang="de-DE" sz="4000" b="0" baseline="30000" dirty="0" smtClean="0"/>
              <a:t>2</a:t>
            </a:r>
            <a:r>
              <a:rPr lang="de-DE" sz="4000" b="0" dirty="0" smtClean="0"/>
              <a:t> &lt; </a:t>
            </a:r>
            <a:r>
              <a:rPr lang="de-DE" sz="4000" b="0" dirty="0" smtClean="0"/>
              <a:t>7.5∙</a:t>
            </a:r>
            <a:r>
              <a:rPr lang="de-DE" sz="4000" b="0" dirty="0" smtClean="0"/>
              <a:t>10</a:t>
            </a:r>
            <a:r>
              <a:rPr lang="de-DE" sz="4000" b="0" baseline="30000" dirty="0" smtClean="0"/>
              <a:t>-3</a:t>
            </a:r>
            <a:r>
              <a:rPr lang="de-DE" sz="4000" b="0" dirty="0" smtClean="0"/>
              <a:t> </a:t>
            </a:r>
            <a:r>
              <a:rPr lang="de-DE" sz="4000" b="0" dirty="0" smtClean="0"/>
              <a:t>eV</a:t>
            </a:r>
            <a:r>
              <a:rPr lang="de-DE" sz="4000" b="0" baseline="30000" dirty="0" smtClean="0"/>
              <a:t>2</a:t>
            </a:r>
            <a:r>
              <a:rPr lang="de-DE" sz="4000" b="0" dirty="0" smtClean="0"/>
              <a:t>/c</a:t>
            </a:r>
            <a:r>
              <a:rPr lang="de-DE" sz="4000" b="0" baseline="30000" dirty="0" smtClean="0"/>
              <a:t>4</a:t>
            </a:r>
            <a:endParaRPr lang="de-DE" sz="4000" b="0" dirty="0" smtClean="0"/>
          </a:p>
          <a:p>
            <a:endParaRPr lang="de-DE" dirty="0" smtClean="0"/>
          </a:p>
          <a:p>
            <a:pPr>
              <a:buFontTx/>
              <a:buChar char="-"/>
            </a:pPr>
            <a:endParaRPr lang="de-DE" dirty="0" smtClean="0"/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199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921" y="7331987"/>
            <a:ext cx="2227571" cy="161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Textfeld 68"/>
          <p:cNvSpPr txBox="1"/>
          <p:nvPr/>
        </p:nvSpPr>
        <p:spPr>
          <a:xfrm>
            <a:off x="1107331" y="8586131"/>
            <a:ext cx="13512065" cy="2631490"/>
          </a:xfrm>
          <a:prstGeom prst="rect">
            <a:avLst/>
          </a:prstGeom>
          <a:noFill/>
          <a:ln w="76200" cap="flat">
            <a:noFill/>
            <a:miter lim="800000"/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endParaRPr lang="de-DE" sz="4000" b="0" dirty="0"/>
          </a:p>
          <a:p>
            <a:pPr marL="571500" indent="-571500">
              <a:lnSpc>
                <a:spcPts val="5000"/>
              </a:lnSpc>
              <a:buClr>
                <a:schemeClr val="accent1"/>
              </a:buClr>
              <a:buSzPct val="70000"/>
              <a:buBlip>
                <a:blip r:embed="rId9"/>
              </a:buBlip>
            </a:pPr>
            <a:r>
              <a:rPr lang="de-DE" sz="4000" b="0" dirty="0" err="1" smtClean="0"/>
              <a:t>Direct</a:t>
            </a:r>
            <a:r>
              <a:rPr lang="de-DE" sz="4000" b="0" dirty="0" smtClean="0"/>
              <a:t> </a:t>
            </a:r>
            <a:r>
              <a:rPr lang="de-DE" sz="4000" b="0" dirty="0" err="1" smtClean="0"/>
              <a:t>and</a:t>
            </a:r>
            <a:r>
              <a:rPr lang="de-DE" sz="4000" b="0" dirty="0" smtClean="0"/>
              <a:t> </a:t>
            </a:r>
            <a:r>
              <a:rPr lang="de-DE" sz="4000" b="0" dirty="0" err="1" smtClean="0"/>
              <a:t>model</a:t>
            </a:r>
            <a:r>
              <a:rPr lang="de-DE" sz="4000" b="0" dirty="0" smtClean="0"/>
              <a:t> </a:t>
            </a:r>
            <a:r>
              <a:rPr lang="de-DE" sz="4000" b="0" dirty="0" err="1" smtClean="0"/>
              <a:t>independent</a:t>
            </a:r>
            <a:r>
              <a:rPr lang="de-DE" sz="4000" b="0" dirty="0" smtClean="0"/>
              <a:t>  </a:t>
            </a:r>
            <a:r>
              <a:rPr lang="de-DE" sz="4000" b="0" dirty="0" err="1" smtClean="0"/>
              <a:t>determination</a:t>
            </a:r>
            <a:r>
              <a:rPr lang="de-DE" sz="4000" b="0" dirty="0"/>
              <a:t> </a:t>
            </a:r>
            <a:r>
              <a:rPr lang="de-DE" sz="4000" b="0" dirty="0" err="1" smtClean="0"/>
              <a:t>of</a:t>
            </a:r>
            <a:r>
              <a:rPr lang="de-DE" sz="4000" b="0" dirty="0" smtClean="0"/>
              <a:t> </a:t>
            </a:r>
            <a:r>
              <a:rPr lang="de-DE" sz="4000" b="0" dirty="0" err="1" smtClean="0"/>
              <a:t>the</a:t>
            </a:r>
            <a:r>
              <a:rPr lang="de-DE" sz="4000" b="0" dirty="0" smtClean="0"/>
              <a:t> </a:t>
            </a:r>
            <a:r>
              <a:rPr lang="de-DE" sz="4000" b="0" dirty="0" err="1" smtClean="0"/>
              <a:t>neutrino</a:t>
            </a:r>
            <a:r>
              <a:rPr lang="de-DE" sz="4000" b="0" dirty="0" smtClean="0"/>
              <a:t> </a:t>
            </a:r>
            <a:r>
              <a:rPr lang="de-DE" sz="4000" b="0" dirty="0"/>
              <a:t> </a:t>
            </a:r>
            <a:r>
              <a:rPr lang="de-DE" sz="4000" b="0" dirty="0" err="1" smtClean="0"/>
              <a:t>mass</a:t>
            </a:r>
            <a:r>
              <a:rPr lang="de-DE" sz="4000" b="0" dirty="0" smtClean="0"/>
              <a:t> </a:t>
            </a:r>
            <a:r>
              <a:rPr lang="de-DE" sz="4000" b="0" dirty="0" err="1" smtClean="0"/>
              <a:t>with</a:t>
            </a:r>
            <a:r>
              <a:rPr lang="de-DE" sz="4000" b="0" dirty="0" smtClean="0"/>
              <a:t> </a:t>
            </a:r>
            <a:r>
              <a:rPr lang="de-DE" sz="4000" b="0" dirty="0" err="1" smtClean="0"/>
              <a:t>sensitivity</a:t>
            </a:r>
            <a:r>
              <a:rPr lang="de-DE" sz="4000" b="0" dirty="0" smtClean="0"/>
              <a:t> </a:t>
            </a:r>
            <a:r>
              <a:rPr lang="de-DE" sz="4000" b="0" dirty="0" err="1" smtClean="0"/>
              <a:t>of</a:t>
            </a:r>
            <a:r>
              <a:rPr lang="de-DE" sz="4000" b="0" dirty="0" smtClean="0"/>
              <a:t> 200 </a:t>
            </a:r>
            <a:r>
              <a:rPr lang="de-DE" sz="4000" b="0" dirty="0" err="1" smtClean="0"/>
              <a:t>meV</a:t>
            </a:r>
            <a:r>
              <a:rPr lang="de-DE" sz="4000" b="0" dirty="0" smtClean="0"/>
              <a:t>/c</a:t>
            </a:r>
            <a:r>
              <a:rPr lang="de-DE" sz="4000" b="0" baseline="30000" dirty="0" smtClean="0"/>
              <a:t>2</a:t>
            </a:r>
            <a:r>
              <a:rPr lang="de-DE" sz="4000" b="0" dirty="0" smtClean="0"/>
              <a:t> (90% CL)</a:t>
            </a:r>
          </a:p>
          <a:p>
            <a:pPr>
              <a:lnSpc>
                <a:spcPts val="5000"/>
              </a:lnSpc>
              <a:buClr>
                <a:schemeClr val="accent1"/>
              </a:buClr>
              <a:buSzPct val="70000"/>
            </a:pPr>
            <a:endParaRPr lang="de-DE" sz="4000" b="0" dirty="0" smtClean="0"/>
          </a:p>
        </p:txBody>
      </p:sp>
      <p:pic>
        <p:nvPicPr>
          <p:cNvPr id="241" name="Picture 9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" t="37204" r="5217"/>
          <a:stretch>
            <a:fillRect/>
          </a:stretch>
        </p:blipFill>
        <p:spPr bwMode="auto">
          <a:xfrm>
            <a:off x="17233051" y="16266851"/>
            <a:ext cx="11927915" cy="270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303125" y="11729602"/>
            <a:ext cx="70142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 smtClean="0">
                <a:solidFill>
                  <a:schemeClr val="accent1"/>
                </a:solidFill>
              </a:rPr>
              <a:t>WGTS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7" name="Rectangle 8450"/>
          <p:cNvSpPr>
            <a:spLocks noChangeArrowheads="1"/>
          </p:cNvSpPr>
          <p:nvPr/>
        </p:nvSpPr>
        <p:spPr bwMode="auto">
          <a:xfrm flipH="1">
            <a:off x="959303" y="4217258"/>
            <a:ext cx="28277118" cy="7000363"/>
          </a:xfrm>
          <a:prstGeom prst="round2DiagRect">
            <a:avLst>
              <a:gd name="adj1" fmla="val 6161"/>
              <a:gd name="adj2" fmla="val 0"/>
            </a:avLst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none" anchor="ctr"/>
          <a:lstStyle/>
          <a:p>
            <a:pPr algn="ctr" defTabSz="4195763"/>
            <a:endParaRPr lang="de-DE"/>
          </a:p>
        </p:txBody>
      </p:sp>
      <p:pic>
        <p:nvPicPr>
          <p:cNvPr id="55" name="Picture 3" descr="C:\WGTS - Technik\Pictures\Injection Chamber\CIMG2974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3" t="3186" r="10979" b="6167"/>
          <a:stretch/>
        </p:blipFill>
        <p:spPr bwMode="auto">
          <a:xfrm>
            <a:off x="20157024" y="11796366"/>
            <a:ext cx="1992525" cy="1692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8" name="Textfeld 57"/>
          <p:cNvSpPr txBox="1"/>
          <p:nvPr/>
        </p:nvSpPr>
        <p:spPr>
          <a:xfrm>
            <a:off x="1397869" y="19728644"/>
            <a:ext cx="122964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 err="1" smtClean="0">
                <a:solidFill>
                  <a:schemeClr val="accent1"/>
                </a:solidFill>
              </a:rPr>
              <a:t>Temperature</a:t>
            </a:r>
            <a:r>
              <a:rPr lang="de-DE" sz="6000" dirty="0" smtClean="0">
                <a:solidFill>
                  <a:schemeClr val="accent1"/>
                </a:solidFill>
              </a:rPr>
              <a:t> </a:t>
            </a:r>
            <a:r>
              <a:rPr lang="de-DE" sz="6000" dirty="0" err="1" smtClean="0">
                <a:solidFill>
                  <a:schemeClr val="accent1"/>
                </a:solidFill>
              </a:rPr>
              <a:t>and</a:t>
            </a:r>
            <a:r>
              <a:rPr lang="de-DE" sz="6000" dirty="0" smtClean="0">
                <a:solidFill>
                  <a:schemeClr val="accent1"/>
                </a:solidFill>
              </a:rPr>
              <a:t> </a:t>
            </a:r>
            <a:r>
              <a:rPr lang="de-DE" sz="6000" dirty="0" smtClean="0">
                <a:solidFill>
                  <a:schemeClr val="accent1"/>
                </a:solidFill>
              </a:rPr>
              <a:t>gas </a:t>
            </a:r>
            <a:r>
              <a:rPr lang="de-DE" sz="6000" dirty="0" err="1" smtClean="0">
                <a:solidFill>
                  <a:schemeClr val="accent1"/>
                </a:solidFill>
              </a:rPr>
              <a:t>dynamics</a:t>
            </a:r>
            <a:endParaRPr lang="en-US" sz="6000" dirty="0">
              <a:solidFill>
                <a:schemeClr val="accent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328" y="5909308"/>
            <a:ext cx="6382430" cy="320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feld 62"/>
          <p:cNvSpPr txBox="1"/>
          <p:nvPr/>
        </p:nvSpPr>
        <p:spPr>
          <a:xfrm>
            <a:off x="1635324" y="5500342"/>
            <a:ext cx="3314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0" i="1" dirty="0" err="1" smtClean="0"/>
              <a:t>Entire</a:t>
            </a:r>
            <a:r>
              <a:rPr lang="de-DE" sz="2800" b="0" i="1" dirty="0" smtClean="0"/>
              <a:t> </a:t>
            </a:r>
            <a:r>
              <a:rPr lang="de-DE" sz="2800" b="0" i="1" dirty="0" err="1" smtClean="0"/>
              <a:t>spectrum</a:t>
            </a:r>
            <a:endParaRPr lang="en-US" sz="2800" b="0" i="1" dirty="0"/>
          </a:p>
        </p:txBody>
      </p:sp>
      <p:sp>
        <p:nvSpPr>
          <p:cNvPr id="64" name="Textfeld 63"/>
          <p:cNvSpPr txBox="1"/>
          <p:nvPr/>
        </p:nvSpPr>
        <p:spPr>
          <a:xfrm>
            <a:off x="4674787" y="5500342"/>
            <a:ext cx="3473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0" i="1" dirty="0" smtClean="0"/>
              <a:t>End </a:t>
            </a:r>
            <a:r>
              <a:rPr lang="de-DE" sz="2800" b="0" i="1" dirty="0" err="1" smtClean="0"/>
              <a:t>point</a:t>
            </a:r>
            <a:r>
              <a:rPr lang="de-DE" sz="2800" b="0" i="1" dirty="0" smtClean="0"/>
              <a:t> </a:t>
            </a:r>
            <a:r>
              <a:rPr lang="de-DE" sz="2800" b="0" i="1" dirty="0" err="1" smtClean="0"/>
              <a:t>region</a:t>
            </a:r>
            <a:endParaRPr lang="en-US" sz="2800" b="0" i="1" dirty="0"/>
          </a:p>
        </p:txBody>
      </p:sp>
      <p:sp>
        <p:nvSpPr>
          <p:cNvPr id="6" name="Textfeld 5"/>
          <p:cNvSpPr txBox="1"/>
          <p:nvPr/>
        </p:nvSpPr>
        <p:spPr>
          <a:xfrm>
            <a:off x="19769438" y="13484289"/>
            <a:ext cx="3889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0" i="1" dirty="0" err="1" smtClean="0"/>
              <a:t>Injection</a:t>
            </a:r>
            <a:r>
              <a:rPr lang="de-DE" sz="3200" b="0" i="1" dirty="0" smtClean="0"/>
              <a:t> </a:t>
            </a:r>
            <a:r>
              <a:rPr lang="de-DE" sz="3200" b="0" i="1" dirty="0" err="1" smtClean="0"/>
              <a:t>orifices</a:t>
            </a:r>
            <a:endParaRPr lang="en-US" sz="3200" b="0" i="1" dirty="0"/>
          </a:p>
        </p:txBody>
      </p:sp>
      <p:sp>
        <p:nvSpPr>
          <p:cNvPr id="75" name="Textfeld 74"/>
          <p:cNvSpPr txBox="1"/>
          <p:nvPr/>
        </p:nvSpPr>
        <p:spPr>
          <a:xfrm>
            <a:off x="24616192" y="12325802"/>
            <a:ext cx="3889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0" i="1" dirty="0" smtClean="0"/>
              <a:t>4-fold pump </a:t>
            </a:r>
            <a:r>
              <a:rPr lang="de-DE" sz="3200" b="0" i="1" dirty="0" err="1" smtClean="0"/>
              <a:t>port</a:t>
            </a:r>
            <a:r>
              <a:rPr lang="de-DE" sz="3200" b="0" i="1" dirty="0" smtClean="0"/>
              <a:t> </a:t>
            </a:r>
            <a:r>
              <a:rPr lang="de-DE" sz="3200" b="0" i="1" dirty="0" err="1" smtClean="0"/>
              <a:t>with</a:t>
            </a:r>
            <a:r>
              <a:rPr lang="de-DE" sz="3200" b="0" i="1" dirty="0" smtClean="0"/>
              <a:t> </a:t>
            </a:r>
            <a:r>
              <a:rPr lang="de-DE" sz="3200" b="0" i="1" dirty="0" err="1" smtClean="0"/>
              <a:t>connection</a:t>
            </a:r>
            <a:r>
              <a:rPr lang="de-DE" sz="3200" b="0" i="1" dirty="0" smtClean="0"/>
              <a:t> </a:t>
            </a:r>
            <a:r>
              <a:rPr lang="de-DE" sz="3200" b="0" i="1" dirty="0" err="1" smtClean="0"/>
              <a:t>to</a:t>
            </a:r>
            <a:r>
              <a:rPr lang="de-DE" sz="3200" b="0" i="1" dirty="0" smtClean="0"/>
              <a:t> </a:t>
            </a:r>
            <a:r>
              <a:rPr lang="de-DE" sz="3200" b="0" i="1" dirty="0" err="1" smtClean="0"/>
              <a:t>TMP‘s</a:t>
            </a:r>
            <a:endParaRPr lang="en-US" sz="3200" b="0" i="1" dirty="0"/>
          </a:p>
        </p:txBody>
      </p:sp>
      <p:sp>
        <p:nvSpPr>
          <p:cNvPr id="86" name="Textfeld 85"/>
          <p:cNvSpPr txBox="1"/>
          <p:nvPr/>
        </p:nvSpPr>
        <p:spPr>
          <a:xfrm>
            <a:off x="4089509" y="36326345"/>
            <a:ext cx="4643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0" dirty="0"/>
              <a:t> ∆T</a:t>
            </a:r>
            <a:r>
              <a:rPr lang="de-DE" sz="2800" b="0" baseline="-25000" dirty="0"/>
              <a:t>S</a:t>
            </a:r>
            <a:r>
              <a:rPr lang="de-DE" sz="2800" b="0" dirty="0"/>
              <a:t> </a:t>
            </a:r>
            <a:r>
              <a:rPr lang="de-DE" sz="2800" b="0" dirty="0" smtClean="0"/>
              <a:t>=3mK, </a:t>
            </a:r>
            <a:r>
              <a:rPr lang="de-DE" sz="2800" b="0" dirty="0"/>
              <a:t>∆</a:t>
            </a:r>
            <a:r>
              <a:rPr lang="de-DE" sz="2800" b="0" dirty="0" err="1" smtClean="0"/>
              <a:t>T</a:t>
            </a:r>
            <a:r>
              <a:rPr lang="de-DE" sz="2800" b="0" baseline="-25000" dirty="0" err="1" smtClean="0"/>
              <a:t>Sensor</a:t>
            </a:r>
            <a:r>
              <a:rPr lang="de-DE" sz="2800" b="0" dirty="0" smtClean="0"/>
              <a:t> =4mK</a:t>
            </a:r>
            <a:endParaRPr lang="en-US" sz="2600" b="0" i="1" dirty="0"/>
          </a:p>
        </p:txBody>
      </p:sp>
      <p:cxnSp>
        <p:nvCxnSpPr>
          <p:cNvPr id="66" name="Gerade Verbindung mit Pfeil 65"/>
          <p:cNvCxnSpPr/>
          <p:nvPr/>
        </p:nvCxnSpPr>
        <p:spPr bwMode="auto">
          <a:xfrm flipV="1">
            <a:off x="18948023" y="14092660"/>
            <a:ext cx="1320300" cy="9009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70" name="Textfeld 69"/>
          <p:cNvSpPr txBox="1"/>
          <p:nvPr/>
        </p:nvSpPr>
        <p:spPr>
          <a:xfrm>
            <a:off x="1230608" y="4374682"/>
            <a:ext cx="74388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dirty="0" smtClean="0">
                <a:solidFill>
                  <a:schemeClr val="accent1"/>
                </a:solidFill>
              </a:rPr>
              <a:t>KATRIN Experiment</a:t>
            </a:r>
            <a:endParaRPr lang="de-DE" sz="60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802860"/>
              </p:ext>
            </p:extLst>
          </p:nvPr>
        </p:nvGraphicFramePr>
        <p:xfrm>
          <a:off x="1370028" y="32970530"/>
          <a:ext cx="13654588" cy="6174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0667"/>
                <a:gridCol w="3589096"/>
                <a:gridCol w="4314825"/>
              </a:tblGrid>
              <a:tr h="736936">
                <a:tc>
                  <a:txBody>
                    <a:bodyPr/>
                    <a:lstStyle/>
                    <a:p>
                      <a:r>
                        <a:rPr lang="de-DE" sz="3200" dirty="0" smtClean="0"/>
                        <a:t>Source </a:t>
                      </a:r>
                      <a:r>
                        <a:rPr lang="de-DE" sz="3200" dirty="0" err="1" smtClean="0"/>
                        <a:t>parameter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dirty="0" err="1" smtClean="0"/>
                        <a:t>Requirement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dirty="0" smtClean="0"/>
                        <a:t>Max.</a:t>
                      </a:r>
                      <a:r>
                        <a:rPr lang="de-DE" sz="3200" baseline="0" dirty="0" smtClean="0"/>
                        <a:t> s</a:t>
                      </a:r>
                      <a:r>
                        <a:rPr lang="de-DE" sz="3200" dirty="0" smtClean="0"/>
                        <a:t>yst.</a:t>
                      </a:r>
                      <a:r>
                        <a:rPr lang="de-DE" sz="3200" baseline="0" dirty="0" smtClean="0"/>
                        <a:t> </a:t>
                      </a:r>
                      <a:r>
                        <a:rPr lang="de-DE" sz="3200" b="0" dirty="0" smtClean="0"/>
                        <a:t>∆m</a:t>
                      </a:r>
                      <a:r>
                        <a:rPr lang="el-GR" sz="3200" b="0" baseline="-25000" dirty="0" smtClean="0"/>
                        <a:t>ν</a:t>
                      </a:r>
                      <a:r>
                        <a:rPr lang="de-DE" sz="3200" b="0" baseline="30000" dirty="0" smtClean="0"/>
                        <a:t>2</a:t>
                      </a:r>
                      <a:r>
                        <a:rPr lang="de-DE" sz="3200" b="0" dirty="0" smtClean="0"/>
                        <a:t> </a:t>
                      </a:r>
                      <a:r>
                        <a:rPr lang="de-DE" sz="3200" dirty="0" smtClean="0"/>
                        <a:t>/</a:t>
                      </a:r>
                      <a:r>
                        <a:rPr lang="de-DE" sz="3200" baseline="0" dirty="0" smtClean="0"/>
                        <a:t> eV</a:t>
                      </a:r>
                      <a:r>
                        <a:rPr lang="de-DE" sz="3200" baseline="30000" dirty="0" smtClean="0"/>
                        <a:t>2</a:t>
                      </a:r>
                      <a:endParaRPr lang="en-US" sz="3200" baseline="30000" dirty="0"/>
                    </a:p>
                  </a:txBody>
                  <a:tcPr/>
                </a:tc>
              </a:tr>
              <a:tr h="1617262">
                <a:tc>
                  <a:txBody>
                    <a:bodyPr/>
                    <a:lstStyle/>
                    <a:p>
                      <a:r>
                        <a:rPr lang="de-DE" sz="3200" b="1" dirty="0" err="1" smtClean="0"/>
                        <a:t>Column</a:t>
                      </a:r>
                      <a:r>
                        <a:rPr lang="de-DE" sz="3200" b="1" dirty="0" smtClean="0"/>
                        <a:t> </a:t>
                      </a:r>
                      <a:r>
                        <a:rPr lang="de-DE" sz="3200" b="1" dirty="0" err="1" smtClean="0"/>
                        <a:t>Density</a:t>
                      </a:r>
                      <a:endParaRPr lang="de-DE" sz="3200" b="1" dirty="0" smtClean="0"/>
                    </a:p>
                    <a:p>
                      <a:r>
                        <a:rPr lang="de-DE" sz="3200" b="0" dirty="0" smtClean="0"/>
                        <a:t>→</a:t>
                      </a:r>
                      <a:r>
                        <a:rPr lang="de-DE" sz="3000" baseline="0" dirty="0" smtClean="0"/>
                        <a:t> </a:t>
                      </a:r>
                      <a:r>
                        <a:rPr lang="de-DE" sz="3000" baseline="0" dirty="0" err="1" smtClean="0"/>
                        <a:t>Temperature</a:t>
                      </a:r>
                      <a:endParaRPr lang="de-DE" sz="3000" baseline="0" dirty="0" smtClean="0"/>
                    </a:p>
                    <a:p>
                      <a:r>
                        <a:rPr lang="de-DE" sz="3200" b="0" dirty="0" smtClean="0"/>
                        <a:t>→ </a:t>
                      </a:r>
                      <a:r>
                        <a:rPr lang="de-DE" sz="3000" baseline="0" dirty="0" err="1" smtClean="0"/>
                        <a:t>Injection</a:t>
                      </a:r>
                      <a:r>
                        <a:rPr lang="de-DE" sz="3000" baseline="0" dirty="0" smtClean="0"/>
                        <a:t> </a:t>
                      </a:r>
                      <a:r>
                        <a:rPr lang="de-DE" sz="3000" baseline="0" dirty="0" err="1" smtClean="0"/>
                        <a:t>pressure</a:t>
                      </a:r>
                      <a:endParaRPr lang="de-DE" sz="3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∆</a:t>
                      </a:r>
                      <a:r>
                        <a:rPr lang="el-GR" sz="3200" b="1" dirty="0" smtClean="0"/>
                        <a:t>ρ</a:t>
                      </a:r>
                      <a:r>
                        <a:rPr lang="de-DE" sz="3200" b="1" dirty="0" smtClean="0"/>
                        <a:t>d/</a:t>
                      </a:r>
                      <a:r>
                        <a:rPr lang="el-GR" sz="3200" b="1" dirty="0" smtClean="0"/>
                        <a:t>ρ</a:t>
                      </a:r>
                      <a:r>
                        <a:rPr lang="de-DE" sz="3200" b="1" dirty="0" smtClean="0"/>
                        <a:t>d &lt; 2</a:t>
                      </a:r>
                      <a:r>
                        <a:rPr lang="de-DE" sz="3200" b="0" dirty="0" smtClean="0"/>
                        <a:t>∙</a:t>
                      </a:r>
                      <a:r>
                        <a:rPr lang="de-DE" sz="3200" b="1" dirty="0" smtClean="0"/>
                        <a:t>10</a:t>
                      </a:r>
                      <a:r>
                        <a:rPr lang="de-DE" sz="3200" b="1" baseline="30000" dirty="0" smtClean="0"/>
                        <a:t>-3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dirty="0" smtClean="0"/>
                        <a:t>∆</a:t>
                      </a:r>
                      <a:r>
                        <a:rPr lang="de-DE" sz="3000" b="0" dirty="0" smtClean="0"/>
                        <a:t>T/T     &lt; 2∙10</a:t>
                      </a:r>
                      <a:r>
                        <a:rPr lang="de-DE" sz="3000" b="0" baseline="30000" dirty="0" smtClean="0"/>
                        <a:t>-3</a:t>
                      </a:r>
                      <a:endParaRPr lang="en-US" sz="3000" b="0" baseline="30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dirty="0" smtClean="0"/>
                        <a:t>∆</a:t>
                      </a:r>
                      <a:r>
                        <a:rPr lang="de-DE" sz="3000" b="0" dirty="0" err="1" smtClean="0"/>
                        <a:t>p</a:t>
                      </a:r>
                      <a:r>
                        <a:rPr lang="de-DE" sz="3000" b="0" baseline="-25000" dirty="0" err="1" smtClean="0"/>
                        <a:t>in</a:t>
                      </a:r>
                      <a:r>
                        <a:rPr lang="de-DE" sz="3000" b="0" dirty="0" smtClean="0"/>
                        <a:t>/</a:t>
                      </a:r>
                      <a:r>
                        <a:rPr lang="de-DE" sz="3000" b="0" dirty="0" err="1" smtClean="0"/>
                        <a:t>p</a:t>
                      </a:r>
                      <a:r>
                        <a:rPr lang="de-DE" sz="3000" b="0" baseline="-25000" dirty="0" err="1" smtClean="0"/>
                        <a:t>in</a:t>
                      </a:r>
                      <a:r>
                        <a:rPr lang="de-DE" sz="3000" b="0" baseline="-25000" dirty="0" smtClean="0"/>
                        <a:t>  </a:t>
                      </a:r>
                      <a:r>
                        <a:rPr lang="de-DE" sz="3000" b="0" baseline="0" dirty="0" smtClean="0"/>
                        <a:t>&lt; 0.06</a:t>
                      </a:r>
                      <a:endParaRPr lang="en-US" sz="3000" b="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b="1" baseline="0" dirty="0" smtClean="0"/>
                        <a:t>&lt; 1.5</a:t>
                      </a:r>
                      <a:r>
                        <a:rPr lang="de-DE" sz="3200" b="1" dirty="0" smtClean="0"/>
                        <a:t>∙</a:t>
                      </a:r>
                      <a:r>
                        <a:rPr lang="de-DE" sz="3200" b="1" baseline="0" dirty="0" smtClean="0"/>
                        <a:t>10</a:t>
                      </a:r>
                      <a:r>
                        <a:rPr lang="de-DE" sz="3200" b="1" baseline="30000" dirty="0" smtClean="0"/>
                        <a:t>-3</a:t>
                      </a:r>
                      <a:endParaRPr lang="en-US" sz="3200" b="1" baseline="30000" dirty="0"/>
                    </a:p>
                  </a:txBody>
                  <a:tcPr/>
                </a:tc>
              </a:tr>
              <a:tr h="1090126">
                <a:tc>
                  <a:txBody>
                    <a:bodyPr/>
                    <a:lstStyle/>
                    <a:p>
                      <a:r>
                        <a:rPr lang="de-DE" sz="3200" b="1" dirty="0" smtClean="0"/>
                        <a:t>WGTS potential</a:t>
                      </a:r>
                    </a:p>
                    <a:p>
                      <a:r>
                        <a:rPr lang="de-DE" sz="3200" b="0" dirty="0" smtClean="0"/>
                        <a:t>→ </a:t>
                      </a:r>
                      <a:r>
                        <a:rPr lang="de-DE" sz="3000" b="0" baseline="0" dirty="0" smtClean="0"/>
                        <a:t>Space </a:t>
                      </a:r>
                      <a:r>
                        <a:rPr lang="de-DE" sz="3000" b="0" baseline="0" dirty="0" err="1" smtClean="0"/>
                        <a:t>charges</a:t>
                      </a:r>
                      <a:endParaRPr lang="en-US" sz="3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∆U &lt; 10mV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b="1" baseline="0" dirty="0" smtClean="0"/>
                        <a:t>&lt; 1.2</a:t>
                      </a:r>
                      <a:r>
                        <a:rPr lang="de-DE" sz="3200" b="1" dirty="0" smtClean="0"/>
                        <a:t>∙</a:t>
                      </a:r>
                      <a:r>
                        <a:rPr lang="de-DE" sz="3200" b="1" baseline="0" dirty="0" smtClean="0"/>
                        <a:t>10</a:t>
                      </a:r>
                      <a:r>
                        <a:rPr lang="de-DE" sz="3200" b="1" baseline="30000" dirty="0" smtClean="0"/>
                        <a:t>-3</a:t>
                      </a:r>
                      <a:endParaRPr lang="de-DE" sz="3200" b="1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000" baseline="0" dirty="0" smtClean="0"/>
                        <a:t>   3</a:t>
                      </a:r>
                      <a:r>
                        <a:rPr lang="de-DE" sz="3000" b="0" dirty="0" smtClean="0"/>
                        <a:t>∙</a:t>
                      </a:r>
                      <a:r>
                        <a:rPr lang="de-DE" sz="3000" b="0" baseline="0" dirty="0" smtClean="0"/>
                        <a:t>10</a:t>
                      </a:r>
                      <a:r>
                        <a:rPr lang="de-DE" sz="3000" b="0" baseline="30000" dirty="0" smtClean="0"/>
                        <a:t>-4</a:t>
                      </a:r>
                      <a:endParaRPr lang="en-US" sz="3000" baseline="30000" dirty="0" smtClean="0"/>
                    </a:p>
                  </a:txBody>
                  <a:tcPr/>
                </a:tc>
              </a:tr>
              <a:tr h="1175816">
                <a:tc>
                  <a:txBody>
                    <a:bodyPr/>
                    <a:lstStyle/>
                    <a:p>
                      <a:r>
                        <a:rPr lang="de-DE" sz="3200" b="1" dirty="0" smtClean="0"/>
                        <a:t>Final </a:t>
                      </a:r>
                      <a:r>
                        <a:rPr lang="de-DE" sz="3200" b="1" dirty="0" err="1" smtClean="0"/>
                        <a:t>state</a:t>
                      </a:r>
                      <a:r>
                        <a:rPr lang="de-DE" sz="3200" b="1" dirty="0" smtClean="0"/>
                        <a:t> </a:t>
                      </a:r>
                      <a:r>
                        <a:rPr lang="de-DE" sz="3200" b="1" dirty="0" err="1" smtClean="0"/>
                        <a:t>distribution</a:t>
                      </a:r>
                      <a:r>
                        <a:rPr lang="de-DE" sz="3200" b="1" dirty="0" smtClean="0"/>
                        <a:t> (FSD)</a:t>
                      </a:r>
                    </a:p>
                    <a:p>
                      <a:r>
                        <a:rPr lang="de-DE" sz="3200" b="0" dirty="0" smtClean="0"/>
                        <a:t>→ </a:t>
                      </a:r>
                      <a:r>
                        <a:rPr lang="de-DE" sz="3000" b="0" dirty="0" err="1" smtClean="0"/>
                        <a:t>Ortho</a:t>
                      </a:r>
                      <a:r>
                        <a:rPr lang="de-DE" sz="3000" b="0" dirty="0" smtClean="0"/>
                        <a:t>-Para</a:t>
                      </a:r>
                      <a:r>
                        <a:rPr lang="de-DE" sz="3000" b="0" baseline="0" dirty="0" smtClean="0"/>
                        <a:t> </a:t>
                      </a:r>
                      <a:r>
                        <a:rPr lang="de-DE" sz="3000" b="0" baseline="0" dirty="0" err="1" smtClean="0"/>
                        <a:t>ratio</a:t>
                      </a:r>
                      <a:endParaRPr lang="en-US" sz="3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∆FSD/FSD</a:t>
                      </a:r>
                      <a:r>
                        <a:rPr lang="en-US" sz="3200" b="1" baseline="0" dirty="0" smtClean="0"/>
                        <a:t> </a:t>
                      </a:r>
                      <a:r>
                        <a:rPr lang="en-US" sz="3200" b="1" dirty="0" smtClean="0"/>
                        <a:t>&lt; 0.01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b="1" baseline="0" dirty="0" smtClean="0"/>
                        <a:t>&lt; 6.2</a:t>
                      </a:r>
                      <a:r>
                        <a:rPr lang="de-DE" sz="3200" b="1" dirty="0" smtClean="0"/>
                        <a:t>∙</a:t>
                      </a:r>
                      <a:r>
                        <a:rPr lang="de-DE" sz="3200" b="1" baseline="0" dirty="0" smtClean="0"/>
                        <a:t>10</a:t>
                      </a:r>
                      <a:r>
                        <a:rPr lang="de-DE" sz="3200" b="1" baseline="30000" dirty="0" smtClean="0"/>
                        <a:t>-3</a:t>
                      </a:r>
                      <a:endParaRPr lang="de-DE" sz="3200" b="1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000" dirty="0" smtClean="0"/>
                        <a:t>&lt; 3</a:t>
                      </a:r>
                      <a:r>
                        <a:rPr lang="de-DE" sz="3000" b="0" dirty="0" smtClean="0"/>
                        <a:t>∙</a:t>
                      </a:r>
                      <a:r>
                        <a:rPr lang="de-DE" sz="3000" b="0" baseline="0" dirty="0" smtClean="0"/>
                        <a:t>10</a:t>
                      </a:r>
                      <a:r>
                        <a:rPr lang="de-DE" sz="3000" b="0" baseline="30000" dirty="0" smtClean="0"/>
                        <a:t>-3</a:t>
                      </a:r>
                      <a:endParaRPr lang="en-US" sz="3000" baseline="30000" dirty="0" smtClean="0"/>
                    </a:p>
                  </a:txBody>
                  <a:tcPr/>
                </a:tc>
              </a:tr>
              <a:tr h="1425317">
                <a:tc>
                  <a:txBody>
                    <a:bodyPr/>
                    <a:lstStyle/>
                    <a:p>
                      <a:r>
                        <a:rPr lang="de-DE" sz="3200" b="1" dirty="0" err="1" smtClean="0"/>
                        <a:t>Unfolding</a:t>
                      </a:r>
                      <a:r>
                        <a:rPr lang="de-DE" sz="3200" b="1" dirty="0" smtClean="0"/>
                        <a:t> </a:t>
                      </a:r>
                      <a:r>
                        <a:rPr lang="de-DE" sz="3200" b="1" dirty="0" err="1" smtClean="0"/>
                        <a:t>of</a:t>
                      </a:r>
                      <a:r>
                        <a:rPr lang="de-DE" sz="3200" b="1" baseline="0" dirty="0" smtClean="0"/>
                        <a:t> </a:t>
                      </a:r>
                      <a:r>
                        <a:rPr lang="de-DE" sz="3200" b="1" baseline="0" dirty="0" err="1" smtClean="0"/>
                        <a:t>e</a:t>
                      </a:r>
                      <a:r>
                        <a:rPr lang="de-DE" sz="3200" b="1" dirty="0" err="1" smtClean="0"/>
                        <a:t>nergy</a:t>
                      </a:r>
                      <a:r>
                        <a:rPr lang="de-DE" sz="3200" b="1" dirty="0" smtClean="0"/>
                        <a:t> </a:t>
                      </a:r>
                      <a:r>
                        <a:rPr lang="de-DE" sz="3200" b="1" dirty="0" err="1" smtClean="0"/>
                        <a:t>loss</a:t>
                      </a:r>
                      <a:r>
                        <a:rPr lang="de-DE" sz="3200" b="1" dirty="0" smtClean="0"/>
                        <a:t> </a:t>
                      </a:r>
                      <a:r>
                        <a:rPr lang="de-DE" sz="3200" b="1" dirty="0" err="1" smtClean="0"/>
                        <a:t>function</a:t>
                      </a:r>
                      <a:endParaRPr lang="de-DE" sz="3200" b="1" dirty="0" smtClean="0"/>
                    </a:p>
                    <a:p>
                      <a:r>
                        <a:rPr lang="de-DE" sz="3200" b="0" dirty="0" smtClean="0"/>
                        <a:t>→</a:t>
                      </a:r>
                      <a:r>
                        <a:rPr lang="de-DE" sz="3000" b="0" dirty="0" smtClean="0"/>
                        <a:t> </a:t>
                      </a:r>
                      <a:r>
                        <a:rPr lang="de-DE" sz="3000" b="0" dirty="0" err="1" smtClean="0"/>
                        <a:t>Inel</a:t>
                      </a:r>
                      <a:r>
                        <a:rPr lang="de-DE" sz="3000" b="0" dirty="0" smtClean="0"/>
                        <a:t>.</a:t>
                      </a:r>
                      <a:r>
                        <a:rPr lang="de-DE" sz="3000" b="0" baseline="0" dirty="0" smtClean="0"/>
                        <a:t> </a:t>
                      </a:r>
                      <a:r>
                        <a:rPr lang="de-DE" sz="3000" b="0" baseline="0" dirty="0" err="1" smtClean="0"/>
                        <a:t>scattering</a:t>
                      </a:r>
                      <a:r>
                        <a:rPr lang="de-DE" sz="3000" b="0" baseline="0" dirty="0" smtClean="0"/>
                        <a:t> </a:t>
                      </a:r>
                      <a:r>
                        <a:rPr lang="de-DE" sz="3000" b="0" baseline="0" dirty="0" err="1" smtClean="0"/>
                        <a:t>cross</a:t>
                      </a:r>
                      <a:r>
                        <a:rPr lang="de-DE" sz="3000" b="0" baseline="0" dirty="0" smtClean="0"/>
                        <a:t> </a:t>
                      </a:r>
                      <a:r>
                        <a:rPr lang="de-DE" sz="3000" b="0" baseline="0" dirty="0" err="1" smtClean="0"/>
                        <a:t>section</a:t>
                      </a:r>
                      <a:r>
                        <a:rPr lang="de-DE" sz="3000" b="0" dirty="0" smtClean="0"/>
                        <a:t> </a:t>
                      </a:r>
                      <a:endParaRPr lang="en-US" sz="3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3200" dirty="0" smtClean="0"/>
                    </a:p>
                    <a:p>
                      <a:endParaRPr lang="de-DE" sz="3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dirty="0" smtClean="0"/>
                        <a:t>∆</a:t>
                      </a:r>
                      <a:r>
                        <a:rPr lang="el-GR" sz="3000" b="0" dirty="0" smtClean="0"/>
                        <a:t>σ</a:t>
                      </a:r>
                      <a:r>
                        <a:rPr lang="de-DE" sz="3000" b="0" baseline="-25000" dirty="0" smtClean="0"/>
                        <a:t>in</a:t>
                      </a:r>
                      <a:r>
                        <a:rPr lang="de-DE" sz="3000" b="0" dirty="0" smtClean="0"/>
                        <a:t>/</a:t>
                      </a:r>
                      <a:r>
                        <a:rPr lang="el-GR" sz="3000" b="0" dirty="0" smtClean="0"/>
                        <a:t>σ</a:t>
                      </a:r>
                      <a:r>
                        <a:rPr lang="de-DE" sz="3000" b="0" baseline="-25000" dirty="0" smtClean="0"/>
                        <a:t>in</a:t>
                      </a:r>
                      <a:r>
                        <a:rPr lang="de-DE" sz="3000" b="0" dirty="0" smtClean="0"/>
                        <a:t> &lt; 2∙10</a:t>
                      </a:r>
                      <a:r>
                        <a:rPr lang="de-DE" sz="3000" b="0" baseline="30000" dirty="0" smtClean="0"/>
                        <a:t>-3</a:t>
                      </a:r>
                      <a:endParaRPr lang="en-US" sz="3000" b="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b="1" dirty="0" smtClean="0"/>
                        <a:t>2 - </a:t>
                      </a:r>
                      <a:r>
                        <a:rPr lang="de-DE" sz="3200" b="1" baseline="0" dirty="0" smtClean="0"/>
                        <a:t>6.2</a:t>
                      </a:r>
                      <a:r>
                        <a:rPr lang="de-DE" sz="3200" b="1" dirty="0" smtClean="0"/>
                        <a:t>∙</a:t>
                      </a:r>
                      <a:r>
                        <a:rPr lang="de-DE" sz="3200" b="1" baseline="0" dirty="0" smtClean="0"/>
                        <a:t>10</a:t>
                      </a:r>
                      <a:r>
                        <a:rPr lang="de-DE" sz="3200" b="1" baseline="30000" dirty="0" smtClean="0"/>
                        <a:t>-3</a:t>
                      </a:r>
                      <a:endParaRPr lang="de-DE" sz="3200" b="1" baseline="0" dirty="0" smtClean="0"/>
                    </a:p>
                    <a:p>
                      <a:endParaRPr lang="de-DE" sz="3200" dirty="0" smtClean="0"/>
                    </a:p>
                    <a:p>
                      <a:r>
                        <a:rPr lang="de-DE" sz="3200" dirty="0" smtClean="0"/>
                        <a:t>&lt; 4</a:t>
                      </a:r>
                      <a:r>
                        <a:rPr lang="de-DE" sz="3200" b="0" dirty="0" smtClean="0"/>
                        <a:t>∙</a:t>
                      </a:r>
                      <a:r>
                        <a:rPr lang="de-DE" sz="3200" b="0" baseline="0" dirty="0" smtClean="0"/>
                        <a:t>10</a:t>
                      </a:r>
                      <a:r>
                        <a:rPr lang="de-DE" sz="3200" b="0" baseline="30000" dirty="0" smtClean="0"/>
                        <a:t>-3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" name="Textfeld 61"/>
          <p:cNvSpPr txBox="1"/>
          <p:nvPr/>
        </p:nvSpPr>
        <p:spPr>
          <a:xfrm>
            <a:off x="1407424" y="29689218"/>
            <a:ext cx="12286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 smtClean="0">
                <a:solidFill>
                  <a:schemeClr val="accent1"/>
                </a:solidFill>
              </a:rPr>
              <a:t>Source </a:t>
            </a:r>
            <a:r>
              <a:rPr lang="de-DE" sz="6000" dirty="0" err="1" smtClean="0">
                <a:solidFill>
                  <a:schemeClr val="accent1"/>
                </a:solidFill>
              </a:rPr>
              <a:t>sytematic</a:t>
            </a:r>
            <a:r>
              <a:rPr lang="de-DE" sz="6000" dirty="0" smtClean="0">
                <a:solidFill>
                  <a:schemeClr val="accent1"/>
                </a:solidFill>
              </a:rPr>
              <a:t> </a:t>
            </a:r>
            <a:r>
              <a:rPr lang="de-DE" sz="6000" dirty="0" err="1" smtClean="0">
                <a:solidFill>
                  <a:schemeClr val="accent1"/>
                </a:solidFill>
              </a:rPr>
              <a:t>uncertainties</a:t>
            </a:r>
            <a:endParaRPr lang="en-US" sz="6000" dirty="0">
              <a:solidFill>
                <a:schemeClr val="accent1"/>
              </a:solidFill>
            </a:endParaRPr>
          </a:p>
        </p:txBody>
      </p:sp>
      <p:pic>
        <p:nvPicPr>
          <p:cNvPr id="76" name="Bild 7" descr="BMBF_logo_ATP.pd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6729" y="41105362"/>
            <a:ext cx="4394200" cy="1485900"/>
          </a:xfrm>
          <a:prstGeom prst="rect">
            <a:avLst/>
          </a:prstGeom>
        </p:spPr>
      </p:pic>
      <p:pic>
        <p:nvPicPr>
          <p:cNvPr id="77" name="Bild 6" descr="HA_Astroparticle_Physics_ENG_CMYK.pdf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726" y="41074820"/>
            <a:ext cx="3584320" cy="1516442"/>
          </a:xfrm>
          <a:prstGeom prst="rect">
            <a:avLst/>
          </a:prstGeom>
        </p:spPr>
      </p:pic>
      <p:sp>
        <p:nvSpPr>
          <p:cNvPr id="82" name="Textfeld 81"/>
          <p:cNvSpPr txBox="1"/>
          <p:nvPr/>
        </p:nvSpPr>
        <p:spPr>
          <a:xfrm>
            <a:off x="10374112" y="11728796"/>
            <a:ext cx="21244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0" i="1" dirty="0" smtClean="0"/>
              <a:t>Raman </a:t>
            </a:r>
          </a:p>
          <a:p>
            <a:r>
              <a:rPr lang="de-DE" sz="3200" b="0" i="1" dirty="0" err="1" smtClean="0"/>
              <a:t>spectrum</a:t>
            </a:r>
            <a:r>
              <a:rPr lang="de-DE" sz="3200" b="0" i="1" dirty="0" smtClean="0"/>
              <a:t> </a:t>
            </a:r>
          </a:p>
          <a:p>
            <a:r>
              <a:rPr lang="de-DE" sz="3200" b="0" i="1" dirty="0" err="1" smtClean="0"/>
              <a:t>of</a:t>
            </a:r>
            <a:r>
              <a:rPr lang="de-DE" sz="3200" b="0" i="1" dirty="0" smtClean="0"/>
              <a:t> </a:t>
            </a:r>
            <a:r>
              <a:rPr lang="de-DE" sz="3200" b="0" i="1" dirty="0" err="1" smtClean="0"/>
              <a:t>injected</a:t>
            </a:r>
            <a:r>
              <a:rPr lang="de-DE" sz="3200" b="0" i="1" dirty="0" smtClean="0"/>
              <a:t> </a:t>
            </a:r>
          </a:p>
          <a:p>
            <a:r>
              <a:rPr lang="de-DE" sz="3200" b="0" i="1" dirty="0" smtClean="0"/>
              <a:t>gas</a:t>
            </a:r>
            <a:endParaRPr lang="en-US" sz="3200" b="0" i="1" dirty="0"/>
          </a:p>
        </p:txBody>
      </p:sp>
      <p:cxnSp>
        <p:nvCxnSpPr>
          <p:cNvPr id="90" name="Gerade Verbindung mit Pfeil 89"/>
          <p:cNvCxnSpPr/>
          <p:nvPr/>
        </p:nvCxnSpPr>
        <p:spPr bwMode="auto">
          <a:xfrm flipV="1">
            <a:off x="25657929" y="13858212"/>
            <a:ext cx="502069" cy="87722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1" name="Pfeil nach rechts 20"/>
          <p:cNvSpPr/>
          <p:nvPr/>
        </p:nvSpPr>
        <p:spPr bwMode="auto">
          <a:xfrm rot="4322679">
            <a:off x="25178078" y="33250794"/>
            <a:ext cx="2012304" cy="45438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95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9" name="Picture 8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7322" y="11728796"/>
            <a:ext cx="4616914" cy="324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1" name="Rectangle 8450"/>
          <p:cNvSpPr>
            <a:spLocks noChangeArrowheads="1"/>
          </p:cNvSpPr>
          <p:nvPr/>
        </p:nvSpPr>
        <p:spPr bwMode="auto">
          <a:xfrm flipH="1">
            <a:off x="1002497" y="11559991"/>
            <a:ext cx="28277118" cy="7629525"/>
          </a:xfrm>
          <a:prstGeom prst="round2DiagRect">
            <a:avLst>
              <a:gd name="adj1" fmla="val 6161"/>
              <a:gd name="adj2" fmla="val 0"/>
            </a:avLst>
          </a:prstGeom>
          <a:noFill/>
          <a:ln w="76200">
            <a:solidFill>
              <a:srgbClr val="008E7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none" anchor="ctr"/>
          <a:lstStyle/>
          <a:p>
            <a:pPr algn="ctr" defTabSz="4195763"/>
            <a:endParaRPr lang="de-DE"/>
          </a:p>
        </p:txBody>
      </p:sp>
      <p:sp>
        <p:nvSpPr>
          <p:cNvPr id="138" name="Textfeld 137"/>
          <p:cNvSpPr txBox="1"/>
          <p:nvPr/>
        </p:nvSpPr>
        <p:spPr>
          <a:xfrm>
            <a:off x="11786880" y="4310482"/>
            <a:ext cx="6116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accent1"/>
                </a:solidFill>
              </a:rPr>
              <a:t>Source </a:t>
            </a:r>
            <a:r>
              <a:rPr lang="de-DE" sz="3200" dirty="0" err="1" smtClean="0">
                <a:solidFill>
                  <a:schemeClr val="accent1"/>
                </a:solidFill>
              </a:rPr>
              <a:t>and</a:t>
            </a:r>
            <a:r>
              <a:rPr lang="de-DE" sz="3200" dirty="0" smtClean="0">
                <a:solidFill>
                  <a:schemeClr val="accent1"/>
                </a:solidFill>
              </a:rPr>
              <a:t> </a:t>
            </a:r>
            <a:r>
              <a:rPr lang="de-DE" sz="3200" dirty="0" err="1" smtClean="0">
                <a:solidFill>
                  <a:schemeClr val="accent1"/>
                </a:solidFill>
              </a:rPr>
              <a:t>transport</a:t>
            </a:r>
            <a:r>
              <a:rPr lang="de-DE" sz="3200" dirty="0" smtClean="0">
                <a:solidFill>
                  <a:schemeClr val="accent1"/>
                </a:solidFill>
              </a:rPr>
              <a:t> </a:t>
            </a:r>
            <a:r>
              <a:rPr lang="de-DE" sz="3200" dirty="0" err="1" smtClean="0">
                <a:solidFill>
                  <a:schemeClr val="accent1"/>
                </a:solidFill>
              </a:rPr>
              <a:t>section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39" name="Textfeld 138"/>
          <p:cNvSpPr txBox="1"/>
          <p:nvPr/>
        </p:nvSpPr>
        <p:spPr>
          <a:xfrm>
            <a:off x="20394322" y="4300150"/>
            <a:ext cx="7378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 smtClean="0">
                <a:solidFill>
                  <a:schemeClr val="accent1"/>
                </a:solidFill>
              </a:rPr>
              <a:t>Spectrometer</a:t>
            </a:r>
            <a:r>
              <a:rPr lang="de-DE" sz="3200" dirty="0" smtClean="0">
                <a:solidFill>
                  <a:schemeClr val="accent1"/>
                </a:solidFill>
              </a:rPr>
              <a:t> </a:t>
            </a:r>
            <a:r>
              <a:rPr lang="de-DE" sz="3200" dirty="0" err="1" smtClean="0">
                <a:solidFill>
                  <a:schemeClr val="accent1"/>
                </a:solidFill>
              </a:rPr>
              <a:t>and</a:t>
            </a:r>
            <a:r>
              <a:rPr lang="de-DE" sz="3200" dirty="0" smtClean="0">
                <a:solidFill>
                  <a:schemeClr val="accent1"/>
                </a:solidFill>
              </a:rPr>
              <a:t> </a:t>
            </a:r>
            <a:r>
              <a:rPr lang="de-DE" sz="3200" dirty="0" err="1" smtClean="0">
                <a:solidFill>
                  <a:schemeClr val="accent1"/>
                </a:solidFill>
              </a:rPr>
              <a:t>detector</a:t>
            </a:r>
            <a:r>
              <a:rPr lang="de-DE" sz="3200" dirty="0" smtClean="0">
                <a:solidFill>
                  <a:schemeClr val="accent1"/>
                </a:solidFill>
              </a:rPr>
              <a:t> </a:t>
            </a:r>
            <a:r>
              <a:rPr lang="de-DE" sz="3200" dirty="0" err="1">
                <a:solidFill>
                  <a:schemeClr val="accent1"/>
                </a:solidFill>
              </a:rPr>
              <a:t>s</a:t>
            </a:r>
            <a:r>
              <a:rPr lang="de-DE" sz="3200" dirty="0" err="1" smtClean="0">
                <a:solidFill>
                  <a:schemeClr val="accent1"/>
                </a:solidFill>
              </a:rPr>
              <a:t>ection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41" name="Textfeld 140"/>
          <p:cNvSpPr txBox="1"/>
          <p:nvPr/>
        </p:nvSpPr>
        <p:spPr>
          <a:xfrm>
            <a:off x="9489868" y="5052709"/>
            <a:ext cx="18753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chemeClr val="bg2"/>
                </a:solidFill>
              </a:rPr>
              <a:t>Calibration</a:t>
            </a:r>
            <a:r>
              <a:rPr lang="de-DE" sz="2400" dirty="0" smtClean="0">
                <a:solidFill>
                  <a:schemeClr val="bg2"/>
                </a:solidFill>
              </a:rPr>
              <a:t> </a:t>
            </a:r>
          </a:p>
          <a:p>
            <a:r>
              <a:rPr lang="de-DE" sz="2400" dirty="0" err="1">
                <a:solidFill>
                  <a:schemeClr val="bg2"/>
                </a:solidFill>
              </a:rPr>
              <a:t>a</a:t>
            </a:r>
            <a:r>
              <a:rPr lang="de-DE" sz="2400" dirty="0" err="1" smtClean="0">
                <a:solidFill>
                  <a:schemeClr val="bg2"/>
                </a:solidFill>
              </a:rPr>
              <a:t>nd</a:t>
            </a:r>
            <a:r>
              <a:rPr lang="de-DE" sz="2400" dirty="0" smtClean="0">
                <a:solidFill>
                  <a:schemeClr val="bg2"/>
                </a:solidFill>
              </a:rPr>
              <a:t> </a:t>
            </a:r>
          </a:p>
          <a:p>
            <a:r>
              <a:rPr lang="de-DE" sz="2400" dirty="0" err="1" smtClean="0">
                <a:solidFill>
                  <a:schemeClr val="bg2"/>
                </a:solidFill>
              </a:rPr>
              <a:t>monitoring</a:t>
            </a:r>
            <a:endParaRPr lang="de-DE" sz="2400" dirty="0" smtClean="0">
              <a:solidFill>
                <a:schemeClr val="bg2"/>
              </a:solidFill>
            </a:endParaRPr>
          </a:p>
          <a:p>
            <a:r>
              <a:rPr lang="de-DE" sz="2400" dirty="0" err="1" smtClean="0">
                <a:solidFill>
                  <a:schemeClr val="bg2"/>
                </a:solidFill>
              </a:rPr>
              <a:t>system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142" name="Textfeld 141"/>
          <p:cNvSpPr txBox="1"/>
          <p:nvPr/>
        </p:nvSpPr>
        <p:spPr>
          <a:xfrm>
            <a:off x="14508131" y="5422040"/>
            <a:ext cx="1116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bg2"/>
                </a:solidFill>
              </a:rPr>
              <a:t>DPS1-F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143" name="Textfeld 142"/>
          <p:cNvSpPr txBox="1"/>
          <p:nvPr/>
        </p:nvSpPr>
        <p:spPr>
          <a:xfrm>
            <a:off x="11436329" y="5422040"/>
            <a:ext cx="1152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bg2"/>
                </a:solidFill>
              </a:rPr>
              <a:t>DPS1-R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144" name="Textfeld 143"/>
          <p:cNvSpPr txBox="1"/>
          <p:nvPr/>
        </p:nvSpPr>
        <p:spPr>
          <a:xfrm>
            <a:off x="18311918" y="5495097"/>
            <a:ext cx="1330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bg2"/>
                </a:solidFill>
              </a:rPr>
              <a:t>CPS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145" name="Textfeld 144"/>
          <p:cNvSpPr txBox="1"/>
          <p:nvPr/>
        </p:nvSpPr>
        <p:spPr>
          <a:xfrm>
            <a:off x="15984266" y="5461675"/>
            <a:ext cx="1330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bg2"/>
                </a:solidFill>
              </a:rPr>
              <a:t>DPS2-F</a:t>
            </a:r>
            <a:endParaRPr lang="en-US" sz="2400" dirty="0">
              <a:solidFill>
                <a:schemeClr val="bg2"/>
              </a:solidFill>
            </a:endParaRPr>
          </a:p>
        </p:txBody>
      </p:sp>
      <p:cxnSp>
        <p:nvCxnSpPr>
          <p:cNvPr id="146" name="Gerade Verbindung 145"/>
          <p:cNvCxnSpPr/>
          <p:nvPr/>
        </p:nvCxnSpPr>
        <p:spPr bwMode="auto">
          <a:xfrm>
            <a:off x="19444149" y="4388773"/>
            <a:ext cx="49031" cy="3595584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Gerade Verbindung 146"/>
          <p:cNvCxnSpPr/>
          <p:nvPr/>
        </p:nvCxnSpPr>
        <p:spPr bwMode="auto">
          <a:xfrm>
            <a:off x="17761122" y="5725930"/>
            <a:ext cx="0" cy="2086525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Gerade Verbindung 149"/>
          <p:cNvCxnSpPr/>
          <p:nvPr/>
        </p:nvCxnSpPr>
        <p:spPr bwMode="auto">
          <a:xfrm>
            <a:off x="14541419" y="5657702"/>
            <a:ext cx="0" cy="2086525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Gerade Verbindung 150"/>
          <p:cNvCxnSpPr/>
          <p:nvPr/>
        </p:nvCxnSpPr>
        <p:spPr bwMode="auto">
          <a:xfrm>
            <a:off x="12382803" y="5674686"/>
            <a:ext cx="0" cy="2086525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52" name="Rechteck 151"/>
          <p:cNvSpPr/>
          <p:nvPr/>
        </p:nvSpPr>
        <p:spPr bwMode="auto">
          <a:xfrm>
            <a:off x="11449574" y="5384714"/>
            <a:ext cx="4225551" cy="2616286"/>
          </a:xfrm>
          <a:prstGeom prst="rect">
            <a:avLst/>
          </a:prstGeom>
          <a:noFill/>
          <a:ln w="508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95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" name="Textfeld 152"/>
          <p:cNvSpPr txBox="1"/>
          <p:nvPr/>
        </p:nvSpPr>
        <p:spPr>
          <a:xfrm>
            <a:off x="12895076" y="4965656"/>
            <a:ext cx="1330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1"/>
                </a:solidFill>
              </a:rPr>
              <a:t>WGTS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40" name="Textfeld 139"/>
          <p:cNvSpPr txBox="1"/>
          <p:nvPr/>
        </p:nvSpPr>
        <p:spPr>
          <a:xfrm>
            <a:off x="17576333" y="29794014"/>
            <a:ext cx="654464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3600" dirty="0" err="1" smtClean="0">
                <a:solidFill>
                  <a:schemeClr val="accent1"/>
                </a:solidFill>
              </a:rPr>
              <a:t>Example</a:t>
            </a:r>
            <a:r>
              <a:rPr lang="de-DE" sz="3600" dirty="0" smtClean="0">
                <a:solidFill>
                  <a:schemeClr val="accent1"/>
                </a:solidFill>
              </a:rPr>
              <a:t>: syst. </a:t>
            </a:r>
            <a:r>
              <a:rPr lang="de-DE" sz="3600" dirty="0" err="1" smtClean="0">
                <a:solidFill>
                  <a:schemeClr val="accent1"/>
                </a:solidFill>
              </a:rPr>
              <a:t>uncertainty</a:t>
            </a:r>
            <a:r>
              <a:rPr lang="de-DE" sz="3600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de-DE" sz="3600" dirty="0" smtClean="0">
                <a:solidFill>
                  <a:schemeClr val="accent1"/>
                </a:solidFill>
              </a:rPr>
              <a:t>in WGTS </a:t>
            </a:r>
            <a:r>
              <a:rPr lang="de-DE" sz="3600" dirty="0" err="1" smtClean="0">
                <a:solidFill>
                  <a:schemeClr val="accent1"/>
                </a:solidFill>
              </a:rPr>
              <a:t>temperature</a:t>
            </a:r>
            <a:endParaRPr lang="de-DE" sz="3600" dirty="0" smtClean="0">
              <a:solidFill>
                <a:schemeClr val="accent1"/>
              </a:solidFill>
            </a:endParaRPr>
          </a:p>
        </p:txBody>
      </p:sp>
      <p:sp>
        <p:nvSpPr>
          <p:cNvPr id="99" name="Textfeld 98"/>
          <p:cNvSpPr txBox="1"/>
          <p:nvPr/>
        </p:nvSpPr>
        <p:spPr>
          <a:xfrm>
            <a:off x="16313316" y="34431644"/>
            <a:ext cx="44678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 smtClean="0">
                <a:solidFill>
                  <a:schemeClr val="accent1"/>
                </a:solidFill>
              </a:rPr>
              <a:t>Shift</a:t>
            </a:r>
            <a:r>
              <a:rPr lang="de-DE" sz="3200" dirty="0" smtClean="0">
                <a:solidFill>
                  <a:schemeClr val="accent1"/>
                </a:solidFill>
              </a:rPr>
              <a:t> in </a:t>
            </a:r>
            <a:r>
              <a:rPr lang="de-DE" sz="3200" dirty="0" err="1" smtClean="0">
                <a:solidFill>
                  <a:schemeClr val="accent1"/>
                </a:solidFill>
              </a:rPr>
              <a:t>fitted</a:t>
            </a:r>
            <a:endParaRPr lang="de-DE" sz="3200" dirty="0" smtClean="0">
              <a:solidFill>
                <a:schemeClr val="accent1"/>
              </a:solidFill>
            </a:endParaRPr>
          </a:p>
          <a:p>
            <a:r>
              <a:rPr lang="de-DE" sz="3200" dirty="0" err="1" smtClean="0">
                <a:solidFill>
                  <a:schemeClr val="accent1"/>
                </a:solidFill>
              </a:rPr>
              <a:t>neutrino</a:t>
            </a:r>
            <a:r>
              <a:rPr lang="de-DE" sz="3200" dirty="0" smtClean="0">
                <a:solidFill>
                  <a:schemeClr val="accent1"/>
                </a:solidFill>
              </a:rPr>
              <a:t> </a:t>
            </a:r>
            <a:r>
              <a:rPr lang="de-DE" sz="3200" dirty="0" err="1" smtClean="0">
                <a:solidFill>
                  <a:schemeClr val="accent1"/>
                </a:solidFill>
              </a:rPr>
              <a:t>mass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98" name="Pfeil nach rechts 97"/>
          <p:cNvSpPr/>
          <p:nvPr/>
        </p:nvSpPr>
        <p:spPr bwMode="auto">
          <a:xfrm rot="10800000">
            <a:off x="21643958" y="34872056"/>
            <a:ext cx="1292668" cy="52884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95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7" name="Textfeld 96"/>
          <p:cNvSpPr txBox="1"/>
          <p:nvPr/>
        </p:nvSpPr>
        <p:spPr>
          <a:xfrm>
            <a:off x="24256759" y="34390874"/>
            <a:ext cx="47116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 smtClean="0">
                <a:solidFill>
                  <a:schemeClr val="accent1"/>
                </a:solidFill>
              </a:rPr>
              <a:t>Difference</a:t>
            </a:r>
            <a:r>
              <a:rPr lang="de-DE" sz="3200" dirty="0" smtClean="0">
                <a:solidFill>
                  <a:schemeClr val="accent1"/>
                </a:solidFill>
              </a:rPr>
              <a:t> in </a:t>
            </a:r>
            <a:r>
              <a:rPr lang="de-DE" sz="3200" dirty="0" err="1" smtClean="0">
                <a:solidFill>
                  <a:schemeClr val="accent1"/>
                </a:solidFill>
              </a:rPr>
              <a:t>integrated</a:t>
            </a:r>
            <a:r>
              <a:rPr lang="de-DE" sz="3200" dirty="0" smtClean="0">
                <a:solidFill>
                  <a:schemeClr val="accent1"/>
                </a:solidFill>
              </a:rPr>
              <a:t> </a:t>
            </a:r>
            <a:r>
              <a:rPr lang="el-GR" sz="3200" dirty="0" smtClean="0">
                <a:solidFill>
                  <a:schemeClr val="accent1"/>
                </a:solidFill>
              </a:rPr>
              <a:t>β</a:t>
            </a:r>
            <a:r>
              <a:rPr lang="de-DE" sz="3200" dirty="0" smtClean="0">
                <a:solidFill>
                  <a:schemeClr val="accent1"/>
                </a:solidFill>
              </a:rPr>
              <a:t>-</a:t>
            </a:r>
            <a:r>
              <a:rPr lang="de-DE" sz="3200" dirty="0" err="1" smtClean="0">
                <a:solidFill>
                  <a:schemeClr val="accent1"/>
                </a:solidFill>
              </a:rPr>
              <a:t>spectrum</a:t>
            </a: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234" name="Picture 1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666" y="31005902"/>
            <a:ext cx="5637957" cy="349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" name="Textfeld 234"/>
          <p:cNvSpPr txBox="1"/>
          <p:nvPr/>
        </p:nvSpPr>
        <p:spPr>
          <a:xfrm>
            <a:off x="20620841" y="31661315"/>
            <a:ext cx="24040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0" dirty="0" err="1" smtClean="0"/>
              <a:t>for</a:t>
            </a:r>
            <a:r>
              <a:rPr lang="de-DE" sz="2200" b="0" dirty="0" smtClean="0"/>
              <a:t> ∆T=30mK</a:t>
            </a:r>
            <a:endParaRPr lang="en-US" sz="2200" b="0" dirty="0"/>
          </a:p>
        </p:txBody>
      </p:sp>
      <p:cxnSp>
        <p:nvCxnSpPr>
          <p:cNvPr id="237" name="Gerade Verbindung 236"/>
          <p:cNvCxnSpPr/>
          <p:nvPr/>
        </p:nvCxnSpPr>
        <p:spPr bwMode="auto">
          <a:xfrm>
            <a:off x="20198652" y="31933908"/>
            <a:ext cx="467738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feld 24"/>
          <p:cNvSpPr txBox="1"/>
          <p:nvPr/>
        </p:nvSpPr>
        <p:spPr>
          <a:xfrm>
            <a:off x="23555243" y="31194811"/>
            <a:ext cx="34450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 smtClean="0">
                <a:solidFill>
                  <a:schemeClr val="accent1"/>
                </a:solidFill>
              </a:rPr>
              <a:t>Systematic</a:t>
            </a:r>
            <a:r>
              <a:rPr lang="de-DE" sz="3200" dirty="0" smtClean="0">
                <a:solidFill>
                  <a:schemeClr val="accent1"/>
                </a:solidFill>
              </a:rPr>
              <a:t>  </a:t>
            </a:r>
            <a:r>
              <a:rPr lang="de-DE" sz="3200" dirty="0" err="1" smtClean="0">
                <a:solidFill>
                  <a:schemeClr val="accent1"/>
                </a:solidFill>
              </a:rPr>
              <a:t>uncertainty</a:t>
            </a:r>
            <a:r>
              <a:rPr lang="de-DE" sz="3200" dirty="0" smtClean="0">
                <a:solidFill>
                  <a:schemeClr val="accent1"/>
                </a:solidFill>
              </a:rPr>
              <a:t> in </a:t>
            </a:r>
            <a:r>
              <a:rPr lang="de-DE" sz="3200" dirty="0" err="1" smtClean="0">
                <a:solidFill>
                  <a:schemeClr val="accent1"/>
                </a:solidFill>
              </a:rPr>
              <a:t>parameter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64" name="Textfeld 163"/>
          <p:cNvSpPr txBox="1"/>
          <p:nvPr/>
        </p:nvSpPr>
        <p:spPr>
          <a:xfrm>
            <a:off x="26622859" y="35782221"/>
            <a:ext cx="20476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0" dirty="0" err="1" smtClean="0"/>
              <a:t>for</a:t>
            </a:r>
            <a:r>
              <a:rPr lang="de-DE" sz="2200" b="0" dirty="0" smtClean="0"/>
              <a:t> ∆T=30mK</a:t>
            </a:r>
            <a:endParaRPr lang="en-US" sz="2200" b="0" dirty="0"/>
          </a:p>
        </p:txBody>
      </p:sp>
      <p:sp>
        <p:nvSpPr>
          <p:cNvPr id="238" name="Explosion 1 237"/>
          <p:cNvSpPr/>
          <p:nvPr/>
        </p:nvSpPr>
        <p:spPr bwMode="auto">
          <a:xfrm>
            <a:off x="26460450" y="36047978"/>
            <a:ext cx="85725" cy="45719"/>
          </a:xfrm>
          <a:prstGeom prst="irregularSeal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95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3" name="Textfeld 72"/>
          <p:cNvSpPr txBox="1"/>
          <p:nvPr/>
        </p:nvSpPr>
        <p:spPr>
          <a:xfrm>
            <a:off x="15562896" y="9102458"/>
            <a:ext cx="19235450" cy="2015936"/>
          </a:xfrm>
          <a:prstGeom prst="rect">
            <a:avLst/>
          </a:prstGeom>
          <a:noFill/>
          <a:ln w="76200" cap="flat">
            <a:noFill/>
            <a:miter lim="800000"/>
          </a:ln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5000"/>
              </a:lnSpc>
              <a:buClr>
                <a:schemeClr val="accent1"/>
              </a:buClr>
              <a:buSzPct val="70000"/>
              <a:buBlip>
                <a:blip r:embed="rId9"/>
              </a:buBlip>
            </a:pPr>
            <a:r>
              <a:rPr lang="de-DE" sz="4000" b="0" dirty="0" err="1" smtClean="0"/>
              <a:t>Measuring</a:t>
            </a:r>
            <a:r>
              <a:rPr lang="de-DE" sz="4000" b="0" dirty="0" smtClean="0"/>
              <a:t> </a:t>
            </a:r>
            <a:r>
              <a:rPr lang="de-DE" sz="4000" b="0" dirty="0" err="1" smtClean="0"/>
              <a:t>integrated</a:t>
            </a:r>
            <a:r>
              <a:rPr lang="de-DE" sz="4000" b="0" dirty="0" smtClean="0"/>
              <a:t> </a:t>
            </a:r>
            <a:r>
              <a:rPr lang="de-DE" sz="4000" b="0" dirty="0" err="1" smtClean="0"/>
              <a:t>electron</a:t>
            </a:r>
            <a:r>
              <a:rPr lang="de-DE" sz="4000" b="0" dirty="0" smtClean="0"/>
              <a:t> </a:t>
            </a:r>
            <a:r>
              <a:rPr lang="de-DE" sz="4000" b="0" dirty="0" err="1" smtClean="0"/>
              <a:t>spectrum</a:t>
            </a:r>
            <a:r>
              <a:rPr lang="de-DE" sz="4000" b="0" dirty="0"/>
              <a:t> </a:t>
            </a:r>
            <a:r>
              <a:rPr lang="de-DE" sz="4000" b="0" dirty="0" err="1" smtClean="0"/>
              <a:t>from</a:t>
            </a:r>
            <a:r>
              <a:rPr lang="de-DE" sz="4000" b="0" dirty="0" smtClean="0"/>
              <a:t> </a:t>
            </a:r>
            <a:r>
              <a:rPr lang="de-DE" sz="4000" b="0" dirty="0" err="1" smtClean="0"/>
              <a:t>beta</a:t>
            </a:r>
            <a:r>
              <a:rPr lang="de-DE" sz="4000" b="0" dirty="0" smtClean="0"/>
              <a:t> </a:t>
            </a:r>
            <a:r>
              <a:rPr lang="de-DE" sz="4000" b="0" dirty="0" err="1" smtClean="0"/>
              <a:t>decay</a:t>
            </a:r>
            <a:r>
              <a:rPr lang="de-DE" sz="4000" b="0" dirty="0" smtClean="0"/>
              <a:t> </a:t>
            </a:r>
          </a:p>
          <a:p>
            <a:pPr>
              <a:lnSpc>
                <a:spcPts val="5000"/>
              </a:lnSpc>
              <a:buClr>
                <a:schemeClr val="accent1"/>
              </a:buClr>
              <a:buSzPct val="70000"/>
            </a:pPr>
            <a:r>
              <a:rPr lang="de-DE" sz="4000" b="0" dirty="0"/>
              <a:t> </a:t>
            </a:r>
            <a:r>
              <a:rPr lang="de-DE" sz="4000" b="0" dirty="0" smtClean="0"/>
              <a:t>   </a:t>
            </a:r>
            <a:r>
              <a:rPr lang="de-DE" sz="4000" b="0" dirty="0" err="1" smtClean="0"/>
              <a:t>of</a:t>
            </a:r>
            <a:r>
              <a:rPr lang="de-DE" sz="4000" b="0" dirty="0" smtClean="0"/>
              <a:t>  </a:t>
            </a:r>
            <a:r>
              <a:rPr lang="de-DE" sz="4000" b="0" dirty="0" err="1" smtClean="0"/>
              <a:t>molecular</a:t>
            </a:r>
            <a:r>
              <a:rPr lang="de-DE" sz="4000" b="0" dirty="0" smtClean="0"/>
              <a:t> </a:t>
            </a:r>
            <a:r>
              <a:rPr lang="de-DE" sz="4000" b="0" dirty="0" err="1" smtClean="0"/>
              <a:t>tritium</a:t>
            </a:r>
            <a:r>
              <a:rPr lang="de-DE" sz="4000" b="0" dirty="0"/>
              <a:t> </a:t>
            </a:r>
            <a:r>
              <a:rPr lang="de-DE" sz="4000" b="0" dirty="0" err="1" smtClean="0"/>
              <a:t>with</a:t>
            </a:r>
            <a:r>
              <a:rPr lang="de-DE" sz="4000" b="0" dirty="0" smtClean="0"/>
              <a:t> large </a:t>
            </a:r>
            <a:r>
              <a:rPr lang="de-DE" sz="4000" b="0" dirty="0" err="1" smtClean="0"/>
              <a:t>electrostatic</a:t>
            </a:r>
            <a:r>
              <a:rPr lang="de-DE" sz="4000" b="0" dirty="0" smtClean="0"/>
              <a:t> </a:t>
            </a:r>
            <a:r>
              <a:rPr lang="de-DE" sz="4000" b="0" dirty="0" err="1" smtClean="0"/>
              <a:t>spectrometer</a:t>
            </a:r>
            <a:endParaRPr lang="de-DE" sz="4000" b="0" dirty="0" smtClean="0"/>
          </a:p>
          <a:p>
            <a:pPr>
              <a:lnSpc>
                <a:spcPts val="5000"/>
              </a:lnSpc>
              <a:buClr>
                <a:schemeClr val="accent1"/>
              </a:buClr>
              <a:buSzPct val="70000"/>
            </a:pPr>
            <a:r>
              <a:rPr lang="de-DE" sz="4000" b="0" dirty="0"/>
              <a:t> </a:t>
            </a:r>
            <a:r>
              <a:rPr lang="de-DE" sz="4000" b="0" dirty="0" smtClean="0"/>
              <a:t>  (MAC-E </a:t>
            </a:r>
            <a:r>
              <a:rPr lang="de-DE" sz="4000" b="0" dirty="0" err="1" smtClean="0"/>
              <a:t>filter</a:t>
            </a:r>
            <a:r>
              <a:rPr lang="de-DE" sz="3600" b="0" dirty="0" smtClean="0"/>
              <a:t>)</a:t>
            </a:r>
          </a:p>
        </p:txBody>
      </p:sp>
      <p:pic>
        <p:nvPicPr>
          <p:cNvPr id="80" name="Picture 1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869" y="22622356"/>
            <a:ext cx="8828884" cy="414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4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492" y="22260161"/>
            <a:ext cx="7739214" cy="486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Pfeil nach rechts 82"/>
          <p:cNvSpPr/>
          <p:nvPr/>
        </p:nvSpPr>
        <p:spPr bwMode="auto">
          <a:xfrm rot="2339819">
            <a:off x="18639704" y="21772398"/>
            <a:ext cx="3343206" cy="239357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95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4" name="Textfeld 83"/>
          <p:cNvSpPr txBox="1"/>
          <p:nvPr/>
        </p:nvSpPr>
        <p:spPr>
          <a:xfrm>
            <a:off x="15171729" y="19625951"/>
            <a:ext cx="30959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3200" dirty="0" err="1" smtClean="0">
                <a:solidFill>
                  <a:schemeClr val="accent1"/>
                </a:solidFill>
              </a:rPr>
              <a:t>Temperature</a:t>
            </a:r>
            <a:r>
              <a:rPr lang="de-DE" sz="3200" dirty="0" smtClean="0">
                <a:solidFill>
                  <a:schemeClr val="accent1"/>
                </a:solidFill>
              </a:rPr>
              <a:t> </a:t>
            </a:r>
            <a:r>
              <a:rPr lang="de-DE" sz="3200" dirty="0" err="1" smtClean="0">
                <a:solidFill>
                  <a:schemeClr val="accent1"/>
                </a:solidFill>
              </a:rPr>
              <a:t>measurement</a:t>
            </a:r>
            <a:r>
              <a:rPr lang="de-DE" sz="3200" dirty="0" smtClean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5" name="Textfeld 84"/>
          <p:cNvSpPr txBox="1"/>
          <p:nvPr/>
        </p:nvSpPr>
        <p:spPr>
          <a:xfrm>
            <a:off x="18364782" y="19811446"/>
            <a:ext cx="1185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accent1"/>
                </a:solidFill>
              </a:rPr>
              <a:t>+</a:t>
            </a:r>
          </a:p>
        </p:txBody>
      </p:sp>
      <p:sp>
        <p:nvSpPr>
          <p:cNvPr id="87" name="Textfeld 86"/>
          <p:cNvSpPr txBox="1"/>
          <p:nvPr/>
        </p:nvSpPr>
        <p:spPr>
          <a:xfrm>
            <a:off x="19104186" y="19625951"/>
            <a:ext cx="3795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accent1"/>
                </a:solidFill>
              </a:rPr>
              <a:t>Monitoring </a:t>
            </a:r>
            <a:r>
              <a:rPr lang="de-DE" sz="3200" dirty="0" err="1" smtClean="0">
                <a:solidFill>
                  <a:schemeClr val="accent1"/>
                </a:solidFill>
              </a:rPr>
              <a:t>of</a:t>
            </a:r>
            <a:r>
              <a:rPr lang="de-DE" sz="3200" dirty="0" smtClean="0">
                <a:solidFill>
                  <a:schemeClr val="accent1"/>
                </a:solidFill>
              </a:rPr>
              <a:t> </a:t>
            </a:r>
            <a:r>
              <a:rPr lang="de-DE" sz="3200" dirty="0" err="1" smtClean="0">
                <a:solidFill>
                  <a:schemeClr val="accent1"/>
                </a:solidFill>
              </a:rPr>
              <a:t>injection</a:t>
            </a:r>
            <a:r>
              <a:rPr lang="de-DE" sz="3200" dirty="0" smtClean="0">
                <a:solidFill>
                  <a:schemeClr val="accent1"/>
                </a:solidFill>
              </a:rPr>
              <a:t> </a:t>
            </a:r>
            <a:r>
              <a:rPr lang="de-DE" sz="3200" dirty="0" err="1" smtClean="0">
                <a:solidFill>
                  <a:schemeClr val="accent1"/>
                </a:solidFill>
              </a:rPr>
              <a:t>pressure</a:t>
            </a:r>
            <a:r>
              <a:rPr lang="de-DE" sz="3200" dirty="0" smtClean="0">
                <a:solidFill>
                  <a:schemeClr val="accent1"/>
                </a:solidFill>
              </a:rPr>
              <a:t>, </a:t>
            </a:r>
            <a:r>
              <a:rPr lang="de-DE" sz="3200" dirty="0" err="1" smtClean="0">
                <a:solidFill>
                  <a:schemeClr val="accent1"/>
                </a:solidFill>
              </a:rPr>
              <a:t>column</a:t>
            </a:r>
            <a:r>
              <a:rPr lang="de-DE" sz="3200" dirty="0" smtClean="0">
                <a:solidFill>
                  <a:schemeClr val="accent1"/>
                </a:solidFill>
              </a:rPr>
              <a:t> </a:t>
            </a:r>
            <a:r>
              <a:rPr lang="de-DE" sz="3200" dirty="0" err="1" smtClean="0">
                <a:solidFill>
                  <a:schemeClr val="accent1"/>
                </a:solidFill>
              </a:rPr>
              <a:t>density</a:t>
            </a:r>
            <a:r>
              <a:rPr lang="de-DE" sz="3200" dirty="0" smtClean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8" name="Textfeld 87"/>
          <p:cNvSpPr txBox="1"/>
          <p:nvPr/>
        </p:nvSpPr>
        <p:spPr>
          <a:xfrm rot="2339819">
            <a:off x="18688222" y="22282148"/>
            <a:ext cx="3031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accent3"/>
                </a:solidFill>
              </a:rPr>
              <a:t>Simulation </a:t>
            </a:r>
            <a:r>
              <a:rPr lang="de-DE" sz="3200" dirty="0" err="1" smtClean="0">
                <a:solidFill>
                  <a:schemeClr val="accent3"/>
                </a:solidFill>
              </a:rPr>
              <a:t>of</a:t>
            </a:r>
            <a:endParaRPr lang="de-DE" sz="3200" dirty="0" smtClean="0">
              <a:solidFill>
                <a:schemeClr val="accent3"/>
              </a:solidFill>
            </a:endParaRPr>
          </a:p>
          <a:p>
            <a:r>
              <a:rPr lang="de-DE" sz="3200" dirty="0" smtClean="0">
                <a:solidFill>
                  <a:schemeClr val="accent3"/>
                </a:solidFill>
              </a:rPr>
              <a:t>gas</a:t>
            </a:r>
            <a:r>
              <a:rPr lang="de-DE" sz="3200" dirty="0" smtClean="0">
                <a:solidFill>
                  <a:schemeClr val="accent3"/>
                </a:solidFill>
              </a:rPr>
              <a:t> </a:t>
            </a:r>
            <a:r>
              <a:rPr lang="de-DE" sz="3200" dirty="0" err="1" smtClean="0">
                <a:solidFill>
                  <a:schemeClr val="accent3"/>
                </a:solidFill>
              </a:rPr>
              <a:t>dynamic</a:t>
            </a:r>
            <a:r>
              <a:rPr lang="de-DE" sz="3200" dirty="0" err="1" smtClean="0">
                <a:solidFill>
                  <a:schemeClr val="accent3"/>
                </a:solidFill>
              </a:rPr>
              <a:t>s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89" name="Textfeld 88"/>
          <p:cNvSpPr txBox="1"/>
          <p:nvPr/>
        </p:nvSpPr>
        <p:spPr>
          <a:xfrm>
            <a:off x="26595278" y="19722059"/>
            <a:ext cx="21797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0" i="1" dirty="0" smtClean="0"/>
              <a:t>1D </a:t>
            </a:r>
            <a:r>
              <a:rPr lang="de-DE" sz="3200" b="0" i="1" dirty="0" err="1" smtClean="0"/>
              <a:t>density</a:t>
            </a:r>
            <a:r>
              <a:rPr lang="de-DE" sz="3200" b="0" i="1" dirty="0" smtClean="0"/>
              <a:t> </a:t>
            </a:r>
            <a:r>
              <a:rPr lang="de-DE" sz="3200" b="0" i="1" dirty="0" err="1" smtClean="0"/>
              <a:t>profile</a:t>
            </a:r>
            <a:endParaRPr lang="de-DE" sz="3200" b="0" i="1" dirty="0" smtClean="0"/>
          </a:p>
        </p:txBody>
      </p:sp>
      <p:sp>
        <p:nvSpPr>
          <p:cNvPr id="92" name="Textfeld 91"/>
          <p:cNvSpPr txBox="1"/>
          <p:nvPr/>
        </p:nvSpPr>
        <p:spPr>
          <a:xfrm>
            <a:off x="1441063" y="26943579"/>
            <a:ext cx="16395557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5000"/>
              </a:lnSpc>
              <a:buClr>
                <a:schemeClr val="accent1"/>
              </a:buClr>
              <a:buSzPct val="70000"/>
              <a:buBlip>
                <a:blip r:embed="rId9"/>
              </a:buBlip>
            </a:pPr>
            <a:r>
              <a:rPr lang="de-DE" sz="4000" b="0" dirty="0" err="1"/>
              <a:t>Precise</a:t>
            </a:r>
            <a:r>
              <a:rPr lang="de-DE" sz="4000" b="0" dirty="0"/>
              <a:t> </a:t>
            </a:r>
            <a:r>
              <a:rPr lang="de-DE" sz="4000" b="0" dirty="0" err="1"/>
              <a:t>temperature</a:t>
            </a:r>
            <a:r>
              <a:rPr lang="de-DE" sz="4000" b="0" dirty="0"/>
              <a:t> </a:t>
            </a:r>
            <a:r>
              <a:rPr lang="de-DE" sz="4000" b="0" dirty="0" err="1"/>
              <a:t>measurement</a:t>
            </a:r>
            <a:r>
              <a:rPr lang="de-DE" sz="4000" b="0" dirty="0"/>
              <a:t> </a:t>
            </a:r>
            <a:r>
              <a:rPr lang="de-DE" sz="4000" b="0" dirty="0" err="1"/>
              <a:t>with</a:t>
            </a:r>
            <a:r>
              <a:rPr lang="de-DE" sz="4000" b="0" dirty="0"/>
              <a:t> PT500 </a:t>
            </a:r>
            <a:r>
              <a:rPr lang="de-DE" sz="4000" b="0" dirty="0" err="1" smtClean="0"/>
              <a:t>sensors</a:t>
            </a:r>
            <a:r>
              <a:rPr lang="de-DE" sz="4000" b="0" dirty="0" smtClean="0"/>
              <a:t> </a:t>
            </a:r>
            <a:endParaRPr lang="de-DE" sz="4000" b="0" dirty="0"/>
          </a:p>
          <a:p>
            <a:pPr>
              <a:lnSpc>
                <a:spcPts val="5000"/>
              </a:lnSpc>
              <a:buClr>
                <a:schemeClr val="accent1"/>
              </a:buClr>
              <a:buSzPct val="70000"/>
            </a:pPr>
            <a:r>
              <a:rPr lang="de-DE" sz="4000" b="0" dirty="0"/>
              <a:t>    + </a:t>
            </a:r>
            <a:r>
              <a:rPr lang="de-DE" sz="4000" b="0" dirty="0" err="1"/>
              <a:t>vapour</a:t>
            </a:r>
            <a:r>
              <a:rPr lang="de-DE" sz="4000" b="0" dirty="0"/>
              <a:t> </a:t>
            </a:r>
            <a:r>
              <a:rPr lang="de-DE" sz="4000" b="0" dirty="0" err="1"/>
              <a:t>pressure</a:t>
            </a:r>
            <a:r>
              <a:rPr lang="de-DE" sz="4000" b="0" dirty="0"/>
              <a:t> </a:t>
            </a:r>
            <a:r>
              <a:rPr lang="de-DE" sz="4000" b="0" dirty="0" err="1" smtClean="0"/>
              <a:t>sensors</a:t>
            </a:r>
            <a:r>
              <a:rPr lang="de-DE" sz="4000" b="0" dirty="0" smtClean="0"/>
              <a:t> (∆T &lt; 4mK) </a:t>
            </a:r>
            <a:endParaRPr lang="de-DE" sz="4000" b="0" dirty="0"/>
          </a:p>
          <a:p>
            <a:pPr marL="571500" indent="-571500">
              <a:lnSpc>
                <a:spcPts val="5000"/>
              </a:lnSpc>
              <a:buClr>
                <a:schemeClr val="accent1"/>
              </a:buClr>
              <a:buSzPct val="70000"/>
              <a:buBlip>
                <a:blip r:embed="rId9"/>
              </a:buBlip>
            </a:pPr>
            <a:r>
              <a:rPr lang="de-DE" sz="4000" b="0" dirty="0"/>
              <a:t>Gas </a:t>
            </a:r>
            <a:r>
              <a:rPr lang="de-DE" sz="4000" b="0" dirty="0" err="1"/>
              <a:t>density</a:t>
            </a:r>
            <a:r>
              <a:rPr lang="de-DE" sz="4000" b="0" dirty="0"/>
              <a:t> </a:t>
            </a:r>
            <a:r>
              <a:rPr lang="de-DE" sz="4000" b="0" dirty="0" err="1"/>
              <a:t>profile</a:t>
            </a:r>
            <a:r>
              <a:rPr lang="de-DE" sz="4000" b="0" dirty="0"/>
              <a:t> </a:t>
            </a:r>
            <a:r>
              <a:rPr lang="de-DE" sz="4000" b="0" dirty="0" err="1"/>
              <a:t>from</a:t>
            </a:r>
            <a:r>
              <a:rPr lang="de-DE" sz="4000" b="0" dirty="0"/>
              <a:t> </a:t>
            </a:r>
            <a:r>
              <a:rPr lang="de-DE" sz="4000" b="0" dirty="0" err="1" smtClean="0"/>
              <a:t>numerical</a:t>
            </a:r>
            <a:r>
              <a:rPr lang="de-DE" sz="4000" b="0" dirty="0" smtClean="0"/>
              <a:t> </a:t>
            </a:r>
            <a:r>
              <a:rPr lang="de-DE" sz="4000" b="0" dirty="0" err="1"/>
              <a:t>simulation</a:t>
            </a:r>
            <a:endParaRPr lang="de-DE" sz="4000" b="0" dirty="0"/>
          </a:p>
          <a:p>
            <a:endParaRPr lang="en-US" dirty="0"/>
          </a:p>
        </p:txBody>
      </p:sp>
      <p:pic>
        <p:nvPicPr>
          <p:cNvPr id="93" name="Picture 1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174" y="24774524"/>
            <a:ext cx="6325663" cy="4208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" name="Textfeld 93"/>
          <p:cNvSpPr txBox="1"/>
          <p:nvPr/>
        </p:nvSpPr>
        <p:spPr>
          <a:xfrm>
            <a:off x="1121673" y="39475474"/>
            <a:ext cx="27596201" cy="1410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5000"/>
              </a:lnSpc>
              <a:buClr>
                <a:schemeClr val="accent1"/>
              </a:buClr>
              <a:buSzPct val="70000"/>
              <a:buBlip>
                <a:blip r:embed="rId9"/>
              </a:buBlip>
            </a:pPr>
            <a:r>
              <a:rPr lang="de-DE" sz="4000" b="0" dirty="0" smtClean="0"/>
              <a:t>Neutrino </a:t>
            </a:r>
            <a:r>
              <a:rPr lang="de-DE" sz="4000" b="0" dirty="0" err="1" smtClean="0"/>
              <a:t>mass</a:t>
            </a:r>
            <a:r>
              <a:rPr lang="de-DE" sz="4000" b="0" dirty="0" smtClean="0"/>
              <a:t> </a:t>
            </a:r>
            <a:r>
              <a:rPr lang="de-DE" sz="4000" b="0" dirty="0" err="1" smtClean="0"/>
              <a:t>shifts</a:t>
            </a:r>
            <a:r>
              <a:rPr lang="de-DE" sz="4000" b="0" dirty="0" smtClean="0"/>
              <a:t> due </a:t>
            </a:r>
            <a:r>
              <a:rPr lang="de-DE" sz="4000" b="0" dirty="0" err="1" smtClean="0"/>
              <a:t>to</a:t>
            </a:r>
            <a:r>
              <a:rPr lang="de-DE" sz="4000" b="0" dirty="0" smtClean="0"/>
              <a:t> </a:t>
            </a:r>
            <a:r>
              <a:rPr lang="de-DE" sz="4000" b="0" dirty="0" err="1" smtClean="0"/>
              <a:t>source</a:t>
            </a:r>
            <a:r>
              <a:rPr lang="de-DE" sz="4000" b="0" dirty="0" smtClean="0"/>
              <a:t> </a:t>
            </a:r>
            <a:r>
              <a:rPr lang="de-DE" sz="4000" b="0" dirty="0" err="1" smtClean="0"/>
              <a:t>systematics</a:t>
            </a:r>
            <a:r>
              <a:rPr lang="de-DE" sz="4000" b="0" dirty="0" smtClean="0"/>
              <a:t>  </a:t>
            </a:r>
            <a:r>
              <a:rPr lang="de-DE" sz="4000" b="0" dirty="0" err="1" smtClean="0"/>
              <a:t>are</a:t>
            </a:r>
            <a:r>
              <a:rPr lang="de-DE" sz="4000" b="0" dirty="0" smtClean="0"/>
              <a:t> in </a:t>
            </a:r>
            <a:r>
              <a:rPr lang="de-DE" sz="4000" b="0" dirty="0" err="1" smtClean="0"/>
              <a:t>agreement</a:t>
            </a:r>
            <a:r>
              <a:rPr lang="de-DE" sz="4000" b="0" dirty="0" smtClean="0"/>
              <a:t> </a:t>
            </a:r>
            <a:r>
              <a:rPr lang="de-DE" sz="4000" b="0" dirty="0" err="1" smtClean="0"/>
              <a:t>with</a:t>
            </a:r>
            <a:r>
              <a:rPr lang="de-DE" sz="4000" b="0" dirty="0" smtClean="0"/>
              <a:t> </a:t>
            </a:r>
            <a:r>
              <a:rPr lang="de-DE" sz="4000" b="0" dirty="0" err="1" smtClean="0"/>
              <a:t>sensitivity</a:t>
            </a:r>
            <a:r>
              <a:rPr lang="de-DE" sz="4000" b="0" dirty="0" smtClean="0"/>
              <a:t> </a:t>
            </a:r>
            <a:r>
              <a:rPr lang="de-DE" sz="4000" b="0" dirty="0" err="1" smtClean="0"/>
              <a:t>of</a:t>
            </a:r>
            <a:r>
              <a:rPr lang="de-DE" sz="4000" b="0" dirty="0" smtClean="0"/>
              <a:t> </a:t>
            </a:r>
            <a:r>
              <a:rPr lang="de-DE" sz="4000" b="0" dirty="0" err="1" smtClean="0"/>
              <a:t>of</a:t>
            </a:r>
            <a:r>
              <a:rPr lang="de-DE" sz="4000" b="0" dirty="0" smtClean="0"/>
              <a:t> 200 </a:t>
            </a:r>
            <a:r>
              <a:rPr lang="de-DE" sz="4000" b="0" dirty="0" err="1" smtClean="0"/>
              <a:t>meV</a:t>
            </a:r>
            <a:r>
              <a:rPr lang="de-DE" sz="4000" b="0" dirty="0" smtClean="0"/>
              <a:t>/c</a:t>
            </a:r>
            <a:r>
              <a:rPr lang="de-DE" sz="4000" b="0" baseline="30000" dirty="0" smtClean="0"/>
              <a:t>2</a:t>
            </a:r>
            <a:r>
              <a:rPr lang="de-DE" sz="4000" b="0" dirty="0" smtClean="0"/>
              <a:t> </a:t>
            </a:r>
            <a:endParaRPr lang="de-DE" dirty="0" smtClean="0"/>
          </a:p>
          <a:p>
            <a:pPr>
              <a:buFontTx/>
              <a:buChar char="-"/>
            </a:pPr>
            <a:endParaRPr lang="en-US" dirty="0"/>
          </a:p>
        </p:txBody>
      </p:sp>
      <p:graphicFrame>
        <p:nvGraphicFramePr>
          <p:cNvPr id="95" name="Objekt 94"/>
          <p:cNvGraphicFramePr>
            <a:graphicFrameLocks noChangeAspect="1"/>
          </p:cNvGraphicFramePr>
          <p:nvPr/>
        </p:nvGraphicFramePr>
        <p:xfrm>
          <a:off x="17854611" y="25086845"/>
          <a:ext cx="3138489" cy="825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Formel" r:id="rId21" imgW="1688760" imgH="444240" progId="Equation.3">
                  <p:embed/>
                </p:oleObj>
              </mc:Choice>
              <mc:Fallback>
                <p:oleObj name="Formel" r:id="rId21" imgW="1688760" imgH="4442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4611" y="25086845"/>
                        <a:ext cx="3138489" cy="8259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" name="Textfeld 95"/>
          <p:cNvSpPr txBox="1"/>
          <p:nvPr/>
        </p:nvSpPr>
        <p:spPr>
          <a:xfrm>
            <a:off x="20878800" y="28517850"/>
            <a:ext cx="2971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0" dirty="0" smtClean="0"/>
              <a:t>2-phase </a:t>
            </a:r>
            <a:r>
              <a:rPr lang="de-DE" sz="2200" b="0" dirty="0" err="1" smtClean="0"/>
              <a:t>LNe</a:t>
            </a:r>
            <a:r>
              <a:rPr lang="de-DE" sz="2200" b="0" dirty="0" smtClean="0"/>
              <a:t>, T</a:t>
            </a:r>
            <a:r>
              <a:rPr lang="de-DE" sz="2200" b="0" baseline="-25000" dirty="0" smtClean="0"/>
              <a:t>0</a:t>
            </a:r>
            <a:r>
              <a:rPr lang="de-DE" sz="2200" b="0" dirty="0" smtClean="0"/>
              <a:t>=30K</a:t>
            </a:r>
            <a:endParaRPr lang="de-DE" sz="2200" b="0" dirty="0"/>
          </a:p>
        </p:txBody>
      </p:sp>
      <p:sp>
        <p:nvSpPr>
          <p:cNvPr id="100" name="Rechteck 99"/>
          <p:cNvSpPr/>
          <p:nvPr/>
        </p:nvSpPr>
        <p:spPr bwMode="auto">
          <a:xfrm>
            <a:off x="21887543" y="28215772"/>
            <a:ext cx="1857829" cy="24674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95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4741631" y="27344914"/>
            <a:ext cx="199355" cy="177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" name="Textfeld 100"/>
          <p:cNvSpPr txBox="1"/>
          <p:nvPr/>
        </p:nvSpPr>
        <p:spPr>
          <a:xfrm>
            <a:off x="24906516" y="27286856"/>
            <a:ext cx="682169" cy="1785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200" b="0" dirty="0" smtClean="0"/>
              <a:t>0.4</a:t>
            </a:r>
          </a:p>
          <a:p>
            <a:endParaRPr lang="de-DE" sz="2200" b="0" dirty="0" smtClean="0"/>
          </a:p>
          <a:p>
            <a:r>
              <a:rPr lang="de-DE" sz="2200" b="0" dirty="0" smtClean="0"/>
              <a:t>0</a:t>
            </a:r>
          </a:p>
          <a:p>
            <a:endParaRPr lang="de-DE" sz="2200" b="0" dirty="0" smtClean="0"/>
          </a:p>
          <a:p>
            <a:r>
              <a:rPr lang="de-DE" sz="2200" b="0" dirty="0" smtClean="0"/>
              <a:t>-0.4</a:t>
            </a:r>
            <a:endParaRPr lang="de-DE" sz="2200" b="0" dirty="0"/>
          </a:p>
        </p:txBody>
      </p:sp>
      <p:sp>
        <p:nvSpPr>
          <p:cNvPr id="91" name="Textfeld 90"/>
          <p:cNvSpPr txBox="1"/>
          <p:nvPr/>
        </p:nvSpPr>
        <p:spPr>
          <a:xfrm>
            <a:off x="25921055" y="27707949"/>
            <a:ext cx="2780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0" i="1" dirty="0" smtClean="0"/>
              <a:t>Pseudo-3D </a:t>
            </a:r>
            <a:r>
              <a:rPr lang="de-DE" sz="3200" b="0" i="1" dirty="0" err="1" smtClean="0"/>
              <a:t>density</a:t>
            </a:r>
            <a:r>
              <a:rPr lang="de-DE" sz="3200" b="0" i="1" dirty="0" smtClean="0"/>
              <a:t> </a:t>
            </a:r>
            <a:r>
              <a:rPr lang="de-DE" sz="3200" b="0" i="1" dirty="0" err="1" smtClean="0"/>
              <a:t>profile</a:t>
            </a:r>
            <a:endParaRPr lang="de-DE" sz="3200" b="0" i="1" dirty="0" smtClean="0"/>
          </a:p>
        </p:txBody>
      </p:sp>
      <p:sp>
        <p:nvSpPr>
          <p:cNvPr id="102" name="Textfeld 101"/>
          <p:cNvSpPr txBox="1"/>
          <p:nvPr/>
        </p:nvSpPr>
        <p:spPr>
          <a:xfrm rot="16200000">
            <a:off x="22656803" y="27070891"/>
            <a:ext cx="3773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0" dirty="0" smtClean="0"/>
              <a:t>rel. </a:t>
            </a:r>
            <a:r>
              <a:rPr lang="de-DE" sz="1800" b="0" dirty="0" err="1" smtClean="0"/>
              <a:t>density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deviation</a:t>
            </a:r>
            <a:r>
              <a:rPr lang="de-DE" sz="1800" b="0" dirty="0" smtClean="0"/>
              <a:t> n(</a:t>
            </a:r>
            <a:r>
              <a:rPr lang="de-DE" sz="1800" b="0" dirty="0" err="1" smtClean="0"/>
              <a:t>x,y</a:t>
            </a:r>
            <a:r>
              <a:rPr lang="de-DE" sz="1800" b="0" dirty="0" smtClean="0"/>
              <a:t>)</a:t>
            </a:r>
            <a:endParaRPr lang="de-DE" sz="2200" b="0" dirty="0"/>
          </a:p>
        </p:txBody>
      </p:sp>
      <p:sp>
        <p:nvSpPr>
          <p:cNvPr id="103" name="Rechteck 102"/>
          <p:cNvSpPr/>
          <p:nvPr/>
        </p:nvSpPr>
        <p:spPr bwMode="auto">
          <a:xfrm>
            <a:off x="23832457" y="27490057"/>
            <a:ext cx="551543" cy="14949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95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1303124" y="13052528"/>
            <a:ext cx="18965199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5000"/>
              </a:lnSpc>
              <a:buClr>
                <a:schemeClr val="accent1"/>
              </a:buClr>
              <a:buSzPct val="70000"/>
              <a:buBlip>
                <a:blip r:embed="rId9"/>
              </a:buBlip>
            </a:pPr>
            <a:r>
              <a:rPr lang="de-DE" sz="4000" b="0" dirty="0" smtClean="0"/>
              <a:t>Beam </a:t>
            </a:r>
            <a:r>
              <a:rPr lang="de-DE" sz="4000" b="0" dirty="0" err="1" smtClean="0"/>
              <a:t>tube</a:t>
            </a:r>
            <a:r>
              <a:rPr lang="de-DE" sz="4000" b="0" dirty="0" smtClean="0"/>
              <a:t>: </a:t>
            </a:r>
            <a:r>
              <a:rPr lang="de-DE" sz="4000" b="0" dirty="0" err="1" smtClean="0"/>
              <a:t>length</a:t>
            </a:r>
            <a:r>
              <a:rPr lang="de-DE" sz="4000" b="0" dirty="0" smtClean="0"/>
              <a:t> 10m, </a:t>
            </a:r>
            <a:endParaRPr lang="de-DE" sz="4000" dirty="0"/>
          </a:p>
          <a:p>
            <a:pPr>
              <a:lnSpc>
                <a:spcPts val="5000"/>
              </a:lnSpc>
              <a:buClr>
                <a:schemeClr val="accent1"/>
              </a:buClr>
              <a:buSzPct val="70000"/>
            </a:pPr>
            <a:r>
              <a:rPr lang="de-DE" sz="4000" b="0" dirty="0" smtClean="0"/>
              <a:t>			    </a:t>
            </a:r>
            <a:r>
              <a:rPr lang="de-DE" sz="4000" b="0" dirty="0" err="1" smtClean="0"/>
              <a:t>diameter</a:t>
            </a:r>
            <a:r>
              <a:rPr lang="de-DE" sz="4000" b="0" dirty="0" smtClean="0"/>
              <a:t> 90 mm</a:t>
            </a:r>
          </a:p>
          <a:p>
            <a:pPr marL="571500" indent="-571500">
              <a:lnSpc>
                <a:spcPts val="5000"/>
              </a:lnSpc>
              <a:buClr>
                <a:schemeClr val="accent1"/>
              </a:buClr>
              <a:buSzPct val="70000"/>
              <a:buBlip>
                <a:blip r:embed="rId9"/>
              </a:buBlip>
            </a:pPr>
            <a:r>
              <a:rPr lang="de-DE" sz="4000" b="0" dirty="0" err="1" smtClean="0"/>
              <a:t>Magnetic</a:t>
            </a:r>
            <a:r>
              <a:rPr lang="de-DE" sz="4000" b="0" dirty="0" smtClean="0"/>
              <a:t> </a:t>
            </a:r>
            <a:r>
              <a:rPr lang="de-DE" sz="4000" b="0" dirty="0" err="1" smtClean="0"/>
              <a:t>guiding</a:t>
            </a:r>
            <a:r>
              <a:rPr lang="de-DE" sz="4000" b="0" dirty="0" smtClean="0"/>
              <a:t> </a:t>
            </a:r>
            <a:r>
              <a:rPr lang="de-DE" sz="4000" b="0" dirty="0" err="1" smtClean="0"/>
              <a:t>field</a:t>
            </a:r>
            <a:r>
              <a:rPr lang="de-DE" sz="4000" b="0" dirty="0" smtClean="0"/>
              <a:t> 3.6 T</a:t>
            </a:r>
          </a:p>
          <a:p>
            <a:pPr marL="571500" indent="-571500">
              <a:lnSpc>
                <a:spcPts val="5000"/>
              </a:lnSpc>
              <a:buClr>
                <a:schemeClr val="accent1"/>
              </a:buClr>
              <a:buSzPct val="70000"/>
              <a:buBlip>
                <a:blip r:embed="rId9"/>
              </a:buBlip>
            </a:pPr>
            <a:r>
              <a:rPr lang="de-DE" sz="4000" b="0" dirty="0" smtClean="0"/>
              <a:t>Beam </a:t>
            </a:r>
            <a:r>
              <a:rPr lang="de-DE" sz="4000" b="0" dirty="0" err="1" smtClean="0"/>
              <a:t>tube</a:t>
            </a:r>
            <a:r>
              <a:rPr lang="de-DE" sz="4000" b="0" dirty="0" smtClean="0"/>
              <a:t> </a:t>
            </a:r>
            <a:r>
              <a:rPr lang="de-DE" sz="4000" b="0" dirty="0" err="1" smtClean="0"/>
              <a:t>temperature</a:t>
            </a:r>
            <a:r>
              <a:rPr lang="de-DE" sz="4000" b="0" dirty="0" smtClean="0"/>
              <a:t> 30K</a:t>
            </a:r>
          </a:p>
          <a:p>
            <a:pPr marL="571500" indent="-571500">
              <a:lnSpc>
                <a:spcPts val="5000"/>
              </a:lnSpc>
              <a:buClr>
                <a:schemeClr val="accent1"/>
              </a:buClr>
              <a:buSzPct val="70000"/>
              <a:buBlip>
                <a:blip r:embed="rId9"/>
              </a:buBlip>
            </a:pPr>
            <a:r>
              <a:rPr lang="de-DE" sz="4000" b="0" dirty="0" err="1" smtClean="0"/>
              <a:t>Pressure</a:t>
            </a:r>
            <a:r>
              <a:rPr lang="de-DE" sz="4000" b="0" dirty="0" smtClean="0"/>
              <a:t> </a:t>
            </a:r>
            <a:r>
              <a:rPr lang="de-DE" sz="4000" b="0" dirty="0" err="1" smtClean="0"/>
              <a:t>reduction</a:t>
            </a:r>
            <a:r>
              <a:rPr lang="de-DE" sz="4000" b="0" dirty="0" smtClean="0"/>
              <a:t> </a:t>
            </a:r>
            <a:r>
              <a:rPr lang="de-DE" sz="4000" b="0" dirty="0" err="1" smtClean="0"/>
              <a:t>by</a:t>
            </a:r>
            <a:r>
              <a:rPr lang="de-DE" sz="4000" b="0" dirty="0" smtClean="0"/>
              <a:t> </a:t>
            </a:r>
            <a:r>
              <a:rPr lang="de-DE" sz="4000" b="0" dirty="0" err="1" smtClean="0"/>
              <a:t>turbo</a:t>
            </a:r>
            <a:r>
              <a:rPr lang="de-DE" sz="4000" b="0" dirty="0" smtClean="0"/>
              <a:t> </a:t>
            </a:r>
            <a:r>
              <a:rPr lang="de-DE" sz="4000" b="0" dirty="0" err="1" smtClean="0"/>
              <a:t>molecular</a:t>
            </a:r>
            <a:r>
              <a:rPr lang="de-DE" sz="4000" b="0" dirty="0" smtClean="0"/>
              <a:t> </a:t>
            </a:r>
            <a:r>
              <a:rPr lang="de-DE" sz="4000" b="0" dirty="0" err="1" smtClean="0"/>
              <a:t>pumps</a:t>
            </a:r>
            <a:r>
              <a:rPr lang="de-DE" sz="4000" b="0" dirty="0" smtClean="0"/>
              <a:t> (TMP) at </a:t>
            </a:r>
            <a:r>
              <a:rPr lang="de-DE" sz="4000" b="0" dirty="0" err="1" smtClean="0"/>
              <a:t>both</a:t>
            </a:r>
            <a:r>
              <a:rPr lang="de-DE" sz="4000" b="0" dirty="0" smtClean="0"/>
              <a:t> </a:t>
            </a:r>
            <a:r>
              <a:rPr lang="de-DE" sz="4000" b="0" dirty="0" err="1" smtClean="0"/>
              <a:t>ends</a:t>
            </a:r>
            <a:endParaRPr lang="de-DE" sz="4000" b="0" dirty="0" smtClean="0"/>
          </a:p>
          <a:p>
            <a:pPr marL="571500" indent="-571500">
              <a:lnSpc>
                <a:spcPts val="5000"/>
              </a:lnSpc>
              <a:buClr>
                <a:schemeClr val="accent1"/>
              </a:buClr>
              <a:buSzPct val="70000"/>
              <a:buBlip>
                <a:blip r:embed="rId9"/>
              </a:buBlip>
            </a:pPr>
            <a:r>
              <a:rPr lang="de-DE" sz="4000" b="0" dirty="0" smtClean="0"/>
              <a:t>Tritium </a:t>
            </a:r>
            <a:r>
              <a:rPr lang="de-DE" sz="4000" b="0" dirty="0" err="1" smtClean="0"/>
              <a:t>injection</a:t>
            </a:r>
            <a:r>
              <a:rPr lang="de-DE" sz="4000" b="0" dirty="0" smtClean="0"/>
              <a:t> 5∙10</a:t>
            </a:r>
            <a:r>
              <a:rPr lang="de-DE" sz="4000" b="0" baseline="30000" dirty="0" smtClean="0"/>
              <a:t>19</a:t>
            </a:r>
            <a:r>
              <a:rPr lang="de-DE" sz="4000" b="0" dirty="0" smtClean="0"/>
              <a:t> T</a:t>
            </a:r>
            <a:r>
              <a:rPr lang="de-DE" sz="4000" b="0" baseline="-25000" dirty="0" smtClean="0"/>
              <a:t>2</a:t>
            </a:r>
            <a:r>
              <a:rPr lang="de-DE" sz="4000" b="0" dirty="0" smtClean="0"/>
              <a:t>-molecules/s (</a:t>
            </a:r>
            <a:r>
              <a:rPr lang="de-DE" sz="4000" b="0" dirty="0" err="1" smtClean="0"/>
              <a:t>column</a:t>
            </a:r>
            <a:r>
              <a:rPr lang="de-DE" sz="4000" b="0" dirty="0" smtClean="0"/>
              <a:t> </a:t>
            </a:r>
            <a:r>
              <a:rPr lang="de-DE" sz="4000" b="0" dirty="0" err="1" smtClean="0"/>
              <a:t>density</a:t>
            </a:r>
            <a:r>
              <a:rPr lang="de-DE" sz="4000" b="0" dirty="0" smtClean="0"/>
              <a:t> 5∙10</a:t>
            </a:r>
            <a:r>
              <a:rPr lang="de-DE" sz="4000" b="0" baseline="30000" dirty="0" smtClean="0"/>
              <a:t>21</a:t>
            </a:r>
            <a:r>
              <a:rPr lang="de-DE" sz="4000" b="0" dirty="0" smtClean="0"/>
              <a:t>m</a:t>
            </a:r>
            <a:r>
              <a:rPr lang="de-DE" sz="4000" b="0" baseline="30000" dirty="0" smtClean="0"/>
              <a:t>-2</a:t>
            </a:r>
            <a:r>
              <a:rPr lang="de-DE" sz="4000" b="0" dirty="0" smtClean="0"/>
              <a:t> )			→ </a:t>
            </a:r>
          </a:p>
          <a:p>
            <a:pPr marL="571500" indent="-571500">
              <a:lnSpc>
                <a:spcPts val="5000"/>
              </a:lnSpc>
              <a:buClr>
                <a:schemeClr val="accent1"/>
              </a:buClr>
              <a:buSzPct val="70000"/>
            </a:pPr>
            <a:r>
              <a:rPr lang="de-DE" sz="4000" b="0" dirty="0" smtClean="0"/>
              <a:t>     </a:t>
            </a:r>
            <a:r>
              <a:rPr lang="de-DE" sz="4000" b="0" dirty="0" smtClean="0">
                <a:solidFill>
                  <a:srgbClr val="FF0000"/>
                </a:solidFill>
              </a:rPr>
              <a:t>→</a:t>
            </a:r>
            <a:r>
              <a:rPr lang="de-DE" sz="4000" b="0" dirty="0" smtClean="0"/>
              <a:t> </a:t>
            </a:r>
            <a:r>
              <a:rPr lang="de-DE" sz="4000" b="0" dirty="0" err="1" smtClean="0">
                <a:solidFill>
                  <a:srgbClr val="FF0000"/>
                </a:solidFill>
              </a:rPr>
              <a:t>luminosity</a:t>
            </a:r>
            <a:r>
              <a:rPr lang="de-DE" sz="4000" b="0" dirty="0" smtClean="0">
                <a:solidFill>
                  <a:srgbClr val="FF0000"/>
                </a:solidFill>
              </a:rPr>
              <a:t> 1.7∙10</a:t>
            </a:r>
            <a:r>
              <a:rPr lang="de-DE" sz="4000" b="0" baseline="30000" dirty="0" smtClean="0">
                <a:solidFill>
                  <a:srgbClr val="FF0000"/>
                </a:solidFill>
              </a:rPr>
              <a:t>11</a:t>
            </a:r>
            <a:r>
              <a:rPr lang="de-DE" sz="4000" b="0" dirty="0" smtClean="0">
                <a:solidFill>
                  <a:srgbClr val="FF0000"/>
                </a:solidFill>
              </a:rPr>
              <a:t> </a:t>
            </a:r>
            <a:r>
              <a:rPr lang="de-DE" sz="4000" b="0" dirty="0" err="1" smtClean="0">
                <a:solidFill>
                  <a:srgbClr val="FF0000"/>
                </a:solidFill>
              </a:rPr>
              <a:t>Bq</a:t>
            </a:r>
            <a:endParaRPr lang="de-DE" sz="4000" b="0" dirty="0" smtClean="0">
              <a:solidFill>
                <a:srgbClr val="FF0000"/>
              </a:solidFill>
            </a:endParaRPr>
          </a:p>
          <a:p>
            <a:pPr marL="571500" indent="-571500">
              <a:lnSpc>
                <a:spcPts val="5000"/>
              </a:lnSpc>
              <a:buClr>
                <a:schemeClr val="accent1"/>
              </a:buClr>
              <a:buSzPct val="70000"/>
              <a:buBlip>
                <a:blip r:embed="rId9"/>
              </a:buBlip>
            </a:pPr>
            <a:r>
              <a:rPr lang="de-DE" sz="4000" b="0" dirty="0" err="1" smtClean="0"/>
              <a:t>Closed</a:t>
            </a:r>
            <a:r>
              <a:rPr lang="de-DE" sz="4000" b="0" dirty="0" smtClean="0"/>
              <a:t> Tritium </a:t>
            </a:r>
            <a:r>
              <a:rPr lang="de-DE" sz="4000" b="0" dirty="0" err="1" smtClean="0"/>
              <a:t>cycle</a:t>
            </a:r>
            <a:r>
              <a:rPr lang="de-DE" sz="4000" b="0" dirty="0" smtClean="0"/>
              <a:t> </a:t>
            </a:r>
            <a:r>
              <a:rPr lang="de-DE" sz="4000" b="0" dirty="0" err="1" smtClean="0"/>
              <a:t>with</a:t>
            </a:r>
            <a:r>
              <a:rPr lang="de-DE" sz="4000" b="0" dirty="0" smtClean="0"/>
              <a:t> </a:t>
            </a:r>
            <a:r>
              <a:rPr lang="de-DE" sz="4000" b="0" dirty="0" err="1" smtClean="0"/>
              <a:t>continuous</a:t>
            </a:r>
            <a:r>
              <a:rPr lang="de-DE" sz="4000" b="0" dirty="0" smtClean="0"/>
              <a:t> </a:t>
            </a:r>
            <a:r>
              <a:rPr lang="de-DE" sz="4000" b="0" dirty="0" err="1" smtClean="0"/>
              <a:t>purification</a:t>
            </a:r>
            <a:r>
              <a:rPr lang="de-DE" sz="4000" b="0" dirty="0" smtClean="0"/>
              <a:t> →</a:t>
            </a:r>
          </a:p>
          <a:p>
            <a:pPr>
              <a:lnSpc>
                <a:spcPts val="5000"/>
              </a:lnSpc>
              <a:buClr>
                <a:schemeClr val="accent1"/>
              </a:buClr>
              <a:buSzPct val="70000"/>
            </a:pPr>
            <a:r>
              <a:rPr lang="de-DE" sz="4000" b="0" dirty="0"/>
              <a:t> </a:t>
            </a:r>
            <a:r>
              <a:rPr lang="de-DE" sz="4000" b="0" dirty="0" smtClean="0"/>
              <a:t>   </a:t>
            </a:r>
            <a:r>
              <a:rPr lang="de-DE" sz="4000" b="0" dirty="0" err="1" smtClean="0"/>
              <a:t>purity</a:t>
            </a:r>
            <a:r>
              <a:rPr lang="de-DE" sz="4000" b="0" dirty="0" smtClean="0"/>
              <a:t> </a:t>
            </a:r>
            <a:r>
              <a:rPr lang="de-DE" sz="4000" b="0" dirty="0" err="1" smtClean="0"/>
              <a:t>of</a:t>
            </a:r>
            <a:r>
              <a:rPr lang="de-DE" sz="4000" b="0" dirty="0" smtClean="0"/>
              <a:t> </a:t>
            </a:r>
            <a:r>
              <a:rPr lang="de-DE" sz="4000" b="0" dirty="0" err="1" smtClean="0"/>
              <a:t>injected</a:t>
            </a:r>
            <a:r>
              <a:rPr lang="de-DE" sz="4000" b="0" dirty="0" smtClean="0"/>
              <a:t> </a:t>
            </a:r>
            <a:r>
              <a:rPr lang="de-DE" sz="4000" b="0" dirty="0" err="1" smtClean="0"/>
              <a:t>tritium</a:t>
            </a:r>
            <a:r>
              <a:rPr lang="de-DE" sz="4000" b="0" dirty="0" smtClean="0"/>
              <a:t> &gt; 95% (</a:t>
            </a:r>
            <a:r>
              <a:rPr lang="de-DE" sz="4000" b="0" dirty="0" err="1" smtClean="0"/>
              <a:t>monitoring</a:t>
            </a:r>
            <a:r>
              <a:rPr lang="de-DE" sz="4000" b="0" dirty="0" smtClean="0"/>
              <a:t> </a:t>
            </a:r>
            <a:r>
              <a:rPr lang="de-DE" sz="4000" b="0" dirty="0" err="1" smtClean="0"/>
              <a:t>with</a:t>
            </a:r>
            <a:r>
              <a:rPr lang="de-DE" sz="4000" b="0" dirty="0" smtClean="0"/>
              <a:t> Raman </a:t>
            </a:r>
            <a:r>
              <a:rPr lang="de-DE" sz="4000" b="0" dirty="0" err="1" smtClean="0"/>
              <a:t>spectroscopy</a:t>
            </a:r>
            <a:r>
              <a:rPr lang="de-DE" sz="4000" b="0" dirty="0" smtClean="0"/>
              <a:t>)</a:t>
            </a:r>
            <a:endParaRPr lang="en-US" sz="40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IT_W-Poster_A0_hoch_en">
  <a:themeElements>
    <a:clrScheme name="KIT_W-Poster_A0_hoch_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D9D9D9"/>
      </a:hlink>
      <a:folHlink>
        <a:srgbClr val="B3E0DA"/>
      </a:folHlink>
    </a:clrScheme>
    <a:fontScheme name="KIT_W-Poster_A0_hoch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95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95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KIT_W-Poster_A0_hoch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D9D9D9"/>
        </a:hlink>
        <a:folHlink>
          <a:srgbClr val="B3E0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384</Words>
  <Application>Microsoft Office PowerPoint</Application>
  <PresentationFormat>Benutzerdefiniert</PresentationFormat>
  <Paragraphs>106</Paragraphs>
  <Slides>1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3" baseType="lpstr">
      <vt:lpstr>KIT_W-Poster_A0_hoch_en</vt:lpstr>
      <vt:lpstr>Formel</vt:lpstr>
      <vt:lpstr>PowerPoint-Präsentation</vt:lpstr>
    </vt:vector>
  </TitlesOfParts>
  <Company>FZK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FZK</dc:creator>
  <cp:lastModifiedBy>Neumann, Laura</cp:lastModifiedBy>
  <cp:revision>740</cp:revision>
  <cp:lastPrinted>2014-05-22T14:21:02Z</cp:lastPrinted>
  <dcterms:created xsi:type="dcterms:W3CDTF">2007-08-13T11:56:46Z</dcterms:created>
  <dcterms:modified xsi:type="dcterms:W3CDTF">2014-05-26T16:03:33Z</dcterms:modified>
</cp:coreProperties>
</file>