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30267275" cy="42794238"/>
  <p:notesSz cx="6858000" cy="9144000"/>
  <p:defaultTextStyle>
    <a:defPPr>
      <a:defRPr lang="en-US"/>
    </a:defPPr>
    <a:lvl1pPr marL="0" algn="l" defTabSz="3506942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1pPr>
    <a:lvl2pPr marL="1753471" algn="l" defTabSz="3506942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2pPr>
    <a:lvl3pPr marL="3506942" algn="l" defTabSz="3506942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3pPr>
    <a:lvl4pPr marL="5260413" algn="l" defTabSz="3506942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4pPr>
    <a:lvl5pPr marL="7013884" algn="l" defTabSz="3506942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5pPr>
    <a:lvl6pPr marL="8767355" algn="l" defTabSz="3506942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6pPr>
    <a:lvl7pPr marL="10520826" algn="l" defTabSz="3506942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7pPr>
    <a:lvl8pPr marL="12274297" algn="l" defTabSz="3506942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8pPr>
    <a:lvl9pPr marL="14027768" algn="l" defTabSz="3506942" rtl="0" eaLnBrk="1" latinLnBrk="0" hangingPunct="1">
      <a:defRPr sz="690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78" userDrawn="1">
          <p15:clr>
            <a:srgbClr val="A4A3A4"/>
          </p15:clr>
        </p15:guide>
        <p15:guide id="2" pos="95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6522" y="-15330"/>
      </p:cViewPr>
      <p:guideLst>
        <p:guide orient="horz" pos="13478"/>
        <p:guide pos="95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046" y="7003597"/>
            <a:ext cx="25727184" cy="14898735"/>
          </a:xfrm>
        </p:spPr>
        <p:txBody>
          <a:bodyPr anchor="b"/>
          <a:lstStyle>
            <a:lvl1pPr algn="ctr">
              <a:defRPr sz="1986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410" y="22476884"/>
            <a:ext cx="22700456" cy="10332032"/>
          </a:xfrm>
        </p:spPr>
        <p:txBody>
          <a:bodyPr/>
          <a:lstStyle>
            <a:lvl1pPr marL="0" indent="0" algn="ctr">
              <a:buNone/>
              <a:defRPr sz="7944"/>
            </a:lvl1pPr>
            <a:lvl2pPr marL="1513378" indent="0" algn="ctr">
              <a:buNone/>
              <a:defRPr sz="6620"/>
            </a:lvl2pPr>
            <a:lvl3pPr marL="3026755" indent="0" algn="ctr">
              <a:buNone/>
              <a:defRPr sz="5958"/>
            </a:lvl3pPr>
            <a:lvl4pPr marL="4540133" indent="0" algn="ctr">
              <a:buNone/>
              <a:defRPr sz="5296"/>
            </a:lvl4pPr>
            <a:lvl5pPr marL="6053511" indent="0" algn="ctr">
              <a:buNone/>
              <a:defRPr sz="5296"/>
            </a:lvl5pPr>
            <a:lvl6pPr marL="7566889" indent="0" algn="ctr">
              <a:buNone/>
              <a:defRPr sz="5296"/>
            </a:lvl6pPr>
            <a:lvl7pPr marL="9080266" indent="0" algn="ctr">
              <a:buNone/>
              <a:defRPr sz="5296"/>
            </a:lvl7pPr>
            <a:lvl8pPr marL="10593644" indent="0" algn="ctr">
              <a:buNone/>
              <a:defRPr sz="5296"/>
            </a:lvl8pPr>
            <a:lvl9pPr marL="12107022" indent="0" algn="ctr">
              <a:buNone/>
              <a:defRPr sz="5296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89C0-FBD6-4B4D-91A3-5F01B5F78B90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EA5-B77A-47B8-93FF-3F82C4B97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6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89C0-FBD6-4B4D-91A3-5F01B5F78B90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EA5-B77A-47B8-93FF-3F82C4B97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8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0020" y="2278397"/>
            <a:ext cx="6526381" cy="362661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0877" y="2278397"/>
            <a:ext cx="19200803" cy="362661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89C0-FBD6-4B4D-91A3-5F01B5F78B90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EA5-B77A-47B8-93FF-3F82C4B97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9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89C0-FBD6-4B4D-91A3-5F01B5F78B90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EA5-B77A-47B8-93FF-3F82C4B97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9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112" y="10668854"/>
            <a:ext cx="26105525" cy="17801211"/>
          </a:xfrm>
        </p:spPr>
        <p:txBody>
          <a:bodyPr anchor="b"/>
          <a:lstStyle>
            <a:lvl1pPr>
              <a:defRPr sz="1986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112" y="28638472"/>
            <a:ext cx="26105525" cy="9361236"/>
          </a:xfrm>
        </p:spPr>
        <p:txBody>
          <a:bodyPr/>
          <a:lstStyle>
            <a:lvl1pPr marL="0" indent="0">
              <a:buNone/>
              <a:defRPr sz="7944">
                <a:solidFill>
                  <a:schemeClr val="tx1"/>
                </a:solidFill>
              </a:defRPr>
            </a:lvl1pPr>
            <a:lvl2pPr marL="1513378" indent="0">
              <a:buNone/>
              <a:defRPr sz="6620">
                <a:solidFill>
                  <a:schemeClr val="tx1">
                    <a:tint val="75000"/>
                  </a:schemeClr>
                </a:solidFill>
              </a:defRPr>
            </a:lvl2pPr>
            <a:lvl3pPr marL="3026755" indent="0">
              <a:buNone/>
              <a:defRPr sz="5958">
                <a:solidFill>
                  <a:schemeClr val="tx1">
                    <a:tint val="75000"/>
                  </a:schemeClr>
                </a:solidFill>
              </a:defRPr>
            </a:lvl3pPr>
            <a:lvl4pPr marL="4540133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4pPr>
            <a:lvl5pPr marL="6053511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5pPr>
            <a:lvl6pPr marL="7566889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6pPr>
            <a:lvl7pPr marL="9080266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7pPr>
            <a:lvl8pPr marL="10593644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8pPr>
            <a:lvl9pPr marL="12107022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89C0-FBD6-4B4D-91A3-5F01B5F78B90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EA5-B77A-47B8-93FF-3F82C4B97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27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0875" y="11391985"/>
            <a:ext cx="12863592" cy="271525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2808" y="11391985"/>
            <a:ext cx="12863592" cy="271525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89C0-FBD6-4B4D-91A3-5F01B5F78B90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EA5-B77A-47B8-93FF-3F82C4B97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6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278406"/>
            <a:ext cx="26105525" cy="8271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821" y="10490535"/>
            <a:ext cx="1280447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4821" y="15631784"/>
            <a:ext cx="12804474" cy="2299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2810" y="10490535"/>
            <a:ext cx="1286753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2810" y="15631784"/>
            <a:ext cx="12867534" cy="2299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89C0-FBD6-4B4D-91A3-5F01B5F78B90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EA5-B77A-47B8-93FF-3F82C4B97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8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89C0-FBD6-4B4D-91A3-5F01B5F78B90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EA5-B77A-47B8-93FF-3F82C4B97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1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89C0-FBD6-4B4D-91A3-5F01B5F78B90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EA5-B77A-47B8-93FF-3F82C4B97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7534" y="6161587"/>
            <a:ext cx="15322808" cy="30411646"/>
          </a:xfrm>
        </p:spPr>
        <p:txBody>
          <a:bodyPr/>
          <a:lstStyle>
            <a:lvl1pPr>
              <a:defRPr sz="10592"/>
            </a:lvl1pPr>
            <a:lvl2pPr>
              <a:defRPr sz="9268"/>
            </a:lvl2pPr>
            <a:lvl3pPr>
              <a:defRPr sz="7944"/>
            </a:lvl3pPr>
            <a:lvl4pPr>
              <a:defRPr sz="6620"/>
            </a:lvl4pPr>
            <a:lvl5pPr>
              <a:defRPr sz="6620"/>
            </a:lvl5pPr>
            <a:lvl6pPr>
              <a:defRPr sz="6620"/>
            </a:lvl6pPr>
            <a:lvl7pPr>
              <a:defRPr sz="6620"/>
            </a:lvl7pPr>
            <a:lvl8pPr>
              <a:defRPr sz="6620"/>
            </a:lvl8pPr>
            <a:lvl9pPr>
              <a:defRPr sz="66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89C0-FBD6-4B4D-91A3-5F01B5F78B90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EA5-B77A-47B8-93FF-3F82C4B97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37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67534" y="6161587"/>
            <a:ext cx="15322808" cy="30411646"/>
          </a:xfrm>
        </p:spPr>
        <p:txBody>
          <a:bodyPr anchor="t"/>
          <a:lstStyle>
            <a:lvl1pPr marL="0" indent="0">
              <a:buNone/>
              <a:defRPr sz="10592"/>
            </a:lvl1pPr>
            <a:lvl2pPr marL="1513378" indent="0">
              <a:buNone/>
              <a:defRPr sz="9268"/>
            </a:lvl2pPr>
            <a:lvl3pPr marL="3026755" indent="0">
              <a:buNone/>
              <a:defRPr sz="7944"/>
            </a:lvl3pPr>
            <a:lvl4pPr marL="4540133" indent="0">
              <a:buNone/>
              <a:defRPr sz="6620"/>
            </a:lvl4pPr>
            <a:lvl5pPr marL="6053511" indent="0">
              <a:buNone/>
              <a:defRPr sz="6620"/>
            </a:lvl5pPr>
            <a:lvl6pPr marL="7566889" indent="0">
              <a:buNone/>
              <a:defRPr sz="6620"/>
            </a:lvl6pPr>
            <a:lvl7pPr marL="9080266" indent="0">
              <a:buNone/>
              <a:defRPr sz="6620"/>
            </a:lvl7pPr>
            <a:lvl8pPr marL="10593644" indent="0">
              <a:buNone/>
              <a:defRPr sz="6620"/>
            </a:lvl8pPr>
            <a:lvl9pPr marL="12107022" indent="0">
              <a:buNone/>
              <a:defRPr sz="662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89C0-FBD6-4B4D-91A3-5F01B5F78B90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EA5-B77A-47B8-93FF-3F82C4B97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0875" y="2278406"/>
            <a:ext cx="26105525" cy="82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875" y="11391985"/>
            <a:ext cx="26105525" cy="27152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0875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989C0-FBD6-4B4D-91A3-5F01B5F78B90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6035" y="39663928"/>
            <a:ext cx="10215205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76263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A2EA5-B77A-47B8-93FF-3F82C4B97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6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6755" rtl="0" eaLnBrk="1" latinLnBrk="0" hangingPunct="1">
        <a:lnSpc>
          <a:spcPct val="90000"/>
        </a:lnSpc>
        <a:spcBef>
          <a:spcPct val="0"/>
        </a:spcBef>
        <a:buNone/>
        <a:defRPr sz="145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689" indent="-756689" algn="l" defTabSz="3026755" rtl="0" eaLnBrk="1" latinLnBrk="0" hangingPunct="1">
        <a:lnSpc>
          <a:spcPct val="90000"/>
        </a:lnSpc>
        <a:spcBef>
          <a:spcPts val="3310"/>
        </a:spcBef>
        <a:buFont typeface="Arial" panose="020B0604020202020204" pitchFamily="34" charset="0"/>
        <a:buChar char="•"/>
        <a:defRPr sz="9268" kern="1200">
          <a:solidFill>
            <a:schemeClr val="tx1"/>
          </a:solidFill>
          <a:latin typeface="+mn-lt"/>
          <a:ea typeface="+mn-ea"/>
          <a:cs typeface="+mn-cs"/>
        </a:defRPr>
      </a:lvl1pPr>
      <a:lvl2pPr marL="227006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2pPr>
      <a:lvl3pPr marL="3783444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0" kern="1200">
          <a:solidFill>
            <a:schemeClr val="tx1"/>
          </a:solidFill>
          <a:latin typeface="+mn-lt"/>
          <a:ea typeface="+mn-ea"/>
          <a:cs typeface="+mn-cs"/>
        </a:defRPr>
      </a:lvl3pPr>
      <a:lvl4pPr marL="5296822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810200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832357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836955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1350333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863711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1pPr>
      <a:lvl2pPr marL="1513378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2pPr>
      <a:lvl3pPr marL="3026755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3pPr>
      <a:lvl4pPr marL="4540133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053511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7566889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080266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0593644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107022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t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tif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>
            <a:spLocks noChangeAspect="1"/>
          </p:cNvSpPr>
          <p:nvPr/>
        </p:nvSpPr>
        <p:spPr>
          <a:xfrm>
            <a:off x="10555705" y="6785824"/>
            <a:ext cx="9143999" cy="354209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Box 164"/>
          <p:cNvSpPr txBox="1"/>
          <p:nvPr/>
        </p:nvSpPr>
        <p:spPr>
          <a:xfrm>
            <a:off x="10591350" y="32075967"/>
            <a:ext cx="911637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48050">
              <a:tabLst>
                <a:tab pos="350838" algn="l"/>
                <a:tab pos="974725" algn="l"/>
                <a:tab pos="1768475" algn="l"/>
              </a:tabLst>
            </a:pPr>
            <a:r>
              <a:rPr lang="en-US" sz="2800" b="1" dirty="0" smtClean="0"/>
              <a:t>Background Discrimination:</a:t>
            </a:r>
            <a:endParaRPr lang="en-US" sz="2800" b="1" dirty="0"/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b="1" dirty="0" smtClean="0"/>
              <a:t>Signal Signature: </a:t>
            </a:r>
            <a:r>
              <a:rPr lang="en-US" sz="2400" dirty="0" smtClean="0"/>
              <a:t>Prompt beta (  ) followed by a low energy (e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/</a:t>
            </a:r>
            <a:r>
              <a:rPr lang="en-US" sz="2400" dirty="0" smtClean="0">
                <a:sym typeface="Symbol" pitchFamily="18" charset="2"/>
              </a:rPr>
              <a:t></a:t>
            </a:r>
            <a:r>
              <a:rPr lang="en-US" sz="2400" dirty="0" smtClean="0"/>
              <a:t>) (  ) and a Compton-scatter </a:t>
            </a:r>
            <a:r>
              <a:rPr lang="en-US" sz="2400" dirty="0" smtClean="0">
                <a:sym typeface="Symbol" pitchFamily="18" charset="2"/>
              </a:rPr>
              <a:t></a:t>
            </a:r>
            <a:r>
              <a:rPr lang="en-US" sz="2400" dirty="0" smtClean="0"/>
              <a:t> (  ).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b="1" dirty="0" smtClean="0"/>
              <a:t>Backgrounds: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 pitchFamily="18" charset="2"/>
              </a:rPr>
              <a:t>Random time and space coincidence between two </a:t>
            </a:r>
            <a:r>
              <a:rPr lang="el-GR" sz="2400" dirty="0" smtClean="0">
                <a:sym typeface="Symbol" pitchFamily="18" charset="2"/>
              </a:rPr>
              <a:t>β</a:t>
            </a:r>
            <a:r>
              <a:rPr lang="en-US" sz="2400" dirty="0" smtClean="0">
                <a:sym typeface="Symbol" pitchFamily="18" charset="2"/>
              </a:rPr>
              <a:t>-decays (  ); Extended shower (  ) can be created by:</a:t>
            </a:r>
          </a:p>
          <a:p>
            <a:pPr marL="2210671" lvl="1" indent="-457200" algn="just" defTabSz="3448050">
              <a:buFont typeface="+mj-lt"/>
              <a:buAutoNum type="alphaLcPeriod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498 </a:t>
            </a:r>
            <a:r>
              <a:rPr lang="en-US" sz="2400" dirty="0" err="1" smtClean="0"/>
              <a:t>keV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 pitchFamily="18" charset="2"/>
              </a:rPr>
              <a:t> from decay to excited state;</a:t>
            </a:r>
          </a:p>
          <a:p>
            <a:pPr marL="2210671" lvl="1" indent="-457200" algn="just" defTabSz="3448050">
              <a:buFont typeface="+mj-lt"/>
              <a:buAutoNum type="alphaLcPeriod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>
                <a:sym typeface="Symbol" pitchFamily="18" charset="2"/>
              </a:rPr>
              <a:t>Bremsstrahlung -rays created by betas;</a:t>
            </a:r>
          </a:p>
          <a:p>
            <a:pPr marL="2210671" lvl="1" indent="-457200" algn="just" defTabSz="3448050">
              <a:buFont typeface="+mj-lt"/>
              <a:buAutoNum type="alphaLcPeriod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>
                <a:sym typeface="Symbol" pitchFamily="18" charset="2"/>
              </a:rPr>
              <a:t>Random coincidence (within about 10 ns) of more beta decays;</a:t>
            </a:r>
          </a:p>
          <a:p>
            <a:pPr marL="2210671" lvl="1" indent="-457200" algn="just" defTabSz="3448050">
              <a:buFont typeface="+mj-lt"/>
              <a:buAutoNum type="alphaLcPeriod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>
                <a:sym typeface="Symbol" pitchFamily="18" charset="2"/>
              </a:rPr>
              <a:t>Any combination of a, b, or c.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0267275" cy="6001643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1"/>
                </a:solidFill>
              </a:rPr>
              <a:t>LENS and </a:t>
            </a:r>
            <a:r>
              <a:rPr lang="en-US" sz="12000" dirty="0" err="1">
                <a:solidFill>
                  <a:schemeClr val="bg1"/>
                </a:solidFill>
              </a:rPr>
              <a:t>miniLENS</a:t>
            </a:r>
            <a:r>
              <a:rPr lang="en-US" sz="120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</a:rPr>
              <a:t>Progress toward a precision solar neutrino measurement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Z. W. Yokley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on behalf of the LENS Collaboration:</a:t>
            </a:r>
          </a:p>
          <a:p>
            <a:pPr algn="ctr" defTabSz="3448050"/>
            <a:r>
              <a:rPr lang="en-US" sz="2800" dirty="0" err="1">
                <a:solidFill>
                  <a:schemeClr val="bg1"/>
                </a:solidFill>
              </a:rPr>
              <a:t>Liudmyla</a:t>
            </a:r>
            <a:r>
              <a:rPr lang="en-US" sz="2800" dirty="0">
                <a:solidFill>
                  <a:schemeClr val="bg1"/>
                </a:solidFill>
              </a:rPr>
              <a:t> Afanasieva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, Jeff Blackmon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, Art Champagne</a:t>
            </a:r>
            <a:r>
              <a:rPr lang="en-US" sz="2800" baseline="30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Vivek</a:t>
            </a:r>
            <a:r>
              <a:rPr lang="en-US" sz="2800" dirty="0">
                <a:solidFill>
                  <a:schemeClr val="bg1"/>
                </a:solidFill>
              </a:rPr>
              <a:t> Datar</a:t>
            </a:r>
            <a:r>
              <a:rPr lang="en-US" sz="2800" baseline="30000" dirty="0">
                <a:solidFill>
                  <a:schemeClr val="bg1"/>
                </a:solidFill>
              </a:rPr>
              <a:t>6</a:t>
            </a:r>
            <a:r>
              <a:rPr lang="en-US" sz="2800" dirty="0">
                <a:solidFill>
                  <a:schemeClr val="bg1"/>
                </a:solidFill>
              </a:rPr>
              <a:t>, Eric Diaz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Kevin Macon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, Diane Markoff</a:t>
            </a:r>
            <a:r>
              <a:rPr lang="en-US" sz="2800" baseline="30000" dirty="0">
                <a:solidFill>
                  <a:schemeClr val="bg1"/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, Camillo Mariani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Mark Pitt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</a:p>
          <a:p>
            <a:pPr algn="ctr" defTabSz="3448050"/>
            <a:r>
              <a:rPr lang="en-US" sz="2800" dirty="0">
                <a:solidFill>
                  <a:schemeClr val="bg1"/>
                </a:solidFill>
              </a:rPr>
              <a:t>Marc Pomeroy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Charles Roscoe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, S. </a:t>
            </a:r>
            <a:r>
              <a:rPr lang="en-US" sz="2800" dirty="0">
                <a:solidFill>
                  <a:schemeClr val="bg1"/>
                </a:solidFill>
              </a:rPr>
              <a:t>Derek Rountree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smtClean="0">
                <a:solidFill>
                  <a:schemeClr val="bg1"/>
                </a:solidFill>
              </a:rPr>
              <a:t>R. Bruce </a:t>
            </a:r>
            <a:r>
              <a:rPr lang="en-US" sz="2800" dirty="0">
                <a:solidFill>
                  <a:schemeClr val="bg1"/>
                </a:solidFill>
              </a:rPr>
              <a:t>Vogelaar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Tristan Wright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 </a:t>
            </a:r>
            <a:r>
              <a:rPr lang="en-US" sz="2800" dirty="0" err="1">
                <a:solidFill>
                  <a:schemeClr val="bg1"/>
                </a:solidFill>
              </a:rPr>
              <a:t>Minfang</a:t>
            </a:r>
            <a:r>
              <a:rPr lang="en-US" sz="2800" dirty="0">
                <a:solidFill>
                  <a:schemeClr val="bg1"/>
                </a:solidFill>
              </a:rPr>
              <a:t> Yeh</a:t>
            </a:r>
            <a:r>
              <a:rPr lang="en-US" sz="2800" baseline="30000" dirty="0">
                <a:solidFill>
                  <a:schemeClr val="bg1"/>
                </a:solidFill>
              </a:rPr>
              <a:t>5</a:t>
            </a:r>
            <a:r>
              <a:rPr lang="en-US" sz="2800" dirty="0">
                <a:solidFill>
                  <a:schemeClr val="bg1"/>
                </a:solidFill>
              </a:rPr>
              <a:t>, Zachary Yokley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Department of Physics, Virginia Tech; 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Department of Physics, Louisiana State University; </a:t>
            </a:r>
            <a:r>
              <a:rPr lang="en-US" sz="2800" baseline="30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Department of Physics, University of North Carolina; 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aseline="30000" dirty="0" smtClean="0">
                <a:solidFill>
                  <a:schemeClr val="bg1"/>
                </a:solidFill>
              </a:rPr>
              <a:t>4</a:t>
            </a:r>
            <a:r>
              <a:rPr lang="en-US" sz="2800" dirty="0" smtClean="0">
                <a:solidFill>
                  <a:schemeClr val="bg1"/>
                </a:solidFill>
              </a:rPr>
              <a:t>Department </a:t>
            </a:r>
            <a:r>
              <a:rPr lang="en-US" sz="2800" dirty="0">
                <a:solidFill>
                  <a:schemeClr val="bg1"/>
                </a:solidFill>
              </a:rPr>
              <a:t>of Physics, North Carolina Central University; </a:t>
            </a:r>
            <a:r>
              <a:rPr lang="en-US" sz="2800" baseline="30000" dirty="0">
                <a:solidFill>
                  <a:schemeClr val="bg1"/>
                </a:solidFill>
              </a:rPr>
              <a:t>5</a:t>
            </a:r>
            <a:r>
              <a:rPr lang="en-US" sz="2800" dirty="0">
                <a:solidFill>
                  <a:schemeClr val="bg1"/>
                </a:solidFill>
              </a:rPr>
              <a:t>Brookhaven National Lab; </a:t>
            </a:r>
            <a:r>
              <a:rPr lang="en-US" sz="2800" baseline="30000" dirty="0">
                <a:solidFill>
                  <a:schemeClr val="bg1"/>
                </a:solidFill>
              </a:rPr>
              <a:t>6</a:t>
            </a:r>
            <a:r>
              <a:rPr lang="en-US" sz="2800" dirty="0">
                <a:solidFill>
                  <a:schemeClr val="bg1"/>
                </a:solidFill>
              </a:rPr>
              <a:t>BARC, </a:t>
            </a:r>
            <a:r>
              <a:rPr lang="en-US" sz="2800" dirty="0" smtClean="0">
                <a:solidFill>
                  <a:schemeClr val="bg1"/>
                </a:solidFill>
              </a:rPr>
              <a:t>India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8" name="Rounded Rectangle 57"/>
          <p:cNvSpPr>
            <a:spLocks noChangeAspect="1"/>
          </p:cNvSpPr>
          <p:nvPr/>
        </p:nvSpPr>
        <p:spPr>
          <a:xfrm>
            <a:off x="972303" y="6765758"/>
            <a:ext cx="8949737" cy="354410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>
            <a:spLocks noChangeAspect="1"/>
          </p:cNvSpPr>
          <p:nvPr/>
        </p:nvSpPr>
        <p:spPr>
          <a:xfrm>
            <a:off x="20333369" y="6777791"/>
            <a:ext cx="8983578" cy="354289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230"/>
          <p:cNvSpPr txBox="1">
            <a:spLocks noChangeArrowheads="1"/>
          </p:cNvSpPr>
          <p:nvPr/>
        </p:nvSpPr>
        <p:spPr bwMode="auto">
          <a:xfrm>
            <a:off x="972142" y="7702771"/>
            <a:ext cx="8949898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defTabSz="3448050">
              <a:tabLst>
                <a:tab pos="350838" algn="l"/>
                <a:tab pos="974725" algn="l"/>
                <a:tab pos="1768475" algn="l"/>
              </a:tabLst>
            </a:pPr>
            <a:r>
              <a:rPr lang="en-US" sz="2800" b="1" dirty="0"/>
              <a:t>Science </a:t>
            </a:r>
            <a:r>
              <a:rPr lang="en-US" sz="2800" b="1" dirty="0" smtClean="0"/>
              <a:t>Goals:</a:t>
            </a:r>
            <a:endParaRPr lang="en-US" sz="2800" b="1" dirty="0"/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The </a:t>
            </a:r>
            <a:r>
              <a:rPr lang="en-US" sz="2400" dirty="0"/>
              <a:t>luminosity of the Sun as derived from neutrino </a:t>
            </a:r>
            <a:r>
              <a:rPr lang="en-US" sz="2400" dirty="0" smtClean="0"/>
              <a:t>flux; Solar </a:t>
            </a:r>
            <a:r>
              <a:rPr lang="en-US" sz="2400" dirty="0"/>
              <a:t>equilibrium on a ~50,000 year </a:t>
            </a:r>
            <a:r>
              <a:rPr lang="en-US" sz="2400" dirty="0" smtClean="0"/>
              <a:t>timescale</a:t>
            </a:r>
            <a:r>
              <a:rPr lang="en-US" sz="2400" dirty="0"/>
              <a:t>;</a:t>
            </a:r>
            <a:endParaRPr lang="en-US" sz="2400" dirty="0" smtClean="0"/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CNO neutrinos and </a:t>
            </a:r>
            <a:r>
              <a:rPr lang="en-US" sz="2400" dirty="0"/>
              <a:t>solar </a:t>
            </a:r>
            <a:r>
              <a:rPr lang="en-US" sz="2400" dirty="0" err="1"/>
              <a:t>metallicity</a:t>
            </a:r>
            <a:r>
              <a:rPr lang="en-US" sz="2400" dirty="0"/>
              <a:t>;</a:t>
            </a:r>
            <a:endParaRPr lang="en-US" sz="2400" dirty="0" smtClean="0"/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MSW </a:t>
            </a:r>
            <a:r>
              <a:rPr lang="en-US" sz="2400" dirty="0"/>
              <a:t>resonant neutrino </a:t>
            </a:r>
            <a:r>
              <a:rPr lang="en-US" sz="2400" dirty="0" smtClean="0"/>
              <a:t>conversion; 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CPT in the neutrino sector;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Physics beyond-the-Standard-Model; </a:t>
            </a:r>
          </a:p>
        </p:txBody>
      </p:sp>
      <p:pic>
        <p:nvPicPr>
          <p:cNvPr id="61" name="Picture 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76" y="10536655"/>
            <a:ext cx="8321387" cy="597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" descr="K:\Prelim\Pictures\msw-lmaD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1219" y="30031173"/>
            <a:ext cx="8314044" cy="5669936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1305831" y="16611168"/>
            <a:ext cx="8319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Fig. 1: </a:t>
            </a:r>
            <a:r>
              <a:rPr lang="en-US" sz="2000" dirty="0" smtClean="0"/>
              <a:t>The theoretical solar neutrino fluxes. LENS will be sensitive to solar neutrinos above 114 </a:t>
            </a:r>
            <a:r>
              <a:rPr lang="en-US" sz="2000" dirty="0" err="1" smtClean="0"/>
              <a:t>keV</a:t>
            </a:r>
            <a:r>
              <a:rPr lang="en-US" sz="2000" dirty="0" smtClean="0"/>
              <a:t>, approximately 95% of the total spectrum.</a:t>
            </a:r>
            <a:endParaRPr lang="en-US" sz="2000" dirty="0"/>
          </a:p>
        </p:txBody>
      </p:sp>
      <p:sp>
        <p:nvSpPr>
          <p:cNvPr id="64" name="TextBox 63"/>
          <p:cNvSpPr txBox="1"/>
          <p:nvPr/>
        </p:nvSpPr>
        <p:spPr>
          <a:xfrm>
            <a:off x="1307546" y="35817025"/>
            <a:ext cx="8314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Fig. 4: </a:t>
            </a:r>
            <a:r>
              <a:rPr lang="en-US" sz="2000" dirty="0" smtClean="0"/>
              <a:t>Comparison of solar neutrino data with the </a:t>
            </a:r>
            <a:r>
              <a:rPr lang="en-US" sz="2000" dirty="0" smtClean="0"/>
              <a:t>LMA-MSW </a:t>
            </a:r>
            <a:r>
              <a:rPr lang="en-US" sz="2000" dirty="0" smtClean="0"/>
              <a:t>prediction, arXiv:1205.2989. LENS will be able to directly measure the pp and CNO neutrinos.</a:t>
            </a:r>
            <a:endParaRPr lang="en-US" sz="2000" dirty="0"/>
          </a:p>
        </p:txBody>
      </p:sp>
      <p:sp>
        <p:nvSpPr>
          <p:cNvPr id="65" name="TextBox 64"/>
          <p:cNvSpPr txBox="1"/>
          <p:nvPr/>
        </p:nvSpPr>
        <p:spPr>
          <a:xfrm>
            <a:off x="10570491" y="7680452"/>
            <a:ext cx="912921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48050">
              <a:tabLst>
                <a:tab pos="350838" algn="l"/>
                <a:tab pos="974725" algn="l"/>
                <a:tab pos="1768475" algn="l"/>
              </a:tabLst>
            </a:pPr>
            <a:r>
              <a:rPr lang="en-US" sz="2800" b="1" dirty="0"/>
              <a:t>Challenges: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/>
              <a:t>Production of indium-loaded liquid scintillator with high light yield, high transparency, good chemical stability and high content of indium</a:t>
            </a:r>
            <a:r>
              <a:rPr lang="en-US" sz="2400" dirty="0" smtClean="0"/>
              <a:t>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Accurate knowledge of the capture cross section, or normalization to 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Be results from </a:t>
            </a:r>
            <a:r>
              <a:rPr lang="en-US" sz="2400" dirty="0" err="1" smtClean="0"/>
              <a:t>Borexino</a:t>
            </a:r>
            <a:r>
              <a:rPr lang="en-US" sz="2400" dirty="0" smtClean="0"/>
              <a:t>;</a:t>
            </a:r>
            <a:endParaRPr lang="en-US" sz="2400" dirty="0"/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/>
              <a:t>Discrimination of internal background </a:t>
            </a:r>
            <a:r>
              <a:rPr lang="en-US" sz="2400" dirty="0" smtClean="0"/>
              <a:t>due to </a:t>
            </a:r>
            <a:r>
              <a:rPr lang="en-US" sz="2400" dirty="0"/>
              <a:t>the </a:t>
            </a:r>
            <a:r>
              <a:rPr lang="en-US" sz="2400" baseline="30000" dirty="0"/>
              <a:t>115</a:t>
            </a:r>
            <a:r>
              <a:rPr lang="en-US" sz="2400" dirty="0"/>
              <a:t>In beta decay;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/>
              <a:t>Detector construction technology</a:t>
            </a:r>
            <a:r>
              <a:rPr lang="en-US" sz="2400" dirty="0" smtClean="0"/>
              <a:t>;</a:t>
            </a:r>
            <a:endParaRPr lang="en-US" sz="2400" dirty="0"/>
          </a:p>
        </p:txBody>
      </p:sp>
      <p:pic>
        <p:nvPicPr>
          <p:cNvPr id="66" name="Picture 6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75" y="23874985"/>
            <a:ext cx="8321387" cy="519954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311219" y="29187885"/>
            <a:ext cx="8314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Fig. </a:t>
            </a:r>
            <a:r>
              <a:rPr lang="en-US" sz="2000" b="1" dirty="0"/>
              <a:t>3</a:t>
            </a:r>
            <a:r>
              <a:rPr lang="en-US" sz="2000" b="1" dirty="0" smtClean="0"/>
              <a:t>: </a:t>
            </a:r>
            <a:r>
              <a:rPr lang="en-US" sz="2000" dirty="0"/>
              <a:t>Comparison of predicted solar </a:t>
            </a:r>
            <a:r>
              <a:rPr lang="en-US" sz="2000" dirty="0" smtClean="0"/>
              <a:t>neutrino fluxes </a:t>
            </a:r>
            <a:r>
              <a:rPr lang="en-US" sz="2000" dirty="0"/>
              <a:t>under the two abundance assumptions (from </a:t>
            </a:r>
            <a:r>
              <a:rPr lang="en-US" sz="2000" dirty="0" err="1" smtClean="0"/>
              <a:t>Saldanha</a:t>
            </a:r>
            <a:r>
              <a:rPr lang="en-US" sz="2000" dirty="0" smtClean="0"/>
              <a:t>, R. (2012). </a:t>
            </a:r>
            <a:r>
              <a:rPr lang="en-US" sz="2000" i="1" dirty="0" smtClean="0"/>
              <a:t>Princeton Ph.D. Thesis</a:t>
            </a:r>
            <a:r>
              <a:rPr lang="en-US" sz="2000" dirty="0" smtClean="0"/>
              <a:t>).</a:t>
            </a:r>
            <a:endParaRPr lang="en-US" sz="2000" dirty="0"/>
          </a:p>
        </p:txBody>
      </p:sp>
      <p:grpSp>
        <p:nvGrpSpPr>
          <p:cNvPr id="68" name="Group 67"/>
          <p:cNvGrpSpPr/>
          <p:nvPr/>
        </p:nvGrpSpPr>
        <p:grpSpPr>
          <a:xfrm>
            <a:off x="1311219" y="17357154"/>
            <a:ext cx="8314044" cy="5917310"/>
            <a:chOff x="1269204" y="7510837"/>
            <a:chExt cx="6617493" cy="5159164"/>
          </a:xfrm>
        </p:grpSpPr>
        <p:pic>
          <p:nvPicPr>
            <p:cNvPr id="69" name="Picture 6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1" t="14603" b="3402"/>
            <a:stretch/>
          </p:blipFill>
          <p:spPr bwMode="auto">
            <a:xfrm rot="5400000">
              <a:off x="1998369" y="6781672"/>
              <a:ext cx="5159164" cy="6617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" name="Group 248"/>
            <p:cNvGrpSpPr>
              <a:grpSpLocks/>
            </p:cNvGrpSpPr>
            <p:nvPr/>
          </p:nvGrpSpPr>
          <p:grpSpPr bwMode="auto">
            <a:xfrm>
              <a:off x="2091503" y="10016832"/>
              <a:ext cx="5179611" cy="1775942"/>
              <a:chOff x="1934" y="6274"/>
              <a:chExt cx="2891" cy="1371"/>
            </a:xfrm>
          </p:grpSpPr>
          <p:sp>
            <p:nvSpPr>
              <p:cNvPr id="71" name="Text Box 235"/>
              <p:cNvSpPr txBox="1">
                <a:spLocks noChangeArrowheads="1"/>
              </p:cNvSpPr>
              <p:nvPr/>
            </p:nvSpPr>
            <p:spPr bwMode="auto">
              <a:xfrm>
                <a:off x="3390" y="6502"/>
                <a:ext cx="275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3448050"/>
                <a:r>
                  <a:rPr lang="en-US" sz="2000" baseline="30000" dirty="0">
                    <a:latin typeface="Trebuchet MS" pitchFamily="34" charset="0"/>
                  </a:rPr>
                  <a:t>7</a:t>
                </a:r>
                <a:r>
                  <a:rPr lang="en-US" sz="2000" dirty="0">
                    <a:latin typeface="Trebuchet MS" pitchFamily="34" charset="0"/>
                  </a:rPr>
                  <a:t>Be</a:t>
                </a:r>
              </a:p>
            </p:txBody>
          </p:sp>
          <p:sp>
            <p:nvSpPr>
              <p:cNvPr id="72" name="Text Box 236"/>
              <p:cNvSpPr txBox="1">
                <a:spLocks noChangeArrowheads="1"/>
              </p:cNvSpPr>
              <p:nvPr/>
            </p:nvSpPr>
            <p:spPr bwMode="auto">
              <a:xfrm>
                <a:off x="2408" y="6274"/>
                <a:ext cx="232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3448050"/>
                <a:r>
                  <a:rPr lang="en-US" sz="2000" dirty="0">
                    <a:latin typeface="Trebuchet MS" pitchFamily="34" charset="0"/>
                  </a:rPr>
                  <a:t>pp</a:t>
                </a:r>
              </a:p>
            </p:txBody>
          </p:sp>
          <p:sp>
            <p:nvSpPr>
              <p:cNvPr id="73" name="Text Box 237"/>
              <p:cNvSpPr txBox="1">
                <a:spLocks noChangeArrowheads="1"/>
              </p:cNvSpPr>
              <p:nvPr/>
            </p:nvSpPr>
            <p:spPr bwMode="auto">
              <a:xfrm>
                <a:off x="1934" y="6879"/>
                <a:ext cx="317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3448050"/>
                <a:r>
                  <a:rPr lang="en-US" sz="1800" dirty="0">
                    <a:latin typeface="Trebuchet MS" pitchFamily="34" charset="0"/>
                  </a:rPr>
                  <a:t>In-</a:t>
                </a:r>
                <a:r>
                  <a:rPr lang="en-US" sz="1800" dirty="0">
                    <a:latin typeface="Trebuchet MS" pitchFamily="34" charset="0"/>
                    <a:sym typeface="Symbol" pitchFamily="18" charset="2"/>
                  </a:rPr>
                  <a:t></a:t>
                </a:r>
                <a:r>
                  <a:rPr lang="en-US" sz="1800" baseline="30000" dirty="0">
                    <a:latin typeface="Trebuchet MS" pitchFamily="34" charset="0"/>
                    <a:sym typeface="Symbol" pitchFamily="18" charset="2"/>
                  </a:rPr>
                  <a:t>-</a:t>
                </a:r>
              </a:p>
            </p:txBody>
          </p:sp>
          <p:sp>
            <p:nvSpPr>
              <p:cNvPr id="74" name="Text Box 238"/>
              <p:cNvSpPr txBox="1">
                <a:spLocks noChangeArrowheads="1"/>
              </p:cNvSpPr>
              <p:nvPr/>
            </p:nvSpPr>
            <p:spPr bwMode="auto">
              <a:xfrm>
                <a:off x="4524" y="6966"/>
                <a:ext cx="301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3448050"/>
                <a:r>
                  <a:rPr lang="en-US" sz="2000" dirty="0">
                    <a:latin typeface="Trebuchet MS" pitchFamily="34" charset="0"/>
                  </a:rPr>
                  <a:t>pep</a:t>
                </a:r>
              </a:p>
            </p:txBody>
          </p:sp>
          <p:sp>
            <p:nvSpPr>
              <p:cNvPr id="75" name="Text Box 239"/>
              <p:cNvSpPr txBox="1">
                <a:spLocks noChangeArrowheads="1"/>
              </p:cNvSpPr>
              <p:nvPr/>
            </p:nvSpPr>
            <p:spPr bwMode="auto">
              <a:xfrm>
                <a:off x="3525" y="7076"/>
                <a:ext cx="333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3448050"/>
                <a:r>
                  <a:rPr lang="en-US" sz="2000" dirty="0">
                    <a:latin typeface="Trebuchet MS" pitchFamily="34" charset="0"/>
                  </a:rPr>
                  <a:t>CNO</a:t>
                </a:r>
              </a:p>
            </p:txBody>
          </p:sp>
          <p:sp>
            <p:nvSpPr>
              <p:cNvPr id="76" name="Line 240"/>
              <p:cNvSpPr>
                <a:spLocks noChangeShapeType="1"/>
              </p:cNvSpPr>
              <p:nvPr/>
            </p:nvSpPr>
            <p:spPr bwMode="auto">
              <a:xfrm>
                <a:off x="4278" y="6435"/>
                <a:ext cx="0" cy="240"/>
              </a:xfrm>
              <a:prstGeom prst="line">
                <a:avLst/>
              </a:prstGeom>
              <a:noFill/>
              <a:ln w="12700">
                <a:noFill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242"/>
              <p:cNvSpPr>
                <a:spLocks noChangeShapeType="1"/>
              </p:cNvSpPr>
              <p:nvPr/>
            </p:nvSpPr>
            <p:spPr bwMode="auto">
              <a:xfrm>
                <a:off x="3738" y="7284"/>
                <a:ext cx="0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 Box 243"/>
              <p:cNvSpPr txBox="1">
                <a:spLocks noChangeArrowheads="1"/>
              </p:cNvSpPr>
              <p:nvPr/>
            </p:nvSpPr>
            <p:spPr bwMode="auto">
              <a:xfrm>
                <a:off x="2066" y="7423"/>
                <a:ext cx="322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3448050"/>
                <a:r>
                  <a:rPr lang="en-US" sz="2000" baseline="30000" dirty="0">
                    <a:latin typeface="Trebuchet MS" pitchFamily="34" charset="0"/>
                  </a:rPr>
                  <a:t>7</a:t>
                </a:r>
                <a:r>
                  <a:rPr lang="en-US" sz="2000" dirty="0">
                    <a:latin typeface="Trebuchet MS" pitchFamily="34" charset="0"/>
                  </a:rPr>
                  <a:t>Be*</a:t>
                </a:r>
              </a:p>
            </p:txBody>
          </p:sp>
        </p:grpSp>
      </p:grpSp>
      <p:sp>
        <p:nvSpPr>
          <p:cNvPr id="79" name="TextBox 78"/>
          <p:cNvSpPr txBox="1"/>
          <p:nvPr/>
        </p:nvSpPr>
        <p:spPr>
          <a:xfrm>
            <a:off x="10909255" y="19496023"/>
            <a:ext cx="839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Fig. 5: </a:t>
            </a:r>
            <a:r>
              <a:rPr lang="en-US" sz="2000" dirty="0" smtClean="0"/>
              <a:t>Level diagram showing the relevant states for neutrino capture and intrinsic background.</a:t>
            </a:r>
            <a:endParaRPr lang="en-US" sz="2000" dirty="0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5273" b="4872"/>
          <a:stretch/>
        </p:blipFill>
        <p:spPr>
          <a:xfrm>
            <a:off x="10909256" y="13632126"/>
            <a:ext cx="8391131" cy="5838933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10583328" y="10443312"/>
            <a:ext cx="91163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48050">
              <a:tabLst>
                <a:tab pos="350838" algn="l"/>
                <a:tab pos="974725" algn="l"/>
                <a:tab pos="1768475" algn="l"/>
              </a:tabLst>
            </a:pPr>
            <a:r>
              <a:rPr lang="el-GR" sz="2800" b="1" dirty="0" smtClean="0"/>
              <a:t>ν</a:t>
            </a:r>
            <a:r>
              <a:rPr lang="en-US" sz="2800" b="1" baseline="-25000" dirty="0" smtClean="0"/>
              <a:t>e</a:t>
            </a:r>
            <a:r>
              <a:rPr lang="en-US" sz="2800" b="1" dirty="0" smtClean="0"/>
              <a:t> Detection:</a:t>
            </a:r>
            <a:endParaRPr lang="en-US" sz="2800" b="1" dirty="0"/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Triple coincidence tag 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+ </a:t>
            </a:r>
            <a:r>
              <a:rPr lang="el-GR" sz="2400" dirty="0" smtClean="0"/>
              <a:t>γ</a:t>
            </a:r>
            <a:r>
              <a:rPr lang="en-US" sz="2400" dirty="0" smtClean="0"/>
              <a:t> + (</a:t>
            </a:r>
            <a:r>
              <a:rPr lang="el-GR" sz="2400" dirty="0" smtClean="0"/>
              <a:t>γ</a:t>
            </a:r>
            <a:r>
              <a:rPr lang="en-US" sz="2400" dirty="0" smtClean="0"/>
              <a:t>/e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) allows powerful background discrimination;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The abundance of </a:t>
            </a:r>
            <a:r>
              <a:rPr lang="en-US" sz="2400" baseline="30000" dirty="0" smtClean="0"/>
              <a:t>115</a:t>
            </a:r>
            <a:r>
              <a:rPr lang="en-US" sz="2400" dirty="0" smtClean="0"/>
              <a:t>In in natural indium is 96%;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Low capture threshold of Q = 114 </a:t>
            </a:r>
            <a:r>
              <a:rPr lang="en-US" sz="2400" dirty="0" err="1" smtClean="0"/>
              <a:t>keV</a:t>
            </a:r>
            <a:r>
              <a:rPr lang="en-US" sz="2400" dirty="0" smtClean="0"/>
              <a:t>, thus sensitive to about 95% of the pp spectrum;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Prompt beta has the incident neutrino energy shifted by the Q-value;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Beta decay of </a:t>
            </a:r>
            <a:r>
              <a:rPr lang="en-US" sz="2400" baseline="30000" dirty="0" smtClean="0"/>
              <a:t>115</a:t>
            </a:r>
            <a:r>
              <a:rPr lang="en-US" sz="2400" dirty="0" smtClean="0"/>
              <a:t>In (250kHz/ton): End point affects pp signal only.</a:t>
            </a:r>
            <a:endParaRPr lang="en-US" sz="2400" dirty="0"/>
          </a:p>
        </p:txBody>
      </p:sp>
      <p:sp>
        <p:nvSpPr>
          <p:cNvPr id="82" name="TextBox 81"/>
          <p:cNvSpPr txBox="1"/>
          <p:nvPr/>
        </p:nvSpPr>
        <p:spPr>
          <a:xfrm>
            <a:off x="1311218" y="36935083"/>
            <a:ext cx="8310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Table 1: </a:t>
            </a:r>
            <a:r>
              <a:rPr lang="en-US" sz="2000" dirty="0" smtClean="0"/>
              <a:t>Expected fluxes, cross section, and event rates for the LENS detector. Fluxes in SNU taken from </a:t>
            </a:r>
            <a:r>
              <a:rPr lang="en-US" sz="2000" dirty="0" err="1"/>
              <a:t>Bahcall</a:t>
            </a:r>
            <a:r>
              <a:rPr lang="en-US" sz="2000" dirty="0"/>
              <a:t>, J. N., &amp; Ulrich, R. K. </a:t>
            </a:r>
            <a:r>
              <a:rPr lang="en-US" sz="2000" i="1" dirty="0" smtClean="0"/>
              <a:t>Rev. Mod. </a:t>
            </a:r>
            <a:r>
              <a:rPr lang="en-US" sz="2000" i="1" dirty="0" err="1" smtClean="0"/>
              <a:t>Phys</a:t>
            </a:r>
            <a:r>
              <a:rPr lang="en-US" sz="2000" dirty="0" smtClean="0"/>
              <a:t>, </a:t>
            </a:r>
            <a:r>
              <a:rPr lang="en-US" sz="2000" i="1" dirty="0" smtClean="0"/>
              <a:t>60 </a:t>
            </a:r>
            <a:r>
              <a:rPr lang="en-US" sz="2000" dirty="0" smtClean="0"/>
              <a:t>(</a:t>
            </a:r>
            <a:r>
              <a:rPr lang="en-US" sz="2000" dirty="0"/>
              <a:t>2), </a:t>
            </a:r>
            <a:r>
              <a:rPr lang="en-US" sz="2000" dirty="0" smtClean="0"/>
              <a:t>297 </a:t>
            </a:r>
            <a:r>
              <a:rPr lang="en-US" sz="2000" dirty="0"/>
              <a:t>(1988</a:t>
            </a:r>
            <a:r>
              <a:rPr lang="en-US" sz="2000" dirty="0" smtClean="0"/>
              <a:t>). CNO fluxes taken from a. </a:t>
            </a:r>
            <a:r>
              <a:rPr lang="en-US" sz="2000" dirty="0" err="1"/>
              <a:t>Altmann</a:t>
            </a:r>
            <a:r>
              <a:rPr lang="en-US" sz="2000" dirty="0"/>
              <a:t>, M. F., </a:t>
            </a:r>
            <a:r>
              <a:rPr lang="en-US" sz="2000" i="1" dirty="0" smtClean="0"/>
              <a:t>et al. Rep. </a:t>
            </a:r>
            <a:r>
              <a:rPr lang="en-US" sz="2000" i="1" dirty="0" err="1" smtClean="0"/>
              <a:t>Prog</a:t>
            </a:r>
            <a:r>
              <a:rPr lang="en-US" sz="2000" i="1" dirty="0" smtClean="0"/>
              <a:t>. Phys.</a:t>
            </a:r>
            <a:r>
              <a:rPr lang="en-US" sz="2000" dirty="0" smtClean="0"/>
              <a:t>, </a:t>
            </a:r>
            <a:r>
              <a:rPr lang="en-US" sz="2000" i="1" dirty="0" smtClean="0"/>
              <a:t>64 </a:t>
            </a:r>
            <a:r>
              <a:rPr lang="en-US" sz="2000" dirty="0" smtClean="0"/>
              <a:t>(</a:t>
            </a:r>
            <a:r>
              <a:rPr lang="en-US" sz="2000" dirty="0"/>
              <a:t>1), </a:t>
            </a:r>
            <a:r>
              <a:rPr lang="en-US" sz="2000" dirty="0" smtClean="0"/>
              <a:t>97 </a:t>
            </a:r>
            <a:r>
              <a:rPr lang="en-US" sz="2000" dirty="0"/>
              <a:t>(2001</a:t>
            </a:r>
            <a:r>
              <a:rPr lang="en-US" sz="2000" dirty="0" smtClean="0"/>
              <a:t>), b. and c. </a:t>
            </a:r>
            <a:r>
              <a:rPr lang="en-US" sz="2000" dirty="0" err="1"/>
              <a:t>Serenelli</a:t>
            </a:r>
            <a:r>
              <a:rPr lang="en-US" sz="2000" dirty="0" smtClean="0"/>
              <a:t>, </a:t>
            </a:r>
            <a:r>
              <a:rPr lang="en-US" sz="2000" i="1" dirty="0" smtClean="0"/>
              <a:t>et al</a:t>
            </a:r>
            <a:r>
              <a:rPr lang="en-US" sz="2000" dirty="0" smtClean="0"/>
              <a:t>., </a:t>
            </a:r>
            <a:r>
              <a:rPr lang="en-US" sz="2000" i="1" dirty="0" smtClean="0"/>
              <a:t>The </a:t>
            </a:r>
            <a:r>
              <a:rPr lang="en-US" sz="2000" i="1" dirty="0"/>
              <a:t>Astrophysical </a:t>
            </a:r>
            <a:r>
              <a:rPr lang="en-US" sz="2000" i="1" dirty="0" smtClean="0"/>
              <a:t>Journal Letters</a:t>
            </a:r>
            <a:r>
              <a:rPr lang="en-US" sz="2000" dirty="0"/>
              <a:t>, </a:t>
            </a:r>
            <a:r>
              <a:rPr lang="en-US" sz="2000" i="1" dirty="0" smtClean="0"/>
              <a:t>705 </a:t>
            </a:r>
            <a:r>
              <a:rPr lang="en-US" sz="2000" dirty="0" smtClean="0"/>
              <a:t>(</a:t>
            </a:r>
            <a:r>
              <a:rPr lang="en-US" sz="2000" dirty="0"/>
              <a:t>2), </a:t>
            </a:r>
            <a:r>
              <a:rPr lang="en-US" sz="2000" dirty="0" smtClean="0"/>
              <a:t>L123 (2009). The cross section was taken from </a:t>
            </a:r>
            <a:r>
              <a:rPr lang="en-US" sz="2000" dirty="0" err="1"/>
              <a:t>Rapaport</a:t>
            </a:r>
            <a:r>
              <a:rPr lang="en-US" sz="2000" dirty="0"/>
              <a:t>, J., </a:t>
            </a:r>
            <a:r>
              <a:rPr lang="en-US" sz="2000" i="1" dirty="0" smtClean="0"/>
              <a:t>et al</a:t>
            </a:r>
            <a:r>
              <a:rPr lang="en-US" sz="2000" dirty="0" smtClean="0"/>
              <a:t>. </a:t>
            </a:r>
            <a:r>
              <a:rPr lang="en-US" sz="2000" i="1" dirty="0" smtClean="0"/>
              <a:t>Phys. Rev. </a:t>
            </a:r>
            <a:r>
              <a:rPr lang="en-US" sz="2000" i="1" dirty="0" err="1" smtClean="0"/>
              <a:t>Lett</a:t>
            </a:r>
            <a:r>
              <a:rPr lang="en-US" sz="2000" i="1" dirty="0" smtClean="0"/>
              <a:t>.</a:t>
            </a:r>
            <a:r>
              <a:rPr lang="en-US" sz="2000" dirty="0" smtClean="0"/>
              <a:t>, </a:t>
            </a:r>
            <a:r>
              <a:rPr lang="en-US" sz="2000" i="1" dirty="0" smtClean="0"/>
              <a:t>54 </a:t>
            </a:r>
            <a:r>
              <a:rPr lang="en-US" sz="2000" dirty="0" smtClean="0"/>
              <a:t>(</a:t>
            </a:r>
            <a:r>
              <a:rPr lang="en-US" sz="2000" dirty="0"/>
              <a:t>21), </a:t>
            </a:r>
            <a:r>
              <a:rPr lang="en-US" sz="2000" dirty="0" smtClean="0"/>
              <a:t>2325 </a:t>
            </a:r>
            <a:r>
              <a:rPr lang="en-US" sz="2000" dirty="0"/>
              <a:t>(</a:t>
            </a:r>
            <a:r>
              <a:rPr lang="en-US" sz="2000" dirty="0" smtClean="0"/>
              <a:t>1985).</a:t>
            </a:r>
            <a:endParaRPr lang="en-US" sz="2000" dirty="0"/>
          </a:p>
        </p:txBody>
      </p:sp>
      <p:sp>
        <p:nvSpPr>
          <p:cNvPr id="83" name="TextBox 82"/>
          <p:cNvSpPr txBox="1"/>
          <p:nvPr/>
        </p:nvSpPr>
        <p:spPr>
          <a:xfrm>
            <a:off x="1303875" y="23398675"/>
            <a:ext cx="8321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Fig. 2: </a:t>
            </a:r>
            <a:r>
              <a:rPr lang="en-US" sz="2000" dirty="0" smtClean="0"/>
              <a:t>Simulated spectrum from LENS 10 t loading and 5 years of data taking.</a:t>
            </a:r>
            <a:endParaRPr lang="en-US" sz="2000" dirty="0"/>
          </a:p>
        </p:txBody>
      </p:sp>
      <p:sp>
        <p:nvSpPr>
          <p:cNvPr id="84" name="TextBox 83"/>
          <p:cNvSpPr txBox="1"/>
          <p:nvPr/>
        </p:nvSpPr>
        <p:spPr>
          <a:xfrm>
            <a:off x="10583328" y="20228873"/>
            <a:ext cx="911637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48050">
              <a:tabLst>
                <a:tab pos="350838" algn="l"/>
                <a:tab pos="974725" algn="l"/>
                <a:tab pos="1768475" algn="l"/>
              </a:tabLst>
            </a:pPr>
            <a:r>
              <a:rPr lang="en-US" sz="2800" b="1" dirty="0" smtClean="0"/>
              <a:t>Detector Design:</a:t>
            </a:r>
            <a:endParaRPr lang="en-US" sz="2800" b="1" dirty="0"/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Optical segmentation of the scintillator volume into cubic cells with a low index of refraction material (air-gap or film). This is called a scintillation lattice (SL);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Total internal reflection channels light along the three main axes of the cells;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Position </a:t>
            </a:r>
            <a:r>
              <a:rPr lang="en-US" sz="2400" dirty="0"/>
              <a:t>resolution is the size of the basic cell element, and it is independent of </a:t>
            </a:r>
            <a:r>
              <a:rPr lang="en-US" sz="2400" dirty="0" smtClean="0"/>
              <a:t>energy;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/>
              <a:t>The time-of-flight information is redundant and can be used to examine the shower structure</a:t>
            </a:r>
            <a:r>
              <a:rPr lang="en-US" sz="2400" dirty="0" smtClean="0"/>
              <a:t>.</a:t>
            </a:r>
          </a:p>
        </p:txBody>
      </p:sp>
      <p:pic>
        <p:nvPicPr>
          <p:cNvPr id="85" name="Picture 4" descr="lightransport(2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09255" y="24146126"/>
            <a:ext cx="4240190" cy="3987650"/>
          </a:xfrm>
          <a:prstGeom prst="rect">
            <a:avLst/>
          </a:prstGeom>
          <a:noFill/>
        </p:spPr>
      </p:pic>
      <p:pic>
        <p:nvPicPr>
          <p:cNvPr id="86" name="Picture 245" descr="curves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82599" y="28268200"/>
            <a:ext cx="4042861" cy="3783926"/>
          </a:xfrm>
          <a:prstGeom prst="rect">
            <a:avLst/>
          </a:prstGeom>
          <a:noFill/>
        </p:spPr>
      </p:pic>
      <p:pic>
        <p:nvPicPr>
          <p:cNvPr id="87" name="Picture 232" descr="light_schematics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82599" y="24149096"/>
            <a:ext cx="4017788" cy="3997962"/>
          </a:xfrm>
          <a:prstGeom prst="rect">
            <a:avLst/>
          </a:prstGeom>
          <a:noFill/>
        </p:spPr>
      </p:pic>
      <p:sp>
        <p:nvSpPr>
          <p:cNvPr id="88" name="TextBox 87"/>
          <p:cNvSpPr txBox="1"/>
          <p:nvPr/>
        </p:nvSpPr>
        <p:spPr>
          <a:xfrm>
            <a:off x="10909255" y="28220074"/>
            <a:ext cx="42243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Fig. 6: </a:t>
            </a:r>
            <a:r>
              <a:rPr lang="en-US" sz="2000" i="1" dirty="0" smtClean="0"/>
              <a:t>Top Left:</a:t>
            </a:r>
            <a:r>
              <a:rPr lang="en-US" sz="2000" dirty="0" smtClean="0"/>
              <a:t> A 2D schematic </a:t>
            </a:r>
            <a:r>
              <a:rPr lang="en-US" sz="2000" dirty="0"/>
              <a:t>representation of </a:t>
            </a:r>
            <a:r>
              <a:rPr lang="en-US" sz="2000" dirty="0" smtClean="0"/>
              <a:t>scintillation light channeling in the SL. Photons are channeled by total internal reflection  along the main axes towards the </a:t>
            </a:r>
            <a:r>
              <a:rPr lang="en-US" sz="2000" dirty="0" err="1" smtClean="0"/>
              <a:t>PMTs.</a:t>
            </a:r>
            <a:r>
              <a:rPr lang="en-US" sz="2000" dirty="0" smtClean="0"/>
              <a:t>  </a:t>
            </a:r>
            <a:r>
              <a:rPr lang="en-US" sz="2000" i="1" dirty="0" smtClean="0"/>
              <a:t>Top Right:</a:t>
            </a:r>
            <a:r>
              <a:rPr lang="en-US" sz="2000" dirty="0" smtClean="0"/>
              <a:t> A 3D schematic of channeling in the SL from an event located in the center. </a:t>
            </a:r>
            <a:r>
              <a:rPr lang="en-US" sz="2000" i="1" dirty="0" smtClean="0"/>
              <a:t>Bottom Right:</a:t>
            </a:r>
            <a:r>
              <a:rPr lang="en-US" sz="2000" dirty="0" smtClean="0"/>
              <a:t> An as-built SL using UV LED illuminated plastic scintillator and acrylic cubes. Here the low index is a small air-gap between the cubes.</a:t>
            </a:r>
          </a:p>
        </p:txBody>
      </p:sp>
      <p:sp>
        <p:nvSpPr>
          <p:cNvPr id="127" name="AutoShape 78"/>
          <p:cNvSpPr>
            <a:spLocks noChangeArrowheads="1"/>
          </p:cNvSpPr>
          <p:nvPr/>
        </p:nvSpPr>
        <p:spPr bwMode="auto">
          <a:xfrm>
            <a:off x="14915241" y="32682084"/>
            <a:ext cx="165746" cy="145961"/>
          </a:xfrm>
          <a:prstGeom prst="irregularSeal1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AutoShape 81"/>
          <p:cNvSpPr>
            <a:spLocks noChangeArrowheads="1"/>
          </p:cNvSpPr>
          <p:nvPr/>
        </p:nvSpPr>
        <p:spPr bwMode="auto">
          <a:xfrm>
            <a:off x="19345922" y="32695078"/>
            <a:ext cx="165746" cy="145961"/>
          </a:xfrm>
          <a:prstGeom prst="irregularSeal1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AutoShape 80"/>
          <p:cNvSpPr>
            <a:spLocks noChangeArrowheads="1"/>
          </p:cNvSpPr>
          <p:nvPr/>
        </p:nvSpPr>
        <p:spPr bwMode="auto">
          <a:xfrm>
            <a:off x="14139602" y="33021727"/>
            <a:ext cx="165746" cy="145961"/>
          </a:xfrm>
          <a:prstGeom prst="irregularSeal1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AutoShape 65"/>
          <p:cNvSpPr>
            <a:spLocks noChangeArrowheads="1"/>
          </p:cNvSpPr>
          <p:nvPr/>
        </p:nvSpPr>
        <p:spPr bwMode="auto">
          <a:xfrm>
            <a:off x="11952700" y="33762253"/>
            <a:ext cx="165746" cy="145961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AutoShape 62"/>
          <p:cNvSpPr>
            <a:spLocks noChangeArrowheads="1"/>
          </p:cNvSpPr>
          <p:nvPr/>
        </p:nvSpPr>
        <p:spPr bwMode="auto">
          <a:xfrm>
            <a:off x="14633128" y="33771066"/>
            <a:ext cx="165746" cy="145961"/>
          </a:xfrm>
          <a:prstGeom prst="irregularSeal1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" name="Text Box 131"/>
          <p:cNvSpPr txBox="1">
            <a:spLocks noChangeArrowheads="1"/>
          </p:cNvSpPr>
          <p:nvPr/>
        </p:nvSpPr>
        <p:spPr bwMode="auto">
          <a:xfrm>
            <a:off x="20333370" y="7702771"/>
            <a:ext cx="8983578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3448050">
              <a:tabLst>
                <a:tab pos="457200" algn="l"/>
              </a:tabLst>
            </a:pPr>
            <a:r>
              <a:rPr lang="en-US" sz="2800" b="1" dirty="0" smtClean="0"/>
              <a:t>Background Discrimination:</a:t>
            </a:r>
          </a:p>
          <a:p>
            <a:pPr marL="342900" indent="-342900" algn="just" defTabSz="3448050">
              <a:buFont typeface="+mj-lt"/>
              <a:buAutoNum type="alphaUcPeriod"/>
              <a:tabLst>
                <a:tab pos="457200" algn="l"/>
              </a:tabLst>
            </a:pPr>
            <a:r>
              <a:rPr lang="en-US" sz="2400" dirty="0" smtClean="0"/>
              <a:t>Time/space </a:t>
            </a:r>
            <a:r>
              <a:rPr lang="en-US" sz="2400" dirty="0"/>
              <a:t>coincidence of prompt event and tag in the same cell </a:t>
            </a:r>
            <a:r>
              <a:rPr lang="en-US" sz="2400" dirty="0" smtClean="0"/>
              <a:t>required </a:t>
            </a:r>
            <a:r>
              <a:rPr lang="en-US" sz="2400" dirty="0"/>
              <a:t>for trigger</a:t>
            </a:r>
            <a:r>
              <a:rPr lang="en-US" sz="2400" dirty="0" smtClean="0"/>
              <a:t>;</a:t>
            </a:r>
          </a:p>
          <a:p>
            <a:pPr marL="342900" indent="-342900" algn="just" defTabSz="3448050">
              <a:buFont typeface="+mj-lt"/>
              <a:buAutoNum type="alphaUcPeriod"/>
              <a:tabLst>
                <a:tab pos="457200" algn="l"/>
              </a:tabLst>
            </a:pPr>
            <a:r>
              <a:rPr lang="en-US" sz="2400" dirty="0" smtClean="0"/>
              <a:t>Tag requires </a:t>
            </a:r>
            <a:r>
              <a:rPr lang="en-US" sz="2400" dirty="0"/>
              <a:t>at least three ‘hits’ (energy deposition in different cells), </a:t>
            </a:r>
            <a:r>
              <a:rPr lang="en-US" sz="2400" dirty="0" smtClean="0"/>
              <a:t>to </a:t>
            </a:r>
            <a:r>
              <a:rPr lang="en-US" sz="2400" dirty="0"/>
              <a:t>reduce the random coincidence rate</a:t>
            </a:r>
            <a:r>
              <a:rPr lang="en-US" sz="2400" dirty="0" smtClean="0"/>
              <a:t>;</a:t>
            </a:r>
          </a:p>
          <a:p>
            <a:pPr marL="342900" indent="-342900" algn="just" defTabSz="3448050">
              <a:buFont typeface="+mj-lt"/>
              <a:buAutoNum type="alphaUcPeriod"/>
              <a:tabLst>
                <a:tab pos="457200" algn="l"/>
              </a:tabLst>
            </a:pPr>
            <a:r>
              <a:rPr lang="en-US" sz="2400" dirty="0" smtClean="0"/>
              <a:t>Narrow energy </a:t>
            </a:r>
            <a:r>
              <a:rPr lang="en-US" sz="2400" dirty="0"/>
              <a:t>cut: The total tag energy is 614 keV, whereas the </a:t>
            </a:r>
            <a:r>
              <a:rPr lang="en-US" sz="2400" baseline="30000" dirty="0"/>
              <a:t>115</a:t>
            </a:r>
            <a:r>
              <a:rPr lang="en-US" sz="2400" dirty="0"/>
              <a:t>In </a:t>
            </a:r>
            <a:r>
              <a:rPr lang="en-US" sz="2400" dirty="0">
                <a:sym typeface="Symbol" pitchFamily="18" charset="2"/>
              </a:rPr>
              <a:t> </a:t>
            </a:r>
            <a:r>
              <a:rPr lang="en-US" sz="2400" dirty="0" smtClean="0">
                <a:sym typeface="Symbol" pitchFamily="18" charset="2"/>
              </a:rPr>
              <a:t>endpoint </a:t>
            </a:r>
            <a:r>
              <a:rPr lang="en-US" sz="2400" dirty="0">
                <a:sym typeface="Symbol" pitchFamily="18" charset="2"/>
              </a:rPr>
              <a:t>energy is 499 keV</a:t>
            </a:r>
            <a:r>
              <a:rPr lang="en-US" sz="2400" dirty="0" smtClean="0">
                <a:sym typeface="Symbol" pitchFamily="18" charset="2"/>
              </a:rPr>
              <a:t>;</a:t>
            </a:r>
          </a:p>
          <a:p>
            <a:pPr marL="342900" indent="-342900" algn="just" defTabSz="3448050">
              <a:buFont typeface="+mj-lt"/>
              <a:buAutoNum type="alphaUcPeriod"/>
              <a:tabLst>
                <a:tab pos="457200" algn="l"/>
              </a:tabLst>
            </a:pPr>
            <a:r>
              <a:rPr lang="en-US" sz="2400" dirty="0" smtClean="0">
                <a:sym typeface="Symbol" pitchFamily="18" charset="2"/>
              </a:rPr>
              <a:t>A tag topology </a:t>
            </a:r>
            <a:r>
              <a:rPr lang="en-US" sz="2400" dirty="0">
                <a:sym typeface="Symbol" pitchFamily="18" charset="2"/>
              </a:rPr>
              <a:t>cut distinguishes patterns that are more likely to be a </a:t>
            </a:r>
            <a:r>
              <a:rPr lang="en-US" sz="2400" dirty="0" smtClean="0">
                <a:sym typeface="Symbol" pitchFamily="18" charset="2"/>
              </a:rPr>
              <a:t>superposition </a:t>
            </a:r>
            <a:r>
              <a:rPr lang="en-US" sz="2400" dirty="0">
                <a:sym typeface="Symbol" pitchFamily="18" charset="2"/>
              </a:rPr>
              <a:t>of several s from patterns that are more likely to be </a:t>
            </a:r>
            <a:r>
              <a:rPr lang="en-US" sz="2400" dirty="0" smtClean="0">
                <a:sym typeface="Symbol" pitchFamily="18" charset="2"/>
              </a:rPr>
              <a:t>Compton </a:t>
            </a:r>
            <a:r>
              <a:rPr lang="en-US" sz="2400" dirty="0">
                <a:sym typeface="Symbol" pitchFamily="18" charset="2"/>
              </a:rPr>
              <a:t>showers</a:t>
            </a:r>
            <a:r>
              <a:rPr lang="en-US" sz="2400" dirty="0" smtClean="0">
                <a:sym typeface="Symbol" pitchFamily="18" charset="2"/>
              </a:rPr>
              <a:t>.</a:t>
            </a:r>
          </a:p>
        </p:txBody>
      </p:sp>
      <p:graphicFrame>
        <p:nvGraphicFramePr>
          <p:cNvPr id="168" name="Group 2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697428"/>
              </p:ext>
            </p:extLst>
          </p:nvPr>
        </p:nvGraphicFramePr>
        <p:xfrm>
          <a:off x="20697057" y="11514814"/>
          <a:ext cx="8274984" cy="2724912"/>
        </p:xfrm>
        <a:graphic>
          <a:graphicData uri="http://schemas.openxmlformats.org/drawingml/2006/table">
            <a:tbl>
              <a:tblPr/>
              <a:tblGrid>
                <a:gridCol w="5091788"/>
                <a:gridCol w="1477433"/>
                <a:gridCol w="1705763"/>
              </a:tblGrid>
              <a:tr h="6425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Signal (pp)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y</a:t>
                      </a: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-1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(t In)</a:t>
                      </a: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Bgd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(In)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y</a:t>
                      </a: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-1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(t In)</a:t>
                      </a: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0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RAW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62.5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79 x 10</a:t>
                      </a: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96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lphaUcPeriod"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Tag in Space/Time delayed coincidence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with prompt event in vertex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2.76 x 10</a:t>
                      </a: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0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B. +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≥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 Hits in tag shower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2.96 x 10</a:t>
                      </a:r>
                      <a:r>
                        <a:rPr kumimoji="0" lang="en-US" sz="17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0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C. +Tag Energy = 614 keV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44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0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D. +Tag topology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40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13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±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9" name="Text Box 131"/>
          <p:cNvSpPr txBox="1">
            <a:spLocks noChangeArrowheads="1"/>
          </p:cNvSpPr>
          <p:nvPr/>
        </p:nvSpPr>
        <p:spPr bwMode="auto">
          <a:xfrm>
            <a:off x="20857477" y="11531427"/>
            <a:ext cx="47797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3448050">
              <a:tabLst>
                <a:tab pos="457200" algn="l"/>
              </a:tabLst>
            </a:pPr>
            <a:r>
              <a:rPr lang="en-US" sz="2000" b="1" dirty="0" smtClean="0">
                <a:sym typeface="Symbol" pitchFamily="18" charset="2"/>
              </a:rPr>
              <a:t>Table 2</a:t>
            </a:r>
            <a:r>
              <a:rPr lang="en-US" sz="2000" dirty="0" smtClean="0">
                <a:sym typeface="Symbol" pitchFamily="18" charset="2"/>
              </a:rPr>
              <a:t>: Results of the GEANT4 Monte Carlo simulation with the cuts found above.</a:t>
            </a:r>
          </a:p>
          <a:p>
            <a:pPr algn="r" defTabSz="3448050">
              <a:tabLst>
                <a:tab pos="457200" algn="l"/>
              </a:tabLst>
            </a:pPr>
            <a:r>
              <a:rPr lang="en-US" sz="2000" dirty="0" smtClean="0">
                <a:sym typeface="Symbol" pitchFamily="18" charset="2"/>
              </a:rPr>
              <a:t> (cell size = 7.5cm, S/N=3):</a:t>
            </a:r>
            <a:endParaRPr lang="en-US" sz="2000" dirty="0">
              <a:sym typeface="Symbol" pitchFamily="18" charset="2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20333370" y="14292611"/>
            <a:ext cx="898357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48050">
              <a:tabLst>
                <a:tab pos="350838" algn="l"/>
                <a:tab pos="974725" algn="l"/>
                <a:tab pos="1768475" algn="l"/>
              </a:tabLst>
            </a:pPr>
            <a:r>
              <a:rPr lang="en-US" sz="2800" b="1" dirty="0" smtClean="0"/>
              <a:t>Current Work:</a:t>
            </a:r>
            <a:endParaRPr lang="en-US" sz="2800" b="1" dirty="0"/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Built and ran the </a:t>
            </a:r>
            <a:r>
              <a:rPr lang="el-GR" sz="2400" dirty="0" smtClean="0"/>
              <a:t>μ</a:t>
            </a:r>
            <a:r>
              <a:rPr lang="en-US" sz="2400" dirty="0" smtClean="0"/>
              <a:t>LENS prototype in the </a:t>
            </a:r>
            <a:r>
              <a:rPr lang="en-US" sz="2400" dirty="0" err="1"/>
              <a:t>K</a:t>
            </a:r>
            <a:r>
              <a:rPr lang="en-US" sz="2400" dirty="0" err="1" smtClean="0"/>
              <a:t>imballton</a:t>
            </a:r>
            <a:r>
              <a:rPr lang="en-US" sz="2400" dirty="0" smtClean="0"/>
              <a:t> Underground Research Facility (KURF);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err="1" smtClean="0"/>
              <a:t>μLENS</a:t>
            </a:r>
            <a:r>
              <a:rPr lang="en-US" sz="2400" dirty="0" smtClean="0"/>
              <a:t> demonstrated film lattice construction (Teflon FEP films), detector filling, and rudimentary light transport in the lattice;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Light transport studies hampered by un-channeled light and large surface-to-volume ratio;</a:t>
            </a:r>
          </a:p>
        </p:txBody>
      </p:sp>
      <p:pic>
        <p:nvPicPr>
          <p:cNvPr id="171" name="Picture 2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6"/>
          <a:stretch/>
        </p:blipFill>
        <p:spPr bwMode="auto">
          <a:xfrm>
            <a:off x="24954222" y="17031822"/>
            <a:ext cx="4054062" cy="392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" name="Picture 3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r="4425"/>
          <a:stretch/>
        </p:blipFill>
        <p:spPr bwMode="auto">
          <a:xfrm>
            <a:off x="24954222" y="21134038"/>
            <a:ext cx="4054062" cy="397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" name="Picture 3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610" y="17016253"/>
            <a:ext cx="4042979" cy="392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" name="TextBox 173"/>
          <p:cNvSpPr txBox="1"/>
          <p:nvPr/>
        </p:nvSpPr>
        <p:spPr>
          <a:xfrm>
            <a:off x="20667610" y="20965411"/>
            <a:ext cx="40429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Fig. 7: </a:t>
            </a:r>
            <a:r>
              <a:rPr lang="en-US" sz="2000" i="1" dirty="0" smtClean="0"/>
              <a:t>Top Left:</a:t>
            </a:r>
            <a:r>
              <a:rPr lang="en-US" sz="2000" dirty="0" smtClean="0"/>
              <a:t> The completed </a:t>
            </a:r>
            <a:r>
              <a:rPr lang="el-GR" sz="2000" dirty="0" smtClean="0"/>
              <a:t>μ</a:t>
            </a:r>
            <a:r>
              <a:rPr lang="en-US" sz="2000" dirty="0" smtClean="0"/>
              <a:t>LENS SL. Each cell in 3.25” on a side. SL constructed from </a:t>
            </a:r>
            <a:r>
              <a:rPr lang="en-US" sz="2000" dirty="0" err="1" smtClean="0"/>
              <a:t>Tefon</a:t>
            </a:r>
            <a:r>
              <a:rPr lang="en-US" sz="2000" dirty="0" smtClean="0"/>
              <a:t> FEP. </a:t>
            </a:r>
            <a:r>
              <a:rPr lang="en-US" sz="2000" i="1" dirty="0" smtClean="0"/>
              <a:t>Top Right: </a:t>
            </a:r>
            <a:r>
              <a:rPr lang="en-US" sz="2000" dirty="0" smtClean="0"/>
              <a:t>The </a:t>
            </a:r>
            <a:r>
              <a:rPr lang="en-US" sz="2000" dirty="0" err="1" smtClean="0"/>
              <a:t>μLENS</a:t>
            </a:r>
            <a:r>
              <a:rPr lang="en-US" sz="2000" dirty="0" smtClean="0"/>
              <a:t> SL installed in an acrylic box and filled with scintillator in KURF. The background lights show channeling in the lattice. </a:t>
            </a:r>
            <a:r>
              <a:rPr lang="en-US" sz="2000" i="1" dirty="0" smtClean="0"/>
              <a:t>Bottom Right: </a:t>
            </a:r>
            <a:r>
              <a:rPr lang="el-GR" sz="2000" dirty="0" smtClean="0"/>
              <a:t>μ</a:t>
            </a:r>
            <a:r>
              <a:rPr lang="en-US" sz="2000" dirty="0" smtClean="0"/>
              <a:t>LENS instrumented and cabled with 3” PMTS.</a:t>
            </a:r>
            <a:endParaRPr lang="en-US" sz="2000" dirty="0"/>
          </a:p>
        </p:txBody>
      </p:sp>
      <p:sp>
        <p:nvSpPr>
          <p:cNvPr id="175" name="TextBox 174"/>
          <p:cNvSpPr txBox="1"/>
          <p:nvPr/>
        </p:nvSpPr>
        <p:spPr>
          <a:xfrm>
            <a:off x="20338995" y="26996510"/>
            <a:ext cx="8977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Currently developing a larger air-gap lattice called </a:t>
            </a:r>
            <a:r>
              <a:rPr lang="en-US" sz="2400" dirty="0" err="1" smtClean="0"/>
              <a:t>miniLENS</a:t>
            </a:r>
            <a:r>
              <a:rPr lang="en-US" sz="2400" dirty="0" smtClean="0"/>
              <a:t>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err="1" smtClean="0"/>
              <a:t>MiniLENS</a:t>
            </a:r>
            <a:r>
              <a:rPr lang="en-US" sz="2400" dirty="0" smtClean="0"/>
              <a:t> will demonstrate the event reconstruction needed for LENS;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With In loaded scintillator and shielding </a:t>
            </a:r>
            <a:r>
              <a:rPr lang="en-US" sz="2400" dirty="0" err="1" smtClean="0"/>
              <a:t>miniLENS</a:t>
            </a:r>
            <a:r>
              <a:rPr lang="en-US" sz="2400" dirty="0" smtClean="0"/>
              <a:t> can probe the rate of intrinsic false tags;</a:t>
            </a:r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3978" r="941" b="5522"/>
          <a:stretch/>
        </p:blipFill>
        <p:spPr>
          <a:xfrm>
            <a:off x="20667611" y="28953984"/>
            <a:ext cx="8340674" cy="3570810"/>
          </a:xfrm>
          <a:prstGeom prst="rect">
            <a:avLst/>
          </a:prstGeom>
        </p:spPr>
      </p:pic>
      <p:sp>
        <p:nvSpPr>
          <p:cNvPr id="182" name="TextBox 181"/>
          <p:cNvSpPr txBox="1"/>
          <p:nvPr/>
        </p:nvSpPr>
        <p:spPr>
          <a:xfrm>
            <a:off x="20688059" y="32524794"/>
            <a:ext cx="8320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Fig. </a:t>
            </a:r>
            <a:r>
              <a:rPr lang="en-US" sz="2000" b="1" dirty="0"/>
              <a:t>9</a:t>
            </a:r>
            <a:r>
              <a:rPr lang="en-US" sz="2000" b="1" dirty="0" smtClean="0"/>
              <a:t>: </a:t>
            </a:r>
            <a:r>
              <a:rPr lang="en-US" sz="2000" dirty="0" smtClean="0"/>
              <a:t>Phases of operations for </a:t>
            </a:r>
            <a:r>
              <a:rPr lang="el-GR" sz="2000" dirty="0" smtClean="0"/>
              <a:t>μ</a:t>
            </a:r>
            <a:r>
              <a:rPr lang="en-US" sz="2000" dirty="0" smtClean="0"/>
              <a:t>LENS </a:t>
            </a:r>
            <a:r>
              <a:rPr lang="en-US" sz="2000" dirty="0"/>
              <a:t>(C0) and </a:t>
            </a:r>
            <a:r>
              <a:rPr lang="en-US" sz="2000" dirty="0" err="1" smtClean="0"/>
              <a:t>miniLENS</a:t>
            </a:r>
            <a:r>
              <a:rPr lang="en-US" sz="2000" dirty="0" smtClean="0"/>
              <a:t> </a:t>
            </a:r>
            <a:r>
              <a:rPr lang="en-US" sz="2000" dirty="0"/>
              <a:t>(C1,3,5). </a:t>
            </a:r>
            <a:r>
              <a:rPr lang="en-US" sz="2000" dirty="0" smtClean="0"/>
              <a:t>C1-2 will have unloaded scintillator and no shielding. A water shielding tank will be installed during C3-4 as well as the addition of 1% In loaded scintillator. This phase will allow for electronics shakedowns. Finally in C5 the external shield is completed and the detector is filled with 10% In loaded scintillator.</a:t>
            </a:r>
            <a:endParaRPr lang="en-US" sz="2000" dirty="0"/>
          </a:p>
        </p:txBody>
      </p:sp>
      <p:pic>
        <p:nvPicPr>
          <p:cNvPr id="183" name="Picture 182"/>
          <p:cNvPicPr/>
          <p:nvPr/>
        </p:nvPicPr>
        <p:blipFill>
          <a:blip r:embed="rId14"/>
          <a:stretch>
            <a:fillRect/>
          </a:stretch>
        </p:blipFill>
        <p:spPr>
          <a:xfrm>
            <a:off x="20692751" y="23813333"/>
            <a:ext cx="4017837" cy="3181495"/>
          </a:xfrm>
          <a:prstGeom prst="rect">
            <a:avLst/>
          </a:prstGeom>
        </p:spPr>
      </p:pic>
      <p:sp>
        <p:nvSpPr>
          <p:cNvPr id="184" name="TextBox 183"/>
          <p:cNvSpPr txBox="1"/>
          <p:nvPr/>
        </p:nvSpPr>
        <p:spPr>
          <a:xfrm>
            <a:off x="24957577" y="25293401"/>
            <a:ext cx="40507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Fig. 8: </a:t>
            </a:r>
            <a:r>
              <a:rPr lang="en-US" sz="2000" i="1" dirty="0" smtClean="0"/>
              <a:t>Left: </a:t>
            </a:r>
            <a:r>
              <a:rPr lang="en-US" sz="2000" dirty="0" smtClean="0"/>
              <a:t>The construction method for the </a:t>
            </a:r>
            <a:r>
              <a:rPr lang="en-US" sz="2000" dirty="0" err="1" smtClean="0"/>
              <a:t>miniLENS</a:t>
            </a:r>
            <a:r>
              <a:rPr lang="en-US" sz="2000" dirty="0" smtClean="0"/>
              <a:t> SL. The lattice is composed of “slats” made with acrylic sheets containing a 0.015 inch air-gap. The slats colored for clarity. </a:t>
            </a:r>
            <a:endParaRPr lang="en-US" sz="2000" dirty="0"/>
          </a:p>
        </p:txBody>
      </p:sp>
      <p:pic>
        <p:nvPicPr>
          <p:cNvPr id="185" name="Picture 184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0253" r="25203" b="11652"/>
          <a:stretch/>
        </p:blipFill>
        <p:spPr bwMode="auto">
          <a:xfrm>
            <a:off x="20688058" y="34174093"/>
            <a:ext cx="4022529" cy="3749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7" name="Picture 186" descr="C:\Users\rountree\Desktop\TodaysEdits\MiniLENSDetectorInCyl_9x9x5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220" y="34195513"/>
            <a:ext cx="4054064" cy="372802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TextBox 187"/>
          <p:cNvSpPr txBox="1"/>
          <p:nvPr/>
        </p:nvSpPr>
        <p:spPr>
          <a:xfrm>
            <a:off x="20680039" y="37939002"/>
            <a:ext cx="8320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Fig. 10: </a:t>
            </a:r>
            <a:r>
              <a:rPr lang="en-US" sz="2000" i="1" dirty="0" smtClean="0"/>
              <a:t>Left:</a:t>
            </a:r>
            <a:r>
              <a:rPr lang="en-US" sz="2000" dirty="0" smtClean="0"/>
              <a:t> An initial phase of the </a:t>
            </a:r>
            <a:r>
              <a:rPr lang="en-US" sz="2000" dirty="0" err="1" smtClean="0"/>
              <a:t>miniLENS</a:t>
            </a:r>
            <a:r>
              <a:rPr lang="en-US" sz="2000" dirty="0" smtClean="0"/>
              <a:t> deployment without external shielding. During this phase light transport and event reconstruction will be studied. </a:t>
            </a:r>
            <a:r>
              <a:rPr lang="en-US" sz="2000" i="1" dirty="0" smtClean="0"/>
              <a:t>Right:</a:t>
            </a:r>
            <a:r>
              <a:rPr lang="en-US" sz="2000" dirty="0" smtClean="0"/>
              <a:t> </a:t>
            </a:r>
            <a:r>
              <a:rPr lang="en-US" sz="2000" dirty="0" err="1" smtClean="0"/>
              <a:t>MiniLENS</a:t>
            </a:r>
            <a:r>
              <a:rPr lang="en-US" sz="2000" dirty="0" smtClean="0"/>
              <a:t> installed in its shielding tank with light guides connecting each lattice channel to its associated PMT. These guides allow for the light channeling to be maintained while shielding from the </a:t>
            </a:r>
            <a:r>
              <a:rPr lang="en-US" sz="2000" dirty="0" err="1" smtClean="0"/>
              <a:t>PMTs.</a:t>
            </a:r>
            <a:endParaRPr lang="en-US" sz="2000" dirty="0" smtClean="0"/>
          </a:p>
        </p:txBody>
      </p:sp>
      <p:sp>
        <p:nvSpPr>
          <p:cNvPr id="189" name="TextBox 188"/>
          <p:cNvSpPr txBox="1"/>
          <p:nvPr/>
        </p:nvSpPr>
        <p:spPr>
          <a:xfrm>
            <a:off x="20359641" y="39562120"/>
            <a:ext cx="8957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The SL can be used for other experiments needing tight spatial resolution; for example, double beta decay and short baseline reactor experiments;</a:t>
            </a:r>
          </a:p>
          <a:p>
            <a:pPr marL="285750" indent="-285750" algn="just" defTabSz="3448050">
              <a:buFont typeface="Arial" panose="020B0604020202020204" pitchFamily="34" charset="0"/>
              <a:buChar char="•"/>
              <a:tabLst>
                <a:tab pos="350838" algn="l"/>
                <a:tab pos="974725" algn="l"/>
                <a:tab pos="1768475" algn="l"/>
              </a:tabLst>
            </a:pPr>
            <a:r>
              <a:rPr lang="en-US" sz="2400" dirty="0" smtClean="0"/>
              <a:t>Currently investigating a short baseline reactor experiment with 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Li loaded scintillator using a SL.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7419" r="9247" b="78227"/>
          <a:stretch/>
        </p:blipFill>
        <p:spPr>
          <a:xfrm>
            <a:off x="1303875" y="38951972"/>
            <a:ext cx="8228392" cy="1898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t="2821" r="15607" b="38327"/>
          <a:stretch/>
        </p:blipFill>
        <p:spPr>
          <a:xfrm>
            <a:off x="12125837" y="35937725"/>
            <a:ext cx="6041840" cy="6091362"/>
          </a:xfrm>
          <a:prstGeom prst="rect">
            <a:avLst/>
          </a:prstGeom>
        </p:spPr>
      </p:pic>
      <p:sp>
        <p:nvSpPr>
          <p:cNvPr id="89" name="Text Box 40"/>
          <p:cNvSpPr txBox="1">
            <a:spLocks noChangeArrowheads="1"/>
          </p:cNvSpPr>
          <p:nvPr/>
        </p:nvSpPr>
        <p:spPr bwMode="auto">
          <a:xfrm>
            <a:off x="13838857" y="36013075"/>
            <a:ext cx="2085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 smtClean="0"/>
              <a:t>E</a:t>
            </a:r>
            <a:r>
              <a:rPr lang="en-US" sz="2000" b="1" baseline="-25000" dirty="0" smtClean="0">
                <a:sym typeface="Symbol" pitchFamily="18" charset="2"/>
              </a:rPr>
              <a:t></a:t>
            </a:r>
            <a:r>
              <a:rPr lang="en-US" sz="2000" b="1" dirty="0" smtClean="0"/>
              <a:t> </a:t>
            </a:r>
            <a:r>
              <a:rPr lang="en-US" sz="2000" b="1" dirty="0"/>
              <a:t>-114 keV</a:t>
            </a:r>
          </a:p>
        </p:txBody>
      </p:sp>
      <p:sp>
        <p:nvSpPr>
          <p:cNvPr id="90" name="Text Box 41"/>
          <p:cNvSpPr txBox="1">
            <a:spLocks noChangeArrowheads="1"/>
          </p:cNvSpPr>
          <p:nvPr/>
        </p:nvSpPr>
        <p:spPr bwMode="auto">
          <a:xfrm>
            <a:off x="14009035" y="36686445"/>
            <a:ext cx="1030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/>
              <a:t>116 keV</a:t>
            </a:r>
          </a:p>
        </p:txBody>
      </p:sp>
      <p:sp>
        <p:nvSpPr>
          <p:cNvPr id="92" name="Text Box 43"/>
          <p:cNvSpPr txBox="1">
            <a:spLocks noChangeArrowheads="1"/>
          </p:cNvSpPr>
          <p:nvPr/>
        </p:nvSpPr>
        <p:spPr bwMode="auto">
          <a:xfrm>
            <a:off x="12276790" y="36574731"/>
            <a:ext cx="744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baseline="30000" dirty="0"/>
              <a:t>115</a:t>
            </a:r>
            <a:r>
              <a:rPr lang="en-US" sz="2400" b="1" dirty="0"/>
              <a:t>In</a:t>
            </a:r>
          </a:p>
        </p:txBody>
      </p:sp>
      <p:sp>
        <p:nvSpPr>
          <p:cNvPr id="93" name="Text Box 44"/>
          <p:cNvSpPr txBox="1">
            <a:spLocks noChangeArrowheads="1"/>
          </p:cNvSpPr>
          <p:nvPr/>
        </p:nvSpPr>
        <p:spPr bwMode="auto">
          <a:xfrm>
            <a:off x="13711299" y="38768689"/>
            <a:ext cx="8082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baseline="30000" dirty="0"/>
              <a:t>115</a:t>
            </a:r>
            <a:r>
              <a:rPr lang="en-US" sz="2400" b="1" dirty="0"/>
              <a:t>Sn</a:t>
            </a:r>
          </a:p>
        </p:txBody>
      </p:sp>
      <p:sp>
        <p:nvSpPr>
          <p:cNvPr id="95" name="Text Box 48"/>
          <p:cNvSpPr txBox="1">
            <a:spLocks noChangeArrowheads="1"/>
          </p:cNvSpPr>
          <p:nvPr/>
        </p:nvSpPr>
        <p:spPr bwMode="auto">
          <a:xfrm>
            <a:off x="14305348" y="36341169"/>
            <a:ext cx="1133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448050"/>
            <a:r>
              <a:rPr lang="en-US" sz="2000" b="1" dirty="0">
                <a:sym typeface="Symbol" pitchFamily="18" charset="2"/>
              </a:rPr>
              <a:t>=4.76s</a:t>
            </a:r>
          </a:p>
        </p:txBody>
      </p:sp>
      <p:sp>
        <p:nvSpPr>
          <p:cNvPr id="96" name="Text Box 29"/>
          <p:cNvSpPr txBox="1">
            <a:spLocks noChangeArrowheads="1"/>
          </p:cNvSpPr>
          <p:nvPr/>
        </p:nvSpPr>
        <p:spPr bwMode="auto">
          <a:xfrm>
            <a:off x="12144421" y="35973708"/>
            <a:ext cx="9444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448050"/>
            <a:r>
              <a:rPr lang="en-US" sz="2400" b="1" dirty="0"/>
              <a:t>Signal</a:t>
            </a:r>
          </a:p>
        </p:txBody>
      </p:sp>
      <p:sp>
        <p:nvSpPr>
          <p:cNvPr id="97" name="AutoShape 78"/>
          <p:cNvSpPr>
            <a:spLocks noChangeArrowheads="1"/>
          </p:cNvSpPr>
          <p:nvPr/>
        </p:nvSpPr>
        <p:spPr bwMode="auto">
          <a:xfrm>
            <a:off x="16084497" y="37183049"/>
            <a:ext cx="165746" cy="145961"/>
          </a:xfrm>
          <a:prstGeom prst="irregularSeal1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AutoShape 79"/>
          <p:cNvSpPr>
            <a:spLocks noChangeArrowheads="1"/>
          </p:cNvSpPr>
          <p:nvPr/>
        </p:nvSpPr>
        <p:spPr bwMode="auto">
          <a:xfrm>
            <a:off x="16648565" y="37580034"/>
            <a:ext cx="165746" cy="145961"/>
          </a:xfrm>
          <a:prstGeom prst="irregularSeal1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AutoShape 80"/>
          <p:cNvSpPr>
            <a:spLocks noChangeArrowheads="1"/>
          </p:cNvSpPr>
          <p:nvPr/>
        </p:nvSpPr>
        <p:spPr bwMode="auto">
          <a:xfrm>
            <a:off x="17578872" y="38033957"/>
            <a:ext cx="165746" cy="145961"/>
          </a:xfrm>
          <a:prstGeom prst="irregularSeal1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AutoShape 81"/>
          <p:cNvSpPr>
            <a:spLocks noChangeArrowheads="1"/>
          </p:cNvSpPr>
          <p:nvPr/>
        </p:nvSpPr>
        <p:spPr bwMode="auto">
          <a:xfrm>
            <a:off x="16250242" y="37029486"/>
            <a:ext cx="165746" cy="145961"/>
          </a:xfrm>
          <a:prstGeom prst="irregularSeal1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Text Box 42"/>
          <p:cNvSpPr txBox="1">
            <a:spLocks noChangeArrowheads="1"/>
          </p:cNvSpPr>
          <p:nvPr/>
        </p:nvSpPr>
        <p:spPr bwMode="auto">
          <a:xfrm>
            <a:off x="14222081" y="40377885"/>
            <a:ext cx="1030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/>
              <a:t>498 keV</a:t>
            </a:r>
          </a:p>
        </p:txBody>
      </p:sp>
      <p:sp>
        <p:nvSpPr>
          <p:cNvPr id="104" name="Text Box 47"/>
          <p:cNvSpPr txBox="1">
            <a:spLocks noChangeArrowheads="1"/>
          </p:cNvSpPr>
          <p:nvPr/>
        </p:nvSpPr>
        <p:spPr bwMode="auto">
          <a:xfrm>
            <a:off x="13800913" y="40377884"/>
            <a:ext cx="290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latin typeface="Trebuchet MS" pitchFamily="34" charset="0"/>
                <a:sym typeface="Symbol" pitchFamily="18" charset="2"/>
              </a:rPr>
              <a:t></a:t>
            </a:r>
          </a:p>
        </p:txBody>
      </p:sp>
      <p:sp>
        <p:nvSpPr>
          <p:cNvPr id="105" name="Text Box 88"/>
          <p:cNvSpPr txBox="1">
            <a:spLocks noChangeArrowheads="1"/>
          </p:cNvSpPr>
          <p:nvPr/>
        </p:nvSpPr>
        <p:spPr bwMode="auto">
          <a:xfrm>
            <a:off x="12052720" y="41135651"/>
            <a:ext cx="21869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cs typeface="Arial" pitchFamily="34" charset="0"/>
              </a:rPr>
              <a:t>E</a:t>
            </a:r>
            <a:r>
              <a:rPr lang="en-US" sz="2000" b="1" baseline="-25000" dirty="0" err="1" smtClean="0">
                <a:cs typeface="Arial" pitchFamily="34" charset="0"/>
              </a:rPr>
              <a:t>max</a:t>
            </a:r>
            <a:r>
              <a:rPr lang="en-US" sz="2000" b="1" dirty="0" smtClean="0">
                <a:cs typeface="Arial" pitchFamily="34" charset="0"/>
              </a:rPr>
              <a:t> </a:t>
            </a:r>
            <a:r>
              <a:rPr lang="en-US" sz="2000" b="1" dirty="0">
                <a:cs typeface="Arial" pitchFamily="34" charset="0"/>
              </a:rPr>
              <a:t>= 499 </a:t>
            </a:r>
            <a:r>
              <a:rPr lang="en-US" sz="2000" b="1" dirty="0" err="1" smtClean="0">
                <a:cs typeface="Arial" pitchFamily="34" charset="0"/>
              </a:rPr>
              <a:t>keV</a:t>
            </a:r>
            <a:endParaRPr lang="en-US" sz="2000" b="1" dirty="0" smtClean="0">
              <a:cs typeface="Arial" pitchFamily="34" charset="0"/>
            </a:endParaRPr>
          </a:p>
          <a:p>
            <a:r>
              <a:rPr lang="en-US" sz="2000" b="1" dirty="0" smtClean="0">
                <a:cs typeface="Arial" pitchFamily="34" charset="0"/>
              </a:rPr>
              <a:t>BR ≈ 1</a:t>
            </a:r>
            <a:endParaRPr lang="el-GR" sz="2000" b="1" dirty="0">
              <a:cs typeface="Arial" pitchFamily="34" charset="0"/>
            </a:endParaRPr>
          </a:p>
        </p:txBody>
      </p:sp>
      <p:sp>
        <p:nvSpPr>
          <p:cNvPr id="106" name="Text Box 91"/>
          <p:cNvSpPr txBox="1">
            <a:spLocks noChangeArrowheads="1"/>
          </p:cNvSpPr>
          <p:nvPr/>
        </p:nvSpPr>
        <p:spPr bwMode="auto">
          <a:xfrm>
            <a:off x="13329076" y="39221226"/>
            <a:ext cx="23162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cs typeface="Arial" pitchFamily="34" charset="0"/>
              </a:rPr>
              <a:t>E</a:t>
            </a:r>
            <a:r>
              <a:rPr lang="en-US" sz="2000" b="1" baseline="-25000" dirty="0" err="1" smtClean="0">
                <a:cs typeface="Arial" pitchFamily="34" charset="0"/>
              </a:rPr>
              <a:t>max</a:t>
            </a:r>
            <a:r>
              <a:rPr lang="en-US" sz="2000" b="1" dirty="0">
                <a:cs typeface="Arial" pitchFamily="34" charset="0"/>
              </a:rPr>
              <a:t>&lt; 2 </a:t>
            </a:r>
            <a:r>
              <a:rPr lang="en-US" sz="2000" b="1" dirty="0" err="1" smtClean="0">
                <a:cs typeface="Arial" pitchFamily="34" charset="0"/>
              </a:rPr>
              <a:t>keV</a:t>
            </a:r>
            <a:endParaRPr lang="en-US" sz="2000" b="1" dirty="0">
              <a:cs typeface="Arial" pitchFamily="34" charset="0"/>
            </a:endParaRPr>
          </a:p>
          <a:p>
            <a:r>
              <a:rPr lang="en-US" sz="2000" b="1" dirty="0" smtClean="0">
                <a:cs typeface="Arial" pitchFamily="34" charset="0"/>
              </a:rPr>
              <a:t>BR </a:t>
            </a:r>
            <a:r>
              <a:rPr lang="en-US" sz="2000" b="1" dirty="0">
                <a:cs typeface="Arial" pitchFamily="34" charset="0"/>
              </a:rPr>
              <a:t>= </a:t>
            </a:r>
            <a:r>
              <a:rPr lang="en-US" sz="2000" b="1" dirty="0" smtClean="0">
                <a:cs typeface="Arial" pitchFamily="34" charset="0"/>
              </a:rPr>
              <a:t>1.2x10</a:t>
            </a:r>
            <a:r>
              <a:rPr lang="en-US" sz="2000" b="1" baseline="30000" dirty="0" smtClean="0">
                <a:cs typeface="Arial" pitchFamily="34" charset="0"/>
              </a:rPr>
              <a:t>-6</a:t>
            </a:r>
            <a:r>
              <a:rPr lang="en-US" sz="2000" b="1" dirty="0" smtClean="0">
                <a:cs typeface="Arial" pitchFamily="34" charset="0"/>
              </a:rPr>
              <a:t> </a:t>
            </a:r>
            <a:endParaRPr lang="el-GR" sz="2000" b="1" dirty="0">
              <a:cs typeface="Arial" pitchFamily="34" charset="0"/>
            </a:endParaRPr>
          </a:p>
        </p:txBody>
      </p:sp>
      <p:sp>
        <p:nvSpPr>
          <p:cNvPr id="107" name="AutoShape 62"/>
          <p:cNvSpPr>
            <a:spLocks noChangeArrowheads="1"/>
          </p:cNvSpPr>
          <p:nvPr/>
        </p:nvSpPr>
        <p:spPr bwMode="auto">
          <a:xfrm>
            <a:off x="16637795" y="40378593"/>
            <a:ext cx="165746" cy="145961"/>
          </a:xfrm>
          <a:prstGeom prst="irregularSeal1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AutoShape 63"/>
          <p:cNvSpPr>
            <a:spLocks noChangeArrowheads="1"/>
          </p:cNvSpPr>
          <p:nvPr/>
        </p:nvSpPr>
        <p:spPr bwMode="auto">
          <a:xfrm>
            <a:off x="17600186" y="40840607"/>
            <a:ext cx="165746" cy="145961"/>
          </a:xfrm>
          <a:prstGeom prst="irregularSeal1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AutoShape 64"/>
          <p:cNvSpPr>
            <a:spLocks noChangeArrowheads="1"/>
          </p:cNvSpPr>
          <p:nvPr/>
        </p:nvSpPr>
        <p:spPr bwMode="auto">
          <a:xfrm>
            <a:off x="16082863" y="39974005"/>
            <a:ext cx="165746" cy="145961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AutoShape 65"/>
          <p:cNvSpPr>
            <a:spLocks noChangeArrowheads="1"/>
          </p:cNvSpPr>
          <p:nvPr/>
        </p:nvSpPr>
        <p:spPr bwMode="auto">
          <a:xfrm>
            <a:off x="16248608" y="39828045"/>
            <a:ext cx="165746" cy="145961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Text Box 43"/>
          <p:cNvSpPr txBox="1">
            <a:spLocks noChangeArrowheads="1"/>
          </p:cNvSpPr>
          <p:nvPr/>
        </p:nvSpPr>
        <p:spPr bwMode="auto">
          <a:xfrm>
            <a:off x="12284812" y="39406158"/>
            <a:ext cx="744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baseline="30000" dirty="0"/>
              <a:t>115</a:t>
            </a:r>
            <a:r>
              <a:rPr lang="en-US" sz="2400" b="1" dirty="0"/>
              <a:t>In</a:t>
            </a:r>
          </a:p>
        </p:txBody>
      </p:sp>
      <p:sp>
        <p:nvSpPr>
          <p:cNvPr id="114" name="Text Box 44"/>
          <p:cNvSpPr txBox="1">
            <a:spLocks noChangeArrowheads="1"/>
          </p:cNvSpPr>
          <p:nvPr/>
        </p:nvSpPr>
        <p:spPr bwMode="auto">
          <a:xfrm>
            <a:off x="13719321" y="41600120"/>
            <a:ext cx="8082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baseline="30000" dirty="0"/>
              <a:t>115</a:t>
            </a:r>
            <a:r>
              <a:rPr lang="en-US" sz="2400" b="1" dirty="0"/>
              <a:t>Sn</a:t>
            </a:r>
          </a:p>
        </p:txBody>
      </p:sp>
      <p:sp>
        <p:nvSpPr>
          <p:cNvPr id="115" name="Text Box 42"/>
          <p:cNvSpPr txBox="1">
            <a:spLocks noChangeArrowheads="1"/>
          </p:cNvSpPr>
          <p:nvPr/>
        </p:nvSpPr>
        <p:spPr bwMode="auto">
          <a:xfrm>
            <a:off x="14230103" y="37626664"/>
            <a:ext cx="1030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/>
              <a:t>498 keV</a:t>
            </a:r>
          </a:p>
        </p:txBody>
      </p:sp>
      <p:sp>
        <p:nvSpPr>
          <p:cNvPr id="116" name="Text Box 47"/>
          <p:cNvSpPr txBox="1">
            <a:spLocks noChangeArrowheads="1"/>
          </p:cNvSpPr>
          <p:nvPr/>
        </p:nvSpPr>
        <p:spPr bwMode="auto">
          <a:xfrm>
            <a:off x="13814526" y="37626663"/>
            <a:ext cx="290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latin typeface="Trebuchet MS" pitchFamily="34" charset="0"/>
                <a:sym typeface="Symbol" pitchFamily="18" charset="2"/>
              </a:rPr>
              <a:t></a:t>
            </a:r>
          </a:p>
        </p:txBody>
      </p:sp>
      <p:sp>
        <p:nvSpPr>
          <p:cNvPr id="117" name="Text Box 29"/>
          <p:cNvSpPr txBox="1">
            <a:spLocks noChangeArrowheads="1"/>
          </p:cNvSpPr>
          <p:nvPr/>
        </p:nvSpPr>
        <p:spPr bwMode="auto">
          <a:xfrm>
            <a:off x="12152443" y="38885347"/>
            <a:ext cx="16973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448050"/>
            <a:r>
              <a:rPr lang="en-US" sz="2400" b="1" dirty="0" smtClean="0"/>
              <a:t>Background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381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515</TotalTime>
  <Words>1399</Words>
  <Application>Microsoft Office PowerPoint</Application>
  <PresentationFormat>Custom</PresentationFormat>
  <Paragraphs>106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Symbol</vt:lpstr>
      <vt:lpstr>Trebuchet MS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zwyokley</dc:creator>
  <cp:lastModifiedBy>zwyokley</cp:lastModifiedBy>
  <cp:revision>195</cp:revision>
  <dcterms:created xsi:type="dcterms:W3CDTF">2014-05-28T14:17:06Z</dcterms:created>
  <dcterms:modified xsi:type="dcterms:W3CDTF">2014-05-30T17:52:25Z</dcterms:modified>
</cp:coreProperties>
</file>