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5" r:id="rId1"/>
    <p:sldMasterId id="2147483696" r:id="rId2"/>
    <p:sldMasterId id="2147483707" r:id="rId3"/>
    <p:sldMasterId id="2147483736" r:id="rId4"/>
    <p:sldMasterId id="2147483780" r:id="rId5"/>
    <p:sldMasterId id="2147483969" r:id="rId6"/>
    <p:sldMasterId id="2147484315" r:id="rId7"/>
    <p:sldMasterId id="2147484349" r:id="rId8"/>
    <p:sldMasterId id="2147484362" r:id="rId9"/>
    <p:sldMasterId id="2147484376" r:id="rId10"/>
  </p:sldMasterIdLst>
  <p:notesMasterIdLst>
    <p:notesMasterId r:id="rId76"/>
  </p:notesMasterIdLst>
  <p:sldIdLst>
    <p:sldId id="431" r:id="rId11"/>
    <p:sldId id="1616" r:id="rId12"/>
    <p:sldId id="1592" r:id="rId13"/>
    <p:sldId id="1593" r:id="rId14"/>
    <p:sldId id="1598" r:id="rId15"/>
    <p:sldId id="1608" r:id="rId16"/>
    <p:sldId id="1339" r:id="rId17"/>
    <p:sldId id="1570" r:id="rId18"/>
    <p:sldId id="1188" r:id="rId19"/>
    <p:sldId id="1334" r:id="rId20"/>
    <p:sldId id="1617" r:id="rId21"/>
    <p:sldId id="1341" r:id="rId22"/>
    <p:sldId id="1340" r:id="rId23"/>
    <p:sldId id="1548" r:id="rId24"/>
    <p:sldId id="1486" r:id="rId25"/>
    <p:sldId id="1460" r:id="rId26"/>
    <p:sldId id="1168" r:id="rId27"/>
    <p:sldId id="1431" r:id="rId28"/>
    <p:sldId id="1147" r:id="rId29"/>
    <p:sldId id="1597" r:id="rId30"/>
    <p:sldId id="1632" r:id="rId31"/>
    <p:sldId id="1246" r:id="rId32"/>
    <p:sldId id="1432" r:id="rId33"/>
    <p:sldId id="1566" r:id="rId34"/>
    <p:sldId id="1545" r:id="rId35"/>
    <p:sldId id="1159" r:id="rId36"/>
    <p:sldId id="1557" r:id="rId37"/>
    <p:sldId id="1618" r:id="rId38"/>
    <p:sldId id="1619" r:id="rId39"/>
    <p:sldId id="1275" r:id="rId40"/>
    <p:sldId id="1277" r:id="rId41"/>
    <p:sldId id="1278" r:id="rId42"/>
    <p:sldId id="1279" r:id="rId43"/>
    <p:sldId id="1280" r:id="rId44"/>
    <p:sldId id="1455" r:id="rId45"/>
    <p:sldId id="1497" r:id="rId46"/>
    <p:sldId id="1498" r:id="rId47"/>
    <p:sldId id="1458" r:id="rId48"/>
    <p:sldId id="1560" r:id="rId49"/>
    <p:sldId id="1589" r:id="rId50"/>
    <p:sldId id="1590" r:id="rId51"/>
    <p:sldId id="1532" r:id="rId52"/>
    <p:sldId id="1568" r:id="rId53"/>
    <p:sldId id="1586" r:id="rId54"/>
    <p:sldId id="1344" r:id="rId55"/>
    <p:sldId id="1531" r:id="rId56"/>
    <p:sldId id="1575" r:id="rId57"/>
    <p:sldId id="1629" r:id="rId58"/>
    <p:sldId id="1630" r:id="rId59"/>
    <p:sldId id="1631" r:id="rId60"/>
    <p:sldId id="1623" r:id="rId61"/>
    <p:sldId id="1594" r:id="rId62"/>
    <p:sldId id="1490" r:id="rId63"/>
    <p:sldId id="1534" r:id="rId64"/>
    <p:sldId id="1580" r:id="rId65"/>
    <p:sldId id="1599" r:id="rId66"/>
    <p:sldId id="1600" r:id="rId67"/>
    <p:sldId id="1601" r:id="rId68"/>
    <p:sldId id="1118" r:id="rId69"/>
    <p:sldId id="1485" r:id="rId70"/>
    <p:sldId id="1596" r:id="rId71"/>
    <p:sldId id="1493" r:id="rId72"/>
    <p:sldId id="1591" r:id="rId73"/>
    <p:sldId id="1309" r:id="rId74"/>
    <p:sldId id="1565" r:id="rId75"/>
  </p:sldIdLst>
  <p:sldSz cx="9144000" cy="6858000" type="screen4x3"/>
  <p:notesSz cx="7315200" cy="9601200"/>
  <p:embeddedFontLst>
    <p:embeddedFont>
      <p:font typeface="Helvetica" pitchFamily="34" charset="0"/>
      <p:regular r:id="rId77"/>
      <p:bold r:id="rId78"/>
      <p:italic r:id="rId79"/>
      <p:boldItalic r:id="rId80"/>
    </p:embeddedFont>
    <p:embeddedFont>
      <p:font typeface="Arial Unicode MS" pitchFamily="34" charset="-128"/>
      <p:regular r:id="rId81"/>
    </p:embeddedFont>
    <p:embeddedFont>
      <p:font typeface="Impact" pitchFamily="34" charset="0"/>
      <p:regular r:id="rId82"/>
    </p:embeddedFont>
    <p:embeddedFont>
      <p:font typeface="Arial Black" pitchFamily="34" charset="0"/>
      <p:bold r:id="rId8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3200" b="1" i="1" kern="1200">
        <a:solidFill>
          <a:srgbClr val="0066FF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FF00"/>
    <a:srgbClr val="FFFFFF"/>
    <a:srgbClr val="FF3399"/>
    <a:srgbClr val="FFFF66"/>
    <a:srgbClr val="1F497D"/>
    <a:srgbClr val="2D2D8A"/>
    <a:srgbClr val="1E4649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4" autoAdjust="0"/>
    <p:restoredTop sz="94595" autoAdjust="0"/>
  </p:normalViewPr>
  <p:slideViewPr>
    <p:cSldViewPr snapToGrid="0">
      <p:cViewPr>
        <p:scale>
          <a:sx n="55" d="100"/>
          <a:sy n="55" d="100"/>
        </p:scale>
        <p:origin x="-116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9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font" Target="fonts/font3.fntdata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font" Target="fonts/font6.fntdata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font" Target="fonts/font4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204FE5F-AC74-45C0-82F4-175DC0F60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4FE5F-AC74-45C0-82F4-175DC0F60DE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4FE5F-AC74-45C0-82F4-175DC0F60DE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3F8A-EC03-4193-A169-2B3AFA43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A0A2-C97E-45A4-96D3-90BED18B5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182E-7CB4-4F3D-BB57-8C3C4AABF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28D29-FB38-48D4-A5D6-21AEB53292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A9B3-A222-4E6B-BECE-BD8DA8A485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A0A2-C97E-45A4-96D3-90BED18B5C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4580-D9E1-447A-A5E7-FDD766772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35390-698A-4674-A833-C94CFF2C6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3F8A-EC03-4193-A169-2B3AFA43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71D3-1E74-4FA7-8352-063AC42867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884A-F7D8-4077-A080-8B5888C642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B1E3-5220-4256-BBE1-42527EC12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4580-D9E1-447A-A5E7-FDD766772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F9951-4B06-4B07-82BE-6D2466ACA1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D4D78-3AEC-4EA5-852A-9E4A53B32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182E-7CB4-4F3D-BB57-8C3C4AABF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28D29-FB38-48D4-A5D6-21AEB53292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A9B3-A222-4E6B-BECE-BD8DA8A485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A0A2-C97E-45A4-96D3-90BED18B5C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4580-D9E1-447A-A5E7-FDD766772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35390-698A-4674-A833-C94CFF2C6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3F8A-EC03-4193-A169-2B3AFA43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71D3-1E74-4FA7-8352-063AC42867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35390-698A-4674-A833-C94CFF2C6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884A-F7D8-4077-A080-8B5888C642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B1E3-5220-4256-BBE1-42527EC12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F9951-4B06-4B07-82BE-6D2466ACA1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D4D78-3AEC-4EA5-852A-9E4A53B32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182E-7CB4-4F3D-BB57-8C3C4AABF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28D29-FB38-48D4-A5D6-21AEB53292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A9B3-A222-4E6B-BECE-BD8DA8A485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A0A2-C97E-45A4-96D3-90BED18B5C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4580-D9E1-447A-A5E7-FDD766772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35390-698A-4674-A833-C94CFF2C6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9FE9-B765-49AB-943C-229A8F173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D0FA-982D-4988-A5E3-2A130E694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F2E-20F7-4435-8CD6-2417A1EBD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D1477-F8EF-4394-BD47-8B33F1D71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SCAR-AAA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D093E-62F7-46F9-92C6-B81380BE6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4D17F-C094-4D80-99A0-B8E57B6A3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E2AD-EFCD-4564-8EEC-2C40EB9EB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71D3-1E74-4FA7-8352-063AC4286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9E02-561F-4148-9E4A-7D0D7AFE0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h</a:t>
            </a:r>
            <a:r>
              <a:rPr lang="en-US"/>
              <a:t>, 2008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15288-63AE-4A68-83A4-F4BF93393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E30E-04BF-4BAE-9A40-128AA9E86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4175-F159-4C3A-AA77-66DEAB89D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5F264-A50A-4677-89D5-DCFBC067D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FB066-2CA5-4D54-B197-7528EF26F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E5470-8216-459C-87C5-E448B02AD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25FD-E5C6-4CD2-8F80-C40C7740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E050-98BE-4A71-9815-0F06001B4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D3E82-24B8-498A-9C53-A0B7943DF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884A-F7D8-4077-A080-8B5888C64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AC2F9-42CD-4E57-8250-84FE6FD33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651C-2597-4D6F-A201-94C22F897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235C-D7DD-4ACA-ACD0-A6CF8D034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DBB9E-B56F-4D71-9737-4F1D2EB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7A7AF-94C9-4FD4-B7EC-4E329DAB0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BE327-894F-4A4A-8E5C-1BD6C0A8E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06D0B-FD5E-4467-BCDD-B9A11670A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6D642-0981-489B-A679-DF92520E5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67A-B112-442C-A648-2E05A9262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6A01C-5956-4496-BA51-736B414F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B1E3-5220-4256-BBE1-42527EC12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5A2-4BF6-4E6E-83DA-514887931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313F7-2EAC-405D-82D2-3B8182453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29B0-81EC-4F78-9AC5-BDFBF5D79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209BB-A3F3-4A5E-818A-2372BA09D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74CF7-13D5-4D54-9BBD-4D8EE30ED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78DF2-625E-4849-9A03-243718940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3D286-FDDD-48C6-AEBD-8B8F8C083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9340E-9A3F-41F3-BFC9-14E573F4D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315D-5CE7-4CF3-B8F4-962743761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B739E-86EE-4D55-B1D4-38DA00B56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F9951-4B06-4B07-82BE-6D2466ACA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3668-EE70-4416-B718-BED03259D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FBC97-D8AF-4D14-A7C9-07C751F20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C1DF-9C1E-4A98-ADF4-0E181BE44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E30E-04BF-4BAE-9A40-128AA9E86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49051112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AD268-557E-4FAE-88A5-A7AD98064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508BF-CBA8-47C0-A2DC-4FC7ACA8E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698F-6223-44AD-8451-2AB3C3C8C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1753-6AF8-492D-91C9-98D5606D3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05E3F-8E93-49DE-A587-6500B2AE6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D4D78-3AEC-4EA5-852A-9E4A53B32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4D272-553A-4C01-B38A-F38026CA4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CDB6-644F-4375-837F-0C92587C3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7D41-8EA1-4726-85B1-63F07B76A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8E78-15FA-48FD-9828-4FE6D09F0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B331B-9CC3-4421-BA44-02B3A0509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B638B-C682-4591-8E60-441B1AAE8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B0644-DAED-4A9C-9CA7-3CFFB2297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0CC95-18E2-4D0A-AE6C-88B5F8AC4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50965-5E54-48E0-A67A-382443DF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08AF0-31AD-458C-854E-BB800C4AE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182E-7CB4-4F3D-BB57-8C3C4AABF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4A130-97A0-441C-AE39-AD3FD477F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SCAR-AAA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7DEA-CB21-4F46-B872-4797FFFDC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6511-56FF-4FDD-A727-C91905359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1BD4-3899-468F-ADE0-E61488C17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4C111-1619-4921-8827-ADB9BD59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h</a:t>
            </a:r>
            <a:r>
              <a:rPr lang="en-US"/>
              <a:t>, 2008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F62F7-0795-4046-9BDE-9457C577E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6629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Gary C. Hill, South Pole Science talk, Dec 11</a:t>
            </a:r>
            <a:r>
              <a:rPr lang="en-US" baseline="30000"/>
              <a:t>th</a:t>
            </a:r>
            <a:r>
              <a:rPr lang="en-US"/>
              <a:t>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BA29-FE9B-4506-AF5C-39287238E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677C4-7B0B-429F-B021-7305DA922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59927-7E89-4E4D-912A-399DACAD11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AAEA0-3B77-472D-806F-40AD417081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28D29-FB38-48D4-A5D6-21AEB5329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10070-9233-4DB7-B48F-851EC8610F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3E797-937D-44F1-A910-83A9DEA14C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E1033-885A-4EBE-9186-899F59FFD1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24D6E-7D80-42ED-A033-43D5FA61F2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E25D9-E492-4812-AD1B-F3667FD237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620BA-C1A3-49B3-9A28-C6B097E44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6641D-ED83-4170-9040-4DFBBE8800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1BE79-1DA4-4AD7-8224-85D7646FC1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Gary C. Hill, University of Adelaide Physics Colloquium Dec 18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4101B-63C5-48AE-BC0D-4415A698D4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BB4E8F-7A08-4CD1-9331-DD01BB4934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A9B3-A222-4E6B-BECE-BD8DA8A48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8100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2D1C53-1483-4957-91F1-C1F52DBD19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4A08FE-9363-485B-A160-D9A5BC9738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8100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AB68DF-E7EC-4F9A-A247-F905C72D1D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8100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617D5C-5D3E-4088-9F1E-AFA8DBE4E2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3F8A-EC03-4193-A169-2B3AFA43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71D3-1E74-4FA7-8352-063AC42867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884A-F7D8-4077-A080-8B5888C642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B1E3-5220-4256-BBE1-42527EC12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F9951-4B06-4B07-82BE-6D2466ACA1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D4D78-3AEC-4EA5-852A-9E4A53B32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5934931-76BA-4498-A319-5F5FC955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5934931-76BA-4498-A319-5F5FC9558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53200"/>
            <a:ext cx="6629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Gary C. Hill, SCAR AAA meeting, June 30</a:t>
            </a:r>
            <a:r>
              <a:rPr lang="en-US" baseline="30000"/>
              <a:t>th</a:t>
            </a:r>
            <a:r>
              <a:rPr lang="en-US"/>
              <a:t>, 2011</a:t>
            </a:r>
          </a:p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991CB79-2DC5-4155-AAE5-C3BED3650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14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553200"/>
            <a:ext cx="685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Gary C. Hill, Madison Academic Staff Association, November 17th, 2009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92DCA22-4D60-4148-9C6A-DA60DFF7C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0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553200"/>
            <a:ext cx="7239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Gary C. Hill, Multi-messenger Astrophysics, Georgia Tech, May 20, 2009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ADDA0BB-1046-4BCC-BB30-E27D4C0EE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346" r:id="rId15"/>
    <p:sldLayoutId id="2147484389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620F40F-F7DA-48D1-92C8-16025E015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6034DA1-58F5-4D20-853E-BC6BF913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26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553200"/>
            <a:ext cx="777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Gary C. Hill, University of Adelaide Physics Colloquium Dec 18 2009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F2EE6C90-2ADE-4C41-8022-FBF2F57D00A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  <p:sldLayoutId id="2147484328" r:id="rId13"/>
    <p:sldLayoutId id="2147484329" r:id="rId14"/>
    <p:sldLayoutId id="2147484330" r:id="rId15"/>
    <p:sldLayoutId id="2147484331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5934931-76BA-4498-A319-5F5FC9558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5934931-76BA-4498-A319-5F5FC9558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7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5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3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4.emf"/><Relationship Id="rId4" Type="http://schemas.openxmlformats.org/officeDocument/2006/relationships/image" Target="../media/image83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49.jpe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2819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First detection of high-energy astrophysical neutrinos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 err="1" smtClean="0">
                <a:solidFill>
                  <a:schemeClr val="bg1"/>
                </a:solidFill>
              </a:rPr>
              <a:t>IceCube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70659" name="Text Box 43"/>
          <p:cNvSpPr txBox="1">
            <a:spLocks noChangeArrowheads="1"/>
          </p:cNvSpPr>
          <p:nvPr/>
        </p:nvSpPr>
        <p:spPr bwMode="auto">
          <a:xfrm>
            <a:off x="0" y="6519446"/>
            <a:ext cx="2568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 smtClean="0">
                <a:solidFill>
                  <a:schemeClr val="bg1"/>
                </a:solidFill>
                <a:latin typeface="Arial" pitchFamily="34" charset="0"/>
              </a:rPr>
              <a:t>Photograph: </a:t>
            </a:r>
            <a:r>
              <a:rPr lang="en-US" sz="1600" b="0" i="0" dirty="0">
                <a:solidFill>
                  <a:schemeClr val="bg1"/>
                </a:solidFill>
                <a:latin typeface="Arial" pitchFamily="34" charset="0"/>
              </a:rPr>
              <a:t>Forest </a:t>
            </a:r>
            <a:r>
              <a:rPr lang="en-US" sz="1600" b="0" i="0" dirty="0" smtClean="0">
                <a:solidFill>
                  <a:schemeClr val="bg1"/>
                </a:solidFill>
                <a:latin typeface="Arial" pitchFamily="34" charset="0"/>
              </a:rPr>
              <a:t>Banks</a:t>
            </a:r>
            <a:endParaRPr lang="en-US" sz="1600" b="0" i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89836" name="Rectangle 44"/>
          <p:cNvSpPr>
            <a:spLocks noChangeArrowheads="1"/>
          </p:cNvSpPr>
          <p:nvPr/>
        </p:nvSpPr>
        <p:spPr bwMode="auto">
          <a:xfrm>
            <a:off x="664236" y="4137807"/>
            <a:ext cx="472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i="0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Gary C. </a:t>
            </a:r>
            <a:r>
              <a:rPr lang="en-US" sz="28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Hill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4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Adelaide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the </a:t>
            </a:r>
            <a:r>
              <a:rPr lang="en-US" sz="2000" i="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IceCube</a:t>
            </a:r>
            <a:r>
              <a:rPr lang="en-US" sz="20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collaboration</a:t>
            </a:r>
            <a:endParaRPr lang="en-US" sz="2000" i="0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en-US" sz="2400" i="0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925" y="5671718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</a:t>
            </a:r>
            <a:r>
              <a:rPr lang="en-US" sz="2000" b="0" i="0" dirty="0" smtClean="0">
                <a:solidFill>
                  <a:srgbClr val="FFFFFF"/>
                </a:solidFill>
              </a:rPr>
              <a:t>Neutrino 2014   Boston, June 2</a:t>
            </a:r>
            <a:r>
              <a:rPr lang="en-US" sz="2000" b="0" i="0" baseline="30000" dirty="0" smtClean="0">
                <a:solidFill>
                  <a:srgbClr val="FFFFFF"/>
                </a:solidFill>
              </a:rPr>
              <a:t>nd</a:t>
            </a:r>
            <a:r>
              <a:rPr lang="en-US" sz="2000" b="0" i="0" dirty="0" smtClean="0">
                <a:solidFill>
                  <a:srgbClr val="FFFFFF"/>
                </a:solidFill>
              </a:rPr>
              <a:t>, 2014 </a:t>
            </a:r>
            <a:endParaRPr lang="en-US" sz="2000" b="0" i="0" dirty="0">
              <a:solidFill>
                <a:srgbClr val="FFFFFF"/>
              </a:solidFill>
            </a:endParaRPr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858462"/>
            <a:ext cx="1143000" cy="84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2500" name="Picture 4" descr="http://icecube.wisc.edu/icecube/static/uniq/3840/images/ice-cube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57149"/>
            <a:ext cx="3467100" cy="704851"/>
          </a:xfrm>
          <a:prstGeom prst="rect">
            <a:avLst/>
          </a:prstGeom>
          <a:noFill/>
        </p:spPr>
      </p:pic>
    </p:spTree>
  </p:cSld>
  <p:clrMapOvr>
    <a:masterClrMapping/>
  </p:clrMapOvr>
  <p:transition advTm="937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art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24000" y="2362200"/>
            <a:ext cx="2733675" cy="2733675"/>
          </a:xfrm>
        </p:spPr>
      </p:pic>
      <p:pic>
        <p:nvPicPr>
          <p:cNvPr id="30" name="Content Placeholder 30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4600" y="2362200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1552624" y="104823"/>
            <a:ext cx="597955" cy="597955"/>
          </a:xfrm>
          <a:prstGeom prst="rect">
            <a:avLst/>
          </a:prstGeom>
          <a:noFill/>
        </p:spPr>
      </p:pic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495800" y="6248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3686224" y="-47576"/>
            <a:ext cx="597955" cy="597955"/>
          </a:xfrm>
          <a:prstGeom prst="rect">
            <a:avLst/>
          </a:prstGeom>
          <a:noFill/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895600" y="24384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2819400" y="228600"/>
            <a:ext cx="9906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304800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astrophysical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neutrino and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gamma-ray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12" y="3210464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upgoing</a:t>
            </a:r>
            <a:r>
              <a:rPr lang="en-US" sz="1800" dirty="0" smtClean="0">
                <a:solidFill>
                  <a:schemeClr val="bg1"/>
                </a:solidFill>
              </a:rPr>
              <a:t> neutrinos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through-going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muon</a:t>
            </a:r>
            <a:r>
              <a:rPr lang="en-US" sz="1800" dirty="0" smtClean="0">
                <a:solidFill>
                  <a:schemeClr val="bg1"/>
                </a:solidFill>
              </a:rPr>
              <a:t> tracks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 bwMode="auto">
          <a:xfrm rot="16200000" flipH="1">
            <a:off x="1409700" y="876300"/>
            <a:ext cx="1828800" cy="1143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Curved Connector 16"/>
          <p:cNvCxnSpPr/>
          <p:nvPr/>
        </p:nvCxnSpPr>
        <p:spPr bwMode="auto">
          <a:xfrm rot="16200000" flipV="1">
            <a:off x="2095501" y="5981701"/>
            <a:ext cx="2362198" cy="457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Curved Connector 16"/>
          <p:cNvCxnSpPr/>
          <p:nvPr/>
        </p:nvCxnSpPr>
        <p:spPr bwMode="auto">
          <a:xfrm flipV="1">
            <a:off x="304800" y="4876800"/>
            <a:ext cx="2057400" cy="1981200"/>
          </a:xfrm>
          <a:prstGeom prst="curvedConnector3">
            <a:avLst>
              <a:gd name="adj1" fmla="val 93011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2362200" y="2590800"/>
            <a:ext cx="4572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4" name="TextBox 33"/>
          <p:cNvSpPr txBox="1"/>
          <p:nvPr/>
        </p:nvSpPr>
        <p:spPr>
          <a:xfrm>
            <a:off x="4114800" y="4724400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astrophysical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neutrino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" y="4364973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atmospheric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neutrinos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51675" y="55626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cosmic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rays</a:t>
            </a:r>
          </a:p>
        </p:txBody>
      </p:sp>
      <p:cxnSp>
        <p:nvCxnSpPr>
          <p:cNvPr id="43" name="Curved Connector 16"/>
          <p:cNvCxnSpPr/>
          <p:nvPr/>
        </p:nvCxnSpPr>
        <p:spPr bwMode="auto">
          <a:xfrm flipV="1">
            <a:off x="4800600" y="6383547"/>
            <a:ext cx="4136366" cy="24585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8" name="Line 23"/>
          <p:cNvSpPr>
            <a:spLocks noChangeShapeType="1"/>
          </p:cNvSpPr>
          <p:nvPr/>
        </p:nvSpPr>
        <p:spPr bwMode="auto">
          <a:xfrm flipH="1" flipV="1">
            <a:off x="2895600" y="2362200"/>
            <a:ext cx="0" cy="381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9" name="TextBox 48"/>
          <p:cNvSpPr txBox="1"/>
          <p:nvPr/>
        </p:nvSpPr>
        <p:spPr>
          <a:xfrm>
            <a:off x="685800" y="6096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cosmic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ray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2057400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downgoing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muons</a:t>
            </a:r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err="1" smtClean="0">
                <a:solidFill>
                  <a:schemeClr val="bg1"/>
                </a:solidFill>
              </a:rPr>
              <a:t>upgoing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muons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2895600" y="2514600"/>
            <a:ext cx="15240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3048000" y="4495800"/>
            <a:ext cx="762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362200" y="4419600"/>
            <a:ext cx="762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2895600" y="2362200"/>
            <a:ext cx="152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743200" y="2438400"/>
            <a:ext cx="152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>
            <a:off x="2895600" y="2514600"/>
            <a:ext cx="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 flipV="1">
            <a:off x="3200400" y="457200"/>
            <a:ext cx="838200" cy="1905000"/>
          </a:xfrm>
          <a:prstGeom prst="line">
            <a:avLst/>
          </a:prstGeom>
          <a:noFill/>
          <a:ln w="66675">
            <a:solidFill>
              <a:srgbClr val="FFFF00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4648200" y="6019800"/>
            <a:ext cx="152400" cy="381000"/>
          </a:xfrm>
          <a:prstGeom prst="line">
            <a:avLst/>
          </a:prstGeom>
          <a:noFill/>
          <a:ln w="66675">
            <a:solidFill>
              <a:srgbClr val="FFFF00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5486400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gamma-ray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absorbed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at source</a:t>
            </a:r>
          </a:p>
        </p:txBody>
      </p:sp>
      <p:pic>
        <p:nvPicPr>
          <p:cNvPr id="38" name="Picture 37" descr="how-icecube-work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2989" y="0"/>
            <a:ext cx="4641011" cy="34588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45525" y="3536831"/>
            <a:ext cx="2898475" cy="2616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“Classical”  picture of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neutrino astronomy: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Earth filters out CR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look for </a:t>
            </a:r>
            <a:r>
              <a:rPr lang="en-US" sz="2000" dirty="0" err="1" smtClean="0">
                <a:solidFill>
                  <a:schemeClr val="bg1"/>
                </a:solidFill>
              </a:rPr>
              <a:t>upgoing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r>
              <a:rPr lang="en-US" sz="2000" dirty="0" smtClean="0">
                <a:solidFill>
                  <a:schemeClr val="bg1"/>
                </a:solidFill>
              </a:rPr>
              <a:t> from neutrinos </a:t>
            </a:r>
          </a:p>
        </p:txBody>
      </p:sp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art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24000" y="2362200"/>
            <a:ext cx="2733675" cy="2733675"/>
          </a:xfrm>
        </p:spPr>
      </p:pic>
      <p:pic>
        <p:nvPicPr>
          <p:cNvPr id="30" name="Content Placeholder 30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4600" y="2362200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1552624" y="104823"/>
            <a:ext cx="597955" cy="597955"/>
          </a:xfrm>
          <a:prstGeom prst="rect">
            <a:avLst/>
          </a:prstGeom>
          <a:noFill/>
        </p:spPr>
      </p:pic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495800" y="6248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3686224" y="-47576"/>
            <a:ext cx="597955" cy="597955"/>
          </a:xfrm>
          <a:prstGeom prst="rect">
            <a:avLst/>
          </a:prstGeom>
          <a:noFill/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895600" y="24384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2819400" y="228600"/>
            <a:ext cx="9906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304800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neutrino and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gamma-ray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12" y="3210464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upgoing</a:t>
            </a:r>
            <a:r>
              <a:rPr lang="en-US" sz="1800" dirty="0" smtClean="0">
                <a:solidFill>
                  <a:srgbClr val="FFFFFF"/>
                </a:solidFill>
              </a:rPr>
              <a:t> neutrinos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through-going 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muon</a:t>
            </a:r>
            <a:r>
              <a:rPr lang="en-US" sz="1800" dirty="0" smtClean="0">
                <a:solidFill>
                  <a:srgbClr val="FFFFFF"/>
                </a:solidFill>
              </a:rPr>
              <a:t> tracks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 bwMode="auto">
          <a:xfrm rot="16200000" flipH="1">
            <a:off x="1409700" y="876300"/>
            <a:ext cx="1828800" cy="1143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Curved Connector 16"/>
          <p:cNvCxnSpPr/>
          <p:nvPr/>
        </p:nvCxnSpPr>
        <p:spPr bwMode="auto">
          <a:xfrm rot="16200000" flipV="1">
            <a:off x="2095501" y="5981701"/>
            <a:ext cx="2362198" cy="457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Curved Connector 16"/>
          <p:cNvCxnSpPr/>
          <p:nvPr/>
        </p:nvCxnSpPr>
        <p:spPr bwMode="auto">
          <a:xfrm flipV="1">
            <a:off x="304800" y="4876800"/>
            <a:ext cx="2057400" cy="1981200"/>
          </a:xfrm>
          <a:prstGeom prst="curvedConnector3">
            <a:avLst>
              <a:gd name="adj1" fmla="val 93011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2362200" y="2590800"/>
            <a:ext cx="4572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4" name="TextBox 33"/>
          <p:cNvSpPr txBox="1"/>
          <p:nvPr/>
        </p:nvSpPr>
        <p:spPr>
          <a:xfrm>
            <a:off x="4114800" y="4724400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  neutrino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" y="4364973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atmospheric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 neutrinos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51675" y="55626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rays</a:t>
            </a:r>
          </a:p>
        </p:txBody>
      </p:sp>
      <p:cxnSp>
        <p:nvCxnSpPr>
          <p:cNvPr id="43" name="Curved Connector 16"/>
          <p:cNvCxnSpPr/>
          <p:nvPr/>
        </p:nvCxnSpPr>
        <p:spPr bwMode="auto">
          <a:xfrm flipV="1">
            <a:off x="4800600" y="6383547"/>
            <a:ext cx="4136366" cy="24585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8" name="Line 23"/>
          <p:cNvSpPr>
            <a:spLocks noChangeShapeType="1"/>
          </p:cNvSpPr>
          <p:nvPr/>
        </p:nvSpPr>
        <p:spPr bwMode="auto">
          <a:xfrm flipH="1" flipV="1">
            <a:off x="2895600" y="2362200"/>
            <a:ext cx="0" cy="381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9" name="TextBox 48"/>
          <p:cNvSpPr txBox="1"/>
          <p:nvPr/>
        </p:nvSpPr>
        <p:spPr>
          <a:xfrm>
            <a:off x="685800" y="6096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ray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2057400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downgoing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muons</a:t>
            </a:r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err="1" smtClean="0">
                <a:solidFill>
                  <a:srgbClr val="FFFFFF"/>
                </a:solidFill>
              </a:rPr>
              <a:t>upgoing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muons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2895600" y="2514600"/>
            <a:ext cx="15240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3048000" y="4495800"/>
            <a:ext cx="762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362200" y="4419600"/>
            <a:ext cx="762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2895600" y="2362200"/>
            <a:ext cx="152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743200" y="2438400"/>
            <a:ext cx="152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>
            <a:off x="2895600" y="2514600"/>
            <a:ext cx="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 flipV="1">
            <a:off x="3200400" y="457200"/>
            <a:ext cx="838200" cy="1905000"/>
          </a:xfrm>
          <a:prstGeom prst="line">
            <a:avLst/>
          </a:prstGeom>
          <a:noFill/>
          <a:ln w="66675">
            <a:solidFill>
              <a:srgbClr val="FFFF00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4648200" y="6019800"/>
            <a:ext cx="152400" cy="381000"/>
          </a:xfrm>
          <a:prstGeom prst="line">
            <a:avLst/>
          </a:prstGeom>
          <a:noFill/>
          <a:ln w="66675">
            <a:solidFill>
              <a:srgbClr val="FFFF00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5486400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gamma-ray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absorbed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at source</a:t>
            </a:r>
          </a:p>
        </p:txBody>
      </p:sp>
      <p:pic>
        <p:nvPicPr>
          <p:cNvPr id="38" name="Picture 37" descr="how-icecube-work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2989" y="0"/>
            <a:ext cx="4641011" cy="34588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45525" y="3536831"/>
            <a:ext cx="2898475" cy="2616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“Classical”  picture of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  neutrino astronomy: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Earth filters out CR </a:t>
            </a:r>
            <a:r>
              <a:rPr lang="en-US" sz="2000" dirty="0" err="1" smtClean="0">
                <a:solidFill>
                  <a:srgbClr val="FFFFFF"/>
                </a:solidFill>
              </a:rPr>
              <a:t>muons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look for </a:t>
            </a:r>
            <a:r>
              <a:rPr lang="en-US" sz="2000" dirty="0" err="1" smtClean="0">
                <a:solidFill>
                  <a:srgbClr val="FFFFFF"/>
                </a:solidFill>
              </a:rPr>
              <a:t>upgoing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muons</a:t>
            </a:r>
            <a:r>
              <a:rPr lang="en-US" sz="2000" dirty="0" smtClean="0">
                <a:solidFill>
                  <a:srgbClr val="FFFFFF"/>
                </a:solidFill>
              </a:rPr>
              <a:t> from neutrinos </a:t>
            </a:r>
          </a:p>
        </p:txBody>
      </p:sp>
      <p:pic>
        <p:nvPicPr>
          <p:cNvPr id="40" name="Picture 3" descr="datareductio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143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6003985" y="2429779"/>
            <a:ext cx="2898475" cy="4154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“Classical”  picture of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neutrino astronomy: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Earth filters out CR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look for </a:t>
            </a:r>
            <a:r>
              <a:rPr lang="en-US" sz="2000" dirty="0" err="1" smtClean="0">
                <a:solidFill>
                  <a:schemeClr val="bg1"/>
                </a:solidFill>
              </a:rPr>
              <a:t>upgoing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r>
              <a:rPr lang="en-US" sz="2000" dirty="0" smtClean="0">
                <a:solidFill>
                  <a:schemeClr val="bg1"/>
                </a:solidFill>
              </a:rPr>
              <a:t> from neutrinos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No hope to see downward through going neutrino induced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r>
              <a:rPr lang="en-US" sz="2000" dirty="0" smtClean="0">
                <a:solidFill>
                  <a:schemeClr val="bg1"/>
                </a:solidFill>
              </a:rPr>
              <a:t>!!!!!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80869" y="552091"/>
            <a:ext cx="2124974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Upgoing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77797" y="1293963"/>
            <a:ext cx="2507411" cy="3972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Downgoing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904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art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24000" y="2362200"/>
            <a:ext cx="2733675" cy="2733675"/>
          </a:xfrm>
        </p:spPr>
      </p:pic>
      <p:pic>
        <p:nvPicPr>
          <p:cNvPr id="29" name="Content Placeholder 30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4600" y="2362200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1552624" y="104823"/>
            <a:ext cx="597955" cy="597955"/>
          </a:xfrm>
          <a:prstGeom prst="rect">
            <a:avLst/>
          </a:prstGeom>
          <a:noFill/>
        </p:spPr>
      </p:pic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495800" y="6248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3686224" y="-47576"/>
            <a:ext cx="597955" cy="597955"/>
          </a:xfrm>
          <a:prstGeom prst="rect">
            <a:avLst/>
          </a:prstGeom>
          <a:noFill/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895600" y="24384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856391" y="1053405"/>
            <a:ext cx="4821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upgoing</a:t>
            </a:r>
            <a:r>
              <a:rPr lang="en-US" sz="2800" dirty="0" smtClean="0">
                <a:solidFill>
                  <a:srgbClr val="FFFFFF"/>
                </a:solidFill>
              </a:rPr>
              <a:t> neutrinos through-going </a:t>
            </a:r>
            <a:r>
              <a:rPr lang="en-US" sz="2800" dirty="0" err="1" smtClean="0">
                <a:solidFill>
                  <a:srgbClr val="FFFFFF"/>
                </a:solidFill>
              </a:rPr>
              <a:t>muon</a:t>
            </a:r>
            <a:r>
              <a:rPr lang="en-US" sz="2800" dirty="0" smtClean="0">
                <a:solidFill>
                  <a:srgbClr val="FFFFFF"/>
                </a:solidFill>
              </a:rPr>
              <a:t> tracks</a:t>
            </a:r>
          </a:p>
        </p:txBody>
      </p:sp>
      <p:cxnSp>
        <p:nvCxnSpPr>
          <p:cNvPr id="24" name="Curved Connector 16"/>
          <p:cNvCxnSpPr/>
          <p:nvPr/>
        </p:nvCxnSpPr>
        <p:spPr bwMode="auto">
          <a:xfrm rot="16200000" flipV="1">
            <a:off x="2095501" y="5981701"/>
            <a:ext cx="2362198" cy="457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Curved Connector 16"/>
          <p:cNvCxnSpPr/>
          <p:nvPr/>
        </p:nvCxnSpPr>
        <p:spPr bwMode="auto">
          <a:xfrm flipV="1">
            <a:off x="304800" y="4876800"/>
            <a:ext cx="2057400" cy="1981200"/>
          </a:xfrm>
          <a:prstGeom prst="curvedConnector3">
            <a:avLst>
              <a:gd name="adj1" fmla="val 93011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2362200" y="2590800"/>
            <a:ext cx="4572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4" name="TextBox 33"/>
          <p:cNvSpPr txBox="1"/>
          <p:nvPr/>
        </p:nvSpPr>
        <p:spPr>
          <a:xfrm>
            <a:off x="5505777" y="2658070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astrophysical neutrino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point source as excess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on background?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3276600"/>
            <a:ext cx="2621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atmospheric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neutrinos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51675" y="5562600"/>
            <a:ext cx="1710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rays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" y="914400"/>
            <a:ext cx="2367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reject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downgoing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muons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19" name="Picture 4" descr="ama-ii-sky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664717" y="3886200"/>
            <a:ext cx="4479283" cy="187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2971800" y="2438400"/>
            <a:ext cx="1752600" cy="3962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2819400" y="2438400"/>
            <a:ext cx="1828800" cy="419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2743200" y="25146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2895600" y="2514600"/>
            <a:ext cx="15240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2" name="Oval 31"/>
          <p:cNvSpPr/>
          <p:nvPr/>
        </p:nvSpPr>
        <p:spPr bwMode="auto">
          <a:xfrm>
            <a:off x="6324600" y="51816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010400" y="52578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001000" y="48768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7924800" y="48006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924800" y="49530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848600" y="48768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0200" y="-76200"/>
            <a:ext cx="9677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/>
                </a:solidFill>
              </a:rPr>
              <a:t>Looking down at the south pole</a:t>
            </a:r>
            <a:br>
              <a:rPr lang="en-US" sz="3200" dirty="0" smtClean="0">
                <a:solidFill>
                  <a:schemeClr val="accent3"/>
                </a:solidFill>
              </a:rPr>
            </a:br>
            <a:r>
              <a:rPr lang="en-US" sz="3200" dirty="0" smtClean="0">
                <a:solidFill>
                  <a:schemeClr val="accent3"/>
                </a:solidFill>
              </a:rPr>
              <a:t> into the northern sky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advTm="981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C79-86-schemat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3352800"/>
            <a:ext cx="3886200" cy="2717454"/>
          </a:xfrm>
          <a:prstGeom prst="rect">
            <a:avLst/>
          </a:prstGeom>
        </p:spPr>
      </p:pic>
      <p:pic>
        <p:nvPicPr>
          <p:cNvPr id="41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65039">
            <a:off x="1552624" y="104823"/>
            <a:ext cx="597955" cy="597955"/>
          </a:xfrm>
          <a:prstGeom prst="rect">
            <a:avLst/>
          </a:prstGeom>
          <a:noFill/>
        </p:spPr>
      </p:pic>
      <p:pic>
        <p:nvPicPr>
          <p:cNvPr id="7" name="Content Placeholder 6" descr="earth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524000" y="2362200"/>
            <a:ext cx="2733675" cy="2733675"/>
          </a:xfrm>
        </p:spPr>
      </p:pic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495800" y="6248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65039">
            <a:off x="3686224" y="-47576"/>
            <a:ext cx="597955" cy="597955"/>
          </a:xfrm>
          <a:prstGeom prst="rect">
            <a:avLst/>
          </a:prstGeom>
          <a:noFill/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895600" y="24384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5084991" y="609600"/>
            <a:ext cx="4821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upgoing</a:t>
            </a:r>
            <a:r>
              <a:rPr lang="en-US" sz="2800" dirty="0" smtClean="0">
                <a:solidFill>
                  <a:srgbClr val="FFFFFF"/>
                </a:solidFill>
              </a:rPr>
              <a:t> neutrinos through-going </a:t>
            </a:r>
            <a:r>
              <a:rPr lang="en-US" sz="2800" dirty="0" err="1" smtClean="0">
                <a:solidFill>
                  <a:srgbClr val="FFFFFF"/>
                </a:solidFill>
              </a:rPr>
              <a:t>muon</a:t>
            </a:r>
            <a:r>
              <a:rPr lang="en-US" sz="2800" dirty="0" smtClean="0">
                <a:solidFill>
                  <a:srgbClr val="FFFFFF"/>
                </a:solidFill>
              </a:rPr>
              <a:t> tracks</a:t>
            </a:r>
          </a:p>
        </p:txBody>
      </p:sp>
      <p:cxnSp>
        <p:nvCxnSpPr>
          <p:cNvPr id="24" name="Curved Connector 16"/>
          <p:cNvCxnSpPr/>
          <p:nvPr/>
        </p:nvCxnSpPr>
        <p:spPr bwMode="auto">
          <a:xfrm rot="16200000" flipV="1">
            <a:off x="2095501" y="5981701"/>
            <a:ext cx="2362198" cy="457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Curved Connector 16"/>
          <p:cNvCxnSpPr/>
          <p:nvPr/>
        </p:nvCxnSpPr>
        <p:spPr bwMode="auto">
          <a:xfrm flipV="1">
            <a:off x="304800" y="4876800"/>
            <a:ext cx="2057400" cy="1981200"/>
          </a:xfrm>
          <a:prstGeom prst="curvedConnector3">
            <a:avLst>
              <a:gd name="adj1" fmla="val 93011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2362200" y="2590800"/>
            <a:ext cx="4572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4" name="TextBox 33"/>
          <p:cNvSpPr txBox="1"/>
          <p:nvPr/>
        </p:nvSpPr>
        <p:spPr>
          <a:xfrm>
            <a:off x="4343400" y="2057400"/>
            <a:ext cx="4713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astrophysical neutrino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excess at high energy?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51675" y="5562600"/>
            <a:ext cx="1710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rays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6858000" y="4267200"/>
            <a:ext cx="1752600" cy="17526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B050">
                <a:alpha val="6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510931" y="6229290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muon</a:t>
            </a:r>
            <a:r>
              <a:rPr lang="en-US" sz="2000" dirty="0" smtClean="0">
                <a:solidFill>
                  <a:srgbClr val="FFFFFF"/>
                </a:solidFill>
              </a:rPr>
              <a:t> energy in detector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" y="914400"/>
            <a:ext cx="2367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reject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downgoing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muons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9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0" y="6019800"/>
            <a:ext cx="609600" cy="609600"/>
          </a:xfrm>
          <a:prstGeom prst="rect">
            <a:avLst/>
          </a:prstGeom>
          <a:noFill/>
        </p:spPr>
      </p:pic>
      <p:pic>
        <p:nvPicPr>
          <p:cNvPr id="30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28800" y="6553200"/>
            <a:ext cx="609600" cy="609600"/>
          </a:xfrm>
          <a:prstGeom prst="rect">
            <a:avLst/>
          </a:prstGeom>
          <a:noFill/>
        </p:spPr>
      </p:pic>
      <p:pic>
        <p:nvPicPr>
          <p:cNvPr id="31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733800" y="6248400"/>
            <a:ext cx="609600" cy="609600"/>
          </a:xfrm>
          <a:prstGeom prst="rect">
            <a:avLst/>
          </a:prstGeom>
          <a:noFill/>
        </p:spPr>
      </p:pic>
      <p:pic>
        <p:nvPicPr>
          <p:cNvPr id="32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66800" y="6248400"/>
            <a:ext cx="609600" cy="609600"/>
          </a:xfrm>
          <a:prstGeom prst="rect">
            <a:avLst/>
          </a:prstGeom>
          <a:noFill/>
        </p:spPr>
      </p:pic>
      <p:sp>
        <p:nvSpPr>
          <p:cNvPr id="37" name="Line 23"/>
          <p:cNvSpPr>
            <a:spLocks noChangeShapeType="1"/>
          </p:cNvSpPr>
          <p:nvPr/>
        </p:nvSpPr>
        <p:spPr bwMode="auto">
          <a:xfrm>
            <a:off x="2895600" y="2514600"/>
            <a:ext cx="15240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8" name="Line 23"/>
          <p:cNvSpPr>
            <a:spLocks noChangeShapeType="1"/>
          </p:cNvSpPr>
          <p:nvPr/>
        </p:nvSpPr>
        <p:spPr bwMode="auto">
          <a:xfrm flipH="1">
            <a:off x="457200" y="2438400"/>
            <a:ext cx="2438400" cy="3733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0200" y="-76200"/>
            <a:ext cx="9677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/>
                </a:solidFill>
              </a:rPr>
              <a:t>Looking down at the south pole</a:t>
            </a:r>
            <a:br>
              <a:rPr lang="en-US" sz="3200" dirty="0" smtClean="0">
                <a:solidFill>
                  <a:schemeClr val="accent3"/>
                </a:solidFill>
              </a:rPr>
            </a:br>
            <a:r>
              <a:rPr lang="en-US" sz="3200" dirty="0" smtClean="0">
                <a:solidFill>
                  <a:schemeClr val="accent3"/>
                </a:solidFill>
              </a:rPr>
              <a:t> into the northern sky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5" name="Content Placeholder 30" descr="detector-no-label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4600" y="2362200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/>
        </p:nvCxnSpPr>
        <p:spPr bwMode="auto">
          <a:xfrm>
            <a:off x="6629400" y="5029200"/>
            <a:ext cx="2209800" cy="6858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FF0000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advTm="1302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79-86-schemat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476375"/>
            <a:ext cx="7696200" cy="538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Atmospheric prompt is an important background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181600" y="3352800"/>
            <a:ext cx="3200400" cy="36576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343400" y="4724400"/>
            <a:ext cx="4953000" cy="18288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953000" y="4267200"/>
            <a:ext cx="4191000" cy="27432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IC59NumuDiffuse-results-prelim_lim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762000"/>
            <a:ext cx="4116797" cy="270096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>
            <a:off x="1371600" y="2362200"/>
            <a:ext cx="2133600" cy="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057400" y="2286000"/>
            <a:ext cx="838200" cy="9144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70C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5000" y="2133600"/>
            <a:ext cx="914400" cy="12954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B050">
                <a:alpha val="6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127504" y="6487870"/>
            <a:ext cx="4568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muon</a:t>
            </a:r>
            <a:r>
              <a:rPr lang="en-US" sz="2000" dirty="0" smtClean="0">
                <a:solidFill>
                  <a:schemeClr val="tx1"/>
                </a:solidFill>
              </a:rPr>
              <a:t> energy in detector (</a:t>
            </a:r>
            <a:r>
              <a:rPr lang="en-US" sz="2000" dirty="0" err="1" smtClean="0">
                <a:solidFill>
                  <a:schemeClr val="tx1"/>
                </a:solidFill>
              </a:rPr>
              <a:t>arb</a:t>
            </a:r>
            <a:r>
              <a:rPr lang="en-US" sz="2000" dirty="0" smtClean="0">
                <a:solidFill>
                  <a:schemeClr val="tx1"/>
                </a:solidFill>
              </a:rPr>
              <a:t>. units)</a:t>
            </a:r>
          </a:p>
        </p:txBody>
      </p:sp>
    </p:spTree>
  </p:cSld>
  <p:clrMapOvr>
    <a:masterClrMapping/>
  </p:clrMapOvr>
  <p:transition advTm="1028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Antarctica_world_location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90678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3124200" y="1349514"/>
            <a:ext cx="274320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ANTARES,NEMO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NESTOR, KM3NET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6019800" y="940275"/>
            <a:ext cx="1879041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Lake Baikal</a:t>
            </a:r>
          </a:p>
        </p:txBody>
      </p:sp>
      <p:sp>
        <p:nvSpPr>
          <p:cNvPr id="81927" name="TextBox 9"/>
          <p:cNvSpPr txBox="1">
            <a:spLocks noChangeArrowheads="1"/>
          </p:cNvSpPr>
          <p:nvPr/>
        </p:nvSpPr>
        <p:spPr bwMode="auto">
          <a:xfrm>
            <a:off x="838200" y="228600"/>
            <a:ext cx="7513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Optical Cherenkov neutrino detectors</a:t>
            </a:r>
          </a:p>
        </p:txBody>
      </p:sp>
      <p:pic>
        <p:nvPicPr>
          <p:cNvPr id="9" name="Picture 6" descr="fig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3250"/>
            <a:ext cx="2209800" cy="377855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66675" y="2392363"/>
            <a:ext cx="19907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DUMAND</a:t>
            </a:r>
          </a:p>
        </p:txBody>
      </p:sp>
      <p:pic>
        <p:nvPicPr>
          <p:cNvPr id="10" name="Picture 2" descr="amanda-ii_eiffel_notx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3702"/>
          <a:stretch>
            <a:fillRect/>
          </a:stretch>
        </p:blipFill>
        <p:spPr>
          <a:xfrm>
            <a:off x="2156883" y="2420866"/>
            <a:ext cx="1881717" cy="3979934"/>
          </a:xfr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/>
        </p:spPr>
      </p:pic>
      <p:pic>
        <p:nvPicPr>
          <p:cNvPr id="11" name="Picture 3" descr="south-pole-pico-drill-insertion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743200"/>
            <a:ext cx="26297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2209800" y="6172200"/>
            <a:ext cx="403860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AMANDA, </a:t>
            </a:r>
            <a:r>
              <a:rPr lang="en-US" dirty="0" err="1" smtClean="0">
                <a:solidFill>
                  <a:schemeClr val="tx1"/>
                </a:solidFill>
              </a:rPr>
              <a:t>IceCube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5" descr="south-pole-amanda-millenium-module-1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886200"/>
            <a:ext cx="2819400" cy="287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manda-skymap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1675" y="1512416"/>
            <a:ext cx="3502325" cy="2367584"/>
          </a:xfrm>
          <a:prstGeom prst="rect">
            <a:avLst/>
          </a:prstGeom>
        </p:spPr>
      </p:pic>
    </p:spTree>
  </p:cSld>
  <p:clrMapOvr>
    <a:masterClrMapping/>
  </p:clrMapOvr>
  <p:transition advTm="956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collaboration_powerpoint_EUzoom_031314_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234545"/>
          </a:xfrm>
          <a:prstGeom prst="rect">
            <a:avLst/>
          </a:prstGeom>
        </p:spPr>
      </p:pic>
    </p:spTree>
  </p:cSld>
  <p:clrMapOvr>
    <a:masterClrMapping/>
  </p:clrMapOvr>
  <p:transition advTm="918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-blueTopArray_black-618432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52400"/>
            <a:ext cx="8428198" cy="708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28600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IceCube</a:t>
            </a:r>
            <a:endParaRPr lang="en-US" sz="5400" dirty="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219200"/>
            <a:ext cx="4953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Construction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Dec </a:t>
            </a:r>
            <a:r>
              <a:rPr lang="en-US" sz="2800" dirty="0">
                <a:solidFill>
                  <a:schemeClr val="bg1"/>
                </a:solidFill>
              </a:rPr>
              <a:t>2004 </a:t>
            </a:r>
            <a:r>
              <a:rPr lang="en-US" sz="2800" dirty="0" smtClean="0">
                <a:solidFill>
                  <a:schemeClr val="bg1"/>
                </a:solidFill>
              </a:rPr>
              <a:t>– Dec 2010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86 strings x 60 DOM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IceTop</a:t>
            </a:r>
            <a:r>
              <a:rPr lang="en-US" sz="2400" dirty="0" smtClean="0">
                <a:solidFill>
                  <a:schemeClr val="bg1"/>
                </a:solidFill>
              </a:rPr>
              <a:t> air shower array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Partial detectors </a:t>
            </a:r>
            <a:r>
              <a:rPr lang="en-US" sz="2400" dirty="0" err="1" smtClean="0">
                <a:solidFill>
                  <a:schemeClr val="bg1"/>
                </a:solidFill>
              </a:rPr>
              <a:t>analysed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IC40,  IC59,  IC79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Full detector: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IC86</a:t>
            </a:r>
            <a:r>
              <a:rPr lang="en-US" sz="2400" dirty="0" smtClean="0">
                <a:solidFill>
                  <a:schemeClr val="bg1"/>
                </a:solidFill>
              </a:rPr>
              <a:t>, 3 ½ years running to date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HESE: IC79/86-1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HESE-2: IC79/86-1/86-2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7400" y="464820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 86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91200" y="228600"/>
            <a:ext cx="1488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IceTop</a:t>
            </a:r>
            <a:endParaRPr lang="en-US" dirty="0"/>
          </a:p>
        </p:txBody>
      </p:sp>
    </p:spTree>
  </p:cSld>
  <p:clrMapOvr>
    <a:masterClrMapping/>
  </p:clrMapOvr>
  <p:transition advTm="3198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trino-signatu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74618" cy="528637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420469"/>
            <a:ext cx="5442516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i="0" dirty="0" smtClean="0">
                <a:solidFill>
                  <a:srgbClr val="FFFFFF"/>
                </a:solidFill>
                <a:latin typeface="Arial Unicode MS" pitchFamily="34" charset="-128"/>
              </a:rPr>
              <a:t>Neutrino event signatures</a:t>
            </a:r>
            <a:endParaRPr lang="en-US" sz="3600" i="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 advTm="2396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IC40+59+79+86 significance: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all-sky through-going </a:t>
            </a:r>
            <a:r>
              <a:rPr lang="en-US" sz="3200" dirty="0" err="1" smtClean="0">
                <a:solidFill>
                  <a:schemeClr val="bg1"/>
                </a:solidFill>
              </a:rPr>
              <a:t>muons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MapIC86_joint_AllSky_UNBLIN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1143000"/>
            <a:ext cx="83058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2667000"/>
            <a:ext cx="2666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Point source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in the sky?</a:t>
            </a:r>
          </a:p>
        </p:txBody>
      </p:sp>
    </p:spTree>
  </p:cSld>
  <p:clrMapOvr>
    <a:masterClrMapping/>
  </p:clrMapOvr>
  <p:transition advTm="81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bird_nostrin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625" y="-3823"/>
            <a:ext cx="9149097" cy="6861823"/>
          </a:xfrm>
          <a:prstGeom prst="rect">
            <a:avLst/>
          </a:prstGeom>
        </p:spPr>
      </p:pic>
      <p:sp>
        <p:nvSpPr>
          <p:cNvPr id="6" name="Line 23"/>
          <p:cNvSpPr>
            <a:spLocks noChangeShapeType="1"/>
          </p:cNvSpPr>
          <p:nvPr/>
        </p:nvSpPr>
        <p:spPr bwMode="auto">
          <a:xfrm flipV="1">
            <a:off x="5614358" y="431320"/>
            <a:ext cx="4323272" cy="2514599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lg" len="lg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1932331"/>
            <a:ext cx="22349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photon arrival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timings: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red - early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yellow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orange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green</a:t>
            </a:r>
          </a:p>
          <a:p>
            <a:r>
              <a:rPr lang="en-US" sz="2400" dirty="0" smtClean="0"/>
              <a:t>blue  - late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18574" y="5711770"/>
            <a:ext cx="42594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string spacing 125 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DOM spacing 17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5283" y="0"/>
            <a:ext cx="77444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Cherenkov light from a 2 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neutrino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induced  particle shower in </a:t>
            </a:r>
            <a:r>
              <a:rPr lang="en-US" dirty="0" err="1" smtClean="0">
                <a:solidFill>
                  <a:schemeClr val="bg1"/>
                </a:solidFill>
              </a:rPr>
              <a:t>IceCube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128" y="5044805"/>
            <a:ext cx="2418157" cy="1813195"/>
          </a:xfrm>
          <a:prstGeom prst="rect">
            <a:avLst/>
          </a:prstGeom>
          <a:noFill/>
        </p:spPr>
      </p:pic>
      <p:sp>
        <p:nvSpPr>
          <p:cNvPr id="13" name="Line 23"/>
          <p:cNvSpPr>
            <a:spLocks noChangeShapeType="1"/>
          </p:cNvSpPr>
          <p:nvPr/>
        </p:nvSpPr>
        <p:spPr bwMode="auto">
          <a:xfrm>
            <a:off x="7142673" y="3588590"/>
            <a:ext cx="655606" cy="1483742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lg" len="lg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8248077" y="1332781"/>
            <a:ext cx="8096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sz="4000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e</a:t>
            </a:r>
            <a:endParaRPr lang="en-US" sz="4000" i="0" dirty="0" smtClean="0">
              <a:solidFill>
                <a:srgbClr val="0070C0"/>
              </a:solidFill>
              <a:latin typeface="Lucida Grande" charset="0"/>
              <a:sym typeface="Symbol" pitchFamily="18" charset="2"/>
            </a:endParaRPr>
          </a:p>
        </p:txBody>
      </p:sp>
    </p:spTree>
  </p:cSld>
  <p:clrMapOvr>
    <a:masterClrMapping/>
  </p:clrMapOvr>
  <p:transition advTm="4416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art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3042" y="70446"/>
            <a:ext cx="32448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cgro_cut-a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1781" y="1229264"/>
            <a:ext cx="10985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gamma-bur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2252" y="4610100"/>
            <a:ext cx="1498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399199" y="5847267"/>
            <a:ext cx="17139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 smtClean="0">
                <a:solidFill>
                  <a:srgbClr val="FFFFFF"/>
                </a:solidFill>
                <a:latin typeface="Times New Roman" pitchFamily="18" charset="0"/>
              </a:rPr>
              <a:t>distant </a:t>
            </a:r>
            <a:r>
              <a:rPr lang="en-US" sz="2400" b="0" i="0" dirty="0">
                <a:solidFill>
                  <a:srgbClr val="FFFFFF"/>
                </a:solidFill>
                <a:latin typeface="Times New Roman" pitchFamily="18" charset="0"/>
              </a:rPr>
              <a:t>GRB</a:t>
            </a: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5822492" y="276055"/>
            <a:ext cx="1268413" cy="457200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 err="1">
                <a:solidFill>
                  <a:srgbClr val="FFFFFF"/>
                </a:solidFill>
                <a:latin typeface="Times New Roman" pitchFamily="18" charset="0"/>
              </a:rPr>
              <a:t>IceCube</a:t>
            </a:r>
            <a:endParaRPr lang="en-US" sz="2400" i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3752491" y="4699958"/>
            <a:ext cx="61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γ, ν</a:t>
            </a:r>
            <a:endParaRPr lang="en-US" sz="2400" i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6899695" y="1338532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ν</a:t>
            </a:r>
          </a:p>
        </p:txBody>
      </p:sp>
      <p:pic>
        <p:nvPicPr>
          <p:cNvPr id="113679" name="Picture 15" descr="Swift2"/>
          <p:cNvPicPr>
            <a:picLocks noChangeAspect="1" noChangeArrowheads="1"/>
          </p:cNvPicPr>
          <p:nvPr/>
        </p:nvPicPr>
        <p:blipFill>
          <a:blip r:embed="rId5" cstate="print"/>
          <a:srcRect t="7680" r="17067"/>
          <a:stretch>
            <a:fillRect/>
          </a:stretch>
        </p:blipFill>
        <p:spPr bwMode="auto">
          <a:xfrm>
            <a:off x="6222521" y="3253596"/>
            <a:ext cx="911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0" name="Oval 16"/>
          <p:cNvSpPr>
            <a:spLocks noChangeArrowheads="1"/>
          </p:cNvSpPr>
          <p:nvPr/>
        </p:nvSpPr>
        <p:spPr bwMode="auto">
          <a:xfrm>
            <a:off x="5378569" y="-362310"/>
            <a:ext cx="4191000" cy="4191000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81" name="Text Box 17"/>
          <p:cNvSpPr txBox="1">
            <a:spLocks noChangeArrowheads="1"/>
          </p:cNvSpPr>
          <p:nvPr/>
        </p:nvSpPr>
        <p:spPr bwMode="auto">
          <a:xfrm>
            <a:off x="7123433" y="4028535"/>
            <a:ext cx="1653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 smtClean="0">
                <a:solidFill>
                  <a:srgbClr val="FFFFFF"/>
                </a:solidFill>
                <a:latin typeface="Times New Roman" pitchFamily="18" charset="0"/>
              </a:rPr>
              <a:t>Gamma-ray</a:t>
            </a:r>
          </a:p>
          <a:p>
            <a:pPr algn="ctr"/>
            <a:r>
              <a:rPr lang="en-US" sz="2400" b="0" i="0" dirty="0" smtClean="0">
                <a:solidFill>
                  <a:srgbClr val="FFFFFF"/>
                </a:solidFill>
                <a:latin typeface="Times New Roman" pitchFamily="18" charset="0"/>
              </a:rPr>
              <a:t>satellites</a:t>
            </a:r>
            <a:endParaRPr lang="en-US" sz="2400" b="0" i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82" name="Line 18"/>
          <p:cNvSpPr>
            <a:spLocks noChangeShapeType="1"/>
          </p:cNvSpPr>
          <p:nvPr/>
        </p:nvSpPr>
        <p:spPr bwMode="auto">
          <a:xfrm flipV="1">
            <a:off x="2967486" y="3959523"/>
            <a:ext cx="3487947" cy="183742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83" name="Text Box 19"/>
          <p:cNvSpPr txBox="1">
            <a:spLocks noChangeArrowheads="1"/>
          </p:cNvSpPr>
          <p:nvPr/>
        </p:nvSpPr>
        <p:spPr bwMode="auto">
          <a:xfrm>
            <a:off x="4448175" y="4974567"/>
            <a:ext cx="4695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>
                <a:solidFill>
                  <a:srgbClr val="FFFFFF"/>
                </a:solidFill>
                <a:latin typeface="Times New Roman" pitchFamily="18" charset="0"/>
              </a:rPr>
              <a:t>GRB timing/localization information</a:t>
            </a:r>
          </a:p>
          <a:p>
            <a:pPr algn="ctr"/>
            <a:r>
              <a:rPr lang="en-US" sz="2400" b="0" i="0" dirty="0">
                <a:solidFill>
                  <a:srgbClr val="FFFFFF"/>
                </a:solidFill>
                <a:latin typeface="Times New Roman" pitchFamily="18" charset="0"/>
              </a:rPr>
              <a:t>from correlations among satellites</a:t>
            </a:r>
          </a:p>
        </p:txBody>
      </p: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441325" y="642938"/>
            <a:ext cx="253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 b="0" i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3685" name="Text Box 21"/>
          <p:cNvSpPr txBox="1">
            <a:spLocks noChangeArrowheads="1"/>
          </p:cNvSpPr>
          <p:nvPr/>
        </p:nvSpPr>
        <p:spPr bwMode="auto">
          <a:xfrm>
            <a:off x="152400" y="152400"/>
            <a:ext cx="202145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latin typeface="Impact" pitchFamily="34" charset="0"/>
              </a:rPr>
              <a:t>Neutrinos in coincidence with</a:t>
            </a:r>
          </a:p>
          <a:p>
            <a:pPr algn="ctr"/>
            <a:r>
              <a:rPr lang="en-US" sz="2400" b="0" i="0" dirty="0">
                <a:solidFill>
                  <a:srgbClr val="000000"/>
                </a:solidFill>
                <a:latin typeface="Impact" pitchFamily="34" charset="0"/>
              </a:rPr>
              <a:t>gamma-ray bursts?</a:t>
            </a:r>
          </a:p>
        </p:txBody>
      </p:sp>
      <p:sp>
        <p:nvSpPr>
          <p:cNvPr id="1401878" name="Text Box 22"/>
          <p:cNvSpPr txBox="1">
            <a:spLocks noChangeArrowheads="1"/>
          </p:cNvSpPr>
          <p:nvPr/>
        </p:nvSpPr>
        <p:spPr bwMode="auto">
          <a:xfrm>
            <a:off x="-4377" y="0"/>
            <a:ext cx="58530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Neutrinos in coincidence </a:t>
            </a:r>
            <a:r>
              <a:rPr lang="en-US" i="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 gamma-ray bursts?</a:t>
            </a:r>
          </a:p>
        </p:txBody>
      </p:sp>
      <p:sp>
        <p:nvSpPr>
          <p:cNvPr id="1401879" name="Text Box 23"/>
          <p:cNvSpPr txBox="1">
            <a:spLocks noChangeArrowheads="1"/>
          </p:cNvSpPr>
          <p:nvPr/>
        </p:nvSpPr>
        <p:spPr bwMode="auto">
          <a:xfrm>
            <a:off x="3999786" y="5911850"/>
            <a:ext cx="52994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Direction plus time (10-100s) </a:t>
            </a:r>
            <a:r>
              <a:rPr lang="en-US" sz="24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cuts</a:t>
            </a:r>
          </a:p>
          <a:p>
            <a:pPr>
              <a:defRPr/>
            </a:pPr>
            <a:r>
              <a:rPr lang="en-US" sz="24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i="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 much reduced background</a:t>
            </a:r>
          </a:p>
        </p:txBody>
      </p:sp>
      <p:pic>
        <p:nvPicPr>
          <p:cNvPr id="24" name="Content Placeholder 30" descr="detector-no-label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38359" y="86265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670" name="Line 6"/>
          <p:cNvSpPr>
            <a:spLocks noChangeShapeType="1"/>
          </p:cNvSpPr>
          <p:nvPr/>
        </p:nvSpPr>
        <p:spPr bwMode="auto">
          <a:xfrm flipV="1">
            <a:off x="2967487" y="638354"/>
            <a:ext cx="4422475" cy="5106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V="1">
            <a:off x="2809335" y="1604512"/>
            <a:ext cx="2383767" cy="425857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5" descr="GRB_break_exclusion_CL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540" y="1104181"/>
            <a:ext cx="4399472" cy="3303574"/>
          </a:xfrm>
          <a:prstGeom prst="rect">
            <a:avLst/>
          </a:prstGeom>
        </p:spPr>
      </p:pic>
      <p:sp>
        <p:nvSpPr>
          <p:cNvPr id="27" name="Oval 26"/>
          <p:cNvSpPr>
            <a:spLocks noChangeAspect="1"/>
          </p:cNvSpPr>
          <p:nvPr/>
        </p:nvSpPr>
        <p:spPr bwMode="auto">
          <a:xfrm>
            <a:off x="2679192" y="2829463"/>
            <a:ext cx="196337" cy="1960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6423" y="2311878"/>
            <a:ext cx="937871" cy="1631216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upper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limits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are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below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 bwMode="auto">
          <a:xfrm>
            <a:off x="2682017" y="1653382"/>
            <a:ext cx="196337" cy="19602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32491" y="983408"/>
            <a:ext cx="1636987" cy="1015663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IC40, IC59,</a:t>
            </a:r>
          </a:p>
          <a:p>
            <a:r>
              <a:rPr lang="en-US" sz="2000" dirty="0" smtClean="0">
                <a:solidFill>
                  <a:schemeClr val="accent3"/>
                </a:solidFill>
              </a:rPr>
              <a:t>IC79, IC86-1</a:t>
            </a:r>
          </a:p>
          <a:p>
            <a:r>
              <a:rPr lang="en-US" sz="2000" dirty="0" smtClean="0">
                <a:solidFill>
                  <a:schemeClr val="accent3"/>
                </a:solidFill>
              </a:rPr>
              <a:t>506 GRBs 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57538" y="4523505"/>
            <a:ext cx="32752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Where are the neutrinos?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Are GRBs </a:t>
            </a:r>
            <a:r>
              <a:rPr lang="en-US" sz="2000" dirty="0" smtClean="0">
                <a:solidFill>
                  <a:schemeClr val="bg1"/>
                </a:solidFill>
              </a:rPr>
              <a:t>really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cosmic ray </a:t>
            </a:r>
            <a:r>
              <a:rPr lang="en-US" sz="2000" dirty="0">
                <a:solidFill>
                  <a:schemeClr val="bg1"/>
                </a:solidFill>
              </a:rPr>
              <a:t>sources?</a:t>
            </a:r>
          </a:p>
        </p:txBody>
      </p:sp>
    </p:spTree>
  </p:cSld>
  <p:clrMapOvr>
    <a:masterClrMapping/>
  </p:clrMapOvr>
  <p:transition advTm="193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art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3042" y="70446"/>
            <a:ext cx="32448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cgro_cut-a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1781" y="1229264"/>
            <a:ext cx="10985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gamma-bur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2252" y="4610100"/>
            <a:ext cx="1498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399199" y="5847267"/>
            <a:ext cx="17139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 smtClean="0">
                <a:solidFill>
                  <a:srgbClr val="FFFFFF"/>
                </a:solidFill>
                <a:latin typeface="Times New Roman" pitchFamily="18" charset="0"/>
              </a:rPr>
              <a:t>distant </a:t>
            </a:r>
            <a:r>
              <a:rPr lang="en-US" sz="2400" b="0" i="0" dirty="0">
                <a:solidFill>
                  <a:srgbClr val="FFFFFF"/>
                </a:solidFill>
                <a:latin typeface="Times New Roman" pitchFamily="18" charset="0"/>
              </a:rPr>
              <a:t>GRB</a:t>
            </a: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5822492" y="276055"/>
            <a:ext cx="1268413" cy="457200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 err="1">
                <a:solidFill>
                  <a:srgbClr val="FFFFFF"/>
                </a:solidFill>
                <a:latin typeface="Times New Roman" pitchFamily="18" charset="0"/>
              </a:rPr>
              <a:t>IceCube</a:t>
            </a:r>
            <a:endParaRPr lang="en-US" sz="2400" i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3752491" y="4699958"/>
            <a:ext cx="61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γ, ν</a:t>
            </a:r>
            <a:endParaRPr lang="en-US" sz="2400" i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6899695" y="1338532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ν</a:t>
            </a:r>
          </a:p>
        </p:txBody>
      </p:sp>
      <p:pic>
        <p:nvPicPr>
          <p:cNvPr id="113679" name="Picture 15" descr="Swift2"/>
          <p:cNvPicPr>
            <a:picLocks noChangeAspect="1" noChangeArrowheads="1"/>
          </p:cNvPicPr>
          <p:nvPr/>
        </p:nvPicPr>
        <p:blipFill>
          <a:blip r:embed="rId5" cstate="print"/>
          <a:srcRect t="7680" r="17067"/>
          <a:stretch>
            <a:fillRect/>
          </a:stretch>
        </p:blipFill>
        <p:spPr bwMode="auto">
          <a:xfrm>
            <a:off x="6222521" y="3253596"/>
            <a:ext cx="911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0" name="Oval 16"/>
          <p:cNvSpPr>
            <a:spLocks noChangeArrowheads="1"/>
          </p:cNvSpPr>
          <p:nvPr/>
        </p:nvSpPr>
        <p:spPr bwMode="auto">
          <a:xfrm>
            <a:off x="5378569" y="-362310"/>
            <a:ext cx="4191000" cy="4191000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81" name="Text Box 17"/>
          <p:cNvSpPr txBox="1">
            <a:spLocks noChangeArrowheads="1"/>
          </p:cNvSpPr>
          <p:nvPr/>
        </p:nvSpPr>
        <p:spPr bwMode="auto">
          <a:xfrm>
            <a:off x="7123433" y="4028535"/>
            <a:ext cx="1653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 smtClean="0">
                <a:solidFill>
                  <a:srgbClr val="FFFFFF"/>
                </a:solidFill>
                <a:latin typeface="Times New Roman" pitchFamily="18" charset="0"/>
              </a:rPr>
              <a:t>Gamma-ray</a:t>
            </a:r>
          </a:p>
          <a:p>
            <a:pPr algn="ctr"/>
            <a:r>
              <a:rPr lang="en-US" sz="2400" b="0" i="0" dirty="0" smtClean="0">
                <a:solidFill>
                  <a:srgbClr val="FFFFFF"/>
                </a:solidFill>
                <a:latin typeface="Times New Roman" pitchFamily="18" charset="0"/>
              </a:rPr>
              <a:t>satellites</a:t>
            </a:r>
            <a:endParaRPr lang="en-US" sz="2400" b="0" i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82" name="Line 18"/>
          <p:cNvSpPr>
            <a:spLocks noChangeShapeType="1"/>
          </p:cNvSpPr>
          <p:nvPr/>
        </p:nvSpPr>
        <p:spPr bwMode="auto">
          <a:xfrm flipV="1">
            <a:off x="2967486" y="3959523"/>
            <a:ext cx="3487947" cy="183742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83" name="Text Box 19"/>
          <p:cNvSpPr txBox="1">
            <a:spLocks noChangeArrowheads="1"/>
          </p:cNvSpPr>
          <p:nvPr/>
        </p:nvSpPr>
        <p:spPr bwMode="auto">
          <a:xfrm>
            <a:off x="4448175" y="4974567"/>
            <a:ext cx="4695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>
                <a:solidFill>
                  <a:srgbClr val="FFFFFF"/>
                </a:solidFill>
                <a:latin typeface="Times New Roman" pitchFamily="18" charset="0"/>
              </a:rPr>
              <a:t>GRB timing/localization information</a:t>
            </a:r>
          </a:p>
          <a:p>
            <a:pPr algn="ctr"/>
            <a:r>
              <a:rPr lang="en-US" sz="2400" b="0" i="0" dirty="0">
                <a:solidFill>
                  <a:srgbClr val="FFFFFF"/>
                </a:solidFill>
                <a:latin typeface="Times New Roman" pitchFamily="18" charset="0"/>
              </a:rPr>
              <a:t>from correlations among satellites</a:t>
            </a:r>
          </a:p>
        </p:txBody>
      </p: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441325" y="642938"/>
            <a:ext cx="253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 b="0" i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3685" name="Text Box 21"/>
          <p:cNvSpPr txBox="1">
            <a:spLocks noChangeArrowheads="1"/>
          </p:cNvSpPr>
          <p:nvPr/>
        </p:nvSpPr>
        <p:spPr bwMode="auto">
          <a:xfrm>
            <a:off x="152400" y="152400"/>
            <a:ext cx="202145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latin typeface="Impact" pitchFamily="34" charset="0"/>
              </a:rPr>
              <a:t>Neutrinos in coincidence with</a:t>
            </a:r>
          </a:p>
          <a:p>
            <a:pPr algn="ctr"/>
            <a:r>
              <a:rPr lang="en-US" sz="2400" b="0" i="0" dirty="0">
                <a:solidFill>
                  <a:srgbClr val="000000"/>
                </a:solidFill>
                <a:latin typeface="Impact" pitchFamily="34" charset="0"/>
              </a:rPr>
              <a:t>gamma-ray bursts?</a:t>
            </a:r>
          </a:p>
        </p:txBody>
      </p:sp>
      <p:sp>
        <p:nvSpPr>
          <p:cNvPr id="1401878" name="Text Box 22"/>
          <p:cNvSpPr txBox="1">
            <a:spLocks noChangeArrowheads="1"/>
          </p:cNvSpPr>
          <p:nvPr/>
        </p:nvSpPr>
        <p:spPr bwMode="auto">
          <a:xfrm>
            <a:off x="-4377" y="0"/>
            <a:ext cx="58530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Neutrinos in coincidence </a:t>
            </a:r>
            <a:r>
              <a:rPr lang="en-US" i="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 gamma-ray bursts?</a:t>
            </a:r>
          </a:p>
        </p:txBody>
      </p:sp>
      <p:sp>
        <p:nvSpPr>
          <p:cNvPr id="1401879" name="Text Box 23"/>
          <p:cNvSpPr txBox="1">
            <a:spLocks noChangeArrowheads="1"/>
          </p:cNvSpPr>
          <p:nvPr/>
        </p:nvSpPr>
        <p:spPr bwMode="auto">
          <a:xfrm>
            <a:off x="3999786" y="5911850"/>
            <a:ext cx="52994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Direction plus time (10-100s) </a:t>
            </a:r>
            <a:r>
              <a:rPr lang="en-US" sz="24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cuts</a:t>
            </a:r>
          </a:p>
          <a:p>
            <a:pPr>
              <a:defRPr/>
            </a:pPr>
            <a:r>
              <a:rPr lang="en-US" sz="2400" i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i="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 much reduced background</a:t>
            </a:r>
          </a:p>
        </p:txBody>
      </p:sp>
      <p:pic>
        <p:nvPicPr>
          <p:cNvPr id="24" name="Content Placeholder 30" descr="detector-no-label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38359" y="86265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670" name="Line 6"/>
          <p:cNvSpPr>
            <a:spLocks noChangeShapeType="1"/>
          </p:cNvSpPr>
          <p:nvPr/>
        </p:nvSpPr>
        <p:spPr bwMode="auto">
          <a:xfrm flipV="1">
            <a:off x="2967487" y="638354"/>
            <a:ext cx="4422475" cy="5106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V="1">
            <a:off x="2809335" y="1604512"/>
            <a:ext cx="2383767" cy="425857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2679192" y="2829463"/>
            <a:ext cx="196337" cy="1960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6423" y="2311878"/>
            <a:ext cx="937871" cy="1631216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upper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limits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are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below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WB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 bwMode="auto">
          <a:xfrm>
            <a:off x="2682017" y="1653382"/>
            <a:ext cx="196337" cy="19602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32491" y="983408"/>
            <a:ext cx="1636987" cy="1015663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IC40, IC59,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IC79, IC86-1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506 GRBs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57538" y="4523505"/>
            <a:ext cx="32752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Where are the neutrinos?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Are GRBs </a:t>
            </a:r>
            <a:r>
              <a:rPr lang="en-US" sz="2000" dirty="0" smtClean="0">
                <a:solidFill>
                  <a:srgbClr val="FFFFFF"/>
                </a:solidFill>
              </a:rPr>
              <a:t>really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cosmic ray </a:t>
            </a:r>
            <a:r>
              <a:rPr lang="en-US" sz="2000" dirty="0">
                <a:solidFill>
                  <a:srgbClr val="FFFFFF"/>
                </a:solidFill>
              </a:rPr>
              <a:t>sources?</a:t>
            </a:r>
          </a:p>
        </p:txBody>
      </p:sp>
      <p:pic>
        <p:nvPicPr>
          <p:cNvPr id="28" name="Picture 27" descr="grb-resul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539" y="1138688"/>
            <a:ext cx="4363525" cy="3272644"/>
          </a:xfrm>
          <a:prstGeom prst="rect">
            <a:avLst/>
          </a:prstGeom>
        </p:spPr>
      </p:pic>
    </p:spTree>
  </p:cSld>
  <p:clrMapOvr>
    <a:masterClrMapping/>
  </p:clrMapOvr>
  <p:transition advTm="193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Detection of an extra-terrestrial diffuse flux of high-energy neutrinos!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05000"/>
            <a:ext cx="779251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Clues: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Diffuse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analysis  (IC59)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Diffuse shower analysis (IC40)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EHE GZK search – two 1 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cascades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(IC79/86)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Detection analyses: </a:t>
            </a:r>
            <a:r>
              <a:rPr lang="en-US" dirty="0" smtClean="0">
                <a:solidFill>
                  <a:schemeClr val="bg1"/>
                </a:solidFill>
              </a:rPr>
              <a:t>(IC79/86)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High Energy Starting Event (HESE)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Through-going upward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44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465039">
            <a:off x="1552624" y="104823"/>
            <a:ext cx="597955" cy="597955"/>
          </a:xfrm>
          <a:prstGeom prst="rect">
            <a:avLst/>
          </a:prstGeom>
          <a:noFill/>
        </p:spPr>
      </p:pic>
      <p:pic>
        <p:nvPicPr>
          <p:cNvPr id="7" name="Content Placeholder 6" descr="earth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1524000" y="2362200"/>
            <a:ext cx="2733675" cy="2733675"/>
          </a:xfrm>
        </p:spPr>
      </p:pic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495800" y="6248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465039">
            <a:off x="3686224" y="-47576"/>
            <a:ext cx="597955" cy="597955"/>
          </a:xfrm>
          <a:prstGeom prst="rect">
            <a:avLst/>
          </a:prstGeom>
          <a:noFill/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895600" y="24384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703991" y="1066800"/>
            <a:ext cx="4821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upgoing</a:t>
            </a:r>
            <a:r>
              <a:rPr lang="en-US" sz="2800" dirty="0" smtClean="0">
                <a:solidFill>
                  <a:srgbClr val="FFFFFF"/>
                </a:solidFill>
              </a:rPr>
              <a:t> neutrinos through-going </a:t>
            </a:r>
            <a:r>
              <a:rPr lang="en-US" sz="2800" dirty="0" err="1" smtClean="0">
                <a:solidFill>
                  <a:srgbClr val="FFFFFF"/>
                </a:solidFill>
              </a:rPr>
              <a:t>muon</a:t>
            </a:r>
            <a:r>
              <a:rPr lang="en-US" sz="2800" dirty="0" smtClean="0">
                <a:solidFill>
                  <a:srgbClr val="FFFFFF"/>
                </a:solidFill>
              </a:rPr>
              <a:t> tracks</a:t>
            </a:r>
          </a:p>
        </p:txBody>
      </p:sp>
      <p:cxnSp>
        <p:nvCxnSpPr>
          <p:cNvPr id="24" name="Curved Connector 16"/>
          <p:cNvCxnSpPr/>
          <p:nvPr/>
        </p:nvCxnSpPr>
        <p:spPr bwMode="auto">
          <a:xfrm rot="16200000" flipV="1">
            <a:off x="2095501" y="5981701"/>
            <a:ext cx="2362198" cy="457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Curved Connector 16"/>
          <p:cNvCxnSpPr/>
          <p:nvPr/>
        </p:nvCxnSpPr>
        <p:spPr bwMode="auto">
          <a:xfrm flipV="1">
            <a:off x="304800" y="4876800"/>
            <a:ext cx="2057400" cy="1981200"/>
          </a:xfrm>
          <a:prstGeom prst="curvedConnector3">
            <a:avLst>
              <a:gd name="adj1" fmla="val 93011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2362200" y="2590800"/>
            <a:ext cx="4572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4" name="TextBox 33"/>
          <p:cNvSpPr txBox="1"/>
          <p:nvPr/>
        </p:nvSpPr>
        <p:spPr>
          <a:xfrm>
            <a:off x="4343400" y="2514600"/>
            <a:ext cx="4713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astrophysical neutrino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excess at high energy?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51675" y="5562600"/>
            <a:ext cx="1710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rays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81600" y="6096000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muon</a:t>
            </a:r>
            <a:r>
              <a:rPr lang="en-US" sz="2000" dirty="0" smtClean="0">
                <a:solidFill>
                  <a:srgbClr val="FFFFFF"/>
                </a:solidFill>
              </a:rPr>
              <a:t> energy in detector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" y="914400"/>
            <a:ext cx="2367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reject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downgoing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muons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9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0" y="6019800"/>
            <a:ext cx="609600" cy="609600"/>
          </a:xfrm>
          <a:prstGeom prst="rect">
            <a:avLst/>
          </a:prstGeom>
          <a:noFill/>
        </p:spPr>
      </p:pic>
      <p:pic>
        <p:nvPicPr>
          <p:cNvPr id="30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28800" y="6553200"/>
            <a:ext cx="609600" cy="609600"/>
          </a:xfrm>
          <a:prstGeom prst="rect">
            <a:avLst/>
          </a:prstGeom>
          <a:noFill/>
        </p:spPr>
      </p:pic>
      <p:pic>
        <p:nvPicPr>
          <p:cNvPr id="31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33800" y="6248400"/>
            <a:ext cx="609600" cy="609600"/>
          </a:xfrm>
          <a:prstGeom prst="rect">
            <a:avLst/>
          </a:prstGeom>
          <a:noFill/>
        </p:spPr>
      </p:pic>
      <p:pic>
        <p:nvPicPr>
          <p:cNvPr id="32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66800" y="6248400"/>
            <a:ext cx="609600" cy="609600"/>
          </a:xfrm>
          <a:prstGeom prst="rect">
            <a:avLst/>
          </a:prstGeom>
          <a:noFill/>
        </p:spPr>
      </p:pic>
      <p:sp>
        <p:nvSpPr>
          <p:cNvPr id="37" name="Line 23"/>
          <p:cNvSpPr>
            <a:spLocks noChangeShapeType="1"/>
          </p:cNvSpPr>
          <p:nvPr/>
        </p:nvSpPr>
        <p:spPr bwMode="auto">
          <a:xfrm>
            <a:off x="2895600" y="2514600"/>
            <a:ext cx="15240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8" name="Line 23"/>
          <p:cNvSpPr>
            <a:spLocks noChangeShapeType="1"/>
          </p:cNvSpPr>
          <p:nvPr/>
        </p:nvSpPr>
        <p:spPr bwMode="auto">
          <a:xfrm flipH="1">
            <a:off x="457200" y="2438400"/>
            <a:ext cx="2438400" cy="3733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0200" y="-76200"/>
            <a:ext cx="9677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/>
                </a:solidFill>
              </a:rPr>
              <a:t>Looking down at the south pole</a:t>
            </a:r>
            <a:br>
              <a:rPr lang="en-US" sz="3200" dirty="0" smtClean="0">
                <a:solidFill>
                  <a:schemeClr val="accent3"/>
                </a:solidFill>
              </a:rPr>
            </a:br>
            <a:r>
              <a:rPr lang="en-US" sz="3200" dirty="0" smtClean="0">
                <a:solidFill>
                  <a:schemeClr val="accent3"/>
                </a:solidFill>
              </a:rPr>
              <a:t> into the northern sky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5" name="Picture 24" descr="diffuse-spectr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079" y="3668383"/>
            <a:ext cx="4248150" cy="2971800"/>
          </a:xfrm>
          <a:prstGeom prst="rect">
            <a:avLst/>
          </a:prstGeom>
        </p:spPr>
      </p:pic>
    </p:spTree>
  </p:cSld>
  <p:clrMapOvr>
    <a:masterClrMapping/>
  </p:clrMapOvr>
  <p:transition advTm="1613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59-diffuse-simulati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477250" cy="2800350"/>
          </a:xfrm>
          <a:prstGeom prst="rect">
            <a:avLst/>
          </a:prstGeom>
        </p:spPr>
      </p:pic>
      <p:pic>
        <p:nvPicPr>
          <p:cNvPr id="6" name="Picture 5" descr="IC59-diffuse-da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3932160"/>
            <a:ext cx="3215828" cy="27734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86200" y="3348335"/>
            <a:ext cx="1244251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prompt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12816" y="3348335"/>
            <a:ext cx="2169184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astrophysical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42277" y="281940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log E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148347" y="1714048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cos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 smtClean="0">
                <a:solidFill>
                  <a:schemeClr val="tx1"/>
                </a:solidFill>
              </a:rPr>
              <a:t>θ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00600" y="5329535"/>
            <a:ext cx="817853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96200" y="6096000"/>
            <a:ext cx="1095172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upgoing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95400" y="5486400"/>
            <a:ext cx="12875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horizontal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3962400"/>
            <a:ext cx="3954929" cy="258532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Fit data to mixture of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conventional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prompt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astrophysical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with flux and detector </a:t>
            </a:r>
            <a:r>
              <a:rPr lang="en-US" sz="1800" dirty="0" err="1" smtClean="0">
                <a:solidFill>
                  <a:srgbClr val="FFFFFF"/>
                </a:solidFill>
              </a:rPr>
              <a:t>systematics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allowed to vary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7843452">
            <a:off x="6773105" y="1732355"/>
            <a:ext cx="13773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     earth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absorption</a:t>
            </a:r>
          </a:p>
        </p:txBody>
      </p:sp>
      <p:sp>
        <p:nvSpPr>
          <p:cNvPr id="32" name="Rectangle 31"/>
          <p:cNvSpPr/>
          <p:nvPr/>
        </p:nvSpPr>
        <p:spPr>
          <a:xfrm rot="18041331">
            <a:off x="7103527" y="5082176"/>
            <a:ext cx="137730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     earth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absorption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72400" y="281940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log 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62200" y="281940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log E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2769181" y="1714048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cos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 smtClean="0">
                <a:solidFill>
                  <a:schemeClr val="tx1"/>
                </a:solidFill>
              </a:rPr>
              <a:t>θ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5588581" y="1714048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cos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 smtClean="0">
                <a:solidFill>
                  <a:schemeClr val="tx1"/>
                </a:solidFill>
              </a:rPr>
              <a:t>θ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37" name="Plus 36"/>
          <p:cNvSpPr/>
          <p:nvPr/>
        </p:nvSpPr>
        <p:spPr bwMode="auto">
          <a:xfrm>
            <a:off x="3124200" y="3352800"/>
            <a:ext cx="533400" cy="457200"/>
          </a:xfrm>
          <a:prstGeom prst="mathPlu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39" name="Plus 38"/>
          <p:cNvSpPr/>
          <p:nvPr/>
        </p:nvSpPr>
        <p:spPr bwMode="auto">
          <a:xfrm>
            <a:off x="5486400" y="3352800"/>
            <a:ext cx="533400" cy="457200"/>
          </a:xfrm>
          <a:prstGeom prst="mathPlu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0" name="Equal 39"/>
          <p:cNvSpPr/>
          <p:nvPr/>
        </p:nvSpPr>
        <p:spPr bwMode="auto">
          <a:xfrm>
            <a:off x="4876800" y="4572000"/>
            <a:ext cx="685800" cy="609600"/>
          </a:xfrm>
          <a:prstGeom prst="mathEqual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" y="3348335"/>
            <a:ext cx="2165978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conventional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800" y="71735"/>
            <a:ext cx="883920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IC59 diffuse analysis forward folding </a:t>
            </a:r>
            <a:r>
              <a:rPr lang="en-US" sz="1600" dirty="0" smtClean="0">
                <a:solidFill>
                  <a:srgbClr val="FFFFFF"/>
                </a:solidFill>
              </a:rPr>
              <a:t>– include angular information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667828" y="3886200"/>
            <a:ext cx="1095172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horizon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3010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800px-IC59NumuDiffuse-Apollon-black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828800"/>
            <a:ext cx="8306328" cy="4495800"/>
          </a:xfrm>
          <a:prstGeom prst="rect">
            <a:avLst/>
          </a:prstGeom>
        </p:spPr>
      </p:pic>
      <p:pic>
        <p:nvPicPr>
          <p:cNvPr id="5" name="Picture 4" descr="results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429000"/>
            <a:ext cx="4419600" cy="3307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1526" y="0"/>
            <a:ext cx="4352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IC59 </a:t>
            </a:r>
            <a:r>
              <a:rPr lang="en-US" sz="2400" dirty="0" err="1" smtClean="0">
                <a:solidFill>
                  <a:srgbClr val="FFFF00"/>
                </a:solidFill>
              </a:rPr>
              <a:t>upgoing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muon</a:t>
            </a:r>
            <a:r>
              <a:rPr lang="en-US" sz="2400" dirty="0" smtClean="0">
                <a:solidFill>
                  <a:srgbClr val="FFFF00"/>
                </a:solidFill>
              </a:rPr>
              <a:t> analysis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6044625"/>
            <a:ext cx="3294492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~1 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neutrino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 flipH="1">
            <a:off x="3810000" y="5257800"/>
            <a:ext cx="1447800" cy="4572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Rectangle 12"/>
          <p:cNvSpPr/>
          <p:nvPr/>
        </p:nvSpPr>
        <p:spPr>
          <a:xfrm>
            <a:off x="4766623" y="685800"/>
            <a:ext cx="4301177" cy="258532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three high energy events lead to a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non-zero astrophysical fit    1.8 sigma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+</a:t>
            </a:r>
          </a:p>
          <a:p>
            <a:r>
              <a:rPr lang="en-US" sz="1800" dirty="0" smtClean="0">
                <a:solidFill>
                  <a:srgbClr val="00FF00"/>
                </a:solidFill>
              </a:rPr>
              <a:t>expected conventional atmospheric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+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zero prompt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=</a:t>
            </a:r>
          </a:p>
          <a:p>
            <a:r>
              <a:rPr lang="en-US" sz="1800" dirty="0" smtClean="0">
                <a:solidFill>
                  <a:srgbClr val="00B0F0"/>
                </a:solidFill>
              </a:rPr>
              <a:t> fit to data  </a:t>
            </a:r>
          </a:p>
          <a:p>
            <a:r>
              <a:rPr lang="en-US" sz="1800" dirty="0" smtClean="0">
                <a:solidFill>
                  <a:srgbClr val="00B0F0"/>
                </a:solidFill>
              </a:rPr>
              <a:t>rejects </a:t>
            </a:r>
            <a:r>
              <a:rPr lang="en-US" sz="1800" dirty="0" err="1" smtClean="0">
                <a:solidFill>
                  <a:srgbClr val="00B0F0"/>
                </a:solidFill>
              </a:rPr>
              <a:t>bg</a:t>
            </a:r>
            <a:r>
              <a:rPr lang="en-US" sz="1800" dirty="0" smtClean="0">
                <a:solidFill>
                  <a:srgbClr val="00B0F0"/>
                </a:solidFill>
              </a:rPr>
              <a:t>-only at 1.8 sigma</a:t>
            </a:r>
          </a:p>
        </p:txBody>
      </p:sp>
      <p:pic>
        <p:nvPicPr>
          <p:cNvPr id="14" name="Picture 13" descr="IC59-diffuse-dat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56444"/>
            <a:ext cx="3733800" cy="3220156"/>
          </a:xfrm>
          <a:prstGeom prst="rect">
            <a:avLst/>
          </a:prstGeom>
        </p:spPr>
      </p:pic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2362200" y="228600"/>
            <a:ext cx="2209800" cy="762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diamond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2209800" y="685800"/>
            <a:ext cx="2362200" cy="304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diamond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 flipV="1">
            <a:off x="2133600" y="990600"/>
            <a:ext cx="2514600" cy="304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diamond" w="med" len="med"/>
          </a:ln>
          <a:effectLst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2933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800px-IC59NumuDiffuse-Apollon-black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-609600"/>
            <a:ext cx="7621064" cy="4124901"/>
          </a:xfrm>
          <a:prstGeom prst="rect">
            <a:avLst/>
          </a:prstGeom>
        </p:spPr>
      </p:pic>
      <p:pic>
        <p:nvPicPr>
          <p:cNvPr id="5" name="Picture 4" descr="results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4377978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09600"/>
            <a:ext cx="353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1.8 sigma excess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737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IC59 </a:t>
            </a:r>
            <a:r>
              <a:rPr lang="en-US" dirty="0" err="1" smtClean="0">
                <a:solidFill>
                  <a:srgbClr val="FFFF00"/>
                </a:solidFill>
              </a:rPr>
              <a:t>upgoing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muon</a:t>
            </a:r>
            <a:r>
              <a:rPr lang="en-US" dirty="0" smtClean="0">
                <a:solidFill>
                  <a:srgbClr val="FFFF00"/>
                </a:solidFill>
              </a:rPr>
              <a:t> analysis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eike-cascad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581400"/>
            <a:ext cx="4651593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410200"/>
            <a:ext cx="4328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IC40 shower analysis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943600"/>
            <a:ext cx="353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2.4 sigma excess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609600"/>
            <a:ext cx="3294492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~1 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neutrino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 flipH="1">
            <a:off x="3733800" y="2667000"/>
            <a:ext cx="990600" cy="609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3608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2286000"/>
            <a:ext cx="3457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   </a:t>
            </a:r>
            <a:r>
              <a:rPr lang="en-US" i="0" dirty="0" smtClean="0">
                <a:solidFill>
                  <a:srgbClr val="FFFFFF"/>
                </a:solidFill>
                <a:latin typeface="Helvetica"/>
              </a:rPr>
              <a:t>Science</a:t>
            </a:r>
            <a:r>
              <a:rPr lang="en-US" dirty="0" smtClean="0">
                <a:solidFill>
                  <a:srgbClr val="FFFFFF"/>
                </a:solidFill>
                <a:latin typeface="Helvetica"/>
              </a:rPr>
              <a:t> </a:t>
            </a:r>
            <a:r>
              <a:rPr lang="en-US" i="0" dirty="0" smtClean="0">
                <a:solidFill>
                  <a:srgbClr val="FFFFFF"/>
                </a:solidFill>
                <a:latin typeface="Helvetica"/>
              </a:rPr>
              <a:t>342</a:t>
            </a:r>
          </a:p>
          <a:p>
            <a:r>
              <a:rPr lang="en-US" i="0" dirty="0" smtClean="0">
                <a:solidFill>
                  <a:srgbClr val="FFFFFF"/>
                </a:solidFill>
                <a:latin typeface="Helvetica"/>
              </a:rPr>
              <a:t> </a:t>
            </a:r>
            <a:r>
              <a:rPr lang="en-US" sz="2800" i="0" dirty="0" smtClean="0">
                <a:solidFill>
                  <a:srgbClr val="FFFFFF"/>
                </a:solidFill>
                <a:latin typeface="Helvetica"/>
              </a:rPr>
              <a:t>22 November 2013</a:t>
            </a:r>
            <a:endParaRPr lang="en-US" sz="2800" i="0" dirty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8" name="Picture 7" descr="ayaslide-2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14400"/>
            <a:ext cx="8595020" cy="5943600"/>
          </a:xfrm>
          <a:prstGeom prst="rect">
            <a:avLst/>
          </a:prstGeom>
        </p:spPr>
      </p:pic>
      <p:pic>
        <p:nvPicPr>
          <p:cNvPr id="9" name="Picture 8" descr="1040p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2734056"/>
            <a:ext cx="4572000" cy="4227698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731706"/>
            <a:ext cx="4876800" cy="42024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639" y="101025"/>
            <a:ext cx="6534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Flashback: Neutrino 2012, Kyoto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200" y="2819400"/>
            <a:ext cx="22098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 = 1.0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l-GR" sz="2400" dirty="0" smtClean="0">
                <a:solidFill>
                  <a:srgbClr val="FFFFFF"/>
                </a:solidFill>
              </a:rPr>
              <a:t>θ</a:t>
            </a:r>
            <a:r>
              <a:rPr lang="en-US" sz="2400" dirty="0" smtClean="0">
                <a:solidFill>
                  <a:srgbClr val="FFFFFF"/>
                </a:solidFill>
              </a:rPr>
              <a:t> = 23</a:t>
            </a:r>
            <a:r>
              <a:rPr lang="en-US" sz="2400" baseline="30000" dirty="0" smtClean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baseline="50000" dirty="0" smtClean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365631"/>
            <a:ext cx="9143999" cy="1384995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These two 1 </a:t>
            </a:r>
            <a:r>
              <a:rPr lang="en-US" sz="2800" dirty="0" err="1" smtClean="0">
                <a:solidFill>
                  <a:schemeClr val="bg1"/>
                </a:solidFill>
              </a:rPr>
              <a:t>PeV</a:t>
            </a:r>
            <a:r>
              <a:rPr lang="en-US" sz="2800" dirty="0" smtClean="0">
                <a:solidFill>
                  <a:schemeClr val="bg1"/>
                </a:solidFill>
              </a:rPr>
              <a:t> showers are </a:t>
            </a:r>
            <a:r>
              <a:rPr lang="en-US" sz="2800" dirty="0" err="1" smtClean="0">
                <a:solidFill>
                  <a:schemeClr val="bg1"/>
                </a:solidFill>
              </a:rPr>
              <a:t>downgoing</a:t>
            </a:r>
            <a:r>
              <a:rPr lang="en-US" sz="2800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 were they found amongst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billions of atmospheric </a:t>
            </a:r>
            <a:r>
              <a:rPr lang="en-US" sz="2800" dirty="0" err="1" smtClean="0">
                <a:solidFill>
                  <a:schemeClr val="bg1"/>
                </a:solidFill>
              </a:rPr>
              <a:t>muons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19400"/>
            <a:ext cx="1905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 = 1.1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l-GR" sz="2400" dirty="0" smtClean="0">
                <a:solidFill>
                  <a:srgbClr val="FFFFFF"/>
                </a:solidFill>
              </a:rPr>
              <a:t>θ</a:t>
            </a:r>
            <a:r>
              <a:rPr lang="en-US" sz="2400" dirty="0" smtClean="0">
                <a:solidFill>
                  <a:srgbClr val="FFFFFF"/>
                </a:solidFill>
              </a:rPr>
              <a:t> = 62</a:t>
            </a:r>
            <a:r>
              <a:rPr lang="en-US" sz="2400" baseline="30000" dirty="0" smtClean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baseline="50000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38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etector-no-lab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pic>
        <p:nvPicPr>
          <p:cNvPr id="10" name="Picture 9" descr="cascade-sh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598885"/>
            <a:ext cx="1447800" cy="15733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4648200" y="0"/>
            <a:ext cx="838200" cy="5181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200" y="76200"/>
            <a:ext cx="5562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These two 1 </a:t>
            </a:r>
            <a:r>
              <a:rPr lang="en-US" sz="2000" dirty="0" err="1" smtClean="0">
                <a:solidFill>
                  <a:srgbClr val="FFFFFF"/>
                </a:solidFill>
              </a:rPr>
              <a:t>PeV</a:t>
            </a:r>
            <a:r>
              <a:rPr lang="en-US" sz="2000" dirty="0" smtClean="0">
                <a:solidFill>
                  <a:srgbClr val="FFFFFF"/>
                </a:solidFill>
              </a:rPr>
              <a:t> cascades are </a:t>
            </a:r>
            <a:r>
              <a:rPr lang="en-US" sz="2000" dirty="0" err="1" smtClean="0">
                <a:solidFill>
                  <a:srgbClr val="FFFFFF"/>
                </a:solidFill>
              </a:rPr>
              <a:t>downgoing</a:t>
            </a:r>
            <a:r>
              <a:rPr lang="en-US" sz="2000" dirty="0" smtClean="0">
                <a:solidFill>
                  <a:srgbClr val="FFFFFF"/>
                </a:solidFill>
              </a:rPr>
              <a:t>!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They are “contained”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-starting in the detector.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Atmospheric </a:t>
            </a:r>
            <a:r>
              <a:rPr lang="en-US" sz="2400" dirty="0" err="1" smtClean="0">
                <a:solidFill>
                  <a:srgbClr val="FFFFFF"/>
                </a:solidFill>
              </a:rPr>
              <a:t>muons</a:t>
            </a:r>
            <a:r>
              <a:rPr lang="en-US" sz="2400" dirty="0" smtClean="0">
                <a:solidFill>
                  <a:srgbClr val="FFFFFF"/>
                </a:solidFill>
              </a:rPr>
              <a:t> emit light as they enter the detector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-we can veto these!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65760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“atmospheric      </a:t>
            </a:r>
            <a:r>
              <a:rPr lang="en-US" sz="2800" dirty="0" err="1" smtClean="0">
                <a:solidFill>
                  <a:srgbClr val="FFFFFF"/>
                </a:solidFill>
              </a:rPr>
              <a:t>muon</a:t>
            </a:r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    self veto”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3"/>
          <p:cNvSpPr>
            <a:spLocks noChangeArrowheads="1"/>
          </p:cNvSpPr>
          <p:nvPr/>
        </p:nvSpPr>
        <p:spPr bwMode="auto">
          <a:xfrm rot="440263">
            <a:off x="4698776" y="2830245"/>
            <a:ext cx="365568" cy="3052869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7" name="Oval 33"/>
          <p:cNvSpPr>
            <a:spLocks noChangeArrowheads="1"/>
          </p:cNvSpPr>
          <p:nvPr/>
        </p:nvSpPr>
        <p:spPr bwMode="auto">
          <a:xfrm>
            <a:off x="48006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56388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5867400" y="-838200"/>
            <a:ext cx="2286000" cy="4724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1752600" y="1828800"/>
            <a:ext cx="5029200" cy="4876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5029200" y="-2590800"/>
            <a:ext cx="838200" cy="5562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4648200" y="2895600"/>
            <a:ext cx="381000" cy="2895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Rectangle 36"/>
          <p:cNvSpPr/>
          <p:nvPr/>
        </p:nvSpPr>
        <p:spPr bwMode="auto">
          <a:xfrm flipV="1">
            <a:off x="1828800" y="1828800"/>
            <a:ext cx="4953000" cy="3048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" name="Rectangle 37"/>
          <p:cNvSpPr/>
          <p:nvPr/>
        </p:nvSpPr>
        <p:spPr bwMode="auto">
          <a:xfrm rot="16200000">
            <a:off x="4267200" y="4114800"/>
            <a:ext cx="48006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" name="Rectangle 38"/>
          <p:cNvSpPr/>
          <p:nvPr/>
        </p:nvSpPr>
        <p:spPr bwMode="auto">
          <a:xfrm rot="16200000">
            <a:off x="-571499" y="4152899"/>
            <a:ext cx="4876800" cy="22860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" name="Rectangle 39"/>
          <p:cNvSpPr/>
          <p:nvPr/>
        </p:nvSpPr>
        <p:spPr bwMode="auto">
          <a:xfrm rot="10800000">
            <a:off x="1752600" y="6477000"/>
            <a:ext cx="50292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 rot="20622873">
            <a:off x="2891031" y="1540815"/>
            <a:ext cx="313938" cy="461456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1828800" y="-457200"/>
            <a:ext cx="1905000" cy="6477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Oval 33"/>
          <p:cNvSpPr>
            <a:spLocks noChangeArrowheads="1"/>
          </p:cNvSpPr>
          <p:nvPr/>
        </p:nvSpPr>
        <p:spPr bwMode="auto">
          <a:xfrm rot="20140238">
            <a:off x="3164075" y="1532003"/>
            <a:ext cx="365568" cy="323173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1752600" y="-533400"/>
            <a:ext cx="2286000" cy="52578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0"/>
            <a:ext cx="3781805" cy="1815882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   accept events with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no light in veto layer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and high charge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</a:t>
            </a:r>
            <a:r>
              <a:rPr lang="en-US" sz="2800" dirty="0" err="1" smtClean="0">
                <a:solidFill>
                  <a:srgbClr val="FFFFFF"/>
                </a:solidFill>
              </a:rPr>
              <a:t>fiducial</a:t>
            </a:r>
            <a:r>
              <a:rPr lang="en-US" sz="2800" dirty="0" smtClean="0">
                <a:solidFill>
                  <a:srgbClr val="FFFFFF"/>
                </a:solidFill>
              </a:rPr>
              <a:t> volume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228600"/>
            <a:ext cx="4479111" cy="954107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reject events with light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veto layer</a:t>
            </a: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2667000" y="3048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4495800" y="533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4495800" y="4876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4572000" y="4419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4648200" y="3962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4724400" y="3124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2" name="Oval 33"/>
          <p:cNvSpPr>
            <a:spLocks noChangeArrowheads="1"/>
          </p:cNvSpPr>
          <p:nvPr/>
        </p:nvSpPr>
        <p:spPr bwMode="auto">
          <a:xfrm>
            <a:off x="25146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2362200" y="2209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2590800" y="1828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5" name="Oval 33"/>
          <p:cNvSpPr>
            <a:spLocks noChangeArrowheads="1"/>
          </p:cNvSpPr>
          <p:nvPr/>
        </p:nvSpPr>
        <p:spPr bwMode="auto">
          <a:xfrm>
            <a:off x="2286000" y="1752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6" name="Oval 33"/>
          <p:cNvSpPr>
            <a:spLocks noChangeArrowheads="1"/>
          </p:cNvSpPr>
          <p:nvPr/>
        </p:nvSpPr>
        <p:spPr bwMode="auto">
          <a:xfrm>
            <a:off x="3657600" y="4038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7" name="Oval 33"/>
          <p:cNvSpPr>
            <a:spLocks noChangeArrowheads="1"/>
          </p:cNvSpPr>
          <p:nvPr/>
        </p:nvSpPr>
        <p:spPr bwMode="auto">
          <a:xfrm>
            <a:off x="3276600" y="5105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8" name="Oval 33"/>
          <p:cNvSpPr>
            <a:spLocks noChangeArrowheads="1"/>
          </p:cNvSpPr>
          <p:nvPr/>
        </p:nvSpPr>
        <p:spPr bwMode="auto">
          <a:xfrm>
            <a:off x="3124200" y="4648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9" name="Oval 33"/>
          <p:cNvSpPr>
            <a:spLocks noChangeArrowheads="1"/>
          </p:cNvSpPr>
          <p:nvPr/>
        </p:nvSpPr>
        <p:spPr bwMode="auto">
          <a:xfrm>
            <a:off x="2971800" y="4191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0" name="Oval 33"/>
          <p:cNvSpPr>
            <a:spLocks noChangeArrowheads="1"/>
          </p:cNvSpPr>
          <p:nvPr/>
        </p:nvSpPr>
        <p:spPr bwMode="auto">
          <a:xfrm>
            <a:off x="2819400" y="3733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1" name="Oval 33"/>
          <p:cNvSpPr>
            <a:spLocks noChangeArrowheads="1"/>
          </p:cNvSpPr>
          <p:nvPr/>
        </p:nvSpPr>
        <p:spPr bwMode="auto">
          <a:xfrm>
            <a:off x="33528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2" name="Oval 33"/>
          <p:cNvSpPr>
            <a:spLocks noChangeArrowheads="1"/>
          </p:cNvSpPr>
          <p:nvPr/>
        </p:nvSpPr>
        <p:spPr bwMode="auto">
          <a:xfrm>
            <a:off x="3200400" y="3124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30480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4" name="Oval 33"/>
          <p:cNvSpPr>
            <a:spLocks noChangeArrowheads="1"/>
          </p:cNvSpPr>
          <p:nvPr/>
        </p:nvSpPr>
        <p:spPr bwMode="auto">
          <a:xfrm>
            <a:off x="2819400" y="2286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flipH="1" flipV="1">
            <a:off x="6324600" y="1676400"/>
            <a:ext cx="3048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 flipV="1">
            <a:off x="5334000" y="1676400"/>
            <a:ext cx="838200" cy="304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H="1" flipV="1">
            <a:off x="1524000" y="1143000"/>
            <a:ext cx="990600" cy="8382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9" name="TextBox 58"/>
          <p:cNvSpPr txBox="1"/>
          <p:nvPr/>
        </p:nvSpPr>
        <p:spPr>
          <a:xfrm>
            <a:off x="76200" y="3313093"/>
            <a:ext cx="2438400" cy="1384995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atmosphericmuons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rejected</a:t>
            </a:r>
          </a:p>
        </p:txBody>
      </p:sp>
      <p:sp>
        <p:nvSpPr>
          <p:cNvPr id="60" name="Line 23"/>
          <p:cNvSpPr>
            <a:spLocks noChangeShapeType="1"/>
          </p:cNvSpPr>
          <p:nvPr/>
        </p:nvSpPr>
        <p:spPr bwMode="auto">
          <a:xfrm flipH="1">
            <a:off x="1905000" y="3657600"/>
            <a:ext cx="12954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61" name="TextBox 60"/>
          <p:cNvSpPr txBox="1"/>
          <p:nvPr/>
        </p:nvSpPr>
        <p:spPr>
          <a:xfrm>
            <a:off x="6324600" y="3315831"/>
            <a:ext cx="2667000" cy="3108543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high energy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neutrinos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accepted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(look for </a:t>
            </a:r>
          </a:p>
          <a:p>
            <a:r>
              <a:rPr lang="en-US" sz="2800" dirty="0" err="1" smtClean="0">
                <a:solidFill>
                  <a:srgbClr val="FFFFFF"/>
                </a:solidFill>
              </a:rPr>
              <a:t>Npe</a:t>
            </a:r>
            <a:r>
              <a:rPr lang="en-US" sz="2800" dirty="0" smtClean="0">
                <a:solidFill>
                  <a:srgbClr val="FFFFFF"/>
                </a:solidFill>
              </a:rPr>
              <a:t> &gt; 6000)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1244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yaslide-2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200"/>
            <a:ext cx="8595020" cy="5943600"/>
          </a:xfrm>
          <a:prstGeom prst="rect">
            <a:avLst/>
          </a:prstGeom>
        </p:spPr>
      </p:pic>
      <p:pic>
        <p:nvPicPr>
          <p:cNvPr id="9" name="Picture 8" descr="1040p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852" y="2539639"/>
            <a:ext cx="2659347" cy="24590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4439" y="101025"/>
            <a:ext cx="6534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Flashback: Neutrino 2012, Kyoto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144" y="4647646"/>
            <a:ext cx="2576066" cy="22198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172200" y="96851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 smtClean="0">
                <a:solidFill>
                  <a:srgbClr val="FFFFFF"/>
                </a:solidFill>
              </a:rPr>
              <a:t>Schonert</a:t>
            </a:r>
            <a:r>
              <a:rPr lang="en-US" sz="2000" dirty="0" smtClean="0">
                <a:solidFill>
                  <a:srgbClr val="FFFFFF"/>
                </a:solidFill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</a:rPr>
              <a:t>Gaisser</a:t>
            </a:r>
            <a:r>
              <a:rPr lang="en-US" sz="2000" dirty="0" smtClean="0">
                <a:solidFill>
                  <a:srgbClr val="FFFFFF"/>
                </a:solidFill>
              </a:rPr>
              <a:t>, </a:t>
            </a:r>
          </a:p>
          <a:p>
            <a:pPr lvl="0"/>
            <a:r>
              <a:rPr lang="en-US" sz="2000" dirty="0" err="1" smtClean="0">
                <a:solidFill>
                  <a:srgbClr val="FFFFFF"/>
                </a:solidFill>
              </a:rPr>
              <a:t>Resconi</a:t>
            </a:r>
            <a:r>
              <a:rPr lang="en-US" sz="2000" dirty="0" smtClean="0">
                <a:solidFill>
                  <a:srgbClr val="FFFFFF"/>
                </a:solidFill>
              </a:rPr>
              <a:t>, Schulz</a:t>
            </a:r>
          </a:p>
        </p:txBody>
      </p:sp>
      <p:pic>
        <p:nvPicPr>
          <p:cNvPr id="12" name="Picture 11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pic>
        <p:nvPicPr>
          <p:cNvPr id="10" name="Picture 9" descr="cascade-s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4598885"/>
            <a:ext cx="1447800" cy="15733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4648200" y="0"/>
            <a:ext cx="838200" cy="5181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200" y="762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These two 1 </a:t>
            </a:r>
            <a:r>
              <a:rPr lang="en-US" sz="2000" dirty="0" err="1" smtClean="0">
                <a:solidFill>
                  <a:schemeClr val="bg1"/>
                </a:solidFill>
              </a:rPr>
              <a:t>PeV</a:t>
            </a:r>
            <a:r>
              <a:rPr lang="en-US" sz="2000" dirty="0" smtClean="0">
                <a:solidFill>
                  <a:schemeClr val="bg1"/>
                </a:solidFill>
              </a:rPr>
              <a:t> cascades are </a:t>
            </a:r>
            <a:r>
              <a:rPr lang="en-US" sz="2000" dirty="0" err="1" smtClean="0">
                <a:solidFill>
                  <a:schemeClr val="bg1"/>
                </a:solidFill>
              </a:rPr>
              <a:t>downgoing</a:t>
            </a:r>
            <a:r>
              <a:rPr lang="en-US" sz="2000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Can they be atmospheric neutrinos?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 descr="veto-paper-tit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838200"/>
            <a:ext cx="5695950" cy="1009650"/>
          </a:xfrm>
          <a:prstGeom prst="rect">
            <a:avLst/>
          </a:prstGeom>
        </p:spPr>
      </p:pic>
      <p:pic>
        <p:nvPicPr>
          <p:cNvPr id="16" name="Picture 15" descr="veto-paper-abstrac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" y="1905000"/>
            <a:ext cx="8901814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65760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“atmospheric      neutrino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   self veto”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846255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True also for electron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and tau neutrinos: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see </a:t>
            </a:r>
            <a:r>
              <a:rPr lang="en-US" sz="2000" dirty="0" err="1" smtClean="0">
                <a:solidFill>
                  <a:schemeClr val="bg1"/>
                </a:solidFill>
              </a:rPr>
              <a:t>muons</a:t>
            </a:r>
            <a:r>
              <a:rPr lang="en-US" sz="2000" dirty="0" smtClean="0">
                <a:solidFill>
                  <a:schemeClr val="bg1"/>
                </a:solidFill>
              </a:rPr>
              <a:t> from other decays in the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entire air shower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van Santen, </a:t>
            </a:r>
            <a:r>
              <a:rPr lang="en-US" sz="2000" dirty="0" err="1" smtClean="0">
                <a:solidFill>
                  <a:schemeClr val="bg1"/>
                </a:solidFill>
              </a:rPr>
              <a:t>Jero</a:t>
            </a:r>
            <a:r>
              <a:rPr lang="en-US" sz="2000" dirty="0" smtClean="0">
                <a:solidFill>
                  <a:schemeClr val="bg1"/>
                </a:solidFill>
              </a:rPr>
              <a:t>,     </a:t>
            </a:r>
            <a:r>
              <a:rPr lang="en-US" sz="2000" dirty="0" err="1" smtClean="0">
                <a:solidFill>
                  <a:schemeClr val="bg1"/>
                </a:solidFill>
              </a:rPr>
              <a:t>Gaisser</a:t>
            </a:r>
            <a:r>
              <a:rPr lang="en-US" sz="2000" dirty="0" smtClean="0">
                <a:solidFill>
                  <a:schemeClr val="bg1"/>
                </a:solidFill>
              </a:rPr>
              <a:t>, Karle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077361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for </a:t>
            </a:r>
            <a:r>
              <a:rPr lang="en-US" sz="2000" dirty="0" err="1" smtClean="0">
                <a:solidFill>
                  <a:schemeClr val="bg1"/>
                </a:solidFill>
              </a:rPr>
              <a:t>muon</a:t>
            </a:r>
            <a:r>
              <a:rPr lang="en-US" sz="2000" dirty="0" smtClean="0">
                <a:solidFill>
                  <a:schemeClr val="bg1"/>
                </a:solidFill>
              </a:rPr>
              <a:t>-neutrinos: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see </a:t>
            </a:r>
            <a:r>
              <a:rPr lang="en-US" sz="2000" dirty="0" err="1" smtClean="0">
                <a:solidFill>
                  <a:schemeClr val="bg1"/>
                </a:solidFill>
              </a:rPr>
              <a:t>muon</a:t>
            </a:r>
            <a:r>
              <a:rPr lang="en-US" sz="2000" dirty="0" smtClean="0">
                <a:solidFill>
                  <a:schemeClr val="bg1"/>
                </a:solidFill>
              </a:rPr>
              <a:t> from same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parent meson decay</a:t>
            </a:r>
          </a:p>
        </p:txBody>
      </p:sp>
      <p:sp>
        <p:nvSpPr>
          <p:cNvPr id="18" name="Rectangle 17"/>
          <p:cNvSpPr/>
          <p:nvPr/>
        </p:nvSpPr>
        <p:spPr>
          <a:xfrm rot="15531825">
            <a:off x="6565041" y="764069"/>
            <a:ext cx="45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:</a:t>
            </a:r>
            <a:endParaRPr lang="en-US" sz="1800" dirty="0"/>
          </a:p>
        </p:txBody>
      </p:sp>
    </p:spTree>
    <p:custDataLst>
      <p:tags r:id="rId1"/>
    </p:custDataLst>
  </p:cSld>
  <p:clrMapOvr>
    <a:masterClrMapping/>
  </p:clrMapOvr>
  <p:transition advTm="64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11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pic>
        <p:nvPicPr>
          <p:cNvPr id="23" name="Picture 22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 bwMode="auto">
          <a:xfrm rot="837708">
            <a:off x="5292473" y="-260787"/>
            <a:ext cx="484632" cy="978408"/>
          </a:xfrm>
          <a:prstGeom prst="down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pic>
        <p:nvPicPr>
          <p:cNvPr id="9" name="Picture 8" descr="cascade-s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4598885"/>
            <a:ext cx="1447800" cy="15733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09600" y="228600"/>
            <a:ext cx="42485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latin typeface="Arial Black" pitchFamily="34" charset="0"/>
              </a:rPr>
              <a:t>    </a:t>
            </a:r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cosmic rays make 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neutrinos in air showers</a:t>
            </a:r>
          </a:p>
          <a:p>
            <a:endParaRPr lang="en-US" sz="2400" b="0" i="0" dirty="0" smtClean="0">
              <a:latin typeface="Arial Black" pitchFamily="34" charset="0"/>
            </a:endParaRP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                and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        lots of </a:t>
            </a:r>
            <a:r>
              <a:rPr lang="en-US" sz="2400" b="0" i="0" dirty="0" err="1" smtClean="0">
                <a:solidFill>
                  <a:schemeClr val="bg1"/>
                </a:solidFill>
                <a:latin typeface="Arial Black" pitchFamily="34" charset="0"/>
              </a:rPr>
              <a:t>muons</a:t>
            </a:r>
            <a:endParaRPr lang="en-US" sz="2400" b="0" i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en-US" sz="2400" b="0" i="0" dirty="0" smtClean="0">
              <a:latin typeface="Arial Black" pitchFamily="34" charset="0"/>
            </a:endParaRPr>
          </a:p>
          <a:p>
            <a:r>
              <a:rPr lang="en-US" sz="2400" b="0" i="0" dirty="0" smtClean="0">
                <a:latin typeface="Arial Black" pitchFamily="34" charset="0"/>
              </a:rPr>
              <a:t> </a:t>
            </a:r>
            <a:endParaRPr lang="en-US" sz="2400" b="0" i="0" dirty="0">
              <a:latin typeface="Arial Black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352800" y="838200"/>
            <a:ext cx="1828800" cy="5867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638800" y="609600"/>
            <a:ext cx="914400" cy="4495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553200" y="5105400"/>
            <a:ext cx="381000" cy="1752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867400" y="838200"/>
            <a:ext cx="1371600" cy="6019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267200" y="838200"/>
            <a:ext cx="1143000" cy="5410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4191000" y="838200"/>
            <a:ext cx="1066800" cy="3657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Explosion 2 10"/>
          <p:cNvSpPr/>
          <p:nvPr/>
        </p:nvSpPr>
        <p:spPr bwMode="auto">
          <a:xfrm rot="2436576">
            <a:off x="4881306" y="254006"/>
            <a:ext cx="1181813" cy="100658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4724400" y="0"/>
            <a:ext cx="762000" cy="5105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724400" y="19812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err="1" smtClean="0">
                <a:solidFill>
                  <a:schemeClr val="bg1"/>
                </a:solidFill>
                <a:latin typeface="Arial Black" pitchFamily="34" charset="0"/>
              </a:rPr>
              <a:t>muons</a:t>
            </a:r>
            <a:endParaRPr lang="en-US" sz="2400" b="0" i="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14478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neutrinos</a:t>
            </a:r>
            <a:endParaRPr lang="en-US" sz="2400" b="0" i="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9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tector-no-lab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pic>
        <p:nvPicPr>
          <p:cNvPr id="14" name="Picture 13" descr="cascade-sh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598885"/>
            <a:ext cx="1447800" cy="157331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 bwMode="auto">
          <a:xfrm rot="837708">
            <a:off x="5292473" y="-260787"/>
            <a:ext cx="484632" cy="978408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43600" y="53340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09600" y="228600"/>
            <a:ext cx="42485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latin typeface="Arial Black" pitchFamily="34" charset="0"/>
              </a:rPr>
              <a:t>    </a:t>
            </a:r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cosmic rays make 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neutrinos in air showers</a:t>
            </a:r>
          </a:p>
          <a:p>
            <a:endParaRPr lang="en-US" sz="2400" b="0" i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                and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        lots of </a:t>
            </a:r>
            <a:r>
              <a:rPr lang="en-US" sz="2400" b="0" i="0" dirty="0" err="1" smtClean="0">
                <a:solidFill>
                  <a:schemeClr val="bg1"/>
                </a:solidFill>
                <a:latin typeface="Arial Black" pitchFamily="34" charset="0"/>
              </a:rPr>
              <a:t>muons</a:t>
            </a:r>
            <a:endParaRPr lang="en-US" sz="2400" b="0" i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en-US" sz="2400" b="0" i="0" dirty="0" smtClean="0">
              <a:latin typeface="Arial Black" pitchFamily="34" charset="0"/>
            </a:endParaRPr>
          </a:p>
          <a:p>
            <a:r>
              <a:rPr lang="en-US" sz="2400" b="0" i="0" dirty="0" smtClean="0">
                <a:latin typeface="Arial Black" pitchFamily="34" charset="0"/>
              </a:rPr>
              <a:t> </a:t>
            </a:r>
            <a:endParaRPr lang="en-US" sz="2400" b="0" i="0" dirty="0">
              <a:latin typeface="Arial Black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4267200" y="838200"/>
            <a:ext cx="1143000" cy="5410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Explosion 2 10"/>
          <p:cNvSpPr/>
          <p:nvPr/>
        </p:nvSpPr>
        <p:spPr bwMode="auto">
          <a:xfrm rot="2436576">
            <a:off x="4881306" y="254006"/>
            <a:ext cx="1181813" cy="100658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3429000"/>
            <a:ext cx="26807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If this neutrino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came from an</a:t>
            </a:r>
          </a:p>
          <a:p>
            <a:r>
              <a:rPr lang="en-US" sz="2400" b="0" i="0" dirty="0" err="1" smtClean="0">
                <a:solidFill>
                  <a:schemeClr val="bg1"/>
                </a:solidFill>
                <a:latin typeface="Arial Black" pitchFamily="34" charset="0"/>
              </a:rPr>
              <a:t>airshower</a:t>
            </a:r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,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where is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the </a:t>
            </a:r>
            <a:r>
              <a:rPr lang="en-US" sz="2400" b="0" i="0" dirty="0" err="1" smtClean="0">
                <a:solidFill>
                  <a:schemeClr val="bg1"/>
                </a:solidFill>
                <a:latin typeface="Arial Black" pitchFamily="34" charset="0"/>
              </a:rPr>
              <a:t>muon</a:t>
            </a:r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?</a:t>
            </a:r>
            <a:endParaRPr lang="en-US" sz="2400" b="0" i="0" dirty="0">
              <a:solidFill>
                <a:schemeClr val="bg1"/>
              </a:solidFill>
              <a:latin typeface="Arial Black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819400" y="4495800"/>
            <a:ext cx="16002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724400" y="0"/>
            <a:ext cx="762000" cy="5105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248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tector-no-lab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pic>
        <p:nvPicPr>
          <p:cNvPr id="12" name="Picture 11" descr="cascade-sh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598885"/>
            <a:ext cx="1447800" cy="1573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43600" y="5334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5432" y="228600"/>
            <a:ext cx="44698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starting contained vertex</a:t>
            </a:r>
          </a:p>
          <a:p>
            <a:pPr algn="ctr"/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events from above most </a:t>
            </a:r>
          </a:p>
          <a:p>
            <a:pPr algn="ctr"/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likely have come from</a:t>
            </a:r>
          </a:p>
          <a:p>
            <a:pPr algn="ctr"/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 beyond the atmosphere</a:t>
            </a:r>
          </a:p>
          <a:p>
            <a:pPr algn="ctr"/>
            <a:endParaRPr lang="en-US" sz="2400" b="0" i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best veto for 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high energy events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from overhead </a:t>
            </a:r>
            <a:endParaRPr lang="en-US" sz="2400" b="0" i="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247471"/>
            <a:ext cx="287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latin typeface="Arial Black" pitchFamily="34" charset="0"/>
              </a:rPr>
              <a:t> </a:t>
            </a:r>
          </a:p>
          <a:p>
            <a:r>
              <a:rPr lang="en-US" sz="2400" b="0" i="0" dirty="0" smtClean="0">
                <a:latin typeface="Arial Black" pitchFamily="34" charset="0"/>
              </a:rPr>
              <a:t> </a:t>
            </a:r>
            <a:endParaRPr lang="en-US" sz="2400" b="0" i="0" dirty="0">
              <a:latin typeface="Arial Black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4724400" y="0"/>
            <a:ext cx="762000" cy="5105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742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etector-no-lab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743200"/>
            <a:ext cx="3419475" cy="4124325"/>
          </a:xfrm>
          <a:prstGeom prst="rect">
            <a:avLst/>
          </a:prstGeom>
        </p:spPr>
      </p:pic>
      <p:pic>
        <p:nvPicPr>
          <p:cNvPr id="23" name="Picture 22" descr="cascade-sh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598885"/>
            <a:ext cx="1447800" cy="157331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 bwMode="auto">
          <a:xfrm rot="837708">
            <a:off x="5292473" y="-260787"/>
            <a:ext cx="484632" cy="978408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" y="533400"/>
            <a:ext cx="32379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Can atmospheric 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neutrinos still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leak in?</a:t>
            </a:r>
          </a:p>
          <a:p>
            <a:endParaRPr lang="en-US" sz="2400" b="0" i="0" dirty="0" smtClean="0">
              <a:latin typeface="Arial Black" pitchFamily="34" charset="0"/>
            </a:endParaRPr>
          </a:p>
          <a:p>
            <a:r>
              <a:rPr lang="en-US" sz="2400" b="0" i="0" dirty="0" smtClean="0">
                <a:latin typeface="Arial Black" pitchFamily="34" charset="0"/>
              </a:rPr>
              <a:t> </a:t>
            </a:r>
            <a:endParaRPr lang="en-US" sz="2400" b="0" i="0" dirty="0">
              <a:latin typeface="Arial Black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276600" y="990600"/>
            <a:ext cx="1828800" cy="5867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638800" y="609600"/>
            <a:ext cx="914400" cy="4495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553200" y="5105400"/>
            <a:ext cx="381000" cy="1752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867400" y="838200"/>
            <a:ext cx="1371600" cy="6019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648200" y="838200"/>
            <a:ext cx="762000" cy="3581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4191000" y="838200"/>
            <a:ext cx="1066800" cy="3581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Explosion 2 10"/>
          <p:cNvSpPr/>
          <p:nvPr/>
        </p:nvSpPr>
        <p:spPr bwMode="auto">
          <a:xfrm rot="2436576">
            <a:off x="4881306" y="254006"/>
            <a:ext cx="1181813" cy="100658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2362200"/>
            <a:ext cx="27107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err="1" smtClean="0">
                <a:solidFill>
                  <a:schemeClr val="bg1"/>
                </a:solidFill>
                <a:latin typeface="Arial Black" pitchFamily="34" charset="0"/>
              </a:rPr>
              <a:t>muons</a:t>
            </a:r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 can 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range out</a:t>
            </a:r>
          </a:p>
          <a:p>
            <a:endParaRPr lang="en-US" sz="2400" b="0" i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leaving a 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small rate of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atmospheric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neutrinos</a:t>
            </a:r>
          </a:p>
          <a:p>
            <a:endParaRPr lang="en-US" sz="2400" b="0" i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which we need</a:t>
            </a:r>
          </a:p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to simulate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209800" y="2895600"/>
            <a:ext cx="2057400" cy="1295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362200" y="4724400"/>
            <a:ext cx="20574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4724400" y="0"/>
            <a:ext cx="762000" cy="5105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572000" y="14478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  <a:latin typeface="Arial Black" pitchFamily="34" charset="0"/>
              </a:rPr>
              <a:t>neutrinos</a:t>
            </a:r>
            <a:endParaRPr lang="en-US" sz="2400" b="0" i="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1825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3"/>
          <p:cNvSpPr>
            <a:spLocks noChangeArrowheads="1"/>
          </p:cNvSpPr>
          <p:nvPr/>
        </p:nvSpPr>
        <p:spPr bwMode="auto">
          <a:xfrm rot="440263">
            <a:off x="4698776" y="2830245"/>
            <a:ext cx="365568" cy="3052869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7" name="Oval 33"/>
          <p:cNvSpPr>
            <a:spLocks noChangeArrowheads="1"/>
          </p:cNvSpPr>
          <p:nvPr/>
        </p:nvSpPr>
        <p:spPr bwMode="auto">
          <a:xfrm>
            <a:off x="48006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56388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18" name="Oval 33"/>
          <p:cNvSpPr>
            <a:spLocks noChangeArrowheads="1"/>
          </p:cNvSpPr>
          <p:nvPr/>
        </p:nvSpPr>
        <p:spPr bwMode="auto">
          <a:xfrm rot="20591324">
            <a:off x="3104346" y="34853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5867400" y="-838200"/>
            <a:ext cx="2286000" cy="4724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1752600" y="1828800"/>
            <a:ext cx="5029200" cy="4876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5029200" y="-2590800"/>
            <a:ext cx="838200" cy="5562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4648200" y="2895600"/>
            <a:ext cx="381000" cy="2895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Rectangle 36"/>
          <p:cNvSpPr/>
          <p:nvPr/>
        </p:nvSpPr>
        <p:spPr bwMode="auto">
          <a:xfrm flipV="1">
            <a:off x="1828800" y="1828800"/>
            <a:ext cx="4953000" cy="3048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" name="Rectangle 37"/>
          <p:cNvSpPr/>
          <p:nvPr/>
        </p:nvSpPr>
        <p:spPr bwMode="auto">
          <a:xfrm rot="16200000">
            <a:off x="4267200" y="4114800"/>
            <a:ext cx="48006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" name="Rectangle 38"/>
          <p:cNvSpPr/>
          <p:nvPr/>
        </p:nvSpPr>
        <p:spPr bwMode="auto">
          <a:xfrm rot="16200000">
            <a:off x="-571499" y="4152899"/>
            <a:ext cx="4876800" cy="22860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" name="Rectangle 39"/>
          <p:cNvSpPr/>
          <p:nvPr/>
        </p:nvSpPr>
        <p:spPr bwMode="auto">
          <a:xfrm rot="10800000">
            <a:off x="1752600" y="6477000"/>
            <a:ext cx="50292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 rot="20622873">
            <a:off x="2891031" y="1540815"/>
            <a:ext cx="313938" cy="461456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1828800" y="-457200"/>
            <a:ext cx="1905000" cy="6477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1676400" y="-762000"/>
            <a:ext cx="1676400" cy="4495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Oval 33"/>
          <p:cNvSpPr>
            <a:spLocks noChangeArrowheads="1"/>
          </p:cNvSpPr>
          <p:nvPr/>
        </p:nvSpPr>
        <p:spPr bwMode="auto">
          <a:xfrm rot="20140238">
            <a:off x="3164075" y="1532003"/>
            <a:ext cx="365568" cy="323173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1752600" y="-533400"/>
            <a:ext cx="2286000" cy="52578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0"/>
            <a:ext cx="3781805" cy="1815882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   accept events with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no light in veto layer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and high charge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</a:t>
            </a:r>
            <a:r>
              <a:rPr lang="en-US" sz="2800" dirty="0" err="1" smtClean="0">
                <a:solidFill>
                  <a:srgbClr val="FFFFFF"/>
                </a:solidFill>
              </a:rPr>
              <a:t>fiducial</a:t>
            </a:r>
            <a:r>
              <a:rPr lang="en-US" sz="2800" dirty="0" smtClean="0">
                <a:solidFill>
                  <a:srgbClr val="FFFFFF"/>
                </a:solidFill>
              </a:rPr>
              <a:t> volume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228600"/>
            <a:ext cx="4479111" cy="954107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reject events with light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veto layer</a:t>
            </a: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2667000" y="3048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4495800" y="533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4495800" y="4876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4572000" y="4419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4648200" y="3962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4724400" y="3124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2" name="Oval 33"/>
          <p:cNvSpPr>
            <a:spLocks noChangeArrowheads="1"/>
          </p:cNvSpPr>
          <p:nvPr/>
        </p:nvSpPr>
        <p:spPr bwMode="auto">
          <a:xfrm>
            <a:off x="25146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2362200" y="2209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2590800" y="1828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5" name="Oval 33"/>
          <p:cNvSpPr>
            <a:spLocks noChangeArrowheads="1"/>
          </p:cNvSpPr>
          <p:nvPr/>
        </p:nvSpPr>
        <p:spPr bwMode="auto">
          <a:xfrm>
            <a:off x="2286000" y="1752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6" name="Oval 33"/>
          <p:cNvSpPr>
            <a:spLocks noChangeArrowheads="1"/>
          </p:cNvSpPr>
          <p:nvPr/>
        </p:nvSpPr>
        <p:spPr bwMode="auto">
          <a:xfrm>
            <a:off x="3657600" y="4038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7" name="Oval 33"/>
          <p:cNvSpPr>
            <a:spLocks noChangeArrowheads="1"/>
          </p:cNvSpPr>
          <p:nvPr/>
        </p:nvSpPr>
        <p:spPr bwMode="auto">
          <a:xfrm>
            <a:off x="3276600" y="5105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8" name="Oval 33"/>
          <p:cNvSpPr>
            <a:spLocks noChangeArrowheads="1"/>
          </p:cNvSpPr>
          <p:nvPr/>
        </p:nvSpPr>
        <p:spPr bwMode="auto">
          <a:xfrm>
            <a:off x="3124200" y="4648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9" name="Oval 33"/>
          <p:cNvSpPr>
            <a:spLocks noChangeArrowheads="1"/>
          </p:cNvSpPr>
          <p:nvPr/>
        </p:nvSpPr>
        <p:spPr bwMode="auto">
          <a:xfrm>
            <a:off x="2971800" y="4191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0" name="Oval 33"/>
          <p:cNvSpPr>
            <a:spLocks noChangeArrowheads="1"/>
          </p:cNvSpPr>
          <p:nvPr/>
        </p:nvSpPr>
        <p:spPr bwMode="auto">
          <a:xfrm>
            <a:off x="2819400" y="3733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1" name="Oval 33"/>
          <p:cNvSpPr>
            <a:spLocks noChangeArrowheads="1"/>
          </p:cNvSpPr>
          <p:nvPr/>
        </p:nvSpPr>
        <p:spPr bwMode="auto">
          <a:xfrm>
            <a:off x="33528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2" name="Oval 33"/>
          <p:cNvSpPr>
            <a:spLocks noChangeArrowheads="1"/>
          </p:cNvSpPr>
          <p:nvPr/>
        </p:nvSpPr>
        <p:spPr bwMode="auto">
          <a:xfrm>
            <a:off x="3200400" y="3124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30480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4" name="Oval 33"/>
          <p:cNvSpPr>
            <a:spLocks noChangeArrowheads="1"/>
          </p:cNvSpPr>
          <p:nvPr/>
        </p:nvSpPr>
        <p:spPr bwMode="auto">
          <a:xfrm>
            <a:off x="2819400" y="2286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flipH="1" flipV="1">
            <a:off x="6324600" y="1676400"/>
            <a:ext cx="3048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 flipV="1">
            <a:off x="5334000" y="1676400"/>
            <a:ext cx="838200" cy="304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H="1" flipV="1">
            <a:off x="1524000" y="1143000"/>
            <a:ext cx="990600" cy="8382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9" name="TextBox 58"/>
          <p:cNvSpPr txBox="1"/>
          <p:nvPr/>
        </p:nvSpPr>
        <p:spPr>
          <a:xfrm>
            <a:off x="76200" y="3313093"/>
            <a:ext cx="2438400" cy="2246769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atmospheric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neutrinos</a:t>
            </a:r>
          </a:p>
          <a:p>
            <a:r>
              <a:rPr lang="en-US" sz="2800" dirty="0" err="1" smtClean="0">
                <a:solidFill>
                  <a:srgbClr val="FFFFFF"/>
                </a:solidFill>
              </a:rPr>
              <a:t>accompnied</a:t>
            </a:r>
            <a:r>
              <a:rPr lang="en-US" sz="2800" dirty="0" smtClean="0">
                <a:solidFill>
                  <a:srgbClr val="FFFFFF"/>
                </a:solidFill>
              </a:rPr>
              <a:t> by </a:t>
            </a:r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rejected</a:t>
            </a:r>
          </a:p>
        </p:txBody>
      </p:sp>
      <p:sp>
        <p:nvSpPr>
          <p:cNvPr id="60" name="Line 23"/>
          <p:cNvSpPr>
            <a:spLocks noChangeShapeType="1"/>
          </p:cNvSpPr>
          <p:nvPr/>
        </p:nvSpPr>
        <p:spPr bwMode="auto">
          <a:xfrm flipH="1">
            <a:off x="1905000" y="3657600"/>
            <a:ext cx="12954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61" name="TextBox 60"/>
          <p:cNvSpPr txBox="1"/>
          <p:nvPr/>
        </p:nvSpPr>
        <p:spPr>
          <a:xfrm>
            <a:off x="6324600" y="3315831"/>
            <a:ext cx="2667000" cy="3539430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high energy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neutrinos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accepted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(look for </a:t>
            </a:r>
          </a:p>
          <a:p>
            <a:r>
              <a:rPr lang="en-US" sz="2800" dirty="0" err="1" smtClean="0">
                <a:solidFill>
                  <a:srgbClr val="FFFFFF"/>
                </a:solidFill>
              </a:rPr>
              <a:t>Npe</a:t>
            </a:r>
            <a:r>
              <a:rPr lang="en-US" sz="2800" dirty="0" smtClean="0">
                <a:solidFill>
                  <a:srgbClr val="FFFFFF"/>
                </a:solidFill>
              </a:rPr>
              <a:t> &gt; 6000)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36754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3"/>
          <p:cNvSpPr>
            <a:spLocks noChangeArrowheads="1"/>
          </p:cNvSpPr>
          <p:nvPr/>
        </p:nvSpPr>
        <p:spPr bwMode="auto">
          <a:xfrm rot="440263">
            <a:off x="4698776" y="2830245"/>
            <a:ext cx="365568" cy="3052869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7" name="Oval 33"/>
          <p:cNvSpPr>
            <a:spLocks noChangeArrowheads="1"/>
          </p:cNvSpPr>
          <p:nvPr/>
        </p:nvSpPr>
        <p:spPr bwMode="auto">
          <a:xfrm>
            <a:off x="48006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56388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18" name="Oval 33"/>
          <p:cNvSpPr>
            <a:spLocks noChangeArrowheads="1"/>
          </p:cNvSpPr>
          <p:nvPr/>
        </p:nvSpPr>
        <p:spPr bwMode="auto">
          <a:xfrm rot="20591324">
            <a:off x="3104346" y="34853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5867400" y="-838200"/>
            <a:ext cx="2286000" cy="4724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1752600" y="1828800"/>
            <a:ext cx="5029200" cy="4876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5029200" y="-2590800"/>
            <a:ext cx="838200" cy="5562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4648200" y="2895600"/>
            <a:ext cx="381000" cy="2895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Rectangle 36"/>
          <p:cNvSpPr/>
          <p:nvPr/>
        </p:nvSpPr>
        <p:spPr bwMode="auto">
          <a:xfrm flipV="1">
            <a:off x="1828800" y="1828800"/>
            <a:ext cx="4953000" cy="3048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" name="Rectangle 37"/>
          <p:cNvSpPr/>
          <p:nvPr/>
        </p:nvSpPr>
        <p:spPr bwMode="auto">
          <a:xfrm rot="16200000">
            <a:off x="4267200" y="4114800"/>
            <a:ext cx="48006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" name="Rectangle 38"/>
          <p:cNvSpPr/>
          <p:nvPr/>
        </p:nvSpPr>
        <p:spPr bwMode="auto">
          <a:xfrm rot="16200000">
            <a:off x="-571499" y="4152899"/>
            <a:ext cx="4876800" cy="22860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" name="Rectangle 39"/>
          <p:cNvSpPr/>
          <p:nvPr/>
        </p:nvSpPr>
        <p:spPr bwMode="auto">
          <a:xfrm rot="10800000">
            <a:off x="1752600" y="6477000"/>
            <a:ext cx="50292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304800" y="-5105400"/>
            <a:ext cx="1905000" cy="6477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1676400" y="-762000"/>
            <a:ext cx="1676400" cy="4495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457200" y="-3886200"/>
            <a:ext cx="2667000" cy="6096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722293"/>
            <a:ext cx="3781805" cy="954107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   accept events with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no light in veto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228600"/>
            <a:ext cx="2667000" cy="2246769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range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out;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or no light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veto layer</a:t>
            </a:r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4495800" y="533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4495800" y="4876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4572000" y="4419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4648200" y="3962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4724400" y="3124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5" name="TextBox 54"/>
          <p:cNvSpPr txBox="1"/>
          <p:nvPr/>
        </p:nvSpPr>
        <p:spPr>
          <a:xfrm>
            <a:off x="304800" y="4495800"/>
            <a:ext cx="4038600" cy="2246769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Downgoing</a:t>
            </a:r>
            <a:r>
              <a:rPr lang="en-US" sz="2800" dirty="0" smtClean="0">
                <a:solidFill>
                  <a:srgbClr val="FFFFFF"/>
                </a:solidFill>
              </a:rPr>
              <a:t> starting: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2.6 per 3 years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Upward starting: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4.0 per 3 years </a:t>
            </a:r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flipH="1" flipV="1">
            <a:off x="6324600" y="1676400"/>
            <a:ext cx="3048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 flipV="1">
            <a:off x="5334000" y="1676400"/>
            <a:ext cx="838200" cy="304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H="1">
            <a:off x="2286000" y="1981200"/>
            <a:ext cx="685800" cy="152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9" name="TextBox 58"/>
          <p:cNvSpPr txBox="1"/>
          <p:nvPr/>
        </p:nvSpPr>
        <p:spPr>
          <a:xfrm>
            <a:off x="76200" y="2971800"/>
            <a:ext cx="2438400" cy="1384995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atmospheric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neutrino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background</a:t>
            </a:r>
          </a:p>
        </p:txBody>
      </p:sp>
      <p:sp>
        <p:nvSpPr>
          <p:cNvPr id="60" name="Line 23"/>
          <p:cNvSpPr>
            <a:spLocks noChangeShapeType="1"/>
          </p:cNvSpPr>
          <p:nvPr/>
        </p:nvSpPr>
        <p:spPr bwMode="auto">
          <a:xfrm flipH="1">
            <a:off x="2362200" y="3657600"/>
            <a:ext cx="838200" cy="762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61" name="TextBox 60"/>
          <p:cNvSpPr txBox="1"/>
          <p:nvPr/>
        </p:nvSpPr>
        <p:spPr>
          <a:xfrm>
            <a:off x="6477000" y="2209800"/>
            <a:ext cx="2667000" cy="1815882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neutrinos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accepted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62" name="Line 23"/>
          <p:cNvSpPr>
            <a:spLocks noChangeShapeType="1"/>
          </p:cNvSpPr>
          <p:nvPr/>
        </p:nvSpPr>
        <p:spPr bwMode="auto">
          <a:xfrm flipH="1">
            <a:off x="1219200" y="1066800"/>
            <a:ext cx="685800" cy="152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652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3"/>
          <p:cNvSpPr>
            <a:spLocks noChangeArrowheads="1"/>
          </p:cNvSpPr>
          <p:nvPr/>
        </p:nvSpPr>
        <p:spPr bwMode="auto">
          <a:xfrm rot="440263">
            <a:off x="4698776" y="2830245"/>
            <a:ext cx="365568" cy="3052869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7" name="Oval 33"/>
          <p:cNvSpPr>
            <a:spLocks noChangeArrowheads="1"/>
          </p:cNvSpPr>
          <p:nvPr/>
        </p:nvSpPr>
        <p:spPr bwMode="auto">
          <a:xfrm>
            <a:off x="48006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56388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18" name="Oval 33"/>
          <p:cNvSpPr>
            <a:spLocks noChangeArrowheads="1"/>
          </p:cNvSpPr>
          <p:nvPr/>
        </p:nvSpPr>
        <p:spPr bwMode="auto">
          <a:xfrm rot="20591324">
            <a:off x="3104346" y="34853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5867400" y="-838200"/>
            <a:ext cx="2286000" cy="4724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1752600" y="1828800"/>
            <a:ext cx="5029200" cy="4876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5029200" y="-2590800"/>
            <a:ext cx="838200" cy="5562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4648200" y="2895600"/>
            <a:ext cx="381000" cy="2895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Rectangle 36"/>
          <p:cNvSpPr/>
          <p:nvPr/>
        </p:nvSpPr>
        <p:spPr bwMode="auto">
          <a:xfrm flipV="1">
            <a:off x="1828800" y="1828800"/>
            <a:ext cx="4953000" cy="3048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" name="Rectangle 37"/>
          <p:cNvSpPr/>
          <p:nvPr/>
        </p:nvSpPr>
        <p:spPr bwMode="auto">
          <a:xfrm rot="16200000">
            <a:off x="4267200" y="4114800"/>
            <a:ext cx="48006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" name="Rectangle 38"/>
          <p:cNvSpPr/>
          <p:nvPr/>
        </p:nvSpPr>
        <p:spPr bwMode="auto">
          <a:xfrm rot="16200000">
            <a:off x="-571499" y="4152899"/>
            <a:ext cx="4876800" cy="22860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" name="Rectangle 39"/>
          <p:cNvSpPr/>
          <p:nvPr/>
        </p:nvSpPr>
        <p:spPr bwMode="auto">
          <a:xfrm rot="10800000">
            <a:off x="1752600" y="6477000"/>
            <a:ext cx="50292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304800" y="-5105400"/>
            <a:ext cx="1905000" cy="6477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1676400" y="-762000"/>
            <a:ext cx="1905000" cy="5029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457200" y="-3886200"/>
            <a:ext cx="2667000" cy="6096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722293"/>
            <a:ext cx="3781805" cy="954107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   accept events with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no light in veto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228600"/>
            <a:ext cx="5035353" cy="954107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r>
              <a:rPr lang="en-US" sz="2800" dirty="0" smtClean="0">
                <a:solidFill>
                  <a:srgbClr val="FFFFFF"/>
                </a:solidFill>
              </a:rPr>
              <a:t> range out; no light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veto layer</a:t>
            </a:r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4495800" y="533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4495800" y="4876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4572000" y="4419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4648200" y="3962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4724400" y="3124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flipH="1" flipV="1">
            <a:off x="6324600" y="1676400"/>
            <a:ext cx="3048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 flipV="1">
            <a:off x="5334000" y="1676400"/>
            <a:ext cx="838200" cy="3048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H="1" flipV="1">
            <a:off x="1524000" y="1143000"/>
            <a:ext cx="990600" cy="8382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9" name="TextBox 58"/>
          <p:cNvSpPr txBox="1"/>
          <p:nvPr/>
        </p:nvSpPr>
        <p:spPr>
          <a:xfrm>
            <a:off x="76200" y="3313093"/>
            <a:ext cx="2438400" cy="2246769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leak through</a:t>
            </a:r>
          </a:p>
          <a:p>
            <a:r>
              <a:rPr lang="en-US" sz="2800" dirty="0" err="1" smtClean="0">
                <a:solidFill>
                  <a:srgbClr val="FFFFFF"/>
                </a:solidFill>
              </a:rPr>
              <a:t>muon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background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60" name="Line 23"/>
          <p:cNvSpPr>
            <a:spLocks noChangeShapeType="1"/>
          </p:cNvSpPr>
          <p:nvPr/>
        </p:nvSpPr>
        <p:spPr bwMode="auto">
          <a:xfrm flipH="1">
            <a:off x="1905000" y="3657600"/>
            <a:ext cx="1295400" cy="381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61" name="TextBox 60"/>
          <p:cNvSpPr txBox="1"/>
          <p:nvPr/>
        </p:nvSpPr>
        <p:spPr>
          <a:xfrm>
            <a:off x="6477000" y="2209800"/>
            <a:ext cx="2667000" cy="1815882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neutrinos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accepted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36" name="Oval 33"/>
          <p:cNvSpPr>
            <a:spLocks noChangeArrowheads="1"/>
          </p:cNvSpPr>
          <p:nvPr/>
        </p:nvSpPr>
        <p:spPr bwMode="auto">
          <a:xfrm rot="20591324">
            <a:off x="2951946" y="31043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2" name="Oval 33"/>
          <p:cNvSpPr>
            <a:spLocks noChangeArrowheads="1"/>
          </p:cNvSpPr>
          <p:nvPr/>
        </p:nvSpPr>
        <p:spPr bwMode="auto">
          <a:xfrm rot="20591324">
            <a:off x="2799546" y="2647147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 rot="20591324">
            <a:off x="2647146" y="218994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  <p:transition advTm="1921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33"/>
          <p:cNvSpPr>
            <a:spLocks noChangeArrowheads="1"/>
          </p:cNvSpPr>
          <p:nvPr/>
        </p:nvSpPr>
        <p:spPr bwMode="auto">
          <a:xfrm rot="20591324">
            <a:off x="3104346" y="34853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 bwMode="auto">
          <a:xfrm>
            <a:off x="1752600" y="1828800"/>
            <a:ext cx="5029200" cy="4876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" name="Rectangle 36"/>
          <p:cNvSpPr/>
          <p:nvPr/>
        </p:nvSpPr>
        <p:spPr bwMode="auto">
          <a:xfrm flipV="1">
            <a:off x="2209800" y="2286000"/>
            <a:ext cx="40386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" name="Rectangle 37"/>
          <p:cNvSpPr/>
          <p:nvPr/>
        </p:nvSpPr>
        <p:spPr bwMode="auto">
          <a:xfrm rot="16200000">
            <a:off x="4076700" y="4381500"/>
            <a:ext cx="4343400" cy="1524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" name="Rectangle 38"/>
          <p:cNvSpPr/>
          <p:nvPr/>
        </p:nvSpPr>
        <p:spPr bwMode="auto">
          <a:xfrm rot="16200000">
            <a:off x="76201" y="4419600"/>
            <a:ext cx="4419600" cy="152399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" name="Rectangle 39"/>
          <p:cNvSpPr/>
          <p:nvPr/>
        </p:nvSpPr>
        <p:spPr bwMode="auto">
          <a:xfrm rot="10800000">
            <a:off x="1752600" y="6477000"/>
            <a:ext cx="50292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87256" y="2225457"/>
            <a:ext cx="3642344" cy="3108543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check how often they fail to be seen in veto layer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but meet charge threshold in active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volume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000" y="1066800"/>
            <a:ext cx="4191000" cy="52322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tag </a:t>
            </a:r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6553200" y="1143000"/>
            <a:ext cx="457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Line 23"/>
          <p:cNvSpPr>
            <a:spLocks noChangeShapeType="1"/>
          </p:cNvSpPr>
          <p:nvPr/>
        </p:nvSpPr>
        <p:spPr bwMode="auto">
          <a:xfrm flipV="1">
            <a:off x="3124200" y="1524000"/>
            <a:ext cx="1752600" cy="4572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 rot="20591324">
            <a:off x="2494745" y="18089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 rot="20591324">
            <a:off x="2799546" y="25709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 rot="20591324">
            <a:off x="2951946" y="302814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 rot="20591324">
            <a:off x="3256746" y="394254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 rot="20591324">
            <a:off x="3409146" y="4399746"/>
            <a:ext cx="457200" cy="457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1752600" y="-533400"/>
            <a:ext cx="2057400" cy="5562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2400" y="228600"/>
            <a:ext cx="5277407" cy="954107"/>
          </a:xfrm>
          <a:prstGeom prst="rect">
            <a:avLst/>
          </a:prstGeom>
          <a:solidFill>
            <a:schemeClr val="tx2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How often do </a:t>
            </a:r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r>
              <a:rPr lang="en-US" sz="2800" dirty="0" smtClean="0">
                <a:solidFill>
                  <a:srgbClr val="FFFFFF"/>
                </a:solidFill>
              </a:rPr>
              <a:t> sneak in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through the veto layer?</a:t>
            </a: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3048000" y="2362200"/>
            <a:ext cx="1447800" cy="533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5" name="TextBox 34"/>
          <p:cNvSpPr txBox="1"/>
          <p:nvPr/>
        </p:nvSpPr>
        <p:spPr>
          <a:xfrm>
            <a:off x="0" y="1828800"/>
            <a:ext cx="1524000" cy="1815882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check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with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real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data! </a:t>
            </a:r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>
            <a:off x="3810000" y="3962400"/>
            <a:ext cx="762000" cy="533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1" name="Rectangle 40"/>
          <p:cNvSpPr/>
          <p:nvPr/>
        </p:nvSpPr>
        <p:spPr>
          <a:xfrm>
            <a:off x="2590800" y="55626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Rate: 8.4 +/- 4.2 for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3 year data set</a:t>
            </a:r>
          </a:p>
        </p:txBody>
      </p:sp>
    </p:spTree>
  </p:cSld>
  <p:clrMapOvr>
    <a:masterClrMapping/>
  </p:clrMapOvr>
  <p:transition advTm="42136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backgrounds: </a:t>
            </a:r>
            <a:r>
              <a:rPr lang="en-US" sz="2400" dirty="0" smtClean="0">
                <a:solidFill>
                  <a:srgbClr val="FFFFFF"/>
                </a:solidFill>
              </a:rPr>
              <a:t>HESE-2 (IC79 + IC86-1 + IC86-2)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  6.6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+5.9 -1.6</a:t>
            </a:r>
            <a:r>
              <a:rPr lang="en-US" sz="2400" dirty="0" smtClean="0">
                <a:solidFill>
                  <a:srgbClr val="FFFF00"/>
                </a:solidFill>
              </a:rPr>
              <a:t>     atmospheric neutrinos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 smtClean="0">
                <a:solidFill>
                  <a:srgbClr val="FFFFFF"/>
                </a:solidFill>
              </a:rPr>
              <a:t>8.4 +/- 4.2       </a:t>
            </a:r>
            <a:r>
              <a:rPr lang="en-US" sz="2400" dirty="0" err="1" smtClean="0">
                <a:solidFill>
                  <a:srgbClr val="FFFF00"/>
                </a:solidFill>
              </a:rPr>
              <a:t>downgoing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muons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-------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15.0</a:t>
            </a:r>
            <a:r>
              <a:rPr lang="en-US" sz="2400" dirty="0" smtClean="0">
                <a:solidFill>
                  <a:srgbClr val="FFFF00"/>
                </a:solidFill>
              </a:rPr>
              <a:t>                  total expected background</a:t>
            </a:r>
          </a:p>
        </p:txBody>
      </p:sp>
    </p:spTree>
  </p:cSld>
  <p:clrMapOvr>
    <a:masterClrMapping/>
  </p:clrMapOvr>
  <p:transition advTm="1049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ecube_hese2013-5_Page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49" y="1225696"/>
            <a:ext cx="4414743" cy="56388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1040p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852" y="2539639"/>
            <a:ext cx="2659347" cy="2459081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144" y="4647646"/>
            <a:ext cx="2576066" cy="2219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4170" y="850186"/>
            <a:ext cx="5181598" cy="3886200"/>
          </a:xfrm>
          <a:prstGeom prst="rect">
            <a:avLst/>
          </a:prstGeom>
        </p:spPr>
      </p:pic>
      <p:pic>
        <p:nvPicPr>
          <p:cNvPr id="5" name="Picture 4" descr="131122H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93920" y="1219200"/>
            <a:ext cx="4429157" cy="563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68240" y="2270760"/>
            <a:ext cx="378340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 November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bigbird_nostring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4350" y="3327380"/>
            <a:ext cx="4709160" cy="3531870"/>
          </a:xfrm>
          <a:prstGeom prst="rect">
            <a:avLst/>
          </a:prstGeom>
        </p:spPr>
      </p:pic>
      <p:pic>
        <p:nvPicPr>
          <p:cNvPr id="14" name="Picture 13" descr="DSCN094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19400" y="2916936"/>
            <a:ext cx="3121152" cy="23408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backgrounds: </a:t>
            </a:r>
            <a:r>
              <a:rPr lang="en-US" sz="2400" dirty="0" smtClean="0">
                <a:solidFill>
                  <a:srgbClr val="FFFFFF"/>
                </a:solidFill>
              </a:rPr>
              <a:t>HESE-2 (IC79 + IC86-1 + IC86-2)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  6.6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+5.9 -1.6</a:t>
            </a:r>
            <a:r>
              <a:rPr lang="en-US" sz="2400" dirty="0" smtClean="0">
                <a:solidFill>
                  <a:srgbClr val="FFFF00"/>
                </a:solidFill>
              </a:rPr>
              <a:t>     atmospheric neutrinos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 smtClean="0">
                <a:solidFill>
                  <a:srgbClr val="FFFFFF"/>
                </a:solidFill>
              </a:rPr>
              <a:t>8.4 +/- 4.2       </a:t>
            </a:r>
            <a:r>
              <a:rPr lang="en-US" sz="2400" dirty="0" err="1" smtClean="0">
                <a:solidFill>
                  <a:srgbClr val="FFFF00"/>
                </a:solidFill>
              </a:rPr>
              <a:t>downgoing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muons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-------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15.0</a:t>
            </a:r>
            <a:r>
              <a:rPr lang="en-US" sz="2400" dirty="0" smtClean="0">
                <a:solidFill>
                  <a:srgbClr val="FFFF00"/>
                </a:solidFill>
              </a:rPr>
              <a:t>                  total expected background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35052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HESE (IC79 + IC86-1) 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26 new events (but no more at 1PeV)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28 events           Science paper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2526792" y="44683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  <p:transition advTm="6006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backgrounds: </a:t>
            </a:r>
            <a:r>
              <a:rPr lang="en-US" sz="2400" dirty="0" smtClean="0">
                <a:solidFill>
                  <a:srgbClr val="FFFFFF"/>
                </a:solidFill>
              </a:rPr>
              <a:t>HESE-2 (IC79 + IC86-1 + IC86-2)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  6.6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+5.9 -1.6</a:t>
            </a:r>
            <a:r>
              <a:rPr lang="en-US" sz="2400" dirty="0" smtClean="0">
                <a:solidFill>
                  <a:srgbClr val="FFFF00"/>
                </a:solidFill>
              </a:rPr>
              <a:t>     atmospheric neutrinos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 smtClean="0">
                <a:solidFill>
                  <a:srgbClr val="FFFFFF"/>
                </a:solidFill>
              </a:rPr>
              <a:t>8.4 +/- 4.2       </a:t>
            </a:r>
            <a:r>
              <a:rPr lang="en-US" sz="2400" dirty="0" err="1" smtClean="0">
                <a:solidFill>
                  <a:srgbClr val="FFFF00"/>
                </a:solidFill>
              </a:rPr>
              <a:t>downgoing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muons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-------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15.0</a:t>
            </a:r>
            <a:r>
              <a:rPr lang="en-US" sz="2400" dirty="0" smtClean="0">
                <a:solidFill>
                  <a:srgbClr val="FFFF00"/>
                </a:solidFill>
              </a:rPr>
              <a:t>                  total expected background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3505200"/>
            <a:ext cx="8610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HESE (IC79 + IC86-1) 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26 new events (but no more at 1PeV)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28 events           Science paper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HESE-2 (IC79 + IC86-1 + IC86-2):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28+9 = 37 events total           PRL submitted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4800600" y="57637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" name="Right Arrow 4"/>
          <p:cNvSpPr/>
          <p:nvPr/>
        </p:nvSpPr>
        <p:spPr bwMode="auto">
          <a:xfrm>
            <a:off x="2526792" y="44683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  <p:transition advTm="4321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nergy-zenith-3years-flipp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740664"/>
            <a:ext cx="8382000" cy="5588000"/>
          </a:xfrm>
          <a:prstGeom prst="rect">
            <a:avLst/>
          </a:prstGeom>
        </p:spPr>
      </p:pic>
      <p:pic>
        <p:nvPicPr>
          <p:cNvPr id="17" name="Picture 16" descr="bigbird_nostring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2971800"/>
            <a:ext cx="1625600" cy="1219200"/>
          </a:xfrm>
          <a:prstGeom prst="rect">
            <a:avLst/>
          </a:prstGeom>
        </p:spPr>
      </p:pic>
      <p:pic>
        <p:nvPicPr>
          <p:cNvPr id="4" name="Picture 3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3490" y="2971800"/>
            <a:ext cx="1242510" cy="1070711"/>
          </a:xfrm>
          <a:prstGeom prst="rect">
            <a:avLst/>
          </a:prstGeom>
        </p:spPr>
      </p:pic>
      <p:pic>
        <p:nvPicPr>
          <p:cNvPr id="5" name="Picture 4" descr="1040pe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838200"/>
            <a:ext cx="1295400" cy="11978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6600" y="1905000"/>
            <a:ext cx="1905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 = 1.1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l-GR" sz="2400" dirty="0" smtClean="0">
                <a:solidFill>
                  <a:srgbClr val="FFFFFF"/>
                </a:solidFill>
              </a:rPr>
              <a:t>θ</a:t>
            </a:r>
            <a:r>
              <a:rPr lang="en-US" sz="2400" dirty="0" smtClean="0">
                <a:solidFill>
                  <a:srgbClr val="FFFFFF"/>
                </a:solidFill>
              </a:rPr>
              <a:t> = 23</a:t>
            </a:r>
            <a:r>
              <a:rPr lang="en-US" sz="2400" baseline="30000" dirty="0" smtClean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baseline="500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4038600"/>
            <a:ext cx="22098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 = 1.0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l-GR" sz="2400" dirty="0" smtClean="0">
                <a:solidFill>
                  <a:srgbClr val="FFFFFF"/>
                </a:solidFill>
              </a:rPr>
              <a:t>θ</a:t>
            </a:r>
            <a:r>
              <a:rPr lang="en-US" sz="2400" dirty="0" smtClean="0">
                <a:solidFill>
                  <a:srgbClr val="FFFFFF"/>
                </a:solidFill>
              </a:rPr>
              <a:t> = 62</a:t>
            </a:r>
            <a:r>
              <a:rPr lang="en-US" sz="2400" baseline="30000" dirty="0" smtClean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baseline="500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4191000"/>
            <a:ext cx="1905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 = 2.0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l-GR" sz="2400" dirty="0" smtClean="0">
                <a:solidFill>
                  <a:srgbClr val="FFFFFF"/>
                </a:solidFill>
              </a:rPr>
              <a:t>θ</a:t>
            </a:r>
            <a:r>
              <a:rPr lang="en-US" sz="2400" dirty="0" smtClean="0">
                <a:solidFill>
                  <a:srgbClr val="FFFFFF"/>
                </a:solidFill>
              </a:rPr>
              <a:t> = 34</a:t>
            </a:r>
            <a:r>
              <a:rPr lang="en-US" sz="2400" baseline="30000" dirty="0" smtClean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baseline="50000" dirty="0" smtClean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>
            <a:stCxn id="17" idx="0"/>
          </p:cNvCxnSpPr>
          <p:nvPr/>
        </p:nvCxnSpPr>
        <p:spPr bwMode="auto">
          <a:xfrm flipH="1" flipV="1">
            <a:off x="7721600" y="2209800"/>
            <a:ext cx="25400" cy="762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800600" y="1371600"/>
            <a:ext cx="1905000" cy="2286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019800" y="2743200"/>
            <a:ext cx="6096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</p:cSld>
  <p:clrMapOvr>
    <a:masterClrMapping/>
  </p:clrMapOvr>
  <p:transition advTm="9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energy-zenith-3years-flipp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3403600"/>
            <a:ext cx="5181600" cy="345440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55" name="Picture 54" descr="Ast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0"/>
            <a:ext cx="3045176" cy="2971800"/>
          </a:xfrm>
          <a:prstGeom prst="rect">
            <a:avLst/>
          </a:prstGeom>
          <a:solidFill>
            <a:schemeClr val="bg1">
              <a:alpha val="24000"/>
            </a:schemeClr>
          </a:solidFill>
        </p:spPr>
      </p:pic>
      <p:pic>
        <p:nvPicPr>
          <p:cNvPr id="54" name="Picture 53" descr="Promp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999" y="0"/>
            <a:ext cx="3045178" cy="2971800"/>
          </a:xfrm>
          <a:prstGeom prst="rect">
            <a:avLst/>
          </a:prstGeom>
        </p:spPr>
      </p:pic>
      <p:pic>
        <p:nvPicPr>
          <p:cNvPr id="53" name="Picture 52" descr="Atmospher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3045178" cy="297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33800" y="2971800"/>
            <a:ext cx="1067921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prompt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12816" y="2971800"/>
            <a:ext cx="1837362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astrophysical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18477" y="259080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log E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39881" y="126718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800" dirty="0" smtClean="0">
                <a:solidFill>
                  <a:srgbClr val="000000"/>
                </a:solidFill>
              </a:rPr>
              <a:t>θ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71800" y="5329535"/>
            <a:ext cx="817853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62400" y="3505200"/>
            <a:ext cx="1371600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808080"/>
                </a:solidFill>
              </a:rPr>
              <a:t>downgoing</a:t>
            </a:r>
            <a:endParaRPr lang="en-US" sz="1600" dirty="0" smtClean="0">
              <a:solidFill>
                <a:srgbClr val="80808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" y="4648200"/>
            <a:ext cx="2467342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Fit (track/shower) data to mixture of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conventional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prompt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astrophysical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20172071">
            <a:off x="7291097" y="1805022"/>
            <a:ext cx="13773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     earth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absorption</a:t>
            </a:r>
          </a:p>
        </p:txBody>
      </p:sp>
      <p:sp>
        <p:nvSpPr>
          <p:cNvPr id="32" name="Rectangle 31"/>
          <p:cNvSpPr/>
          <p:nvPr/>
        </p:nvSpPr>
        <p:spPr>
          <a:xfrm rot="19530377">
            <a:off x="6767542" y="5209977"/>
            <a:ext cx="1377300" cy="646331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     </a:t>
            </a:r>
            <a:r>
              <a:rPr lang="en-US" sz="1800" dirty="0" smtClean="0">
                <a:solidFill>
                  <a:srgbClr val="808080"/>
                </a:solidFill>
              </a:rPr>
              <a:t>earth</a:t>
            </a:r>
          </a:p>
          <a:p>
            <a:r>
              <a:rPr lang="en-US" sz="1800" dirty="0" smtClean="0">
                <a:solidFill>
                  <a:srgbClr val="808080"/>
                </a:solidFill>
              </a:rPr>
              <a:t>absorption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937877" y="259080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log 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86000" y="259080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log E</a:t>
            </a:r>
          </a:p>
        </p:txBody>
      </p:sp>
      <p:sp>
        <p:nvSpPr>
          <p:cNvPr id="37" name="Plus 36"/>
          <p:cNvSpPr>
            <a:spLocks noChangeAspect="1"/>
          </p:cNvSpPr>
          <p:nvPr/>
        </p:nvSpPr>
        <p:spPr bwMode="auto">
          <a:xfrm>
            <a:off x="2895600" y="2971800"/>
            <a:ext cx="355600" cy="365760"/>
          </a:xfrm>
          <a:prstGeom prst="mathPlu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dirty="0" smtClean="0"/>
          </a:p>
        </p:txBody>
      </p:sp>
      <p:sp>
        <p:nvSpPr>
          <p:cNvPr id="40" name="Equal 39"/>
          <p:cNvSpPr/>
          <p:nvPr/>
        </p:nvSpPr>
        <p:spPr bwMode="auto">
          <a:xfrm>
            <a:off x="3048000" y="4648200"/>
            <a:ext cx="685800" cy="609600"/>
          </a:xfrm>
          <a:prstGeom prst="mathEqual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" name="Rectangle 40"/>
          <p:cNvSpPr/>
          <p:nvPr/>
        </p:nvSpPr>
        <p:spPr>
          <a:xfrm>
            <a:off x="457200" y="2971800"/>
            <a:ext cx="1837362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conventional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62400" y="4843046"/>
            <a:ext cx="1219200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</a:rPr>
              <a:t>horizontal</a:t>
            </a:r>
          </a:p>
        </p:txBody>
      </p:sp>
      <p:sp>
        <p:nvSpPr>
          <p:cNvPr id="38" name="Rectangle 37"/>
          <p:cNvSpPr/>
          <p:nvPr/>
        </p:nvSpPr>
        <p:spPr>
          <a:xfrm rot="2286291">
            <a:off x="3733800" y="728130"/>
            <a:ext cx="11336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self-veto</a:t>
            </a:r>
          </a:p>
        </p:txBody>
      </p:sp>
      <p:sp>
        <p:nvSpPr>
          <p:cNvPr id="44" name="Rectangle 43"/>
          <p:cNvSpPr/>
          <p:nvPr/>
        </p:nvSpPr>
        <p:spPr>
          <a:xfrm rot="1988089">
            <a:off x="465968" y="762000"/>
            <a:ext cx="11336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self-veto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62400" y="6138446"/>
            <a:ext cx="1066800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808080"/>
                </a:solidFill>
              </a:rPr>
              <a:t>upgoing</a:t>
            </a:r>
            <a:endParaRPr lang="en-US" sz="1600" dirty="0" smtClean="0">
              <a:solidFill>
                <a:srgbClr val="80808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rot="2334289">
            <a:off x="5863980" y="4085600"/>
            <a:ext cx="1133644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808080"/>
                </a:solidFill>
              </a:rPr>
              <a:t>self-veto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5562600" y="4953000"/>
            <a:ext cx="3276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562600" y="3581400"/>
            <a:ext cx="0" cy="2758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5334000" y="6367046"/>
            <a:ext cx="75507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60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470418" y="6324600"/>
            <a:ext cx="67358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3 </a:t>
            </a:r>
            <a:r>
              <a:rPr lang="en-US" sz="1400" dirty="0" err="1" smtClean="0">
                <a:solidFill>
                  <a:srgbClr val="000000"/>
                </a:solidFill>
              </a:rPr>
              <a:t>PeV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3429000"/>
            <a:ext cx="2667000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  IC79/86-1/86-2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diffuse analysis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forward folding 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2891753" y="1299248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l-GR" sz="1800" dirty="0" smtClean="0">
                <a:solidFill>
                  <a:srgbClr val="000000"/>
                </a:solidFill>
              </a:rPr>
              <a:t>θ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5875220" y="1299247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l-GR" sz="1800" dirty="0" smtClean="0">
                <a:solidFill>
                  <a:srgbClr val="000000"/>
                </a:solidFill>
              </a:rPr>
              <a:t>θ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61" name="Plus 60"/>
          <p:cNvSpPr>
            <a:spLocks noChangeAspect="1"/>
          </p:cNvSpPr>
          <p:nvPr/>
        </p:nvSpPr>
        <p:spPr bwMode="auto">
          <a:xfrm>
            <a:off x="5486400" y="2971800"/>
            <a:ext cx="355600" cy="365760"/>
          </a:xfrm>
          <a:prstGeom prst="mathPlu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4459573" y="299803"/>
            <a:ext cx="137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downgoing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61871" y="2323473"/>
            <a:ext cx="1024329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upgoing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3321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The power of the self-veto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zenith_compare_shapes_noda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2424" y="1752600"/>
            <a:ext cx="5672939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90" y="1295400"/>
            <a:ext cx="34644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Without self-veto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astro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(grey) </a:t>
            </a:r>
            <a:r>
              <a:rPr lang="en-US" sz="2400" dirty="0" smtClean="0">
                <a:solidFill>
                  <a:schemeClr val="bg1"/>
                </a:solidFill>
              </a:rPr>
              <a:t>and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prompt </a:t>
            </a:r>
            <a:r>
              <a:rPr lang="en-US" sz="2400" dirty="0" smtClean="0">
                <a:solidFill>
                  <a:srgbClr val="7030A0"/>
                </a:solidFill>
              </a:rPr>
              <a:t>(dash-purple)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have same zenith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shape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32928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With self-veto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prompt </a:t>
            </a:r>
            <a:r>
              <a:rPr lang="en-US" sz="2400" dirty="0" smtClean="0">
                <a:solidFill>
                  <a:srgbClr val="7030A0"/>
                </a:solidFill>
              </a:rPr>
              <a:t>(solid-purple)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is highly suppressed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from above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600200" y="2895600"/>
            <a:ext cx="2743200" cy="1600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905000" y="4648200"/>
            <a:ext cx="2743200" cy="1143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191000" y="4572000"/>
            <a:ext cx="2286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477000" y="4572000"/>
            <a:ext cx="2209800" cy="1295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ergy_distribu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834640"/>
            <a:ext cx="4536920" cy="4023360"/>
          </a:xfrm>
          <a:prstGeom prst="rect">
            <a:avLst/>
          </a:prstGeom>
        </p:spPr>
      </p:pic>
      <p:pic>
        <p:nvPicPr>
          <p:cNvPr id="11" name="Picture 10" descr="zenith_distribu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079" y="2834640"/>
            <a:ext cx="4536921" cy="40233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52400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Global fit of energy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angle to a mixture of atmospheric and astrophysical  E</a:t>
            </a:r>
            <a:r>
              <a:rPr lang="en-US" sz="2400" baseline="30000" dirty="0" smtClean="0">
                <a:solidFill>
                  <a:srgbClr val="FFFFFF"/>
                </a:solidFill>
              </a:rPr>
              <a:t>-2   </a:t>
            </a:r>
            <a:r>
              <a:rPr lang="en-US" sz="2400" dirty="0" smtClean="0">
                <a:solidFill>
                  <a:srgbClr val="FFFFFF"/>
                </a:solidFill>
              </a:rPr>
              <a:t>neutrinos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best fit flux: E</a:t>
            </a:r>
            <a:r>
              <a:rPr lang="en-US" sz="2800" baseline="30000" dirty="0" smtClean="0">
                <a:solidFill>
                  <a:srgbClr val="FFFFFF"/>
                </a:solidFill>
              </a:rPr>
              <a:t>2</a:t>
            </a:r>
            <a:r>
              <a:rPr lang="az-Cyrl-AZ" sz="2800" dirty="0" smtClean="0">
                <a:solidFill>
                  <a:srgbClr val="FFFFFF"/>
                </a:solidFill>
              </a:rPr>
              <a:t>Ф</a:t>
            </a:r>
            <a:r>
              <a:rPr lang="en-US" sz="2800" dirty="0" smtClean="0">
                <a:solidFill>
                  <a:srgbClr val="FFFFFF"/>
                </a:solidFill>
              </a:rPr>
              <a:t> = 10</a:t>
            </a:r>
            <a:r>
              <a:rPr lang="en-US" sz="2800" baseline="30000" dirty="0" smtClean="0">
                <a:solidFill>
                  <a:srgbClr val="FFFFFF"/>
                </a:solidFill>
              </a:rPr>
              <a:t>-8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GeV</a:t>
            </a:r>
            <a:r>
              <a:rPr lang="en-US" sz="2800" smtClean="0">
                <a:solidFill>
                  <a:srgbClr val="FFFFFF"/>
                </a:solidFill>
              </a:rPr>
              <a:t> cm</a:t>
            </a:r>
            <a:r>
              <a:rPr lang="en-US" sz="2800" baseline="30000" smtClean="0">
                <a:solidFill>
                  <a:srgbClr val="FFFFFF"/>
                </a:solidFill>
              </a:rPr>
              <a:t>-2</a:t>
            </a:r>
            <a:r>
              <a:rPr lang="en-US" sz="280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s</a:t>
            </a:r>
            <a:r>
              <a:rPr lang="en-US" sz="2800" baseline="30000" dirty="0" smtClean="0">
                <a:solidFill>
                  <a:srgbClr val="FFFFFF"/>
                </a:solidFill>
              </a:rPr>
              <a:t>-1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baseline="30000" dirty="0" smtClean="0">
                <a:solidFill>
                  <a:srgbClr val="FFFFFF"/>
                </a:solidFill>
              </a:rPr>
              <a:t>-1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baseline="30000" dirty="0" smtClean="0">
                <a:solidFill>
                  <a:srgbClr val="FFFFFF"/>
                </a:solidFill>
              </a:rPr>
              <a:t>  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5.7 sigma rejection of atmospheric-only hypothesis</a:t>
            </a:r>
          </a:p>
          <a:p>
            <a:r>
              <a:rPr lang="en-US" sz="2800" baseline="30000" dirty="0" smtClean="0">
                <a:solidFill>
                  <a:srgbClr val="FFFFFF"/>
                </a:solidFill>
              </a:rPr>
              <a:t>  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827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 bwMode="auto">
          <a:xfrm>
            <a:off x="2057400" y="1295400"/>
            <a:ext cx="914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057400" y="457200"/>
            <a:ext cx="0" cy="152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1143000" y="457200"/>
            <a:ext cx="0" cy="152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143000" y="1066800"/>
            <a:ext cx="1828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304800" y="3143071"/>
            <a:ext cx="312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 of the best fit angular distribution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for increasing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energy cut… log </a:t>
            </a:r>
            <a:endParaRPr lang="en-US" sz="2400" dirty="0"/>
          </a:p>
        </p:txBody>
      </p:sp>
      <p:pic>
        <p:nvPicPr>
          <p:cNvPr id="10" name="Picture 9" descr="energy-zenith-3years-flipp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71900" cy="2514600"/>
          </a:xfrm>
          <a:prstGeom prst="rect">
            <a:avLst/>
          </a:prstGeom>
        </p:spPr>
      </p:pic>
      <p:pic>
        <p:nvPicPr>
          <p:cNvPr id="12" name="Picture 11" descr="zenith_distribution_vs_EdepCut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3594" y="0"/>
            <a:ext cx="5380406" cy="6858000"/>
          </a:xfrm>
          <a:prstGeom prst="rect">
            <a:avLst/>
          </a:prstGeom>
        </p:spPr>
      </p:pic>
    </p:spTree>
  </p:cSld>
  <p:clrMapOvr>
    <a:masterClrMapping/>
  </p:clrMapOvr>
  <p:transition advTm="811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4800" y="3143071"/>
            <a:ext cx="312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 of the best fit angular distribution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for increasing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energy cut… linear 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57400" y="1295400"/>
            <a:ext cx="914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057400" y="457200"/>
            <a:ext cx="0" cy="152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1143000" y="457200"/>
            <a:ext cx="0" cy="152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143000" y="1066800"/>
            <a:ext cx="1828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 descr="zenith_distribution_vs_EdepCut_line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3594" y="0"/>
            <a:ext cx="5380406" cy="6858000"/>
          </a:xfrm>
          <a:prstGeom prst="rect">
            <a:avLst/>
          </a:prstGeom>
        </p:spPr>
      </p:pic>
      <p:pic>
        <p:nvPicPr>
          <p:cNvPr id="10" name="Picture 9" descr="energy-zenith-3years-flippe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71900" cy="2514600"/>
          </a:xfrm>
          <a:prstGeom prst="rect">
            <a:avLst/>
          </a:prstGeom>
        </p:spPr>
      </p:pic>
    </p:spTree>
  </p:cSld>
  <p:clrMapOvr>
    <a:masterClrMapping/>
  </p:clrMapOvr>
  <p:transition advTm="453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ffuseFluxes_with_Hese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009" y="1828790"/>
            <a:ext cx="7199391" cy="48768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5240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Global fit, energy (60 </a:t>
            </a:r>
            <a:r>
              <a:rPr lang="en-US" sz="2400" dirty="0" err="1" smtClean="0">
                <a:solidFill>
                  <a:srgbClr val="FFFFFF"/>
                </a:solidFill>
              </a:rPr>
              <a:t>TeV</a:t>
            </a:r>
            <a:r>
              <a:rPr lang="en-US" sz="2400" dirty="0" smtClean="0">
                <a:solidFill>
                  <a:srgbClr val="FFFFFF"/>
                </a:solidFill>
              </a:rPr>
              <a:t> – 3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angle,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best fit flux: E</a:t>
            </a:r>
            <a:r>
              <a:rPr lang="en-US" sz="2800" baseline="30000" dirty="0" smtClean="0">
                <a:solidFill>
                  <a:srgbClr val="FFFFFF"/>
                </a:solidFill>
              </a:rPr>
              <a:t>2</a:t>
            </a:r>
            <a:r>
              <a:rPr lang="az-Cyrl-AZ" sz="2800" dirty="0" smtClean="0">
                <a:solidFill>
                  <a:srgbClr val="FFFFFF"/>
                </a:solidFill>
              </a:rPr>
              <a:t>Ф</a:t>
            </a:r>
            <a:r>
              <a:rPr lang="en-US" sz="2800" dirty="0" smtClean="0">
                <a:solidFill>
                  <a:srgbClr val="FFFFFF"/>
                </a:solidFill>
              </a:rPr>
              <a:t> = 10</a:t>
            </a:r>
            <a:r>
              <a:rPr lang="en-US" sz="2800" baseline="30000" dirty="0" smtClean="0">
                <a:solidFill>
                  <a:srgbClr val="FFFFFF"/>
                </a:solidFill>
              </a:rPr>
              <a:t>-8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GeV</a:t>
            </a:r>
            <a:r>
              <a:rPr lang="en-US" sz="2800" dirty="0" smtClean="0">
                <a:solidFill>
                  <a:srgbClr val="FFFFFF"/>
                </a:solidFill>
              </a:rPr>
              <a:t> cm</a:t>
            </a:r>
            <a:r>
              <a:rPr lang="en-US" sz="2800" baseline="30000" dirty="0" smtClean="0">
                <a:solidFill>
                  <a:srgbClr val="FFFFFF"/>
                </a:solidFill>
              </a:rPr>
              <a:t>-2</a:t>
            </a:r>
            <a:r>
              <a:rPr lang="en-US" sz="2800" dirty="0" smtClean="0">
                <a:solidFill>
                  <a:srgbClr val="FFFFFF"/>
                </a:solidFill>
              </a:rPr>
              <a:t> s</a:t>
            </a:r>
            <a:r>
              <a:rPr lang="en-US" sz="2800" baseline="30000" dirty="0" smtClean="0">
                <a:solidFill>
                  <a:srgbClr val="FFFFFF"/>
                </a:solidFill>
              </a:rPr>
              <a:t>-1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baseline="30000" dirty="0" smtClean="0">
                <a:solidFill>
                  <a:srgbClr val="FFFFFF"/>
                </a:solidFill>
              </a:rPr>
              <a:t>-1  </a:t>
            </a:r>
            <a:r>
              <a:rPr lang="en-US" sz="2000" dirty="0" smtClean="0">
                <a:solidFill>
                  <a:srgbClr val="FFFFFF"/>
                </a:solidFill>
              </a:rPr>
              <a:t>(per </a:t>
            </a:r>
            <a:r>
              <a:rPr lang="en-US" sz="2000" dirty="0" err="1" smtClean="0">
                <a:solidFill>
                  <a:srgbClr val="FFFFFF"/>
                </a:solidFill>
              </a:rPr>
              <a:t>flavour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baseline="30000" dirty="0" smtClean="0">
                <a:solidFill>
                  <a:srgbClr val="FFFFFF"/>
                </a:solidFill>
              </a:rPr>
              <a:t> 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5.7 sigma rejection of atmospheric-only hypothesis</a:t>
            </a:r>
          </a:p>
          <a:p>
            <a:r>
              <a:rPr lang="en-US" sz="2800" baseline="30000" dirty="0" smtClean="0">
                <a:solidFill>
                  <a:srgbClr val="FFFFFF"/>
                </a:solidFill>
              </a:rPr>
              <a:t>  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5616714"/>
            <a:ext cx="5334000" cy="707886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best fit flux: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right at level of Waxman-</a:t>
            </a:r>
            <a:r>
              <a:rPr lang="en-US" sz="2000" dirty="0" err="1" smtClean="0">
                <a:solidFill>
                  <a:srgbClr val="000000"/>
                </a:solidFill>
              </a:rPr>
              <a:t>Bahcall</a:t>
            </a:r>
            <a:r>
              <a:rPr lang="en-US" sz="2000" dirty="0" smtClean="0">
                <a:solidFill>
                  <a:srgbClr val="000000"/>
                </a:solidFill>
              </a:rPr>
              <a:t> bound 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038600" y="4876800"/>
            <a:ext cx="152400" cy="3810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5562600" y="4876800"/>
            <a:ext cx="76200" cy="4572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</p:cSld>
  <p:clrMapOvr>
    <a:masterClrMapping/>
  </p:clrMapOvr>
  <p:transition advTm="4649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2400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  global fit, energy (60 </a:t>
            </a:r>
            <a:r>
              <a:rPr lang="en-US" sz="2400" dirty="0" err="1" smtClean="0">
                <a:solidFill>
                  <a:srgbClr val="FFFFFF"/>
                </a:solidFill>
              </a:rPr>
              <a:t>TeV</a:t>
            </a:r>
            <a:r>
              <a:rPr lang="en-US" sz="2400" dirty="0" smtClean="0">
                <a:solidFill>
                  <a:srgbClr val="FFFFFF"/>
                </a:solidFill>
              </a:rPr>
              <a:t> – 3 </a:t>
            </a:r>
            <a:r>
              <a:rPr lang="en-US" sz="2400" dirty="0" err="1" smtClean="0">
                <a:solidFill>
                  <a:srgbClr val="FFFFFF"/>
                </a:solidFill>
              </a:rPr>
              <a:t>PeV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angle,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float astrophysical spectral index: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  best fit spectral index   =   -2.3   +/- 0.3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baseline="30000" dirty="0" smtClean="0">
                <a:solidFill>
                  <a:srgbClr val="FFFFFF"/>
                </a:solidFill>
              </a:rPr>
              <a:t>  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baseline="30000" dirty="0" smtClean="0">
                <a:solidFill>
                  <a:srgbClr val="FFFFFF"/>
                </a:solidFill>
              </a:rPr>
              <a:t>  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10" descr="DiffuseFluxes_with_Hese-2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009" y="1828800"/>
            <a:ext cx="7199391" cy="487681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4038600" y="4800600"/>
            <a:ext cx="152400" cy="3810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486400" y="5029200"/>
            <a:ext cx="76200" cy="3810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</p:cSld>
  <p:clrMapOvr>
    <a:masterClrMapping/>
  </p:clrMapOvr>
  <p:transition advTm="336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3795624" y="51759"/>
            <a:ext cx="5348376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  Messenger particles for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high- energy astronomy: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cosmic rays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               (charged, absorbed – GZK neutrinos)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    gamma- rays 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                 (neutral, absorbed)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           neutrinos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                 (neutral, not absorbed) </a:t>
            </a:r>
          </a:p>
        </p:txBody>
      </p:sp>
      <p:pic>
        <p:nvPicPr>
          <p:cNvPr id="7" name="Content Placeholder 6" descr="eart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24000" y="2362200"/>
            <a:ext cx="2733675" cy="2733675"/>
          </a:xfrm>
        </p:spPr>
      </p:pic>
      <p:pic>
        <p:nvPicPr>
          <p:cNvPr id="30" name="Content Placeholder 30" descr="detector-no-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4600" y="2362200"/>
            <a:ext cx="733842" cy="88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1552624" y="104823"/>
            <a:ext cx="597955" cy="597955"/>
          </a:xfrm>
          <a:prstGeom prst="rect">
            <a:avLst/>
          </a:prstGeom>
          <a:noFill/>
        </p:spPr>
      </p:pic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495800" y="6248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65039">
            <a:off x="3686224" y="-47576"/>
            <a:ext cx="597955" cy="597955"/>
          </a:xfrm>
          <a:prstGeom prst="rect">
            <a:avLst/>
          </a:prstGeom>
          <a:noFill/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895600" y="2438400"/>
            <a:ext cx="1752600" cy="40386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2819400" y="228600"/>
            <a:ext cx="9906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304800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neutrino and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gamma-ray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3503766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upgoing</a:t>
            </a:r>
            <a:r>
              <a:rPr lang="en-US" sz="1800" dirty="0" smtClean="0">
                <a:solidFill>
                  <a:srgbClr val="FFFFFF"/>
                </a:solidFill>
              </a:rPr>
              <a:t> neutrinos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through-going 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muon</a:t>
            </a:r>
            <a:r>
              <a:rPr lang="en-US" sz="1800" dirty="0" smtClean="0">
                <a:solidFill>
                  <a:srgbClr val="FFFFFF"/>
                </a:solidFill>
              </a:rPr>
              <a:t> tracks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 bwMode="auto">
          <a:xfrm rot="16200000" flipH="1">
            <a:off x="1409700" y="876300"/>
            <a:ext cx="1828800" cy="1143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Curved Connector 16"/>
          <p:cNvCxnSpPr/>
          <p:nvPr/>
        </p:nvCxnSpPr>
        <p:spPr bwMode="auto">
          <a:xfrm rot="16200000" flipV="1">
            <a:off x="2095501" y="5981701"/>
            <a:ext cx="2362198" cy="457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Curved Connector 16"/>
          <p:cNvCxnSpPr/>
          <p:nvPr/>
        </p:nvCxnSpPr>
        <p:spPr bwMode="auto">
          <a:xfrm flipV="1">
            <a:off x="304800" y="4876800"/>
            <a:ext cx="2057400" cy="1981200"/>
          </a:xfrm>
          <a:prstGeom prst="curvedConnector3">
            <a:avLst>
              <a:gd name="adj1" fmla="val 93011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2362200" y="2590800"/>
            <a:ext cx="457200" cy="2286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4" name="TextBox 33"/>
          <p:cNvSpPr txBox="1"/>
          <p:nvPr/>
        </p:nvSpPr>
        <p:spPr>
          <a:xfrm>
            <a:off x="4114800" y="4724400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astrophysical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  neutrino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" y="36576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atmospheric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 neutrinos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51675" y="55626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rays</a:t>
            </a:r>
          </a:p>
        </p:txBody>
      </p:sp>
      <p:cxnSp>
        <p:nvCxnSpPr>
          <p:cNvPr id="43" name="Curved Connector 16"/>
          <p:cNvCxnSpPr/>
          <p:nvPr/>
        </p:nvCxnSpPr>
        <p:spPr bwMode="auto">
          <a:xfrm flipV="1">
            <a:off x="4800600" y="5867400"/>
            <a:ext cx="4343400" cy="762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8" name="Line 23"/>
          <p:cNvSpPr>
            <a:spLocks noChangeShapeType="1"/>
          </p:cNvSpPr>
          <p:nvPr/>
        </p:nvSpPr>
        <p:spPr bwMode="auto">
          <a:xfrm flipH="1" flipV="1">
            <a:off x="2895600" y="2362200"/>
            <a:ext cx="0" cy="381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9" name="TextBox 48"/>
          <p:cNvSpPr txBox="1"/>
          <p:nvPr/>
        </p:nvSpPr>
        <p:spPr>
          <a:xfrm>
            <a:off x="685800" y="6096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cosmic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ray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2057400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downgoing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muons</a:t>
            </a:r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err="1" smtClean="0">
                <a:solidFill>
                  <a:srgbClr val="FFFFFF"/>
                </a:solidFill>
              </a:rPr>
              <a:t>upgoing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muons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2895600" y="2514600"/>
            <a:ext cx="15240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3048000" y="4495800"/>
            <a:ext cx="762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362200" y="4419600"/>
            <a:ext cx="762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2895600" y="2362200"/>
            <a:ext cx="152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743200" y="2438400"/>
            <a:ext cx="152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>
            <a:off x="2895600" y="2514600"/>
            <a:ext cx="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 flipV="1">
            <a:off x="3200400" y="457200"/>
            <a:ext cx="838200" cy="1905000"/>
          </a:xfrm>
          <a:prstGeom prst="line">
            <a:avLst/>
          </a:prstGeom>
          <a:noFill/>
          <a:ln w="66675">
            <a:solidFill>
              <a:srgbClr val="FFFF00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4648200" y="6019800"/>
            <a:ext cx="152400" cy="381000"/>
          </a:xfrm>
          <a:prstGeom prst="line">
            <a:avLst/>
          </a:prstGeom>
          <a:noFill/>
          <a:ln w="66675">
            <a:solidFill>
              <a:srgbClr val="FFFF00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5486400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gamma-ray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absorbed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at source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2400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global fit, energy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angle,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float  each energy bin of astrophysical flux: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  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   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baseline="30000" dirty="0" smtClean="0">
                <a:solidFill>
                  <a:srgbClr val="FFFFFF"/>
                </a:solidFill>
              </a:rPr>
              <a:t>  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baseline="30000" dirty="0" smtClean="0">
                <a:solidFill>
                  <a:srgbClr val="FFFFFF"/>
                </a:solidFill>
              </a:rPr>
              <a:t>  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038600" y="4800600"/>
            <a:ext cx="3429000" cy="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3089171" y="5007114"/>
            <a:ext cx="4226029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best fit flux: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right at Waxman-</a:t>
            </a:r>
            <a:r>
              <a:rPr lang="en-US" sz="2000" dirty="0" err="1" smtClean="0">
                <a:solidFill>
                  <a:srgbClr val="FFFFFF"/>
                </a:solidFill>
              </a:rPr>
              <a:t>Bahcall</a:t>
            </a:r>
            <a:r>
              <a:rPr lang="en-US" sz="2000" dirty="0" smtClean="0">
                <a:solidFill>
                  <a:srgbClr val="FFFFFF"/>
                </a:solidFill>
              </a:rPr>
              <a:t> bound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unfolded_spectr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31564"/>
            <a:ext cx="7408612" cy="5476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2743200"/>
            <a:ext cx="4137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consistent with E</a:t>
            </a:r>
            <a:r>
              <a:rPr lang="en-US" baseline="42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857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2400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global fit, energy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angle,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float  each energy bin of astrophysical flux: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  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    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baseline="30000" dirty="0" smtClean="0">
                <a:solidFill>
                  <a:srgbClr val="FFFFFF"/>
                </a:solidFill>
              </a:rPr>
              <a:t>  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baseline="30000" dirty="0" smtClean="0">
                <a:solidFill>
                  <a:srgbClr val="FFFFFF"/>
                </a:solidFill>
              </a:rPr>
              <a:t>  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DiffuseFluxes_with_Hese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7991308" cy="5413248"/>
          </a:xfrm>
          <a:prstGeom prst="rect">
            <a:avLst/>
          </a:prstGeom>
        </p:spPr>
      </p:pic>
    </p:spTree>
  </p:cSld>
  <p:clrMapOvr>
    <a:masterClrMapping/>
  </p:clrMapOvr>
  <p:transition advTm="956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070" y="103518"/>
            <a:ext cx="637490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 Hint from IC59  (1.8 sigma); now IC79/86-1 </a:t>
            </a:r>
            <a:r>
              <a:rPr lang="en-US" sz="2400" dirty="0" err="1" smtClean="0">
                <a:solidFill>
                  <a:schemeClr val="bg1"/>
                </a:solidFill>
              </a:rPr>
              <a:t>upgoing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muon</a:t>
            </a:r>
            <a:r>
              <a:rPr lang="en-US" sz="2400" dirty="0" smtClean="0">
                <a:solidFill>
                  <a:schemeClr val="bg1"/>
                </a:solidFill>
              </a:rPr>
              <a:t> neutrinos give 3.9 sigma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C79+86_DiffuseNuMu_BestFitResult_EnergyDistribu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1913" y="1401911"/>
            <a:ext cx="7695822" cy="53870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5369949" y="3063766"/>
            <a:ext cx="2590800" cy="28956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B050">
                <a:alpha val="4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053650" y="3983306"/>
            <a:ext cx="3581400" cy="1066800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FF0000">
                <a:alpha val="4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968815" y="4192438"/>
            <a:ext cx="2563486" cy="1824862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rgbClr val="0070C0">
                <a:alpha val="4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6174332" y="2797836"/>
            <a:ext cx="175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atmospheric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   neutrinos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 as expected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3224" y="3471071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az-Cyrl-AZ" sz="2000" dirty="0" smtClean="0">
                <a:solidFill>
                  <a:srgbClr val="FF0000"/>
                </a:solidFill>
              </a:rPr>
              <a:t>Ф</a:t>
            </a:r>
            <a:r>
              <a:rPr lang="en-US" sz="2000" dirty="0" smtClean="0">
                <a:solidFill>
                  <a:srgbClr val="FF0000"/>
                </a:solidFill>
              </a:rPr>
              <a:t>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-8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GeV</a:t>
            </a:r>
            <a:r>
              <a:rPr lang="en-US" sz="2000" dirty="0" smtClean="0">
                <a:solidFill>
                  <a:srgbClr val="FF0000"/>
                </a:solidFill>
              </a:rPr>
              <a:t> cm</a:t>
            </a:r>
            <a:r>
              <a:rPr lang="en-US" sz="2000" baseline="30000" dirty="0" smtClean="0">
                <a:solidFill>
                  <a:srgbClr val="FF0000"/>
                </a:solidFill>
              </a:rPr>
              <a:t>-2</a:t>
            </a:r>
            <a:r>
              <a:rPr lang="en-US" sz="2000" dirty="0" smtClean="0">
                <a:solidFill>
                  <a:srgbClr val="FF0000"/>
                </a:solidFill>
              </a:rPr>
              <a:t> 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aseline="30000" dirty="0" smtClean="0">
                <a:solidFill>
                  <a:srgbClr val="FF0000"/>
                </a:solidFill>
              </a:rPr>
              <a:t>-1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8867" y="2784964"/>
            <a:ext cx="182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astrophysical      neutrinos</a:t>
            </a:r>
            <a:r>
              <a:rPr lang="en-US" sz="2000" baseline="30000" dirty="0" smtClean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3377" y="5047371"/>
            <a:ext cx="2590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Prompt  neutrinos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0.45 x ERS 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85165" y="3654764"/>
            <a:ext cx="1074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3.9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sigma</a:t>
            </a:r>
          </a:p>
        </p:txBody>
      </p:sp>
      <p:pic>
        <p:nvPicPr>
          <p:cNvPr id="16" name="Content Placeholder 15" descr="diffuse-analysis-logo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4038600"/>
            <a:ext cx="2857500" cy="2819400"/>
          </a:xfrm>
        </p:spPr>
      </p:pic>
      <p:pic>
        <p:nvPicPr>
          <p:cNvPr id="17" name="Picture 16" descr="results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558783" cy="1915064"/>
          </a:xfrm>
          <a:prstGeom prst="rect">
            <a:avLst/>
          </a:prstGeom>
        </p:spPr>
      </p:pic>
    </p:spTree>
  </p:cSld>
  <p:clrMapOvr>
    <a:masterClrMapping/>
  </p:clrMapOvr>
  <p:transition advTm="3045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. Strangepor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-1219200"/>
            <a:ext cx="5181600" cy="5181600"/>
          </a:xfrm>
          <a:prstGeom prst="rect">
            <a:avLst/>
          </a:prstGeom>
        </p:spPr>
      </p:pic>
      <p:pic>
        <p:nvPicPr>
          <p:cNvPr id="8" name="Picture 7" descr="Dr. Hari Seld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19400"/>
            <a:ext cx="4038600" cy="4038600"/>
          </a:xfrm>
          <a:prstGeom prst="rect">
            <a:avLst/>
          </a:prstGeom>
        </p:spPr>
      </p:pic>
      <p:pic>
        <p:nvPicPr>
          <p:cNvPr id="7" name="Picture 6" descr="Dr. Heinrich Fau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38600" cy="4038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228600"/>
            <a:ext cx="46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Highest energy event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209800"/>
            <a:ext cx="114300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0.5 </a:t>
            </a:r>
            <a:r>
              <a:rPr lang="en-US" sz="2000" dirty="0" err="1" smtClean="0">
                <a:solidFill>
                  <a:srgbClr val="FFFFFF"/>
                </a:solidFill>
              </a:rPr>
              <a:t>PeV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muon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2514600"/>
            <a:ext cx="121920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~1 </a:t>
            </a:r>
            <a:r>
              <a:rPr lang="en-US" sz="2000" dirty="0" err="1" smtClean="0">
                <a:solidFill>
                  <a:srgbClr val="FFFFFF"/>
                </a:solidFill>
              </a:rPr>
              <a:t>PeV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neutrino</a:t>
            </a:r>
          </a:p>
        </p:txBody>
      </p:sp>
      <p:pic>
        <p:nvPicPr>
          <p:cNvPr id="10" name="Picture 9" descr="Angus MacGyv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1752600"/>
            <a:ext cx="5105400" cy="5105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Also found in HESE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3733800"/>
            <a:ext cx="6248400" cy="954107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  </a:t>
            </a:r>
            <a:r>
              <a:rPr lang="en-US" sz="2800" dirty="0" smtClean="0">
                <a:solidFill>
                  <a:srgbClr val="FFFFFF"/>
                </a:solidFill>
              </a:rPr>
              <a:t>Examples of </a:t>
            </a:r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r>
              <a:rPr lang="en-US" sz="2800" dirty="0" smtClean="0">
                <a:solidFill>
                  <a:srgbClr val="FFFFFF"/>
                </a:solidFill>
              </a:rPr>
              <a:t> found in IC79/86 </a:t>
            </a:r>
            <a:r>
              <a:rPr lang="en-US" sz="2800" dirty="0" err="1" smtClean="0">
                <a:solidFill>
                  <a:srgbClr val="FFFFFF"/>
                </a:solidFill>
              </a:rPr>
              <a:t>upgoing</a:t>
            </a:r>
            <a:r>
              <a:rPr lang="en-US" sz="2800" dirty="0" smtClean="0">
                <a:solidFill>
                  <a:srgbClr val="FFFFFF"/>
                </a:solidFill>
              </a:rPr>
              <a:t> diffuse analysis</a:t>
            </a:r>
          </a:p>
        </p:txBody>
      </p:sp>
    </p:spTree>
  </p:cSld>
  <p:clrMapOvr>
    <a:masterClrMapping/>
  </p:clrMapOvr>
  <p:transition advTm="749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igbird_nostrin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143000"/>
            <a:ext cx="2235200" cy="1676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3" y="2971801"/>
            <a:ext cx="5181598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75784"/>
            <a:ext cx="4038600" cy="398221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4267200" y="2590800"/>
            <a:ext cx="1676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143000"/>
            <a:ext cx="1752600" cy="1752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762000"/>
            <a:ext cx="1676400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~1 </a:t>
            </a:r>
            <a:r>
              <a:rPr lang="en-US" sz="1800" dirty="0" err="1" smtClean="0">
                <a:solidFill>
                  <a:srgbClr val="FFFFFF"/>
                </a:solidFill>
              </a:rPr>
              <a:t>PeV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muon</a:t>
            </a:r>
            <a:r>
              <a:rPr lang="en-US" sz="1800" dirty="0" smtClean="0">
                <a:solidFill>
                  <a:srgbClr val="FFFFFF"/>
                </a:solidFill>
              </a:rPr>
              <a:t>       neutrino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72200" y="762000"/>
            <a:ext cx="1905000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2 </a:t>
            </a:r>
            <a:r>
              <a:rPr lang="en-US" sz="1800" dirty="0" err="1" smtClean="0">
                <a:solidFill>
                  <a:srgbClr val="FFFFFF"/>
                </a:solidFill>
              </a:rPr>
              <a:t>PeV</a:t>
            </a:r>
            <a:r>
              <a:rPr lang="en-US" sz="1800" dirty="0" smtClean="0">
                <a:solidFill>
                  <a:srgbClr val="FFFFFF"/>
                </a:solidFill>
              </a:rPr>
              <a:t> electron       neutrino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idx="1"/>
          </p:nvPr>
        </p:nvSpPr>
        <p:spPr>
          <a:xfrm>
            <a:off x="501083" y="152400"/>
            <a:ext cx="3232717" cy="639762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Through going </a:t>
            </a:r>
            <a:r>
              <a:rPr lang="en-US" sz="2400" dirty="0" err="1" smtClean="0">
                <a:solidFill>
                  <a:srgbClr val="FFFFFF"/>
                </a:solidFill>
              </a:rPr>
              <a:t>muons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ext Placeholder 17"/>
          <p:cNvSpPr txBox="1">
            <a:spLocks/>
          </p:cNvSpPr>
          <p:nvPr/>
        </p:nvSpPr>
        <p:spPr bwMode="auto">
          <a:xfrm>
            <a:off x="5257800" y="152400"/>
            <a:ext cx="35052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kern="0" dirty="0" smtClean="0">
                <a:solidFill>
                  <a:srgbClr val="FFFFFF"/>
                </a:solidFill>
                <a:latin typeface="+mn-lt"/>
              </a:rPr>
              <a:t>Contained vertex events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18"/>
          <p:cNvSpPr>
            <a:spLocks noGrp="1"/>
          </p:cNvSpPr>
          <p:nvPr>
            <p:ph sz="half" idx="2"/>
          </p:nvPr>
        </p:nvSpPr>
        <p:spPr>
          <a:xfrm>
            <a:off x="74612" y="3581400"/>
            <a:ext cx="3887788" cy="2438400"/>
          </a:xfrm>
          <a:solidFill>
            <a:schemeClr val="tx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northern hemisphere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neutrino events (best fit) above 100 </a:t>
            </a:r>
            <a:r>
              <a:rPr lang="en-US" sz="2000" dirty="0" err="1" smtClean="0">
                <a:solidFill>
                  <a:srgbClr val="FFFFFF"/>
                </a:solidFill>
              </a:rPr>
              <a:t>TeV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muon</a:t>
            </a:r>
            <a:r>
              <a:rPr lang="en-US" sz="2000" dirty="0" smtClean="0">
                <a:solidFill>
                  <a:srgbClr val="FFFFFF"/>
                </a:solidFill>
              </a:rPr>
              <a:t> energy: 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astrophysical: 7 events/yr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atmospheric: 3 events/yr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significance in first 2 years of data: 3.9 sigma (</a:t>
            </a:r>
            <a:r>
              <a:rPr lang="en-US" sz="2000" dirty="0" err="1" smtClean="0">
                <a:solidFill>
                  <a:srgbClr val="FFFFFF"/>
                </a:solidFill>
              </a:rPr>
              <a:t>prel</a:t>
            </a:r>
            <a:r>
              <a:rPr lang="en-US" sz="2000" dirty="0" smtClean="0">
                <a:solidFill>
                  <a:srgbClr val="FFFFFF"/>
                </a:solidFill>
              </a:rPr>
              <a:t>.)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4800" y="3124200"/>
            <a:ext cx="175260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2 P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 electron       neutrino</a:t>
            </a:r>
          </a:p>
        </p:txBody>
      </p:sp>
      <p:sp>
        <p:nvSpPr>
          <p:cNvPr id="14" name="Content Placeholder 20"/>
          <p:cNvSpPr txBox="1">
            <a:spLocks/>
          </p:cNvSpPr>
          <p:nvPr/>
        </p:nvSpPr>
        <p:spPr>
          <a:xfrm>
            <a:off x="4724400" y="3657600"/>
            <a:ext cx="3985382" cy="23622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0" i="0" dirty="0" smtClean="0">
                <a:solidFill>
                  <a:srgbClr val="FFFFFF"/>
                </a:solidFill>
                <a:latin typeface="+mn-lt"/>
              </a:rPr>
              <a:t>m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ostly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southern hemisphere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i="0" dirty="0" smtClean="0">
                <a:solidFill>
                  <a:srgbClr val="FFFFFF"/>
                </a:solidFill>
                <a:latin typeface="+mn-lt"/>
              </a:rPr>
              <a:t>n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eutrino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events above 60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lvl="1" indent="-28575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sz="2000" b="0" i="0" dirty="0" smtClean="0">
                <a:solidFill>
                  <a:srgbClr val="FFFFFF"/>
                </a:solidFill>
              </a:rPr>
              <a:t>astrophysical:  6 /yr</a:t>
            </a:r>
          </a:p>
          <a:p>
            <a:pPr marL="742950" lvl="1" indent="-28575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sz="2000" b="0" i="0" dirty="0" smtClean="0">
                <a:solidFill>
                  <a:srgbClr val="FFFFFF"/>
                </a:solidFill>
              </a:rPr>
              <a:t>atmospheric: 1/yr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i="0" dirty="0" smtClean="0">
                <a:solidFill>
                  <a:srgbClr val="FFFFFF"/>
                </a:solidFill>
              </a:rPr>
              <a:t>significance in first 3 years of data: 5.7 sigma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20327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800px-IC79+86_DiffuseNuMu_BestFitResult_Flux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18" y="817816"/>
            <a:ext cx="8915400" cy="6040184"/>
          </a:xfrm>
          <a:prstGeom prst="rect">
            <a:avLst/>
          </a:prstGeom>
        </p:spPr>
      </p:pic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Diffuse flux summary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2" name="Straight Connector 5"/>
          <p:cNvCxnSpPr>
            <a:cxnSpLocks noChangeShapeType="1"/>
          </p:cNvCxnSpPr>
          <p:nvPr/>
        </p:nvCxnSpPr>
        <p:spPr bwMode="auto">
          <a:xfrm>
            <a:off x="2358446" y="2850632"/>
            <a:ext cx="1524000" cy="0"/>
          </a:xfrm>
          <a:prstGeom prst="line">
            <a:avLst/>
          </a:prstGeom>
          <a:noFill/>
          <a:ln w="635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3" name="Straight Connector 7"/>
          <p:cNvCxnSpPr>
            <a:cxnSpLocks noChangeShapeType="1"/>
          </p:cNvCxnSpPr>
          <p:nvPr/>
        </p:nvCxnSpPr>
        <p:spPr bwMode="auto">
          <a:xfrm>
            <a:off x="2719465" y="3357796"/>
            <a:ext cx="1524000" cy="0"/>
          </a:xfrm>
          <a:prstGeom prst="line">
            <a:avLst/>
          </a:prstGeom>
          <a:noFill/>
          <a:ln w="635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5" name="Rectangle 4"/>
          <p:cNvSpPr/>
          <p:nvPr/>
        </p:nvSpPr>
        <p:spPr>
          <a:xfrm>
            <a:off x="3823739" y="2625782"/>
            <a:ext cx="10668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Frejus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7853" y="2984294"/>
            <a:ext cx="13716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AMA B10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98567" y="3628871"/>
            <a:ext cx="13716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AMA II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1955" y="4109805"/>
            <a:ext cx="13716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IC 59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7"/>
          <p:cNvCxnSpPr>
            <a:cxnSpLocks noChangeShapeType="1"/>
          </p:cNvCxnSpPr>
          <p:nvPr/>
        </p:nvCxnSpPr>
        <p:spPr bwMode="auto">
          <a:xfrm>
            <a:off x="3240374" y="4003624"/>
            <a:ext cx="2362200" cy="0"/>
          </a:xfrm>
          <a:prstGeom prst="line">
            <a:avLst/>
          </a:prstGeom>
          <a:noFill/>
          <a:ln w="635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20" name="Rectangle 19"/>
          <p:cNvSpPr/>
          <p:nvPr/>
        </p:nvSpPr>
        <p:spPr>
          <a:xfrm>
            <a:off x="838198" y="4004488"/>
            <a:ext cx="2895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HESE-2 IC79/86-1/86-2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8200" y="4400490"/>
            <a:ext cx="2895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  ( 0.95 +/- 0.3 ) x 10</a:t>
            </a:r>
            <a:r>
              <a:rPr lang="en-US" sz="2000" baseline="30000" dirty="0" smtClean="0">
                <a:solidFill>
                  <a:srgbClr val="000000"/>
                </a:solidFill>
              </a:rPr>
              <a:t>-8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0" y="4019490"/>
            <a:ext cx="2819400" cy="400110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  ( 1.01 +/- 0.35 ) x 10</a:t>
            </a:r>
            <a:r>
              <a:rPr lang="en-US" sz="2000" baseline="30000" dirty="0" smtClean="0">
                <a:solidFill>
                  <a:srgbClr val="000000"/>
                </a:solidFill>
              </a:rPr>
              <a:t>-8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6000" y="3638490"/>
            <a:ext cx="2819400" cy="400110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Upgoing</a:t>
            </a:r>
            <a:r>
              <a:rPr lang="en-US" sz="2000" dirty="0" smtClean="0">
                <a:solidFill>
                  <a:srgbClr val="000000"/>
                </a:solidFill>
              </a:rPr>
              <a:t> IC79/86-1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6" name="Picture 25" descr="Angus MacGyv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3800" y="4343400"/>
            <a:ext cx="1447800" cy="1447800"/>
          </a:xfrm>
          <a:prstGeom prst="rect">
            <a:avLst/>
          </a:prstGeom>
        </p:spPr>
      </p:pic>
      <p:pic>
        <p:nvPicPr>
          <p:cNvPr id="27" name="Picture 26" descr="bigbird_nostrin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5600" y="4800600"/>
            <a:ext cx="1727200" cy="1295400"/>
          </a:xfrm>
          <a:prstGeom prst="rect">
            <a:avLst/>
          </a:prstGeom>
        </p:spPr>
      </p:pic>
    </p:spTree>
  </p:cSld>
  <p:clrMapOvr>
    <a:masterClrMapping/>
  </p:clrMapOvr>
  <p:transition advTm="8486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0px-AllSkyScanAll_Sky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7957200" cy="50528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286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 the HESE events cluster -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is there a brighter than average source?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5235714"/>
            <a:ext cx="18288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cascades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p-value = 7%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905000" y="4419600"/>
            <a:ext cx="381000" cy="838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39125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286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 the events correlate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with potential sources?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5235714"/>
            <a:ext cx="18288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cascades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p-value = 7%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905000" y="4419600"/>
            <a:ext cx="381000" cy="838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477000" y="1498937"/>
            <a:ext cx="1828800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southern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source list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p-value = 8%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5410200"/>
            <a:ext cx="1905000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northern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source list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p-value = 28%</a:t>
            </a:r>
          </a:p>
        </p:txBody>
      </p:sp>
      <p:pic>
        <p:nvPicPr>
          <p:cNvPr id="9" name="Picture 8" descr="600px-AllSkyScanAll_SkyMap_wSourceLi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1" y="1444752"/>
            <a:ext cx="7957317" cy="50528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29400" y="5562600"/>
            <a:ext cx="1828800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southern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source list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p-value = 8%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3200" y="1417820"/>
            <a:ext cx="1905000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northern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source list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p-value = 28%</a:t>
            </a:r>
          </a:p>
        </p:txBody>
      </p:sp>
    </p:spTree>
  </p:cSld>
  <p:clrMapOvr>
    <a:masterClrMapping/>
  </p:clrMapOvr>
  <p:transition advTm="635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00px-AllSkyScanAll_SkyMap_Galact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7966198" cy="5058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2286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 the events correlate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with the galactic plane?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905000"/>
            <a:ext cx="38862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best fit width  +/-7.5 degrees,            p-value = 2.8%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4626114"/>
            <a:ext cx="38862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fixed width  +/-2.5 degrees,            p-value = 24%</a:t>
            </a:r>
          </a:p>
        </p:txBody>
      </p:sp>
    </p:spTree>
  </p:cSld>
  <p:clrMapOvr>
    <a:masterClrMapping/>
  </p:clrMapOvr>
  <p:transition advTm="17129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57150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IceCube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has taken the</a:t>
            </a:r>
            <a:b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first steps towards high-energy</a:t>
            </a:r>
            <a:b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neutrino astronomy: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Where and how are these neutrinos produced?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6000" b="1" dirty="0" smtClean="0">
                <a:solidFill>
                  <a:schemeClr val="bg1"/>
                </a:solidFill>
              </a:rPr>
              <a:t/>
            </a:r>
            <a:br>
              <a:rPr lang="en-US" sz="6000" b="1" dirty="0" smtClean="0">
                <a:solidFill>
                  <a:schemeClr val="bg1"/>
                </a:solidFill>
              </a:rPr>
            </a:br>
            <a:endParaRPr lang="en-US" sz="6000" b="1" dirty="0" smtClean="0">
              <a:solidFill>
                <a:schemeClr val="bg1"/>
              </a:solidFill>
            </a:endParaRPr>
          </a:p>
        </p:txBody>
      </p:sp>
      <p:sp>
        <p:nvSpPr>
          <p:cNvPr id="155651" name="Text Box 43"/>
          <p:cNvSpPr txBox="1">
            <a:spLocks noChangeArrowheads="1"/>
          </p:cNvSpPr>
          <p:nvPr/>
        </p:nvSpPr>
        <p:spPr bwMode="auto">
          <a:xfrm>
            <a:off x="0" y="6491288"/>
            <a:ext cx="1968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FFFFFF"/>
                </a:solidFill>
                <a:latin typeface="Arial" pitchFamily="34" charset="0"/>
              </a:rPr>
              <a:t>Photograph: Forest Banks</a:t>
            </a:r>
          </a:p>
        </p:txBody>
      </p:sp>
      <p:sp>
        <p:nvSpPr>
          <p:cNvPr id="289837" name="Rectangle 45"/>
          <p:cNvSpPr>
            <a:spLocks noChangeArrowheads="1"/>
          </p:cNvSpPr>
          <p:nvPr/>
        </p:nvSpPr>
        <p:spPr bwMode="auto">
          <a:xfrm>
            <a:off x="152400" y="3505200"/>
            <a:ext cx="899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i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3311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>
                <a:solidFill>
                  <a:schemeClr val="bg1"/>
                </a:solidFill>
              </a:rPr>
              <a:t>High energy extensions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– increase volume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for </a:t>
            </a:r>
            <a:r>
              <a:rPr lang="en-US" sz="2400" dirty="0" err="1" smtClean="0">
                <a:solidFill>
                  <a:srgbClr val="FFFF00"/>
                </a:solidFill>
              </a:rPr>
              <a:t>muons</a:t>
            </a:r>
            <a:r>
              <a:rPr lang="en-US" sz="2400" dirty="0" smtClean="0">
                <a:solidFill>
                  <a:srgbClr val="FFFF00"/>
                </a:solidFill>
              </a:rPr>
              <a:t> and cascades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bg1"/>
                </a:solidFill>
              </a:rPr>
              <a:t>Surface vetoes </a:t>
            </a:r>
            <a:r>
              <a:rPr lang="en-US" sz="2400" dirty="0" smtClean="0">
                <a:solidFill>
                  <a:srgbClr val="FFFF00"/>
                </a:solidFill>
              </a:rPr>
              <a:t>–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improve ability to see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downward (esp. </a:t>
            </a:r>
            <a:r>
              <a:rPr lang="en-US" sz="2400" dirty="0" err="1" smtClean="0">
                <a:solidFill>
                  <a:srgbClr val="FFFF00"/>
                </a:solidFill>
              </a:rPr>
              <a:t>throughgoing</a:t>
            </a:r>
            <a:r>
              <a:rPr lang="en-US" sz="2400" dirty="0" smtClean="0">
                <a:solidFill>
                  <a:srgbClr val="FFFF00"/>
                </a:solidFill>
              </a:rPr>
              <a:t>) astrophysical neutrinos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PINGU </a:t>
            </a:r>
            <a:r>
              <a:rPr lang="en-US" sz="2400" dirty="0" smtClean="0">
                <a:solidFill>
                  <a:srgbClr val="FFFF00"/>
                </a:solidFill>
              </a:rPr>
              <a:t>–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oscillations and mass hierarchy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         </a:t>
            </a:r>
            <a:r>
              <a:rPr lang="en-US" sz="2400" dirty="0" smtClean="0">
                <a:solidFill>
                  <a:schemeClr val="bg1"/>
                </a:solidFill>
              </a:rPr>
              <a:t>(Darren Grant’s talk – June 3) 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28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nschematic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31653" y="0"/>
            <a:ext cx="11007306" cy="6879566"/>
          </a:xfrm>
          <a:prstGeom prst="rect">
            <a:avLst/>
          </a:prstGeom>
        </p:spPr>
      </p:pic>
    </p:spTree>
  </p:cSld>
  <p:clrMapOvr>
    <a:masterClrMapping/>
  </p:clrMapOvr>
  <p:transition advTm="18705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_022814_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819" y="1828800"/>
            <a:ext cx="6048381" cy="48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152400"/>
            <a:ext cx="74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energy extensions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– increase volume for </a:t>
            </a:r>
            <a:r>
              <a:rPr lang="en-US" dirty="0" err="1" smtClean="0">
                <a:solidFill>
                  <a:srgbClr val="FFFF00"/>
                </a:solidFill>
              </a:rPr>
              <a:t>muons</a:t>
            </a:r>
            <a:r>
              <a:rPr lang="en-US" dirty="0" smtClean="0">
                <a:solidFill>
                  <a:srgbClr val="FFFF00"/>
                </a:solidFill>
              </a:rPr>
              <a:t> and cascades with more strings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3600" y="350520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IC86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352800"/>
            <a:ext cx="2475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100 new strings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240 m spacing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4419600"/>
            <a:ext cx="31951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PINGU: extra strings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inside original IC: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oscillations and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mass hierarchy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- Darren Grant    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5105400" y="4038600"/>
            <a:ext cx="5334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12168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tector copy.pdf"/>
          <p:cNvPicPr>
            <a:picLocks noChangeAspect="1"/>
          </p:cNvPicPr>
          <p:nvPr/>
        </p:nvPicPr>
        <p:blipFill>
          <a:blip r:embed="rId2" cstate="print">
            <a:extLst/>
          </a:blip>
          <a:srcRect l="9144"/>
          <a:stretch>
            <a:fillRect/>
          </a:stretch>
        </p:blipFill>
        <p:spPr>
          <a:xfrm>
            <a:off x="146150" y="1307592"/>
            <a:ext cx="3073890" cy="3383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etector copy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26218" y="1312707"/>
            <a:ext cx="3383280" cy="3383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etector copy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639532" y="1322163"/>
            <a:ext cx="3381917" cy="338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8"/>
          <p:cNvSpPr txBox="1">
            <a:spLocks/>
          </p:cNvSpPr>
          <p:nvPr/>
        </p:nvSpPr>
        <p:spPr>
          <a:xfrm>
            <a:off x="215151" y="555105"/>
            <a:ext cx="2535942" cy="100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/>
            </a:pPr>
            <a:r>
              <a:rPr lang="en-US" sz="2800" dirty="0" err="1">
                <a:solidFill>
                  <a:srgbClr val="FFFFFF"/>
                </a:solidFill>
              </a:rPr>
              <a:t>IceCube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Shape 38"/>
          <p:cNvSpPr txBox="1">
            <a:spLocks/>
          </p:cNvSpPr>
          <p:nvPr/>
        </p:nvSpPr>
        <p:spPr>
          <a:xfrm>
            <a:off x="3226142" y="564630"/>
            <a:ext cx="2535942" cy="100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/>
            </a:pPr>
            <a:r>
              <a:rPr lang="en-US" sz="2800" dirty="0">
                <a:solidFill>
                  <a:srgbClr val="FFFFFF"/>
                </a:solidFill>
              </a:rPr>
              <a:t>Sunflower 96</a:t>
            </a:r>
          </a:p>
        </p:txBody>
      </p:sp>
      <p:sp>
        <p:nvSpPr>
          <p:cNvPr id="12" name="Shape 38"/>
          <p:cNvSpPr txBox="1">
            <a:spLocks/>
          </p:cNvSpPr>
          <p:nvPr/>
        </p:nvSpPr>
        <p:spPr>
          <a:xfrm>
            <a:off x="6060095" y="555105"/>
            <a:ext cx="2535942" cy="100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/>
            </a:pPr>
            <a:r>
              <a:rPr lang="en-US" sz="2800" dirty="0" err="1">
                <a:solidFill>
                  <a:srgbClr val="FFFFFF"/>
                </a:solidFill>
              </a:rPr>
              <a:t>Supercluster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4" name="Shape 39"/>
          <p:cNvSpPr txBox="1">
            <a:spLocks/>
          </p:cNvSpPr>
          <p:nvPr/>
        </p:nvSpPr>
        <p:spPr>
          <a:xfrm>
            <a:off x="1" y="1295400"/>
            <a:ext cx="2958060" cy="794742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lIns="64291" tIns="32146" rIns="64291" bIns="32146"/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defTabSz="373783">
              <a:spcBef>
                <a:spcPts val="1200"/>
              </a:spcBef>
              <a:buFontTx/>
              <a:buNone/>
              <a:defRPr sz="1800"/>
            </a:pPr>
            <a:r>
              <a:rPr lang="en-US" sz="1700" dirty="0" smtClean="0">
                <a:solidFill>
                  <a:srgbClr val="FFFFFF"/>
                </a:solidFill>
              </a:rPr>
              <a:t>strings</a:t>
            </a:r>
            <a:r>
              <a:rPr lang="en-US" sz="1700" dirty="0">
                <a:solidFill>
                  <a:srgbClr val="FFFFFF"/>
                </a:solidFill>
              </a:rPr>
              <a:t>: IC86 </a:t>
            </a:r>
            <a:endParaRPr lang="en-US" sz="1700" dirty="0" smtClean="0">
              <a:solidFill>
                <a:srgbClr val="FFFFFF"/>
              </a:solidFill>
            </a:endParaRPr>
          </a:p>
          <a:p>
            <a:pPr marL="0" indent="0" algn="ctr" defTabSz="373783">
              <a:spcBef>
                <a:spcPts val="1200"/>
              </a:spcBef>
              <a:buFontTx/>
              <a:buNone/>
              <a:defRPr sz="1800"/>
            </a:pPr>
            <a:r>
              <a:rPr lang="en-US" sz="1700" dirty="0" smtClean="0">
                <a:solidFill>
                  <a:srgbClr val="FFFFFF"/>
                </a:solidFill>
              </a:rPr>
              <a:t>string </a:t>
            </a:r>
            <a:r>
              <a:rPr lang="en-US" sz="1700" dirty="0">
                <a:solidFill>
                  <a:srgbClr val="FFFFFF"/>
                </a:solidFill>
              </a:rPr>
              <a:t>spacing: ~125m</a:t>
            </a:r>
          </a:p>
        </p:txBody>
      </p:sp>
      <p:sp>
        <p:nvSpPr>
          <p:cNvPr id="15" name="Shape 51"/>
          <p:cNvSpPr txBox="1">
            <a:spLocks/>
          </p:cNvSpPr>
          <p:nvPr/>
        </p:nvSpPr>
        <p:spPr>
          <a:xfrm>
            <a:off x="3148974" y="1295400"/>
            <a:ext cx="2696972" cy="794742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lIns="64291" tIns="32146" rIns="64291" bIns="32146"/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defTabSz="373783">
              <a:spcBef>
                <a:spcPts val="1200"/>
              </a:spcBef>
              <a:buFontTx/>
              <a:buNone/>
              <a:defRPr sz="1800"/>
            </a:pPr>
            <a:r>
              <a:rPr lang="en-US" sz="1700" dirty="0" smtClean="0">
                <a:solidFill>
                  <a:srgbClr val="FFFFFF"/>
                </a:solidFill>
              </a:rPr>
              <a:t>strings</a:t>
            </a:r>
            <a:r>
              <a:rPr lang="en-US" sz="1700" dirty="0">
                <a:solidFill>
                  <a:srgbClr val="FFFFFF"/>
                </a:solidFill>
              </a:rPr>
              <a:t>: IC86+</a:t>
            </a:r>
            <a:r>
              <a:rPr lang="en-US" sz="1700" dirty="0" smtClean="0">
                <a:solidFill>
                  <a:srgbClr val="FFFFFF"/>
                </a:solidFill>
              </a:rPr>
              <a:t>96</a:t>
            </a:r>
          </a:p>
          <a:p>
            <a:pPr marL="0" indent="0" algn="ctr" defTabSz="373783">
              <a:spcBef>
                <a:spcPts val="1200"/>
              </a:spcBef>
              <a:buFontTx/>
              <a:buNone/>
              <a:defRPr sz="1800"/>
            </a:pPr>
            <a:r>
              <a:rPr lang="en-US" sz="1700" dirty="0" smtClean="0">
                <a:solidFill>
                  <a:srgbClr val="FFFFFF"/>
                </a:solidFill>
              </a:rPr>
              <a:t>string </a:t>
            </a:r>
            <a:r>
              <a:rPr lang="en-US" sz="1700" dirty="0">
                <a:solidFill>
                  <a:srgbClr val="FFFFFF"/>
                </a:solidFill>
              </a:rPr>
              <a:t>spacing: ~240m</a:t>
            </a:r>
          </a:p>
        </p:txBody>
      </p:sp>
      <p:sp>
        <p:nvSpPr>
          <p:cNvPr id="16" name="Shape 72"/>
          <p:cNvSpPr txBox="1">
            <a:spLocks/>
          </p:cNvSpPr>
          <p:nvPr/>
        </p:nvSpPr>
        <p:spPr>
          <a:xfrm>
            <a:off x="6044126" y="1295400"/>
            <a:ext cx="2985612" cy="794742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lIns="64291" tIns="32146" rIns="64291" bIns="32146"/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defTabSz="361460">
              <a:spcBef>
                <a:spcPts val="1200"/>
              </a:spcBef>
              <a:buFontTx/>
              <a:buNone/>
              <a:defRPr sz="1800"/>
            </a:pPr>
            <a:r>
              <a:rPr lang="en-US" sz="1700" dirty="0" smtClean="0">
                <a:solidFill>
                  <a:srgbClr val="FFFFFF"/>
                </a:solidFill>
              </a:rPr>
              <a:t>strings</a:t>
            </a:r>
            <a:r>
              <a:rPr lang="en-US" sz="1700" dirty="0">
                <a:solidFill>
                  <a:srgbClr val="FFFFFF"/>
                </a:solidFill>
              </a:rPr>
              <a:t>: IC86+</a:t>
            </a:r>
            <a:r>
              <a:rPr lang="en-US" sz="1700" dirty="0" smtClean="0">
                <a:solidFill>
                  <a:srgbClr val="FFFFFF"/>
                </a:solidFill>
              </a:rPr>
              <a:t>2x60</a:t>
            </a:r>
          </a:p>
          <a:p>
            <a:pPr marL="0" indent="0" algn="ctr" defTabSz="361460">
              <a:spcBef>
                <a:spcPts val="1200"/>
              </a:spcBef>
              <a:buFontTx/>
              <a:buNone/>
              <a:defRPr sz="1800"/>
            </a:pPr>
            <a:r>
              <a:rPr lang="en-US" sz="1700" dirty="0" smtClean="0">
                <a:solidFill>
                  <a:srgbClr val="FFFFFF"/>
                </a:solidFill>
              </a:rPr>
              <a:t>string </a:t>
            </a:r>
            <a:r>
              <a:rPr lang="en-US" sz="1700" dirty="0">
                <a:solidFill>
                  <a:srgbClr val="FFFFFF"/>
                </a:solidFill>
              </a:rPr>
              <a:t>spacing: ~240m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6010" y="4821317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Angular resolution: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4625" y="5101125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0.5°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7624" y="5188954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0.4°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435" y="5190689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0.4°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736" y="5619429"/>
            <a:ext cx="1930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Effective area: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6351" y="5953780"/>
            <a:ext cx="1436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1.6 km</a:t>
            </a:r>
            <a:r>
              <a:rPr lang="en-US" sz="2800" baseline="30000" dirty="0" smtClean="0">
                <a:solidFill>
                  <a:srgbClr val="FFFFFF"/>
                </a:solidFill>
              </a:rPr>
              <a:t>2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9350" y="5943600"/>
            <a:ext cx="1436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5.0 </a:t>
            </a:r>
            <a:r>
              <a:rPr lang="en-US" sz="2800" dirty="0">
                <a:solidFill>
                  <a:srgbClr val="FFFFFF"/>
                </a:solidFill>
              </a:rPr>
              <a:t>km</a:t>
            </a:r>
            <a:r>
              <a:rPr lang="en-US" sz="2800" baseline="30000" dirty="0">
                <a:solidFill>
                  <a:srgbClr val="FFFFFF"/>
                </a:solidFill>
              </a:rPr>
              <a:t>2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936161" y="5943600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6.5 km</a:t>
            </a:r>
            <a:r>
              <a:rPr lang="en-US" sz="2800" baseline="30000" dirty="0" smtClean="0">
                <a:solidFill>
                  <a:srgbClr val="FFFFFF"/>
                </a:solidFill>
              </a:rPr>
              <a:t>2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4671198"/>
            <a:ext cx="9144000" cy="45719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" name="Shape 35"/>
          <p:cNvSpPr>
            <a:spLocks noGrp="1"/>
          </p:cNvSpPr>
          <p:nvPr>
            <p:ph type="title"/>
          </p:nvPr>
        </p:nvSpPr>
        <p:spPr>
          <a:xfrm>
            <a:off x="927746" y="125082"/>
            <a:ext cx="7358063" cy="6991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3200" dirty="0" smtClean="0">
                <a:solidFill>
                  <a:srgbClr val="FFFFFF"/>
                </a:solidFill>
              </a:rPr>
              <a:t>Initial simulation studies of geometries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-2877" y="1269480"/>
            <a:ext cx="9144000" cy="45719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91694327"/>
      </p:ext>
    </p:extLst>
  </p:cSld>
  <p:clrMapOvr>
    <a:masterClrMapping/>
  </p:clrMapOvr>
  <p:transition spd="med" advTm="30015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057400" y="3276600"/>
            <a:ext cx="2057400" cy="3276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>
            <a:off x="2667000" y="1524000"/>
            <a:ext cx="4038600" cy="5410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1828800" y="4800600"/>
            <a:ext cx="2133600" cy="1828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6705600" y="1524000"/>
            <a:ext cx="228600" cy="9144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>
            <a:off x="5486400" y="1524000"/>
            <a:ext cx="1143000" cy="838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209800" y="1524000"/>
            <a:ext cx="533400" cy="9144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2819400" y="1524000"/>
            <a:ext cx="381000" cy="9144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 flipH="1">
            <a:off x="0" y="1828800"/>
            <a:ext cx="533400" cy="609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33400" y="1752600"/>
            <a:ext cx="762000" cy="609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 rot="5400000">
            <a:off x="5913216" y="1463656"/>
            <a:ext cx="365568" cy="18288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 rot="5400000">
            <a:off x="2560416" y="1478184"/>
            <a:ext cx="365568" cy="18288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 rot="5400000">
            <a:off x="426816" y="1478184"/>
            <a:ext cx="365568" cy="18288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8" name="TextBox 27"/>
          <p:cNvSpPr txBox="1"/>
          <p:nvPr/>
        </p:nvSpPr>
        <p:spPr>
          <a:xfrm>
            <a:off x="4648200" y="5092005"/>
            <a:ext cx="44196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Surface veto arrays: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- particle detectors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- Cherenkov detectors  </a:t>
            </a:r>
          </a:p>
        </p:txBody>
      </p:sp>
      <p:pic>
        <p:nvPicPr>
          <p:cNvPr id="39" name="Picture 38" descr="he_042114_wTopExtension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89588"/>
            <a:ext cx="7924800" cy="48684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t="8125"/>
          <a:stretch/>
        </p:blipFill>
        <p:spPr bwMode="auto">
          <a:xfrm>
            <a:off x="5791200" y="3801125"/>
            <a:ext cx="3352800" cy="305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/>
            </a:ext>
          </a:extLst>
        </p:spPr>
      </p:pic>
      <p:pic>
        <p:nvPicPr>
          <p:cNvPr id="43" name="Picture 42"/>
          <p:cNvPicPr/>
          <p:nvPr/>
        </p:nvPicPr>
        <p:blipFill rotWithShape="1">
          <a:blip r:embed="rId5" cstate="print">
            <a:alphaModFix amt="83000"/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0937" b="19803"/>
          <a:stretch/>
        </p:blipFill>
        <p:spPr>
          <a:xfrm>
            <a:off x="152400" y="5029200"/>
            <a:ext cx="2514600" cy="1524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7" name="Content Placeholder 2"/>
          <p:cNvSpPr>
            <a:spLocks noGrp="1"/>
          </p:cNvSpPr>
          <p:nvPr>
            <p:ph sz="half" idx="1"/>
          </p:nvPr>
        </p:nvSpPr>
        <p:spPr>
          <a:xfrm>
            <a:off x="0" y="152400"/>
            <a:ext cx="8534400" cy="1828800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  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1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PeV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(cosmic primary) veto: reject most atmospheric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muon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AND neutrino background above 100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TeV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. 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An efficient surface veto, 100 km</a:t>
            </a:r>
            <a:r>
              <a:rPr lang="en-US" sz="2400" baseline="30000" dirty="0" smtClean="0">
                <a:solidFill>
                  <a:srgbClr val="FFFFFF"/>
                </a:solidFill>
                <a:sym typeface="Wingdings"/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, for 3–5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sr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background free cosmic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muon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neutrino and  some shower detection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flipH="1">
            <a:off x="3352800" y="4191000"/>
            <a:ext cx="10668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9" name="Line 23"/>
          <p:cNvSpPr>
            <a:spLocks noChangeShapeType="1"/>
          </p:cNvSpPr>
          <p:nvPr/>
        </p:nvSpPr>
        <p:spPr bwMode="auto">
          <a:xfrm flipV="1">
            <a:off x="4419600" y="2286000"/>
            <a:ext cx="3657600" cy="1905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50" name="Oval 33"/>
          <p:cNvSpPr>
            <a:spLocks noChangeArrowheads="1"/>
          </p:cNvSpPr>
          <p:nvPr/>
        </p:nvSpPr>
        <p:spPr bwMode="auto">
          <a:xfrm rot="5400000">
            <a:off x="2362200" y="3276600"/>
            <a:ext cx="76200" cy="5334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0" y="1981200"/>
            <a:ext cx="3657600" cy="2362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3886200" y="1752600"/>
            <a:ext cx="0" cy="25908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 rot="5400000">
            <a:off x="3810000" y="3200400"/>
            <a:ext cx="76200" cy="5334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  <p:transition advTm="6967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detector-no-lab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722699"/>
            <a:ext cx="4257675" cy="51353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0" y="2286000"/>
            <a:ext cx="9144000" cy="2286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8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62600" y="8915400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6" descr="ag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65039">
            <a:off x="6155221" y="-276176"/>
            <a:ext cx="597955" cy="597955"/>
          </a:xfrm>
          <a:prstGeom prst="rect">
            <a:avLst/>
          </a:prstGeom>
          <a:noFill/>
        </p:spPr>
      </p:pic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2819400" y="1447800"/>
            <a:ext cx="76200" cy="4648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1828800" y="4800600"/>
            <a:ext cx="2133600" cy="18288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 rot="5400000">
            <a:off x="5913216" y="1463656"/>
            <a:ext cx="365568" cy="18288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 rot="5400000">
            <a:off x="2560416" y="1478184"/>
            <a:ext cx="365568" cy="18288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 rot="5400000">
            <a:off x="426816" y="1478184"/>
            <a:ext cx="365568" cy="18288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8" name="TextBox 27"/>
          <p:cNvSpPr txBox="1"/>
          <p:nvPr/>
        </p:nvSpPr>
        <p:spPr>
          <a:xfrm>
            <a:off x="4648200" y="5092005"/>
            <a:ext cx="44196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Surface veto arrays: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- particle detectors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- Cherenkov detectors  </a:t>
            </a:r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>
            <a:off x="2819400" y="0"/>
            <a:ext cx="0" cy="1524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>
            <a:off x="0" y="0"/>
            <a:ext cx="533400" cy="18288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1" name="TextBox 40"/>
          <p:cNvSpPr txBox="1"/>
          <p:nvPr/>
        </p:nvSpPr>
        <p:spPr>
          <a:xfrm>
            <a:off x="228600" y="1066800"/>
            <a:ext cx="8534400" cy="954107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An extended surface array would increase the angular veto coverage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43400" y="3505200"/>
            <a:ext cx="45720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giving more sensitivity to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through going neutrino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induced </a:t>
            </a:r>
            <a:r>
              <a:rPr lang="en-US" sz="2800" dirty="0" err="1" smtClean="0">
                <a:solidFill>
                  <a:srgbClr val="FFFFFF"/>
                </a:solidFill>
              </a:rPr>
              <a:t>muons</a:t>
            </a:r>
            <a:r>
              <a:rPr lang="en-US" sz="2800" dirty="0" smtClean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43" name="Line 23"/>
          <p:cNvSpPr>
            <a:spLocks noChangeShapeType="1"/>
          </p:cNvSpPr>
          <p:nvPr/>
        </p:nvSpPr>
        <p:spPr bwMode="auto">
          <a:xfrm flipH="1">
            <a:off x="0" y="1752600"/>
            <a:ext cx="533400" cy="6858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4" name="Line 23"/>
          <p:cNvSpPr>
            <a:spLocks noChangeShapeType="1"/>
          </p:cNvSpPr>
          <p:nvPr/>
        </p:nvSpPr>
        <p:spPr bwMode="auto">
          <a:xfrm>
            <a:off x="533400" y="1752600"/>
            <a:ext cx="762000" cy="609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5" name="Line 23"/>
          <p:cNvSpPr>
            <a:spLocks noChangeShapeType="1"/>
          </p:cNvSpPr>
          <p:nvPr/>
        </p:nvSpPr>
        <p:spPr bwMode="auto">
          <a:xfrm>
            <a:off x="567906" y="1828800"/>
            <a:ext cx="2286000" cy="5029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 flipH="1">
            <a:off x="5562600" y="1524000"/>
            <a:ext cx="1143000" cy="838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6705600" y="1524000"/>
            <a:ext cx="228600" cy="9144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flipH="1">
            <a:off x="2667000" y="1524000"/>
            <a:ext cx="4038600" cy="5410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49" name="Line 23"/>
          <p:cNvSpPr>
            <a:spLocks noChangeShapeType="1"/>
          </p:cNvSpPr>
          <p:nvPr/>
        </p:nvSpPr>
        <p:spPr bwMode="auto">
          <a:xfrm flipH="1">
            <a:off x="6705600" y="0"/>
            <a:ext cx="838200" cy="15240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  <p:pic>
        <p:nvPicPr>
          <p:cNvPr id="25" name="Picture 15" descr="CumulativeRadiusRatio_South_1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816523"/>
            <a:ext cx="518207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724400" y="3200400"/>
            <a:ext cx="1981200" cy="3693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0" dirty="0" smtClean="0">
                <a:solidFill>
                  <a:sysClr val="windowText" lastClr="000000"/>
                </a:solidFill>
              </a:rPr>
              <a:t>For HESE-3 flux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495800" y="4648200"/>
            <a:ext cx="3048000" cy="457200"/>
            <a:chOff x="576543" y="4061793"/>
            <a:chExt cx="3048000" cy="457200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576543" y="4518993"/>
              <a:ext cx="19812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" name="TextBox 35"/>
            <p:cNvSpPr txBox="1"/>
            <p:nvPr/>
          </p:nvSpPr>
          <p:spPr>
            <a:xfrm>
              <a:off x="576543" y="4061793"/>
              <a:ext cx="3048000" cy="3385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~75% increase in rate &gt;100TeV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77000" y="5105400"/>
            <a:ext cx="1709530" cy="1193800"/>
            <a:chOff x="2849217" y="4559852"/>
            <a:chExt cx="1709530" cy="1193800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2849217" y="4559852"/>
              <a:ext cx="0" cy="11938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" name="TextBox 49"/>
            <p:cNvSpPr txBox="1"/>
            <p:nvPr/>
          </p:nvSpPr>
          <p:spPr>
            <a:xfrm>
              <a:off x="2904434" y="4904121"/>
              <a:ext cx="1654313" cy="64633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Surface array   to 5 km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3114126" y="-1295400"/>
            <a:ext cx="3276600" cy="45720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 type="stealth" w="med" len="med"/>
            <a:tailEnd type="oval" w="med" len="med"/>
          </a:ln>
          <a:effectLst/>
        </p:spPr>
        <p:txBody>
          <a:bodyPr/>
          <a:lstStyle/>
          <a:p>
            <a:endParaRPr lang="en-US" smtClean="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1056726" y="3276600"/>
            <a:ext cx="2057400" cy="32766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5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89142"/>
            <a:ext cx="8610600" cy="6400800"/>
          </a:xfrm>
          <a:solidFill>
            <a:schemeClr val="tx1"/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IceCube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has taken the first steps towards </a:t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high-energy neutrino astronomy:</a:t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/>
            </a:r>
            <a:b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diffuse flux: </a:t>
            </a:r>
            <a:r>
              <a:rPr lang="az-Cyrl-A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Ф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= 10</a:t>
            </a:r>
            <a:r>
              <a:rPr lang="en-US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-8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E</a:t>
            </a:r>
            <a:r>
              <a:rPr lang="en-US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-2 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GeV</a:t>
            </a:r>
            <a:r>
              <a:rPr lang="en-US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-1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cm</a:t>
            </a:r>
            <a:r>
              <a:rPr lang="en-US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-2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s</a:t>
            </a:r>
            <a:r>
              <a:rPr lang="en-US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-1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sr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</a:t>
            </a:r>
            <a:r>
              <a:rPr lang="en-US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-1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 (1:1:1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flavour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)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contained vertex (5.7</a:t>
            </a: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σ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),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upgoing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muons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 (3.9</a:t>
            </a: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σ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) 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atmospheric prompt origin strongly rejected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lack of correlation with galactic plane, and events at high galactic latitudes may suggest extra-galactic origin 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many theoretical speculations and attempts to correlate with sources have been proposed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/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proposal for a next generation detector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increased in-ice volume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enhanced surface veto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rPr>
              <a:t>- PINGU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5334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energy_distribu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321" y="5046757"/>
            <a:ext cx="1984075" cy="1759486"/>
          </a:xfrm>
          <a:prstGeom prst="rect">
            <a:avLst/>
          </a:prstGeom>
        </p:spPr>
      </p:pic>
      <p:pic>
        <p:nvPicPr>
          <p:cNvPr id="8" name="Picture 7" descr="zenith_distribu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2671" y="5079307"/>
            <a:ext cx="1966823" cy="1744187"/>
          </a:xfrm>
          <a:prstGeom prst="rect">
            <a:avLst/>
          </a:prstGeom>
        </p:spPr>
      </p:pic>
      <p:pic>
        <p:nvPicPr>
          <p:cNvPr id="6" name="Picture 5" descr="bigbird_nostrin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2482" y="3847381"/>
            <a:ext cx="1322717" cy="992038"/>
          </a:xfrm>
          <a:prstGeom prst="rect">
            <a:avLst/>
          </a:prstGeom>
          <a:solidFill>
            <a:schemeClr val="tx1"/>
          </a:solidFill>
        </p:spPr>
      </p:pic>
    </p:spTree>
    <p:custDataLst>
      <p:tags r:id="rId1"/>
    </p:custDataLst>
  </p:cSld>
  <p:clrMapOvr>
    <a:masterClrMapping/>
  </p:clrMapOvr>
  <p:transition advTm="58407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>
              <a:alpha val="55000"/>
            </a:schemeClr>
          </a:solidFill>
          <a:ln>
            <a:noFill/>
          </a:ln>
        </p:spPr>
        <p:txBody>
          <a:bodyPr/>
          <a:lstStyle/>
          <a:p>
            <a:pPr algn="l" eaLnBrk="1" hangingPunct="1"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Future Atmospheric Measurements with PINGU</a:t>
            </a:r>
            <a:b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Darren Grant 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Results from atmospheric neutrino oscillations with </a:t>
            </a:r>
            <a:r>
              <a:rPr lang="en-US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DeepCore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Measurement of </a:t>
            </a:r>
            <a:r>
              <a:rPr lang="el-G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sz="16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l-G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disappearance </a:t>
            </a:r>
            <a:b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Juan Pablo </a:t>
            </a:r>
            <a:r>
              <a:rPr lang="en-US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Yáñez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Search for Exotic Double Track Signatures in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Overview on Simulation and Reconstruction</a:t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Sandro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Kopper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New calibrations methods for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DeepCore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PINGU 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Jurkovič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Event Reconstruction and Particle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Identiﬁcation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Low Energy Events in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DeepCore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PINGU</a:t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 C. Arlen, J.P.A.M. de André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Sensitivity to </a:t>
            </a:r>
            <a:r>
              <a:rPr lang="el-GR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ντ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 with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DeepCore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PINGU</a:t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Joao Pedro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Athayde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Marcondes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Andre</a:t>
            </a:r>
            <a:b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Search for Neutrinos from GRBs with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Hellauer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An improved data acquisition system for Detection and search of Supernova Neutrinos in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Heereman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Astrophysical Tau Neutrino Search with the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Observatory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Vraeghe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Calculating PINGU's Sensitivity to the Neutrino Mass Hierarchy</a:t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Lukas Schulte, Timothy C. Arlen, Sebastian </a:t>
            </a:r>
            <a:r>
              <a:rPr lang="en-US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Böser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Unfolding of the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Energy Spectrum with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Schmitz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  <p:sp>
        <p:nvSpPr>
          <p:cNvPr id="155651" name="Text Box 43"/>
          <p:cNvSpPr txBox="1">
            <a:spLocks noChangeArrowheads="1"/>
          </p:cNvSpPr>
          <p:nvPr/>
        </p:nvSpPr>
        <p:spPr bwMode="auto">
          <a:xfrm>
            <a:off x="7175191" y="6581001"/>
            <a:ext cx="1968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FFFFFF"/>
                </a:solidFill>
                <a:latin typeface="Arial" pitchFamily="34" charset="0"/>
              </a:rPr>
              <a:t>Photograph: Forest Banks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5334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4797436" y="1452229"/>
            <a:ext cx="1935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Posters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895207" y="172530"/>
            <a:ext cx="292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Talks -Tuesday 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6897968" y="3485072"/>
            <a:ext cx="2011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More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IceCube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318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26670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07" name="Text Box 7"/>
          <p:cNvSpPr txBox="1">
            <a:spLocks noChangeArrowheads="1"/>
          </p:cNvSpPr>
          <p:nvPr/>
        </p:nvSpPr>
        <p:spPr bwMode="auto">
          <a:xfrm>
            <a:off x="6781800" y="1295400"/>
            <a:ext cx="1965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cosmic rays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 flipH="1">
            <a:off x="2514600" y="6553200"/>
            <a:ext cx="5638800" cy="30480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2" name="Line 12"/>
          <p:cNvSpPr>
            <a:spLocks noChangeShapeType="1"/>
          </p:cNvSpPr>
          <p:nvPr/>
        </p:nvSpPr>
        <p:spPr bwMode="auto">
          <a:xfrm flipH="1">
            <a:off x="4572000" y="1447800"/>
            <a:ext cx="1295400" cy="5334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3" name="Line 13"/>
          <p:cNvSpPr>
            <a:spLocks noChangeShapeType="1"/>
          </p:cNvSpPr>
          <p:nvPr/>
        </p:nvSpPr>
        <p:spPr bwMode="auto">
          <a:xfrm flipH="1">
            <a:off x="3276600" y="1981200"/>
            <a:ext cx="1295400" cy="304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4" name="Line 14"/>
          <p:cNvSpPr>
            <a:spLocks noChangeShapeType="1"/>
          </p:cNvSpPr>
          <p:nvPr/>
        </p:nvSpPr>
        <p:spPr bwMode="auto">
          <a:xfrm flipH="1">
            <a:off x="2209800" y="2286000"/>
            <a:ext cx="1066800" cy="1524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5" name="Line 15"/>
          <p:cNvSpPr>
            <a:spLocks noChangeShapeType="1"/>
          </p:cNvSpPr>
          <p:nvPr/>
        </p:nvSpPr>
        <p:spPr bwMode="auto">
          <a:xfrm flipH="1">
            <a:off x="4953000" y="1524000"/>
            <a:ext cx="9144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6" name="Line 16"/>
          <p:cNvSpPr>
            <a:spLocks noChangeShapeType="1"/>
          </p:cNvSpPr>
          <p:nvPr/>
        </p:nvSpPr>
        <p:spPr bwMode="auto">
          <a:xfrm flipH="1" flipV="1">
            <a:off x="6248400" y="3124200"/>
            <a:ext cx="11430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7" name="Line 17"/>
          <p:cNvSpPr>
            <a:spLocks noChangeShapeType="1"/>
          </p:cNvSpPr>
          <p:nvPr/>
        </p:nvSpPr>
        <p:spPr bwMode="auto">
          <a:xfrm flipH="1">
            <a:off x="6172200" y="350520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8" name="Text Box 18"/>
          <p:cNvSpPr txBox="1">
            <a:spLocks noChangeArrowheads="1"/>
          </p:cNvSpPr>
          <p:nvPr/>
        </p:nvSpPr>
        <p:spPr bwMode="auto">
          <a:xfrm rot="21372151">
            <a:off x="5804814" y="6202850"/>
            <a:ext cx="139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 i="0" dirty="0" smtClean="0">
                <a:solidFill>
                  <a:srgbClr val="FFFFFF"/>
                </a:solidFill>
                <a:latin typeface="Lucida Grande" charset="0"/>
              </a:rPr>
              <a:t>≈15 Km</a:t>
            </a:r>
            <a:endParaRPr lang="en-US" sz="2400" b="0" i="0" dirty="0" smtClean="0">
              <a:solidFill>
                <a:srgbClr val="BBE0E3"/>
              </a:solidFill>
              <a:latin typeface="Times New Roman" pitchFamily="18" charset="0"/>
            </a:endParaRPr>
          </a:p>
        </p:txBody>
      </p:sp>
      <p:sp>
        <p:nvSpPr>
          <p:cNvPr id="921619" name="Text Box 19"/>
          <p:cNvSpPr txBox="1">
            <a:spLocks noChangeArrowheads="1"/>
          </p:cNvSpPr>
          <p:nvPr/>
        </p:nvSpPr>
        <p:spPr bwMode="auto">
          <a:xfrm>
            <a:off x="4953000" y="1143000"/>
            <a:ext cx="671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0" dirty="0" smtClean="0">
                <a:solidFill>
                  <a:srgbClr val="FFFFFF"/>
                </a:solidFill>
                <a:latin typeface="Lucida Grande" charset="0"/>
              </a:rPr>
              <a:t>π</a:t>
            </a:r>
            <a:r>
              <a:rPr lang="en-US" sz="2800" i="0" baseline="30000" dirty="0" smtClean="0">
                <a:solidFill>
                  <a:srgbClr val="FFFFFF"/>
                </a:solidFill>
                <a:latin typeface="Lucida Grande" charset="0"/>
              </a:rPr>
              <a:t>+</a:t>
            </a:r>
            <a:endParaRPr lang="en-US" sz="2800" i="0" dirty="0" smtClean="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921620" name="Text Box 20"/>
          <p:cNvSpPr txBox="1">
            <a:spLocks noChangeArrowheads="1"/>
          </p:cNvSpPr>
          <p:nvPr/>
        </p:nvSpPr>
        <p:spPr bwMode="auto">
          <a:xfrm>
            <a:off x="3505200" y="1524000"/>
            <a:ext cx="73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latin typeface="Lucida Grande" charset="0"/>
                <a:sym typeface="Symbol" pitchFamily="18" charset="2"/>
              </a:rPr>
              <a:t></a:t>
            </a:r>
            <a:r>
              <a:rPr lang="en-US" i="0" baseline="30000" dirty="0" smtClean="0">
                <a:solidFill>
                  <a:srgbClr val="FFFFFF"/>
                </a:solidFill>
                <a:latin typeface="Lucida Grande" charset="0"/>
                <a:sym typeface="Symbol" pitchFamily="18" charset="2"/>
              </a:rPr>
              <a:t>+</a:t>
            </a:r>
            <a:endParaRPr lang="en-US" i="0" dirty="0" smtClean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921621" name="Text Box 21"/>
          <p:cNvSpPr txBox="1">
            <a:spLocks noChangeArrowheads="1"/>
          </p:cNvSpPr>
          <p:nvPr/>
        </p:nvSpPr>
        <p:spPr bwMode="auto">
          <a:xfrm>
            <a:off x="1676400" y="1905000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FFFFFF"/>
                </a:solidFill>
                <a:latin typeface="Lucida Grande" charset="0"/>
              </a:rPr>
              <a:t>e</a:t>
            </a:r>
            <a:r>
              <a:rPr lang="en-US" b="0" i="0" baseline="30000" dirty="0" smtClean="0">
                <a:solidFill>
                  <a:srgbClr val="FFFFFF"/>
                </a:solidFill>
                <a:latin typeface="Lucida Grande" charset="0"/>
              </a:rPr>
              <a:t>+</a:t>
            </a:r>
            <a:endParaRPr lang="en-US" b="0" i="0" dirty="0" smtClean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921622" name="Text Box 22"/>
          <p:cNvSpPr txBox="1">
            <a:spLocks noChangeArrowheads="1"/>
          </p:cNvSpPr>
          <p:nvPr/>
        </p:nvSpPr>
        <p:spPr bwMode="auto">
          <a:xfrm>
            <a:off x="685800" y="2971800"/>
            <a:ext cx="550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e</a:t>
            </a:r>
            <a:endParaRPr lang="en-US" i="0" dirty="0" smtClean="0">
              <a:solidFill>
                <a:srgbClr val="0070C0"/>
              </a:solidFill>
              <a:latin typeface="Lucida Grande" charset="0"/>
              <a:sym typeface="Symbol" pitchFamily="18" charset="2"/>
            </a:endParaRPr>
          </a:p>
        </p:txBody>
      </p:sp>
      <p:sp>
        <p:nvSpPr>
          <p:cNvPr id="921623" name="Text Box 23"/>
          <p:cNvSpPr txBox="1">
            <a:spLocks noChangeArrowheads="1"/>
          </p:cNvSpPr>
          <p:nvPr/>
        </p:nvSpPr>
        <p:spPr bwMode="auto">
          <a:xfrm>
            <a:off x="3200400" y="3276601"/>
            <a:ext cx="55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i="0" dirty="0" smtClean="0">
              <a:solidFill>
                <a:srgbClr val="0070C0"/>
              </a:solidFill>
              <a:latin typeface="Lucida Grande" charset="0"/>
            </a:endParaRPr>
          </a:p>
        </p:txBody>
      </p:sp>
      <p:sp>
        <p:nvSpPr>
          <p:cNvPr id="921624" name="Text Box 24"/>
          <p:cNvSpPr txBox="1">
            <a:spLocks noChangeArrowheads="1"/>
          </p:cNvSpPr>
          <p:nvPr/>
        </p:nvSpPr>
        <p:spPr bwMode="auto">
          <a:xfrm>
            <a:off x="1524000" y="3733800"/>
            <a:ext cx="55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i="0" dirty="0" smtClean="0">
              <a:solidFill>
                <a:srgbClr val="0070C0"/>
              </a:solidFill>
              <a:latin typeface="Lucida Grande" charset="0"/>
            </a:endParaRPr>
          </a:p>
        </p:txBody>
      </p:sp>
      <p:sp>
        <p:nvSpPr>
          <p:cNvPr id="921625" name="Line 25"/>
          <p:cNvSpPr>
            <a:spLocks noChangeShapeType="1"/>
          </p:cNvSpPr>
          <p:nvPr/>
        </p:nvSpPr>
        <p:spPr bwMode="auto">
          <a:xfrm flipH="1" flipV="1">
            <a:off x="2133600" y="5181600"/>
            <a:ext cx="228600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26" name="Line 26"/>
          <p:cNvSpPr>
            <a:spLocks noChangeShapeType="1"/>
          </p:cNvSpPr>
          <p:nvPr/>
        </p:nvSpPr>
        <p:spPr bwMode="auto">
          <a:xfrm flipH="1">
            <a:off x="762000" y="1981200"/>
            <a:ext cx="3886200" cy="35052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27" name="Line 27"/>
          <p:cNvSpPr>
            <a:spLocks noChangeShapeType="1"/>
          </p:cNvSpPr>
          <p:nvPr/>
        </p:nvSpPr>
        <p:spPr bwMode="auto">
          <a:xfrm flipH="1">
            <a:off x="-457200" y="2362200"/>
            <a:ext cx="3810000" cy="32004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28" name="Line 28"/>
          <p:cNvSpPr>
            <a:spLocks noChangeShapeType="1"/>
          </p:cNvSpPr>
          <p:nvPr/>
        </p:nvSpPr>
        <p:spPr bwMode="auto">
          <a:xfrm flipH="1">
            <a:off x="-914400" y="2362200"/>
            <a:ext cx="4191000" cy="24384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1176804" y="2819400"/>
            <a:ext cx="2709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conventional</a:t>
            </a: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H="1">
            <a:off x="6858000" y="3505200"/>
            <a:ext cx="533400" cy="3810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7010400" y="3733800"/>
            <a:ext cx="583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0" dirty="0" smtClean="0">
                <a:solidFill>
                  <a:srgbClr val="FFFFFF"/>
                </a:solidFill>
                <a:latin typeface="Lucida Grande" charset="0"/>
              </a:rPr>
              <a:t>D</a:t>
            </a:r>
            <a:r>
              <a:rPr lang="en-US" sz="2800" i="0" baseline="30000" dirty="0" smtClean="0">
                <a:solidFill>
                  <a:srgbClr val="FFFFFF"/>
                </a:solidFill>
                <a:latin typeface="Lucida Grande" charset="0"/>
              </a:rPr>
              <a:t>+</a:t>
            </a:r>
            <a:endParaRPr lang="en-US" sz="2800" i="0" dirty="0" smtClean="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6019800" y="3505200"/>
            <a:ext cx="13716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V="1">
            <a:off x="5410200" y="1524000"/>
            <a:ext cx="5334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 flipH="1" flipV="1">
            <a:off x="5943600" y="1524000"/>
            <a:ext cx="762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5791200" y="3886200"/>
            <a:ext cx="1066800" cy="6096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6019800" y="4343400"/>
            <a:ext cx="73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latin typeface="Lucida Grande" charset="0"/>
                <a:sym typeface="Symbol" pitchFamily="18" charset="2"/>
              </a:rPr>
              <a:t></a:t>
            </a:r>
            <a:r>
              <a:rPr lang="en-US" i="0" baseline="30000" dirty="0" smtClean="0">
                <a:solidFill>
                  <a:srgbClr val="FFFFFF"/>
                </a:solidFill>
                <a:latin typeface="Lucida Grande" charset="0"/>
                <a:sym typeface="Symbol" pitchFamily="18" charset="2"/>
              </a:rPr>
              <a:t>+</a:t>
            </a:r>
            <a:endParaRPr lang="en-US" i="0" dirty="0" smtClean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 flipH="1">
            <a:off x="5029200" y="4495800"/>
            <a:ext cx="8382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5257800" y="5181600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FFFFFF"/>
                </a:solidFill>
                <a:latin typeface="Lucida Grande" charset="0"/>
              </a:rPr>
              <a:t>e</a:t>
            </a:r>
            <a:r>
              <a:rPr lang="en-US" b="0" i="0" baseline="30000" dirty="0" smtClean="0">
                <a:solidFill>
                  <a:srgbClr val="FFFFFF"/>
                </a:solidFill>
                <a:latin typeface="Lucida Grande" charset="0"/>
              </a:rPr>
              <a:t>+</a:t>
            </a:r>
            <a:endParaRPr lang="en-US" b="0" i="0" dirty="0" smtClean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 flipH="1">
            <a:off x="-304800" y="3886200"/>
            <a:ext cx="7162800" cy="16764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3" name="Line 28"/>
          <p:cNvSpPr>
            <a:spLocks noChangeShapeType="1"/>
          </p:cNvSpPr>
          <p:nvPr/>
        </p:nvSpPr>
        <p:spPr bwMode="auto">
          <a:xfrm flipH="1">
            <a:off x="304800" y="4495800"/>
            <a:ext cx="5562600" cy="23622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flipH="1">
            <a:off x="-990600" y="4495800"/>
            <a:ext cx="6858000" cy="19812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4572000" y="4038600"/>
            <a:ext cx="55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i="0" dirty="0" smtClean="0">
              <a:solidFill>
                <a:srgbClr val="0070C0"/>
              </a:solidFill>
              <a:latin typeface="Lucida Grande" charset="0"/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2819400" y="5943600"/>
            <a:ext cx="550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e</a:t>
            </a:r>
            <a:endParaRPr lang="en-US" i="0" dirty="0" smtClean="0">
              <a:solidFill>
                <a:srgbClr val="0070C0"/>
              </a:solidFill>
              <a:latin typeface="Lucida Grande" charset="0"/>
              <a:sym typeface="Symbol" pitchFamily="18" charset="2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2057400" y="5029200"/>
            <a:ext cx="55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i="0" dirty="0" smtClean="0">
              <a:solidFill>
                <a:srgbClr val="0070C0"/>
              </a:solidFill>
              <a:latin typeface="Lucida Grande" charset="0"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 flipH="1" flipV="1">
            <a:off x="1752600" y="4038600"/>
            <a:ext cx="228600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6858000" y="3886200"/>
            <a:ext cx="76200" cy="9144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400800" y="5257800"/>
            <a:ext cx="611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i="0" dirty="0" err="1" smtClean="0">
                <a:solidFill>
                  <a:srgbClr val="FFFFFF"/>
                </a:solidFill>
                <a:latin typeface="Lucida Grande" charset="0"/>
              </a:rPr>
              <a:t>K</a:t>
            </a:r>
            <a:r>
              <a:rPr lang="en-US" b="0" i="0" baseline="30000" dirty="0" err="1" smtClean="0">
                <a:solidFill>
                  <a:srgbClr val="FFFFFF"/>
                </a:solidFill>
                <a:latin typeface="Lucida Grande" charset="0"/>
              </a:rPr>
              <a:t>o</a:t>
            </a:r>
            <a:endParaRPr lang="en-US" b="0" i="0" dirty="0" smtClean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71600" y="3429000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 smtClean="0">
                <a:solidFill>
                  <a:srgbClr val="FFFFFF"/>
                </a:solidFill>
              </a:rPr>
              <a:t>Ф</a:t>
            </a:r>
            <a:r>
              <a:rPr lang="en-US" dirty="0" smtClean="0">
                <a:solidFill>
                  <a:srgbClr val="FFFFFF"/>
                </a:solidFill>
              </a:rPr>
              <a:t> ~ c.E</a:t>
            </a:r>
            <a:r>
              <a:rPr lang="en-US" baseline="30000" dirty="0" smtClean="0">
                <a:solidFill>
                  <a:srgbClr val="FFFFFF"/>
                </a:solidFill>
              </a:rPr>
              <a:t>-3.7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514600" y="5562600"/>
            <a:ext cx="2196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 smtClean="0">
                <a:solidFill>
                  <a:srgbClr val="FFFFFF"/>
                </a:solidFill>
              </a:rPr>
              <a:t>Ф</a:t>
            </a:r>
            <a:r>
              <a:rPr lang="en-US" dirty="0" smtClean="0">
                <a:solidFill>
                  <a:srgbClr val="FFFFFF"/>
                </a:solidFill>
              </a:rPr>
              <a:t> ~ p.E</a:t>
            </a:r>
            <a:r>
              <a:rPr lang="en-US" baseline="30000" dirty="0" smtClean="0">
                <a:solidFill>
                  <a:srgbClr val="FFFFFF"/>
                </a:solidFill>
              </a:rPr>
              <a:t>-2.7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152400" y="304800"/>
            <a:ext cx="35814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0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</a:rPr>
              <a:t>Atmospheric </a:t>
            </a:r>
          </a:p>
          <a:p>
            <a:pPr algn="ctr">
              <a:defRPr/>
            </a:pPr>
            <a:r>
              <a:rPr lang="en-US" b="0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</a:rPr>
              <a:t>neutrinos at Earth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854247" y="182880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 smtClean="0">
                <a:solidFill>
                  <a:srgbClr val="FFFFFF"/>
                </a:solidFill>
              </a:rPr>
              <a:t>Ф</a:t>
            </a:r>
            <a:r>
              <a:rPr lang="en-US" dirty="0" smtClean="0">
                <a:solidFill>
                  <a:srgbClr val="FFFFFF"/>
                </a:solidFill>
              </a:rPr>
              <a:t> ~ E</a:t>
            </a:r>
            <a:r>
              <a:rPr lang="en-US" baseline="30000" dirty="0" smtClean="0">
                <a:solidFill>
                  <a:srgbClr val="FFFFFF"/>
                </a:solidFill>
              </a:rPr>
              <a:t>-2.7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14600" y="4724400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prompt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81000" y="6096000"/>
            <a:ext cx="701826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Use: </a:t>
            </a:r>
            <a:r>
              <a:rPr lang="en-US" i="0" dirty="0" err="1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Enberg</a:t>
            </a:r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Reno </a:t>
            </a:r>
            <a:r>
              <a:rPr lang="en-US" i="0" dirty="0" err="1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Sarcevic</a:t>
            </a:r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(ERS)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rot="20083808" flipH="1">
            <a:off x="7066696" y="2358017"/>
            <a:ext cx="3073863" cy="595801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921611" name="Line 11"/>
          <p:cNvSpPr>
            <a:spLocks noChangeShapeType="1"/>
          </p:cNvSpPr>
          <p:nvPr/>
        </p:nvSpPr>
        <p:spPr bwMode="auto">
          <a:xfrm rot="20083808" flipH="1">
            <a:off x="5573076" y="-125646"/>
            <a:ext cx="2528707" cy="1165689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3" name="Oval 52"/>
          <p:cNvSpPr>
            <a:spLocks noChangeAspect="1"/>
          </p:cNvSpPr>
          <p:nvPr/>
        </p:nvSpPr>
        <p:spPr bwMode="auto">
          <a:xfrm>
            <a:off x="-7156929" y="-762000"/>
            <a:ext cx="15386529" cy="16002000"/>
          </a:xfrm>
          <a:prstGeom prst="ellipse">
            <a:avLst/>
          </a:prstGeom>
          <a:solidFill>
            <a:schemeClr val="accent1">
              <a:lumMod val="90000"/>
              <a:alpha val="21000"/>
            </a:schemeClr>
          </a:solidFill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  <p:sp>
        <p:nvSpPr>
          <p:cNvPr id="921629" name="Text Box 29"/>
          <p:cNvSpPr txBox="1">
            <a:spLocks noChangeArrowheads="1"/>
          </p:cNvSpPr>
          <p:nvPr/>
        </p:nvSpPr>
        <p:spPr bwMode="auto">
          <a:xfrm>
            <a:off x="4495800" y="76200"/>
            <a:ext cx="1390124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err="1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pions</a:t>
            </a:r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,</a:t>
            </a:r>
          </a:p>
          <a:p>
            <a:r>
              <a:rPr lang="en-US" i="0" dirty="0" err="1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kaons</a:t>
            </a:r>
            <a:endParaRPr lang="en-US" i="0" dirty="0" smtClean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62800" y="4343400"/>
            <a:ext cx="1415772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D’s -</a:t>
            </a:r>
          </a:p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charm</a:t>
            </a:r>
          </a:p>
        </p:txBody>
      </p:sp>
    </p:spTree>
  </p:cSld>
  <p:clrMapOvr>
    <a:masterClrMapping/>
  </p:clrMapOvr>
  <p:transition advTm="3102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26670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18" name="Text Box 18"/>
          <p:cNvSpPr txBox="1">
            <a:spLocks noChangeArrowheads="1"/>
          </p:cNvSpPr>
          <p:nvPr/>
        </p:nvSpPr>
        <p:spPr bwMode="auto">
          <a:xfrm rot="21372151">
            <a:off x="5804814" y="6202850"/>
            <a:ext cx="139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 i="0" dirty="0" smtClean="0">
                <a:solidFill>
                  <a:srgbClr val="FFFFFF"/>
                </a:solidFill>
                <a:latin typeface="Lucida Grande" charset="0"/>
              </a:rPr>
              <a:t>≈15 Km</a:t>
            </a:r>
            <a:endParaRPr lang="en-US" sz="2400" b="0" i="0" dirty="0" smtClean="0">
              <a:solidFill>
                <a:srgbClr val="BBE0E3"/>
              </a:solidFill>
              <a:latin typeface="Times New Roman" pitchFamily="18" charset="0"/>
            </a:endParaRPr>
          </a:p>
        </p:txBody>
      </p:sp>
      <p:sp>
        <p:nvSpPr>
          <p:cNvPr id="921624" name="Text Box 24"/>
          <p:cNvSpPr txBox="1">
            <a:spLocks noChangeArrowheads="1"/>
          </p:cNvSpPr>
          <p:nvPr/>
        </p:nvSpPr>
        <p:spPr bwMode="auto">
          <a:xfrm>
            <a:off x="8229600" y="3810000"/>
            <a:ext cx="5661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T</a:t>
            </a:r>
            <a:endParaRPr lang="en-US" i="0" dirty="0" smtClean="0">
              <a:solidFill>
                <a:srgbClr val="0070C0"/>
              </a:solidFill>
              <a:latin typeface="Lucida Grande" charset="0"/>
            </a:endParaRPr>
          </a:p>
        </p:txBody>
      </p:sp>
      <p:sp>
        <p:nvSpPr>
          <p:cNvPr id="921626" name="Line 26"/>
          <p:cNvSpPr>
            <a:spLocks noChangeShapeType="1"/>
          </p:cNvSpPr>
          <p:nvPr/>
        </p:nvSpPr>
        <p:spPr bwMode="auto">
          <a:xfrm flipH="1">
            <a:off x="381000" y="914400"/>
            <a:ext cx="9067800" cy="57150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" y="304800"/>
            <a:ext cx="35814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0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</a:rPr>
              <a:t>Astrophysical </a:t>
            </a:r>
          </a:p>
          <a:p>
            <a:pPr algn="ctr">
              <a:defRPr/>
            </a:pPr>
            <a:r>
              <a:rPr lang="en-US" b="0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</a:rPr>
              <a:t>neutrinos at Earth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3581400" y="1981200"/>
            <a:ext cx="2824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astrophysical</a:t>
            </a: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 flipH="1">
            <a:off x="0" y="0"/>
            <a:ext cx="5715000" cy="54102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7086600" y="2438400"/>
            <a:ext cx="55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i="0" dirty="0" smtClean="0">
              <a:solidFill>
                <a:srgbClr val="0070C0"/>
              </a:solidFill>
              <a:latin typeface="Lucida Grande" charset="0"/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5257800" y="381000"/>
            <a:ext cx="550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i="0" baseline="-25000" dirty="0" smtClean="0">
                <a:solidFill>
                  <a:srgbClr val="0070C0"/>
                </a:solidFill>
                <a:latin typeface="Lucida Grande" charset="0"/>
                <a:sym typeface="Symbol" pitchFamily="18" charset="2"/>
              </a:rPr>
              <a:t>e</a:t>
            </a:r>
            <a:endParaRPr lang="en-US" i="0" dirty="0" smtClean="0">
              <a:solidFill>
                <a:srgbClr val="0070C0"/>
              </a:solidFill>
              <a:latin typeface="Lucida Grande" charset="0"/>
              <a:sym typeface="Symbol" pitchFamily="18" charset="2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86200" y="2667000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 smtClean="0">
                <a:solidFill>
                  <a:srgbClr val="FFFFFF"/>
                </a:solidFill>
              </a:rPr>
              <a:t>Ф</a:t>
            </a:r>
            <a:r>
              <a:rPr lang="en-US" dirty="0" smtClean="0">
                <a:solidFill>
                  <a:srgbClr val="FFFFFF"/>
                </a:solidFill>
              </a:rPr>
              <a:t> ~ a.E</a:t>
            </a:r>
            <a:r>
              <a:rPr lang="en-US" baseline="30000" dirty="0" smtClean="0">
                <a:solidFill>
                  <a:srgbClr val="FFFFFF"/>
                </a:solidFill>
              </a:rPr>
              <a:t>-2.0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 flipH="1">
            <a:off x="1981200" y="2819400"/>
            <a:ext cx="8077200" cy="381000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54" name="Rectangle 53"/>
          <p:cNvSpPr/>
          <p:nvPr/>
        </p:nvSpPr>
        <p:spPr>
          <a:xfrm>
            <a:off x="5766152" y="0"/>
            <a:ext cx="33778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neutrino oscillations: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 ~ 1 : 1 : 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</a:t>
            </a:r>
            <a:r>
              <a:rPr lang="en-US" sz="2400" dirty="0" err="1" smtClean="0">
                <a:solidFill>
                  <a:srgbClr val="FFFFFF"/>
                </a:solidFill>
              </a:rPr>
              <a:t>flavour</a:t>
            </a:r>
            <a:r>
              <a:rPr lang="en-US" sz="2400" dirty="0" smtClean="0">
                <a:solidFill>
                  <a:srgbClr val="FFFFFF"/>
                </a:solidFill>
              </a:rPr>
              <a:t> mixture</a:t>
            </a:r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 flipH="1">
            <a:off x="2514600" y="6553200"/>
            <a:ext cx="5638800" cy="30480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16" name="Rectangle 15"/>
          <p:cNvSpPr/>
          <p:nvPr/>
        </p:nvSpPr>
        <p:spPr>
          <a:xfrm>
            <a:off x="2286000" y="3352800"/>
            <a:ext cx="4897495" cy="255454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many model predictions</a:t>
            </a:r>
          </a:p>
          <a:p>
            <a:pPr>
              <a:buFontTx/>
              <a:buChar char="-"/>
            </a:pPr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key feature is harder </a:t>
            </a:r>
          </a:p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energy spectrum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a.E</a:t>
            </a:r>
            <a:r>
              <a:rPr lang="en-US" baseline="30000" dirty="0" smtClean="0">
                <a:solidFill>
                  <a:srgbClr val="FFFFFF"/>
                </a:solidFill>
              </a:rPr>
              <a:t>-2.0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 p.E</a:t>
            </a:r>
            <a:r>
              <a:rPr lang="en-US" baseline="30000" dirty="0" smtClean="0">
                <a:solidFill>
                  <a:srgbClr val="FFFFFF"/>
                </a:solidFill>
              </a:rPr>
              <a:t>-2.7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c.E</a:t>
            </a:r>
            <a:r>
              <a:rPr lang="en-US" baseline="30000" dirty="0" smtClean="0">
                <a:solidFill>
                  <a:srgbClr val="FFFFFF"/>
                </a:solidFill>
              </a:rPr>
              <a:t>-3.7</a:t>
            </a:r>
            <a:endParaRPr lang="en-US" i="0" dirty="0" smtClean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  <a:p>
            <a:r>
              <a:rPr lang="en-US" i="0" dirty="0" smtClean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</a:p>
        </p:txBody>
      </p:sp>
      <p:sp>
        <p:nvSpPr>
          <p:cNvPr id="56" name="Oval 55"/>
          <p:cNvSpPr>
            <a:spLocks noChangeAspect="1"/>
          </p:cNvSpPr>
          <p:nvPr/>
        </p:nvSpPr>
        <p:spPr bwMode="auto">
          <a:xfrm>
            <a:off x="-7162800" y="-758952"/>
            <a:ext cx="15386529" cy="16002000"/>
          </a:xfrm>
          <a:prstGeom prst="ellipse">
            <a:avLst/>
          </a:prstGeom>
          <a:solidFill>
            <a:schemeClr val="accent1">
              <a:lumMod val="90000"/>
              <a:alpha val="21000"/>
            </a:schemeClr>
          </a:solidFill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 advTm="1917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59NumuDiffuse-results-prelim_lim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7926797" cy="5200650"/>
          </a:xfrm>
          <a:prstGeom prst="rect">
            <a:avLst/>
          </a:prstGeom>
        </p:spPr>
      </p:pic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The high-energy neutrino </a:t>
            </a:r>
            <a:r>
              <a:rPr lang="en-US" sz="2800" dirty="0" smtClean="0">
                <a:solidFill>
                  <a:schemeClr val="accent3"/>
                </a:solidFill>
              </a:rPr>
              <a:t>sky,</a:t>
            </a:r>
            <a:br>
              <a:rPr lang="en-US" sz="2800" dirty="0" smtClean="0">
                <a:solidFill>
                  <a:schemeClr val="accent3"/>
                </a:solidFill>
              </a:rPr>
            </a:br>
            <a:r>
              <a:rPr lang="en-US" sz="2800" dirty="0" smtClean="0">
                <a:solidFill>
                  <a:schemeClr val="accent3"/>
                </a:solidFill>
              </a:rPr>
              <a:t> a little history from </a:t>
            </a:r>
            <a:r>
              <a:rPr lang="en-US" sz="2800" dirty="0" err="1" smtClean="0">
                <a:solidFill>
                  <a:schemeClr val="accent3"/>
                </a:solidFill>
              </a:rPr>
              <a:t>Frejus</a:t>
            </a:r>
            <a:r>
              <a:rPr lang="en-US" sz="2800" dirty="0" smtClean="0">
                <a:solidFill>
                  <a:schemeClr val="accent3"/>
                </a:solidFill>
              </a:rPr>
              <a:t> to IceCube-59</a:t>
            </a:r>
            <a:endParaRPr lang="en-US" sz="2800" dirty="0">
              <a:solidFill>
                <a:schemeClr val="accent3"/>
              </a:solidFill>
            </a:endParaRPr>
          </a:p>
        </p:txBody>
      </p:sp>
      <p:cxnSp>
        <p:nvCxnSpPr>
          <p:cNvPr id="12" name="Straight Connector 5"/>
          <p:cNvCxnSpPr>
            <a:cxnSpLocks noChangeShapeType="1"/>
          </p:cNvCxnSpPr>
          <p:nvPr/>
        </p:nvCxnSpPr>
        <p:spPr bwMode="auto">
          <a:xfrm>
            <a:off x="1828800" y="1600200"/>
            <a:ext cx="1524000" cy="0"/>
          </a:xfrm>
          <a:prstGeom prst="line">
            <a:avLst/>
          </a:prstGeom>
          <a:noFill/>
          <a:ln w="635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3" name="Straight Connector 7"/>
          <p:cNvCxnSpPr>
            <a:cxnSpLocks noChangeShapeType="1"/>
          </p:cNvCxnSpPr>
          <p:nvPr/>
        </p:nvCxnSpPr>
        <p:spPr bwMode="auto">
          <a:xfrm>
            <a:off x="2438400" y="2514600"/>
            <a:ext cx="1524000" cy="0"/>
          </a:xfrm>
          <a:prstGeom prst="line">
            <a:avLst/>
          </a:prstGeom>
          <a:noFill/>
          <a:ln w="635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5" name="Rectangle 4"/>
          <p:cNvSpPr/>
          <p:nvPr/>
        </p:nvSpPr>
        <p:spPr>
          <a:xfrm>
            <a:off x="2362200" y="1581090"/>
            <a:ext cx="10668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Frejus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1600" y="2286000"/>
            <a:ext cx="13716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AMA B10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1400" y="3181290"/>
            <a:ext cx="13716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AMA II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3790890"/>
            <a:ext cx="1371600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IC 59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7004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7|0.8|3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8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37282</TotalTime>
  <Words>2273</Words>
  <Application>Microsoft Office PowerPoint</Application>
  <PresentationFormat>On-screen Show (4:3)</PresentationFormat>
  <Paragraphs>721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65</vt:i4>
      </vt:variant>
    </vt:vector>
  </HeadingPairs>
  <TitlesOfParts>
    <vt:vector size="85" baseType="lpstr">
      <vt:lpstr>Arial</vt:lpstr>
      <vt:lpstr>Helvetica</vt:lpstr>
      <vt:lpstr>Lucida Grande</vt:lpstr>
      <vt:lpstr>Symbol</vt:lpstr>
      <vt:lpstr>Times New Roman</vt:lpstr>
      <vt:lpstr>Arial Unicode MS</vt:lpstr>
      <vt:lpstr>Impact</vt:lpstr>
      <vt:lpstr>Arial Black</vt:lpstr>
      <vt:lpstr>Helvetica Light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8_Default Design</vt:lpstr>
      <vt:lpstr>9_Default Design</vt:lpstr>
      <vt:lpstr>10_Default Design</vt:lpstr>
      <vt:lpstr>First detection of high-energy astrophysical neutrinos  with IceCube </vt:lpstr>
      <vt:lpstr>Slide 2</vt:lpstr>
      <vt:lpstr>Slide 3</vt:lpstr>
      <vt:lpstr>Slide 4</vt:lpstr>
      <vt:lpstr>Slide 5</vt:lpstr>
      <vt:lpstr>Slide 6</vt:lpstr>
      <vt:lpstr>Slide 7</vt:lpstr>
      <vt:lpstr>Slide 8</vt:lpstr>
      <vt:lpstr>The high-energy neutrino sky,  a little history from Frejus to IceCube-59</vt:lpstr>
      <vt:lpstr>Slide 10</vt:lpstr>
      <vt:lpstr>Slide 11</vt:lpstr>
      <vt:lpstr>Looking down at the south pole  into the northern sky</vt:lpstr>
      <vt:lpstr>Looking down at the south pole  into the northern sky</vt:lpstr>
      <vt:lpstr>Atmospheric prompt is an important background</vt:lpstr>
      <vt:lpstr>Slide 15</vt:lpstr>
      <vt:lpstr>Slide 16</vt:lpstr>
      <vt:lpstr>Slide 17</vt:lpstr>
      <vt:lpstr>Slide 18</vt:lpstr>
      <vt:lpstr>IC40+59+79+86 significance: all-sky through-going muons</vt:lpstr>
      <vt:lpstr>Slide 20</vt:lpstr>
      <vt:lpstr>Slide 21</vt:lpstr>
      <vt:lpstr>Detection of an extra-terrestrial diffuse flux of high-energy neutrinos!</vt:lpstr>
      <vt:lpstr>Looking down at the south pole  into the northern sky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The power of the self-veto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 Hint from IC59  (1.8 sigma); now IC79/86-1 upgoing muon neutrinos give 3.9 sigma</vt:lpstr>
      <vt:lpstr>Slide 53</vt:lpstr>
      <vt:lpstr>Slide 54</vt:lpstr>
      <vt:lpstr>Diffuse flux summary</vt:lpstr>
      <vt:lpstr>Slide 56</vt:lpstr>
      <vt:lpstr>Slide 57</vt:lpstr>
      <vt:lpstr>Slide 58</vt:lpstr>
      <vt:lpstr>     IceCube has taken the  first steps towards high-energy  neutrino astronomy:   Where and how are these neutrinos produced?   </vt:lpstr>
      <vt:lpstr>Slide 60</vt:lpstr>
      <vt:lpstr>Initial simulation studies of geometries</vt:lpstr>
      <vt:lpstr>Slide 62</vt:lpstr>
      <vt:lpstr>Slide 63</vt:lpstr>
      <vt:lpstr>IceCube has taken the first steps towards  high-energy neutrino astronomy:  - diffuse flux: Ф = 10-8 E-2  GeV-1 cm-2 s-1 sr -1  (1:1:1 flavour) - contained vertex (5.7σ), upgoing muons (3.9σ)  - atmospheric prompt origin strongly rejected - lack of correlation with galactic plane, and events at high galactic latitudes may suggest extra-galactic origin  - many theoretical speculations and attempts to correlate with sources have been proposed  proposal for a next generation detector - increased in-ice volume - enhanced surface veto - PINGU </vt:lpstr>
      <vt:lpstr>  * Future Atmospheric Measurements with PINGU                                       Darren Grant   * Results from atmospheric neutrino oscillations with IceCube/DeepCore  Measurement of νμ disappearance                                        Juan Pablo Yáñez   * Search for Exotic Double Track Signatures in IceCube – an Overview on Simulation and Reconstruction Sandro Kopper  * New calibrations methods for IceCube, DeepCore and PINGU  Martin Jurkovič  * Event Reconstruction and Particle Identiﬁcation for Low Energy Events in DeepCore and PINGU Timothy C. Arlen, J.P.A.M. de André  * Sensitivity to ντ appearance with DeepCore and PINGU Joao Pedro Athayde Marcondes de Andre  * Search for Neutrinos from GRBs with IceCube Robert Hellauer  * An improved data acquisition system for Detection and search of Supernova Neutrinos in IceCube  David Heereman  * Astrophysical Tau Neutrino Search with the IceCube Neutrino Observatory Matthias Vraeghe  * Calculating PINGU's Sensitivity to the Neutrino Mass Hierarchy  Lukas Schulte, Timothy C. Arlen, Sebastian Böser  * Unfolding of the Muon Neutrino Energy Spectrum with IceCube  Martin Schmitz</vt:lpstr>
    </vt:vector>
  </TitlesOfParts>
  <Company>A3RI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Hill</dc:creator>
  <cp:lastModifiedBy>ghill</cp:lastModifiedBy>
  <cp:revision>1638</cp:revision>
  <dcterms:created xsi:type="dcterms:W3CDTF">2006-04-16T23:45:53Z</dcterms:created>
  <dcterms:modified xsi:type="dcterms:W3CDTF">2014-06-03T15:54:19Z</dcterms:modified>
</cp:coreProperties>
</file>