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0" autoAdjust="0"/>
    <p:restoredTop sz="90318" autoAdjust="0"/>
  </p:normalViewPr>
  <p:slideViewPr>
    <p:cSldViewPr snapToGrid="0" snapToObjects="1">
      <p:cViewPr>
        <p:scale>
          <a:sx n="150" d="100"/>
          <a:sy n="150" d="100"/>
        </p:scale>
        <p:origin x="-1760" y="-8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6AB4F-7A7B-5F4C-AE10-FB02C98D021C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BC08C-9241-1E43-91D4-04B242647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4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2185D-7004-2F44-B630-F7E227741FFD}" type="datetimeFigureOut">
              <a:rPr lang="en-US" smtClean="0"/>
              <a:t>2/4/14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CC727-467B-1846-B7B1-41C9E6343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1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87473"/>
            <a:ext cx="8229599" cy="1768123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 sz="44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572" y="4193816"/>
            <a:ext cx="6515599" cy="628179"/>
          </a:xfr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3F99-5F5F-1142-97DD-658DBE97A8BF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8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FF4F-E1B4-0045-9613-09210FAD03C6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2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7217"/>
            <a:ext cx="2057400" cy="5128946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7217"/>
            <a:ext cx="6019800" cy="5128946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9BFD-D264-C84F-9E49-FD449A49F6B9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9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9370"/>
            <a:ext cx="9144000" cy="5256794"/>
          </a:xfrm>
          <a:solidFill>
            <a:srgbClr val="FFFFFF"/>
          </a:solidFill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5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0325-F50A-C543-B888-54C59BDFA608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28440"/>
            <a:ext cx="2895600" cy="252347"/>
          </a:xfrm>
        </p:spPr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37312"/>
            <a:ext cx="2133600" cy="252347"/>
          </a:xfrm>
        </p:spPr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0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69370"/>
            <a:ext cx="4564523" cy="52567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4523" y="869369"/>
            <a:ext cx="4579477" cy="52567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A81-C4EA-1F4D-9BD2-0DE2E3412C3B}" type="datetime1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0711"/>
            <a:ext cx="4040188" cy="721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52409"/>
            <a:ext cx="4040188" cy="37737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30711"/>
            <a:ext cx="4041775" cy="721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2409"/>
            <a:ext cx="4041775" cy="3773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3F4EF-1F24-0249-8F00-1711807BE308}" type="datetime1">
              <a:rPr lang="en-US" smtClean="0"/>
              <a:t>2/4/14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3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D61AE-0D20-2B49-95CD-2BD4E339D434}" type="datetime1">
              <a:rPr lang="en-US" smtClean="0"/>
              <a:t>2/4/14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343D-444B-F84B-8DDF-44738987A956}" type="datetime1">
              <a:rPr lang="en-US" smtClean="0"/>
              <a:t>2/4/14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7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3462"/>
            <a:ext cx="3008313" cy="10142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03462"/>
            <a:ext cx="5111750" cy="52227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7726"/>
            <a:ext cx="3008313" cy="4208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418FC-AFC9-5C42-AC88-6AEEF63BCA09}" type="datetime1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171"/>
            <a:ext cx="5486400" cy="37474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F5381-F5FB-004A-B7F6-31EFB4AA42C6}" type="datetime1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3">
                <a:lumMod val="75000"/>
                <a:alpha val="66000"/>
              </a:schemeClr>
            </a:gs>
            <a:gs pos="100000">
              <a:schemeClr val="bg1">
                <a:lumMod val="85000"/>
                <a:alpha val="53000"/>
              </a:schemeClr>
            </a:gs>
            <a:gs pos="50000">
              <a:schemeClr val="accent3">
                <a:lumMod val="75000"/>
                <a:alpha val="66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71648"/>
            <a:ext cx="9144000" cy="515451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69128"/>
            <a:ext cx="1111196" cy="25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3F15-EC64-2440-9948-477E39E715E6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3420" y="6218621"/>
            <a:ext cx="2895600" cy="269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Ao Liu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4348" y="6488301"/>
            <a:ext cx="1782451" cy="252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D781-B12D-B84E-9526-74FF54ED02D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uSTORMlogo.eps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5" t="6921" r="13152" b="14945"/>
          <a:stretch/>
        </p:blipFill>
        <p:spPr>
          <a:xfrm>
            <a:off x="-1" y="0"/>
            <a:ext cx="1594423" cy="869369"/>
          </a:xfrm>
          <a:prstGeom prst="rect">
            <a:avLst/>
          </a:prstGeom>
        </p:spPr>
      </p:pic>
      <p:pic>
        <p:nvPicPr>
          <p:cNvPr id="8" name="Picture 7" descr="IUlog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159" y="-4564"/>
            <a:ext cx="873933" cy="873933"/>
          </a:xfrm>
          <a:prstGeom prst="rect">
            <a:avLst/>
          </a:prstGeom>
        </p:spPr>
      </p:pic>
      <p:pic>
        <p:nvPicPr>
          <p:cNvPr id="9" name="Picture 8" descr="Fermilogo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499" y="9202"/>
            <a:ext cx="846132" cy="84613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8395" y="0"/>
            <a:ext cx="5832763" cy="86936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88975" y="6488301"/>
            <a:ext cx="41681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Fermilab,</a:t>
            </a:r>
            <a:r>
              <a:rPr lang="en-US" sz="1400" baseline="0" dirty="0" smtClean="0"/>
              <a:t> Indiana University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0829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Horn</a:t>
            </a:r>
            <a:r>
              <a:rPr lang="zh-CN" altLang="en-US" dirty="0" smtClean="0"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latin typeface="Times New Roman"/>
                <a:cs typeface="Times New Roman"/>
              </a:rPr>
              <a:t>Optimization</a:t>
            </a:r>
            <a:r>
              <a:rPr lang="zh-CN" altLang="en-US" dirty="0" smtClean="0">
                <a:latin typeface="Times New Roman"/>
                <a:cs typeface="Times New Roman"/>
              </a:rPr>
              <a:t> </a:t>
            </a:r>
            <a:r>
              <a:rPr lang="en-US" altLang="zh-CN" dirty="0" smtClean="0">
                <a:latin typeface="Times New Roman"/>
                <a:cs typeface="Times New Roman"/>
              </a:rPr>
              <a:t>Updates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sz="3000" dirty="0" smtClean="0">
                <a:latin typeface="Times New Roman"/>
                <a:cs typeface="Times New Roman"/>
              </a:rPr>
              <a:t>nuSTORM</a:t>
            </a:r>
            <a:r>
              <a:rPr lang="zh-CN" altLang="en-US" sz="3000" dirty="0" smtClean="0">
                <a:latin typeface="Times New Roman"/>
                <a:cs typeface="Times New Roman"/>
              </a:rPr>
              <a:t> </a:t>
            </a:r>
            <a:r>
              <a:rPr lang="en-US" altLang="zh-CN" sz="3000" dirty="0" smtClean="0">
                <a:latin typeface="Times New Roman"/>
                <a:cs typeface="Times New Roman"/>
              </a:rPr>
              <a:t>weekly</a:t>
            </a:r>
            <a:r>
              <a:rPr lang="zh-CN" altLang="en-US" sz="3000" dirty="0" smtClean="0">
                <a:latin typeface="Times New Roman"/>
                <a:cs typeface="Times New Roman"/>
              </a:rPr>
              <a:t> </a:t>
            </a:r>
            <a:r>
              <a:rPr lang="en-US" altLang="zh-CN" sz="3000" dirty="0" smtClean="0">
                <a:latin typeface="Times New Roman"/>
                <a:cs typeface="Times New Roman"/>
              </a:rPr>
              <a:t>meeting</a:t>
            </a:r>
            <a:r>
              <a:rPr lang="zh-CN" altLang="en-US" sz="3000" dirty="0" smtClean="0">
                <a:latin typeface="Times New Roman"/>
                <a:cs typeface="Times New Roman"/>
              </a:rPr>
              <a:t> </a:t>
            </a:r>
            <a:r>
              <a:rPr lang="en-US" sz="3000" dirty="0" smtClean="0">
                <a:latin typeface="Times New Roman"/>
                <a:cs typeface="Times New Roman"/>
              </a:rPr>
              <a:t>0</a:t>
            </a:r>
            <a:r>
              <a:rPr lang="en-US" altLang="zh-CN" sz="3000" dirty="0" smtClean="0">
                <a:latin typeface="Times New Roman"/>
                <a:cs typeface="Times New Roman"/>
              </a:rPr>
              <a:t>2/07</a:t>
            </a:r>
            <a:r>
              <a:rPr lang="en-US" sz="3000" dirty="0" smtClean="0">
                <a:latin typeface="Times New Roman"/>
                <a:cs typeface="Times New Roman"/>
              </a:rPr>
              <a:t>/</a:t>
            </a:r>
            <a:r>
              <a:rPr lang="en-US" sz="3000" dirty="0" smtClean="0">
                <a:latin typeface="Times New Roman"/>
                <a:cs typeface="Times New Roman"/>
              </a:rPr>
              <a:t>14</a:t>
            </a:r>
            <a:endParaRPr lang="en-US" sz="3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0572" y="4193816"/>
            <a:ext cx="6515599" cy="12404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Ao Liu</a:t>
            </a:r>
            <a:r>
              <a:rPr lang="en-US" baseline="30000" dirty="0" smtClean="0">
                <a:solidFill>
                  <a:schemeClr val="tx1"/>
                </a:solidFill>
              </a:rPr>
              <a:t>*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Fermilab</a:t>
            </a:r>
            <a:r>
              <a:rPr lang="en-US" sz="2000" dirty="0" smtClean="0">
                <a:solidFill>
                  <a:schemeClr val="tx1"/>
                </a:solidFill>
              </a:rPr>
              <a:t>, Indiana University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91560" y="6228466"/>
            <a:ext cx="2895600" cy="269680"/>
          </a:xfrm>
        </p:spPr>
        <p:txBody>
          <a:bodyPr/>
          <a:lstStyle/>
          <a:p>
            <a:r>
              <a:rPr lang="en-US" dirty="0" smtClean="0"/>
              <a:t>*</a:t>
            </a:r>
            <a:r>
              <a:rPr lang="en-US" dirty="0" err="1" smtClean="0"/>
              <a:t>www.frankliuao.com</a:t>
            </a:r>
            <a:r>
              <a:rPr lang="en-US" dirty="0" smtClean="0"/>
              <a:t>/</a:t>
            </a:r>
            <a:r>
              <a:rPr lang="en-US" dirty="0" err="1" smtClean="0"/>
              <a:t>research.html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27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 better horn configuration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 descr="hornSch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95" b="22727"/>
          <a:stretch/>
        </p:blipFill>
        <p:spPr>
          <a:xfrm>
            <a:off x="66774" y="979437"/>
            <a:ext cx="9043358" cy="48456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0200" y="5088467"/>
            <a:ext cx="159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220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134.28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07529" y="1957401"/>
            <a:ext cx="1275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800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720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774" y="3584601"/>
            <a:ext cx="10830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149.2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198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78200" y="3215269"/>
            <a:ext cx="153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13.5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12.15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73420" y="1948934"/>
            <a:ext cx="1403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39.8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35.8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50487" y="1948934"/>
            <a:ext cx="1724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2160.2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to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1944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05643" y="3215269"/>
            <a:ext cx="762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100.3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to</a:t>
            </a:r>
          </a:p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90.3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49861" y="3769267"/>
            <a:ext cx="1262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change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46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r>
              <a:rPr lang="en-US" dirty="0" smtClean="0"/>
              <a:t>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</a:t>
            </a:r>
            <a:r>
              <a:rPr lang="en-US" dirty="0" smtClean="0"/>
              <a:t> of pions in 2 mm rad:</a:t>
            </a:r>
          </a:p>
          <a:p>
            <a:pPr lvl="1"/>
            <a:r>
              <a:rPr lang="en-US" dirty="0" smtClean="0"/>
              <a:t>650774 to 658887</a:t>
            </a:r>
            <a:r>
              <a:rPr lang="zh-CN" altLang="en-US" dirty="0" smtClean="0"/>
              <a:t> </a:t>
            </a:r>
            <a:r>
              <a:rPr lang="en-US" altLang="zh-CN" dirty="0" smtClean="0"/>
              <a:t>(1.2</a:t>
            </a:r>
            <a:r>
              <a:rPr lang="zh-CN" altLang="en-US" dirty="0" smtClean="0"/>
              <a:t>% </a:t>
            </a:r>
            <a:r>
              <a:rPr lang="en-US" altLang="zh-CN" dirty="0" smtClean="0"/>
              <a:t>increase)</a:t>
            </a:r>
          </a:p>
          <a:p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536123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zh-CN" altLang="zh-CN" dirty="0" smtClean="0"/>
              <a:t>5</a:t>
            </a:r>
            <a:r>
              <a:rPr lang="en-US" altLang="zh-CN" dirty="0" smtClean="0"/>
              <a:t>63217</a:t>
            </a:r>
            <a:r>
              <a:rPr lang="zh-CN" altLang="en-US" dirty="0" smtClean="0"/>
              <a:t> </a:t>
            </a:r>
            <a:r>
              <a:rPr lang="en-US" altLang="zh-CN" dirty="0" smtClean="0"/>
              <a:t>(5%</a:t>
            </a:r>
            <a:r>
              <a:rPr lang="zh-CN" altLang="en-US" dirty="0" smtClean="0"/>
              <a:t> </a:t>
            </a:r>
            <a:r>
              <a:rPr lang="en-US" altLang="zh-CN" dirty="0" smtClean="0"/>
              <a:t>increase)</a:t>
            </a:r>
          </a:p>
          <a:p>
            <a:r>
              <a:rPr lang="en-US" altLang="zh-CN" dirty="0" smtClean="0"/>
              <a:t>Tracking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</a:t>
            </a:r>
            <a:r>
              <a:rPr lang="zh-CN" altLang="en-US" dirty="0" smtClean="0"/>
              <a:t> </a:t>
            </a:r>
            <a:r>
              <a:rPr lang="en-US" altLang="zh-CN" dirty="0" smtClean="0"/>
              <a:t>(Only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quads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drift</a:t>
            </a:r>
            <a:r>
              <a:rPr lang="zh-CN" altLang="en-US" dirty="0" smtClean="0"/>
              <a:t> </a:t>
            </a:r>
            <a:r>
              <a:rPr lang="en-US" altLang="zh-CN" dirty="0" smtClean="0"/>
              <a:t>spaces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1</a:t>
            </a:r>
            <a:r>
              <a:rPr lang="en-US" altLang="zh-CN" baseline="30000" dirty="0" smtClean="0"/>
              <a:t>st</a:t>
            </a:r>
            <a:r>
              <a:rPr lang="zh-CN" altLang="en-US" dirty="0" smtClean="0"/>
              <a:t> </a:t>
            </a:r>
            <a:r>
              <a:rPr lang="en-US" altLang="zh-CN" dirty="0" smtClean="0"/>
              <a:t>dipole</a:t>
            </a:r>
            <a:r>
              <a:rPr lang="zh-CN" altLang="en-US" dirty="0" smtClean="0"/>
              <a:t> </a:t>
            </a:r>
            <a:r>
              <a:rPr lang="en-US" altLang="zh-CN" dirty="0" smtClean="0"/>
              <a:t>were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changed):</a:t>
            </a:r>
          </a:p>
          <a:p>
            <a:pPr lvl="1"/>
            <a:r>
              <a:rPr lang="zh-CN" altLang="zh-CN" dirty="0" smtClean="0"/>
              <a:t>0</a:t>
            </a:r>
            <a:r>
              <a:rPr lang="en-US" altLang="zh-CN" dirty="0" smtClean="0"/>
              <a:t>.012</a:t>
            </a:r>
            <a:r>
              <a:rPr lang="zh-CN" altLang="en-US" dirty="0" smtClean="0"/>
              <a:t> </a:t>
            </a:r>
            <a:r>
              <a:rPr lang="en-US" altLang="zh-CN" dirty="0" smtClean="0"/>
              <a:t>muons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within</a:t>
            </a:r>
            <a:r>
              <a:rPr lang="zh-CN" altLang="en-US" dirty="0" smtClean="0"/>
              <a:t> </a:t>
            </a:r>
            <a:r>
              <a:rPr lang="en-US" altLang="zh-CN" dirty="0" smtClean="0"/>
              <a:t>3.8±0.38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GeV</a:t>
            </a:r>
            <a:r>
              <a:rPr lang="en-US" altLang="zh-CN" dirty="0" smtClean="0"/>
              <a:t>/c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</a:p>
          <a:p>
            <a:pPr lvl="1"/>
            <a:r>
              <a:rPr lang="zh-CN" altLang="zh-CN" dirty="0" smtClean="0"/>
              <a:t>0</a:t>
            </a:r>
            <a:r>
              <a:rPr lang="en-US" altLang="zh-CN" dirty="0" smtClean="0"/>
              <a:t>.015</a:t>
            </a:r>
            <a:r>
              <a:rPr lang="zh-CN" altLang="en-US" dirty="0" smtClean="0"/>
              <a:t> </a:t>
            </a:r>
            <a:r>
              <a:rPr lang="en-US" altLang="zh-CN" dirty="0" smtClean="0"/>
              <a:t>(An</a:t>
            </a:r>
            <a:r>
              <a:rPr lang="zh-CN" altLang="en-US" dirty="0" smtClean="0"/>
              <a:t> </a:t>
            </a:r>
            <a:r>
              <a:rPr lang="en-US" altLang="zh-CN" dirty="0" smtClean="0"/>
              <a:t>amazing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25%</a:t>
            </a:r>
            <a:r>
              <a:rPr lang="zh-CN" altLang="en-US" dirty="0" smtClean="0"/>
              <a:t> </a:t>
            </a:r>
            <a:r>
              <a:rPr lang="en-US" altLang="zh-CN" dirty="0" smtClean="0"/>
              <a:t>increase)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10</a:t>
            </a:fld>
            <a:endParaRPr lang="en-US"/>
          </a:p>
        </p:txBody>
      </p:sp>
      <p:pic>
        <p:nvPicPr>
          <p:cNvPr id="7" name="Content Placeholder 7" descr="Screen Shot 2013-11-20 at 11.00.01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1" b="-7880"/>
          <a:stretch/>
        </p:blipFill>
        <p:spPr>
          <a:xfrm>
            <a:off x="447793" y="2057926"/>
            <a:ext cx="5729687" cy="44107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5873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825500"/>
          </a:xfrm>
        </p:spPr>
        <p:txBody>
          <a:bodyPr/>
          <a:lstStyle/>
          <a:p>
            <a:pPr algn="ctr"/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Reminder</a:t>
            </a:r>
            <a:r>
              <a:rPr lang="zh-CN" altLang="en-US" sz="5000" dirty="0">
                <a:solidFill>
                  <a:srgbClr val="FF0000"/>
                </a:solidFill>
              </a:rPr>
              <a:t> </a:t>
            </a:r>
            <a:r>
              <a:rPr lang="en-US" altLang="zh-CN" sz="5000" dirty="0">
                <a:solidFill>
                  <a:srgbClr val="FF0000"/>
                </a:solidFill>
              </a:rPr>
              <a:t>f</a:t>
            </a:r>
            <a:r>
              <a:rPr lang="en-US" sz="5000" dirty="0">
                <a:solidFill>
                  <a:srgbClr val="FF0000"/>
                </a:solidFill>
              </a:rPr>
              <a:t>rom</a:t>
            </a:r>
            <a:r>
              <a:rPr lang="zh-CN" altLang="en-US" sz="5000" dirty="0">
                <a:solidFill>
                  <a:srgbClr val="FF0000"/>
                </a:solidFill>
              </a:rPr>
              <a:t> </a:t>
            </a:r>
            <a:r>
              <a:rPr lang="en-US" altLang="zh-CN" sz="5000" dirty="0">
                <a:solidFill>
                  <a:srgbClr val="FF0000"/>
                </a:solidFill>
              </a:rPr>
              <a:t>last</a:t>
            </a:r>
            <a:r>
              <a:rPr lang="zh-CN" altLang="en-US" sz="5000" dirty="0">
                <a:solidFill>
                  <a:srgbClr val="FF0000"/>
                </a:solidFill>
              </a:rPr>
              <a:t> </a:t>
            </a:r>
            <a:r>
              <a:rPr lang="en-US" altLang="zh-CN" sz="5000" dirty="0">
                <a:solidFill>
                  <a:srgbClr val="FF0000"/>
                </a:solidFill>
              </a:rPr>
              <a:t>time</a:t>
            </a:r>
            <a:endParaRPr lang="en-US" sz="5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11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Optimizing the pion beamline </a:t>
            </a:r>
            <a:r>
              <a:rPr lang="en-US" sz="2800" dirty="0" smtClean="0"/>
              <a:t>(summary)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869369"/>
            <a:ext cx="9144000" cy="525679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can optimize </a:t>
            </a:r>
            <a:r>
              <a:rPr lang="en-US" dirty="0" smtClean="0"/>
              <a:t>the horn </a:t>
            </a:r>
            <a:r>
              <a:rPr lang="en-US" dirty="0" smtClean="0"/>
              <a:t>to increase the number below:</a:t>
            </a:r>
          </a:p>
          <a:p>
            <a:endParaRPr lang="en-US" dirty="0"/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baseline="-25000" dirty="0" err="1" smtClean="0">
                <a:solidFill>
                  <a:srgbClr val="FF0000"/>
                </a:solidFill>
              </a:rPr>
              <a:t>tot</a:t>
            </a:r>
            <a:r>
              <a:rPr lang="en-US" dirty="0" smtClean="0"/>
              <a:t> is the number of pions in [(1</a:t>
            </a:r>
            <a:r>
              <a:rPr lang="en-US" dirty="0" smtClean="0"/>
              <a:t>-0.2)</a:t>
            </a:r>
            <a:r>
              <a:rPr lang="en-US" dirty="0" smtClean="0"/>
              <a:t>*5, (</a:t>
            </a:r>
            <a:r>
              <a:rPr lang="en-US" smtClean="0"/>
              <a:t>1</a:t>
            </a:r>
            <a:r>
              <a:rPr lang="en-US" smtClean="0"/>
              <a:t>+0.2)</a:t>
            </a:r>
            <a:r>
              <a:rPr lang="en-US" dirty="0" smtClean="0"/>
              <a:t>*5] </a:t>
            </a:r>
            <a:r>
              <a:rPr lang="en-US" dirty="0" err="1" smtClean="0"/>
              <a:t>GeV</a:t>
            </a:r>
            <a:r>
              <a:rPr lang="en-US" dirty="0" smtClean="0"/>
              <a:t>/c at the downstream end of the horn. m is an arbitrary number which is larger than 0.18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</a:t>
            </a:r>
            <a:r>
              <a:rPr lang="zh-CN" altLang="en-US" dirty="0" smtClean="0"/>
              <a:t> </a:t>
            </a:r>
            <a:r>
              <a:rPr lang="en-US" altLang="zh-CN" dirty="0" smtClean="0"/>
              <a:t>m=0.2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are the linear coefficients of the momentum distribution density function of the pions, at the same location. </a:t>
            </a:r>
          </a:p>
          <a:p>
            <a:r>
              <a:rPr lang="en-US" sz="2600" dirty="0" smtClean="0"/>
              <a:t>We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take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the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pions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from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the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target</a:t>
            </a:r>
            <a:r>
              <a:rPr lang="zh-CN" altLang="en-US" sz="2600" dirty="0" smtClean="0"/>
              <a:t>,</a:t>
            </a:r>
            <a:r>
              <a:rPr lang="en-US" altLang="zh-CN" sz="2600" dirty="0" smtClean="0"/>
              <a:t>transport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them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through</a:t>
            </a:r>
            <a:r>
              <a:rPr lang="zh-CN" altLang="en-US" sz="2600" dirty="0" smtClean="0"/>
              <a:t>  </a:t>
            </a:r>
            <a:r>
              <a:rPr lang="en-US" altLang="zh-CN" sz="2600" dirty="0" smtClean="0"/>
              <a:t>different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horns</a:t>
            </a:r>
            <a:r>
              <a:rPr lang="zh-CN" altLang="en-US" sz="2600" dirty="0" smtClean="0"/>
              <a:t>,</a:t>
            </a:r>
            <a:r>
              <a:rPr lang="en-US" altLang="zh-CN" sz="2600" dirty="0" smtClean="0"/>
              <a:t>and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record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the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beam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at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the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downstream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end. </a:t>
            </a:r>
          </a:p>
          <a:p>
            <a:pPr lvl="1"/>
            <a:r>
              <a:rPr lang="en-US" dirty="0" smtClean="0"/>
              <a:t>“Different horns” 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horn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inner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conductor</a:t>
            </a:r>
            <a:r>
              <a:rPr lang="zh-CN" altLang="en-US" dirty="0" smtClean="0"/>
              <a:t> </a:t>
            </a:r>
            <a:r>
              <a:rPr lang="en-US" altLang="zh-CN" dirty="0" smtClean="0"/>
              <a:t>shape,</a:t>
            </a:r>
            <a:r>
              <a:rPr lang="zh-CN" altLang="en-US" dirty="0" smtClean="0"/>
              <a:t> </a:t>
            </a:r>
            <a:r>
              <a:rPr lang="en-US" altLang="zh-CN" dirty="0" smtClean="0"/>
              <a:t>outer conductor radius, 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horn</a:t>
            </a:r>
            <a:r>
              <a:rPr lang="zh-CN" altLang="en-US" dirty="0" smtClean="0"/>
              <a:t> </a:t>
            </a:r>
            <a:r>
              <a:rPr lang="en-US" altLang="zh-CN" dirty="0" smtClean="0"/>
              <a:t>length</a:t>
            </a:r>
            <a:r>
              <a:rPr lang="zh-CN" altLang="en-US" dirty="0" smtClean="0"/>
              <a:t>,</a:t>
            </a:r>
            <a:r>
              <a:rPr lang="en-US" altLang="zh-CN" dirty="0" smtClean="0"/>
              <a:t>horn</a:t>
            </a:r>
            <a:r>
              <a:rPr lang="zh-CN" altLang="en-US" dirty="0" smtClean="0"/>
              <a:t> </a:t>
            </a:r>
            <a:r>
              <a:rPr lang="en-US" altLang="zh-CN" dirty="0" smtClean="0"/>
              <a:t>current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target</a:t>
            </a:r>
            <a:r>
              <a:rPr lang="zh-CN" altLang="en-US" dirty="0" smtClean="0"/>
              <a:t> </a:t>
            </a:r>
            <a:r>
              <a:rPr lang="en-US" altLang="zh-CN" dirty="0" smtClean="0"/>
              <a:t>position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horn.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A81-C4EA-1F4D-9BD2-0DE2E3412C3B}" type="datetime1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2</a:t>
            </a:fld>
            <a:endParaRPr lang="en-US"/>
          </a:p>
        </p:txBody>
      </p:sp>
      <p:pic>
        <p:nvPicPr>
          <p:cNvPr id="8" name="Content Placeholder 7" descr="Screen Shot 2013-11-20 at 11.00.01 PM.pn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31" b="-7880"/>
          <a:stretch/>
        </p:blipFill>
        <p:spPr>
          <a:xfrm>
            <a:off x="837260" y="1371724"/>
            <a:ext cx="5729687" cy="441070"/>
          </a:xfrm>
        </p:spPr>
      </p:pic>
    </p:spTree>
    <p:extLst>
      <p:ext uri="{BB962C8B-B14F-4D97-AF65-F5344CB8AC3E}">
        <p14:creationId xmlns:p14="http://schemas.microsoft.com/office/powerpoint/2010/main" val="1085027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horn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Genetic algorithm</a:t>
            </a:r>
          </a:p>
          <a:p>
            <a:pPr lvl="1"/>
            <a:r>
              <a:rPr lang="en-US" dirty="0" smtClean="0"/>
              <a:t>Suitable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problem</a:t>
            </a:r>
            <a:r>
              <a:rPr lang="zh-CN" altLang="en-US" dirty="0" smtClean="0"/>
              <a:t> </a:t>
            </a:r>
            <a:r>
              <a:rPr lang="en-US" dirty="0" smtClean="0"/>
              <a:t>since</a:t>
            </a:r>
            <a:r>
              <a:rPr lang="zh-CN" altLang="en-US" dirty="0" smtClean="0"/>
              <a:t> </a:t>
            </a:r>
            <a:r>
              <a:rPr lang="en-US" dirty="0" smtClean="0"/>
              <a:t>it</a:t>
            </a:r>
            <a:r>
              <a:rPr lang="zh-CN" altLang="en-US" dirty="0" smtClean="0"/>
              <a:t> </a:t>
            </a:r>
            <a:r>
              <a:rPr lang="en-US" dirty="0" smtClean="0"/>
              <a:t>is </a:t>
            </a:r>
          </a:p>
          <a:p>
            <a:pPr lvl="2"/>
            <a:r>
              <a:rPr lang="en-US" dirty="0" smtClean="0"/>
              <a:t>Nonlinear and non-analytic;</a:t>
            </a:r>
          </a:p>
          <a:p>
            <a:pPr lvl="2"/>
            <a:r>
              <a:rPr lang="en-US" dirty="0" smtClean="0"/>
              <a:t>Multi-objective;</a:t>
            </a:r>
          </a:p>
          <a:p>
            <a:r>
              <a:rPr lang="en-US" dirty="0" smtClean="0"/>
              <a:t>Use GA to: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Minimize the distance </a:t>
            </a:r>
            <a:r>
              <a:rPr lang="en-US" altLang="zh-CN" dirty="0">
                <a:solidFill>
                  <a:srgbClr val="FF0000"/>
                </a:solidFill>
              </a:rPr>
              <a:t>of fitted TWISS parameters at the downstream end of the horn to the feasible TWISS </a:t>
            </a:r>
            <a:r>
              <a:rPr lang="en-US" altLang="zh-CN" dirty="0" smtClean="0">
                <a:solidFill>
                  <a:srgbClr val="FF0000"/>
                </a:solidFill>
              </a:rPr>
              <a:t>range. (This number is non-negative. If within the feasible range, it’s 0, see the figure next)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Maximize the value from the previous equation and the number of pions in the </a:t>
            </a:r>
            <a:r>
              <a:rPr lang="en-US" altLang="zh-CN" dirty="0">
                <a:solidFill>
                  <a:srgbClr val="FF0000"/>
                </a:solidFill>
              </a:rPr>
              <a:t>phase space </a:t>
            </a:r>
            <a:r>
              <a:rPr lang="en-US" altLang="zh-CN" dirty="0" smtClean="0">
                <a:solidFill>
                  <a:srgbClr val="FF0000"/>
                </a:solidFill>
              </a:rPr>
              <a:t>acceptance </a:t>
            </a:r>
            <a:r>
              <a:rPr lang="en-US" dirty="0" smtClean="0">
                <a:solidFill>
                  <a:srgbClr val="FF0000"/>
                </a:solidFill>
              </a:rPr>
              <a:t>(2 mm)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 smtClean="0"/>
              <a:t>Some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tiny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changes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15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Horn</a:t>
            </a:r>
            <a:r>
              <a:rPr lang="en-US" dirty="0" smtClean="0"/>
              <a:t> inner conductor shape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8A81-C4EA-1F4D-9BD2-0DE2E3412C3B}" type="datetime1">
              <a:rPr lang="en-US" smtClean="0"/>
              <a:t>2/4/14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5</a:t>
            </a:fld>
            <a:endParaRPr lang="en-US"/>
          </a:p>
        </p:txBody>
      </p:sp>
      <p:pic>
        <p:nvPicPr>
          <p:cNvPr id="10" name="Content Placeholder 9" descr="hornSch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73" b="14073"/>
          <a:stretch/>
        </p:blipFill>
        <p:spPr>
          <a:xfrm>
            <a:off x="1" y="869370"/>
            <a:ext cx="4876799" cy="2803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Screen Shot 2014-02-04 at 1.04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753" y="3298395"/>
            <a:ext cx="4731247" cy="2750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21" name="Straight Arrow Connector 20"/>
          <p:cNvCxnSpPr/>
          <p:nvPr/>
        </p:nvCxnSpPr>
        <p:spPr>
          <a:xfrm>
            <a:off x="3183467" y="3361267"/>
            <a:ext cx="1405466" cy="6773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55827" y="1625600"/>
            <a:ext cx="34309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parabolic shape provides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focusing proportional to r, which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proved to work much better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than linear shape.</a:t>
            </a:r>
          </a:p>
        </p:txBody>
      </p:sp>
    </p:spTree>
    <p:extLst>
      <p:ext uri="{BB962C8B-B14F-4D97-AF65-F5344CB8AC3E}">
        <p14:creationId xmlns:p14="http://schemas.microsoft.com/office/powerpoint/2010/main" val="326567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Feasible TWISS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 descr="TWISSrange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4" t="7461" r="13516" b="10077"/>
          <a:stretch/>
        </p:blipFill>
        <p:spPr>
          <a:xfrm>
            <a:off x="1" y="869370"/>
            <a:ext cx="5019826" cy="2830564"/>
          </a:xfrm>
          <a:prstGeom prst="rect">
            <a:avLst/>
          </a:prstGeom>
        </p:spPr>
      </p:pic>
      <p:pic>
        <p:nvPicPr>
          <p:cNvPr id="8" name="Picture 7" descr="TWISSrang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761" y="2082798"/>
            <a:ext cx="4505173" cy="401779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352800" y="3479800"/>
            <a:ext cx="1405466" cy="6773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1294" y="4131732"/>
            <a:ext cx="4098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checked a wider range to accept more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possible horn shapes</a:t>
            </a:r>
          </a:p>
        </p:txBody>
      </p:sp>
    </p:spTree>
    <p:extLst>
      <p:ext uri="{BB962C8B-B14F-4D97-AF65-F5344CB8AC3E}">
        <p14:creationId xmlns:p14="http://schemas.microsoft.com/office/powerpoint/2010/main" val="318376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Preliminary Result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3062-3980-1848-8D89-C016F195E9AD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code</a:t>
            </a:r>
            <a:r>
              <a:rPr lang="zh-CN" altLang="en-US" dirty="0" smtClean="0"/>
              <a:t> </a:t>
            </a:r>
            <a:r>
              <a:rPr lang="en-US" altLang="zh-CN" dirty="0" smtClean="0"/>
              <a:t>development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</a:t>
            </a:r>
            <a:r>
              <a:rPr lang="en-US" dirty="0" smtClean="0"/>
              <a:t> previous horn was put into the population as a seed. </a:t>
            </a:r>
          </a:p>
          <a:p>
            <a:pPr lvl="1"/>
            <a:r>
              <a:rPr lang="en-US" dirty="0" smtClean="0"/>
              <a:t>The algorithm is under development, since</a:t>
            </a:r>
          </a:p>
          <a:p>
            <a:pPr lvl="2"/>
            <a:r>
              <a:rPr lang="en-US" dirty="0" smtClean="0"/>
              <a:t>The convergence is not guaranteed yet</a:t>
            </a:r>
            <a:r>
              <a:rPr lang="zh-CN" altLang="zh-CN" dirty="0" smtClean="0"/>
              <a:t>.</a:t>
            </a:r>
            <a:r>
              <a:rPr lang="en-US" altLang="zh-CN" dirty="0"/>
              <a:t>F</a:t>
            </a:r>
            <a:r>
              <a:rPr lang="en-US" dirty="0" smtClean="0"/>
              <a:t>or 5 searches, which took about </a:t>
            </a:r>
            <a:r>
              <a:rPr lang="en-US" altLang="zh-CN" dirty="0" smtClean="0"/>
              <a:t>4</a:t>
            </a:r>
            <a:r>
              <a:rPr lang="en-US" dirty="0" smtClean="0"/>
              <a:t> days</a:t>
            </a:r>
            <a:r>
              <a:rPr lang="zh-CN" altLang="en-US" dirty="0" smtClean="0"/>
              <a:t> </a:t>
            </a:r>
            <a:r>
              <a:rPr lang="en-US" altLang="zh-CN" dirty="0" smtClean="0"/>
              <a:t>in</a:t>
            </a:r>
            <a:r>
              <a:rPr lang="zh-CN" altLang="en-US" dirty="0" smtClean="0"/>
              <a:t> </a:t>
            </a:r>
            <a:r>
              <a:rPr lang="en-US" altLang="zh-CN" dirty="0" smtClean="0"/>
              <a:t>total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</a:t>
            </a:r>
            <a:r>
              <a:rPr lang="zh-CN" altLang="en-US" dirty="0" smtClean="0"/>
              <a:t> </a:t>
            </a:r>
            <a:r>
              <a:rPr lang="en-US" altLang="zh-CN" dirty="0" smtClean="0"/>
              <a:t>12,000</a:t>
            </a:r>
            <a:r>
              <a:rPr lang="zh-CN" altLang="en-US" dirty="0" smtClean="0"/>
              <a:t> </a:t>
            </a:r>
            <a:r>
              <a:rPr lang="en-US" altLang="zh-CN" dirty="0" smtClean="0"/>
              <a:t>horns,</a:t>
            </a:r>
            <a:r>
              <a:rPr lang="zh-CN" altLang="en-US" dirty="0" smtClean="0"/>
              <a:t> </a:t>
            </a:r>
            <a:r>
              <a:rPr lang="en-US" altLang="zh-CN" dirty="0"/>
              <a:t>o</a:t>
            </a:r>
            <a:r>
              <a:rPr lang="en-US" altLang="zh-CN" dirty="0" smtClean="0"/>
              <a:t>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better</a:t>
            </a:r>
            <a:r>
              <a:rPr lang="zh-CN" altLang="en-US" dirty="0" smtClean="0"/>
              <a:t> </a:t>
            </a:r>
            <a:r>
              <a:rPr lang="en-US" altLang="zh-CN" dirty="0" smtClean="0"/>
              <a:t>horn</a:t>
            </a:r>
            <a:r>
              <a:rPr lang="zh-CN" altLang="en-US" dirty="0" smtClean="0"/>
              <a:t> </a:t>
            </a:r>
            <a:r>
              <a:rPr lang="en-US" altLang="zh-CN" dirty="0" smtClean="0"/>
              <a:t>was</a:t>
            </a:r>
            <a:r>
              <a:rPr lang="zh-CN" altLang="en-US" dirty="0" smtClean="0"/>
              <a:t> </a:t>
            </a:r>
            <a:r>
              <a:rPr lang="en-US" altLang="zh-CN" dirty="0" smtClean="0"/>
              <a:t>obtained.</a:t>
            </a:r>
            <a:r>
              <a:rPr lang="zh-CN" altLang="en-US" dirty="0" smtClean="0"/>
              <a:t> </a:t>
            </a:r>
            <a:r>
              <a:rPr lang="en-US" altLang="zh-CN" dirty="0" smtClean="0"/>
              <a:t>This</a:t>
            </a:r>
            <a:r>
              <a:rPr lang="zh-CN" altLang="en-US" dirty="0" smtClean="0"/>
              <a:t> </a:t>
            </a:r>
            <a:r>
              <a:rPr lang="en-US" altLang="zh-CN" dirty="0" smtClean="0"/>
              <a:t>means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algorithm</a:t>
            </a:r>
            <a:r>
              <a:rPr lang="zh-CN" altLang="en-US" dirty="0" smtClean="0"/>
              <a:t> </a:t>
            </a:r>
            <a:r>
              <a:rPr lang="en-US" altLang="zh-CN" dirty="0" smtClean="0"/>
              <a:t>could be modified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 fit</a:t>
            </a:r>
            <a:r>
              <a:rPr lang="zh-CN" altLang="en-US" dirty="0" smtClean="0"/>
              <a:t> </a:t>
            </a:r>
            <a:r>
              <a:rPr lang="en-US" altLang="zh-CN" dirty="0" smtClean="0"/>
              <a:t>our</a:t>
            </a:r>
            <a:r>
              <a:rPr lang="zh-CN" altLang="en-US" dirty="0" smtClean="0"/>
              <a:t> </a:t>
            </a:r>
            <a:r>
              <a:rPr lang="en-US" altLang="zh-CN" dirty="0" smtClean="0"/>
              <a:t>problem</a:t>
            </a:r>
            <a:r>
              <a:rPr lang="zh-CN" altLang="en-US" dirty="0" smtClean="0"/>
              <a:t> </a:t>
            </a:r>
            <a:r>
              <a:rPr lang="en-US" altLang="zh-CN" dirty="0" smtClean="0"/>
              <a:t>better.</a:t>
            </a:r>
          </a:p>
          <a:p>
            <a:pPr lvl="2"/>
            <a:r>
              <a:rPr lang="en-US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consumes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 lot of computing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time.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example,</a:t>
            </a:r>
            <a:r>
              <a:rPr lang="zh-CN" altLang="en-US" dirty="0" smtClean="0"/>
              <a:t> </a:t>
            </a:r>
            <a:r>
              <a:rPr lang="en-US" altLang="zh-CN" dirty="0" smtClean="0"/>
              <a:t>4</a:t>
            </a:r>
            <a:r>
              <a:rPr lang="zh-CN" altLang="en-US" dirty="0" smtClean="0"/>
              <a:t> </a:t>
            </a:r>
            <a:r>
              <a:rPr lang="en-US" altLang="zh-CN" dirty="0" smtClean="0"/>
              <a:t>days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138,240</a:t>
            </a:r>
            <a:r>
              <a:rPr lang="zh-CN" altLang="en-US" dirty="0" smtClean="0"/>
              <a:t> </a:t>
            </a:r>
            <a:r>
              <a:rPr lang="en-US" altLang="zh-CN" dirty="0" smtClean="0"/>
              <a:t>core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hrs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NERSC.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time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allocated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MAP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6M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hrs</a:t>
            </a:r>
            <a:r>
              <a:rPr lang="zh-CN" altLang="en-US" dirty="0" smtClean="0"/>
              <a:t> </a:t>
            </a:r>
            <a:r>
              <a:rPr lang="en-US" altLang="zh-CN" dirty="0" smtClean="0"/>
              <a:t>(I’ve</a:t>
            </a:r>
            <a:r>
              <a:rPr lang="zh-CN" altLang="en-US" dirty="0" smtClean="0"/>
              <a:t> </a:t>
            </a:r>
            <a:r>
              <a:rPr lang="en-US" altLang="zh-CN" dirty="0" smtClean="0"/>
              <a:t>used</a:t>
            </a:r>
            <a:r>
              <a:rPr lang="zh-CN" altLang="en-US" dirty="0" smtClean="0"/>
              <a:t> </a:t>
            </a:r>
            <a:r>
              <a:rPr lang="en-US" altLang="zh-CN" dirty="0" smtClean="0"/>
              <a:t>700,000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hrs</a:t>
            </a:r>
            <a:r>
              <a:rPr lang="en-US" altLang="zh-CN" dirty="0" smtClean="0"/>
              <a:t>,</a:t>
            </a:r>
            <a:r>
              <a:rPr lang="zh-CN" altLang="en-US" dirty="0" smtClean="0"/>
              <a:t> </a:t>
            </a:r>
            <a:r>
              <a:rPr lang="en-US" altLang="zh-CN" dirty="0" smtClean="0"/>
              <a:t>12%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total).</a:t>
            </a:r>
          </a:p>
          <a:p>
            <a:pPr lvl="1"/>
            <a:r>
              <a:rPr lang="en-US" dirty="0" smtClean="0"/>
              <a:t>However</a:t>
            </a:r>
            <a:r>
              <a:rPr lang="zh-CN" altLang="en-US" dirty="0" smtClean="0"/>
              <a:t> </a:t>
            </a:r>
            <a:r>
              <a:rPr lang="en-US" altLang="zh-CN" dirty="0" smtClean="0"/>
              <a:t>it’s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still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 efficient 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scanning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 parameters.</a:t>
            </a:r>
            <a:r>
              <a:rPr lang="zh-CN" altLang="en-US" dirty="0" smtClean="0"/>
              <a:t> </a:t>
            </a:r>
            <a:r>
              <a:rPr lang="en-US" altLang="zh-CN" dirty="0" smtClean="0"/>
              <a:t>If</a:t>
            </a:r>
            <a:r>
              <a:rPr lang="zh-CN" altLang="en-US" dirty="0" smtClean="0"/>
              <a:t> </a:t>
            </a:r>
            <a:r>
              <a:rPr lang="en-US" altLang="zh-CN" dirty="0" smtClean="0"/>
              <a:t>we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8</a:t>
            </a:r>
            <a:r>
              <a:rPr lang="zh-CN" altLang="en-US" dirty="0" smtClean="0"/>
              <a:t> </a:t>
            </a:r>
            <a:r>
              <a:rPr lang="en-US" altLang="zh-CN" dirty="0" smtClean="0"/>
              <a:t>variables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twiddle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each</a:t>
            </a:r>
            <a:r>
              <a:rPr lang="zh-CN" altLang="en-US" dirty="0" smtClean="0"/>
              <a:t> </a:t>
            </a:r>
            <a:r>
              <a:rPr lang="en-US" altLang="zh-CN" dirty="0" smtClean="0"/>
              <a:t>variable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allowed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only</a:t>
            </a:r>
            <a:r>
              <a:rPr lang="zh-CN" altLang="en-US" dirty="0" smtClean="0"/>
              <a:t> </a:t>
            </a:r>
            <a:r>
              <a:rPr lang="en-US" altLang="zh-CN" dirty="0" smtClean="0"/>
              <a:t>4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values,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gives</a:t>
            </a:r>
            <a:r>
              <a:rPr lang="zh-CN" altLang="en-US" dirty="0" smtClean="0"/>
              <a:t> </a:t>
            </a:r>
            <a:r>
              <a:rPr lang="zh-CN" altLang="zh-CN" dirty="0"/>
              <a:t>4</a:t>
            </a:r>
            <a:r>
              <a:rPr lang="zh-CN" altLang="en-US" dirty="0" smtClean="0"/>
              <a:t>**</a:t>
            </a:r>
            <a:r>
              <a:rPr lang="en-US" altLang="zh-CN" dirty="0" smtClean="0"/>
              <a:t>8~=65,000</a:t>
            </a:r>
            <a:r>
              <a:rPr lang="zh-CN" altLang="en-US" dirty="0" smtClean="0"/>
              <a:t> </a:t>
            </a:r>
            <a:r>
              <a:rPr lang="en-US" altLang="zh-CN" dirty="0" smtClean="0"/>
              <a:t>different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horns.</a:t>
            </a:r>
          </a:p>
          <a:p>
            <a:pPr lvl="1"/>
            <a:r>
              <a:rPr lang="en-US" altLang="zh-CN" dirty="0" smtClean="0"/>
              <a:t>In conclusion, more work</a:t>
            </a:r>
            <a:r>
              <a:rPr lang="zh-CN" altLang="en-US" dirty="0" smtClean="0"/>
              <a:t> </a:t>
            </a:r>
            <a:r>
              <a:rPr lang="en-US" altLang="zh-CN" dirty="0" smtClean="0"/>
              <a:t>needed</a:t>
            </a:r>
            <a:r>
              <a:rPr lang="zh-CN" altLang="en-US" dirty="0" smtClean="0"/>
              <a:t> </a:t>
            </a:r>
            <a:r>
              <a:rPr lang="en-US" altLang="zh-CN" dirty="0" smtClean="0"/>
              <a:t>on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GA</a:t>
            </a:r>
            <a:r>
              <a:rPr lang="zh-CN" altLang="en-US" dirty="0" smtClean="0"/>
              <a:t> </a:t>
            </a:r>
            <a:r>
              <a:rPr lang="en-US" altLang="zh-CN" dirty="0" smtClean="0"/>
              <a:t>code.</a:t>
            </a:r>
            <a:r>
              <a:rPr lang="zh-CN" altLang="en-US" dirty="0" smtClean="0"/>
              <a:t> </a:t>
            </a:r>
            <a:r>
              <a:rPr lang="en-US" altLang="zh-CN" dirty="0" smtClean="0"/>
              <a:t>Some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computing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resources</a:t>
            </a:r>
            <a:r>
              <a:rPr lang="zh-CN" altLang="en-US" dirty="0" smtClean="0"/>
              <a:t> </a:t>
            </a:r>
            <a:r>
              <a:rPr lang="en-US" altLang="zh-CN" dirty="0" smtClean="0"/>
              <a:t>are</a:t>
            </a:r>
            <a:r>
              <a:rPr lang="zh-CN" altLang="en-US" dirty="0" smtClean="0"/>
              <a:t> </a:t>
            </a:r>
            <a:r>
              <a:rPr lang="en-US" altLang="zh-CN" dirty="0" smtClean="0"/>
              <a:t>needed.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0325-F50A-C543-B888-54C59BDFA608}" type="datetime1">
              <a:rPr lang="en-US" smtClean="0"/>
              <a:t>2/5/14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Ao Liu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6D781-B12D-B84E-9526-74FF54ED02D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428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35147</TotalTime>
  <Words>590</Words>
  <Application>Microsoft Macintosh PowerPoint</Application>
  <PresentationFormat>On-screen Show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Presentation1</vt:lpstr>
      <vt:lpstr>Horn Optimization Updates nuSTORM weekly meeting 02/07/14</vt:lpstr>
      <vt:lpstr>Goals</vt:lpstr>
      <vt:lpstr>Optimizing the pion beamline (summary)</vt:lpstr>
      <vt:lpstr>Optimize the horn</vt:lpstr>
      <vt:lpstr>PowerPoint Presentation</vt:lpstr>
      <vt:lpstr>Horn inner conductor shape</vt:lpstr>
      <vt:lpstr>Feasible TWISS range</vt:lpstr>
      <vt:lpstr>PowerPoint Presentation</vt:lpstr>
      <vt:lpstr>GA code development</vt:lpstr>
      <vt:lpstr>A better horn configuration</vt:lpstr>
      <vt:lpstr>Performance Improvement</vt:lpstr>
    </vt:vector>
  </TitlesOfParts>
  <Manager/>
  <Company>Fermilab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Frank Ao Liu</dc:creator>
  <cp:keywords/>
  <dc:description/>
  <cp:lastModifiedBy>Frank Ao Liu</cp:lastModifiedBy>
  <cp:revision>504</cp:revision>
  <dcterms:created xsi:type="dcterms:W3CDTF">2013-01-27T05:42:24Z</dcterms:created>
  <dcterms:modified xsi:type="dcterms:W3CDTF">2014-02-07T03:02:38Z</dcterms:modified>
  <cp:category/>
</cp:coreProperties>
</file>