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63" r:id="rId6"/>
    <p:sldId id="264" r:id="rId7"/>
    <p:sldId id="265" r:id="rId8"/>
    <p:sldId id="259" r:id="rId9"/>
    <p:sldId id="260" r:id="rId10"/>
    <p:sldId id="261" r:id="rId11"/>
    <p:sldId id="262" r:id="rId12"/>
    <p:sldId id="268" r:id="rId13"/>
  </p:sldIdLst>
  <p:sldSz cx="9144000" cy="6858000" type="screen4x3"/>
  <p:notesSz cx="6858000" cy="9144000"/>
  <p:defaultTextStyle>
    <a:defPPr>
      <a:defRPr lang="en-GB"/>
    </a:defPPr>
    <a:lvl1pPr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FF"/>
    <a:srgbClr val="CC3300"/>
    <a:srgbClr val="253E90"/>
    <a:srgbClr val="2D48B9"/>
    <a:srgbClr val="2D3AB9"/>
    <a:srgbClr val="2840A4"/>
    <a:srgbClr val="2736A5"/>
    <a:srgbClr val="A984D3"/>
    <a:srgbClr val="00D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4" autoAdjust="0"/>
    <p:restoredTop sz="94660"/>
  </p:normalViewPr>
  <p:slideViewPr>
    <p:cSldViewPr>
      <p:cViewPr>
        <p:scale>
          <a:sx n="67" d="100"/>
          <a:sy n="67" d="100"/>
        </p:scale>
        <p:origin x="-7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6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CAFAAF73-26E1-604C-9BDC-327666B32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78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B3E93A0-CC02-5141-BD57-9B93310656AA}" type="slidenum">
              <a:rPr lang="en-US"/>
              <a:pPr/>
              <a:t>1</a:t>
            </a:fld>
            <a:endParaRPr lang="en-US"/>
          </a:p>
        </p:txBody>
      </p:sp>
      <p:sp>
        <p:nvSpPr>
          <p:cNvPr id="2969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D9738-26E7-D147-B73A-BDF7803B9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856413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3BD2-26D9-6F42-AD63-DAD5D52E2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6856413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981200"/>
            <a:ext cx="3351213" cy="4113213"/>
          </a:xfr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3813" y="1981200"/>
            <a:ext cx="3352800" cy="1979613"/>
          </a:xfr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None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baseline="0"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 smtClean="0"/>
              <a:t>Secon</a:t>
            </a:r>
            <a:r>
              <a:rPr lang="en-US" sz="2000" dirty="0" smtClean="0">
                <a:solidFill>
                  <a:srgbClr val="FFFF00"/>
                </a:solidFill>
              </a:rPr>
              <a:t>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3813" y="4113213"/>
            <a:ext cx="3352800" cy="1981200"/>
          </a:xfr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74D6-08DB-804C-94FA-968005829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513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ftr"/>
          </p:nvPr>
        </p:nvSpPr>
        <p:spPr bwMode="auto">
          <a:xfrm>
            <a:off x="2876550" y="6288088"/>
            <a:ext cx="33893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381000" y="6305550"/>
            <a:ext cx="989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9FF781A0-29A0-0442-A2E3-CB0A4E6A7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68564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64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GB" dirty="0" smtClean="0"/>
              <a:t>Second </a:t>
            </a:r>
            <a:r>
              <a:rPr lang="en-GB" dirty="0"/>
              <a:t>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800100" y="914400"/>
            <a:ext cx="7543800" cy="1588"/>
          </a:xfrm>
          <a:prstGeom prst="line">
            <a:avLst/>
          </a:prstGeom>
          <a:noFill/>
          <a:ln w="36720">
            <a:solidFill>
              <a:srgbClr val="FFFF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62" r:id="rId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19088" indent="-228600" algn="l" defTabSz="457200" rtl="0" eaLnBrk="0" fontAlgn="base" hangingPunct="0">
        <a:spcBef>
          <a:spcPts val="600"/>
        </a:spcBef>
        <a:spcAft>
          <a:spcPct val="0"/>
        </a:spcAft>
        <a:buClrTx/>
        <a:buSzTx/>
        <a:buFontTx/>
        <a:buNone/>
        <a:tabLst>
          <a:tab pos="428625" algn="l"/>
          <a:tab pos="889000" algn="l"/>
          <a:tab pos="1803400" algn="l"/>
          <a:tab pos="2717800" algn="l"/>
          <a:tab pos="3632200" algn="l"/>
          <a:tab pos="4546600" algn="l"/>
          <a:tab pos="5461000" algn="l"/>
          <a:tab pos="6375400" algn="l"/>
          <a:tab pos="7289800" algn="l"/>
          <a:tab pos="8204200" algn="l"/>
          <a:tab pos="9118600" algn="l"/>
          <a:tab pos="10033000" algn="l"/>
        </a:tabLst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584200" indent="-265113" algn="l" defTabSz="457200" rtl="0" eaLnBrk="0" fontAlgn="base" hangingPunct="0">
        <a:spcBef>
          <a:spcPts val="500"/>
        </a:spcBef>
        <a:spcAft>
          <a:spcPct val="0"/>
        </a:spcAft>
        <a:buClr>
          <a:srgbClr val="FFFF00"/>
        </a:buClr>
        <a:buSzPct val="70000"/>
        <a:buFont typeface="Wingdings" charset="2"/>
        <a:buNone/>
        <a:tabLst>
          <a:tab pos="428625" algn="l"/>
          <a:tab pos="889000" algn="l"/>
          <a:tab pos="1803400" algn="l"/>
          <a:tab pos="2717800" algn="l"/>
          <a:tab pos="3632200" algn="l"/>
          <a:tab pos="4546600" algn="l"/>
          <a:tab pos="5461000" algn="l"/>
          <a:tab pos="6375400" algn="l"/>
          <a:tab pos="7289800" algn="l"/>
          <a:tab pos="8204200" algn="l"/>
          <a:tab pos="9118600" algn="l"/>
          <a:tab pos="10033000" algn="l"/>
        </a:tabLst>
        <a:defRPr sz="2000">
          <a:solidFill>
            <a:srgbClr val="FFFF00"/>
          </a:solidFill>
          <a:latin typeface="+mn-lt"/>
          <a:ea typeface="+mn-ea"/>
          <a:cs typeface="+mn-cs"/>
        </a:defRPr>
      </a:lvl2pPr>
      <a:lvl3pPr marL="822960" indent="-228600" algn="l" defTabSz="457200" rtl="0" eaLnBrk="0" fontAlgn="base" hangingPunct="0">
        <a:spcBef>
          <a:spcPts val="45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100000"/>
        <a:buFont typeface="Arial"/>
        <a:buChar char="•"/>
        <a:defRPr>
          <a:solidFill>
            <a:schemeClr val="accent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905000"/>
            <a:ext cx="7772400" cy="2514600"/>
          </a:xfrm>
        </p:spPr>
        <p:txBody>
          <a:bodyPr lIns="91440" tIns="45720" rIns="91440" bIns="4572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/>
              <a:t>Muon</a:t>
            </a:r>
            <a:r>
              <a:rPr lang="en-US" sz="4000" dirty="0" smtClean="0"/>
              <a:t> Campus Adventure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Cons Gattuso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bg1"/>
                </a:solidFill>
              </a:rPr>
              <a:t>2/05/14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4666" r="3302" b="4615"/>
          <a:stretch/>
        </p:blipFill>
        <p:spPr bwMode="auto">
          <a:xfrm>
            <a:off x="4762" y="2596896"/>
            <a:ext cx="6804818" cy="42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Tagging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66800"/>
            <a:ext cx="7848600" cy="5027613"/>
          </a:xfrm>
        </p:spPr>
        <p:txBody>
          <a:bodyPr/>
          <a:lstStyle/>
          <a:p>
            <a:r>
              <a:rPr lang="en-US" dirty="0" smtClean="0"/>
              <a:t>Three Classes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Red: Components to be removed from tunnel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Either Storage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Rad waste</a:t>
            </a:r>
          </a:p>
          <a:p>
            <a:pPr lvl="1"/>
            <a:r>
              <a:rPr lang="en-US" dirty="0" smtClean="0">
                <a:solidFill>
                  <a:srgbClr val="00B8FF"/>
                </a:solidFill>
              </a:rPr>
              <a:t>Blue</a:t>
            </a:r>
            <a:r>
              <a:rPr lang="en-US" dirty="0">
                <a:solidFill>
                  <a:srgbClr val="00B8FF"/>
                </a:solidFill>
              </a:rPr>
              <a:t>: </a:t>
            </a:r>
            <a:r>
              <a:rPr lang="en-US" dirty="0" smtClean="0">
                <a:solidFill>
                  <a:srgbClr val="00B8FF"/>
                </a:solidFill>
              </a:rPr>
              <a:t>Components to removed from current location and installed back to there original location.</a:t>
            </a:r>
          </a:p>
          <a:p>
            <a:pPr lvl="2"/>
            <a:r>
              <a:rPr lang="en-US" dirty="0" smtClean="0">
                <a:solidFill>
                  <a:srgbClr val="00B8FF"/>
                </a:solidFill>
              </a:rPr>
              <a:t>Magnet in the Delivery ring 30 section for example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Green: </a:t>
            </a:r>
            <a:r>
              <a:rPr lang="en-US" dirty="0">
                <a:solidFill>
                  <a:srgbClr val="00B050"/>
                </a:solidFill>
              </a:rPr>
              <a:t>Components to removed from current location and store at its jump point prior to being re </a:t>
            </a:r>
            <a:r>
              <a:rPr lang="en-US" dirty="0" smtClean="0">
                <a:solidFill>
                  <a:srgbClr val="00B050"/>
                </a:solidFill>
              </a:rPr>
              <a:t>installed else ware.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Magnet being moved the Accumulator to the M3/M4 or M5 lines</a:t>
            </a:r>
          </a:p>
          <a:p>
            <a:pPr lvl="2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95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 long access period.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066800"/>
            <a:ext cx="7924800" cy="5410200"/>
          </a:xfrm>
        </p:spPr>
        <p:txBody>
          <a:bodyPr/>
          <a:lstStyle/>
          <a:p>
            <a:r>
              <a:rPr lang="en-US" dirty="0" smtClean="0"/>
              <a:t>Set an upper limit as to the amount of space we will need to store components/devices outside our tunnel region. ( looking for ~ square footage of floor space needed.)</a:t>
            </a:r>
          </a:p>
          <a:p>
            <a:pPr lvl="1"/>
            <a:r>
              <a:rPr lang="en-US" dirty="0" smtClean="0"/>
              <a:t>TD storage at either magnet storage build (MSB), or Tagged Photon Lab (TPL).</a:t>
            </a:r>
          </a:p>
          <a:p>
            <a:r>
              <a:rPr lang="en-US" dirty="0" smtClean="0"/>
              <a:t>Get an approximate value for the total weight and sore of the components that will be wasted.</a:t>
            </a:r>
          </a:p>
          <a:p>
            <a:pPr lvl="1"/>
            <a:r>
              <a:rPr lang="en-US" dirty="0" smtClean="0"/>
              <a:t>Waste management facility would like to have a rough idea as to amount of material to expect for processing….</a:t>
            </a:r>
          </a:p>
          <a:p>
            <a:r>
              <a:rPr lang="en-US" dirty="0" smtClean="0"/>
              <a:t>Tag Fest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RED: Components to be removed</a:t>
            </a:r>
          </a:p>
          <a:p>
            <a:pPr lvl="1"/>
            <a:r>
              <a:rPr lang="en-US" dirty="0" smtClean="0">
                <a:solidFill>
                  <a:srgbClr val="00B8FF"/>
                </a:solidFill>
              </a:rPr>
              <a:t>BLUE: Components to be put on ice</a:t>
            </a:r>
            <a:endParaRPr lang="en-US" dirty="0">
              <a:solidFill>
                <a:srgbClr val="00B8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0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Red Tag Items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3810000" cy="28575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11620"/>
            <a:ext cx="3784600" cy="28384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6629400" y="977462"/>
            <a:ext cx="33528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84200" indent="-2651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0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/>
          </a:p>
        </p:txBody>
      </p:sp>
      <p:pic>
        <p:nvPicPr>
          <p:cNvPr id="5122" name="Picture 2" descr="C:\Users\gattuso\Desktop\working files\muon\moun campus ring crap\Tech Div\Septa near D4Q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80907"/>
            <a:ext cx="3618707" cy="27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93553" y="6046075"/>
            <a:ext cx="335121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84200" indent="-2651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0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930166" y="3222734"/>
            <a:ext cx="25146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84200" indent="-2651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0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0">
              <a:buFont typeface="Arial"/>
              <a:buNone/>
            </a:pPr>
            <a:r>
              <a:rPr lang="en-US" kern="0" dirty="0" smtClean="0"/>
              <a:t>Near A3Q7</a:t>
            </a:r>
            <a:endParaRPr lang="en-US" kern="0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 bwMode="auto">
          <a:xfrm>
            <a:off x="3407980" y="6324599"/>
            <a:ext cx="2514600" cy="4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84200" indent="-2651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0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0">
              <a:buFont typeface="Arial"/>
              <a:buNone/>
            </a:pPr>
            <a:r>
              <a:rPr lang="en-US" kern="0" dirty="0" smtClean="0"/>
              <a:t>Near D4Q19</a:t>
            </a:r>
            <a:endParaRPr lang="en-US" kern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53200" y="3241127"/>
            <a:ext cx="2514600" cy="609600"/>
          </a:xfrm>
        </p:spPr>
        <p:txBody>
          <a:bodyPr/>
          <a:lstStyle/>
          <a:p>
            <a:pPr marL="90488" indent="0">
              <a:buNone/>
            </a:pPr>
            <a:r>
              <a:rPr lang="en-US" dirty="0" smtClean="0"/>
              <a:t>Near D4B17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3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work status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762000" y="1295400"/>
            <a:ext cx="7543800" cy="4953000"/>
          </a:xfrm>
        </p:spPr>
        <p:txBody>
          <a:bodyPr/>
          <a:lstStyle/>
          <a:p>
            <a:r>
              <a:rPr lang="en-US" dirty="0" smtClean="0"/>
              <a:t>Alignment work</a:t>
            </a:r>
          </a:p>
          <a:p>
            <a:pPr lvl="1"/>
            <a:r>
              <a:rPr lang="en-US" dirty="0" smtClean="0"/>
              <a:t>Network</a:t>
            </a:r>
          </a:p>
          <a:p>
            <a:pPr lvl="1"/>
            <a:r>
              <a:rPr lang="en-US" dirty="0" smtClean="0"/>
              <a:t>Referencing </a:t>
            </a:r>
          </a:p>
          <a:p>
            <a:pPr lvl="1"/>
            <a:r>
              <a:rPr lang="en-US" dirty="0" smtClean="0"/>
              <a:t>Other issues</a:t>
            </a:r>
          </a:p>
          <a:p>
            <a:r>
              <a:rPr lang="en-US" dirty="0" smtClean="0"/>
              <a:t>Work area prep</a:t>
            </a:r>
          </a:p>
          <a:p>
            <a:pPr lvl="1"/>
            <a:r>
              <a:rPr lang="en-US" dirty="0" smtClean="0"/>
              <a:t>General tunnel cleaning</a:t>
            </a:r>
          </a:p>
          <a:p>
            <a:pPr lvl="1"/>
            <a:r>
              <a:rPr lang="en-US" dirty="0" smtClean="0"/>
              <a:t> storage area setup</a:t>
            </a:r>
          </a:p>
          <a:p>
            <a:r>
              <a:rPr lang="en-US" dirty="0" smtClean="0"/>
              <a:t>Component tagging</a:t>
            </a:r>
          </a:p>
          <a:p>
            <a:pPr lvl="1"/>
            <a:r>
              <a:rPr lang="en-US" dirty="0" smtClean="0"/>
              <a:t>Start the program next week</a:t>
            </a:r>
          </a:p>
          <a:p>
            <a:pPr lvl="1"/>
            <a:r>
              <a:rPr lang="en-US" dirty="0" smtClean="0"/>
              <a:t>Need clear direction as to the final </a:t>
            </a:r>
            <a:r>
              <a:rPr lang="en-US" dirty="0" err="1" smtClean="0"/>
              <a:t>destinace</a:t>
            </a:r>
            <a:r>
              <a:rPr lang="en-US" dirty="0" smtClean="0"/>
              <a:t> of some components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B843BD2-26D9-6F42-AD63-DAD5D52E2D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7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42" y="914400"/>
            <a:ext cx="8986058" cy="5638800"/>
          </a:xfrm>
        </p:spPr>
        <p:txBody>
          <a:bodyPr/>
          <a:lstStyle/>
          <a:p>
            <a:r>
              <a:rPr lang="en-US" sz="2000" dirty="0" smtClean="0"/>
              <a:t>Network monuments are all in…</a:t>
            </a:r>
          </a:p>
          <a:p>
            <a:pPr lvl="1"/>
            <a:r>
              <a:rPr lang="en-US" sz="1800" dirty="0" smtClean="0"/>
              <a:t>Rings</a:t>
            </a:r>
          </a:p>
          <a:p>
            <a:pPr lvl="1"/>
            <a:r>
              <a:rPr lang="en-US" sz="1800" dirty="0" smtClean="0"/>
              <a:t>Transport to the Gates</a:t>
            </a:r>
          </a:p>
          <a:p>
            <a:pPr lvl="1"/>
            <a:r>
              <a:rPr lang="en-US" sz="1800" dirty="0" smtClean="0"/>
              <a:t>Label control and painting done</a:t>
            </a:r>
          </a:p>
          <a:p>
            <a:r>
              <a:rPr lang="en-US" sz="2000" dirty="0" smtClean="0"/>
              <a:t>Vertical network</a:t>
            </a:r>
          </a:p>
          <a:p>
            <a:pPr lvl="1"/>
            <a:r>
              <a:rPr lang="en-US" sz="1800" dirty="0" smtClean="0"/>
              <a:t>Elevation runs started</a:t>
            </a:r>
          </a:p>
          <a:p>
            <a:pPr marL="594360" lvl="2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tie in the tie rods to the floor control points</a:t>
            </a:r>
            <a:endParaRPr lang="en-US" sz="1600" dirty="0"/>
          </a:p>
          <a:p>
            <a:pPr marL="433388" indent="-342900"/>
            <a:r>
              <a:rPr lang="en-US" sz="2000" dirty="0" smtClean="0"/>
              <a:t>Horizontal Network will follow</a:t>
            </a:r>
          </a:p>
          <a:p>
            <a:pPr marL="698500" lvl="1" indent="-342900"/>
            <a:r>
              <a:rPr lang="en-US" sz="1800" dirty="0" smtClean="0"/>
              <a:t>~2-3  days of work prior to the start of referencing…..</a:t>
            </a:r>
          </a:p>
          <a:p>
            <a:pPr marL="433388" indent="-342900"/>
            <a:r>
              <a:rPr lang="en-US" sz="2000" dirty="0" smtClean="0"/>
              <a:t>Start Refereeing and as founding  ( ~1 hour per magnet)</a:t>
            </a:r>
          </a:p>
          <a:p>
            <a:pPr marL="698500" lvl="1" indent="-342900"/>
            <a:r>
              <a:rPr lang="en-US" sz="1800" dirty="0" smtClean="0"/>
              <a:t>Glue on monuments</a:t>
            </a:r>
          </a:p>
          <a:p>
            <a:pPr marL="698500" lvl="1" indent="-342900"/>
            <a:r>
              <a:rPr lang="en-US" sz="1800" dirty="0" smtClean="0"/>
              <a:t>Building models of our tunnel magnets</a:t>
            </a:r>
          </a:p>
          <a:p>
            <a:pPr marL="937260" lvl="2" indent="-342900"/>
            <a:r>
              <a:rPr lang="en-US" sz="1600" dirty="0" smtClean="0"/>
              <a:t>Supplied them with out CAD modeling to speed up the reference process</a:t>
            </a:r>
          </a:p>
          <a:p>
            <a:pPr marL="698500" lvl="1" indent="-342900"/>
            <a:r>
              <a:rPr lang="en-US" sz="1800" dirty="0" smtClean="0"/>
              <a:t>Start the process</a:t>
            </a:r>
          </a:p>
          <a:p>
            <a:pPr marL="937260" lvl="2" indent="-342900"/>
            <a:r>
              <a:rPr lang="en-US" sz="1600" dirty="0" smtClean="0"/>
              <a:t>D/A line </a:t>
            </a:r>
          </a:p>
          <a:p>
            <a:pPr marL="937260" lvl="2" indent="-342900"/>
            <a:r>
              <a:rPr lang="en-US" sz="1600" dirty="0" smtClean="0"/>
              <a:t>The 30 straight section Delivery ring and Accumulator</a:t>
            </a:r>
          </a:p>
          <a:p>
            <a:pPr marL="937260" lvl="2" indent="-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098" name="Picture 2" descr="C:\Users\gattuso\Desktop\working files\muon\moun campus ring crap\misc\Alignment flag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4" y="1370013"/>
            <a:ext cx="6580716" cy="49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7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area prep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143000"/>
            <a:ext cx="7696200" cy="4799013"/>
          </a:xfrm>
        </p:spPr>
        <p:txBody>
          <a:bodyPr/>
          <a:lstStyle/>
          <a:p>
            <a:r>
              <a:rPr lang="en-US" dirty="0" smtClean="0"/>
              <a:t>Images can be found </a:t>
            </a:r>
            <a:r>
              <a:rPr lang="en-US" dirty="0"/>
              <a:t>at Muondept.bd\\Projects\Off Project Jobs\Tunnel Prep for Shutdown Work\Muon Campus tunnel tour pictures</a:t>
            </a:r>
            <a:endParaRPr lang="en-US" dirty="0" smtClean="0"/>
          </a:p>
          <a:p>
            <a:r>
              <a:rPr lang="en-US" dirty="0" smtClean="0"/>
              <a:t>E760 </a:t>
            </a:r>
            <a:r>
              <a:rPr lang="en-US" dirty="0" smtClean="0"/>
              <a:t>pit </a:t>
            </a:r>
            <a:r>
              <a:rPr lang="en-US" dirty="0" smtClean="0"/>
              <a:t>area</a:t>
            </a:r>
          </a:p>
          <a:p>
            <a:pPr lvl="1"/>
            <a:r>
              <a:rPr lang="en-US" dirty="0" smtClean="0"/>
              <a:t>Cabling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 Dewar</a:t>
            </a:r>
          </a:p>
          <a:p>
            <a:pPr lvl="1"/>
            <a:r>
              <a:rPr lang="en-US" dirty="0" err="1" smtClean="0"/>
              <a:t>Misc</a:t>
            </a:r>
            <a:r>
              <a:rPr lang="en-US" dirty="0" smtClean="0"/>
              <a:t> pipe</a:t>
            </a:r>
            <a:endParaRPr lang="en-US" dirty="0" smtClean="0"/>
          </a:p>
          <a:p>
            <a:r>
              <a:rPr lang="en-US" dirty="0" smtClean="0"/>
              <a:t>Support Department </a:t>
            </a:r>
            <a:r>
              <a:rPr lang="en-US" dirty="0" smtClean="0"/>
              <a:t>messes</a:t>
            </a:r>
          </a:p>
          <a:p>
            <a:pPr lvl="1"/>
            <a:r>
              <a:rPr lang="en-US" dirty="0" smtClean="0"/>
              <a:t>Carts</a:t>
            </a:r>
          </a:p>
          <a:p>
            <a:pPr lvl="1"/>
            <a:r>
              <a:rPr lang="en-US" dirty="0" smtClean="0"/>
              <a:t>Hoses</a:t>
            </a:r>
          </a:p>
          <a:p>
            <a:pPr lvl="1"/>
            <a:r>
              <a:rPr lang="en-US" dirty="0" smtClean="0"/>
              <a:t>Ext</a:t>
            </a:r>
            <a:endParaRPr lang="en-US" dirty="0" smtClean="0"/>
          </a:p>
          <a:p>
            <a:r>
              <a:rPr lang="en-US" dirty="0" smtClean="0"/>
              <a:t>Muon Department Inherited </a:t>
            </a:r>
            <a:r>
              <a:rPr lang="en-US" dirty="0" smtClean="0"/>
              <a:t>messes</a:t>
            </a:r>
          </a:p>
          <a:p>
            <a:pPr lvl="1"/>
            <a:r>
              <a:rPr lang="en-US" dirty="0" smtClean="0"/>
              <a:t>Magnets</a:t>
            </a:r>
          </a:p>
          <a:p>
            <a:pPr lvl="1"/>
            <a:r>
              <a:rPr lang="en-US" dirty="0" smtClean="0"/>
              <a:t>Every thing else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0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E760 Pit Area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445000" cy="33337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4368800" cy="32766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2" descr="C:\Users\gattuso\Desktop\working files\muon\moun campus ring crap\mech\Vacuum pipe in M4 stu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12034"/>
            <a:ext cx="3527955" cy="2645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5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 Drop </a:t>
            </a:r>
            <a:r>
              <a:rPr lang="en-US" dirty="0"/>
              <a:t>A</a:t>
            </a:r>
            <a:r>
              <a:rPr lang="en-US" dirty="0" smtClean="0"/>
              <a:t>rea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050" name="Picture 2" descr="C:\Users\gattuso\Desktop\working files\muon\moun campus ring crap\mech\Vacuum blanket c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0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</a:t>
            </a:r>
            <a:r>
              <a:rPr lang="en-US" dirty="0" smtClean="0"/>
              <a:t>work  Issues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8763000" cy="5410200"/>
          </a:xfrm>
        </p:spPr>
        <p:txBody>
          <a:bodyPr/>
          <a:lstStyle/>
          <a:p>
            <a:r>
              <a:rPr lang="en-US" dirty="0" smtClean="0"/>
              <a:t>Delivery Ring </a:t>
            </a:r>
          </a:p>
          <a:p>
            <a:pPr lvl="1"/>
            <a:r>
              <a:rPr lang="en-US" dirty="0" smtClean="0"/>
              <a:t>Refinancing will consist of monuments on Top, radial inside and Bottom</a:t>
            </a:r>
          </a:p>
          <a:p>
            <a:pPr lvl="2"/>
            <a:r>
              <a:rPr lang="en-US" dirty="0" smtClean="0"/>
              <a:t> potential issues</a:t>
            </a:r>
          </a:p>
          <a:p>
            <a:pPr lvl="3"/>
            <a:r>
              <a:rPr lang="en-US" dirty="0" smtClean="0"/>
              <a:t>Shunt panels </a:t>
            </a:r>
          </a:p>
          <a:p>
            <a:pPr lvl="3"/>
            <a:r>
              <a:rPr lang="en-US" dirty="0" smtClean="0"/>
              <a:t>Bean line interfacing points	</a:t>
            </a:r>
          </a:p>
          <a:p>
            <a:r>
              <a:rPr lang="en-US" dirty="0" smtClean="0"/>
              <a:t>Accumulator</a:t>
            </a:r>
          </a:p>
          <a:p>
            <a:pPr lvl="1"/>
            <a:r>
              <a:rPr lang="en-US" dirty="0"/>
              <a:t>Refinancing will consist of monuments on Top, radial </a:t>
            </a:r>
            <a:r>
              <a:rPr lang="en-US" dirty="0" smtClean="0"/>
              <a:t>outside </a:t>
            </a:r>
            <a:r>
              <a:rPr lang="en-US" dirty="0"/>
              <a:t>and Bottom</a:t>
            </a:r>
          </a:p>
          <a:p>
            <a:pPr lvl="2"/>
            <a:r>
              <a:rPr lang="en-US" dirty="0" smtClean="0"/>
              <a:t>This will impact the alignment of the components at its final resting place.</a:t>
            </a:r>
          </a:p>
          <a:p>
            <a:pPr lvl="3"/>
            <a:r>
              <a:rPr lang="en-US" dirty="0" smtClean="0"/>
              <a:t>Setting magnet orientation in dentation beam, lines </a:t>
            </a:r>
          </a:p>
          <a:p>
            <a:pPr lvl="3"/>
            <a:r>
              <a:rPr lang="en-US" dirty="0" smtClean="0"/>
              <a:t>Or referencing them </a:t>
            </a:r>
          </a:p>
          <a:p>
            <a:pPr lvl="3"/>
            <a:r>
              <a:rPr lang="en-US" dirty="0" smtClean="0"/>
              <a:t>Or if magnet is opened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43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64032" y="1445028"/>
            <a:ext cx="4898967" cy="2136371"/>
          </a:xfrm>
        </p:spPr>
        <p:txBody>
          <a:bodyPr/>
          <a:lstStyle/>
          <a:p>
            <a:r>
              <a:rPr lang="en-US" dirty="0" smtClean="0"/>
              <a:t>Delivery Ring </a:t>
            </a:r>
            <a:r>
              <a:rPr lang="en-US" dirty="0" smtClean="0"/>
              <a:t>magnet</a:t>
            </a:r>
          </a:p>
          <a:p>
            <a:pPr lvl="1"/>
            <a:r>
              <a:rPr lang="en-US" dirty="0" smtClean="0"/>
              <a:t>Only referencing the Radial inside Top /Bottom of the magnets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8" r="41194"/>
          <a:stretch/>
        </p:blipFill>
        <p:spPr bwMode="auto">
          <a:xfrm>
            <a:off x="31531" y="962410"/>
            <a:ext cx="3847414" cy="305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60" r="37674" b="37083"/>
          <a:stretch/>
        </p:blipFill>
        <p:spPr bwMode="auto">
          <a:xfrm>
            <a:off x="31531" y="3810000"/>
            <a:ext cx="384741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exagon 6"/>
          <p:cNvSpPr/>
          <p:nvPr/>
        </p:nvSpPr>
        <p:spPr bwMode="auto">
          <a:xfrm>
            <a:off x="1066800" y="18288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Hexagon 11"/>
          <p:cNvSpPr/>
          <p:nvPr/>
        </p:nvSpPr>
        <p:spPr bwMode="auto">
          <a:xfrm>
            <a:off x="1905000" y="18288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Hexagon 12"/>
          <p:cNvSpPr/>
          <p:nvPr/>
        </p:nvSpPr>
        <p:spPr bwMode="auto">
          <a:xfrm>
            <a:off x="990600" y="22860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Hexagon 13"/>
          <p:cNvSpPr/>
          <p:nvPr/>
        </p:nvSpPr>
        <p:spPr bwMode="auto">
          <a:xfrm>
            <a:off x="1828800" y="22860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Hexagon 14"/>
          <p:cNvSpPr/>
          <p:nvPr/>
        </p:nvSpPr>
        <p:spPr bwMode="auto">
          <a:xfrm>
            <a:off x="1828800" y="30480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Hexagon 15"/>
          <p:cNvSpPr/>
          <p:nvPr/>
        </p:nvSpPr>
        <p:spPr bwMode="auto">
          <a:xfrm>
            <a:off x="990600" y="30480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Hexagon 16"/>
          <p:cNvSpPr/>
          <p:nvPr/>
        </p:nvSpPr>
        <p:spPr bwMode="auto">
          <a:xfrm>
            <a:off x="1143000" y="32766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Hexagon 17"/>
          <p:cNvSpPr/>
          <p:nvPr/>
        </p:nvSpPr>
        <p:spPr bwMode="auto">
          <a:xfrm>
            <a:off x="1828800" y="32766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Hexagon 18"/>
          <p:cNvSpPr/>
          <p:nvPr/>
        </p:nvSpPr>
        <p:spPr bwMode="auto">
          <a:xfrm>
            <a:off x="914400" y="41148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Hexagon 19"/>
          <p:cNvSpPr/>
          <p:nvPr/>
        </p:nvSpPr>
        <p:spPr bwMode="auto">
          <a:xfrm>
            <a:off x="1905000" y="41148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Hexagon 20"/>
          <p:cNvSpPr/>
          <p:nvPr/>
        </p:nvSpPr>
        <p:spPr bwMode="auto">
          <a:xfrm>
            <a:off x="1066800" y="44196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Hexagon 21"/>
          <p:cNvSpPr/>
          <p:nvPr/>
        </p:nvSpPr>
        <p:spPr bwMode="auto">
          <a:xfrm>
            <a:off x="1219200" y="48768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Hexagon 22"/>
          <p:cNvSpPr/>
          <p:nvPr/>
        </p:nvSpPr>
        <p:spPr bwMode="auto">
          <a:xfrm>
            <a:off x="2209800" y="48006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Hexagon 23"/>
          <p:cNvSpPr/>
          <p:nvPr/>
        </p:nvSpPr>
        <p:spPr bwMode="auto">
          <a:xfrm>
            <a:off x="2057400" y="43434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Hexagon 24"/>
          <p:cNvSpPr/>
          <p:nvPr/>
        </p:nvSpPr>
        <p:spPr bwMode="auto">
          <a:xfrm>
            <a:off x="1295400" y="54864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Hexagon 25"/>
          <p:cNvSpPr/>
          <p:nvPr/>
        </p:nvSpPr>
        <p:spPr bwMode="auto">
          <a:xfrm>
            <a:off x="1295400" y="57150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Hexagon 26"/>
          <p:cNvSpPr/>
          <p:nvPr/>
        </p:nvSpPr>
        <p:spPr bwMode="auto">
          <a:xfrm>
            <a:off x="2133600" y="54102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Hexagon 27"/>
          <p:cNvSpPr/>
          <p:nvPr/>
        </p:nvSpPr>
        <p:spPr bwMode="auto">
          <a:xfrm>
            <a:off x="1981200" y="5638800"/>
            <a:ext cx="76200" cy="76200"/>
          </a:xfrm>
          <a:prstGeom prst="hex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8945" y="4265885"/>
            <a:ext cx="4572000" cy="2128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9088" lvl="0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kern="0" dirty="0" smtClean="0">
                <a:solidFill>
                  <a:srgbClr val="FFFFFF"/>
                </a:solidFill>
                <a:latin typeface="Arial"/>
              </a:rPr>
              <a:t>Accumulator </a:t>
            </a:r>
            <a:r>
              <a:rPr lang="en-US" kern="0" dirty="0">
                <a:solidFill>
                  <a:srgbClr val="FFFFFF"/>
                </a:solidFill>
                <a:latin typeface="Arial"/>
              </a:rPr>
              <a:t>Ring magnet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000" kern="0" dirty="0">
                <a:solidFill>
                  <a:srgbClr val="FFFF00"/>
                </a:solidFill>
                <a:latin typeface="Arial"/>
              </a:rPr>
              <a:t>Only referencing the Radial </a:t>
            </a:r>
            <a:r>
              <a:rPr lang="en-US" sz="2000" kern="0" dirty="0" smtClean="0">
                <a:solidFill>
                  <a:srgbClr val="FFFF00"/>
                </a:solidFill>
                <a:latin typeface="Arial"/>
              </a:rPr>
              <a:t>outside </a:t>
            </a:r>
            <a:r>
              <a:rPr lang="en-US" sz="2000" kern="0" dirty="0">
                <a:solidFill>
                  <a:srgbClr val="FFFF00"/>
                </a:solidFill>
                <a:latin typeface="Arial"/>
              </a:rPr>
              <a:t>Top /Bottom of the </a:t>
            </a:r>
            <a:r>
              <a:rPr lang="en-US" sz="2000" kern="0" dirty="0" smtClean="0">
                <a:solidFill>
                  <a:srgbClr val="FFFF00"/>
                </a:solidFill>
                <a:latin typeface="Arial"/>
              </a:rPr>
              <a:t>magnets.</a:t>
            </a:r>
          </a:p>
          <a:p>
            <a:pPr marL="984250" lvl="2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000" kern="0" dirty="0" smtClean="0">
                <a:solidFill>
                  <a:srgbClr val="FFFF00"/>
                </a:solidFill>
                <a:latin typeface="Arial"/>
              </a:rPr>
              <a:t>We will need to define magnet orientation for beam line </a:t>
            </a:r>
            <a:endParaRPr lang="en-US" sz="2000" kern="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76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74116</TotalTime>
  <Words>381</Words>
  <Application>Microsoft Office PowerPoint</Application>
  <PresentationFormat>On-screen Show (4:3)</PresentationFormat>
  <Paragraphs>94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Muon Campus Adventure     Cons Gattuso  2/05/14</vt:lpstr>
      <vt:lpstr>Tunnel work status</vt:lpstr>
      <vt:lpstr>Alignment work</vt:lpstr>
      <vt:lpstr>PowerPoint Presentation</vt:lpstr>
      <vt:lpstr>Work area prep</vt:lpstr>
      <vt:lpstr>E760 Pit Area</vt:lpstr>
      <vt:lpstr>20 Drop Area</vt:lpstr>
      <vt:lpstr>Alignment work  Issues</vt:lpstr>
      <vt:lpstr>PowerPoint Presentation</vt:lpstr>
      <vt:lpstr>Component Tagging</vt:lpstr>
      <vt:lpstr>Next week long access period.</vt:lpstr>
      <vt:lpstr>Red Tag Items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Young-kee Kim x3384 05917V</dc:creator>
  <cp:lastModifiedBy>Consolato Gattuso x6331 08022N</cp:lastModifiedBy>
  <cp:revision>500</cp:revision>
  <cp:lastPrinted>1601-01-01T00:00:00Z</cp:lastPrinted>
  <dcterms:created xsi:type="dcterms:W3CDTF">2011-12-16T15:41:58Z</dcterms:created>
  <dcterms:modified xsi:type="dcterms:W3CDTF">2014-02-06T14:51:05Z</dcterms:modified>
</cp:coreProperties>
</file>