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8" r:id="rId2"/>
    <p:sldMasterId id="2147483761" r:id="rId3"/>
    <p:sldMasterId id="2147483773" r:id="rId4"/>
    <p:sldMasterId id="2147483788" r:id="rId5"/>
    <p:sldMasterId id="2147483800" r:id="rId6"/>
    <p:sldMasterId id="2147483814" r:id="rId7"/>
    <p:sldMasterId id="2147483823" r:id="rId8"/>
  </p:sldMasterIdLst>
  <p:notesMasterIdLst>
    <p:notesMasterId r:id="rId74"/>
  </p:notesMasterIdLst>
  <p:sldIdLst>
    <p:sldId id="269" r:id="rId9"/>
    <p:sldId id="270" r:id="rId10"/>
    <p:sldId id="350" r:id="rId11"/>
    <p:sldId id="351" r:id="rId12"/>
    <p:sldId id="352" r:id="rId13"/>
    <p:sldId id="348" r:id="rId14"/>
    <p:sldId id="345" r:id="rId15"/>
    <p:sldId id="346" r:id="rId16"/>
    <p:sldId id="347" r:id="rId17"/>
    <p:sldId id="275" r:id="rId18"/>
    <p:sldId id="355" r:id="rId19"/>
    <p:sldId id="356" r:id="rId20"/>
    <p:sldId id="371" r:id="rId21"/>
    <p:sldId id="357" r:id="rId22"/>
    <p:sldId id="358" r:id="rId23"/>
    <p:sldId id="360" r:id="rId24"/>
    <p:sldId id="361" r:id="rId25"/>
    <p:sldId id="359" r:id="rId26"/>
    <p:sldId id="362" r:id="rId27"/>
    <p:sldId id="363" r:id="rId28"/>
    <p:sldId id="393" r:id="rId29"/>
    <p:sldId id="383" r:id="rId30"/>
    <p:sldId id="384" r:id="rId31"/>
    <p:sldId id="394" r:id="rId32"/>
    <p:sldId id="370" r:id="rId33"/>
    <p:sldId id="395" r:id="rId34"/>
    <p:sldId id="364" r:id="rId35"/>
    <p:sldId id="365" r:id="rId36"/>
    <p:sldId id="396" r:id="rId37"/>
    <p:sldId id="397" r:id="rId38"/>
    <p:sldId id="398" r:id="rId39"/>
    <p:sldId id="399" r:id="rId40"/>
    <p:sldId id="401" r:id="rId41"/>
    <p:sldId id="402" r:id="rId42"/>
    <p:sldId id="366" r:id="rId43"/>
    <p:sldId id="367" r:id="rId44"/>
    <p:sldId id="389" r:id="rId45"/>
    <p:sldId id="390" r:id="rId46"/>
    <p:sldId id="368" r:id="rId47"/>
    <p:sldId id="405" r:id="rId48"/>
    <p:sldId id="406" r:id="rId49"/>
    <p:sldId id="407" r:id="rId50"/>
    <p:sldId id="408" r:id="rId51"/>
    <p:sldId id="403" r:id="rId52"/>
    <p:sldId id="285" r:id="rId53"/>
    <p:sldId id="309" r:id="rId54"/>
    <p:sldId id="317" r:id="rId55"/>
    <p:sldId id="311" r:id="rId56"/>
    <p:sldId id="312" r:id="rId57"/>
    <p:sldId id="316" r:id="rId58"/>
    <p:sldId id="319" r:id="rId59"/>
    <p:sldId id="282" r:id="rId60"/>
    <p:sldId id="289" r:id="rId61"/>
    <p:sldId id="373" r:id="rId62"/>
    <p:sldId id="374" r:id="rId63"/>
    <p:sldId id="375" r:id="rId64"/>
    <p:sldId id="315" r:id="rId65"/>
    <p:sldId id="376" r:id="rId66"/>
    <p:sldId id="392" r:id="rId67"/>
    <p:sldId id="387" r:id="rId68"/>
    <p:sldId id="379" r:id="rId69"/>
    <p:sldId id="380" r:id="rId70"/>
    <p:sldId id="381" r:id="rId71"/>
    <p:sldId id="391" r:id="rId72"/>
    <p:sldId id="378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60" autoAdjust="0"/>
  </p:normalViewPr>
  <p:slideViewPr>
    <p:cSldViewPr snapToGrid="0" snapToObjects="1">
      <p:cViewPr>
        <p:scale>
          <a:sx n="66" d="100"/>
          <a:sy n="66" d="100"/>
        </p:scale>
        <p:origin x="-1824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73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D3ABD-28C6-B64E-838D-DCB2552DD406}" type="datetimeFigureOut">
              <a:rPr lang="en-US" smtClean="0"/>
              <a:t>10/25/14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CC1E8-F304-B141-8262-7E19C9BD3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39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6338" y="704850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the flux.  We only use neutrino</a:t>
            </a:r>
            <a:r>
              <a:rPr lang="en-US" baseline="0" dirty="0" smtClean="0"/>
              <a:t> here.</a:t>
            </a:r>
          </a:p>
          <a:p>
            <a:r>
              <a:rPr lang="en-US" baseline="0" dirty="0" smtClean="0"/>
              <a:t>Hits all channels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CE6F6-3AD8-44E6-9D97-868D6E9C46B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197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6338" y="704850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one view</a:t>
            </a:r>
          </a:p>
          <a:p>
            <a:r>
              <a:rPr lang="en-US" dirty="0" smtClean="0"/>
              <a:t>Require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minos</a:t>
            </a:r>
            <a:r>
              <a:rPr lang="en-US" baseline="0" dirty="0" smtClean="0"/>
              <a:t> match</a:t>
            </a:r>
          </a:p>
          <a:p>
            <a:r>
              <a:rPr lang="en-US" dirty="0"/>
              <a:t>Targets are passive.  </a:t>
            </a:r>
            <a:r>
              <a:rPr lang="en-US" dirty="0" err="1"/>
              <a:t>Multitracks</a:t>
            </a:r>
            <a:r>
              <a:rPr lang="en-US" dirty="0"/>
              <a:t> can be fit into target.  Single tracks, first hit is in first plane DS.  Assume it came from target, will subtract BG later.</a:t>
            </a:r>
          </a:p>
          <a:p>
            <a:r>
              <a:rPr lang="en-US" dirty="0"/>
              <a:t>Events in scintillator of tracking volume in </a:t>
            </a:r>
            <a:r>
              <a:rPr lang="en-US" dirty="0" err="1"/>
              <a:t>fiducial</a:t>
            </a:r>
            <a:r>
              <a:rPr lang="en-US" dirty="0"/>
              <a:t>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65CE6F6-3AD8-44E6-9D97-868D6E9C46B4}" type="slidenum">
              <a:rPr lang="en-US" smtClean="0"/>
              <a:pPr lvl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42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6338" y="704850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Muon</a:t>
            </a:r>
            <a:r>
              <a:rPr lang="en-US" baseline="0" dirty="0" smtClean="0"/>
              <a:t> rec from </a:t>
            </a:r>
            <a:r>
              <a:rPr lang="en-US" baseline="0" dirty="0" err="1" smtClean="0"/>
              <a:t>minos</a:t>
            </a:r>
            <a:r>
              <a:rPr lang="en-US" baseline="0" dirty="0" smtClean="0"/>
              <a:t> + </a:t>
            </a:r>
            <a:r>
              <a:rPr lang="en-US" baseline="0" dirty="0" err="1" smtClean="0"/>
              <a:t>dedx</a:t>
            </a:r>
            <a:r>
              <a:rPr lang="en-US" baseline="0" dirty="0" smtClean="0"/>
              <a:t> for material in Minerva</a:t>
            </a:r>
          </a:p>
          <a:p>
            <a:r>
              <a:rPr lang="en-US" baseline="0" dirty="0" err="1" smtClean="0"/>
              <a:t>Calo</a:t>
            </a:r>
            <a:r>
              <a:rPr lang="en-US" baseline="0" dirty="0" smtClean="0"/>
              <a:t> e for all other hits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65CE6F6-3AD8-44E6-9D97-868D6E9C46B4}" type="slidenum">
              <a:rPr lang="en-US" smtClean="0"/>
              <a:pPr lvl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2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Neutrino E looks OK.  Happy oscillators</a:t>
            </a:r>
          </a:p>
          <a:p>
            <a:r>
              <a:rPr lang="en-US" dirty="0" smtClean="0"/>
              <a:t>Data/MC agreement increases with better stats.</a:t>
            </a:r>
            <a:endParaRPr lang="en-US" dirty="0"/>
          </a:p>
          <a:p>
            <a:r>
              <a:rPr lang="en-US" dirty="0" smtClean="0"/>
              <a:t>Energy</a:t>
            </a:r>
            <a:r>
              <a:rPr lang="en-US" baseline="0" dirty="0" smtClean="0"/>
              <a:t> bins are 1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.  Working to improve resolution, going to lower 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65CE6F6-3AD8-44E6-9D97-868D6E9C46B4}" type="slidenum">
              <a:rPr lang="en-US" smtClean="0"/>
              <a:pPr lvl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65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6CE259C-0251-AC48-8179-4B9AF40300F8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jpe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rgbClr val="008000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0000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04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59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517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5094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727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0798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3746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154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8227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2016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07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559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562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6838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5785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826D-F5C3-CE4E-8DD6-53013E6EBAB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Christopher Mauger - UNM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00D-8FD3-674D-94E9-EA36332687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3853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E3CE-02A2-8143-B2D4-2E7497BFD41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Christopher Mauger - UNM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00D-8FD3-674D-94E9-EA36332687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880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9D829-59AA-1C4B-B206-EEFFA19F1DB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Christopher Mauger - UNM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00D-8FD3-674D-94E9-EA36332687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7409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C4CF-856D-924E-BE98-BBC2204D734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Christopher Mauger - UNM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00D-8FD3-674D-94E9-EA36332687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352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5D76-68B6-554B-A7B6-6C76C24B680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Christopher Mauger - UNM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00D-8FD3-674D-94E9-EA36332687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2350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EB59-559F-A94F-A314-66D3D845EC4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Christopher Mauger - UNM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00D-8FD3-674D-94E9-EA36332687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8329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B7B7F-3602-1B44-9CE5-98331E15336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Christopher Mauger - UNM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00D-8FD3-674D-94E9-EA36332687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8180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7060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CC8AB-5935-064F-B32A-FA0EB5A0DC8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Christopher Mauger - UNM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00D-8FD3-674D-94E9-EA36332687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7600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7988-B470-3642-91BE-EF3D2BDE217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Christopher Mauger - UNM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00D-8FD3-674D-94E9-EA36332687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440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9D9F-4DF0-7F4C-AFDB-5C8F42BB80C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Christopher Mauger - UNM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00D-8FD3-674D-94E9-EA36332687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7140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5D70-BFB6-7C44-9FF0-F50479BF4D1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Christopher Mauger - UNM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00D-8FD3-674D-94E9-EA36332687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4963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Click to edit Master title style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ja-JP"/>
              <a:t>Click to edit Master subtitle style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BA8846-3D0A-3C4B-9BE0-27AEB9195AE8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84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811F7F-E4CD-5941-89C1-9E7DA10DAC53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36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90C540-964A-5345-BA63-E8172F28EC6C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76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C6CD54-FF68-614C-BA64-44DC4C118808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671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247E0-E0D8-1647-B082-5EE7A856AD8E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687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2E462-7061-414D-8EB9-BE57FAF81CEB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59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1691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14E62C-DAD6-3E42-A7AC-46A487DE07CF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559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DA4BE-5665-794D-A1AB-16DC35BB5D7C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57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DB713E-C7A8-AA41-9529-5D52DE62E8D1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765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C984D7-AD5D-2445-A8D4-C56418768F45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811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9CF318-1798-C145-B320-3059466F75FC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185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BBB280-E858-0B4A-A096-F00ECCF4897A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895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2CB2A-10FA-2C4F-80DC-F432F2A00922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918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/>
          <a:p>
            <a:pPr lvl="0"/>
            <a:endParaRPr lang="en-IN" noProof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EDCAF4-C5F3-7545-A278-AC9A68489640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93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93309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846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214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493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8511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21971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731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6646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27733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93115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63823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7211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t>2 April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C612D1-248F-BC43-A738-261704587E37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05326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8967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t>2 April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84E72-9F98-544F-B8B0-3DFEAAB3037F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980962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t>2 April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C30E6-95E2-684D-ADBA-79AEE8D85CBA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058155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t>2 April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33E5F-3AD3-A445-ADC3-14FF716EB3EB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843230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t>2 April 2004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92463-8C47-3742-9876-B7E075F1AB75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620839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t>2 April 2004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D47252-4C6F-8640-AF7C-A87E7C8BC88B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556042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t>2 April 2004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356C9-5BF7-BB4A-8485-6E44BC12B21C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989359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t>2 April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139BF-1AFD-454C-BDDA-9C41D4F569B4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814886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t>2 April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B8B05-0A13-7643-B677-B5A7D4FB6544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679109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t>2 April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87E5F-725A-1347-9904-B44B3DF59484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063875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228600"/>
            <a:ext cx="211455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19125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t>2 April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E35C8-74F4-B54E-9756-F796673073C1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60200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7961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010400" cy="876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84582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3962400"/>
            <a:ext cx="84582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t>2 April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24600"/>
            <a:ext cx="40386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99223"/>
            <a:ext cx="1905000" cy="458787"/>
          </a:xfrm>
        </p:spPr>
        <p:txBody>
          <a:bodyPr/>
          <a:lstStyle>
            <a:lvl1pPr>
              <a:defRPr/>
            </a:lvl1pPr>
          </a:lstStyle>
          <a:p>
            <a:fld id="{8A0C0149-420D-4746-AFF2-077061D7B56E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776969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010400" cy="876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00200"/>
            <a:ext cx="41529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1529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t>2 April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24600"/>
            <a:ext cx="40386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99223"/>
            <a:ext cx="1905000" cy="458787"/>
          </a:xfrm>
        </p:spPr>
        <p:txBody>
          <a:bodyPr/>
          <a:lstStyle>
            <a:lvl1pPr>
              <a:defRPr/>
            </a:lvl1pPr>
          </a:lstStyle>
          <a:p>
            <a:fld id="{A0EA5E77-CFE8-6046-9E1C-C3CB61C6BF05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691212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rgbClr val="8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NuFact 2013, 19-24 August, 2013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0C7F-6F9E-AA4B-B167-6CB3A4F63BD8}" type="slidenum">
              <a:rPr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1241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NuFact 2013, 19-24 August, 2013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0C7F-6F9E-AA4B-B167-6CB3A4F63BD8}" type="slidenum">
              <a:rPr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0680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1800"/>
              </a:spcAft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NuFact 2013, 19-24 August, 2013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0C7F-6F9E-AA4B-B167-6CB3A4F63BD8}" type="slidenum">
              <a:rPr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574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NuFact 2013, 19-24 August, 2013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0C7F-6F9E-AA4B-B167-6CB3A4F63BD8}" type="slidenum">
              <a:rPr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74637"/>
            <a:ext cx="8891104" cy="5059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84431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NuFact 2013, 19-24 August, 2013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0C7F-6F9E-AA4B-B167-6CB3A4F63BD8}" type="slidenum">
              <a:rPr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10732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077200" cy="63976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Courier"/>
                <a:cs typeface="Courie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NuFact 2013, 19-24 August, 2013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0C7F-6F9E-AA4B-B167-6CB3A4F63BD8}" type="slidenum">
              <a:rPr lang="en-US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71378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NuFact 2013, 19-24 August, 2013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0C7F-6F9E-AA4B-B167-6CB3A4F63BD8}" type="slidenum">
              <a:rPr lang="en-US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3718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82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417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title header_gray_417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title footer_gray_417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494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March 26, 2014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616161"/>
                </a:solidFill>
                <a:latin typeface="Calibri"/>
              </a:rPr>
              <a:t>Moriond</a:t>
            </a:r>
            <a:r>
              <a:rPr lang="en-US" dirty="0" smtClean="0">
                <a:solidFill>
                  <a:srgbClr val="616161"/>
                </a:solidFill>
                <a:latin typeface="Calibri"/>
              </a:rPr>
              <a:t> QCD - MINERvA Nuclear Ratios - Brian Tice</a:t>
            </a:r>
            <a:endParaRPr lang="en-US" dirty="0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1329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March 26, 2014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Moriond QCD - MINERvA Nuclear Ratios - Brian Tice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9714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March 26, 2014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Moriond QCD - MINERvA Nuclear Ratios - Brian Tice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31417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March 26, 2014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Moriond QCD - MINERvA Nuclear Ratios - Brian Tice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86924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March 26, 2014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Moriond QCD - MINERvA Nuclear Ratios - Brian Tice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18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March 26, 2014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Moriond QCD - MINERvA Nuclear Ratios - Brian Tice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9184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5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March 26, 2014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Moriond QCD - MINERvA Nuclear Ratios - Brian Tice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10649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March 26, 2014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Moriond QCD - MINERvA Nuclear Ratios - Brian Tice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46318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March 26, 2014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Moriond QCD - MINERvA Nuclear Ratios - Brian Tice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70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9468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March 26, 2014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  <a:latin typeface="Calibri"/>
              </a:rPr>
              <a:t>Moriond QCD - MINERvA Nuclear Ratios - Brian Tice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198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theme" Target="../theme/theme6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theme" Target="../theme/theme7.xml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13" Type="http://schemas.openxmlformats.org/officeDocument/2006/relationships/image" Target="../media/image4.jpeg"/><Relationship Id="rId14" Type="http://schemas.openxmlformats.org/officeDocument/2006/relationships/image" Target="../media/image5.jpeg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" y="3706"/>
            <a:ext cx="9143999" cy="910695"/>
          </a:xfrm>
          <a:prstGeom prst="rect">
            <a:avLst/>
          </a:prstGeom>
          <a:solidFill>
            <a:srgbClr val="008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3835" y="6405041"/>
            <a:ext cx="910167" cy="452967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690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00FF"/>
          </a:solidFill>
          <a:latin typeface="Times New Roman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 New Roman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imes New Roman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381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25DFA-6279-2E4A-B974-DAEBB6C4936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Christopher Mauger - UNM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2500D-8FD3-674D-94E9-EA36332687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849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3075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34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34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ＭＳ Ｐゴシック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388F7530-2AC0-764D-9D67-FC9CA979D0FB}" type="slidenum">
              <a:rPr lang="en-US" altLang="ja-JP" smtClean="0">
                <a:solidFill>
                  <a:srgbClr val="FFFFCC"/>
                </a:solidFill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FFFFCC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2909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916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Line 2"/>
          <p:cNvSpPr>
            <a:spLocks noChangeShapeType="1"/>
          </p:cNvSpPr>
          <p:nvPr/>
        </p:nvSpPr>
        <p:spPr bwMode="auto">
          <a:xfrm>
            <a:off x="25401" y="1371600"/>
            <a:ext cx="7975600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28600"/>
            <a:ext cx="70104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458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2 April 2004</a:t>
            </a:r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324600"/>
            <a:ext cx="4038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55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99223"/>
            <a:ext cx="19050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82CA5808-0057-1640-877D-CA39F15888D0}" type="slidenum">
              <a:rPr lang="en-US" sz="140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155656" name="Picture 8" descr="minerva-small.jpg                                              000161FEMacintosh HD                   B8AA0ACE: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81010"/>
            <a:ext cx="990600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7" name="Picture 9" descr="minos_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304800"/>
            <a:ext cx="887413" cy="89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8" name="Text Box 10"/>
          <p:cNvSpPr txBox="1">
            <a:spLocks noChangeArrowheads="1"/>
          </p:cNvSpPr>
          <p:nvPr/>
        </p:nvSpPr>
        <p:spPr bwMode="auto">
          <a:xfrm>
            <a:off x="228600" y="1"/>
            <a:ext cx="495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NuMI</a:t>
            </a:r>
          </a:p>
        </p:txBody>
      </p:sp>
      <p:sp>
        <p:nvSpPr>
          <p:cNvPr id="155659" name="Text Box 11"/>
          <p:cNvSpPr txBox="1">
            <a:spLocks noChangeArrowheads="1"/>
          </p:cNvSpPr>
          <p:nvPr/>
        </p:nvSpPr>
        <p:spPr bwMode="auto">
          <a:xfrm>
            <a:off x="7996886" y="9"/>
            <a:ext cx="8718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MINER</a:t>
            </a:r>
            <a:r>
              <a:rPr lang="en-US" sz="1200" smtClean="0">
                <a:solidFill>
                  <a:srgbClr val="000000"/>
                </a:solidFill>
                <a:latin typeface="Symbol" charset="0"/>
                <a:ea typeface="ＭＳ Ｐゴシック" charset="0"/>
              </a:rPr>
              <a:t>n</a:t>
            </a:r>
            <a:r>
              <a:rPr lang="en-US" sz="120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18027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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Monotype Sorts" charset="0"/>
        <a:buChar char="t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0"/>
        <a:buChar char="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400">
          <a:solidFill>
            <a:schemeClr val="tx1"/>
          </a:solidFill>
          <a:latin typeface="Palatino" charset="0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400">
          <a:solidFill>
            <a:schemeClr val="tx1"/>
          </a:solidFill>
          <a:latin typeface="Palatino" charset="0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400">
          <a:solidFill>
            <a:schemeClr val="tx1"/>
          </a:solidFill>
          <a:latin typeface="Palatino" charset="0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400">
          <a:solidFill>
            <a:schemeClr val="tx1"/>
          </a:solidFill>
          <a:latin typeface="Palatino" charset="0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400">
          <a:solidFill>
            <a:schemeClr val="tx1"/>
          </a:solidFill>
          <a:latin typeface="Palatino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535047"/>
            <a:ext cx="9144000" cy="32295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313" y="-15336"/>
            <a:ext cx="8991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914400"/>
            <a:ext cx="8891104" cy="505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4600" y="6492875"/>
            <a:ext cx="419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NuFact 2013, 19-24 August, 2013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CA60C7F-6F9E-AA4B-B167-6CB3A4F63BD8}" type="slidenum">
              <a:rPr lang="en-US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19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800" b="1" kern="1200">
          <a:solidFill>
            <a:srgbClr val="800000"/>
          </a:solidFill>
          <a:latin typeface="Courier"/>
          <a:ea typeface="+mj-ea"/>
          <a:cs typeface="Courie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SzPct val="100000"/>
        <a:buFont typeface="Arial"/>
        <a:buChar char="•"/>
        <a:defRPr sz="2000" b="0" kern="1200">
          <a:solidFill>
            <a:schemeClr val="tx1"/>
          </a:solidFill>
          <a:latin typeface="Arial Unicode MS"/>
          <a:ea typeface="+mn-ea"/>
          <a:cs typeface="Arial Unicode M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–"/>
        <a:defRPr sz="1600" b="0" kern="1200">
          <a:solidFill>
            <a:srgbClr val="660066"/>
          </a:solidFill>
          <a:latin typeface="Arial Unicode MS"/>
          <a:ea typeface="+mn-ea"/>
          <a:cs typeface="Arial Unicode M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•"/>
        <a:defRPr sz="1400" b="0" kern="1200">
          <a:solidFill>
            <a:srgbClr val="008000"/>
          </a:solidFill>
          <a:latin typeface="Arial Unicode MS"/>
          <a:ea typeface="+mn-ea"/>
          <a:cs typeface="Arial Unicode M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–"/>
        <a:defRPr sz="1200" kern="1200">
          <a:solidFill>
            <a:schemeClr val="tx1">
              <a:lumMod val="75000"/>
              <a:lumOff val="25000"/>
            </a:schemeClr>
          </a:solidFill>
          <a:latin typeface="Arial Unicode MS"/>
          <a:ea typeface="+mn-ea"/>
          <a:cs typeface="Arial Unicode M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»"/>
        <a:defRPr sz="1200" kern="1200">
          <a:solidFill>
            <a:schemeClr val="tx1">
              <a:lumMod val="75000"/>
              <a:lumOff val="25000"/>
            </a:schemeClr>
          </a:solidFill>
          <a:latin typeface="Arial Unicode MS"/>
          <a:ea typeface="+mn-ea"/>
          <a:cs typeface="Arial Unicode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lide footer_gray_417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defTabSz="914400"/>
            <a:r>
              <a:rPr lang="en-US" smtClean="0">
                <a:solidFill>
                  <a:srgbClr val="616161"/>
                </a:solidFill>
                <a:latin typeface="Calibri"/>
              </a:rPr>
              <a:t>March 26, 2014</a:t>
            </a:r>
            <a:endParaRPr lang="en-US" dirty="0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defTabSz="914400"/>
            <a:r>
              <a:rPr lang="en-US" smtClean="0">
                <a:solidFill>
                  <a:srgbClr val="616161"/>
                </a:solidFill>
                <a:latin typeface="Calibri"/>
              </a:rPr>
              <a:t>Moriond QCD - MINERvA Nuclear Ratios - Brian Tice</a:t>
            </a:r>
            <a:endParaRPr lang="en-US" dirty="0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 defTabSz="914400"/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  <p:pic>
        <p:nvPicPr>
          <p:cNvPr id="16" name="Picture 4" descr="slide header_gray_417.jp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880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hyperlink" Target="http://minerva05.fnal.gov:8080/Arachne/arachne.html?det=MV&amp;recoVer=v10r6&amp;run=2000&amp;subrun=7&amp;gate=119&amp;slice=5" TargetMode="External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7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7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1810"/>
            <a:ext cx="7772400" cy="1898651"/>
          </a:xfrm>
        </p:spPr>
        <p:txBody>
          <a:bodyPr>
            <a:normAutofit/>
          </a:bodyPr>
          <a:lstStyle/>
          <a:p>
            <a:r>
              <a:rPr lang="en-US" dirty="0" smtClean="0"/>
              <a:t>Fine-Grained Tracking Detectors for Neutrino Physics:  Part </a:t>
            </a:r>
            <a:r>
              <a:rPr lang="en-US" dirty="0" smtClean="0"/>
              <a:t>II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Christopher Mauger</a:t>
            </a:r>
          </a:p>
          <a:p>
            <a:r>
              <a:rPr lang="en-US" dirty="0" smtClean="0"/>
              <a:t>Los Alamos National Laboratory </a:t>
            </a:r>
          </a:p>
          <a:p>
            <a:r>
              <a:rPr lang="en-US" dirty="0" smtClean="0"/>
              <a:t>26 October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243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Long-Baseline Neutrino Oscillation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40008"/>
            <a:ext cx="8229600" cy="1794933"/>
          </a:xfrm>
        </p:spPr>
        <p:txBody>
          <a:bodyPr>
            <a:normAutofit/>
          </a:bodyPr>
          <a:lstStyle/>
          <a:p>
            <a:r>
              <a:rPr lang="en-US" dirty="0" smtClean="0"/>
              <a:t>We need to understand what we are doing.</a:t>
            </a:r>
          </a:p>
          <a:p>
            <a:r>
              <a:rPr lang="en-US" dirty="0" smtClean="0"/>
              <a:t>Measurements in fine-grained trackers can help us make headway.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76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NOMAD Coherent Neutral </a:t>
            </a:r>
            <a:r>
              <a:rPr lang="en-US" dirty="0" err="1" smtClean="0"/>
              <a:t>Pions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388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Coherent Neutra</a:t>
            </a:r>
            <a:r>
              <a:rPr lang="en-US" dirty="0" smtClean="0"/>
              <a:t>l Pion Production in NOMAD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40008"/>
            <a:ext cx="8229600" cy="362372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Target mass:  2.7 tons</a:t>
            </a:r>
          </a:p>
          <a:p>
            <a:r>
              <a:rPr lang="en-US" dirty="0" smtClean="0"/>
              <a:t>Composition:  Carbon (64%), Oxygen (22%), Nitrogen (6%) and Hydrogen (5%) – effective atomic number A=12.8 (similar to carbon)</a:t>
            </a:r>
          </a:p>
          <a:p>
            <a:r>
              <a:rPr lang="en-US" dirty="0" smtClean="0"/>
              <a:t>Over 1.7 Million neutrino interactions recorded in the </a:t>
            </a:r>
            <a:r>
              <a:rPr lang="en-US" dirty="0" err="1" smtClean="0"/>
              <a:t>fiducial</a:t>
            </a:r>
            <a:r>
              <a:rPr lang="en-US" dirty="0" smtClean="0"/>
              <a:t> volume</a:t>
            </a:r>
          </a:p>
          <a:p>
            <a:r>
              <a:rPr lang="en-US" dirty="0" smtClean="0"/>
              <a:t>Beam energies 1 to 300 </a:t>
            </a:r>
            <a:r>
              <a:rPr lang="en-US" dirty="0" err="1" smtClean="0"/>
              <a:t>GeV</a:t>
            </a:r>
            <a:r>
              <a:rPr lang="en-US" dirty="0" smtClean="0"/>
              <a:t> – average of 24.8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68967"/>
            <a:ext cx="69342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5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detectors - NOMAD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3620" y="1049867"/>
            <a:ext cx="1660430" cy="497839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 smtClean="0"/>
              <a:t>Drift planes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Transition radiation detectors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E&amp;M calorimeter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Hadronic</a:t>
            </a:r>
            <a:r>
              <a:rPr lang="en-US" dirty="0" smtClean="0"/>
              <a:t> calorimeter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Muon</a:t>
            </a:r>
            <a:r>
              <a:rPr lang="en-US" dirty="0" smtClean="0"/>
              <a:t> detectors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Magnet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Magnet Return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Veto plane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2" y="914405"/>
            <a:ext cx="7111038" cy="526626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4741338" y="1185333"/>
            <a:ext cx="2662285" cy="2133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369733" y="1727200"/>
            <a:ext cx="4033886" cy="172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878667" y="2286000"/>
            <a:ext cx="4524951" cy="1371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862672" y="2768600"/>
            <a:ext cx="5540953" cy="1244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303872" y="3390905"/>
            <a:ext cx="6207943" cy="10117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215468" y="3896783"/>
            <a:ext cx="2188154" cy="3196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199472" y="4368810"/>
            <a:ext cx="3080903" cy="3196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892800" y="4828117"/>
            <a:ext cx="151082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759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/>
          </a:bodyPr>
          <a:lstStyle/>
          <a:p>
            <a:r>
              <a:rPr lang="en-US" dirty="0" smtClean="0"/>
              <a:t>NOMAD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3" y="5604933"/>
            <a:ext cx="8974667" cy="79798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Event signature:  2 gamma-rays and nothing else</a:t>
            </a:r>
          </a:p>
          <a:p>
            <a:r>
              <a:rPr lang="en-US" dirty="0" smtClean="0"/>
              <a:t>This analysis requires both gammas to convert in the drift chamber region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135" y="1202267"/>
            <a:ext cx="6129865" cy="401011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69333" y="1236133"/>
            <a:ext cx="2624661" cy="4114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Density in the drift region 0.1 g/cm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</a:p>
          <a:p>
            <a:r>
              <a:rPr lang="en-US" dirty="0" smtClean="0"/>
              <a:t>Average material encountered ~ 0.5 radiation length</a:t>
            </a:r>
          </a:p>
          <a:p>
            <a:r>
              <a:rPr lang="en-US" dirty="0" smtClean="0"/>
              <a:t>Predominantly </a:t>
            </a:r>
            <a:r>
              <a:rPr lang="en-US" dirty="0" err="1" smtClean="0"/>
              <a:t>muon</a:t>
            </a:r>
            <a:r>
              <a:rPr lang="en-US" dirty="0" smtClean="0"/>
              <a:t> neutrino beam</a:t>
            </a:r>
          </a:p>
          <a:p>
            <a:r>
              <a:rPr lang="en-US" dirty="0" smtClean="0"/>
              <a:t>Neutral </a:t>
            </a:r>
            <a:r>
              <a:rPr lang="en-US" dirty="0" err="1" smtClean="0"/>
              <a:t>pions</a:t>
            </a:r>
            <a:r>
              <a:rPr lang="en-US" dirty="0" smtClean="0"/>
              <a:t> decay to 2 gammas</a:t>
            </a:r>
          </a:p>
          <a:p>
            <a:r>
              <a:rPr lang="en-US" dirty="0" smtClean="0"/>
              <a:t>Gammas can convert in the drift chamber region or calorimeters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595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/>
          </a:bodyPr>
          <a:lstStyle/>
          <a:p>
            <a:r>
              <a:rPr lang="en-US" dirty="0" smtClean="0"/>
              <a:t>Event display of a typical candidate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40008"/>
            <a:ext cx="8229600" cy="1794933"/>
          </a:xfrm>
        </p:spPr>
        <p:txBody>
          <a:bodyPr>
            <a:normAutofit/>
          </a:bodyPr>
          <a:lstStyle/>
          <a:p>
            <a:r>
              <a:rPr lang="en-US" dirty="0" smtClean="0"/>
              <a:t>Text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700"/>
            <a:ext cx="9144000" cy="45373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7599" y="5875867"/>
            <a:ext cx="68788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Reconstructed neutral pion momentum not written in the paper, but … 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595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/>
          </a:bodyPr>
          <a:lstStyle/>
          <a:p>
            <a:r>
              <a:rPr lang="en-US" dirty="0" smtClean="0"/>
              <a:t>Salient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682" y="1333500"/>
            <a:ext cx="5315718" cy="560914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Left plot:  Summed gamma-ray energy</a:t>
            </a:r>
          </a:p>
          <a:p>
            <a:r>
              <a:rPr lang="en-US" dirty="0" smtClean="0"/>
              <a:t>Right plot:  Transverse momentum distribution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2008714"/>
            <a:ext cx="3540666" cy="4504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200" y="2008714"/>
            <a:ext cx="2916768" cy="435912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832600" y="2008714"/>
            <a:ext cx="2082800" cy="33909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Blue hatched region: Coherent neutral pion simulation</a:t>
            </a:r>
          </a:p>
          <a:p>
            <a:r>
              <a:rPr lang="en-US" dirty="0" smtClean="0"/>
              <a:t>Dot-dash green:  Entering background</a:t>
            </a:r>
          </a:p>
          <a:p>
            <a:r>
              <a:rPr lang="en-US" dirty="0" smtClean="0"/>
              <a:t>Dotted red: Neutral current background</a:t>
            </a:r>
          </a:p>
          <a:p>
            <a:r>
              <a:rPr lang="en-US" dirty="0" smtClean="0"/>
              <a:t>Solid:  Sum total of the simulation</a:t>
            </a:r>
          </a:p>
          <a:p>
            <a:r>
              <a:rPr lang="en-US" dirty="0" smtClean="0"/>
              <a:t>Points:  data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595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NOMAD Coherent Neutral Pion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900" y="1333500"/>
            <a:ext cx="6083300" cy="3886200"/>
          </a:xfrm>
        </p:spPr>
        <p:txBody>
          <a:bodyPr>
            <a:normAutofit/>
          </a:bodyPr>
          <a:lstStyle/>
          <a:p>
            <a:r>
              <a:rPr lang="en-US" dirty="0" smtClean="0"/>
              <a:t>Extracted observed signal: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Efficiency:  2.27%</a:t>
            </a:r>
          </a:p>
          <a:p>
            <a:r>
              <a:rPr lang="en-US" dirty="0" smtClean="0"/>
              <a:t>After correction for non </a:t>
            </a:r>
            <a:r>
              <a:rPr lang="en-US" dirty="0" err="1" smtClean="0"/>
              <a:t>muon</a:t>
            </a:r>
            <a:r>
              <a:rPr lang="en-US" dirty="0" smtClean="0"/>
              <a:t> neutrinos: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1202267"/>
            <a:ext cx="2751154" cy="41317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00" y="1905000"/>
            <a:ext cx="280670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900" y="4197059"/>
            <a:ext cx="5969005" cy="565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49900"/>
            <a:ext cx="9144000" cy="96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5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/>
          </a:bodyPr>
          <a:lstStyle/>
          <a:p>
            <a:r>
              <a:rPr lang="en-US" dirty="0" smtClean="0"/>
              <a:t>Results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5" y="1341959"/>
            <a:ext cx="8229600" cy="77894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Comparison with other experiments and final cross-section result – consistent with Rein-</a:t>
            </a:r>
            <a:r>
              <a:rPr lang="en-US" dirty="0" err="1" smtClean="0"/>
              <a:t>Sehgal</a:t>
            </a:r>
            <a:r>
              <a:rPr lang="en-US" dirty="0" smtClean="0"/>
              <a:t> model 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2243667"/>
            <a:ext cx="9042400" cy="34925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5880100"/>
            <a:ext cx="88138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5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Miner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 Quasi-elastic Cross-sections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62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116"/>
            <a:ext cx="8229600" cy="536786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Motivations</a:t>
            </a:r>
          </a:p>
          <a:p>
            <a:r>
              <a:rPr lang="en-US" dirty="0" smtClean="0"/>
              <a:t>Demonstration of reconstruction capability</a:t>
            </a:r>
          </a:p>
          <a:p>
            <a:pPr lvl="1"/>
            <a:r>
              <a:rPr lang="en-US" dirty="0" smtClean="0"/>
              <a:t>Coherent neutral </a:t>
            </a:r>
            <a:r>
              <a:rPr lang="en-US" dirty="0"/>
              <a:t>p</a:t>
            </a:r>
            <a:r>
              <a:rPr lang="en-US" dirty="0" smtClean="0"/>
              <a:t>ion </a:t>
            </a:r>
            <a:r>
              <a:rPr lang="en-US" dirty="0"/>
              <a:t>p</a:t>
            </a:r>
            <a:r>
              <a:rPr lang="en-US" dirty="0" smtClean="0"/>
              <a:t>roduction in NOMAD</a:t>
            </a:r>
            <a:endParaRPr lang="en-US" dirty="0" smtClean="0"/>
          </a:p>
          <a:p>
            <a:r>
              <a:rPr lang="en-US" dirty="0" smtClean="0"/>
              <a:t>Demonstration of distinguishing nuclear models</a:t>
            </a:r>
          </a:p>
          <a:p>
            <a:pPr lvl="1"/>
            <a:r>
              <a:rPr lang="en-US" dirty="0" err="1" smtClean="0"/>
              <a:t>Miner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 quasi-elastic scattering </a:t>
            </a:r>
            <a:r>
              <a:rPr lang="en-US" dirty="0"/>
              <a:t>r</a:t>
            </a:r>
            <a:r>
              <a:rPr lang="en-US" dirty="0" smtClean="0"/>
              <a:t>esults</a:t>
            </a:r>
          </a:p>
          <a:p>
            <a:pPr lvl="2"/>
            <a:r>
              <a:rPr lang="en-US" dirty="0" smtClean="0"/>
              <a:t>Anti-neutrinos</a:t>
            </a:r>
          </a:p>
          <a:p>
            <a:pPr lvl="2"/>
            <a:r>
              <a:rPr lang="en-US" dirty="0" smtClean="0"/>
              <a:t>Neutrinos</a:t>
            </a:r>
            <a:endParaRPr lang="en-US" dirty="0" smtClean="0"/>
          </a:p>
          <a:p>
            <a:r>
              <a:rPr lang="en-US" dirty="0" smtClean="0"/>
              <a:t>Demonstration of finding important phenomena</a:t>
            </a:r>
          </a:p>
          <a:p>
            <a:pPr lvl="1"/>
            <a:r>
              <a:rPr lang="en-US" dirty="0" err="1" smtClean="0"/>
              <a:t>Miner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 measurement of ratios of charged-current cross-sections on carbon, iron, lead and polystyrene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26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/>
          </a:bodyPr>
          <a:lstStyle/>
          <a:p>
            <a:r>
              <a:rPr lang="en-US" dirty="0" smtClean="0"/>
              <a:t>Quasi-elastic Scattering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5" y="3903133"/>
            <a:ext cx="8229600" cy="221826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Simple process with no </a:t>
            </a:r>
            <a:r>
              <a:rPr lang="en-US" dirty="0" err="1" smtClean="0"/>
              <a:t>pions</a:t>
            </a:r>
            <a:r>
              <a:rPr lang="en-US" dirty="0" smtClean="0"/>
              <a:t> in the final state</a:t>
            </a:r>
          </a:p>
          <a:p>
            <a:r>
              <a:rPr lang="en-US" dirty="0" smtClean="0"/>
              <a:t>On free nucleons, if we know the direction of the neutrino, the free nucleon mass, and the </a:t>
            </a:r>
            <a:r>
              <a:rPr lang="en-US" dirty="0" err="1" smtClean="0"/>
              <a:t>muon</a:t>
            </a:r>
            <a:r>
              <a:rPr lang="en-US" dirty="0" smtClean="0"/>
              <a:t> mass, the kinematics are completely constrained by momentum and direction of the </a:t>
            </a:r>
            <a:r>
              <a:rPr lang="en-US" dirty="0" err="1" smtClean="0"/>
              <a:t>muon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295400"/>
            <a:ext cx="3162300" cy="213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700" y="1352550"/>
            <a:ext cx="2933700" cy="2070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19500" y="2654300"/>
            <a:ext cx="1511840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From Cheryl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Patrick’s 2013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EPS talk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7596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/>
          </a:bodyPr>
          <a:lstStyle/>
          <a:p>
            <a:r>
              <a:rPr lang="en-US" dirty="0" smtClean="0"/>
              <a:t>Quasi-elastic Scattering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5" y="1447800"/>
            <a:ext cx="8229600" cy="27051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an nucleus, there is binding energy, Fermi motion, short-range correlations that impact the final state kinematics</a:t>
            </a:r>
          </a:p>
          <a:p>
            <a:r>
              <a:rPr lang="en-US" dirty="0" smtClean="0"/>
              <a:t>Fermi motion smears the kinematics</a:t>
            </a:r>
          </a:p>
          <a:p>
            <a:r>
              <a:rPr lang="en-US" dirty="0" smtClean="0"/>
              <a:t>Short-range correlations more complicated</a:t>
            </a:r>
          </a:p>
          <a:p>
            <a:r>
              <a:rPr lang="en-US" dirty="0" smtClean="0"/>
              <a:t>With binding energy: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4470400"/>
            <a:ext cx="86106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5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detectors – Minerva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7154" y="1105267"/>
            <a:ext cx="7346680" cy="400896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/>
            <a:tailEnd/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5249342"/>
            <a:ext cx="8229600" cy="113664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120 modules for tracking and </a:t>
            </a:r>
            <a:r>
              <a:rPr lang="en-US" dirty="0" err="1" smtClean="0"/>
              <a:t>calorimetry</a:t>
            </a:r>
            <a:endParaRPr lang="en-US" dirty="0" smtClean="0"/>
          </a:p>
          <a:p>
            <a:r>
              <a:rPr lang="en-US" dirty="0" smtClean="0"/>
              <a:t>Magnetized MINOS near detector for downstream </a:t>
            </a:r>
            <a:r>
              <a:rPr lang="en-US" dirty="0" err="1" smtClean="0"/>
              <a:t>muon</a:t>
            </a:r>
            <a:r>
              <a:rPr lang="en-US" dirty="0" smtClean="0"/>
              <a:t> tracking/sign selection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01010" y="6488666"/>
            <a:ext cx="17122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From: Brian Tice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957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15"/>
            <a:ext cx="9143999" cy="1164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Examples of detectors – Minerva active target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4" y="1397150"/>
            <a:ext cx="3691466" cy="472345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Inner detector: active scintillator strip tracker – triangular extrusions using charge sharing rotated by 60 degrees for stereo views</a:t>
            </a:r>
          </a:p>
          <a:p>
            <a:r>
              <a:rPr lang="en-US" dirty="0" smtClean="0"/>
              <a:t>Lead pieces on outer 15cm of active target for side electromagnetic calorimeter</a:t>
            </a:r>
          </a:p>
          <a:p>
            <a:r>
              <a:rPr lang="en-US" dirty="0" smtClean="0"/>
              <a:t>Outer frame provides side </a:t>
            </a:r>
            <a:r>
              <a:rPr lang="en-US" dirty="0" err="1" smtClean="0"/>
              <a:t>hadronic</a:t>
            </a:r>
            <a:r>
              <a:rPr lang="en-US" dirty="0" smtClean="0"/>
              <a:t> calorimeter/</a:t>
            </a:r>
            <a:r>
              <a:rPr lang="en-US" dirty="0" err="1" smtClean="0"/>
              <a:t>muon</a:t>
            </a:r>
            <a:r>
              <a:rPr lang="en-US" dirty="0" smtClean="0"/>
              <a:t> identifier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2" descr="ActiveTarg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8" t="19310" r="22412" b="25432"/>
          <a:stretch>
            <a:fillRect/>
          </a:stretch>
        </p:blipFill>
        <p:spPr bwMode="auto">
          <a:xfrm>
            <a:off x="457204" y="1397158"/>
            <a:ext cx="3064933" cy="289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457200" y="4595019"/>
            <a:ext cx="3308350" cy="1525588"/>
            <a:chOff x="3388" y="3071"/>
            <a:chExt cx="2084" cy="961"/>
          </a:xfrm>
        </p:grpSpPr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3388" y="3360"/>
              <a:ext cx="1344" cy="336"/>
              <a:chOff x="3388" y="3360"/>
              <a:chExt cx="1344" cy="336"/>
            </a:xfrm>
          </p:grpSpPr>
          <p:sp>
            <p:nvSpPr>
              <p:cNvPr id="16" name="AutoShape 11"/>
              <p:cNvSpPr>
                <a:spLocks noChangeArrowheads="1"/>
              </p:cNvSpPr>
              <p:nvPr/>
            </p:nvSpPr>
            <p:spPr bwMode="auto">
              <a:xfrm>
                <a:off x="3388" y="3360"/>
                <a:ext cx="1344" cy="336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FF99FF">
                      <a:alpha val="60001"/>
                    </a:srgbClr>
                  </a:gs>
                  <a:gs pos="100000">
                    <a:srgbClr val="FF99FF">
                      <a:gamma/>
                      <a:tint val="37255"/>
                      <a:invGamma/>
                    </a:srgbClr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Oval 12"/>
              <p:cNvSpPr>
                <a:spLocks noChangeArrowheads="1"/>
              </p:cNvSpPr>
              <p:nvPr/>
            </p:nvSpPr>
            <p:spPr bwMode="auto">
              <a:xfrm>
                <a:off x="4012" y="3504"/>
                <a:ext cx="96" cy="96"/>
              </a:xfrm>
              <a:prstGeom prst="ellipse">
                <a:avLst/>
              </a:prstGeom>
              <a:solidFill>
                <a:srgbClr val="00FF00">
                  <a:alpha val="60001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4108" y="3360"/>
              <a:ext cx="1344" cy="336"/>
              <a:chOff x="4108" y="3360"/>
              <a:chExt cx="1344" cy="336"/>
            </a:xfrm>
          </p:grpSpPr>
          <p:sp>
            <p:nvSpPr>
              <p:cNvPr id="14" name="AutoShape 14"/>
              <p:cNvSpPr>
                <a:spLocks noChangeArrowheads="1"/>
              </p:cNvSpPr>
              <p:nvPr/>
            </p:nvSpPr>
            <p:spPr bwMode="auto">
              <a:xfrm rot="10800000">
                <a:off x="4108" y="3360"/>
                <a:ext cx="1344" cy="336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FF99FF">
                      <a:alpha val="60001"/>
                    </a:srgbClr>
                  </a:gs>
                  <a:gs pos="100000">
                    <a:srgbClr val="FF99FF">
                      <a:gamma/>
                      <a:tint val="37255"/>
                      <a:invGamma/>
                    </a:srgbClr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Oval 15"/>
              <p:cNvSpPr>
                <a:spLocks noChangeArrowheads="1"/>
              </p:cNvSpPr>
              <p:nvPr/>
            </p:nvSpPr>
            <p:spPr bwMode="auto">
              <a:xfrm rot="10800000">
                <a:off x="4732" y="3456"/>
                <a:ext cx="96" cy="96"/>
              </a:xfrm>
              <a:prstGeom prst="ellipse">
                <a:avLst/>
              </a:prstGeom>
              <a:solidFill>
                <a:srgbClr val="00FF00">
                  <a:alpha val="60001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Line 16"/>
            <p:cNvSpPr>
              <a:spLocks noChangeShapeType="1"/>
            </p:cNvSpPr>
            <p:nvPr/>
          </p:nvSpPr>
          <p:spPr bwMode="auto">
            <a:xfrm flipH="1">
              <a:off x="4108" y="3072"/>
              <a:ext cx="240" cy="960"/>
            </a:xfrm>
            <a:prstGeom prst="line">
              <a:avLst/>
            </a:prstGeom>
            <a:noFill/>
            <a:ln w="57150">
              <a:solidFill>
                <a:srgbClr val="CC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Line 17"/>
            <p:cNvSpPr>
              <a:spLocks noChangeShapeType="1"/>
            </p:cNvSpPr>
            <p:nvPr/>
          </p:nvSpPr>
          <p:spPr bwMode="auto">
            <a:xfrm>
              <a:off x="4069" y="3278"/>
              <a:ext cx="1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4625" y="3071"/>
              <a:ext cx="53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prstClr val="black"/>
                  </a:solidFill>
                  <a:latin typeface="Calibri"/>
                  <a:cs typeface="Arial" charset="0"/>
                </a:rPr>
                <a:t>3.3 cm</a:t>
              </a: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861733" y="6024322"/>
            <a:ext cx="19857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From: Jorge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Morfin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5214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r="1588"/>
          <a:stretch>
            <a:fillRect/>
          </a:stretch>
        </p:blipFill>
        <p:spPr>
          <a:xfrm>
            <a:off x="304800" y="3634973"/>
            <a:ext cx="8763001" cy="28420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NuFact 2013, 19-24 August, 2013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0C7F-6F9E-AA4B-B167-6CB3A4F63BD8}" type="slidenum">
              <a:rPr lang="en-US">
                <a:solidFill>
                  <a:prstClr val="white"/>
                </a:solidFill>
                <a:latin typeface="Calibri"/>
              </a:rPr>
              <a:pPr/>
              <a:t>24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0"/>
          <p:cNvSpPr>
            <a:spLocks/>
          </p:cNvSpPr>
          <p:nvPr/>
        </p:nvSpPr>
        <p:spPr bwMode="auto">
          <a:xfrm>
            <a:off x="-794293" y="1752600"/>
            <a:ext cx="1855321" cy="2766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rgbClr val="000000"/>
                </a:solidFill>
                <a:latin typeface="Gill Sans" charset="0"/>
                <a:ea typeface="Zapf Dingbats" charset="2"/>
                <a:cs typeface="Zapf Dingbats" charset="2"/>
                <a:sym typeface="Gill Sans" charset="0"/>
              </a:rPr>
              <a:t>Strip number ➛</a:t>
            </a:r>
          </a:p>
        </p:txBody>
      </p:sp>
      <p:sp>
        <p:nvSpPr>
          <p:cNvPr id="21" name="Rectangle 10"/>
          <p:cNvSpPr>
            <a:spLocks/>
          </p:cNvSpPr>
          <p:nvPr/>
        </p:nvSpPr>
        <p:spPr bwMode="auto">
          <a:xfrm>
            <a:off x="8570987" y="180758"/>
            <a:ext cx="572798" cy="2766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rgbClr val="000000"/>
                </a:solidFill>
                <a:latin typeface="Gill Sans" charset="0"/>
                <a:ea typeface="Zapf Dingbats" charset="2"/>
                <a:cs typeface="Zapf Dingbats" charset="2"/>
                <a:sym typeface="Gill Sans" charset="0"/>
              </a:rPr>
              <a:t>MeV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510115"/>
            <a:ext cx="8763000" cy="28426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2808545" y="4309532"/>
            <a:ext cx="9144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7"/>
          <p:cNvSpPr>
            <a:spLocks/>
          </p:cNvSpPr>
          <p:nvPr/>
        </p:nvSpPr>
        <p:spPr bwMode="auto">
          <a:xfrm>
            <a:off x="4026910" y="2814894"/>
            <a:ext cx="2221489" cy="15711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rgbClr val="003DCC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TRACKER</a:t>
            </a:r>
            <a:endParaRPr lang="en-US" sz="2000" b="1" dirty="0">
              <a:solidFill>
                <a:srgbClr val="003DCC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5" name="Rectangle 18"/>
          <p:cNvSpPr>
            <a:spLocks/>
          </p:cNvSpPr>
          <p:nvPr/>
        </p:nvSpPr>
        <p:spPr bwMode="auto">
          <a:xfrm>
            <a:off x="6602656" y="2814895"/>
            <a:ext cx="843336" cy="14632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03DCC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ECAL</a:t>
            </a:r>
          </a:p>
        </p:txBody>
      </p:sp>
      <p:sp>
        <p:nvSpPr>
          <p:cNvPr id="16" name="Rectangle 19"/>
          <p:cNvSpPr>
            <a:spLocks/>
          </p:cNvSpPr>
          <p:nvPr/>
        </p:nvSpPr>
        <p:spPr bwMode="auto">
          <a:xfrm>
            <a:off x="7694755" y="2814895"/>
            <a:ext cx="915845" cy="14632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03DCC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HCAL</a:t>
            </a:r>
          </a:p>
        </p:txBody>
      </p:sp>
      <p:sp>
        <p:nvSpPr>
          <p:cNvPr id="7" name="Rectangle 10"/>
          <p:cNvSpPr>
            <a:spLocks/>
          </p:cNvSpPr>
          <p:nvPr/>
        </p:nvSpPr>
        <p:spPr bwMode="auto">
          <a:xfrm>
            <a:off x="2878275" y="3413093"/>
            <a:ext cx="3126814" cy="14632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rgbClr val="000000"/>
                </a:solidFill>
                <a:latin typeface="Gill Sans" charset="0"/>
                <a:ea typeface="Zapf Dingbats" charset="2"/>
                <a:cs typeface="Zapf Dingbats" charset="2"/>
                <a:sym typeface="Gill Sans" charset="0"/>
              </a:rPr>
              <a:t>Module number ➛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424668" y="337576"/>
            <a:ext cx="914400" cy="1588"/>
          </a:xfrm>
          <a:prstGeom prst="straightConnector1">
            <a:avLst/>
          </a:prstGeom>
          <a:ln w="69850">
            <a:solidFill>
              <a:schemeClr val="tx1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04800" y="32776"/>
            <a:ext cx="111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400" dirty="0">
                <a:solidFill>
                  <a:prstClr val="black"/>
                </a:solidFill>
                <a:latin typeface="Gill Sans"/>
                <a:cs typeface="Gill Sans"/>
              </a:rPr>
              <a:t> Beam</a:t>
            </a:r>
          </a:p>
        </p:txBody>
      </p:sp>
      <p:sp>
        <p:nvSpPr>
          <p:cNvPr id="28" name="Rectangle 10"/>
          <p:cNvSpPr>
            <a:spLocks/>
          </p:cNvSpPr>
          <p:nvPr/>
        </p:nvSpPr>
        <p:spPr bwMode="auto">
          <a:xfrm>
            <a:off x="7445992" y="3353008"/>
            <a:ext cx="1371600" cy="2766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rgbClr val="000000"/>
                </a:solidFill>
                <a:latin typeface="Gill Sans" charset="0"/>
                <a:ea typeface="Zapf Dingbats" charset="2"/>
                <a:cs typeface="Zapf Dingbats" charset="2"/>
                <a:sym typeface="Gill Sans" charset="0"/>
              </a:rPr>
              <a:t>MINOS ND</a:t>
            </a:r>
          </a:p>
        </p:txBody>
      </p:sp>
      <p:cxnSp>
        <p:nvCxnSpPr>
          <p:cNvPr id="30" name="Straight Arrow Connector 29"/>
          <p:cNvCxnSpPr>
            <a:stCxn id="28" idx="3"/>
          </p:cNvCxnSpPr>
          <p:nvPr/>
        </p:nvCxnSpPr>
        <p:spPr>
          <a:xfrm flipV="1">
            <a:off x="8817592" y="2972010"/>
            <a:ext cx="326193" cy="5193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8" idx="3"/>
          </p:cNvCxnSpPr>
          <p:nvPr/>
        </p:nvCxnSpPr>
        <p:spPr>
          <a:xfrm>
            <a:off x="8817592" y="3491333"/>
            <a:ext cx="326193" cy="2426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10"/>
          <p:cNvSpPr>
            <a:spLocks/>
          </p:cNvSpPr>
          <p:nvPr/>
        </p:nvSpPr>
        <p:spPr bwMode="auto">
          <a:xfrm>
            <a:off x="-788521" y="4876800"/>
            <a:ext cx="1855321" cy="2766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rgbClr val="000000"/>
                </a:solidFill>
                <a:latin typeface="Gill Sans" charset="0"/>
                <a:ea typeface="Zapf Dingbats" charset="2"/>
                <a:cs typeface="Zapf Dingbats" charset="2"/>
                <a:sym typeface="Gill Sans" charset="0"/>
              </a:rPr>
              <a:t>Strip number ➛</a:t>
            </a:r>
          </a:p>
        </p:txBody>
      </p:sp>
      <p:sp>
        <p:nvSpPr>
          <p:cNvPr id="34" name="Rectangle 17"/>
          <p:cNvSpPr>
            <a:spLocks/>
          </p:cNvSpPr>
          <p:nvPr/>
        </p:nvSpPr>
        <p:spPr bwMode="auto">
          <a:xfrm>
            <a:off x="4026911" y="5949678"/>
            <a:ext cx="2221488" cy="14632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rgbClr val="003DCC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TRACKER</a:t>
            </a:r>
            <a:endParaRPr lang="en-US" sz="2000" b="1" dirty="0">
              <a:solidFill>
                <a:srgbClr val="003DCC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5" name="Rectangle 18"/>
          <p:cNvSpPr>
            <a:spLocks/>
          </p:cNvSpPr>
          <p:nvPr/>
        </p:nvSpPr>
        <p:spPr bwMode="auto">
          <a:xfrm>
            <a:off x="6602656" y="5949678"/>
            <a:ext cx="843336" cy="14632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03DCC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ECAL</a:t>
            </a:r>
          </a:p>
        </p:txBody>
      </p:sp>
      <p:sp>
        <p:nvSpPr>
          <p:cNvPr id="36" name="Rectangle 19"/>
          <p:cNvSpPr>
            <a:spLocks/>
          </p:cNvSpPr>
          <p:nvPr/>
        </p:nvSpPr>
        <p:spPr bwMode="auto">
          <a:xfrm>
            <a:off x="7694755" y="5949678"/>
            <a:ext cx="915845" cy="14632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03DCC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HCAL</a:t>
            </a:r>
          </a:p>
        </p:txBody>
      </p:sp>
      <p:sp>
        <p:nvSpPr>
          <p:cNvPr id="40" name="Rectangle 10"/>
          <p:cNvSpPr>
            <a:spLocks/>
          </p:cNvSpPr>
          <p:nvPr/>
        </p:nvSpPr>
        <p:spPr bwMode="auto">
          <a:xfrm>
            <a:off x="2878275" y="3413093"/>
            <a:ext cx="3126814" cy="14632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rgbClr val="000000"/>
                </a:solidFill>
                <a:latin typeface="Gill Sans" charset="0"/>
                <a:ea typeface="Zapf Dingbats" charset="2"/>
                <a:cs typeface="Zapf Dingbats" charset="2"/>
                <a:sym typeface="Gill Sans" charset="0"/>
              </a:rPr>
              <a:t>Module number ➛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97341" y="5082209"/>
            <a:ext cx="3512930" cy="632791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234609"/>
            <a:ext cx="3365500" cy="431800"/>
          </a:xfrm>
          <a:prstGeom prst="rect">
            <a:avLst/>
          </a:prstGeom>
          <a:noFill/>
        </p:spPr>
      </p:pic>
      <p:sp>
        <p:nvSpPr>
          <p:cNvPr id="29" name="Rounded Rectangle 28"/>
          <p:cNvSpPr/>
          <p:nvPr/>
        </p:nvSpPr>
        <p:spPr>
          <a:xfrm>
            <a:off x="794028" y="1719471"/>
            <a:ext cx="3512930" cy="632791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752600"/>
            <a:ext cx="3352800" cy="533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95600" y="-11238"/>
            <a:ext cx="5128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charged-current quasi-elastic scattering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211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Selection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4515"/>
            <a:ext cx="8229600" cy="477308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Look for </a:t>
            </a:r>
            <a:r>
              <a:rPr lang="en-US" dirty="0" err="1" smtClean="0"/>
              <a:t>muon</a:t>
            </a:r>
            <a:r>
              <a:rPr lang="en-US" dirty="0" smtClean="0"/>
              <a:t> from th</a:t>
            </a:r>
            <a:r>
              <a:rPr lang="en-US" dirty="0" smtClean="0"/>
              <a:t>e 5.57 ton </a:t>
            </a:r>
            <a:r>
              <a:rPr lang="en-US" dirty="0" err="1" smtClean="0"/>
              <a:t>fiducial</a:t>
            </a:r>
            <a:r>
              <a:rPr lang="en-US" dirty="0" smtClean="0"/>
              <a:t> volume in the tracker region of the detector that is also measured downstream in MINOS (17 degree angular acceptance).  </a:t>
            </a:r>
            <a:r>
              <a:rPr lang="en-US" dirty="0" err="1" smtClean="0"/>
              <a:t>Muon</a:t>
            </a:r>
            <a:r>
              <a:rPr lang="en-US" dirty="0" smtClean="0"/>
              <a:t> charge should be positive for anti-neutrinos and negative for neutrinos</a:t>
            </a:r>
          </a:p>
          <a:p>
            <a:r>
              <a:rPr lang="en-US" dirty="0" smtClean="0"/>
              <a:t>Define a region close to the vertex that is ``blacked out’’ where one or more nucleons might interact.  This ``vertex energy region’’ is not used in the event selection.</a:t>
            </a:r>
          </a:p>
          <a:p>
            <a:pPr lvl="1"/>
            <a:r>
              <a:rPr lang="en-US" dirty="0" smtClean="0"/>
              <a:t>Neutrino sample:  30cm around vertex</a:t>
            </a:r>
          </a:p>
          <a:p>
            <a:pPr lvl="2"/>
            <a:r>
              <a:rPr lang="en-US" dirty="0" smtClean="0"/>
              <a:t>proton kinetic energy 225 MeV</a:t>
            </a:r>
          </a:p>
          <a:p>
            <a:pPr lvl="2"/>
            <a:r>
              <a:rPr lang="en-US" dirty="0" smtClean="0"/>
              <a:t>pion kinetic energy 100 MeV</a:t>
            </a:r>
          </a:p>
          <a:p>
            <a:pPr lvl="1"/>
            <a:r>
              <a:rPr lang="en-US" dirty="0" smtClean="0"/>
              <a:t>Antineutrino sample:  10cm around vertex</a:t>
            </a:r>
          </a:p>
          <a:p>
            <a:pPr lvl="2"/>
            <a:r>
              <a:rPr lang="en-US" dirty="0" smtClean="0"/>
              <a:t>proton kinetic energy 120 MeV</a:t>
            </a:r>
          </a:p>
          <a:p>
            <a:pPr lvl="2"/>
            <a:r>
              <a:rPr lang="en-US" dirty="0" smtClean="0"/>
              <a:t>pion kinetic energy 65 MeV</a:t>
            </a:r>
          </a:p>
          <a:p>
            <a:r>
              <a:rPr lang="en-US" dirty="0" smtClean="0"/>
              <a:t>Remainder of the tracker is the ``recoil energy region.’’  If the interaction produced a pion (or if there are multiple neutrino interactions in the beam bunch), expect signal.  Reject events with significant activity in this region.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0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r="1588"/>
          <a:stretch>
            <a:fillRect/>
          </a:stretch>
        </p:blipFill>
        <p:spPr>
          <a:xfrm>
            <a:off x="304800" y="3634973"/>
            <a:ext cx="8763001" cy="28420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NuFact 2013, 19-24 August, 2013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0C7F-6F9E-AA4B-B167-6CB3A4F63BD8}" type="slidenum">
              <a:rPr lang="en-US">
                <a:solidFill>
                  <a:prstClr val="white"/>
                </a:solidFill>
                <a:latin typeface="Calibri"/>
              </a:rPr>
              <a:pPr/>
              <a:t>26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0"/>
          <p:cNvSpPr>
            <a:spLocks/>
          </p:cNvSpPr>
          <p:nvPr/>
        </p:nvSpPr>
        <p:spPr bwMode="auto">
          <a:xfrm>
            <a:off x="-794293" y="1752600"/>
            <a:ext cx="1855321" cy="2766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rgbClr val="000000"/>
                </a:solidFill>
                <a:latin typeface="Gill Sans" charset="0"/>
                <a:ea typeface="Zapf Dingbats" charset="2"/>
                <a:cs typeface="Zapf Dingbats" charset="2"/>
                <a:sym typeface="Gill Sans" charset="0"/>
              </a:rPr>
              <a:t>Strip number ➛</a:t>
            </a:r>
          </a:p>
        </p:txBody>
      </p:sp>
      <p:sp>
        <p:nvSpPr>
          <p:cNvPr id="21" name="Rectangle 10"/>
          <p:cNvSpPr>
            <a:spLocks/>
          </p:cNvSpPr>
          <p:nvPr/>
        </p:nvSpPr>
        <p:spPr bwMode="auto">
          <a:xfrm>
            <a:off x="8570987" y="180758"/>
            <a:ext cx="572798" cy="2766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rgbClr val="000000"/>
                </a:solidFill>
                <a:latin typeface="Gill Sans" charset="0"/>
                <a:ea typeface="Zapf Dingbats" charset="2"/>
                <a:cs typeface="Zapf Dingbats" charset="2"/>
                <a:sym typeface="Gill Sans" charset="0"/>
              </a:rPr>
              <a:t>MeV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510115"/>
            <a:ext cx="8763000" cy="28426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2808545" y="4309532"/>
            <a:ext cx="9144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7"/>
          <p:cNvSpPr>
            <a:spLocks/>
          </p:cNvSpPr>
          <p:nvPr/>
        </p:nvSpPr>
        <p:spPr bwMode="auto">
          <a:xfrm>
            <a:off x="4026911" y="2814895"/>
            <a:ext cx="1857348" cy="14632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03DCC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TRACKER</a:t>
            </a:r>
          </a:p>
        </p:txBody>
      </p:sp>
      <p:sp>
        <p:nvSpPr>
          <p:cNvPr id="15" name="Rectangle 18"/>
          <p:cNvSpPr>
            <a:spLocks/>
          </p:cNvSpPr>
          <p:nvPr/>
        </p:nvSpPr>
        <p:spPr bwMode="auto">
          <a:xfrm>
            <a:off x="6602656" y="2814895"/>
            <a:ext cx="843336" cy="14632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03DCC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ECAL</a:t>
            </a:r>
          </a:p>
        </p:txBody>
      </p:sp>
      <p:sp>
        <p:nvSpPr>
          <p:cNvPr id="16" name="Rectangle 19"/>
          <p:cNvSpPr>
            <a:spLocks/>
          </p:cNvSpPr>
          <p:nvPr/>
        </p:nvSpPr>
        <p:spPr bwMode="auto">
          <a:xfrm>
            <a:off x="7694755" y="2814895"/>
            <a:ext cx="915845" cy="14632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03DCC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HCAL</a:t>
            </a:r>
          </a:p>
        </p:txBody>
      </p:sp>
      <p:sp>
        <p:nvSpPr>
          <p:cNvPr id="7" name="Rectangle 10"/>
          <p:cNvSpPr>
            <a:spLocks/>
          </p:cNvSpPr>
          <p:nvPr/>
        </p:nvSpPr>
        <p:spPr bwMode="auto">
          <a:xfrm>
            <a:off x="2878275" y="3413093"/>
            <a:ext cx="3126814" cy="14632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rgbClr val="000000"/>
                </a:solidFill>
                <a:latin typeface="Gill Sans" charset="0"/>
                <a:ea typeface="Zapf Dingbats" charset="2"/>
                <a:cs typeface="Zapf Dingbats" charset="2"/>
                <a:sym typeface="Gill Sans" charset="0"/>
              </a:rPr>
              <a:t>Module number ➛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424668" y="337576"/>
            <a:ext cx="914400" cy="1588"/>
          </a:xfrm>
          <a:prstGeom prst="straightConnector1">
            <a:avLst/>
          </a:prstGeom>
          <a:ln w="69850">
            <a:solidFill>
              <a:schemeClr val="tx1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04800" y="32776"/>
            <a:ext cx="111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400" dirty="0">
                <a:solidFill>
                  <a:prstClr val="black"/>
                </a:solidFill>
                <a:latin typeface="Gill Sans"/>
                <a:cs typeface="Gill Sans"/>
              </a:rPr>
              <a:t> Beam</a:t>
            </a:r>
          </a:p>
        </p:txBody>
      </p:sp>
      <p:sp>
        <p:nvSpPr>
          <p:cNvPr id="28" name="Rectangle 10"/>
          <p:cNvSpPr>
            <a:spLocks/>
          </p:cNvSpPr>
          <p:nvPr/>
        </p:nvSpPr>
        <p:spPr bwMode="auto">
          <a:xfrm>
            <a:off x="7445992" y="3353008"/>
            <a:ext cx="1371600" cy="2766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rgbClr val="000000"/>
                </a:solidFill>
                <a:latin typeface="Gill Sans" charset="0"/>
                <a:ea typeface="Zapf Dingbats" charset="2"/>
                <a:cs typeface="Zapf Dingbats" charset="2"/>
                <a:sym typeface="Gill Sans" charset="0"/>
              </a:rPr>
              <a:t>MINOS ND</a:t>
            </a:r>
          </a:p>
        </p:txBody>
      </p:sp>
      <p:cxnSp>
        <p:nvCxnSpPr>
          <p:cNvPr id="30" name="Straight Arrow Connector 29"/>
          <p:cNvCxnSpPr>
            <a:stCxn id="28" idx="3"/>
          </p:cNvCxnSpPr>
          <p:nvPr/>
        </p:nvCxnSpPr>
        <p:spPr>
          <a:xfrm flipV="1">
            <a:off x="8817592" y="2972010"/>
            <a:ext cx="326193" cy="5193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8" idx="3"/>
          </p:cNvCxnSpPr>
          <p:nvPr/>
        </p:nvCxnSpPr>
        <p:spPr>
          <a:xfrm>
            <a:off x="8817592" y="3491333"/>
            <a:ext cx="326193" cy="2426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10"/>
          <p:cNvSpPr>
            <a:spLocks/>
          </p:cNvSpPr>
          <p:nvPr/>
        </p:nvSpPr>
        <p:spPr bwMode="auto">
          <a:xfrm>
            <a:off x="-788521" y="4876800"/>
            <a:ext cx="1855321" cy="2766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rgbClr val="000000"/>
                </a:solidFill>
                <a:latin typeface="Gill Sans" charset="0"/>
                <a:ea typeface="Zapf Dingbats" charset="2"/>
                <a:cs typeface="Zapf Dingbats" charset="2"/>
                <a:sym typeface="Gill Sans" charset="0"/>
              </a:rPr>
              <a:t>Strip number ➛</a:t>
            </a:r>
          </a:p>
        </p:txBody>
      </p:sp>
      <p:sp>
        <p:nvSpPr>
          <p:cNvPr id="34" name="Rectangle 17"/>
          <p:cNvSpPr>
            <a:spLocks/>
          </p:cNvSpPr>
          <p:nvPr/>
        </p:nvSpPr>
        <p:spPr bwMode="auto">
          <a:xfrm>
            <a:off x="4026911" y="5949678"/>
            <a:ext cx="1857348" cy="14632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03DCC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TRACKER</a:t>
            </a:r>
          </a:p>
        </p:txBody>
      </p:sp>
      <p:sp>
        <p:nvSpPr>
          <p:cNvPr id="35" name="Rectangle 18"/>
          <p:cNvSpPr>
            <a:spLocks/>
          </p:cNvSpPr>
          <p:nvPr/>
        </p:nvSpPr>
        <p:spPr bwMode="auto">
          <a:xfrm>
            <a:off x="6602656" y="5949678"/>
            <a:ext cx="843336" cy="14632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03DCC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ECAL</a:t>
            </a:r>
          </a:p>
        </p:txBody>
      </p:sp>
      <p:sp>
        <p:nvSpPr>
          <p:cNvPr id="36" name="Rectangle 19"/>
          <p:cNvSpPr>
            <a:spLocks/>
          </p:cNvSpPr>
          <p:nvPr/>
        </p:nvSpPr>
        <p:spPr bwMode="auto">
          <a:xfrm>
            <a:off x="7694755" y="5949678"/>
            <a:ext cx="915845" cy="14632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03DCC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HCAL</a:t>
            </a:r>
          </a:p>
        </p:txBody>
      </p:sp>
      <p:sp>
        <p:nvSpPr>
          <p:cNvPr id="37" name="Rectangle 12"/>
          <p:cNvSpPr>
            <a:spLocks/>
          </p:cNvSpPr>
          <p:nvPr/>
        </p:nvSpPr>
        <p:spPr bwMode="auto">
          <a:xfrm>
            <a:off x="2893391" y="730762"/>
            <a:ext cx="3589132" cy="2312901"/>
          </a:xfrm>
          <a:prstGeom prst="rect">
            <a:avLst/>
          </a:prstGeom>
          <a:noFill/>
          <a:ln w="38100" cap="flat" cmpd="sng">
            <a:solidFill>
              <a:srgbClr val="008000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Rectangle 12"/>
          <p:cNvSpPr>
            <a:spLocks/>
          </p:cNvSpPr>
          <p:nvPr/>
        </p:nvSpPr>
        <p:spPr bwMode="auto">
          <a:xfrm>
            <a:off x="2893391" y="3866660"/>
            <a:ext cx="3589131" cy="2298711"/>
          </a:xfrm>
          <a:prstGeom prst="rect">
            <a:avLst/>
          </a:prstGeom>
          <a:noFill/>
          <a:ln w="38100" cap="flat" cmpd="sng">
            <a:solidFill>
              <a:srgbClr val="008000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Rectangle 10"/>
          <p:cNvSpPr>
            <a:spLocks/>
          </p:cNvSpPr>
          <p:nvPr/>
        </p:nvSpPr>
        <p:spPr bwMode="auto">
          <a:xfrm>
            <a:off x="2878275" y="3413093"/>
            <a:ext cx="3126814" cy="14632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rgbClr val="000000"/>
                </a:solidFill>
                <a:latin typeface="Gill Sans" charset="0"/>
                <a:ea typeface="Zapf Dingbats" charset="2"/>
                <a:cs typeface="Zapf Dingbats" charset="2"/>
                <a:sym typeface="Gill Sans" charset="0"/>
              </a:rPr>
              <a:t>Module number ➛</a:t>
            </a:r>
          </a:p>
        </p:txBody>
      </p:sp>
      <p:sp>
        <p:nvSpPr>
          <p:cNvPr id="41" name="Rectangle 20"/>
          <p:cNvSpPr>
            <a:spLocks/>
          </p:cNvSpPr>
          <p:nvPr/>
        </p:nvSpPr>
        <p:spPr bwMode="auto">
          <a:xfrm>
            <a:off x="2840400" y="3741139"/>
            <a:ext cx="4404122" cy="2529347"/>
          </a:xfrm>
          <a:prstGeom prst="rect">
            <a:avLst/>
          </a:prstGeom>
          <a:solidFill>
            <a:srgbClr val="FF0000">
              <a:alpha val="7000"/>
            </a:srgbClr>
          </a:solidFill>
          <a:ln w="38100" cap="flat" cmpd="sng">
            <a:solidFill>
              <a:srgbClr val="FF0000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val 13"/>
          <p:cNvSpPr>
            <a:spLocks/>
          </p:cNvSpPr>
          <p:nvPr/>
        </p:nvSpPr>
        <p:spPr bwMode="auto">
          <a:xfrm>
            <a:off x="4191000" y="4093815"/>
            <a:ext cx="640080" cy="640080"/>
          </a:xfrm>
          <a:prstGeom prst="ellipse">
            <a:avLst/>
          </a:prstGeom>
          <a:solidFill>
            <a:schemeClr val="bg1">
              <a:alpha val="53000"/>
            </a:schemeClr>
          </a:solidFill>
          <a:ln w="25400" cap="flat">
            <a:solidFill>
              <a:srgbClr val="FF0000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Rectangle 20"/>
          <p:cNvSpPr>
            <a:spLocks/>
          </p:cNvSpPr>
          <p:nvPr/>
        </p:nvSpPr>
        <p:spPr bwMode="auto">
          <a:xfrm>
            <a:off x="2830443" y="620643"/>
            <a:ext cx="4404122" cy="2529347"/>
          </a:xfrm>
          <a:prstGeom prst="rect">
            <a:avLst/>
          </a:prstGeom>
          <a:solidFill>
            <a:srgbClr val="FF0000">
              <a:alpha val="7000"/>
            </a:srgbClr>
          </a:solidFill>
          <a:ln w="38100" cap="flat" cmpd="sng">
            <a:solidFill>
              <a:srgbClr val="FF0000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val 13"/>
          <p:cNvSpPr>
            <a:spLocks/>
          </p:cNvSpPr>
          <p:nvPr/>
        </p:nvSpPr>
        <p:spPr bwMode="auto">
          <a:xfrm>
            <a:off x="3984486" y="860286"/>
            <a:ext cx="228600" cy="224533"/>
          </a:xfrm>
          <a:prstGeom prst="ellipse">
            <a:avLst/>
          </a:prstGeom>
          <a:solidFill>
            <a:srgbClr val="FFFFFF">
              <a:alpha val="47000"/>
            </a:srgbClr>
          </a:solidFill>
          <a:ln w="25400" cap="flat">
            <a:solidFill>
              <a:srgbClr val="FF0000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82184" y="1752600"/>
            <a:ext cx="1694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/>
              </a:rPr>
              <a:t>Recoil Energy Region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782184" y="5071686"/>
            <a:ext cx="189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/>
              </a:rPr>
              <a:t>Recoil Energy Region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477383" y="4670911"/>
            <a:ext cx="2533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Vertex Energy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46828" y="1045339"/>
            <a:ext cx="2533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Vertex Energy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97341" y="5082209"/>
            <a:ext cx="3512930" cy="632791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234609"/>
            <a:ext cx="3365500" cy="431800"/>
          </a:xfrm>
          <a:prstGeom prst="rect">
            <a:avLst/>
          </a:prstGeom>
          <a:noFill/>
        </p:spPr>
      </p:pic>
      <p:sp>
        <p:nvSpPr>
          <p:cNvPr id="29" name="Rounded Rectangle 28"/>
          <p:cNvSpPr/>
          <p:nvPr/>
        </p:nvSpPr>
        <p:spPr>
          <a:xfrm>
            <a:off x="794028" y="1719471"/>
            <a:ext cx="3512930" cy="632791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752600"/>
            <a:ext cx="3352800" cy="533400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743583" y="829895"/>
            <a:ext cx="253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  <a:latin typeface="Calibri"/>
              </a:rPr>
              <a:t>Fiducial volume:  </a:t>
            </a:r>
          </a:p>
          <a:p>
            <a:r>
              <a:rPr lang="en-US" sz="1400" b="1" dirty="0">
                <a:solidFill>
                  <a:srgbClr val="008000"/>
                </a:solidFill>
                <a:latin typeface="Calibri"/>
              </a:rPr>
              <a:t>5.57 tons scintillator (CH)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3582" y="3952994"/>
            <a:ext cx="253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  <a:latin typeface="Calibri"/>
              </a:rPr>
              <a:t>Fiducial volume:  </a:t>
            </a:r>
          </a:p>
          <a:p>
            <a:r>
              <a:rPr lang="en-US" sz="1400" b="1" dirty="0">
                <a:solidFill>
                  <a:srgbClr val="008000"/>
                </a:solidFill>
                <a:latin typeface="Calibri"/>
              </a:rPr>
              <a:t>5.57 tons scintillator (CH)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895600" y="-11238"/>
            <a:ext cx="5128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charged-current quasi-elastic scattering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473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/>
          </a:bodyPr>
          <a:lstStyle/>
          <a:p>
            <a:r>
              <a:rPr lang="en-US" dirty="0" smtClean="0"/>
              <a:t>Data Sample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724399"/>
          </a:xfrm>
        </p:spPr>
        <p:txBody>
          <a:bodyPr>
            <a:normAutofit/>
          </a:bodyPr>
          <a:lstStyle/>
          <a:p>
            <a:r>
              <a:rPr lang="en-US" dirty="0" smtClean="0"/>
              <a:t>Anti-neutrinos:  </a:t>
            </a:r>
            <a:r>
              <a:rPr lang="en-US" dirty="0" err="1" smtClean="0"/>
              <a:t>NuMI</a:t>
            </a:r>
            <a:r>
              <a:rPr lang="en-US" dirty="0" smtClean="0"/>
              <a:t> low-energy anti-neutrino tune, November 2010-February 2011</a:t>
            </a:r>
          </a:p>
          <a:p>
            <a:endParaRPr lang="en-US" dirty="0"/>
          </a:p>
          <a:p>
            <a:r>
              <a:rPr lang="en-US" dirty="0" smtClean="0"/>
              <a:t>Neutrinos:  </a:t>
            </a:r>
            <a:r>
              <a:rPr lang="en-US" dirty="0" err="1" smtClean="0"/>
              <a:t>NuMI</a:t>
            </a:r>
            <a:r>
              <a:rPr lang="en-US" dirty="0" smtClean="0"/>
              <a:t> low-energy neutrino tune, March-July 2010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2616200"/>
            <a:ext cx="5194300" cy="44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4292600"/>
            <a:ext cx="5194300" cy="44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4292600"/>
            <a:ext cx="1803400" cy="53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6650" y="4367768"/>
            <a:ext cx="3898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aa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7596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/>
          </a:bodyPr>
          <a:lstStyle/>
          <a:p>
            <a:r>
              <a:rPr lang="en-US" dirty="0" smtClean="0"/>
              <a:t>Anti-neutrino recoil energy spectrum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5437714"/>
            <a:ext cx="8724900" cy="965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Expect low recoil energy for quasi-elastic sample</a:t>
            </a:r>
          </a:p>
          <a:p>
            <a:r>
              <a:rPr lang="en-US" dirty="0" smtClean="0"/>
              <a:t>Inelastic events should have more energy deposited away from the vertex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1202266"/>
            <a:ext cx="5676900" cy="408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96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/>
          </a:bodyPr>
          <a:lstStyle/>
          <a:p>
            <a:r>
              <a:rPr lang="en-US" dirty="0" smtClean="0"/>
              <a:t>Anti-neutrino differential cross-section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299" y="5651500"/>
            <a:ext cx="8585205" cy="5969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16,467 anti-neutrino events, 54% efficiency, 77% purity</a:t>
            </a:r>
          </a:p>
          <a:p>
            <a:r>
              <a:rPr lang="en-US" dirty="0" smtClean="0"/>
              <a:t>Compare absolute predictions to several different models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 descr="data_nuwro_norpa_overlay_qsq_with_sys_bayes_variedbackgrounds_fit_sometimesUnsmeared_standard_minerva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t="2585" r="10813"/>
          <a:stretch/>
        </p:blipFill>
        <p:spPr>
          <a:xfrm>
            <a:off x="1524000" y="1247431"/>
            <a:ext cx="5816600" cy="417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74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116"/>
            <a:ext cx="8229600" cy="5367866"/>
          </a:xfrm>
        </p:spPr>
        <p:txBody>
          <a:bodyPr>
            <a:noAutofit/>
          </a:bodyPr>
          <a:lstStyle/>
          <a:p>
            <a:r>
              <a:rPr lang="en-US" dirty="0" smtClean="0"/>
              <a:t>The physics of neutrino-nucleus interactions is beautiful – sitting on the interface of many topics in contemporary physics (cup half full).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9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/>
          </a:bodyPr>
          <a:lstStyle/>
          <a:p>
            <a:r>
              <a:rPr lang="en-US" dirty="0" smtClean="0"/>
              <a:t>Shape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299" y="5461000"/>
            <a:ext cx="8585205" cy="94191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Normalize predictions to compare shape to several different models containing different microphysics.</a:t>
            </a:r>
          </a:p>
          <a:p>
            <a:r>
              <a:rPr lang="en-US" dirty="0" err="1"/>
              <a:t>Miner</a:t>
            </a:r>
            <a:r>
              <a:rPr lang="en-US" dirty="0" err="1">
                <a:latin typeface="Symbol" charset="2"/>
                <a:cs typeface="Symbol" charset="2"/>
              </a:rPr>
              <a:t>n</a:t>
            </a:r>
            <a:r>
              <a:rPr lang="en-US" dirty="0" err="1"/>
              <a:t>a</a:t>
            </a:r>
            <a:r>
              <a:rPr lang="en-US" dirty="0"/>
              <a:t> can distinguish between models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 descr="data_nuwro_norpa_overlay_qsq_with_sys_bayes_variedbackgrounds_fit_sometimesUnsmeared_standard_minerva_area_ratio_yzoom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t="4896" r="14294"/>
          <a:stretch/>
        </p:blipFill>
        <p:spPr>
          <a:xfrm>
            <a:off x="1911916" y="1202266"/>
            <a:ext cx="5377884" cy="42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1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/>
          </a:bodyPr>
          <a:lstStyle/>
          <a:p>
            <a:r>
              <a:rPr lang="en-US" dirty="0" smtClean="0"/>
              <a:t>Neutrino recoil energy spectrum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1250343"/>
            <a:ext cx="5797223" cy="418737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77800" y="5437714"/>
            <a:ext cx="8724900" cy="965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Expect low recoil energy for quasi-elastic sample</a:t>
            </a:r>
          </a:p>
          <a:p>
            <a:r>
              <a:rPr lang="en-US" smtClean="0"/>
              <a:t>Inelastic events should have more energy deposited away from the vertex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1246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/>
          </a:bodyPr>
          <a:lstStyle/>
          <a:p>
            <a:r>
              <a:rPr lang="en-US" dirty="0" smtClean="0"/>
              <a:t>Neutrino differential cross-section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 descr="data_nuwro_norpa_overlay_qsq_with_sys_bayes_variedbackgrounds_fit_sometimesUnsmeared_standard_minervanu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" t="2608" r="12174"/>
          <a:stretch/>
        </p:blipFill>
        <p:spPr>
          <a:xfrm>
            <a:off x="1234372" y="1202267"/>
            <a:ext cx="6017328" cy="438551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68299" y="5651500"/>
            <a:ext cx="8585205" cy="5969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29,620 neutrino events, 47% efficiency, 49% purity</a:t>
            </a:r>
          </a:p>
          <a:p>
            <a:r>
              <a:rPr lang="en-US" dirty="0" smtClean="0"/>
              <a:t>Compare absolute predictions to several different models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1246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/>
          </a:bodyPr>
          <a:lstStyle/>
          <a:p>
            <a:r>
              <a:rPr lang="en-US" dirty="0" smtClean="0"/>
              <a:t>Shape comparison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 descr="data_nuwro_norpa_overlay_qsq_with_sys_bayes_variedbackgrounds_fit_sometimesUnsmeared_standard_minervanu_area_ratio_yzoom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2529" r="12804"/>
          <a:stretch/>
        </p:blipFill>
        <p:spPr>
          <a:xfrm>
            <a:off x="1498600" y="1202267"/>
            <a:ext cx="5600700" cy="419153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68299" y="5461000"/>
            <a:ext cx="8585205" cy="94191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Normalize predictions to compare shape to several different models containing different microphysics</a:t>
            </a:r>
          </a:p>
          <a:p>
            <a:r>
              <a:rPr lang="en-US" dirty="0" err="1" smtClean="0"/>
              <a:t>Miner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 can distinguish between models!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4167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/>
          </a:bodyPr>
          <a:lstStyle/>
          <a:p>
            <a:r>
              <a:rPr lang="en-US" dirty="0" smtClean="0"/>
              <a:t>Vertex energy in neutrino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7400" y="1320800"/>
            <a:ext cx="4089400" cy="4775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Left upper:  Q</a:t>
            </a:r>
            <a:r>
              <a:rPr lang="en-US" baseline="30000" dirty="0" smtClean="0"/>
              <a:t>2</a:t>
            </a:r>
            <a:r>
              <a:rPr lang="en-US" dirty="0" smtClean="0"/>
              <a:t> &lt; 0.2 GeV</a:t>
            </a:r>
            <a:r>
              <a:rPr lang="en-US" baseline="30000" dirty="0" smtClean="0"/>
              <a:t>2</a:t>
            </a:r>
            <a:r>
              <a:rPr lang="en-US" dirty="0" smtClean="0"/>
              <a:t>/c</a:t>
            </a:r>
            <a:r>
              <a:rPr lang="en-US" baseline="30000" dirty="0" smtClean="0"/>
              <a:t>2</a:t>
            </a:r>
          </a:p>
          <a:p>
            <a:r>
              <a:rPr lang="en-US" dirty="0"/>
              <a:t>Left </a:t>
            </a:r>
            <a:r>
              <a:rPr lang="en-US" dirty="0" smtClean="0"/>
              <a:t>lower:  </a:t>
            </a:r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smtClean="0"/>
              <a:t>&gt; </a:t>
            </a:r>
            <a:r>
              <a:rPr lang="en-US" dirty="0"/>
              <a:t>0.2 GeV</a:t>
            </a:r>
            <a:r>
              <a:rPr lang="en-US" baseline="30000" dirty="0"/>
              <a:t>2</a:t>
            </a:r>
            <a:r>
              <a:rPr lang="en-US" dirty="0"/>
              <a:t>/c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 err="1" smtClean="0"/>
              <a:t>Miner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 uses vertex energy distributions to ask the question, ``additional protons possible’’?</a:t>
            </a:r>
          </a:p>
          <a:p>
            <a:r>
              <a:rPr lang="en-US" dirty="0" smtClean="0"/>
              <a:t>Prefer additional proton of &lt; 225 MeV K.E. in 25% of sample</a:t>
            </a:r>
          </a:p>
          <a:p>
            <a:r>
              <a:rPr lang="en-US" dirty="0" smtClean="0"/>
              <a:t>Evidence for short-range correlations in neutrino data?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202267"/>
            <a:ext cx="4175091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05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Miner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 CC Cross-section Ratios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395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/>
          </a:bodyPr>
          <a:lstStyle/>
          <a:p>
            <a:r>
              <a:rPr lang="en-US" dirty="0" smtClean="0"/>
              <a:t>Cross-section ratios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2696"/>
            <a:ext cx="8229600" cy="4310605"/>
          </a:xfrm>
        </p:spPr>
        <p:txBody>
          <a:bodyPr>
            <a:normAutofit/>
          </a:bodyPr>
          <a:lstStyle/>
          <a:p>
            <a:r>
              <a:rPr lang="en-US" dirty="0" smtClean="0"/>
              <a:t>Cross-section ratios of different nuclei can constrain models of the impact of the nucleus</a:t>
            </a:r>
          </a:p>
          <a:p>
            <a:r>
              <a:rPr lang="en-US" dirty="0" smtClean="0"/>
              <a:t>Important demonstration of the validity of a model</a:t>
            </a:r>
          </a:p>
          <a:p>
            <a:r>
              <a:rPr lang="en-US" dirty="0" smtClean="0"/>
              <a:t>Crucial for planning future experiments that have a large nucleus like argon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07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Miner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 nuclear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116"/>
            <a:ext cx="8229600" cy="172508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Nuclear target region of </a:t>
            </a:r>
            <a:r>
              <a:rPr lang="en-US" dirty="0" err="1" smtClean="0"/>
              <a:t>Miner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 allows us to look at cross-section ratios</a:t>
            </a:r>
          </a:p>
          <a:p>
            <a:r>
              <a:rPr lang="en-US" dirty="0" smtClean="0"/>
              <a:t>Begin with inclusive charged-current cross-sections</a:t>
            </a:r>
          </a:p>
          <a:p>
            <a:r>
              <a:rPr lang="en-US" dirty="0" smtClean="0"/>
              <a:t>In the future, such comparisons with specific topologies will be very interesting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4933" y="2931287"/>
            <a:ext cx="5960534" cy="325256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60" y="2924555"/>
            <a:ext cx="1790365" cy="1935277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 bwMode="auto">
          <a:xfrm>
            <a:off x="194739" y="5030788"/>
            <a:ext cx="2647369" cy="1220788"/>
            <a:chOff x="3388" y="3071"/>
            <a:chExt cx="2084" cy="961"/>
          </a:xfrm>
        </p:grpSpPr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3388" y="3360"/>
              <a:ext cx="1344" cy="336"/>
              <a:chOff x="3388" y="3360"/>
              <a:chExt cx="1344" cy="336"/>
            </a:xfrm>
          </p:grpSpPr>
          <p:sp>
            <p:nvSpPr>
              <p:cNvPr id="18" name="AutoShape 11"/>
              <p:cNvSpPr>
                <a:spLocks noChangeArrowheads="1"/>
              </p:cNvSpPr>
              <p:nvPr/>
            </p:nvSpPr>
            <p:spPr bwMode="auto">
              <a:xfrm>
                <a:off x="3388" y="3360"/>
                <a:ext cx="1344" cy="336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FF99FF">
                      <a:alpha val="60001"/>
                    </a:srgbClr>
                  </a:gs>
                  <a:gs pos="100000">
                    <a:srgbClr val="FF99FF">
                      <a:gamma/>
                      <a:tint val="37255"/>
                      <a:invGamma/>
                    </a:srgbClr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4012" y="3504"/>
                <a:ext cx="96" cy="96"/>
              </a:xfrm>
              <a:prstGeom prst="ellipse">
                <a:avLst/>
              </a:prstGeom>
              <a:solidFill>
                <a:srgbClr val="00FF00">
                  <a:alpha val="60001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3"/>
            <p:cNvGrpSpPr>
              <a:grpSpLocks/>
            </p:cNvGrpSpPr>
            <p:nvPr/>
          </p:nvGrpSpPr>
          <p:grpSpPr bwMode="auto">
            <a:xfrm>
              <a:off x="4108" y="3360"/>
              <a:ext cx="1344" cy="336"/>
              <a:chOff x="4108" y="3360"/>
              <a:chExt cx="1344" cy="336"/>
            </a:xfrm>
          </p:grpSpPr>
          <p:sp>
            <p:nvSpPr>
              <p:cNvPr id="16" name="AutoShape 14"/>
              <p:cNvSpPr>
                <a:spLocks noChangeArrowheads="1"/>
              </p:cNvSpPr>
              <p:nvPr/>
            </p:nvSpPr>
            <p:spPr bwMode="auto">
              <a:xfrm rot="10800000">
                <a:off x="4108" y="3360"/>
                <a:ext cx="1344" cy="336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FF99FF">
                      <a:alpha val="60001"/>
                    </a:srgbClr>
                  </a:gs>
                  <a:gs pos="100000">
                    <a:srgbClr val="FF99FF">
                      <a:gamma/>
                      <a:tint val="37255"/>
                      <a:invGamma/>
                    </a:srgbClr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Oval 15"/>
              <p:cNvSpPr>
                <a:spLocks noChangeArrowheads="1"/>
              </p:cNvSpPr>
              <p:nvPr/>
            </p:nvSpPr>
            <p:spPr bwMode="auto">
              <a:xfrm rot="10800000">
                <a:off x="4732" y="3456"/>
                <a:ext cx="96" cy="96"/>
              </a:xfrm>
              <a:prstGeom prst="ellipse">
                <a:avLst/>
              </a:prstGeom>
              <a:solidFill>
                <a:srgbClr val="00FF00">
                  <a:alpha val="60001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 flipH="1">
              <a:off x="4108" y="3072"/>
              <a:ext cx="240" cy="960"/>
            </a:xfrm>
            <a:prstGeom prst="line">
              <a:avLst/>
            </a:prstGeom>
            <a:noFill/>
            <a:ln w="57150">
              <a:solidFill>
                <a:srgbClr val="CC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4069" y="3278"/>
              <a:ext cx="1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4625" y="3071"/>
              <a:ext cx="532" cy="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prstClr val="black"/>
                  </a:solidFill>
                  <a:latin typeface="Calibri"/>
                  <a:cs typeface="Arial" charset="0"/>
                </a:rPr>
                <a:t>3.3 cm</a:t>
              </a: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96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5ED1C-437A-4143-9D90-F9722F68BC04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38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83682" name="Rectangle 2"/>
          <p:cNvSpPr>
            <a:spLocks noChangeArrowheads="1"/>
          </p:cNvSpPr>
          <p:nvPr/>
        </p:nvSpPr>
        <p:spPr bwMode="auto">
          <a:xfrm>
            <a:off x="914400" y="228600"/>
            <a:ext cx="70104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 anchor="b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63DE8"/>
                </a:solidFill>
                <a:latin typeface="Times" charset="0"/>
                <a:ea typeface="ＭＳ Ｐゴシック" charset="0"/>
              </a:rPr>
              <a:t>Solid Nuclear Target Region</a:t>
            </a:r>
          </a:p>
        </p:txBody>
      </p:sp>
      <p:pic>
        <p:nvPicPr>
          <p:cNvPr id="5836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733800"/>
            <a:ext cx="6534150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3684" name="Text Box 4"/>
          <p:cNvSpPr txBox="1">
            <a:spLocks noChangeArrowheads="1"/>
          </p:cNvSpPr>
          <p:nvPr/>
        </p:nvSpPr>
        <p:spPr bwMode="auto">
          <a:xfrm>
            <a:off x="381000" y="5410200"/>
            <a:ext cx="8001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Carbon</a:t>
            </a:r>
            <a:r>
              <a:rPr lang="en-US" sz="2800" dirty="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, </a:t>
            </a:r>
            <a:r>
              <a:rPr lang="en-US" sz="2800" b="1" dirty="0" smtClean="0">
                <a:solidFill>
                  <a:srgbClr val="FC0128"/>
                </a:solidFill>
                <a:latin typeface="Times" charset="0"/>
                <a:ea typeface="ＭＳ Ｐゴシック" charset="0"/>
              </a:rPr>
              <a:t>Iron</a:t>
            </a:r>
            <a:r>
              <a:rPr lang="en-US" sz="2800" dirty="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, </a:t>
            </a:r>
            <a:r>
              <a:rPr lang="en-US" sz="2800" b="1" dirty="0" smtClean="0">
                <a:solidFill>
                  <a:srgbClr val="919191"/>
                </a:solidFill>
                <a:latin typeface="Times" charset="0"/>
                <a:ea typeface="ＭＳ Ｐゴシック" charset="0"/>
              </a:rPr>
              <a:t>Lead – </a:t>
            </a:r>
            <a:r>
              <a:rPr lang="en-US" sz="2800" b="1" dirty="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mixed elements in layers to give similar systematics</a:t>
            </a:r>
            <a:endParaRPr lang="en-US" sz="2800" b="1" dirty="0" smtClean="0">
              <a:solidFill>
                <a:srgbClr val="919191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685" name="Text Box 5"/>
          <p:cNvSpPr txBox="1">
            <a:spLocks noChangeArrowheads="1"/>
          </p:cNvSpPr>
          <p:nvPr/>
        </p:nvSpPr>
        <p:spPr bwMode="auto">
          <a:xfrm>
            <a:off x="914405" y="1524001"/>
            <a:ext cx="7835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XUXVXUXV (4 tracking points) between each layer</a:t>
            </a:r>
          </a:p>
        </p:txBody>
      </p:sp>
      <p:grpSp>
        <p:nvGrpSpPr>
          <p:cNvPr id="583686" name="Group 6"/>
          <p:cNvGrpSpPr>
            <a:grpSpLocks/>
          </p:cNvGrpSpPr>
          <p:nvPr/>
        </p:nvGrpSpPr>
        <p:grpSpPr bwMode="auto">
          <a:xfrm>
            <a:off x="2057400" y="2362200"/>
            <a:ext cx="609600" cy="1219200"/>
            <a:chOff x="2832" y="1392"/>
            <a:chExt cx="384" cy="768"/>
          </a:xfrm>
        </p:grpSpPr>
        <p:grpSp>
          <p:nvGrpSpPr>
            <p:cNvPr id="583687" name="Group 7"/>
            <p:cNvGrpSpPr>
              <a:grpSpLocks/>
            </p:cNvGrpSpPr>
            <p:nvPr/>
          </p:nvGrpSpPr>
          <p:grpSpPr bwMode="auto">
            <a:xfrm>
              <a:off x="2832" y="1392"/>
              <a:ext cx="192" cy="768"/>
              <a:chOff x="2832" y="1392"/>
              <a:chExt cx="192" cy="768"/>
            </a:xfrm>
          </p:grpSpPr>
          <p:sp>
            <p:nvSpPr>
              <p:cNvPr id="583688" name="Rectangle 8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689" name="Group 9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690" name="Rectangle 10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691" name="Group 11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692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69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  <p:grpSp>
          <p:nvGrpSpPr>
            <p:cNvPr id="583694" name="Group 14"/>
            <p:cNvGrpSpPr>
              <a:grpSpLocks/>
            </p:cNvGrpSpPr>
            <p:nvPr/>
          </p:nvGrpSpPr>
          <p:grpSpPr bwMode="auto">
            <a:xfrm>
              <a:off x="3024" y="1392"/>
              <a:ext cx="192" cy="768"/>
              <a:chOff x="2832" y="1392"/>
              <a:chExt cx="192" cy="768"/>
            </a:xfrm>
          </p:grpSpPr>
          <p:sp>
            <p:nvSpPr>
              <p:cNvPr id="583695" name="Rectangle 15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696" name="Group 16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697" name="Rectangle 17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698" name="Group 18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699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00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</p:grpSp>
      <p:sp>
        <p:nvSpPr>
          <p:cNvPr id="583701" name="Rectangle 21"/>
          <p:cNvSpPr>
            <a:spLocks noChangeArrowheads="1"/>
          </p:cNvSpPr>
          <p:nvPr/>
        </p:nvSpPr>
        <p:spPr bwMode="auto">
          <a:xfrm>
            <a:off x="1981200" y="2514600"/>
            <a:ext cx="76200" cy="9144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02" name="Rectangle 22"/>
          <p:cNvSpPr>
            <a:spLocks noChangeArrowheads="1"/>
          </p:cNvSpPr>
          <p:nvPr/>
        </p:nvSpPr>
        <p:spPr bwMode="auto">
          <a:xfrm>
            <a:off x="2667000" y="2514600"/>
            <a:ext cx="76200" cy="9144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grpSp>
        <p:nvGrpSpPr>
          <p:cNvPr id="583703" name="Group 23"/>
          <p:cNvGrpSpPr>
            <a:grpSpLocks/>
          </p:cNvGrpSpPr>
          <p:nvPr/>
        </p:nvGrpSpPr>
        <p:grpSpPr bwMode="auto">
          <a:xfrm>
            <a:off x="2743200" y="2362200"/>
            <a:ext cx="609600" cy="1219200"/>
            <a:chOff x="2832" y="1392"/>
            <a:chExt cx="384" cy="768"/>
          </a:xfrm>
        </p:grpSpPr>
        <p:grpSp>
          <p:nvGrpSpPr>
            <p:cNvPr id="583704" name="Group 24"/>
            <p:cNvGrpSpPr>
              <a:grpSpLocks/>
            </p:cNvGrpSpPr>
            <p:nvPr/>
          </p:nvGrpSpPr>
          <p:grpSpPr bwMode="auto">
            <a:xfrm>
              <a:off x="2832" y="1392"/>
              <a:ext cx="192" cy="768"/>
              <a:chOff x="2832" y="1392"/>
              <a:chExt cx="192" cy="768"/>
            </a:xfrm>
          </p:grpSpPr>
          <p:sp>
            <p:nvSpPr>
              <p:cNvPr id="583705" name="Rectangle 25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706" name="Group 26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707" name="Rectangle 27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708" name="Group 28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709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10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  <p:grpSp>
          <p:nvGrpSpPr>
            <p:cNvPr id="583711" name="Group 31"/>
            <p:cNvGrpSpPr>
              <a:grpSpLocks/>
            </p:cNvGrpSpPr>
            <p:nvPr/>
          </p:nvGrpSpPr>
          <p:grpSpPr bwMode="auto">
            <a:xfrm>
              <a:off x="3024" y="1392"/>
              <a:ext cx="192" cy="768"/>
              <a:chOff x="2832" y="1392"/>
              <a:chExt cx="192" cy="768"/>
            </a:xfrm>
          </p:grpSpPr>
          <p:sp>
            <p:nvSpPr>
              <p:cNvPr id="583712" name="Rectangle 32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713" name="Group 33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714" name="Rectangle 34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715" name="Group 35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716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17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</p:grpSp>
      <p:sp>
        <p:nvSpPr>
          <p:cNvPr id="583718" name="Rectangle 38"/>
          <p:cNvSpPr>
            <a:spLocks noChangeArrowheads="1"/>
          </p:cNvSpPr>
          <p:nvPr/>
        </p:nvSpPr>
        <p:spPr bwMode="auto">
          <a:xfrm>
            <a:off x="3352800" y="2514600"/>
            <a:ext cx="76200" cy="9144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19" name="Rectangle 39"/>
          <p:cNvSpPr>
            <a:spLocks noChangeArrowheads="1"/>
          </p:cNvSpPr>
          <p:nvPr/>
        </p:nvSpPr>
        <p:spPr bwMode="auto">
          <a:xfrm>
            <a:off x="4038600" y="2514600"/>
            <a:ext cx="76200" cy="9144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20" name="Rectangle 40"/>
          <p:cNvSpPr>
            <a:spLocks noChangeArrowheads="1"/>
          </p:cNvSpPr>
          <p:nvPr/>
        </p:nvSpPr>
        <p:spPr bwMode="auto">
          <a:xfrm>
            <a:off x="4724400" y="2514600"/>
            <a:ext cx="76200" cy="9144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grpSp>
        <p:nvGrpSpPr>
          <p:cNvPr id="583721" name="Group 41"/>
          <p:cNvGrpSpPr>
            <a:grpSpLocks/>
          </p:cNvGrpSpPr>
          <p:nvPr/>
        </p:nvGrpSpPr>
        <p:grpSpPr bwMode="auto">
          <a:xfrm>
            <a:off x="3429000" y="2362200"/>
            <a:ext cx="609600" cy="1219200"/>
            <a:chOff x="2832" y="1392"/>
            <a:chExt cx="384" cy="768"/>
          </a:xfrm>
        </p:grpSpPr>
        <p:grpSp>
          <p:nvGrpSpPr>
            <p:cNvPr id="583722" name="Group 42"/>
            <p:cNvGrpSpPr>
              <a:grpSpLocks/>
            </p:cNvGrpSpPr>
            <p:nvPr/>
          </p:nvGrpSpPr>
          <p:grpSpPr bwMode="auto">
            <a:xfrm>
              <a:off x="2832" y="1392"/>
              <a:ext cx="192" cy="768"/>
              <a:chOff x="2832" y="1392"/>
              <a:chExt cx="192" cy="768"/>
            </a:xfrm>
          </p:grpSpPr>
          <p:sp>
            <p:nvSpPr>
              <p:cNvPr id="583723" name="Rectangle 43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724" name="Group 44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725" name="Rectangle 45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726" name="Group 46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727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28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  <p:grpSp>
          <p:nvGrpSpPr>
            <p:cNvPr id="583729" name="Group 49"/>
            <p:cNvGrpSpPr>
              <a:grpSpLocks/>
            </p:cNvGrpSpPr>
            <p:nvPr/>
          </p:nvGrpSpPr>
          <p:grpSpPr bwMode="auto">
            <a:xfrm>
              <a:off x="3024" y="1392"/>
              <a:ext cx="192" cy="768"/>
              <a:chOff x="2832" y="1392"/>
              <a:chExt cx="192" cy="768"/>
            </a:xfrm>
          </p:grpSpPr>
          <p:sp>
            <p:nvSpPr>
              <p:cNvPr id="583730" name="Rectangle 50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731" name="Group 51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732" name="Rectangle 52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733" name="Group 53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734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35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</p:grpSp>
      <p:grpSp>
        <p:nvGrpSpPr>
          <p:cNvPr id="583736" name="Group 56"/>
          <p:cNvGrpSpPr>
            <a:grpSpLocks/>
          </p:cNvGrpSpPr>
          <p:nvPr/>
        </p:nvGrpSpPr>
        <p:grpSpPr bwMode="auto">
          <a:xfrm>
            <a:off x="4114800" y="2362200"/>
            <a:ext cx="609600" cy="1219200"/>
            <a:chOff x="2832" y="1392"/>
            <a:chExt cx="384" cy="768"/>
          </a:xfrm>
        </p:grpSpPr>
        <p:grpSp>
          <p:nvGrpSpPr>
            <p:cNvPr id="583737" name="Group 57"/>
            <p:cNvGrpSpPr>
              <a:grpSpLocks/>
            </p:cNvGrpSpPr>
            <p:nvPr/>
          </p:nvGrpSpPr>
          <p:grpSpPr bwMode="auto">
            <a:xfrm>
              <a:off x="2832" y="1392"/>
              <a:ext cx="192" cy="768"/>
              <a:chOff x="2832" y="1392"/>
              <a:chExt cx="192" cy="768"/>
            </a:xfrm>
          </p:grpSpPr>
          <p:sp>
            <p:nvSpPr>
              <p:cNvPr id="583738" name="Rectangle 58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739" name="Group 59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740" name="Rectangle 60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741" name="Group 61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742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43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  <p:grpSp>
          <p:nvGrpSpPr>
            <p:cNvPr id="583744" name="Group 64"/>
            <p:cNvGrpSpPr>
              <a:grpSpLocks/>
            </p:cNvGrpSpPr>
            <p:nvPr/>
          </p:nvGrpSpPr>
          <p:grpSpPr bwMode="auto">
            <a:xfrm>
              <a:off x="3024" y="1392"/>
              <a:ext cx="192" cy="768"/>
              <a:chOff x="2832" y="1392"/>
              <a:chExt cx="192" cy="768"/>
            </a:xfrm>
          </p:grpSpPr>
          <p:sp>
            <p:nvSpPr>
              <p:cNvPr id="583745" name="Rectangle 65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746" name="Group 66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747" name="Rectangle 67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748" name="Group 68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749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50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</p:grpSp>
      <p:grpSp>
        <p:nvGrpSpPr>
          <p:cNvPr id="583751" name="Group 71"/>
          <p:cNvGrpSpPr>
            <a:grpSpLocks/>
          </p:cNvGrpSpPr>
          <p:nvPr/>
        </p:nvGrpSpPr>
        <p:grpSpPr bwMode="auto">
          <a:xfrm>
            <a:off x="1676400" y="2362200"/>
            <a:ext cx="304800" cy="1219200"/>
            <a:chOff x="3888" y="1536"/>
            <a:chExt cx="192" cy="768"/>
          </a:xfrm>
        </p:grpSpPr>
        <p:sp>
          <p:nvSpPr>
            <p:cNvPr id="583752" name="Rectangle 72"/>
            <p:cNvSpPr>
              <a:spLocks noChangeArrowheads="1"/>
            </p:cNvSpPr>
            <p:nvPr/>
          </p:nvSpPr>
          <p:spPr bwMode="auto">
            <a:xfrm>
              <a:off x="3888" y="1536"/>
              <a:ext cx="48" cy="768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smtClean="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grpSp>
          <p:nvGrpSpPr>
            <p:cNvPr id="583753" name="Group 73"/>
            <p:cNvGrpSpPr>
              <a:grpSpLocks/>
            </p:cNvGrpSpPr>
            <p:nvPr/>
          </p:nvGrpSpPr>
          <p:grpSpPr bwMode="auto">
            <a:xfrm>
              <a:off x="3936" y="1536"/>
              <a:ext cx="144" cy="768"/>
              <a:chOff x="1824" y="1536"/>
              <a:chExt cx="144" cy="768"/>
            </a:xfrm>
          </p:grpSpPr>
          <p:sp>
            <p:nvSpPr>
              <p:cNvPr id="583754" name="Rectangle 74"/>
              <p:cNvSpPr>
                <a:spLocks noChangeArrowheads="1"/>
              </p:cNvSpPr>
              <p:nvPr/>
            </p:nvSpPr>
            <p:spPr bwMode="auto">
              <a:xfrm>
                <a:off x="1824" y="1536"/>
                <a:ext cx="48" cy="768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smtClean="0">
                  <a:solidFill>
                    <a:srgbClr val="063DE8"/>
                  </a:solidFill>
                  <a:latin typeface="Symbol" charset="0"/>
                  <a:ea typeface="ＭＳ Ｐゴシック" charset="0"/>
                </a:endParaRPr>
              </a:p>
            </p:txBody>
          </p:sp>
          <p:grpSp>
            <p:nvGrpSpPr>
              <p:cNvPr id="583755" name="Group 75"/>
              <p:cNvGrpSpPr>
                <a:grpSpLocks/>
              </p:cNvGrpSpPr>
              <p:nvPr/>
            </p:nvGrpSpPr>
            <p:grpSpPr bwMode="auto">
              <a:xfrm>
                <a:off x="1872" y="1536"/>
                <a:ext cx="96" cy="768"/>
                <a:chOff x="1872" y="1536"/>
                <a:chExt cx="96" cy="768"/>
              </a:xfrm>
            </p:grpSpPr>
            <p:sp>
              <p:nvSpPr>
                <p:cNvPr id="583756" name="Rectangle 76"/>
                <p:cNvSpPr>
                  <a:spLocks noChangeArrowheads="1"/>
                </p:cNvSpPr>
                <p:nvPr/>
              </p:nvSpPr>
              <p:spPr bwMode="auto">
                <a:xfrm>
                  <a:off x="1872" y="1536"/>
                  <a:ext cx="48" cy="76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smtClean="0">
                    <a:solidFill>
                      <a:srgbClr val="000000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583757" name="Rectangle 77"/>
                <p:cNvSpPr>
                  <a:spLocks noChangeArrowheads="1"/>
                </p:cNvSpPr>
                <p:nvPr/>
              </p:nvSpPr>
              <p:spPr bwMode="auto">
                <a:xfrm>
                  <a:off x="1920" y="1536"/>
                  <a:ext cx="48" cy="768"/>
                </a:xfrm>
                <a:prstGeom prst="rect">
                  <a:avLst/>
                </a:prstGeom>
                <a:solidFill>
                  <a:srgbClr val="008000"/>
                </a:solidFill>
                <a:ln w="12700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</p:grpSp>
        </p:grpSp>
      </p:grpSp>
      <p:grpSp>
        <p:nvGrpSpPr>
          <p:cNvPr id="583758" name="Group 78"/>
          <p:cNvGrpSpPr>
            <a:grpSpLocks/>
          </p:cNvGrpSpPr>
          <p:nvPr/>
        </p:nvGrpSpPr>
        <p:grpSpPr bwMode="auto">
          <a:xfrm>
            <a:off x="4800600" y="2362200"/>
            <a:ext cx="609600" cy="1219200"/>
            <a:chOff x="2832" y="1392"/>
            <a:chExt cx="384" cy="768"/>
          </a:xfrm>
        </p:grpSpPr>
        <p:grpSp>
          <p:nvGrpSpPr>
            <p:cNvPr id="583759" name="Group 79"/>
            <p:cNvGrpSpPr>
              <a:grpSpLocks/>
            </p:cNvGrpSpPr>
            <p:nvPr/>
          </p:nvGrpSpPr>
          <p:grpSpPr bwMode="auto">
            <a:xfrm>
              <a:off x="2832" y="1392"/>
              <a:ext cx="192" cy="768"/>
              <a:chOff x="2832" y="1392"/>
              <a:chExt cx="192" cy="768"/>
            </a:xfrm>
          </p:grpSpPr>
          <p:sp>
            <p:nvSpPr>
              <p:cNvPr id="583760" name="Rectangle 80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761" name="Group 81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762" name="Rectangle 82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763" name="Group 83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764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6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  <p:grpSp>
          <p:nvGrpSpPr>
            <p:cNvPr id="583766" name="Group 86"/>
            <p:cNvGrpSpPr>
              <a:grpSpLocks/>
            </p:cNvGrpSpPr>
            <p:nvPr/>
          </p:nvGrpSpPr>
          <p:grpSpPr bwMode="auto">
            <a:xfrm>
              <a:off x="3024" y="1392"/>
              <a:ext cx="192" cy="768"/>
              <a:chOff x="2832" y="1392"/>
              <a:chExt cx="192" cy="768"/>
            </a:xfrm>
          </p:grpSpPr>
          <p:sp>
            <p:nvSpPr>
              <p:cNvPr id="583767" name="Rectangle 87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768" name="Group 88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769" name="Rectangle 89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770" name="Group 90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771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72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</p:grpSp>
      <p:grpSp>
        <p:nvGrpSpPr>
          <p:cNvPr id="583773" name="Group 93"/>
          <p:cNvGrpSpPr>
            <a:grpSpLocks/>
          </p:cNvGrpSpPr>
          <p:nvPr/>
        </p:nvGrpSpPr>
        <p:grpSpPr bwMode="auto">
          <a:xfrm>
            <a:off x="5410200" y="2362200"/>
            <a:ext cx="609600" cy="1219200"/>
            <a:chOff x="2832" y="1392"/>
            <a:chExt cx="384" cy="768"/>
          </a:xfrm>
        </p:grpSpPr>
        <p:grpSp>
          <p:nvGrpSpPr>
            <p:cNvPr id="583774" name="Group 94"/>
            <p:cNvGrpSpPr>
              <a:grpSpLocks/>
            </p:cNvGrpSpPr>
            <p:nvPr/>
          </p:nvGrpSpPr>
          <p:grpSpPr bwMode="auto">
            <a:xfrm>
              <a:off x="2832" y="1392"/>
              <a:ext cx="192" cy="768"/>
              <a:chOff x="2832" y="1392"/>
              <a:chExt cx="192" cy="768"/>
            </a:xfrm>
          </p:grpSpPr>
          <p:sp>
            <p:nvSpPr>
              <p:cNvPr id="583775" name="Rectangle 95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776" name="Group 96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777" name="Rectangle 97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778" name="Group 98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779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80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  <p:grpSp>
          <p:nvGrpSpPr>
            <p:cNvPr id="583781" name="Group 101"/>
            <p:cNvGrpSpPr>
              <a:grpSpLocks/>
            </p:cNvGrpSpPr>
            <p:nvPr/>
          </p:nvGrpSpPr>
          <p:grpSpPr bwMode="auto">
            <a:xfrm>
              <a:off x="3024" y="1392"/>
              <a:ext cx="192" cy="768"/>
              <a:chOff x="2832" y="1392"/>
              <a:chExt cx="192" cy="768"/>
            </a:xfrm>
          </p:grpSpPr>
          <p:sp>
            <p:nvSpPr>
              <p:cNvPr id="583782" name="Rectangle 102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783" name="Group 103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784" name="Rectangle 104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785" name="Group 105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786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87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</p:grpSp>
      <p:sp>
        <p:nvSpPr>
          <p:cNvPr id="583788" name="Line 108"/>
          <p:cNvSpPr>
            <a:spLocks noChangeShapeType="1"/>
          </p:cNvSpPr>
          <p:nvPr/>
        </p:nvSpPr>
        <p:spPr bwMode="auto">
          <a:xfrm>
            <a:off x="2133600" y="1981200"/>
            <a:ext cx="2286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89" name="Line 109"/>
          <p:cNvSpPr>
            <a:spLocks noChangeShapeType="1"/>
          </p:cNvSpPr>
          <p:nvPr/>
        </p:nvSpPr>
        <p:spPr bwMode="auto">
          <a:xfrm>
            <a:off x="2362200" y="1905000"/>
            <a:ext cx="76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90" name="Line 110"/>
          <p:cNvSpPr>
            <a:spLocks noChangeShapeType="1"/>
          </p:cNvSpPr>
          <p:nvPr/>
        </p:nvSpPr>
        <p:spPr bwMode="auto">
          <a:xfrm flipH="1">
            <a:off x="2514600" y="1981200"/>
            <a:ext cx="1524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91" name="Line 111"/>
          <p:cNvSpPr>
            <a:spLocks noChangeShapeType="1"/>
          </p:cNvSpPr>
          <p:nvPr/>
        </p:nvSpPr>
        <p:spPr bwMode="auto">
          <a:xfrm flipH="1">
            <a:off x="2590800" y="1981200"/>
            <a:ext cx="304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92" name="Text Box 112"/>
          <p:cNvSpPr txBox="1">
            <a:spLocks noChangeArrowheads="1"/>
          </p:cNvSpPr>
          <p:nvPr/>
        </p:nvSpPr>
        <p:spPr bwMode="auto">
          <a:xfrm>
            <a:off x="6232525" y="2355851"/>
            <a:ext cx="21886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Main detector</a:t>
            </a:r>
          </a:p>
        </p:txBody>
      </p:sp>
      <p:sp>
        <p:nvSpPr>
          <p:cNvPr id="583793" name="Line 113"/>
          <p:cNvSpPr>
            <a:spLocks noChangeShapeType="1"/>
          </p:cNvSpPr>
          <p:nvPr/>
        </p:nvSpPr>
        <p:spPr bwMode="auto">
          <a:xfrm>
            <a:off x="381000" y="2819400"/>
            <a:ext cx="990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94" name="Text Box 114"/>
          <p:cNvSpPr txBox="1">
            <a:spLocks noChangeArrowheads="1"/>
          </p:cNvSpPr>
          <p:nvPr/>
        </p:nvSpPr>
        <p:spPr bwMode="auto">
          <a:xfrm>
            <a:off x="288925" y="2889251"/>
            <a:ext cx="10222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Beam</a:t>
            </a:r>
          </a:p>
        </p:txBody>
      </p:sp>
      <p:sp>
        <p:nvSpPr>
          <p:cNvPr id="583795" name="Line 115"/>
          <p:cNvSpPr>
            <a:spLocks noChangeShapeType="1"/>
          </p:cNvSpPr>
          <p:nvPr/>
        </p:nvSpPr>
        <p:spPr bwMode="auto">
          <a:xfrm flipV="1">
            <a:off x="1828800" y="3352800"/>
            <a:ext cx="15240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96" name="Line 116"/>
          <p:cNvSpPr>
            <a:spLocks noChangeShapeType="1"/>
          </p:cNvSpPr>
          <p:nvPr/>
        </p:nvSpPr>
        <p:spPr bwMode="auto">
          <a:xfrm flipH="1" flipV="1">
            <a:off x="2743200" y="3429000"/>
            <a:ext cx="381000" cy="381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97" name="Line 117"/>
          <p:cNvSpPr>
            <a:spLocks noChangeShapeType="1"/>
          </p:cNvSpPr>
          <p:nvPr/>
        </p:nvSpPr>
        <p:spPr bwMode="auto">
          <a:xfrm flipH="1" flipV="1">
            <a:off x="3429000" y="3352800"/>
            <a:ext cx="83820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98" name="Line 118"/>
          <p:cNvSpPr>
            <a:spLocks noChangeShapeType="1"/>
          </p:cNvSpPr>
          <p:nvPr/>
        </p:nvSpPr>
        <p:spPr bwMode="auto">
          <a:xfrm flipH="1" flipV="1">
            <a:off x="4114800" y="3352800"/>
            <a:ext cx="1371600" cy="762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99" name="Line 119"/>
          <p:cNvSpPr>
            <a:spLocks noChangeShapeType="1"/>
          </p:cNvSpPr>
          <p:nvPr/>
        </p:nvSpPr>
        <p:spPr bwMode="auto">
          <a:xfrm flipH="1" flipV="1">
            <a:off x="4800600" y="3276600"/>
            <a:ext cx="182880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486404" y="6399213"/>
            <a:ext cx="2005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"/>
                <a:ea typeface="ＭＳ Ｐゴシック"/>
              </a:rPr>
              <a:t>From: Jorge </a:t>
            </a:r>
            <a:r>
              <a:rPr lang="en-US" dirty="0" err="1" smtClean="0">
                <a:solidFill>
                  <a:srgbClr val="000000"/>
                </a:solidFill>
                <a:latin typeface="Times"/>
                <a:ea typeface="ＭＳ Ｐゴシック"/>
              </a:rPr>
              <a:t>Morfin</a:t>
            </a:r>
            <a:endParaRPr lang="en-US" dirty="0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9869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/>
          </a:bodyPr>
          <a:lstStyle/>
          <a:p>
            <a:r>
              <a:rPr lang="en-US" dirty="0" smtClean="0"/>
              <a:t>Data Sample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5722"/>
            <a:ext cx="8229600" cy="4156654"/>
          </a:xfrm>
        </p:spPr>
        <p:txBody>
          <a:bodyPr>
            <a:normAutofit/>
          </a:bodyPr>
          <a:lstStyle/>
          <a:p>
            <a:r>
              <a:rPr lang="en-US" dirty="0" smtClean="0"/>
              <a:t>Data from March 2010 to April 2012</a:t>
            </a:r>
          </a:p>
          <a:p>
            <a:r>
              <a:rPr lang="en-US" dirty="0" err="1" smtClean="0"/>
              <a:t>NuMI</a:t>
            </a:r>
            <a:r>
              <a:rPr lang="en-US" dirty="0" smtClean="0"/>
              <a:t> low energy tune – peak at 3.5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95% </a:t>
            </a:r>
            <a:r>
              <a:rPr lang="en-US" dirty="0" err="1" smtClean="0"/>
              <a:t>muon</a:t>
            </a:r>
            <a:r>
              <a:rPr lang="en-US" dirty="0" smtClean="0"/>
              <a:t> neutrinos at peak energy</a:t>
            </a:r>
          </a:p>
          <a:p>
            <a:endParaRPr lang="en-US" dirty="0" smtClean="0"/>
          </a:p>
          <a:p>
            <a:r>
              <a:rPr lang="en-US" dirty="0" smtClean="0"/>
              <a:t>5953 events on carbon, 19,024 on iron, 23,967 on lead, 189,168 on CH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46" y="3429000"/>
            <a:ext cx="5322107" cy="49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9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116"/>
            <a:ext cx="8229600" cy="5367866"/>
          </a:xfrm>
        </p:spPr>
        <p:txBody>
          <a:bodyPr>
            <a:noAutofit/>
          </a:bodyPr>
          <a:lstStyle/>
          <a:p>
            <a:r>
              <a:rPr lang="en-US" dirty="0" smtClean="0"/>
              <a:t>The physics of neutrino-nucleus interactions is beautiful – sitting on the interface of many topics in contemporary physics (cup half full).</a:t>
            </a:r>
          </a:p>
          <a:p>
            <a:r>
              <a:rPr lang="en-US" dirty="0" smtClean="0"/>
              <a:t>The standard model is older than most people in this room and we still don’t understand how to implement it properly.  This should disturb you! </a:t>
            </a:r>
            <a:r>
              <a:rPr lang="en-US" dirty="0"/>
              <a:t>(cup half </a:t>
            </a:r>
            <a:r>
              <a:rPr lang="en-US" dirty="0" smtClean="0"/>
              <a:t>empty).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5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114800" y="1676400"/>
            <a:ext cx="4892653" cy="33177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5332320" y="2046599"/>
            <a:ext cx="410690" cy="39946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el-GR" sz="1996" dirty="0">
                <a:solidFill>
                  <a:srgbClr val="616161"/>
                </a:solidFill>
                <a:latin typeface="Arial" pitchFamily="34" charset="0"/>
                <a:cs typeface="Arial" pitchFamily="34" charset="0"/>
              </a:rPr>
              <a:t>ν</a:t>
            </a:r>
            <a:r>
              <a:rPr lang="el-GR" sz="1996" baseline="-25000" dirty="0">
                <a:solidFill>
                  <a:srgbClr val="616161"/>
                </a:solidFill>
                <a:latin typeface="Arial" pitchFamily="34" charset="0"/>
                <a:cs typeface="Arial" pitchFamily="34" charset="0"/>
              </a:rPr>
              <a:t>μ</a:t>
            </a:r>
            <a:endParaRPr lang="en-US" sz="1996" dirty="0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62623" y="109755"/>
            <a:ext cx="8201006" cy="111778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Inclusive Neutrino Cross Sections</a:t>
            </a:r>
            <a:endParaRPr lang="en-US" dirty="0"/>
          </a:p>
        </p:txBody>
      </p:sp>
      <p:sp>
        <p:nvSpPr>
          <p:cNvPr id="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54769" y="6540527"/>
            <a:ext cx="571791" cy="257322"/>
          </a:xfrm>
        </p:spPr>
        <p:txBody>
          <a:bodyPr/>
          <a:lstStyle/>
          <a:p>
            <a:fld id="{95CFFA69-A0B9-4083-9030-80BECC56C716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40</a:t>
            </a:fld>
            <a:endParaRPr lang="en-US" dirty="0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324600" y="2133600"/>
            <a:ext cx="1156906" cy="2695680"/>
          </a:xfrm>
          <a:prstGeom prst="roundRect">
            <a:avLst/>
          </a:prstGeom>
          <a:solidFill>
            <a:schemeClr val="accent6">
              <a:lumMod val="75000"/>
              <a:alpha val="31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633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8822" y="1373281"/>
            <a:ext cx="2636860" cy="538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451" dirty="0">
                <a:solidFill>
                  <a:prstClr val="black"/>
                </a:solidFill>
                <a:latin typeface="Calibri"/>
              </a:rPr>
              <a:t>J.A. </a:t>
            </a:r>
            <a:r>
              <a:rPr lang="en-US" sz="1451" dirty="0" err="1">
                <a:solidFill>
                  <a:prstClr val="black"/>
                </a:solidFill>
                <a:latin typeface="Calibri"/>
              </a:rPr>
              <a:t>Formaggio</a:t>
            </a:r>
            <a:r>
              <a:rPr lang="en-US" sz="1451" dirty="0">
                <a:solidFill>
                  <a:prstClr val="black"/>
                </a:solidFill>
                <a:latin typeface="Calibri"/>
              </a:rPr>
              <a:t> and G.P. Zeller, Rev. Mod. Phys., 2012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 l="64099" t="13655" b="8276"/>
          <a:stretch>
            <a:fillRect/>
          </a:stretch>
        </p:blipFill>
        <p:spPr bwMode="auto">
          <a:xfrm>
            <a:off x="10080" y="4506275"/>
            <a:ext cx="2129310" cy="1668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570477" y="4957609"/>
            <a:ext cx="3276399" cy="48763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81638" tIns="40819" rIns="81638" bIns="40819"/>
          <a:lstStyle/>
          <a:p>
            <a:pPr algn="ctr" defTabSz="91440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14" b="1" dirty="0">
                <a:solidFill>
                  <a:srgbClr val="00B050"/>
                </a:solidFill>
                <a:latin typeface="Times New Roman" charset="0"/>
                <a:ea typeface="DejaVu Sans" charset="0"/>
                <a:cs typeface="DejaVu Sans" charset="0"/>
              </a:rPr>
              <a:t>Deep Inelastic Scattering (DIS)</a:t>
            </a:r>
          </a:p>
          <a:p>
            <a:pPr algn="ctr" defTabSz="91440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14" b="1" dirty="0">
                <a:solidFill>
                  <a:srgbClr val="00B050"/>
                </a:solidFill>
                <a:latin typeface="Times New Roman" charset="0"/>
                <a:ea typeface="DejaVu Sans" charset="0"/>
                <a:cs typeface="DejaVu Sans" charset="0"/>
              </a:rPr>
              <a:t>-destroy nucleon-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 l="28323" t="12414" r="40248"/>
          <a:stretch>
            <a:fillRect/>
          </a:stretch>
        </p:blipFill>
        <p:spPr bwMode="auto">
          <a:xfrm>
            <a:off x="2286000" y="2514600"/>
            <a:ext cx="1863921" cy="1871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228600" y="2743200"/>
            <a:ext cx="2142719" cy="52408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81638" tIns="40819" rIns="81638" bIns="40819"/>
          <a:lstStyle/>
          <a:p>
            <a:pPr algn="ctr" defTabSz="91440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14" b="1" dirty="0">
                <a:solidFill>
                  <a:srgbClr val="1F497D"/>
                </a:solidFill>
                <a:latin typeface="Times New Roman" charset="0"/>
                <a:ea typeface="DejaVu Sans" charset="0"/>
                <a:cs typeface="DejaVu Sans" charset="0"/>
              </a:rPr>
              <a:t>Resonance </a:t>
            </a:r>
          </a:p>
          <a:p>
            <a:pPr algn="ctr" defTabSz="91440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14" b="1" dirty="0">
                <a:solidFill>
                  <a:srgbClr val="1F497D"/>
                </a:solidFill>
                <a:latin typeface="Times New Roman" charset="0"/>
                <a:ea typeface="DejaVu Sans" charset="0"/>
                <a:cs typeface="DejaVu Sans" charset="0"/>
              </a:rPr>
              <a:t>Production (Res)</a:t>
            </a:r>
          </a:p>
          <a:p>
            <a:pPr algn="ctr" defTabSz="91440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14" b="1" dirty="0">
                <a:solidFill>
                  <a:srgbClr val="1F497D"/>
                </a:solidFill>
                <a:latin typeface="Times New Roman" charset="0"/>
                <a:ea typeface="DejaVu Sans" charset="0"/>
                <a:cs typeface="DejaVu Sans" charset="0"/>
              </a:rPr>
              <a:t>-excite nucleon-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/>
          <a:srcRect t="14069" r="73043"/>
          <a:stretch>
            <a:fillRect/>
          </a:stretch>
        </p:blipFill>
        <p:spPr bwMode="auto">
          <a:xfrm>
            <a:off x="148320" y="990600"/>
            <a:ext cx="1598620" cy="1836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300962" y="1328553"/>
            <a:ext cx="2541327" cy="62525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81638" tIns="40819" rIns="81638" bIns="40819"/>
          <a:lstStyle/>
          <a:p>
            <a:pPr algn="ctr" defTabSz="91440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14" b="1" dirty="0">
                <a:solidFill>
                  <a:srgbClr val="FF0000"/>
                </a:solidFill>
                <a:latin typeface="Times New Roman" charset="0"/>
                <a:ea typeface="DejaVu Sans" charset="0"/>
                <a:cs typeface="DejaVu Sans" charset="0"/>
              </a:rPr>
              <a:t>Quasi-Elastic (CCQE)</a:t>
            </a:r>
          </a:p>
          <a:p>
            <a:pPr algn="ctr" defTabSz="91440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14" b="1" dirty="0">
                <a:solidFill>
                  <a:srgbClr val="FF0000"/>
                </a:solidFill>
                <a:latin typeface="Times New Roman" charset="0"/>
                <a:ea typeface="DejaVu Sans" charset="0"/>
                <a:cs typeface="DejaVu Sans" charset="0"/>
              </a:rPr>
              <a:t>-knock out nucleon-</a:t>
            </a: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72250"/>
            <a:ext cx="1371600" cy="209550"/>
          </a:xfrm>
        </p:spPr>
        <p:txBody>
          <a:bodyPr/>
          <a:lstStyle/>
          <a:p>
            <a:r>
              <a:rPr lang="en-US" smtClean="0">
                <a:solidFill>
                  <a:srgbClr val="616161"/>
                </a:solidFill>
                <a:latin typeface="Calibri"/>
              </a:rPr>
              <a:t>March 26, 2014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</p:spPr>
        <p:txBody>
          <a:bodyPr/>
          <a:lstStyle/>
          <a:p>
            <a:r>
              <a:rPr lang="en-US" smtClean="0">
                <a:solidFill>
                  <a:srgbClr val="616161"/>
                </a:solidFill>
                <a:latin typeface="Calibri"/>
              </a:rPr>
              <a:t>Moriond QCD - MINERvA Nuclear Ratios - Brian Tice</a:t>
            </a:r>
            <a:endParaRPr lang="en-US">
              <a:solidFill>
                <a:srgbClr val="61616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265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CFFA69-A0B9-4083-9030-80BECC56C716}" type="slidenum">
              <a:rPr lang="en-US" smtClean="0"/>
              <a:pPr lvl="0"/>
              <a:t>41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7440" y="4704758"/>
            <a:ext cx="3805040" cy="14200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en-US" sz="2540" b="1" u="sng" dirty="0">
                <a:ea typeface="Gothic" pitchFamily="2"/>
                <a:cs typeface="Arial" pitchFamily="34" charset="0"/>
              </a:rPr>
              <a:t>Event Topology</a:t>
            </a:r>
          </a:p>
          <a:p>
            <a:pPr hangingPunct="0">
              <a:buNone/>
            </a:pPr>
            <a:r>
              <a:rPr lang="en-US" sz="2177" dirty="0" err="1">
                <a:ea typeface="Gothic" pitchFamily="2"/>
                <a:cs typeface="Arial" pitchFamily="34" charset="0"/>
              </a:rPr>
              <a:t>Muon</a:t>
            </a:r>
            <a:r>
              <a:rPr lang="en-US" sz="2177" dirty="0">
                <a:ea typeface="Gothic" pitchFamily="2"/>
                <a:cs typeface="Arial" pitchFamily="34" charset="0"/>
              </a:rPr>
              <a:t> must be matched to a momentum- and charge-analyzed track in MINOS ND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62622" y="109755"/>
            <a:ext cx="8981378" cy="111778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Event Selection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917600" y="4673161"/>
            <a:ext cx="4226400" cy="14768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en-US" sz="2540" b="1" u="sng" dirty="0">
                <a:ea typeface="Gothic" pitchFamily="2"/>
                <a:cs typeface="Arial" pitchFamily="34" charset="0"/>
              </a:rPr>
              <a:t>Interaction Material</a:t>
            </a:r>
          </a:p>
          <a:p>
            <a:pPr hangingPunct="0">
              <a:buNone/>
            </a:pPr>
            <a:r>
              <a:rPr lang="en-US" sz="2177" dirty="0">
                <a:ea typeface="Gothic" pitchFamily="2"/>
                <a:cs typeface="Arial" pitchFamily="34" charset="0"/>
              </a:rPr>
              <a:t>Vertex must be in passive nuclear target or adjacent scintillator plane</a:t>
            </a:r>
          </a:p>
          <a:p>
            <a:pPr hangingPunct="0">
              <a:buNone/>
            </a:pPr>
            <a:endParaRPr lang="en-US" sz="2540" b="1" u="sng" dirty="0">
              <a:ea typeface="Gothic" pitchFamily="2"/>
              <a:cs typeface="Arial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80" y="855278"/>
            <a:ext cx="8608880" cy="3405620"/>
          </a:xfrm>
          <a:prstGeom prst="rect">
            <a:avLst/>
          </a:prstGeom>
        </p:spPr>
      </p:pic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7335250" y="2596835"/>
            <a:ext cx="881279" cy="396000"/>
          </a:xfrm>
          <a:prstGeom prst="ellipse">
            <a:avLst/>
          </a:prstGeom>
          <a:solidFill>
            <a:srgbClr val="4B1F6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8" tIns="40819" rIns="81638" bIns="40819" anchor="ctr" anchorCtr="1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270" b="1" dirty="0">
                <a:solidFill>
                  <a:srgbClr val="FFFFFF"/>
                </a:solidFill>
                <a:latin typeface="Arial" pitchFamily="34" charset="0"/>
                <a:ea typeface="DejaVu Sans" charset="0"/>
                <a:cs typeface="Arial" pitchFamily="34" charset="0"/>
              </a:rPr>
              <a:t>DATA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6560" y="4275776"/>
            <a:ext cx="1842171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14" dirty="0">
                <a:latin typeface="Arial" pitchFamily="34" charset="0"/>
                <a:cs typeface="Arial" pitchFamily="34" charset="0"/>
              </a:rPr>
              <a:t>Module Number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014560" y="4483136"/>
            <a:ext cx="82944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-5400000">
            <a:off x="-603405" y="3304068"/>
            <a:ext cx="1555234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14" dirty="0">
                <a:latin typeface="Arial" pitchFamily="34" charset="0"/>
                <a:cs typeface="Arial" pitchFamily="34" charset="0"/>
              </a:rPr>
              <a:t>Strip Number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217440" y="2115720"/>
            <a:ext cx="0" cy="69120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281169" y="2570051"/>
            <a:ext cx="2073600" cy="1348767"/>
          </a:xfrm>
          <a:prstGeom prst="rect">
            <a:avLst/>
          </a:prstGeom>
          <a:noFill/>
          <a:ln w="15875" cap="rnd">
            <a:solidFill>
              <a:schemeClr val="tx1">
                <a:lumMod val="65000"/>
                <a:lumOff val="35000"/>
              </a:schemeClr>
            </a:solidFill>
            <a:bevel/>
          </a:ln>
        </p:spPr>
        <p:txBody>
          <a:bodyPr wrap="square" rtlCol="0">
            <a:spAutoFit/>
          </a:bodyPr>
          <a:lstStyle/>
          <a:p>
            <a:r>
              <a:rPr lang="en-US" sz="1633" dirty="0">
                <a:hlinkClick r:id="rId4"/>
              </a:rPr>
              <a:t>This Event</a:t>
            </a:r>
            <a:endParaRPr lang="en-US" sz="1633" dirty="0"/>
          </a:p>
          <a:p>
            <a:r>
              <a:rPr lang="en-US" sz="1633" dirty="0"/>
              <a:t>Run: 2000</a:t>
            </a:r>
          </a:p>
          <a:p>
            <a:r>
              <a:rPr lang="en-US" sz="1633" dirty="0" err="1"/>
              <a:t>Subrun</a:t>
            </a:r>
            <a:r>
              <a:rPr lang="en-US" sz="1633" dirty="0"/>
              <a:t>: 7</a:t>
            </a:r>
          </a:p>
          <a:p>
            <a:r>
              <a:rPr lang="en-US" sz="1633" dirty="0"/>
              <a:t>Gate: 119</a:t>
            </a:r>
          </a:p>
          <a:p>
            <a:r>
              <a:rPr lang="en-US" sz="1633" dirty="0"/>
              <a:t>Slice: 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17792" y="1071412"/>
            <a:ext cx="957292" cy="586327"/>
          </a:xfrm>
          <a:prstGeom prst="rect">
            <a:avLst/>
          </a:prstGeom>
          <a:noFill/>
          <a:ln w="22225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8900000" scaled="1"/>
              <a:tileRect/>
            </a:gradFill>
          </a:ln>
        </p:spPr>
        <p:txBody>
          <a:bodyPr wrap="square" lIns="82944" tIns="41472" rIns="82944" bIns="41472">
            <a:spAutoFit/>
          </a:bodyPr>
          <a:lstStyle/>
          <a:p>
            <a:pPr algn="ctr"/>
            <a:r>
              <a:rPr lang="en-US" sz="3266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</a:t>
            </a:r>
            <a:r>
              <a:rPr lang="en-US" sz="3266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</a:t>
            </a:r>
            <a:r>
              <a:rPr lang="el-GR" sz="3266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ν</a:t>
            </a:r>
            <a:r>
              <a:rPr lang="el-GR" sz="3266" b="1" baseline="-250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μ</a:t>
            </a:r>
            <a:endParaRPr lang="en-US" sz="3266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25866" y="1365386"/>
            <a:ext cx="378265" cy="32105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en-US" sz="2177" b="1" dirty="0">
                <a:solidFill>
                  <a:srgbClr val="FFFFFF"/>
                </a:solidFill>
                <a:latin typeface="Helvetic" pitchFamily="34"/>
                <a:ea typeface="Gothic" pitchFamily="2"/>
                <a:cs typeface="Lucidasans" pitchFamily="2"/>
              </a:rPr>
              <a:t>Fe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50107" y="959359"/>
            <a:ext cx="401785" cy="32105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en-US" sz="2177" b="1" dirty="0" err="1">
                <a:solidFill>
                  <a:srgbClr val="FFFFFF"/>
                </a:solidFill>
                <a:latin typeface="Helvetic" pitchFamily="34"/>
                <a:ea typeface="Gothic" pitchFamily="2"/>
                <a:cs typeface="Lucidasans" pitchFamily="2"/>
              </a:rPr>
              <a:t>Pb</a:t>
            </a:r>
            <a:endParaRPr lang="en-US" sz="2177" b="1" dirty="0">
              <a:solidFill>
                <a:srgbClr val="FFFFFF"/>
              </a:solidFill>
              <a:latin typeface="Helvetic" pitchFamily="34"/>
              <a:ea typeface="Gothic" pitchFamily="2"/>
              <a:cs typeface="Lucidasans" pitchFamily="2"/>
            </a:endParaRPr>
          </a:p>
        </p:txBody>
      </p:sp>
      <p:cxnSp>
        <p:nvCxnSpPr>
          <p:cNvPr id="12" name="Elbow Connector 11"/>
          <p:cNvCxnSpPr/>
          <p:nvPr/>
        </p:nvCxnSpPr>
        <p:spPr>
          <a:xfrm rot="10800000" flipV="1">
            <a:off x="2705761" y="1256912"/>
            <a:ext cx="360273" cy="58232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034" y="735665"/>
            <a:ext cx="964433" cy="104249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27998" y="1029535"/>
            <a:ext cx="760721" cy="3436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33" dirty="0"/>
              <a:t>X View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90970" y="1338791"/>
            <a:ext cx="378265" cy="32105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en-US" sz="2177" b="1" dirty="0">
                <a:solidFill>
                  <a:srgbClr val="FFFFFF"/>
                </a:solidFill>
                <a:latin typeface="Helvetic" pitchFamily="34"/>
                <a:ea typeface="Gothic" pitchFamily="2"/>
                <a:cs typeface="Lucidasans" pitchFamily="2"/>
              </a:rPr>
              <a:t>Fe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20480" y="964109"/>
            <a:ext cx="401785" cy="32105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en-US" sz="2177" b="1" dirty="0" err="1">
                <a:solidFill>
                  <a:srgbClr val="FFFFFF"/>
                </a:solidFill>
                <a:latin typeface="Helvetic" pitchFamily="34"/>
                <a:ea typeface="Gothic" pitchFamily="2"/>
                <a:cs typeface="Lucidasans" pitchFamily="2"/>
              </a:rPr>
              <a:t>Pb</a:t>
            </a:r>
            <a:endParaRPr lang="en-US" sz="2177" b="1" dirty="0">
              <a:solidFill>
                <a:srgbClr val="FFFFFF"/>
              </a:solidFill>
              <a:latin typeface="Helvetic" pitchFamily="34"/>
              <a:ea typeface="Gothic" pitchFamily="2"/>
              <a:cs typeface="Lucidasans" pitchFamily="2"/>
            </a:endParaRP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72250"/>
            <a:ext cx="1371600" cy="209550"/>
          </a:xfrm>
        </p:spPr>
        <p:txBody>
          <a:bodyPr/>
          <a:lstStyle/>
          <a:p>
            <a:r>
              <a:rPr lang="en-US" smtClean="0"/>
              <a:t>March 26, 2014</a:t>
            </a:r>
            <a:endParaRPr lang="en-US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</p:spPr>
        <p:txBody>
          <a:bodyPr/>
          <a:lstStyle/>
          <a:p>
            <a:r>
              <a:rPr lang="en-US" smtClean="0"/>
              <a:t>Moriond QCD - MINERvA Nuclear Ratios - Brian Tice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3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CFFA69-A0B9-4083-9030-80BECC56C716}" type="slidenum">
              <a:rPr lang="en-US" smtClean="0"/>
              <a:pPr lvl="0"/>
              <a:t>42</a:t>
            </a:fld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62622" y="109755"/>
            <a:ext cx="8981378" cy="111778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Event Reconstruction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09524" y="1005077"/>
            <a:ext cx="4462477" cy="10223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sz="2177" b="1" u="sng" dirty="0" err="1">
                <a:solidFill>
                  <a:srgbClr val="7030A0"/>
                </a:solidFill>
              </a:rPr>
              <a:t>Hadronic</a:t>
            </a:r>
            <a:r>
              <a:rPr lang="en-US" sz="2177" b="1" u="sng" dirty="0">
                <a:solidFill>
                  <a:srgbClr val="7030A0"/>
                </a:solidFill>
              </a:rPr>
              <a:t> Energy</a:t>
            </a:r>
          </a:p>
          <a:p>
            <a:pPr hangingPunct="0">
              <a:buNone/>
            </a:pPr>
            <a:r>
              <a:rPr lang="en-US" sz="2177" dirty="0">
                <a:ea typeface="Gothic" pitchFamily="2"/>
                <a:cs typeface="Arial" pitchFamily="34" charset="0"/>
              </a:rPr>
              <a:t>Sum of non-</a:t>
            </a:r>
            <a:r>
              <a:rPr lang="en-US" sz="2177" dirty="0" err="1">
                <a:ea typeface="Gothic" pitchFamily="2"/>
                <a:cs typeface="Arial" pitchFamily="34" charset="0"/>
              </a:rPr>
              <a:t>muon</a:t>
            </a:r>
            <a:r>
              <a:rPr lang="en-US" sz="2177" dirty="0">
                <a:ea typeface="Gothic" pitchFamily="2"/>
                <a:cs typeface="Arial" pitchFamily="34" charset="0"/>
              </a:rPr>
              <a:t> visible energy.</a:t>
            </a:r>
          </a:p>
          <a:p>
            <a:pPr hangingPunct="0">
              <a:buNone/>
            </a:pPr>
            <a:r>
              <a:rPr lang="en-US" sz="2177" dirty="0">
                <a:ea typeface="Gothic" pitchFamily="2"/>
                <a:cs typeface="Arial" pitchFamily="34" charset="0"/>
              </a:rPr>
              <a:t>Weight for passive material traversed.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78803" y="990600"/>
            <a:ext cx="4462477" cy="10223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en-US" sz="2177" b="1" u="sng" dirty="0" err="1">
                <a:solidFill>
                  <a:srgbClr val="00B050"/>
                </a:solidFill>
                <a:ea typeface="Gothic" pitchFamily="2"/>
                <a:cs typeface="Arial" pitchFamily="34" charset="0"/>
              </a:rPr>
              <a:t>Muon</a:t>
            </a:r>
            <a:r>
              <a:rPr lang="en-US" sz="2177" b="1" u="sng" dirty="0">
                <a:solidFill>
                  <a:srgbClr val="00B050"/>
                </a:solidFill>
                <a:ea typeface="Gothic" pitchFamily="2"/>
                <a:cs typeface="Arial" pitchFamily="34" charset="0"/>
              </a:rPr>
              <a:t> Energy</a:t>
            </a:r>
            <a:endParaRPr lang="en-US" sz="2177" b="1" dirty="0">
              <a:ea typeface="Gothic" pitchFamily="2"/>
              <a:cs typeface="Arial" pitchFamily="34" charset="0"/>
            </a:endParaRPr>
          </a:p>
          <a:p>
            <a:pPr hangingPunct="0">
              <a:buNone/>
            </a:pPr>
            <a:r>
              <a:rPr lang="en-US" sz="2177" dirty="0">
                <a:ea typeface="Gothic" pitchFamily="2"/>
                <a:cs typeface="Arial" pitchFamily="34" charset="0"/>
              </a:rPr>
              <a:t>From range or curvature in MINOS.  </a:t>
            </a:r>
          </a:p>
          <a:p>
            <a:pPr hangingPunct="0">
              <a:buNone/>
            </a:pPr>
            <a:r>
              <a:rPr lang="en-US" sz="2177" dirty="0">
                <a:ea typeface="Gothic" pitchFamily="2"/>
                <a:cs typeface="Arial" pitchFamily="34" charset="0"/>
              </a:rPr>
              <a:t>Add energy lost in </a:t>
            </a:r>
            <a:r>
              <a:rPr lang="en-US" sz="2177" dirty="0" err="1">
                <a:ea typeface="Gothic" pitchFamily="2"/>
                <a:cs typeface="Arial" pitchFamily="34" charset="0"/>
              </a:rPr>
              <a:t>MINERvA</a:t>
            </a:r>
            <a:r>
              <a:rPr lang="en-US" sz="2177" dirty="0">
                <a:ea typeface="Gothic" pitchFamily="2"/>
                <a:cs typeface="Arial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870019" y="1958280"/>
            <a:ext cx="3373424" cy="76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en-US" sz="2177" b="1" u="sng" dirty="0" err="1">
                <a:solidFill>
                  <a:srgbClr val="0070C0"/>
                </a:solidFill>
                <a:ea typeface="Gothic" pitchFamily="2"/>
                <a:cs typeface="Arial" pitchFamily="34" charset="0"/>
              </a:rPr>
              <a:t>Muon</a:t>
            </a:r>
            <a:r>
              <a:rPr lang="en-US" sz="2177" b="1" u="sng" dirty="0">
                <a:solidFill>
                  <a:srgbClr val="0070C0"/>
                </a:solidFill>
                <a:ea typeface="Gothic" pitchFamily="2"/>
                <a:cs typeface="Arial" pitchFamily="34" charset="0"/>
              </a:rPr>
              <a:t> Angle</a:t>
            </a:r>
          </a:p>
          <a:p>
            <a:pPr lvl="0" hangingPunct="0"/>
            <a:r>
              <a:rPr lang="en-US" sz="2177" dirty="0">
                <a:ea typeface="Gothic" pitchFamily="2"/>
                <a:cs typeface="Arial" pitchFamily="34" charset="0"/>
              </a:rPr>
              <a:t>Fitted track slopes at vertex.</a:t>
            </a:r>
          </a:p>
        </p:txBody>
      </p:sp>
      <p:sp>
        <p:nvSpPr>
          <p:cNvPr id="33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72250"/>
            <a:ext cx="1371600" cy="209550"/>
          </a:xfrm>
        </p:spPr>
        <p:txBody>
          <a:bodyPr/>
          <a:lstStyle/>
          <a:p>
            <a:r>
              <a:rPr lang="en-US" smtClean="0"/>
              <a:t>March 26, 2014</a:t>
            </a:r>
            <a:endParaRPr lang="en-US"/>
          </a:p>
        </p:txBody>
      </p:sp>
      <p:sp>
        <p:nvSpPr>
          <p:cNvPr id="3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</p:spPr>
        <p:txBody>
          <a:bodyPr/>
          <a:lstStyle/>
          <a:p>
            <a:r>
              <a:rPr lang="en-US" smtClean="0"/>
              <a:t>Moriond QCD - MINERvA Nuclear Ratios - Brian Tice</a:t>
            </a:r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651" y="4203190"/>
            <a:ext cx="1371284" cy="826010"/>
          </a:xfrm>
          <a:prstGeom prst="rect">
            <a:avLst/>
          </a:prstGeom>
          <a:ln>
            <a:solidFill>
              <a:srgbClr val="0070C0"/>
            </a:solidFill>
          </a:ln>
          <a:effectLst>
            <a:softEdge rad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5" y="5333154"/>
            <a:ext cx="4213267" cy="5420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60" y="2099188"/>
            <a:ext cx="2832940" cy="841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2085" y="3375361"/>
            <a:ext cx="1847850" cy="52387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47131" y="3318015"/>
            <a:ext cx="4076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4"/>
                </a:solidFill>
              </a:rPr>
              <a:t>Unfold neutrino energy distributions</a:t>
            </a:r>
          </a:p>
          <a:p>
            <a:pPr algn="ctr"/>
            <a:r>
              <a:rPr lang="en-US" sz="2000" dirty="0" smtClean="0"/>
              <a:t>Use simulation of detector smearing</a:t>
            </a:r>
            <a:endParaRPr lang="en-US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4724400" y="4171890"/>
            <a:ext cx="33437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Do not unfold x distributions</a:t>
            </a:r>
          </a:p>
          <a:p>
            <a:pPr algn="ctr"/>
            <a:r>
              <a:rPr lang="en-US" sz="2000" dirty="0" smtClean="0"/>
              <a:t>Large migration among x bins</a:t>
            </a:r>
          </a:p>
          <a:p>
            <a:pPr algn="ctr"/>
            <a:r>
              <a:rPr lang="en-US" sz="2000" dirty="0" smtClean="0"/>
              <a:t>Avoid systematic effects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2680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545" y="3684715"/>
            <a:ext cx="3698910" cy="2462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42" y="3684715"/>
            <a:ext cx="3653611" cy="2411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21" y="825935"/>
            <a:ext cx="3571875" cy="2352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Energy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CFFA69-A0B9-4083-9030-80BECC56C716}" type="slidenum">
              <a:rPr lang="en-US" smtClean="0"/>
              <a:pPr lvl="0"/>
              <a:t>43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157280" y="1078920"/>
            <a:ext cx="5009440" cy="4551470"/>
          </a:xfrm>
        </p:spPr>
        <p:txBody>
          <a:bodyPr/>
          <a:lstStyle/>
          <a:p>
            <a:r>
              <a:rPr lang="en-US" dirty="0" smtClean="0"/>
              <a:t>No evidence of tension between our data and simulation here</a:t>
            </a:r>
          </a:p>
          <a:p>
            <a:pPr lvl="1"/>
            <a:r>
              <a:rPr lang="en-US" dirty="0" smtClean="0"/>
              <a:t>Good news for oscillation experiments so far…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9400" y="1237213"/>
            <a:ext cx="393056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14" b="1" dirty="0">
                <a:solidFill>
                  <a:srgbClr val="00B050"/>
                </a:solidFill>
              </a:rPr>
              <a:t>σ</a:t>
            </a:r>
            <a:r>
              <a:rPr lang="en-US" sz="1814" b="1" baseline="30000" dirty="0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96016" y="1525537"/>
            <a:ext cx="490840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14" b="1" dirty="0">
                <a:solidFill>
                  <a:srgbClr val="FFC000"/>
                </a:solidFill>
              </a:rPr>
              <a:t>σ</a:t>
            </a:r>
            <a:r>
              <a:rPr lang="en-US" sz="1814" b="1" baseline="30000" dirty="0">
                <a:solidFill>
                  <a:srgbClr val="FFC000"/>
                </a:solidFill>
              </a:rPr>
              <a:t>CH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819400" y="1536956"/>
            <a:ext cx="375440" cy="59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20004" y="4134578"/>
            <a:ext cx="476412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14" b="1" dirty="0">
                <a:solidFill>
                  <a:srgbClr val="0070C0"/>
                </a:solidFill>
              </a:rPr>
              <a:t>σ</a:t>
            </a:r>
            <a:r>
              <a:rPr lang="en-US" sz="1814" b="1" baseline="30000" dirty="0" err="1">
                <a:solidFill>
                  <a:srgbClr val="0070C0"/>
                </a:solidFill>
              </a:rPr>
              <a:t>Pb</a:t>
            </a:r>
            <a:endParaRPr lang="en-US" sz="1814" b="1" baseline="300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96620" y="4422902"/>
            <a:ext cx="490840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14" b="1" dirty="0">
                <a:solidFill>
                  <a:srgbClr val="FFC000"/>
                </a:solidFill>
              </a:rPr>
              <a:t>σ</a:t>
            </a:r>
            <a:r>
              <a:rPr lang="en-US" sz="1814" b="1" baseline="30000" dirty="0">
                <a:solidFill>
                  <a:srgbClr val="FFC000"/>
                </a:solidFill>
              </a:rPr>
              <a:t>CH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7220003" y="4434321"/>
            <a:ext cx="375440" cy="59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19342" y="4039894"/>
            <a:ext cx="458139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14" b="1" dirty="0">
                <a:solidFill>
                  <a:srgbClr val="FF0000"/>
                </a:solidFill>
              </a:rPr>
              <a:t>σ</a:t>
            </a:r>
            <a:r>
              <a:rPr lang="en-US" sz="1814" b="1" baseline="30000" dirty="0">
                <a:solidFill>
                  <a:srgbClr val="FF0000"/>
                </a:solidFill>
              </a:rPr>
              <a:t>Fe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95959" y="4328217"/>
            <a:ext cx="490840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14" b="1" dirty="0">
                <a:solidFill>
                  <a:srgbClr val="FFC000"/>
                </a:solidFill>
              </a:rPr>
              <a:t>σ</a:t>
            </a:r>
            <a:r>
              <a:rPr lang="en-US" sz="1814" b="1" baseline="30000" dirty="0">
                <a:solidFill>
                  <a:srgbClr val="FFC000"/>
                </a:solidFill>
              </a:rPr>
              <a:t>CH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065078" y="4339637"/>
            <a:ext cx="375440" cy="59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72250"/>
            <a:ext cx="1371600" cy="209550"/>
          </a:xfrm>
        </p:spPr>
        <p:txBody>
          <a:bodyPr/>
          <a:lstStyle/>
          <a:p>
            <a:r>
              <a:rPr lang="en-US" smtClean="0"/>
              <a:t>March 26, 2014</a:t>
            </a:r>
            <a:endParaRPr lang="en-US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</p:spPr>
        <p:txBody>
          <a:bodyPr/>
          <a:lstStyle/>
          <a:p>
            <a:r>
              <a:rPr lang="en-US" smtClean="0"/>
              <a:t>Moriond QCD - MINERvA Nuclear Ratios - Brian Tice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5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4796"/>
            <a:ext cx="4295179" cy="475105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Discrepancies between data and simulation at both low and high x – both discrepancies increase as a function of A</a:t>
            </a:r>
          </a:p>
          <a:p>
            <a:r>
              <a:rPr lang="en-US" dirty="0" smtClean="0"/>
              <a:t>Low x due to insufficient shadowing in the simulation </a:t>
            </a:r>
          </a:p>
          <a:p>
            <a:r>
              <a:rPr lang="en-US" dirty="0" smtClean="0"/>
              <a:t>High x (dominated by quasi-elastic)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515" y="134343"/>
            <a:ext cx="3527346" cy="635441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543800" y="539275"/>
            <a:ext cx="1171036" cy="5616575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" name="Rounded Rectangle 8"/>
          <p:cNvSpPr/>
          <p:nvPr/>
        </p:nvSpPr>
        <p:spPr>
          <a:xfrm>
            <a:off x="6096000" y="539275"/>
            <a:ext cx="313448" cy="5616575"/>
          </a:xfrm>
          <a:prstGeom prst="roundRect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</p:spTree>
    <p:extLst>
      <p:ext uri="{BB962C8B-B14F-4D97-AF65-F5344CB8AC3E}">
        <p14:creationId xmlns:p14="http://schemas.microsoft.com/office/powerpoint/2010/main" val="3799569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116"/>
            <a:ext cx="8229600" cy="5367866"/>
          </a:xfrm>
        </p:spPr>
        <p:txBody>
          <a:bodyPr>
            <a:normAutofit/>
          </a:bodyPr>
          <a:lstStyle/>
          <a:p>
            <a:r>
              <a:rPr lang="en-US" dirty="0" smtClean="0"/>
              <a:t>Fine-grained trackers allow us to make precision neutrino measurements – even in broa</a:t>
            </a:r>
            <a:r>
              <a:rPr lang="en-US" dirty="0" smtClean="0"/>
              <a:t>d-band neutrino beams</a:t>
            </a:r>
          </a:p>
          <a:p>
            <a:r>
              <a:rPr lang="en-US" dirty="0" smtClean="0"/>
              <a:t>The measurements can distinguish between models and even find new effects </a:t>
            </a:r>
            <a:r>
              <a:rPr lang="en-US" dirty="0" smtClean="0"/>
              <a:t>with statistical significance</a:t>
            </a:r>
          </a:p>
          <a:p>
            <a:r>
              <a:rPr lang="en-US" dirty="0" smtClean="0"/>
              <a:t>It is crucial for us to continue a program of measurements and incorporate these programs into neutrino oscillation experiments at the near site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982132"/>
          </a:xfrm>
        </p:spPr>
        <p:txBody>
          <a:bodyPr>
            <a:normAutofit/>
          </a:bodyPr>
          <a:lstStyle/>
          <a:p>
            <a:r>
              <a:rPr lang="en-US" dirty="0" smtClean="0"/>
              <a:t>LBNE Near Neutrino 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46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796344" y="985838"/>
            <a:ext cx="5347661" cy="5347661"/>
            <a:chOff x="3796339" y="1143000"/>
            <a:chExt cx="5347661" cy="534766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6339" y="1143000"/>
              <a:ext cx="5347661" cy="5347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rot="120000" flipH="1" flipV="1">
              <a:off x="5334000" y="3581400"/>
              <a:ext cx="990600" cy="3810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21480000" flipV="1">
              <a:off x="6324600" y="3962400"/>
              <a:ext cx="0" cy="9906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1380000">
              <a:off x="5675277" y="3456817"/>
              <a:ext cx="59503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/>
                  <a:cs typeface="Times New Roman"/>
                </a:rPr>
                <a:t>3.5 m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967055"/>
            <a:ext cx="4013199" cy="5435861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cs typeface="Times New Roman"/>
              </a:rPr>
              <a:t>High precision straw-tube tracker with embedded high-pressure argon gas targets</a:t>
            </a:r>
          </a:p>
          <a:p>
            <a:r>
              <a:rPr lang="en-US" dirty="0">
                <a:cs typeface="Times New Roman"/>
              </a:rPr>
              <a:t>4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>
                <a:cs typeface="Times New Roman"/>
              </a:rPr>
              <a:t> electromagnetic calorimeter and </a:t>
            </a:r>
            <a:r>
              <a:rPr lang="en-US" dirty="0" err="1">
                <a:cs typeface="Times New Roman"/>
              </a:rPr>
              <a:t>muon</a:t>
            </a:r>
            <a:r>
              <a:rPr lang="en-US" dirty="0">
                <a:cs typeface="Times New Roman"/>
              </a:rPr>
              <a:t> identification systems</a:t>
            </a:r>
          </a:p>
          <a:p>
            <a:r>
              <a:rPr lang="en-US" dirty="0">
                <a:cs typeface="Times New Roman"/>
              </a:rPr>
              <a:t>Large-aperture dipole magnet</a:t>
            </a:r>
          </a:p>
          <a:p>
            <a:r>
              <a:rPr lang="en-US" dirty="0">
                <a:cs typeface="Times New Roman"/>
              </a:rPr>
              <a:t>Philosophy</a:t>
            </a:r>
          </a:p>
          <a:p>
            <a:pPr lvl="1"/>
            <a:r>
              <a:rPr lang="en-US" dirty="0">
                <a:cs typeface="Times New Roman"/>
              </a:rPr>
              <a:t>make high-precision, high-statistics measurements of neutrino interactions with argon (far detector nucleus)</a:t>
            </a:r>
          </a:p>
          <a:p>
            <a:pPr lvl="1"/>
            <a:r>
              <a:rPr lang="en-US" dirty="0">
                <a:cs typeface="Times New Roman"/>
              </a:rPr>
              <a:t>measure inclusive and exclusive cross-sections to build and constrain models to predict the event signatures at the far site </a:t>
            </a:r>
            <a:r>
              <a:rPr lang="en-US" i="1" dirty="0">
                <a:cs typeface="Times New Roman"/>
              </a:rPr>
              <a:t>and correlate them with the true neutrino energy</a:t>
            </a:r>
          </a:p>
          <a:p>
            <a:pPr lvl="1"/>
            <a:r>
              <a:rPr lang="en-US" dirty="0">
                <a:cs typeface="Times New Roman"/>
              </a:rPr>
              <a:t>make detailed studies of electron (and </a:t>
            </a:r>
            <a:r>
              <a:rPr lang="en-US" dirty="0" err="1">
                <a:cs typeface="Times New Roman"/>
              </a:rPr>
              <a:t>muon</a:t>
            </a:r>
            <a:r>
              <a:rPr lang="en-US" dirty="0">
                <a:cs typeface="Times New Roman"/>
              </a:rPr>
              <a:t>) neutrinos and anti-neutrinos separately</a:t>
            </a:r>
          </a:p>
          <a:p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10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136"/>
            <a:ext cx="5524500" cy="625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89600" y="1374869"/>
            <a:ext cx="3276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ECal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designed to identify electrons and photons –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critical for measuring neutral pion background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Sandwich of lead and plastic scintillator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Downstream 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ECal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has 58 layers of 1.75mm lead with scintillator bars of  2.5cmx0.5cm profile (4m long)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The Barrel 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ECal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(shown at left) and Upstream 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ECal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have 3.5mm of lead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Total lead mass is 110 tons, scintillator mass is 35 tons</a:t>
            </a:r>
          </a:p>
          <a:p>
            <a:endParaRPr lang="en-US" sz="20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850" y="1130301"/>
            <a:ext cx="18834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4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p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coverage gives </a:t>
            </a:r>
          </a:p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excellent neutral </a:t>
            </a:r>
          </a:p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pion identification </a:t>
            </a:r>
          </a:p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and containment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125" y="61793"/>
            <a:ext cx="5532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Electromagnetic Calorimeter </a:t>
            </a:r>
            <a:endParaRPr lang="en-US" sz="3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270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2" y="0"/>
            <a:ext cx="6247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549275"/>
            <a:ext cx="2362200" cy="5086350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r>
              <a:rPr lang="en-US" sz="4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External </a:t>
            </a:r>
            <a:r>
              <a:rPr lang="en-US" sz="46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Muon</a:t>
            </a:r>
            <a:r>
              <a:rPr lang="en-US" sz="4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US" sz="4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Identifier</a:t>
            </a:r>
          </a:p>
          <a:p>
            <a:endParaRPr lang="en-US" sz="28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Steel interleaved with Resistive Plate Chambers</a:t>
            </a:r>
          </a:p>
          <a:p>
            <a:endParaRPr lang="en-US" sz="28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Identifies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muons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– separates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muons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and charged hadron (e.g.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pions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514600" y="2971811"/>
            <a:ext cx="685800" cy="1546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85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" y="1129626"/>
            <a:ext cx="7996238" cy="523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8181" y="5512680"/>
            <a:ext cx="3711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Transition Radiation Detector </a:t>
            </a:r>
          </a:p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Radiator foils, argon gas targets, other </a:t>
            </a:r>
          </a:p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nuclear targets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457227" y="4219222"/>
            <a:ext cx="1" cy="150462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457223" y="4120444"/>
            <a:ext cx="945444" cy="160340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8187" y="6436010"/>
            <a:ext cx="279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Average density ~ 0.1 g/cm</a:t>
            </a:r>
            <a:r>
              <a:rPr lang="en-US" baseline="30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6454" y="5723856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UA1-style dipole magnet – 0.4 T</a:t>
            </a:r>
          </a:p>
          <a:p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319890" y="4981222"/>
            <a:ext cx="984957" cy="77489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25971" y="6123543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Muon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 identifier – also interleaved in magnet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516513" y="4457510"/>
            <a:ext cx="508000" cy="163566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98213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LBNE Near Neutrino Detector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4155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116"/>
            <a:ext cx="8229600" cy="5367866"/>
          </a:xfrm>
        </p:spPr>
        <p:txBody>
          <a:bodyPr>
            <a:noAutofit/>
          </a:bodyPr>
          <a:lstStyle/>
          <a:p>
            <a:r>
              <a:rPr lang="en-US" dirty="0" smtClean="0"/>
              <a:t>The physics of neutrino-nucleus interactions is beautiful – sitting on the interface of many topics in contemporary physics (cup half full).</a:t>
            </a:r>
          </a:p>
          <a:p>
            <a:r>
              <a:rPr lang="en-US" dirty="0" smtClean="0"/>
              <a:t>The standard model is older than most people in this room and we still don’t understand how to implement it properly.  This should disturb you! </a:t>
            </a:r>
            <a:r>
              <a:rPr lang="en-US" dirty="0"/>
              <a:t>(cup half </a:t>
            </a:r>
            <a:r>
              <a:rPr lang="en-US" dirty="0" smtClean="0"/>
              <a:t>empty).</a:t>
            </a:r>
          </a:p>
          <a:p>
            <a:r>
              <a:rPr lang="en-US" dirty="0" smtClean="0"/>
              <a:t>Neutrino oscillation experiments require us to get this right.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5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1319" b="14110"/>
          <a:stretch/>
        </p:blipFill>
        <p:spPr>
          <a:xfrm>
            <a:off x="169333" y="-14690"/>
            <a:ext cx="2412290" cy="6872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1141"/>
          <a:stretch/>
        </p:blipFill>
        <p:spPr>
          <a:xfrm>
            <a:off x="6529478" y="-14690"/>
            <a:ext cx="2038793" cy="68726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8695" y="1499983"/>
            <a:ext cx="18181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XX YY Module</a:t>
            </a:r>
          </a:p>
          <a:p>
            <a:r>
              <a:rPr lang="en-US" dirty="0" smtClean="0"/>
              <a:t>62mm thick leaving 18mm for a nuclear target module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56425" y="5029205"/>
            <a:ext cx="149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TRD XX YY Module</a:t>
            </a:r>
          </a:p>
          <a:p>
            <a:r>
              <a:rPr lang="en-US" dirty="0" smtClean="0"/>
              <a:t>76mm thick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18697" y="287867"/>
            <a:ext cx="32111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/>
                <a:cs typeface="Times New Roman"/>
              </a:rPr>
              <a:t>Strawtube</a:t>
            </a:r>
            <a:r>
              <a:rPr lang="en-US" sz="3200" dirty="0" smtClean="0">
                <a:latin typeface="Times New Roman"/>
                <a:cs typeface="Times New Roman"/>
              </a:rPr>
              <a:t> Tracker </a:t>
            </a:r>
          </a:p>
          <a:p>
            <a:r>
              <a:rPr lang="en-US" sz="3200" dirty="0" smtClean="0">
                <a:latin typeface="Times New Roman"/>
                <a:cs typeface="Times New Roman"/>
              </a:rPr>
              <a:t>Module</a:t>
            </a:r>
            <a:endParaRPr lang="en-US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10939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Elements – Scintillator Bars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2" y="1018116"/>
            <a:ext cx="3136900" cy="46355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2" y="1018126"/>
            <a:ext cx="4453467" cy="454447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Scintillation peaks at 420nm, cuts off at 400nm</a:t>
            </a:r>
          </a:p>
          <a:p>
            <a:r>
              <a:rPr lang="en-US" dirty="0" smtClean="0"/>
              <a:t>Collect scintillation light with wavelength shifting fiber – emission  peak at 476 nm (green) – total internal reflection to end of bar</a:t>
            </a:r>
          </a:p>
          <a:p>
            <a:r>
              <a:rPr lang="en-US" dirty="0" smtClean="0"/>
              <a:t>Maximize collection efficiency with a reflector around the outside of the bar</a:t>
            </a:r>
          </a:p>
          <a:p>
            <a:r>
              <a:rPr lang="en-US" dirty="0" smtClean="0"/>
              <a:t>TO</a:t>
            </a:r>
            <a:r>
              <a:rPr lang="en-US" baseline="-25000" dirty="0" smtClean="0"/>
              <a:t>2</a:t>
            </a:r>
            <a:r>
              <a:rPr lang="en-US" dirty="0" smtClean="0"/>
              <a:t> reflecting material co-extruded with scintillator at FNAL</a:t>
            </a:r>
          </a:p>
          <a:p>
            <a:r>
              <a:rPr lang="en-US" dirty="0" smtClean="0"/>
              <a:t>Wavelength shifter attenuation length &gt; 3m, so long bars are possible</a:t>
            </a:r>
          </a:p>
          <a:p>
            <a:r>
              <a:rPr lang="en-US" dirty="0" smtClean="0"/>
              <a:t>Versatile – used for tracking, </a:t>
            </a:r>
            <a:r>
              <a:rPr lang="en-US" dirty="0" err="1" smtClean="0"/>
              <a:t>ECal</a:t>
            </a:r>
            <a:r>
              <a:rPr lang="en-US" dirty="0" smtClean="0"/>
              <a:t>, </a:t>
            </a:r>
            <a:r>
              <a:rPr lang="en-US" dirty="0" err="1" smtClean="0"/>
              <a:t>Hcal</a:t>
            </a:r>
            <a:endParaRPr lang="en-US" dirty="0" smtClean="0"/>
          </a:p>
          <a:p>
            <a:r>
              <a:rPr lang="en-US" dirty="0" smtClean="0"/>
              <a:t>Useful in moderate density applications</a:t>
            </a:r>
          </a:p>
          <a:p>
            <a:endParaRPr lang="en-US" dirty="0"/>
          </a:p>
        </p:txBody>
      </p:sp>
      <p:grpSp>
        <p:nvGrpSpPr>
          <p:cNvPr id="19" name="Group 48"/>
          <p:cNvGrpSpPr>
            <a:grpSpLocks/>
          </p:cNvGrpSpPr>
          <p:nvPr/>
        </p:nvGrpSpPr>
        <p:grpSpPr bwMode="auto">
          <a:xfrm>
            <a:off x="0" y="5562600"/>
            <a:ext cx="6400800" cy="577850"/>
            <a:chOff x="1728" y="1200"/>
            <a:chExt cx="4032" cy="364"/>
          </a:xfrm>
        </p:grpSpPr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2400" y="1200"/>
              <a:ext cx="2688" cy="336"/>
              <a:chOff x="2304" y="1440"/>
              <a:chExt cx="2688" cy="336"/>
            </a:xfrm>
          </p:grpSpPr>
          <p:grpSp>
            <p:nvGrpSpPr>
              <p:cNvPr id="31" name="Group 32"/>
              <p:cNvGrpSpPr>
                <a:grpSpLocks/>
              </p:cNvGrpSpPr>
              <p:nvPr/>
            </p:nvGrpSpPr>
            <p:grpSpPr bwMode="auto">
              <a:xfrm>
                <a:off x="2304" y="1440"/>
                <a:ext cx="1344" cy="336"/>
                <a:chOff x="2304" y="1440"/>
                <a:chExt cx="1344" cy="336"/>
              </a:xfrm>
            </p:grpSpPr>
            <p:sp>
              <p:nvSpPr>
                <p:cNvPr id="35" name="AutoShape 33"/>
                <p:cNvSpPr>
                  <a:spLocks noChangeArrowheads="1"/>
                </p:cNvSpPr>
                <p:nvPr/>
              </p:nvSpPr>
              <p:spPr bwMode="auto">
                <a:xfrm rot="10800000">
                  <a:off x="2304" y="1440"/>
                  <a:ext cx="1344" cy="336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F99FF">
                        <a:alpha val="60001"/>
                      </a:srgbClr>
                    </a:gs>
                    <a:gs pos="100000">
                      <a:srgbClr val="FF99FF">
                        <a:gamma/>
                        <a:tint val="37255"/>
                        <a:invGamma/>
                      </a:srgbClr>
                    </a:gs>
                  </a:gsLst>
                  <a:lin ang="5400000" scaled="1"/>
                </a:gra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Oval 34"/>
                <p:cNvSpPr>
                  <a:spLocks noChangeArrowheads="1"/>
                </p:cNvSpPr>
                <p:nvPr/>
              </p:nvSpPr>
              <p:spPr bwMode="auto">
                <a:xfrm rot="10800000">
                  <a:off x="2928" y="1536"/>
                  <a:ext cx="96" cy="96"/>
                </a:xfrm>
                <a:prstGeom prst="ellipse">
                  <a:avLst/>
                </a:prstGeom>
                <a:solidFill>
                  <a:srgbClr val="00FF00">
                    <a:alpha val="60001"/>
                  </a:srgbClr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" name="Group 35"/>
              <p:cNvGrpSpPr>
                <a:grpSpLocks/>
              </p:cNvGrpSpPr>
              <p:nvPr/>
            </p:nvGrpSpPr>
            <p:grpSpPr bwMode="auto">
              <a:xfrm>
                <a:off x="3648" y="1440"/>
                <a:ext cx="1344" cy="336"/>
                <a:chOff x="3648" y="1440"/>
                <a:chExt cx="1344" cy="336"/>
              </a:xfrm>
            </p:grpSpPr>
            <p:sp>
              <p:nvSpPr>
                <p:cNvPr id="33" name="AutoShape 36"/>
                <p:cNvSpPr>
                  <a:spLocks noChangeArrowheads="1"/>
                </p:cNvSpPr>
                <p:nvPr/>
              </p:nvSpPr>
              <p:spPr bwMode="auto">
                <a:xfrm rot="10800000">
                  <a:off x="3648" y="1440"/>
                  <a:ext cx="1344" cy="336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F99FF">
                        <a:alpha val="60001"/>
                      </a:srgbClr>
                    </a:gs>
                    <a:gs pos="100000">
                      <a:srgbClr val="FF99FF">
                        <a:gamma/>
                        <a:tint val="37255"/>
                        <a:invGamma/>
                      </a:srgbClr>
                    </a:gs>
                  </a:gsLst>
                  <a:lin ang="5400000" scaled="1"/>
                </a:gra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Oval 37"/>
                <p:cNvSpPr>
                  <a:spLocks noChangeArrowheads="1"/>
                </p:cNvSpPr>
                <p:nvPr/>
              </p:nvSpPr>
              <p:spPr bwMode="auto">
                <a:xfrm rot="10800000">
                  <a:off x="4272" y="1536"/>
                  <a:ext cx="96" cy="96"/>
                </a:xfrm>
                <a:prstGeom prst="ellipse">
                  <a:avLst/>
                </a:prstGeom>
                <a:solidFill>
                  <a:srgbClr val="00FF00">
                    <a:alpha val="60001"/>
                  </a:srgbClr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" name="Group 38"/>
            <p:cNvGrpSpPr>
              <a:grpSpLocks/>
            </p:cNvGrpSpPr>
            <p:nvPr/>
          </p:nvGrpSpPr>
          <p:grpSpPr bwMode="auto">
            <a:xfrm>
              <a:off x="1728" y="1228"/>
              <a:ext cx="4032" cy="336"/>
              <a:chOff x="1629" y="1596"/>
              <a:chExt cx="4032" cy="336"/>
            </a:xfrm>
          </p:grpSpPr>
          <p:grpSp>
            <p:nvGrpSpPr>
              <p:cNvPr id="22" name="Group 39"/>
              <p:cNvGrpSpPr>
                <a:grpSpLocks/>
              </p:cNvGrpSpPr>
              <p:nvPr/>
            </p:nvGrpSpPr>
            <p:grpSpPr bwMode="auto">
              <a:xfrm>
                <a:off x="1629" y="1596"/>
                <a:ext cx="1344" cy="336"/>
                <a:chOff x="1629" y="1596"/>
                <a:chExt cx="1344" cy="336"/>
              </a:xfrm>
            </p:grpSpPr>
            <p:sp>
              <p:nvSpPr>
                <p:cNvPr id="29" name="AutoShape 40"/>
                <p:cNvSpPr>
                  <a:spLocks noChangeArrowheads="1"/>
                </p:cNvSpPr>
                <p:nvPr/>
              </p:nvSpPr>
              <p:spPr bwMode="auto">
                <a:xfrm>
                  <a:off x="1629" y="1596"/>
                  <a:ext cx="1344" cy="336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F99FF">
                        <a:alpha val="60001"/>
                      </a:srgbClr>
                    </a:gs>
                    <a:gs pos="100000">
                      <a:srgbClr val="FF99FF">
                        <a:gamma/>
                        <a:tint val="37255"/>
                        <a:invGamma/>
                      </a:srgbClr>
                    </a:gs>
                  </a:gsLst>
                  <a:lin ang="5400000" scaled="1"/>
                </a:gra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Oval 41"/>
                <p:cNvSpPr>
                  <a:spLocks noChangeArrowheads="1"/>
                </p:cNvSpPr>
                <p:nvPr/>
              </p:nvSpPr>
              <p:spPr bwMode="auto">
                <a:xfrm>
                  <a:off x="2253" y="1728"/>
                  <a:ext cx="96" cy="96"/>
                </a:xfrm>
                <a:prstGeom prst="ellipse">
                  <a:avLst/>
                </a:prstGeom>
                <a:solidFill>
                  <a:srgbClr val="00FF00">
                    <a:alpha val="60001"/>
                  </a:srgbClr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42"/>
              <p:cNvGrpSpPr>
                <a:grpSpLocks/>
              </p:cNvGrpSpPr>
              <p:nvPr/>
            </p:nvGrpSpPr>
            <p:grpSpPr bwMode="auto">
              <a:xfrm>
                <a:off x="4317" y="1596"/>
                <a:ext cx="1344" cy="336"/>
                <a:chOff x="4317" y="1596"/>
                <a:chExt cx="1344" cy="336"/>
              </a:xfrm>
            </p:grpSpPr>
            <p:sp>
              <p:nvSpPr>
                <p:cNvPr id="27" name="AutoShape 43"/>
                <p:cNvSpPr>
                  <a:spLocks noChangeArrowheads="1"/>
                </p:cNvSpPr>
                <p:nvPr/>
              </p:nvSpPr>
              <p:spPr bwMode="auto">
                <a:xfrm>
                  <a:off x="4317" y="1596"/>
                  <a:ext cx="1344" cy="336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F99FF">
                        <a:alpha val="60001"/>
                      </a:srgbClr>
                    </a:gs>
                    <a:gs pos="100000">
                      <a:srgbClr val="FF99FF">
                        <a:gamma/>
                        <a:tint val="37255"/>
                        <a:invGamma/>
                      </a:srgbClr>
                    </a:gs>
                  </a:gsLst>
                  <a:lin ang="5400000" scaled="1"/>
                </a:gra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Oval 44"/>
                <p:cNvSpPr>
                  <a:spLocks noChangeArrowheads="1"/>
                </p:cNvSpPr>
                <p:nvPr/>
              </p:nvSpPr>
              <p:spPr bwMode="auto">
                <a:xfrm>
                  <a:off x="4941" y="1728"/>
                  <a:ext cx="96" cy="96"/>
                </a:xfrm>
                <a:prstGeom prst="ellipse">
                  <a:avLst/>
                </a:prstGeom>
                <a:solidFill>
                  <a:srgbClr val="00FF00">
                    <a:alpha val="60001"/>
                  </a:srgbClr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" name="Group 45"/>
              <p:cNvGrpSpPr>
                <a:grpSpLocks/>
              </p:cNvGrpSpPr>
              <p:nvPr/>
            </p:nvGrpSpPr>
            <p:grpSpPr bwMode="auto">
              <a:xfrm>
                <a:off x="2973" y="1596"/>
                <a:ext cx="1344" cy="336"/>
                <a:chOff x="2973" y="1596"/>
                <a:chExt cx="1344" cy="336"/>
              </a:xfrm>
            </p:grpSpPr>
            <p:sp>
              <p:nvSpPr>
                <p:cNvPr id="25" name="AutoShape 46"/>
                <p:cNvSpPr>
                  <a:spLocks noChangeArrowheads="1"/>
                </p:cNvSpPr>
                <p:nvPr/>
              </p:nvSpPr>
              <p:spPr bwMode="auto">
                <a:xfrm>
                  <a:off x="2973" y="1596"/>
                  <a:ext cx="1344" cy="336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F99FF">
                        <a:alpha val="60001"/>
                      </a:srgbClr>
                    </a:gs>
                    <a:gs pos="100000">
                      <a:srgbClr val="FF99FF">
                        <a:gamma/>
                        <a:tint val="37255"/>
                        <a:invGamma/>
                      </a:srgbClr>
                    </a:gs>
                  </a:gsLst>
                  <a:lin ang="5400000" scaled="1"/>
                </a:gra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Oval 47"/>
                <p:cNvSpPr>
                  <a:spLocks noChangeArrowheads="1"/>
                </p:cNvSpPr>
                <p:nvPr/>
              </p:nvSpPr>
              <p:spPr bwMode="auto">
                <a:xfrm>
                  <a:off x="3597" y="1728"/>
                  <a:ext cx="96" cy="96"/>
                </a:xfrm>
                <a:prstGeom prst="ellipse">
                  <a:avLst/>
                </a:prstGeom>
                <a:solidFill>
                  <a:srgbClr val="00FF00">
                    <a:alpha val="60001"/>
                  </a:srgbClr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5774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Elements – Scintillator Bars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52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5" y="5487212"/>
            <a:ext cx="8466667" cy="89877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Lab 5 at FNAL, polystyrene scintillator extrusion</a:t>
            </a:r>
          </a:p>
          <a:p>
            <a:r>
              <a:rPr lang="en-US" dirty="0" smtClean="0"/>
              <a:t>Co-extrusion with titanium dioxide successful, R&amp;D on wavelength-shifting fiber co-extrusion</a:t>
            </a:r>
          </a:p>
          <a:p>
            <a:endParaRPr lang="en-US" dirty="0"/>
          </a:p>
        </p:txBody>
      </p:sp>
      <p:pic>
        <p:nvPicPr>
          <p:cNvPr id="37" name="Picture 4" descr="E:\EScint\Lab 5\P311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5" y="914400"/>
            <a:ext cx="5723467" cy="457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4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Elements – Straw Tubes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53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5" y="4031201"/>
            <a:ext cx="4588932" cy="255586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Straws fabricated with conducting material (or coated with conducting material)</a:t>
            </a:r>
          </a:p>
          <a:p>
            <a:r>
              <a:rPr lang="en-US" dirty="0" smtClean="0"/>
              <a:t>Anode wire threaded through the straw (which can be a few meters in length)</a:t>
            </a:r>
          </a:p>
          <a:p>
            <a:r>
              <a:rPr lang="en-US" dirty="0" smtClean="0"/>
              <a:t>High electric field – especially near the anode results in electron multiplication</a:t>
            </a:r>
          </a:p>
          <a:p>
            <a:r>
              <a:rPr lang="en-US" dirty="0" smtClean="0"/>
              <a:t>Excellent response to charged particles</a:t>
            </a:r>
          </a:p>
          <a:p>
            <a:r>
              <a:rPr lang="en-US" dirty="0" smtClean="0"/>
              <a:t>Excellent in low-density applications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018116"/>
            <a:ext cx="6540500" cy="2971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52400" y="3989926"/>
            <a:ext cx="1794934" cy="2353733"/>
            <a:chOff x="7078133" y="1151467"/>
            <a:chExt cx="1794934" cy="2353733"/>
          </a:xfrm>
        </p:grpSpPr>
        <p:sp>
          <p:nvSpPr>
            <p:cNvPr id="5" name="Oval 4"/>
            <p:cNvSpPr/>
            <p:nvPr/>
          </p:nvSpPr>
          <p:spPr>
            <a:xfrm>
              <a:off x="7247467" y="1642533"/>
              <a:ext cx="1625600" cy="1473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941733" y="2319867"/>
              <a:ext cx="152400" cy="2032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7078133" y="1151467"/>
              <a:ext cx="1320800" cy="235373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298104" y="4476854"/>
            <a:ext cx="1712240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Charged particle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Ground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HV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Gas Volume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Ionization track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473200" y="4165610"/>
            <a:ext cx="824904" cy="474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947336" y="4927600"/>
            <a:ext cx="35077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168405" y="5158316"/>
            <a:ext cx="9990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473200" y="5486410"/>
            <a:ext cx="824904" cy="677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78938" y="5486410"/>
            <a:ext cx="1519171" cy="3386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24874" y="4518036"/>
            <a:ext cx="684802" cy="12204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05824" y="4451464"/>
            <a:ext cx="684802" cy="12204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14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the Neutrino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55072"/>
            <a:ext cx="8229600" cy="159384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Resultant Neutrino Beam (LBNE case)</a:t>
            </a:r>
          </a:p>
          <a:p>
            <a:r>
              <a:rPr lang="en-US" dirty="0" smtClean="0"/>
              <a:t>Neutrinos from few hundred MeV to 10’s of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Predominantly </a:t>
            </a:r>
            <a:r>
              <a:rPr lang="en-US" dirty="0" err="1" smtClean="0"/>
              <a:t>muon</a:t>
            </a:r>
            <a:r>
              <a:rPr lang="en-US" dirty="0" smtClean="0"/>
              <a:t> (anti)neutrinos, but enough electron (anti)neutrinos to carry out studies in high-flux environments – it’s a good thing, since LBL experiments are searching for electron neutrino appearance!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200"/>
            <a:ext cx="91186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6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Tracking Detectors </a:t>
            </a:r>
            <a:r>
              <a:rPr lang="en-US" dirty="0" err="1" smtClean="0"/>
              <a:t>vs</a:t>
            </a:r>
            <a:r>
              <a:rPr lang="en-US" dirty="0" smtClean="0"/>
              <a:t> Monolithic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7212" y="5350933"/>
            <a:ext cx="5936261" cy="897468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Localization of particles by deploying many low-profile detector elements</a:t>
            </a:r>
          </a:p>
          <a:p>
            <a:r>
              <a:rPr lang="en-US" dirty="0" smtClean="0"/>
              <a:t>Detector elements throughout the volume</a:t>
            </a:r>
          </a:p>
          <a:p>
            <a:r>
              <a:rPr lang="en-US" dirty="0" smtClean="0"/>
              <a:t>Anisotropic distribution of elements</a:t>
            </a:r>
          </a:p>
          <a:p>
            <a:r>
              <a:rPr lang="en-US" dirty="0" smtClean="0"/>
              <a:t>Elements can be the target or targets can be separate from the elements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55</a:t>
            </a:fld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157212" y="985838"/>
            <a:ext cx="4111096" cy="4111096"/>
            <a:chOff x="3796339" y="1143000"/>
            <a:chExt cx="5347661" cy="534766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6339" y="1143000"/>
              <a:ext cx="5347661" cy="5347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rot="120000" flipH="1" flipV="1">
              <a:off x="5334000" y="3581400"/>
              <a:ext cx="990600" cy="3810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21480000" flipV="1">
              <a:off x="6324600" y="3962400"/>
              <a:ext cx="0" cy="9906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1380000">
              <a:off x="5585790" y="3410530"/>
              <a:ext cx="774014" cy="40035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/>
                  <a:cs typeface="Times New Roman"/>
                </a:rPr>
                <a:t>3.5 m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4"/>
          <a:stretch/>
        </p:blipFill>
        <p:spPr bwMode="auto">
          <a:xfrm>
            <a:off x="169335" y="914410"/>
            <a:ext cx="2732242" cy="489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86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Gross Design Features – Nuclear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5" y="1151466"/>
            <a:ext cx="3505195" cy="489373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Some materials require specialized target containment – gases, liquids</a:t>
            </a:r>
          </a:p>
          <a:p>
            <a:r>
              <a:rPr lang="en-US" dirty="0" smtClean="0"/>
              <a:t>In the case of liquid, liquid in, liquid out studies can be performed</a:t>
            </a:r>
          </a:p>
          <a:p>
            <a:r>
              <a:rPr lang="en-US" dirty="0" smtClean="0"/>
              <a:t>In the case of gas, can vary the pressure continuously to enable efficiency studies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56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301066" y="1405467"/>
            <a:ext cx="4842933" cy="5452537"/>
            <a:chOff x="3573216" y="390529"/>
            <a:chExt cx="5570784" cy="6467475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216" y="390529"/>
              <a:ext cx="5570784" cy="646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976191" y="2881312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Manifold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7467600" y="3250644"/>
              <a:ext cx="876300" cy="14737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014291" y="251198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Weld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2" name="Straight Arrow Connector 11"/>
            <p:cNvCxnSpPr>
              <a:stCxn id="11" idx="1"/>
            </p:cNvCxnSpPr>
            <p:nvPr/>
          </p:nvCxnSpPr>
          <p:spPr>
            <a:xfrm flipH="1">
              <a:off x="7239005" y="2696646"/>
              <a:ext cx="775291" cy="157055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386971" y="2142648"/>
              <a:ext cx="16179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Manifold Cover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7239000" y="2511980"/>
              <a:ext cx="387646" cy="6122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239005" y="1605516"/>
              <a:ext cx="1842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SS Tube Adapter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6358608" y="1974848"/>
              <a:ext cx="1028362" cy="22923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746014" y="884376"/>
              <a:ext cx="32314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SS Tube .625” OD x .065” wall butt welded to adapter and cap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5257800" y="1576874"/>
              <a:ext cx="990600" cy="33566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1526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4" y="10"/>
            <a:ext cx="3219450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1782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Argon Gas Target Assembly – SS Version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216 tube assemblies welded to manifold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3" b="15195"/>
          <a:stretch/>
        </p:blipFill>
        <p:spPr bwMode="auto">
          <a:xfrm>
            <a:off x="76201" y="4933507"/>
            <a:ext cx="2226609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362200" y="5638805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SS Tube Cap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>
            <a:off x="1752600" y="5961971"/>
            <a:ext cx="609600" cy="4388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573216" y="390529"/>
            <a:ext cx="5570784" cy="6467475"/>
            <a:chOff x="3573216" y="390529"/>
            <a:chExt cx="5570784" cy="6467475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216" y="390529"/>
              <a:ext cx="5570784" cy="646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976191" y="2881312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Manifold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7467600" y="3250644"/>
              <a:ext cx="876300" cy="14737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8014291" y="251198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Weld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8" name="Straight Arrow Connector 7"/>
            <p:cNvCxnSpPr>
              <a:stCxn id="6" idx="1"/>
            </p:cNvCxnSpPr>
            <p:nvPr/>
          </p:nvCxnSpPr>
          <p:spPr>
            <a:xfrm flipH="1">
              <a:off x="7239005" y="2696646"/>
              <a:ext cx="775291" cy="157055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386971" y="2142648"/>
              <a:ext cx="16179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Manifold Cover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7239000" y="2511980"/>
              <a:ext cx="387646" cy="6122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239005" y="1605516"/>
              <a:ext cx="1842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SS Tube Adapter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6358608" y="1974848"/>
              <a:ext cx="1028362" cy="22923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746014" y="884376"/>
              <a:ext cx="32314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SS Tube .625” OD x .065” wall butt welded to adapter and cap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5257800" y="1576874"/>
              <a:ext cx="990600" cy="33566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69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 txBox="1">
            <a:spLocks noGrp="1"/>
          </p:cNvSpPr>
          <p:nvPr/>
        </p:nvSpPr>
        <p:spPr bwMode="auto">
          <a:xfrm>
            <a:off x="6559550" y="6381750"/>
            <a:ext cx="213518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/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69359A65-2B46-EE47-B0CE-311E336325CD}" type="slidenum">
              <a:rPr lang="en-US" sz="1600" b="1" smtClean="0">
                <a:solidFill>
                  <a:srgbClr val="FFFFCC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600" b="1" smtClean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3" y="511181"/>
            <a:ext cx="7758113" cy="466725"/>
          </a:xfrm>
        </p:spPr>
        <p:txBody>
          <a:bodyPr lIns="91418" tIns="45709" rIns="91418" bIns="45709" anchor="ctr"/>
          <a:lstStyle/>
          <a:p>
            <a:pPr eaLnBrk="1" hangingPunct="1"/>
            <a:r>
              <a:rPr lang="en-US" sz="2800" b="1"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Construction of RPC</a:t>
            </a:r>
          </a:p>
        </p:txBody>
      </p:sp>
      <p:sp>
        <p:nvSpPr>
          <p:cNvPr id="349187" name="Text Box 3"/>
          <p:cNvSpPr txBox="1">
            <a:spLocks noChangeArrowheads="1"/>
          </p:cNvSpPr>
          <p:nvPr/>
        </p:nvSpPr>
        <p:spPr bwMode="auto">
          <a:xfrm>
            <a:off x="7686678" y="2049464"/>
            <a:ext cx="1481927" cy="35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48" tIns="41025" rIns="82048" bIns="41025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Times New Roman" charset="0"/>
              </a:rPr>
              <a:t>Pickup strips</a:t>
            </a:r>
          </a:p>
        </p:txBody>
      </p:sp>
      <p:pic>
        <p:nvPicPr>
          <p:cNvPr id="13317" name="Picture 4" descr="rp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1" y="2286004"/>
            <a:ext cx="639445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5" descr="side_su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9" y="214319"/>
            <a:ext cx="1789112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9190" name="Text Box 6"/>
          <p:cNvSpPr txBox="1">
            <a:spLocks noChangeArrowheads="1"/>
          </p:cNvSpPr>
          <p:nvPr/>
        </p:nvSpPr>
        <p:spPr bwMode="auto">
          <a:xfrm>
            <a:off x="4175125" y="1406526"/>
            <a:ext cx="2845506" cy="63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48" tIns="41025" rIns="82048" bIns="41025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Times New Roman" charset="0"/>
              </a:rPr>
              <a:t>Two 2 mm thick float Glass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Times New Roman" charset="0"/>
              </a:rPr>
              <a:t>Separated by 2 mm spacer</a:t>
            </a:r>
          </a:p>
        </p:txBody>
      </p:sp>
      <p:sp>
        <p:nvSpPr>
          <p:cNvPr id="349191" name="Text Box 7"/>
          <p:cNvSpPr txBox="1">
            <a:spLocks noChangeArrowheads="1"/>
          </p:cNvSpPr>
          <p:nvPr/>
        </p:nvSpPr>
        <p:spPr bwMode="auto">
          <a:xfrm>
            <a:off x="265115" y="1763714"/>
            <a:ext cx="1981801" cy="35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48" tIns="41025" rIns="82048" bIns="41025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Times New Roman" charset="0"/>
              </a:rPr>
              <a:t>2 mm thick spacer</a:t>
            </a:r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1192213" y="2143125"/>
            <a:ext cx="398462" cy="2286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CC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13322" name="Line 9"/>
          <p:cNvSpPr>
            <a:spLocks noChangeShapeType="1"/>
          </p:cNvSpPr>
          <p:nvPr/>
        </p:nvSpPr>
        <p:spPr bwMode="auto">
          <a:xfrm flipH="1" flipV="1">
            <a:off x="596900" y="714381"/>
            <a:ext cx="265113" cy="10001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CC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349194" name="Text Box 10"/>
          <p:cNvSpPr txBox="1">
            <a:spLocks noChangeArrowheads="1"/>
          </p:cNvSpPr>
          <p:nvPr/>
        </p:nvSpPr>
        <p:spPr bwMode="auto">
          <a:xfrm>
            <a:off x="131766" y="5478464"/>
            <a:ext cx="1379247" cy="35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48" tIns="41025" rIns="82048" bIns="41025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Times New Roman" charset="0"/>
              </a:rPr>
              <a:t>Glass plates</a:t>
            </a:r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V="1">
            <a:off x="728666" y="4572006"/>
            <a:ext cx="1366837" cy="10001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CC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1325564" y="4500563"/>
            <a:ext cx="1658937" cy="10715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CC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349197" name="Text Box 13"/>
          <p:cNvSpPr txBox="1">
            <a:spLocks noChangeArrowheads="1"/>
          </p:cNvSpPr>
          <p:nvPr/>
        </p:nvSpPr>
        <p:spPr bwMode="auto">
          <a:xfrm>
            <a:off x="3302000" y="6000750"/>
            <a:ext cx="4687882" cy="35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48" tIns="41025" rIns="82048" bIns="41025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Times New Roman" charset="0"/>
              </a:rPr>
              <a:t>Resistive coating on the outer surfaces of glass</a:t>
            </a:r>
          </a:p>
        </p:txBody>
      </p:sp>
      <p:sp>
        <p:nvSpPr>
          <p:cNvPr id="13327" name="Line 14"/>
          <p:cNvSpPr>
            <a:spLocks noChangeShapeType="1"/>
          </p:cNvSpPr>
          <p:nvPr/>
        </p:nvSpPr>
        <p:spPr bwMode="auto">
          <a:xfrm flipH="1" flipV="1">
            <a:off x="3238501" y="5000631"/>
            <a:ext cx="596900" cy="107156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CC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13328" name="Line 15"/>
          <p:cNvSpPr>
            <a:spLocks noChangeShapeType="1"/>
          </p:cNvSpPr>
          <p:nvPr/>
        </p:nvSpPr>
        <p:spPr bwMode="auto">
          <a:xfrm flipH="1" flipV="1">
            <a:off x="3746500" y="4500563"/>
            <a:ext cx="528638" cy="16430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CC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H="1">
            <a:off x="5699125" y="2428875"/>
            <a:ext cx="2000250" cy="6429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CC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 flipH="1">
            <a:off x="7112000" y="2714626"/>
            <a:ext cx="904875" cy="192881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CC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61467" y="6381750"/>
            <a:ext cx="144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CC"/>
                </a:solidFill>
                <a:latin typeface="Times"/>
              </a:rPr>
              <a:t>Naba</a:t>
            </a:r>
            <a:r>
              <a:rPr lang="en-US" dirty="0" smtClean="0">
                <a:solidFill>
                  <a:srgbClr val="FFFFCC"/>
                </a:solidFill>
                <a:latin typeface="Times"/>
              </a:rPr>
              <a:t> </a:t>
            </a:r>
            <a:r>
              <a:rPr lang="en-US" dirty="0" err="1" smtClean="0">
                <a:solidFill>
                  <a:srgbClr val="FFFFCC"/>
                </a:solidFill>
                <a:latin typeface="Times"/>
              </a:rPr>
              <a:t>Mondal</a:t>
            </a:r>
            <a:endParaRPr lang="en-US" dirty="0">
              <a:solidFill>
                <a:srgbClr val="FFFFCC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7370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 Elements – Resistive Plate Chambers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1"/>
            <a:ext cx="8229600" cy="4929714"/>
          </a:xfrm>
        </p:spPr>
        <p:txBody>
          <a:bodyPr>
            <a:normAutofit/>
          </a:bodyPr>
          <a:lstStyle/>
          <a:p>
            <a:r>
              <a:rPr lang="en-US" dirty="0" smtClean="0"/>
              <a:t>RPCs can be built with glass or plastic (</a:t>
            </a:r>
            <a:r>
              <a:rPr lang="en-US" dirty="0" err="1" smtClean="0"/>
              <a:t>bakelite</a:t>
            </a:r>
            <a:r>
              <a:rPr lang="en-US" dirty="0" smtClean="0"/>
              <a:t>)</a:t>
            </a:r>
          </a:p>
          <a:p>
            <a:r>
              <a:rPr lang="en-US" dirty="0" smtClean="0"/>
              <a:t>Voltage drop across the plates (several kV)</a:t>
            </a:r>
          </a:p>
          <a:p>
            <a:r>
              <a:rPr lang="en-US" dirty="0" smtClean="0"/>
              <a:t>Spacers used to keep the plates separated (few mm thick)</a:t>
            </a:r>
          </a:p>
          <a:p>
            <a:r>
              <a:rPr lang="en-US" dirty="0" smtClean="0"/>
              <a:t>Charged particles induce a localized discharge</a:t>
            </a:r>
          </a:p>
          <a:p>
            <a:r>
              <a:rPr lang="en-US" dirty="0" smtClean="0"/>
              <a:t>Good timing resolution (25 ns)</a:t>
            </a:r>
          </a:p>
          <a:p>
            <a:r>
              <a:rPr lang="en-US" dirty="0" smtClean="0"/>
              <a:t>Enables inexpensive readout over a broad area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7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LBNE Physics Challenges – medium-energy 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eutrinos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1901"/>
            <a:ext cx="8229600" cy="195262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LBNE does long-baseline physics in resonance regime (1</a:t>
            </a:r>
            <a:r>
              <a:rPr lang="en-US" baseline="30000" dirty="0" smtClean="0">
                <a:latin typeface="Times New Roman"/>
                <a:cs typeface="Times New Roman"/>
              </a:rPr>
              <a:t>st</a:t>
            </a:r>
            <a:r>
              <a:rPr lang="en-US" dirty="0" smtClean="0">
                <a:latin typeface="Times New Roman"/>
                <a:cs typeface="Times New Roman"/>
              </a:rPr>
              <a:t> Oscillation Maximum at ~2.4 </a:t>
            </a:r>
            <a:r>
              <a:rPr lang="en-US" dirty="0" err="1" smtClean="0">
                <a:latin typeface="Times New Roman"/>
                <a:cs typeface="Times New Roman"/>
              </a:rPr>
              <a:t>GeV</a:t>
            </a:r>
            <a:r>
              <a:rPr lang="en-US" dirty="0" smtClean="0">
                <a:latin typeface="Times New Roman"/>
                <a:cs typeface="Times New Roman"/>
              </a:rPr>
              <a:t>) and resonance/DIS cross-over regime</a:t>
            </a:r>
          </a:p>
          <a:p>
            <a:r>
              <a:rPr lang="en-US" dirty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tmospheric neutrinos are measured in the same neutrino energy regime</a:t>
            </a:r>
          </a:p>
          <a:p>
            <a:r>
              <a:rPr lang="en-US" dirty="0">
                <a:latin typeface="Times New Roman"/>
                <a:cs typeface="Times New Roman"/>
              </a:rPr>
              <a:t>Neutrino oscillation phenomena depend on mixing angles, masses, matter densities, distance from production to measurement point, neutrino flavor and 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neutrino energy</a:t>
            </a:r>
          </a:p>
          <a:p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Critical to understand the correlation between true and reconstructed neutrino energy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31784"/>
          <a:stretch/>
        </p:blipFill>
        <p:spPr>
          <a:xfrm>
            <a:off x="4292600" y="3184526"/>
            <a:ext cx="4589419" cy="330834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5238" y="3443074"/>
            <a:ext cx="3583361" cy="2424326"/>
            <a:chOff x="5216364" y="4220764"/>
            <a:chExt cx="3241836" cy="2069685"/>
          </a:xfrm>
        </p:grpSpPr>
        <p:sp>
          <p:nvSpPr>
            <p:cNvPr id="15" name="Oval 14"/>
            <p:cNvSpPr/>
            <p:nvPr/>
          </p:nvSpPr>
          <p:spPr>
            <a:xfrm>
              <a:off x="5216364" y="4983517"/>
              <a:ext cx="864814" cy="884295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Calibri"/>
                </a:rPr>
                <a:t>Ar</a:t>
              </a:r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397500" y="4303553"/>
              <a:ext cx="507803" cy="439897"/>
            </a:xfrm>
            <a:prstGeom prst="ellipse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white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1200" baseline="-25000" dirty="0">
                  <a:solidFill>
                    <a:prstClr val="white"/>
                  </a:solidFill>
                  <a:latin typeface="Symbol" charset="2"/>
                  <a:cs typeface="Symbol" charset="2"/>
                </a:rPr>
                <a:t>m</a:t>
              </a:r>
              <a:endParaRPr lang="en-US" sz="1200" dirty="0">
                <a:solidFill>
                  <a:prstClr val="white"/>
                </a:solidFill>
                <a:latin typeface="Symbol" charset="2"/>
                <a:cs typeface="Symbol" charset="2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5993241" y="4469132"/>
              <a:ext cx="1011279" cy="1655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6081178" y="5172841"/>
              <a:ext cx="923342" cy="2483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6735455" y="4903749"/>
              <a:ext cx="538131" cy="9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004979" y="5173273"/>
              <a:ext cx="1011279" cy="3589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7004062" y="4386343"/>
              <a:ext cx="923342" cy="2483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7927404" y="4220764"/>
              <a:ext cx="530796" cy="414377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prstClr val="white"/>
                  </a:solidFill>
                  <a:latin typeface="Symbol" charset="2"/>
                  <a:cs typeface="Symbol" charset="2"/>
                </a:rPr>
                <a:t>m</a:t>
              </a:r>
              <a:endParaRPr lang="en-US" dirty="0">
                <a:solidFill>
                  <a:prstClr val="white"/>
                </a:solidFill>
                <a:latin typeface="Symbol" charset="2"/>
                <a:cs typeface="Symbol" charset="2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6964838" y="4983517"/>
              <a:ext cx="1051420" cy="1893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xplosion 2 23"/>
            <p:cNvSpPr/>
            <p:nvPr/>
          </p:nvSpPr>
          <p:spPr>
            <a:xfrm>
              <a:off x="6708960" y="4880779"/>
              <a:ext cx="590205" cy="655673"/>
            </a:xfrm>
            <a:prstGeom prst="irregularSeal2">
              <a:avLst/>
            </a:prstGeom>
            <a:solidFill>
              <a:srgbClr val="FF0000">
                <a:alpha val="4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7004979" y="5192067"/>
              <a:ext cx="1005049" cy="2935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7004062" y="5192067"/>
              <a:ext cx="923342" cy="5927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6200000" flipH="1">
              <a:off x="6947992" y="5265241"/>
              <a:ext cx="804279" cy="6921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016258" y="4845017"/>
              <a:ext cx="26551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  <a:latin typeface="Calibri"/>
                </a:rPr>
                <a:t>n</a:t>
              </a:r>
              <a:endParaRPr lang="en-US" sz="120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877269" y="5646350"/>
              <a:ext cx="26551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  <a:latin typeface="Calibri"/>
                </a:rPr>
                <a:t>n</a:t>
              </a:r>
              <a:endParaRPr lang="en-US" sz="120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696201" y="6013450"/>
              <a:ext cx="26551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  <a:latin typeface="Calibri"/>
                </a:rPr>
                <a:t>n</a:t>
              </a:r>
              <a:endParaRPr lang="en-US" sz="120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35899" y="5122016"/>
              <a:ext cx="27443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sz="1200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35899" y="5421209"/>
              <a:ext cx="26551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  <a:latin typeface="Calibri"/>
                </a:rPr>
                <a:t>p</a:t>
              </a:r>
              <a:endParaRPr lang="en-US" sz="1200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33827" y="5994400"/>
            <a:ext cx="405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Let’s think about neutrons for a moment.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5616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detectors - NOMAD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69" y="1077437"/>
            <a:ext cx="8233833" cy="526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00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UA1 magnet at CERN: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UA1 magnet yoke sections 8001661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295400"/>
            <a:ext cx="3429000" cy="2286000"/>
          </a:xfrm>
          <a:prstGeom prst="rect">
            <a:avLst/>
          </a:prstGeom>
        </p:spPr>
      </p:pic>
      <p:pic>
        <p:nvPicPr>
          <p:cNvPr id="6" name="Picture 5" descr="UA1 magnet yoke section 800271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295400"/>
            <a:ext cx="3098800" cy="4648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60198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2 yoke sections on carriage, the total number of yoke sections is 16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35814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Yoke sections  assembled, tested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UA1-hall-8012587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3962400"/>
            <a:ext cx="3657600" cy="2438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1600" y="6324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Assembled magnet in hall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0" y="8382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  <a:latin typeface="Calibri"/>
              </a:rPr>
              <a:t>Yoke material: EN S235JRG2, a European low Carbon steel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64311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UA1 magnet at CERN: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UA1-magnet_a1052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371600"/>
            <a:ext cx="5499100" cy="5135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9400" y="1371600"/>
            <a:ext cx="2209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Assembled yoke sections on carriage in UA1 experimental hall at CERN. Total magnet weight 850. tons.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Data taking started in November, 1981.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Operating properties: 10,000 amps, 576. V., resistance .0576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Ω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@ 40.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o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C. Cooling water flow 50. liters/sec.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Original yoke costs – 2,000,000.00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Euros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in 1978.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9144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  <a:latin typeface="Calibri"/>
              </a:rPr>
              <a:t>Essential to have a continuous magnetic circuit in steel yoke -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56400" y="6214533"/>
            <a:ext cx="1128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Sondheim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82701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Gross Design Features – Nuclear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5" y="1151467"/>
            <a:ext cx="8229600" cy="2133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Geometry of typical fine-grained trackers such that planes of un-instrumented nuclear targets can be interspersed with tracking material</a:t>
            </a:r>
          </a:p>
          <a:p>
            <a:r>
              <a:rPr lang="en-US" dirty="0" smtClean="0"/>
              <a:t>This allows good possibilities for neutrino-nucleus interaction studies.  Targets can even be swapped out.</a:t>
            </a:r>
          </a:p>
          <a:p>
            <a:r>
              <a:rPr lang="en-US" dirty="0" smtClean="0"/>
              <a:t>Care must be taken due to absorbed particles and side-going particles that will be missed.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916" y="3285067"/>
            <a:ext cx="5782351" cy="3119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22533" y="5875867"/>
            <a:ext cx="6163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Petti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9421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detectors - Minerva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487" y="914400"/>
            <a:ext cx="3265515" cy="4906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969" y="914401"/>
            <a:ext cx="3265515" cy="49064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" y="3236288"/>
            <a:ext cx="3331633" cy="31687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65335" y="6011333"/>
            <a:ext cx="22878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From Minerva website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7815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Gross Design Features - Magnets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4515"/>
            <a:ext cx="8229600" cy="4773085"/>
          </a:xfrm>
        </p:spPr>
        <p:txBody>
          <a:bodyPr>
            <a:normAutofit/>
          </a:bodyPr>
          <a:lstStyle/>
          <a:p>
            <a:r>
              <a:rPr lang="en-US" dirty="0" smtClean="0"/>
              <a:t>Magnetic field useful for charge separation and momentum measurements</a:t>
            </a:r>
          </a:p>
          <a:p>
            <a:r>
              <a:rPr lang="en-US" dirty="0" smtClean="0"/>
              <a:t>Geometry of typical neutrino beams favors dipole configuration</a:t>
            </a:r>
          </a:p>
          <a:p>
            <a:r>
              <a:rPr lang="en-US" dirty="0" smtClean="0"/>
              <a:t>Low-density trackers (e.g. straw tubes) can do electron-positron separation</a:t>
            </a:r>
          </a:p>
          <a:p>
            <a:r>
              <a:rPr lang="en-US" dirty="0" smtClean="0"/>
              <a:t>Requires significant power – especially for cooling (few </a:t>
            </a:r>
            <a:r>
              <a:rPr lang="en-US" dirty="0" err="1" smtClean="0"/>
              <a:t>Mwatts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77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NuMI</a:t>
            </a:r>
            <a:r>
              <a:rPr lang="en-US" dirty="0" smtClean="0"/>
              <a:t> Medium Energy Tune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7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0267" y="984467"/>
            <a:ext cx="4191000" cy="11303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cs typeface="Times New Roman"/>
              </a:rPr>
              <a:t>Neutrons </a:t>
            </a:r>
            <a:r>
              <a:rPr lang="en-US" dirty="0" smtClean="0">
                <a:cs typeface="Times New Roman"/>
              </a:rPr>
              <a:t>can carry away significant energy</a:t>
            </a:r>
          </a:p>
          <a:p>
            <a:r>
              <a:rPr lang="en-US" dirty="0" smtClean="0">
                <a:cs typeface="Times New Roman"/>
              </a:rPr>
              <a:t>Uncertainties also </a:t>
            </a:r>
            <a:r>
              <a:rPr lang="en-US" dirty="0" smtClean="0">
                <a:cs typeface="Times New Roman"/>
              </a:rPr>
              <a:t>large</a:t>
            </a:r>
            <a:endParaRPr lang="en-US" dirty="0" smtClean="0"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7" y="2566999"/>
            <a:ext cx="4191000" cy="2935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734" y="959067"/>
            <a:ext cx="3877732" cy="27109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734" y="3670048"/>
            <a:ext cx="3877732" cy="2730797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06579" y="984467"/>
            <a:ext cx="28648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Sum of energy into neutrons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2490" y="3665599"/>
            <a:ext cx="27189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nergy of a single neutron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02848" y="5757333"/>
            <a:ext cx="28284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Simulation by </a:t>
            </a:r>
            <a:r>
              <a:rPr lang="en-US" dirty="0" err="1" smtClean="0">
                <a:latin typeface="Times New Roman"/>
                <a:cs typeface="Times New Roman"/>
              </a:rPr>
              <a:t>Qiuguang</a:t>
            </a:r>
            <a:r>
              <a:rPr lang="en-US" dirty="0" smtClean="0">
                <a:latin typeface="Times New Roman"/>
                <a:cs typeface="Times New Roman"/>
              </a:rPr>
              <a:t> Liu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167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LBNE Beam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60" y="1563183"/>
            <a:ext cx="8795924" cy="4470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8594" y="1171099"/>
            <a:ext cx="63155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Missing neutrons for LBNE.  Neutrino – Anti-neutrino differences.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7578" y="6033582"/>
            <a:ext cx="33064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Simulation by E</a:t>
            </a:r>
            <a:r>
              <a:rPr lang="en-US" dirty="0" smtClean="0">
                <a:latin typeface="Times New Roman"/>
                <a:cs typeface="Times New Roman"/>
              </a:rPr>
              <a:t>lena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Guardincerri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232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Fraction of neutrino energy that is visible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24501"/>
            <a:ext cx="8229600" cy="3937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Fraction is different for neutrinos and anti-neutrinos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56384"/>
            <a:ext cx="8229600" cy="396345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14300" y="6009214"/>
            <a:ext cx="8902700" cy="3937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Clark McGrew at the Santa Fe LBNE Scientific </a:t>
            </a:r>
            <a:r>
              <a:rPr lang="en-US" dirty="0"/>
              <a:t>Workshop (http://</a:t>
            </a:r>
            <a:r>
              <a:rPr lang="en-US" dirty="0" err="1"/>
              <a:t>public.lanl.gov</a:t>
            </a:r>
            <a:r>
              <a:rPr lang="en-US" dirty="0"/>
              <a:t>/</a:t>
            </a:r>
            <a:r>
              <a:rPr lang="en-US" dirty="0" err="1"/>
              <a:t>friedland</a:t>
            </a:r>
            <a:r>
              <a:rPr lang="en-US" dirty="0"/>
              <a:t>/LBNEApril2014</a:t>
            </a:r>
            <a:r>
              <a:rPr lang="en-US" dirty="0" smtClean="0"/>
              <a:t>/) 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914401"/>
            <a:ext cx="8229600" cy="3937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Can’t we simply measure the energy calorimetrically?  </a:t>
            </a:r>
            <a:r>
              <a:rPr lang="en-US" dirty="0" smtClean="0">
                <a:solidFill>
                  <a:srgbClr val="FF0000"/>
                </a:solidFill>
              </a:rPr>
              <a:t>No!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5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Mauger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JGM - Templat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JGM - Template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JGM -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GM -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GM -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GM -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GM -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GM -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GM -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Blue design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Presentation8" id="{DFB7AC87-0F4C-4283-B461-7D806A0E9757}" vid="{FE96FDC0-9E45-4705-BBEA-E9A9D6CE2B1C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3045</TotalTime>
  <Words>3298</Words>
  <Application>Microsoft Macintosh PowerPoint</Application>
  <PresentationFormat>On-screen Show (4:3)</PresentationFormat>
  <Paragraphs>534</Paragraphs>
  <Slides>65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1_Office Theme</vt:lpstr>
      <vt:lpstr>Office Theme</vt:lpstr>
      <vt:lpstr>1_MaugerStandard</vt:lpstr>
      <vt:lpstr>Fireball</vt:lpstr>
      <vt:lpstr>4_Office Theme</vt:lpstr>
      <vt:lpstr>JGM - Template</vt:lpstr>
      <vt:lpstr>2_Office Theme</vt:lpstr>
      <vt:lpstr>Blue design</vt:lpstr>
      <vt:lpstr>Fine-Grained Tracking Detectors for Neutrino Physics:  Part II</vt:lpstr>
      <vt:lpstr>Outline</vt:lpstr>
      <vt:lpstr>Motivations</vt:lpstr>
      <vt:lpstr>Motivations</vt:lpstr>
      <vt:lpstr>Motivations</vt:lpstr>
      <vt:lpstr>LBNE Physics Challenges – medium-energy neutrinos</vt:lpstr>
      <vt:lpstr>NuMI Medium Energy Tune</vt:lpstr>
      <vt:lpstr>LBNE Beam</vt:lpstr>
      <vt:lpstr>Fraction of neutrino energy that is visible</vt:lpstr>
      <vt:lpstr>Long-Baseline Neutrino Oscillation Experiments</vt:lpstr>
      <vt:lpstr>NOMAD Coherent Neutral Pions</vt:lpstr>
      <vt:lpstr>Coherent Neutral Pion Production in NOMAD</vt:lpstr>
      <vt:lpstr>Examples of detectors - NOMAD</vt:lpstr>
      <vt:lpstr>NOMAD Detector</vt:lpstr>
      <vt:lpstr>Event display of a typical candidate</vt:lpstr>
      <vt:lpstr>Salient Distributions</vt:lpstr>
      <vt:lpstr>NOMAD Coherent Neutral Pion Results</vt:lpstr>
      <vt:lpstr>Results II</vt:lpstr>
      <vt:lpstr>Minerna Quasi-elastic Cross-sections</vt:lpstr>
      <vt:lpstr>Quasi-elastic Scattering Assumptions</vt:lpstr>
      <vt:lpstr>Quasi-elastic Scattering Assumptions</vt:lpstr>
      <vt:lpstr>Examples of detectors – Minerva </vt:lpstr>
      <vt:lpstr>Examples of detectors – Minerva active target modules</vt:lpstr>
      <vt:lpstr>PowerPoint Presentation</vt:lpstr>
      <vt:lpstr>Event Selection Criteria</vt:lpstr>
      <vt:lpstr>PowerPoint Presentation</vt:lpstr>
      <vt:lpstr>Data Sample</vt:lpstr>
      <vt:lpstr>Anti-neutrino recoil energy spectrum</vt:lpstr>
      <vt:lpstr>Anti-neutrino differential cross-section</vt:lpstr>
      <vt:lpstr>Shape comparison</vt:lpstr>
      <vt:lpstr>Neutrino recoil energy spectrum</vt:lpstr>
      <vt:lpstr>Neutrino differential cross-section</vt:lpstr>
      <vt:lpstr>Shape comparison</vt:lpstr>
      <vt:lpstr>Vertex energy in neutrino mode</vt:lpstr>
      <vt:lpstr>Minerna CC Cross-section Ratios</vt:lpstr>
      <vt:lpstr>Cross-section ratios important</vt:lpstr>
      <vt:lpstr>Minerna nuclear targets</vt:lpstr>
      <vt:lpstr>PowerPoint Presentation</vt:lpstr>
      <vt:lpstr>Data Sample</vt:lpstr>
      <vt:lpstr>Inclusive Neutrino Cross Sections</vt:lpstr>
      <vt:lpstr>Event Selection </vt:lpstr>
      <vt:lpstr>Event Reconstruction </vt:lpstr>
      <vt:lpstr>Neutrino Energy </vt:lpstr>
      <vt:lpstr>Results</vt:lpstr>
      <vt:lpstr>Conclusions</vt:lpstr>
      <vt:lpstr>LBNE Near Neutrino Detector</vt:lpstr>
      <vt:lpstr>PowerPoint Presentation</vt:lpstr>
      <vt:lpstr>PowerPoint Presentation</vt:lpstr>
      <vt:lpstr>LBNE Near Neutrino Detector</vt:lpstr>
      <vt:lpstr>PowerPoint Presentation</vt:lpstr>
      <vt:lpstr>Basic Elements – Scintillator Bars</vt:lpstr>
      <vt:lpstr>Basic Elements – Scintillator Bars</vt:lpstr>
      <vt:lpstr>Basic Elements – Straw Tubes</vt:lpstr>
      <vt:lpstr>Characteristics of the Neutrino Beam</vt:lpstr>
      <vt:lpstr>Tracking Detectors vs Monolithic Detectors</vt:lpstr>
      <vt:lpstr>Gross Design Features – Nuclear Targets</vt:lpstr>
      <vt:lpstr>PowerPoint Presentation</vt:lpstr>
      <vt:lpstr>Construction of RPC</vt:lpstr>
      <vt:lpstr>Basic Elements – Resistive Plate Chambers</vt:lpstr>
      <vt:lpstr>Examples of detectors - NOMAD</vt:lpstr>
      <vt:lpstr>UA1 magnet at CERN:</vt:lpstr>
      <vt:lpstr>UA1 magnet at CERN:</vt:lpstr>
      <vt:lpstr>Gross Design Features – Nuclear Targets</vt:lpstr>
      <vt:lpstr>Examples of detectors - Minerva</vt:lpstr>
      <vt:lpstr>Gross Design Features - Magnets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CAPTAIN Program</dc:title>
  <dc:creator>Christopher Mauger</dc:creator>
  <cp:lastModifiedBy>Christopher Mauger</cp:lastModifiedBy>
  <cp:revision>127</cp:revision>
  <dcterms:created xsi:type="dcterms:W3CDTF">2014-06-15T17:22:21Z</dcterms:created>
  <dcterms:modified xsi:type="dcterms:W3CDTF">2014-10-26T18:05:27Z</dcterms:modified>
</cp:coreProperties>
</file>