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8" r:id="rId3"/>
    <p:sldMasterId id="2147483710" r:id="rId4"/>
    <p:sldMasterId id="2147483722" r:id="rId5"/>
    <p:sldMasterId id="2147483737" r:id="rId6"/>
    <p:sldMasterId id="2147483749" r:id="rId7"/>
    <p:sldMasterId id="2147483761" r:id="rId8"/>
  </p:sldMasterIdLst>
  <p:notesMasterIdLst>
    <p:notesMasterId r:id="rId69"/>
  </p:notesMasterIdLst>
  <p:sldIdLst>
    <p:sldId id="269" r:id="rId9"/>
    <p:sldId id="270" r:id="rId10"/>
    <p:sldId id="275" r:id="rId11"/>
    <p:sldId id="296" r:id="rId12"/>
    <p:sldId id="297" r:id="rId13"/>
    <p:sldId id="298" r:id="rId14"/>
    <p:sldId id="295" r:id="rId15"/>
    <p:sldId id="299" r:id="rId16"/>
    <p:sldId id="300" r:id="rId17"/>
    <p:sldId id="301" r:id="rId18"/>
    <p:sldId id="277" r:id="rId19"/>
    <p:sldId id="278" r:id="rId20"/>
    <p:sldId id="279" r:id="rId21"/>
    <p:sldId id="302" r:id="rId22"/>
    <p:sldId id="280" r:id="rId23"/>
    <p:sldId id="281" r:id="rId24"/>
    <p:sldId id="303" r:id="rId25"/>
    <p:sldId id="287" r:id="rId26"/>
    <p:sldId id="305" r:id="rId27"/>
    <p:sldId id="306" r:id="rId28"/>
    <p:sldId id="308" r:id="rId29"/>
    <p:sldId id="288" r:id="rId30"/>
    <p:sldId id="309" r:id="rId31"/>
    <p:sldId id="317" r:id="rId32"/>
    <p:sldId id="311" r:id="rId33"/>
    <p:sldId id="312" r:id="rId34"/>
    <p:sldId id="316" r:id="rId35"/>
    <p:sldId id="315" r:id="rId36"/>
    <p:sldId id="319" r:id="rId37"/>
    <p:sldId id="282" r:id="rId38"/>
    <p:sldId id="289" r:id="rId39"/>
    <p:sldId id="321" r:id="rId40"/>
    <p:sldId id="322" r:id="rId41"/>
    <p:sldId id="320" r:id="rId42"/>
    <p:sldId id="283" r:id="rId43"/>
    <p:sldId id="337" r:id="rId44"/>
    <p:sldId id="338" r:id="rId45"/>
    <p:sldId id="339" r:id="rId46"/>
    <p:sldId id="340" r:id="rId47"/>
    <p:sldId id="341" r:id="rId48"/>
    <p:sldId id="34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293" r:id="rId62"/>
    <p:sldId id="335" r:id="rId63"/>
    <p:sldId id="336" r:id="rId64"/>
    <p:sldId id="294" r:id="rId65"/>
    <p:sldId id="343" r:id="rId66"/>
    <p:sldId id="284" r:id="rId67"/>
    <p:sldId id="28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60" autoAdjust="0"/>
  </p:normalViewPr>
  <p:slideViewPr>
    <p:cSldViewPr snapToGrid="0" snapToObjects="1">
      <p:cViewPr>
        <p:scale>
          <a:sx n="75" d="100"/>
          <a:sy n="75" d="100"/>
        </p:scale>
        <p:origin x="-960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D3ABD-28C6-B64E-838D-DCB2552DD406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CC1E8-F304-B141-8262-7E19C9BD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3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6CE259C-0251-AC48-8179-4B9AF40300F8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8000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0000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4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17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612D1-248F-BC43-A738-261704587E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4E72-9F98-544F-B8B0-3DFEAAB303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30E6-95E2-684D-ADBA-79AEE8D85C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34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33E5F-3AD3-A445-ADC3-14FF716EB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97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92463-8C47-3742-9876-B7E075F1AB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79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47252-4C6F-8640-AF7C-A87E7C8BC8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4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356C9-5BF7-BB4A-8485-6E44BC12B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3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139BF-1AFD-454C-BDDA-9C41D4F569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7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59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B8B05-0A13-7643-B677-B5A7D4FB65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02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87E5F-725A-1347-9904-B44B3DF59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3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E35C8-74F4-B54E-9756-F796673073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57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010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458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962400"/>
            <a:ext cx="8458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038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9922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fld id="{8A0C0149-420D-4746-AFF2-077061D7B5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8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010400" cy="876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 April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24600"/>
            <a:ext cx="40386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9922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fld id="{A0EA5E77-CFE8-6046-9E1C-C3CB61C6BF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8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094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27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798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746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5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06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27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016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070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562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83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785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822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703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705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30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69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59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070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265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971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781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24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625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8846-3D0A-3C4B-9BE0-27AEB9195AE8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5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11F7F-E4CD-5941-89C1-9E7DA10DAC53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34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0C540-964A-5345-BA63-E8172F28EC6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2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21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6CD54-FF68-614C-BA64-44DC4C118808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50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247E0-E0D8-1647-B082-5EE7A856AD8E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45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2E462-7061-414D-8EB9-BE57FAF81CEB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30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4E62C-DAD6-3E42-A7AC-46A487DE07CF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51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DA4BE-5665-794D-A1AB-16DC35BB5D7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53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B713E-C7A8-AA41-9529-5D52DE62E8D1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34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984D7-AD5D-2445-A8D4-C56418768F45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91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CF318-1798-C145-B320-3059466F75FC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50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BB280-E858-0B4A-A096-F00ECCF4897A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26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2CB2A-10FA-2C4F-80DC-F432F2A00922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9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96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DCAF4-C5F3-7545-A278-AC9A68489640}" type="slidenum">
              <a:rPr lang="en-US" altLang="ja-JP">
                <a:solidFill>
                  <a:srgbClr val="FFFFCC"/>
                </a:solidFill>
              </a:rPr>
              <a:pPr/>
              <a:t>‹#›</a:t>
            </a:fld>
            <a:endParaRPr lang="en-US" altLang="ja-JP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82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918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26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135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312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733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6871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2079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18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56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96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875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671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038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346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737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730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316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0576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411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6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417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3554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7026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421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75975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081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129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9986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422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3816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87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46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7135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536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2904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99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" y="3706"/>
            <a:ext cx="9143999" cy="910695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3835" y="6405041"/>
            <a:ext cx="910167" cy="452967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fld id="{CCC60436-8351-C54B-B860-B7DDCE095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dirty="0" smtClean="0"/>
              <a:t>Christopher Mauger - UCI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9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Line 2"/>
          <p:cNvSpPr>
            <a:spLocks noChangeShapeType="1"/>
          </p:cNvSpPr>
          <p:nvPr/>
        </p:nvSpPr>
        <p:spPr bwMode="auto">
          <a:xfrm>
            <a:off x="25401" y="1371600"/>
            <a:ext cx="7975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0104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2 April 2004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403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99223"/>
            <a:ext cx="19050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2CA5808-0057-1640-877D-CA39F15888D0}" type="slidenum">
              <a: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55656" name="Picture 8" descr="minerva-small.jpg                                              000161FEMacintosh HD                   B8AA0ACE: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1010"/>
            <a:ext cx="9906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7" name="Picture 9" descr="minos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04800"/>
            <a:ext cx="887413" cy="8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228600" y="1"/>
            <a:ext cx="495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NuMI</a:t>
            </a: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7996886" y="9"/>
            <a:ext cx="8718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MINER</a:t>
            </a:r>
            <a:r>
              <a:rPr lang="en-US" sz="1200" smtClean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n</a:t>
            </a:r>
            <a:r>
              <a: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5827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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charset="0"/>
        <a:buChar char="t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>
          <a:solidFill>
            <a:schemeClr val="tx1"/>
          </a:solidFill>
          <a:latin typeface="Palatino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20E2F-16F3-5544-B3F0-5FFBDF4AEA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5501-50CF-0548-B33B-B91D135859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81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46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CC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ＭＳ Ｐゴシック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88F7530-2AC0-764D-9D67-FC9CA979D0FB}" type="slidenum">
              <a:rPr lang="en-US" altLang="ja-JP" smtClean="0">
                <a:solidFill>
                  <a:srgbClr val="FFFFCC"/>
                </a:solidFill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FFFFCC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09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4D50A9-A8E6-4A2C-8EC7-1F5F27488A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7104EE-F24F-46DC-9599-96A6AAB0A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69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2/24/2012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BE83BC-05A5-4221-A656-A53A2425AA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53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048BB85-1E09-4F86-B317-60C232F3F0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0D9B3E0-C049-4E5F-8E4C-BBF4A6169E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1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9.png"/><Relationship Id="rId3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1810"/>
            <a:ext cx="7772400" cy="1898651"/>
          </a:xfrm>
        </p:spPr>
        <p:txBody>
          <a:bodyPr>
            <a:normAutofit/>
          </a:bodyPr>
          <a:lstStyle/>
          <a:p>
            <a:r>
              <a:rPr lang="en-US" dirty="0" smtClean="0"/>
              <a:t>Fine-Grained Tracking Detectors for Neutrino Physics:  Part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Christopher Mauger</a:t>
            </a:r>
          </a:p>
          <a:p>
            <a:r>
              <a:rPr lang="en-US" dirty="0" smtClean="0"/>
              <a:t>Los Alamos National Laboratory </a:t>
            </a:r>
          </a:p>
          <a:p>
            <a:r>
              <a:rPr lang="en-US" dirty="0" smtClean="0"/>
              <a:t>24 October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4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LBNE:  Neutrino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1741"/>
            <a:ext cx="8229600" cy="13020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Symbol"/>
                <a:cs typeface="Times New Roman"/>
              </a:rPr>
              <a:t>m</a:t>
            </a:r>
            <a:r>
              <a:rPr lang="en-US" baseline="30000" dirty="0">
                <a:solidFill>
                  <a:srgbClr val="000000"/>
                </a:solidFill>
                <a:latin typeface="Symbol"/>
                <a:cs typeface="Times New Roman"/>
              </a:rPr>
              <a:t>+</a:t>
            </a:r>
            <a:r>
              <a:rPr lang="en-US" dirty="0">
                <a:solidFill>
                  <a:srgbClr val="000000"/>
                </a:solidFill>
                <a:latin typeface="Symbol"/>
                <a:cs typeface="Times New Roman"/>
              </a:rPr>
              <a:t> + n</a:t>
            </a:r>
            <a:r>
              <a:rPr lang="en-US" baseline="-25000" dirty="0">
                <a:solidFill>
                  <a:srgbClr val="000000"/>
                </a:solidFill>
                <a:latin typeface="Symbol"/>
                <a:cs typeface="Times New Roman"/>
              </a:rPr>
              <a:t>m</a:t>
            </a:r>
            <a:endParaRPr lang="en-US" dirty="0">
              <a:solidFill>
                <a:srgbClr val="000000"/>
              </a:solidFill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 New Roman"/>
              </a:rPr>
              <a:t>     </a:t>
            </a:r>
            <a:r>
              <a:rPr lang="en-US" dirty="0" smtClean="0">
                <a:solidFill>
                  <a:srgbClr val="000000"/>
                </a:solidFill>
                <a:latin typeface="Symbol"/>
                <a:cs typeface="Times New Roman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Symbol"/>
                <a:cs typeface="Times New Roman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Symbol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/>
                <a:cs typeface="Times New Roman"/>
              </a:rPr>
              <a:t>+ </a:t>
            </a:r>
            <a:r>
              <a:rPr lang="en-US" dirty="0" smtClean="0">
                <a:solidFill>
                  <a:srgbClr val="000000"/>
                </a:solidFill>
                <a:latin typeface="Symbol"/>
                <a:cs typeface="Times New Roman"/>
              </a:rPr>
              <a:t>n</a:t>
            </a:r>
            <a:r>
              <a:rPr lang="en-US" baseline="-25000" dirty="0" smtClean="0">
                <a:solidFill>
                  <a:srgbClr val="000000"/>
                </a:solidFill>
                <a:latin typeface="Symbol"/>
                <a:cs typeface="Times New Roman"/>
              </a:rPr>
              <a:t>m</a:t>
            </a:r>
            <a:endParaRPr lang="en-US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Fig_C3_Intro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9144000" cy="4107332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1600" y="5384800"/>
            <a:ext cx="317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71600" y="5956300"/>
            <a:ext cx="317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658535" y="5791200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80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Neutrino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5072"/>
            <a:ext cx="8229600" cy="159384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Resultant Neutrino Beam (LBNE case)</a:t>
            </a:r>
          </a:p>
          <a:p>
            <a:r>
              <a:rPr lang="en-US" dirty="0" smtClean="0"/>
              <a:t>Neutrinos from few hundred MeV to 10’s of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Predominantly </a:t>
            </a:r>
            <a:r>
              <a:rPr lang="en-US" dirty="0" err="1" smtClean="0"/>
              <a:t>muon</a:t>
            </a:r>
            <a:r>
              <a:rPr lang="en-US" dirty="0" smtClean="0"/>
              <a:t> (anti)neutrinos, but enough electron (anti)neutrinos to carry out studies in high-flux environments – it’s a good thing, since LBL experiments are searching for electron neutrino appearance!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186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7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signatures of these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06834"/>
            <a:ext cx="8229600" cy="19791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article type:  electron, gamma, </a:t>
            </a:r>
            <a:r>
              <a:rPr lang="en-US" dirty="0" err="1" smtClean="0"/>
              <a:t>muon</a:t>
            </a:r>
            <a:r>
              <a:rPr lang="en-US" dirty="0" smtClean="0"/>
              <a:t>, charged and neutral mesons, protons, neutrons (not usually done well</a:t>
            </a:r>
          </a:p>
          <a:p>
            <a:r>
              <a:rPr lang="en-US" dirty="0" smtClean="0"/>
              <a:t>Particle sign</a:t>
            </a:r>
          </a:p>
          <a:p>
            <a:r>
              <a:rPr lang="en-US" dirty="0" smtClean="0"/>
              <a:t>Momentum:  Range of 10’s MeV/c to multi-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Direction:  Mostly forward-going, but some high-angle and backward-going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417565"/>
              </p:ext>
            </p:extLst>
          </p:nvPr>
        </p:nvGraphicFramePr>
        <p:xfrm>
          <a:off x="457200" y="1077661"/>
          <a:ext cx="8229600" cy="312788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43200"/>
                <a:gridCol w="2743200"/>
                <a:gridCol w="2743200"/>
              </a:tblGrid>
              <a:tr h="58978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Signature</a:t>
                      </a:r>
                      <a:r>
                        <a:rPr lang="en-US" sz="2000" baseline="0" dirty="0" smtClean="0">
                          <a:latin typeface="Times New Roman"/>
                        </a:rPr>
                        <a:t> label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Charged Current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Neutral Current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</a:tr>
              <a:tr h="74027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Quasi-elastic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Charged lepton + proton or neutron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Neutrino + </a:t>
                      </a:r>
                    </a:p>
                    <a:p>
                      <a:r>
                        <a:rPr lang="en-US" sz="2000" dirty="0" smtClean="0">
                          <a:latin typeface="Times New Roman"/>
                        </a:rPr>
                        <a:t>proton or neutron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</a:tr>
              <a:tr h="105753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Resonance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Charged lepton + proton or neutron + a few other hadrons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Neutrino + </a:t>
                      </a:r>
                    </a:p>
                    <a:p>
                      <a:r>
                        <a:rPr lang="en-US" sz="2000" dirty="0" smtClean="0">
                          <a:latin typeface="Times New Roman"/>
                        </a:rPr>
                        <a:t>several hadrons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</a:tr>
              <a:tr h="74027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DIS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Charged lepton + </a:t>
                      </a:r>
                      <a:r>
                        <a:rPr lang="en-US" sz="2000" dirty="0" err="1" smtClean="0">
                          <a:latin typeface="Times New Roman"/>
                        </a:rPr>
                        <a:t>hadronic</a:t>
                      </a:r>
                      <a:r>
                        <a:rPr lang="en-US" sz="2000" dirty="0" smtClean="0">
                          <a:latin typeface="Times New Roman"/>
                        </a:rPr>
                        <a:t> shower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/>
                        </a:rPr>
                        <a:t>Neutrino</a:t>
                      </a:r>
                      <a:r>
                        <a:rPr lang="en-US" sz="2000" baseline="0" dirty="0" smtClean="0">
                          <a:latin typeface="Times New Roman"/>
                        </a:rPr>
                        <a:t> + </a:t>
                      </a:r>
                    </a:p>
                    <a:p>
                      <a:r>
                        <a:rPr lang="en-US" sz="2000" baseline="0" dirty="0" err="1" smtClean="0">
                          <a:latin typeface="Times New Roman"/>
                        </a:rPr>
                        <a:t>hadronic</a:t>
                      </a:r>
                      <a:r>
                        <a:rPr lang="en-US" sz="2000" baseline="0" dirty="0" smtClean="0">
                          <a:latin typeface="Times New Roman"/>
                        </a:rPr>
                        <a:t> shower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Detectors </a:t>
            </a:r>
            <a:r>
              <a:rPr lang="en-US" dirty="0" err="1" smtClean="0"/>
              <a:t>vs</a:t>
            </a:r>
            <a:r>
              <a:rPr lang="en-US" dirty="0" smtClean="0"/>
              <a:t> Monolithic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714" y="4651021"/>
            <a:ext cx="5317965" cy="165325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Monolithic detectors have large uniform volume of neutrino target</a:t>
            </a:r>
          </a:p>
          <a:p>
            <a:r>
              <a:rPr lang="en-US" dirty="0" smtClean="0"/>
              <a:t>Target material is active – creates light, ionization, phonons, etc.</a:t>
            </a:r>
          </a:p>
          <a:p>
            <a:r>
              <a:rPr lang="en-US" dirty="0" smtClean="0"/>
              <a:t>Detectors positioned on the outer surface</a:t>
            </a:r>
          </a:p>
          <a:p>
            <a:r>
              <a:rPr lang="en-US" dirty="0" smtClean="0"/>
              <a:t>Good isotropic capabilities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418" y="1402339"/>
            <a:ext cx="4471387" cy="3248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41" y="1402339"/>
            <a:ext cx="3009646" cy="46863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1056593"/>
            <a:ext cx="3908460" cy="3172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Super-</a:t>
            </a:r>
            <a:r>
              <a:rPr lang="en-US" dirty="0" err="1" smtClean="0"/>
              <a:t>Kamiokande</a:t>
            </a:r>
            <a:r>
              <a:rPr lang="en-US" dirty="0" smtClean="0"/>
              <a:t>: water Cherenkov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25294" y="1056593"/>
            <a:ext cx="3886858" cy="3172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KamLAND</a:t>
            </a:r>
            <a:r>
              <a:rPr lang="en-US" dirty="0" smtClean="0"/>
              <a:t>: organic liquid scintillator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Detectors </a:t>
            </a:r>
            <a:r>
              <a:rPr lang="en-US" dirty="0" err="1" smtClean="0"/>
              <a:t>vs</a:t>
            </a:r>
            <a:r>
              <a:rPr lang="en-US" dirty="0" smtClean="0"/>
              <a:t> Monolithic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7212" y="5350933"/>
            <a:ext cx="5936261" cy="897468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Localization of particles by deploying many low-profile detector elements</a:t>
            </a:r>
          </a:p>
          <a:p>
            <a:r>
              <a:rPr lang="en-US" dirty="0" smtClean="0"/>
              <a:t>Detector elements throughout the volume</a:t>
            </a:r>
          </a:p>
          <a:p>
            <a:r>
              <a:rPr lang="en-US" dirty="0" smtClean="0"/>
              <a:t>Anisotropic distribution of elements</a:t>
            </a:r>
          </a:p>
          <a:p>
            <a:r>
              <a:rPr lang="en-US" dirty="0" smtClean="0"/>
              <a:t>Elements can be the target or targets can be separate from the elements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157212" y="985838"/>
            <a:ext cx="4111096" cy="4111096"/>
            <a:chOff x="3796339" y="1143000"/>
            <a:chExt cx="5347661" cy="53476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339" y="1143000"/>
              <a:ext cx="5347661" cy="534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120000" flipH="1" flipV="1">
              <a:off x="5334000" y="3581400"/>
              <a:ext cx="990600" cy="381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21480000" flipV="1">
              <a:off x="6324600" y="3962400"/>
              <a:ext cx="0" cy="9906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380000">
              <a:off x="5585790" y="3410530"/>
              <a:ext cx="774014" cy="4003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3.5 m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169335" y="914410"/>
            <a:ext cx="2732242" cy="489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3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Fine-grained trackers and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172508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Fine-grained trackers mean high </a:t>
            </a:r>
            <a:r>
              <a:rPr lang="en-US" dirty="0" err="1" smtClean="0"/>
              <a:t>pixelization</a:t>
            </a:r>
            <a:r>
              <a:rPr lang="en-US" dirty="0" smtClean="0"/>
              <a:t> of the detector – many detector elements</a:t>
            </a:r>
            <a:endParaRPr lang="en-US" dirty="0"/>
          </a:p>
          <a:p>
            <a:r>
              <a:rPr lang="en-US" dirty="0" smtClean="0"/>
              <a:t>The neutrino target can be active or passive</a:t>
            </a:r>
          </a:p>
          <a:p>
            <a:r>
              <a:rPr lang="en-US" dirty="0" smtClean="0"/>
              <a:t>Passive targets allow for the study of any nucleus</a:t>
            </a:r>
          </a:p>
          <a:p>
            <a:r>
              <a:rPr lang="en-US" dirty="0" smtClean="0"/>
              <a:t>Active targets in principle give better signal efficiency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4933" y="2931287"/>
            <a:ext cx="5960534" cy="32525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0" y="2924555"/>
            <a:ext cx="1790365" cy="193527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194739" y="5030788"/>
            <a:ext cx="2647369" cy="1220788"/>
            <a:chOff x="3388" y="3071"/>
            <a:chExt cx="2084" cy="961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3388" y="3360"/>
              <a:ext cx="1344" cy="336"/>
              <a:chOff x="3388" y="3360"/>
              <a:chExt cx="1344" cy="336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338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4012" y="3504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4108" y="3360"/>
              <a:ext cx="1344" cy="336"/>
              <a:chOff x="4108" y="3360"/>
              <a:chExt cx="1344" cy="336"/>
            </a:xfrm>
          </p:grpSpPr>
          <p:sp>
            <p:nvSpPr>
              <p:cNvPr id="16" name="AutoShape 14"/>
              <p:cNvSpPr>
                <a:spLocks noChangeArrowheads="1"/>
              </p:cNvSpPr>
              <p:nvPr/>
            </p:nvSpPr>
            <p:spPr bwMode="auto">
              <a:xfrm rot="10800000">
                <a:off x="410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 rot="10800000">
                <a:off x="4732" y="3456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>
              <a:off x="4108" y="3072"/>
              <a:ext cx="240" cy="960"/>
            </a:xfrm>
            <a:prstGeom prst="line">
              <a:avLst/>
            </a:prstGeom>
            <a:noFill/>
            <a:ln w="57150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4069" y="3278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4625" y="3071"/>
              <a:ext cx="532" cy="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cs typeface="Arial" charset="0"/>
                </a:rPr>
                <a:t>3.3 cm</a:t>
              </a: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NOMAD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3620" y="1049867"/>
            <a:ext cx="1660430" cy="49783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Drift planes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Transition radiation detectors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E&amp;M calorimeter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Hadronic</a:t>
            </a:r>
            <a:r>
              <a:rPr lang="en-US" dirty="0" smtClean="0"/>
              <a:t> calorimeter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Muon</a:t>
            </a:r>
            <a:r>
              <a:rPr lang="en-US" dirty="0" smtClean="0"/>
              <a:t> detectors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Magnet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Magnet Return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Veto plane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2" y="914405"/>
            <a:ext cx="7111038" cy="52662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741338" y="1185333"/>
            <a:ext cx="2662285" cy="213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69733" y="1727200"/>
            <a:ext cx="4033886" cy="172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78667" y="2286000"/>
            <a:ext cx="452495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62672" y="2768600"/>
            <a:ext cx="5540953" cy="1244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303872" y="3390905"/>
            <a:ext cx="6207943" cy="10117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15468" y="3896783"/>
            <a:ext cx="2188154" cy="319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99472" y="4368810"/>
            <a:ext cx="3080903" cy="319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92800" y="4828117"/>
            <a:ext cx="15108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NOMAD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69" y="1077437"/>
            <a:ext cx="8233833" cy="52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– T2K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5988482"/>
            <a:ext cx="8889999" cy="4658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See Professor Kendall </a:t>
            </a:r>
            <a:r>
              <a:rPr lang="en-US" dirty="0" err="1" smtClean="0"/>
              <a:t>Mahn’s</a:t>
            </a:r>
            <a:r>
              <a:rPr lang="en-US" dirty="0" smtClean="0"/>
              <a:t> talk for more details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71" y="662229"/>
            <a:ext cx="7941733" cy="53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– Minerva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154" y="1105267"/>
            <a:ext cx="7346680" cy="40089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5249342"/>
            <a:ext cx="8229600" cy="11366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120 modules for tracking and </a:t>
            </a:r>
            <a:r>
              <a:rPr lang="en-US" dirty="0" err="1" smtClean="0"/>
              <a:t>calorimetry</a:t>
            </a:r>
            <a:endParaRPr lang="en-US" dirty="0" smtClean="0"/>
          </a:p>
          <a:p>
            <a:r>
              <a:rPr lang="en-US" dirty="0" smtClean="0"/>
              <a:t>Magnetized MINOS near detector for downstream </a:t>
            </a:r>
            <a:r>
              <a:rPr lang="en-US" dirty="0" err="1" smtClean="0"/>
              <a:t>muon</a:t>
            </a:r>
            <a:r>
              <a:rPr lang="en-US" dirty="0" smtClean="0"/>
              <a:t> tracking/sign selection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1010" y="6488666"/>
            <a:ext cx="17122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From: Brian 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4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are we trying to measure?</a:t>
            </a:r>
          </a:p>
          <a:p>
            <a:pPr lvl="1"/>
            <a:r>
              <a:rPr lang="en-US" dirty="0" smtClean="0"/>
              <a:t>Characteristics of typical neutrino beams</a:t>
            </a:r>
          </a:p>
          <a:p>
            <a:pPr lvl="1"/>
            <a:r>
              <a:rPr lang="en-US" dirty="0" smtClean="0"/>
              <a:t>Event signatures</a:t>
            </a:r>
          </a:p>
          <a:p>
            <a:r>
              <a:rPr lang="en-US" dirty="0" smtClean="0"/>
              <a:t>What are the characteristics of a fine-grained tracking detector?</a:t>
            </a:r>
          </a:p>
          <a:p>
            <a:pPr lvl="1"/>
            <a:r>
              <a:rPr lang="en-US" dirty="0" smtClean="0"/>
              <a:t>Monolithic vs. tracking detectors</a:t>
            </a:r>
          </a:p>
          <a:p>
            <a:pPr lvl="1"/>
            <a:r>
              <a:rPr lang="en-US" dirty="0" smtClean="0"/>
              <a:t>Characteristics of neutrino targets</a:t>
            </a:r>
            <a:endParaRPr lang="en-US" dirty="0" smtClean="0"/>
          </a:p>
          <a:p>
            <a:r>
              <a:rPr lang="en-US" dirty="0" smtClean="0"/>
              <a:t>Examples of fine-grained tracking detectors</a:t>
            </a:r>
          </a:p>
          <a:p>
            <a:r>
              <a:rPr lang="en-US" dirty="0" smtClean="0"/>
              <a:t>Basic Principles of tracking elements</a:t>
            </a:r>
            <a:endParaRPr lang="en-US" dirty="0" smtClean="0"/>
          </a:p>
          <a:p>
            <a:pPr lvl="1"/>
            <a:r>
              <a:rPr lang="en-US" dirty="0" smtClean="0"/>
              <a:t>Scintillator/Fiber Bars</a:t>
            </a:r>
            <a:endParaRPr lang="en-US" dirty="0" smtClean="0"/>
          </a:p>
          <a:p>
            <a:pPr lvl="1"/>
            <a:r>
              <a:rPr lang="en-US" dirty="0" smtClean="0"/>
              <a:t>Straw Tubes</a:t>
            </a:r>
            <a:endParaRPr lang="en-US" dirty="0" smtClean="0"/>
          </a:p>
          <a:p>
            <a:pPr lvl="1"/>
            <a:r>
              <a:rPr lang="en-US" dirty="0" smtClean="0"/>
              <a:t>Resistive Plate Chambers</a:t>
            </a:r>
            <a:endParaRPr lang="en-US" dirty="0" smtClean="0"/>
          </a:p>
          <a:p>
            <a:r>
              <a:rPr lang="en-US" dirty="0" smtClean="0"/>
              <a:t>Gross Design Features</a:t>
            </a:r>
            <a:endParaRPr lang="en-US" dirty="0" smtClean="0"/>
          </a:p>
          <a:p>
            <a:pPr lvl="1"/>
            <a:r>
              <a:rPr lang="en-US" dirty="0" smtClean="0"/>
              <a:t>Tracking detector assembly</a:t>
            </a:r>
          </a:p>
          <a:p>
            <a:pPr lvl="1"/>
            <a:r>
              <a:rPr lang="en-US" dirty="0" smtClean="0"/>
              <a:t>Magnet Issues</a:t>
            </a:r>
          </a:p>
          <a:p>
            <a:pPr lvl="1"/>
            <a:r>
              <a:rPr lang="en-US" dirty="0" smtClean="0"/>
              <a:t>Nuclear targets</a:t>
            </a:r>
            <a:endParaRPr lang="en-US" dirty="0" smtClean="0"/>
          </a:p>
          <a:p>
            <a:r>
              <a:rPr lang="en-US" dirty="0" smtClean="0"/>
              <a:t>Advantages/Disadvantages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2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15"/>
            <a:ext cx="9143999" cy="1164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detectors – Minerva active target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4" y="1397150"/>
            <a:ext cx="3691466" cy="47234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Inner detector: active scintillator strip tracker – triangular extrusions using charge sharing rotated by 60 degrees for stereo views</a:t>
            </a:r>
          </a:p>
          <a:p>
            <a:r>
              <a:rPr lang="en-US" dirty="0" smtClean="0"/>
              <a:t>Lead pieces on outer 15cm of active target for side electromagnetic calorimeter</a:t>
            </a:r>
          </a:p>
          <a:p>
            <a:r>
              <a:rPr lang="en-US" dirty="0" smtClean="0"/>
              <a:t>Outer frame provides side </a:t>
            </a:r>
            <a:r>
              <a:rPr lang="en-US" dirty="0" err="1" smtClean="0"/>
              <a:t>hadronic</a:t>
            </a:r>
            <a:r>
              <a:rPr lang="en-US" dirty="0" smtClean="0"/>
              <a:t> calorimeter/</a:t>
            </a:r>
            <a:r>
              <a:rPr lang="en-US" dirty="0" err="1" smtClean="0"/>
              <a:t>muon</a:t>
            </a:r>
            <a:r>
              <a:rPr lang="en-US" dirty="0" smtClean="0"/>
              <a:t> identifier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2" descr="ActiveTar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t="19310" r="22412" b="25432"/>
          <a:stretch>
            <a:fillRect/>
          </a:stretch>
        </p:blipFill>
        <p:spPr bwMode="auto">
          <a:xfrm>
            <a:off x="457204" y="1397158"/>
            <a:ext cx="3064933" cy="28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457200" y="4595019"/>
            <a:ext cx="3308350" cy="1525588"/>
            <a:chOff x="3388" y="3071"/>
            <a:chExt cx="2084" cy="961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3388" y="3360"/>
              <a:ext cx="1344" cy="336"/>
              <a:chOff x="3388" y="3360"/>
              <a:chExt cx="1344" cy="336"/>
            </a:xfrm>
          </p:grpSpPr>
          <p:sp>
            <p:nvSpPr>
              <p:cNvPr id="16" name="AutoShape 11"/>
              <p:cNvSpPr>
                <a:spLocks noChangeArrowheads="1"/>
              </p:cNvSpPr>
              <p:nvPr/>
            </p:nvSpPr>
            <p:spPr bwMode="auto">
              <a:xfrm>
                <a:off x="338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4012" y="3504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4108" y="3360"/>
              <a:ext cx="1344" cy="336"/>
              <a:chOff x="4108" y="3360"/>
              <a:chExt cx="1344" cy="336"/>
            </a:xfrm>
          </p:grpSpPr>
          <p:sp>
            <p:nvSpPr>
              <p:cNvPr id="14" name="AutoShape 14"/>
              <p:cNvSpPr>
                <a:spLocks noChangeArrowheads="1"/>
              </p:cNvSpPr>
              <p:nvPr/>
            </p:nvSpPr>
            <p:spPr bwMode="auto">
              <a:xfrm rot="10800000">
                <a:off x="4108" y="3360"/>
                <a:ext cx="1344" cy="33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FF">
                      <a:alpha val="60001"/>
                    </a:srgbClr>
                  </a:gs>
                  <a:gs pos="100000">
                    <a:srgbClr val="FF99FF">
                      <a:gamma/>
                      <a:tint val="37255"/>
                      <a:invGamma/>
                    </a:srgb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15"/>
              <p:cNvSpPr>
                <a:spLocks noChangeArrowheads="1"/>
              </p:cNvSpPr>
              <p:nvPr/>
            </p:nvSpPr>
            <p:spPr bwMode="auto">
              <a:xfrm rot="10800000">
                <a:off x="4732" y="3456"/>
                <a:ext cx="96" cy="96"/>
              </a:xfrm>
              <a:prstGeom prst="ellipse">
                <a:avLst/>
              </a:prstGeom>
              <a:solidFill>
                <a:srgbClr val="00FF00">
                  <a:alpha val="60001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H="1">
              <a:off x="4108" y="3072"/>
              <a:ext cx="240" cy="960"/>
            </a:xfrm>
            <a:prstGeom prst="line">
              <a:avLst/>
            </a:prstGeom>
            <a:noFill/>
            <a:ln w="57150">
              <a:solidFill>
                <a:srgbClr val="CC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069" y="3278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625" y="3071"/>
              <a:ext cx="5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cs typeface="Arial" charset="0"/>
                </a:rPr>
                <a:t>3.3 cm</a:t>
              </a:r>
              <a:endParaRPr lang="en-US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61733" y="6024322"/>
            <a:ext cx="1985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From: Jorge </a:t>
            </a:r>
            <a:r>
              <a:rPr lang="en-US" dirty="0" err="1" smtClean="0"/>
              <a:t>Morfin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8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5ED1C-437A-4143-9D90-F9722F68BC04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914400" y="228600"/>
            <a:ext cx="70104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63DE8"/>
                </a:solidFill>
                <a:latin typeface="Times" charset="0"/>
                <a:ea typeface="ＭＳ Ｐゴシック" charset="0"/>
              </a:rPr>
              <a:t>Solid Nuclear Target Region</a:t>
            </a:r>
          </a:p>
        </p:txBody>
      </p:sp>
      <p:pic>
        <p:nvPicPr>
          <p:cNvPr id="583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653415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381000" y="54102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Carbon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, </a:t>
            </a:r>
            <a:r>
              <a:rPr lang="en-US" sz="2800" b="1" dirty="0" smtClean="0">
                <a:solidFill>
                  <a:srgbClr val="FC0128"/>
                </a:solidFill>
                <a:latin typeface="Times" charset="0"/>
                <a:ea typeface="ＭＳ Ｐゴシック" charset="0"/>
              </a:rPr>
              <a:t>Iron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, </a:t>
            </a:r>
            <a:r>
              <a:rPr lang="en-US" sz="2800" b="1" dirty="0" smtClean="0">
                <a:solidFill>
                  <a:srgbClr val="919191"/>
                </a:solidFill>
                <a:latin typeface="Times" charset="0"/>
                <a:ea typeface="ＭＳ Ｐゴシック" charset="0"/>
              </a:rPr>
              <a:t>Lead – </a:t>
            </a:r>
            <a:r>
              <a:rPr lang="en-US" sz="2800" b="1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mixed elements in layers to give similar systematics</a:t>
            </a:r>
            <a:endParaRPr lang="en-US" sz="2800" b="1" dirty="0" smtClean="0">
              <a:solidFill>
                <a:srgbClr val="91919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914405" y="1524001"/>
            <a:ext cx="7835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XUXVXUXV (4 tracking points) between each layer</a:t>
            </a:r>
          </a:p>
        </p:txBody>
      </p:sp>
      <p:grpSp>
        <p:nvGrpSpPr>
          <p:cNvPr id="583686" name="Group 6"/>
          <p:cNvGrpSpPr>
            <a:grpSpLocks/>
          </p:cNvGrpSpPr>
          <p:nvPr/>
        </p:nvGrpSpPr>
        <p:grpSpPr bwMode="auto">
          <a:xfrm>
            <a:off x="2057400" y="2362200"/>
            <a:ext cx="609600" cy="1219200"/>
            <a:chOff x="2832" y="1392"/>
            <a:chExt cx="384" cy="768"/>
          </a:xfrm>
        </p:grpSpPr>
        <p:grpSp>
          <p:nvGrpSpPr>
            <p:cNvPr id="583687" name="Group 7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688" name="Rectangle 8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689" name="Group 9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691" name="Group 11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69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69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694" name="Group 14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695" name="Rectangle 1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696" name="Group 1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698" name="Group 1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69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0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01" name="Rectangle 21"/>
          <p:cNvSpPr>
            <a:spLocks noChangeArrowheads="1"/>
          </p:cNvSpPr>
          <p:nvPr/>
        </p:nvSpPr>
        <p:spPr bwMode="auto">
          <a:xfrm>
            <a:off x="19812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02" name="Rectangle 22"/>
          <p:cNvSpPr>
            <a:spLocks noChangeArrowheads="1"/>
          </p:cNvSpPr>
          <p:nvPr/>
        </p:nvSpPr>
        <p:spPr bwMode="auto">
          <a:xfrm>
            <a:off x="26670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583703" name="Group 23"/>
          <p:cNvGrpSpPr>
            <a:grpSpLocks/>
          </p:cNvGrpSpPr>
          <p:nvPr/>
        </p:nvGrpSpPr>
        <p:grpSpPr bwMode="auto">
          <a:xfrm>
            <a:off x="2743200" y="2362200"/>
            <a:ext cx="609600" cy="1219200"/>
            <a:chOff x="2832" y="1392"/>
            <a:chExt cx="384" cy="768"/>
          </a:xfrm>
        </p:grpSpPr>
        <p:grpSp>
          <p:nvGrpSpPr>
            <p:cNvPr id="583704" name="Group 24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05" name="Rectangle 2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06" name="Group 2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07" name="Rectangle 2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08" name="Group 2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0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1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11" name="Group 31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12" name="Rectangle 32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13" name="Group 33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14" name="Rectangle 34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15" name="Group 35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1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17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18" name="Rectangle 38"/>
          <p:cNvSpPr>
            <a:spLocks noChangeArrowheads="1"/>
          </p:cNvSpPr>
          <p:nvPr/>
        </p:nvSpPr>
        <p:spPr bwMode="auto">
          <a:xfrm>
            <a:off x="33528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19" name="Rectangle 39"/>
          <p:cNvSpPr>
            <a:spLocks noChangeArrowheads="1"/>
          </p:cNvSpPr>
          <p:nvPr/>
        </p:nvSpPr>
        <p:spPr bwMode="auto">
          <a:xfrm>
            <a:off x="40386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20" name="Rectangle 40"/>
          <p:cNvSpPr>
            <a:spLocks noChangeArrowheads="1"/>
          </p:cNvSpPr>
          <p:nvPr/>
        </p:nvSpPr>
        <p:spPr bwMode="auto">
          <a:xfrm>
            <a:off x="4724400" y="2514600"/>
            <a:ext cx="762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583721" name="Group 41"/>
          <p:cNvGrpSpPr>
            <a:grpSpLocks/>
          </p:cNvGrpSpPr>
          <p:nvPr/>
        </p:nvGrpSpPr>
        <p:grpSpPr bwMode="auto">
          <a:xfrm>
            <a:off x="3429000" y="2362200"/>
            <a:ext cx="609600" cy="1219200"/>
            <a:chOff x="2832" y="1392"/>
            <a:chExt cx="384" cy="768"/>
          </a:xfrm>
        </p:grpSpPr>
        <p:grpSp>
          <p:nvGrpSpPr>
            <p:cNvPr id="583722" name="Group 42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23" name="Rectangle 43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24" name="Group 44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25" name="Rectangle 45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26" name="Group 46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2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2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29" name="Group 49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30" name="Rectangle 50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31" name="Group 51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32" name="Rectangle 52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33" name="Group 53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3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35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36" name="Group 56"/>
          <p:cNvGrpSpPr>
            <a:grpSpLocks/>
          </p:cNvGrpSpPr>
          <p:nvPr/>
        </p:nvGrpSpPr>
        <p:grpSpPr bwMode="auto">
          <a:xfrm>
            <a:off x="4114800" y="2362200"/>
            <a:ext cx="609600" cy="1219200"/>
            <a:chOff x="2832" y="1392"/>
            <a:chExt cx="384" cy="768"/>
          </a:xfrm>
        </p:grpSpPr>
        <p:grpSp>
          <p:nvGrpSpPr>
            <p:cNvPr id="583737" name="Group 57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38" name="Rectangle 58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39" name="Group 59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40" name="Rectangle 60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41" name="Group 61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4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4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44" name="Group 64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45" name="Rectangle 6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46" name="Group 6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47" name="Rectangle 6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48" name="Group 6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4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5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51" name="Group 71"/>
          <p:cNvGrpSpPr>
            <a:grpSpLocks/>
          </p:cNvGrpSpPr>
          <p:nvPr/>
        </p:nvGrpSpPr>
        <p:grpSpPr bwMode="auto">
          <a:xfrm>
            <a:off x="1676400" y="2362200"/>
            <a:ext cx="304800" cy="1219200"/>
            <a:chOff x="3888" y="1536"/>
            <a:chExt cx="192" cy="768"/>
          </a:xfrm>
        </p:grpSpPr>
        <p:sp>
          <p:nvSpPr>
            <p:cNvPr id="583752" name="Rectangle 72"/>
            <p:cNvSpPr>
              <a:spLocks noChangeArrowheads="1"/>
            </p:cNvSpPr>
            <p:nvPr/>
          </p:nvSpPr>
          <p:spPr bwMode="auto">
            <a:xfrm>
              <a:off x="3888" y="1536"/>
              <a:ext cx="48" cy="76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583753" name="Group 73"/>
            <p:cNvGrpSpPr>
              <a:grpSpLocks/>
            </p:cNvGrpSpPr>
            <p:nvPr/>
          </p:nvGrpSpPr>
          <p:grpSpPr bwMode="auto">
            <a:xfrm>
              <a:off x="3936" y="1536"/>
              <a:ext cx="144" cy="768"/>
              <a:chOff x="1824" y="1536"/>
              <a:chExt cx="144" cy="768"/>
            </a:xfrm>
          </p:grpSpPr>
          <p:sp>
            <p:nvSpPr>
              <p:cNvPr id="583754" name="Rectangle 74"/>
              <p:cNvSpPr>
                <a:spLocks noChangeArrowheads="1"/>
              </p:cNvSpPr>
              <p:nvPr/>
            </p:nvSpPr>
            <p:spPr bwMode="auto">
              <a:xfrm>
                <a:off x="1824" y="1536"/>
                <a:ext cx="48" cy="76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smtClean="0">
                  <a:solidFill>
                    <a:srgbClr val="063DE8"/>
                  </a:solidFill>
                  <a:latin typeface="Symbol" charset="0"/>
                  <a:ea typeface="ＭＳ Ｐゴシック" charset="0"/>
                </a:endParaRPr>
              </a:p>
            </p:txBody>
          </p:sp>
          <p:grpSp>
            <p:nvGrpSpPr>
              <p:cNvPr id="583755" name="Group 75"/>
              <p:cNvGrpSpPr>
                <a:grpSpLocks/>
              </p:cNvGrpSpPr>
              <p:nvPr/>
            </p:nvGrpSpPr>
            <p:grpSpPr bwMode="auto">
              <a:xfrm>
                <a:off x="1872" y="1536"/>
                <a:ext cx="96" cy="768"/>
                <a:chOff x="1872" y="1536"/>
                <a:chExt cx="96" cy="768"/>
              </a:xfrm>
            </p:grpSpPr>
            <p:sp>
              <p:nvSpPr>
                <p:cNvPr id="583756" name="Rectangle 76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76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smtClean="0">
                    <a:solidFill>
                      <a:srgbClr val="000000"/>
                    </a:solidFill>
                    <a:latin typeface="Times" charset="0"/>
                    <a:ea typeface="ＭＳ Ｐゴシック" charset="0"/>
                  </a:endParaRPr>
                </a:p>
              </p:txBody>
            </p:sp>
            <p:sp>
              <p:nvSpPr>
                <p:cNvPr id="583757" name="Rectangle 77"/>
                <p:cNvSpPr>
                  <a:spLocks noChangeArrowheads="1"/>
                </p:cNvSpPr>
                <p:nvPr/>
              </p:nvSpPr>
              <p:spPr bwMode="auto">
                <a:xfrm>
                  <a:off x="1920" y="1536"/>
                  <a:ext cx="48" cy="768"/>
                </a:xfrm>
                <a:prstGeom prst="rect">
                  <a:avLst/>
                </a:prstGeom>
                <a:solidFill>
                  <a:srgbClr val="008000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583758" name="Group 78"/>
          <p:cNvGrpSpPr>
            <a:grpSpLocks/>
          </p:cNvGrpSpPr>
          <p:nvPr/>
        </p:nvGrpSpPr>
        <p:grpSpPr bwMode="auto">
          <a:xfrm>
            <a:off x="4800600" y="2362200"/>
            <a:ext cx="609600" cy="1219200"/>
            <a:chOff x="2832" y="1392"/>
            <a:chExt cx="384" cy="768"/>
          </a:xfrm>
        </p:grpSpPr>
        <p:grpSp>
          <p:nvGrpSpPr>
            <p:cNvPr id="583759" name="Group 79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60" name="Rectangle 80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61" name="Group 81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62" name="Rectangle 82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63" name="Group 83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6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6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66" name="Group 86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67" name="Rectangle 87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68" name="Group 88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69" name="Rectangle 89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70" name="Group 90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7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7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grpSp>
        <p:nvGrpSpPr>
          <p:cNvPr id="583773" name="Group 93"/>
          <p:cNvGrpSpPr>
            <a:grpSpLocks/>
          </p:cNvGrpSpPr>
          <p:nvPr/>
        </p:nvGrpSpPr>
        <p:grpSpPr bwMode="auto">
          <a:xfrm>
            <a:off x="5410200" y="2362200"/>
            <a:ext cx="609600" cy="1219200"/>
            <a:chOff x="2832" y="1392"/>
            <a:chExt cx="384" cy="768"/>
          </a:xfrm>
        </p:grpSpPr>
        <p:grpSp>
          <p:nvGrpSpPr>
            <p:cNvPr id="583774" name="Group 94"/>
            <p:cNvGrpSpPr>
              <a:grpSpLocks/>
            </p:cNvGrpSpPr>
            <p:nvPr/>
          </p:nvGrpSpPr>
          <p:grpSpPr bwMode="auto">
            <a:xfrm>
              <a:off x="2832" y="1392"/>
              <a:ext cx="192" cy="768"/>
              <a:chOff x="2832" y="1392"/>
              <a:chExt cx="192" cy="768"/>
            </a:xfrm>
          </p:grpSpPr>
          <p:sp>
            <p:nvSpPr>
              <p:cNvPr id="583775" name="Rectangle 95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76" name="Group 96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77" name="Rectangle 97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78" name="Group 98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7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  <p:grpSp>
          <p:nvGrpSpPr>
            <p:cNvPr id="583781" name="Group 101"/>
            <p:cNvGrpSpPr>
              <a:grpSpLocks/>
            </p:cNvGrpSpPr>
            <p:nvPr/>
          </p:nvGrpSpPr>
          <p:grpSpPr bwMode="auto">
            <a:xfrm>
              <a:off x="3024" y="1392"/>
              <a:ext cx="192" cy="768"/>
              <a:chOff x="2832" y="1392"/>
              <a:chExt cx="192" cy="768"/>
            </a:xfrm>
          </p:grpSpPr>
          <p:sp>
            <p:nvSpPr>
              <p:cNvPr id="583782" name="Rectangle 102"/>
              <p:cNvSpPr>
                <a:spLocks noChangeArrowheads="1"/>
              </p:cNvSpPr>
              <p:nvPr/>
            </p:nvSpPr>
            <p:spPr bwMode="auto">
              <a:xfrm>
                <a:off x="2832" y="1392"/>
                <a:ext cx="48" cy="76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smtClean="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grpSp>
            <p:nvGrpSpPr>
              <p:cNvPr id="583783" name="Group 103"/>
              <p:cNvGrpSpPr>
                <a:grpSpLocks/>
              </p:cNvGrpSpPr>
              <p:nvPr/>
            </p:nvGrpSpPr>
            <p:grpSpPr bwMode="auto">
              <a:xfrm>
                <a:off x="2880" y="1392"/>
                <a:ext cx="144" cy="768"/>
                <a:chOff x="1824" y="1536"/>
                <a:chExt cx="144" cy="768"/>
              </a:xfrm>
            </p:grpSpPr>
            <p:sp>
              <p:nvSpPr>
                <p:cNvPr id="58378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824" y="1536"/>
                  <a:ext cx="48" cy="768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 smtClean="0">
                    <a:solidFill>
                      <a:srgbClr val="063DE8"/>
                    </a:solidFill>
                    <a:latin typeface="Symbol" charset="0"/>
                    <a:ea typeface="ＭＳ Ｐゴシック" charset="0"/>
                  </a:endParaRPr>
                </a:p>
              </p:txBody>
            </p:sp>
            <p:grpSp>
              <p:nvGrpSpPr>
                <p:cNvPr id="583785" name="Group 105"/>
                <p:cNvGrpSpPr>
                  <a:grpSpLocks/>
                </p:cNvGrpSpPr>
                <p:nvPr/>
              </p:nvGrpSpPr>
              <p:grpSpPr bwMode="auto">
                <a:xfrm>
                  <a:off x="1872" y="1536"/>
                  <a:ext cx="96" cy="768"/>
                  <a:chOff x="1872" y="1536"/>
                  <a:chExt cx="96" cy="768"/>
                </a:xfrm>
              </p:grpSpPr>
              <p:sp>
                <p:nvSpPr>
                  <p:cNvPr id="583786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36"/>
                    <a:ext cx="48" cy="76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smtClean="0">
                      <a:solidFill>
                        <a:srgbClr val="000000"/>
                      </a:solidFill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3787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536"/>
                    <a:ext cx="48" cy="768"/>
                  </a:xfrm>
                  <a:prstGeom prst="rect">
                    <a:avLst/>
                  </a:prstGeom>
                  <a:solidFill>
                    <a:srgbClr val="008000"/>
                  </a:solidFill>
                  <a:ln w="12700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 smtClean="0">
                      <a:solidFill>
                        <a:srgbClr val="063DE8"/>
                      </a:solidFill>
                      <a:latin typeface="Symbol" charset="0"/>
                      <a:ea typeface="ＭＳ Ｐゴシック" charset="0"/>
                    </a:endParaRPr>
                  </a:p>
                </p:txBody>
              </p:sp>
            </p:grpSp>
          </p:grpSp>
        </p:grpSp>
      </p:grpSp>
      <p:sp>
        <p:nvSpPr>
          <p:cNvPr id="583788" name="Line 108"/>
          <p:cNvSpPr>
            <a:spLocks noChangeShapeType="1"/>
          </p:cNvSpPr>
          <p:nvPr/>
        </p:nvSpPr>
        <p:spPr bwMode="auto">
          <a:xfrm>
            <a:off x="2133600" y="1981200"/>
            <a:ext cx="228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89" name="Line 109"/>
          <p:cNvSpPr>
            <a:spLocks noChangeShapeType="1"/>
          </p:cNvSpPr>
          <p:nvPr/>
        </p:nvSpPr>
        <p:spPr bwMode="auto">
          <a:xfrm>
            <a:off x="2362200" y="1905000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0" name="Line 110"/>
          <p:cNvSpPr>
            <a:spLocks noChangeShapeType="1"/>
          </p:cNvSpPr>
          <p:nvPr/>
        </p:nvSpPr>
        <p:spPr bwMode="auto">
          <a:xfrm flipH="1">
            <a:off x="2514600" y="1981200"/>
            <a:ext cx="1524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1" name="Line 111"/>
          <p:cNvSpPr>
            <a:spLocks noChangeShapeType="1"/>
          </p:cNvSpPr>
          <p:nvPr/>
        </p:nvSpPr>
        <p:spPr bwMode="auto">
          <a:xfrm flipH="1">
            <a:off x="2590800" y="1981200"/>
            <a:ext cx="304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2" name="Text Box 112"/>
          <p:cNvSpPr txBox="1">
            <a:spLocks noChangeArrowheads="1"/>
          </p:cNvSpPr>
          <p:nvPr/>
        </p:nvSpPr>
        <p:spPr bwMode="auto">
          <a:xfrm>
            <a:off x="6232525" y="2355851"/>
            <a:ext cx="21886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Main detector</a:t>
            </a:r>
          </a:p>
        </p:txBody>
      </p:sp>
      <p:sp>
        <p:nvSpPr>
          <p:cNvPr id="583793" name="Line 113"/>
          <p:cNvSpPr>
            <a:spLocks noChangeShapeType="1"/>
          </p:cNvSpPr>
          <p:nvPr/>
        </p:nvSpPr>
        <p:spPr bwMode="auto">
          <a:xfrm>
            <a:off x="381000" y="28194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4" name="Text Box 114"/>
          <p:cNvSpPr txBox="1">
            <a:spLocks noChangeArrowheads="1"/>
          </p:cNvSpPr>
          <p:nvPr/>
        </p:nvSpPr>
        <p:spPr bwMode="auto">
          <a:xfrm>
            <a:off x="288925" y="2889251"/>
            <a:ext cx="10222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" charset="0"/>
                <a:ea typeface="ＭＳ Ｐゴシック" charset="0"/>
              </a:rPr>
              <a:t>Beam</a:t>
            </a:r>
          </a:p>
        </p:txBody>
      </p:sp>
      <p:sp>
        <p:nvSpPr>
          <p:cNvPr id="583795" name="Line 115"/>
          <p:cNvSpPr>
            <a:spLocks noChangeShapeType="1"/>
          </p:cNvSpPr>
          <p:nvPr/>
        </p:nvSpPr>
        <p:spPr bwMode="auto">
          <a:xfrm flipV="1">
            <a:off x="1828800" y="3352800"/>
            <a:ext cx="1524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6" name="Line 116"/>
          <p:cNvSpPr>
            <a:spLocks noChangeShapeType="1"/>
          </p:cNvSpPr>
          <p:nvPr/>
        </p:nvSpPr>
        <p:spPr bwMode="auto">
          <a:xfrm flipH="1" flipV="1">
            <a:off x="2743200" y="3429000"/>
            <a:ext cx="38100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7" name="Line 117"/>
          <p:cNvSpPr>
            <a:spLocks noChangeShapeType="1"/>
          </p:cNvSpPr>
          <p:nvPr/>
        </p:nvSpPr>
        <p:spPr bwMode="auto">
          <a:xfrm flipH="1" flipV="1">
            <a:off x="3429000" y="3352800"/>
            <a:ext cx="8382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8" name="Line 118"/>
          <p:cNvSpPr>
            <a:spLocks noChangeShapeType="1"/>
          </p:cNvSpPr>
          <p:nvPr/>
        </p:nvSpPr>
        <p:spPr bwMode="auto">
          <a:xfrm flipH="1" flipV="1">
            <a:off x="4114800" y="3352800"/>
            <a:ext cx="1371600" cy="762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83799" name="Line 119"/>
          <p:cNvSpPr>
            <a:spLocks noChangeShapeType="1"/>
          </p:cNvSpPr>
          <p:nvPr/>
        </p:nvSpPr>
        <p:spPr bwMode="auto">
          <a:xfrm flipH="1" flipV="1">
            <a:off x="4800600" y="3276600"/>
            <a:ext cx="182880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486404" y="6399213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From: Jorge </a:t>
            </a:r>
            <a:r>
              <a:rPr lang="en-US" dirty="0" err="1" smtClean="0"/>
              <a:t>Morfin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1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detectors - Minerva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87" y="914400"/>
            <a:ext cx="3265515" cy="4906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69" y="914401"/>
            <a:ext cx="3265515" cy="4906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" y="3236288"/>
            <a:ext cx="3331633" cy="31687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5335" y="6011333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 Minerva website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549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982132"/>
          </a:xfrm>
        </p:spPr>
        <p:txBody>
          <a:bodyPr>
            <a:normAutofit/>
          </a:bodyPr>
          <a:lstStyle/>
          <a:p>
            <a:r>
              <a:rPr lang="en-US" dirty="0" smtClean="0"/>
              <a:t>LBNE Near </a:t>
            </a:r>
            <a:r>
              <a:rPr lang="en-US" dirty="0" smtClean="0"/>
              <a:t>Neutrino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96344" y="985838"/>
            <a:ext cx="5347661" cy="5347661"/>
            <a:chOff x="3796339" y="1143000"/>
            <a:chExt cx="5347661" cy="53476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339" y="1143000"/>
              <a:ext cx="5347661" cy="534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120000" flipH="1" flipV="1">
              <a:off x="5334000" y="3581400"/>
              <a:ext cx="990600" cy="381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21480000" flipV="1">
              <a:off x="6324600" y="3962400"/>
              <a:ext cx="0" cy="9906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380000">
              <a:off x="5675277" y="3456817"/>
              <a:ext cx="5950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3.5 m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967055"/>
            <a:ext cx="4013199" cy="543586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cs typeface="Times New Roman"/>
              </a:rPr>
              <a:t>High precision straw-tube tracker with embedded high-pressure argon gas targets</a:t>
            </a:r>
          </a:p>
          <a:p>
            <a:r>
              <a:rPr lang="en-US" dirty="0">
                <a:cs typeface="Times New Roman"/>
              </a:rPr>
              <a:t>4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>
                <a:cs typeface="Times New Roman"/>
              </a:rPr>
              <a:t> electromagnetic calorimeter and </a:t>
            </a:r>
            <a:r>
              <a:rPr lang="en-US" dirty="0" err="1">
                <a:cs typeface="Times New Roman"/>
              </a:rPr>
              <a:t>muon</a:t>
            </a:r>
            <a:r>
              <a:rPr lang="en-US" dirty="0">
                <a:cs typeface="Times New Roman"/>
              </a:rPr>
              <a:t> identification systems</a:t>
            </a:r>
          </a:p>
          <a:p>
            <a:r>
              <a:rPr lang="en-US" dirty="0">
                <a:cs typeface="Times New Roman"/>
              </a:rPr>
              <a:t>Large-aperture dipole magnet</a:t>
            </a:r>
          </a:p>
          <a:p>
            <a:r>
              <a:rPr lang="en-US" dirty="0">
                <a:cs typeface="Times New Roman"/>
              </a:rPr>
              <a:t>Philosophy</a:t>
            </a:r>
          </a:p>
          <a:p>
            <a:pPr lvl="1"/>
            <a:r>
              <a:rPr lang="en-US" dirty="0">
                <a:cs typeface="Times New Roman"/>
              </a:rPr>
              <a:t>make high-precision, high-statistics measurements of neutrino interactions with argon (far detector nucleus)</a:t>
            </a:r>
          </a:p>
          <a:p>
            <a:pPr lvl="1"/>
            <a:r>
              <a:rPr lang="en-US" dirty="0">
                <a:cs typeface="Times New Roman"/>
              </a:rPr>
              <a:t>measure inclusive and exclusive cross-sections to build and constrain models to predict the event signatures at the far site </a:t>
            </a:r>
            <a:r>
              <a:rPr lang="en-US" i="1" dirty="0">
                <a:cs typeface="Times New Roman"/>
              </a:rPr>
              <a:t>and correlate them with the true neutrino energy</a:t>
            </a:r>
          </a:p>
          <a:p>
            <a:pPr lvl="1"/>
            <a:r>
              <a:rPr lang="en-US" dirty="0">
                <a:cs typeface="Times New Roman"/>
              </a:rPr>
              <a:t>make detailed studies of electron (and </a:t>
            </a:r>
            <a:r>
              <a:rPr lang="en-US" dirty="0" err="1">
                <a:cs typeface="Times New Roman"/>
              </a:rPr>
              <a:t>muon</a:t>
            </a:r>
            <a:r>
              <a:rPr lang="en-US" dirty="0">
                <a:cs typeface="Times New Roman"/>
              </a:rPr>
              <a:t>) neutrinos and anti-neutrinos separately</a:t>
            </a:r>
          </a:p>
          <a:p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0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136"/>
            <a:ext cx="5524500" cy="625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9600" y="1374869"/>
            <a:ext cx="3276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designed to identify electrons and photons –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critical for measuring neutral pion background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Sandwich of lead and plastic scintillator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Downstream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has 58 layers of 1.75mm lead with scintillator bars of  2.5cmx0.5cm profile (4m long)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Barrel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(shown at left) and Upstream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ECal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have 3.5mm of lead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Total lead mass is 110 tons, scintillator mass is 35 tons</a:t>
            </a:r>
          </a:p>
          <a:p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" y="1130301"/>
            <a:ext cx="1883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coverage gives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excellent neutral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pion identification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and containment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125" y="6179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Electromagnetic Calorimeter </a:t>
            </a:r>
            <a:endParaRPr lang="en-US" sz="3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270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0"/>
            <a:ext cx="6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49275"/>
            <a:ext cx="2362200" cy="508635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External </a:t>
            </a:r>
            <a:r>
              <a:rPr lang="en-US" sz="4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</a:t>
            </a:r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4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Identifier</a:t>
            </a:r>
          </a:p>
          <a:p>
            <a:endParaRPr lang="en-US" sz="28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Steel interleaved with Resistive Plate Chambers</a:t>
            </a:r>
          </a:p>
          <a:p>
            <a:endParaRPr lang="en-US"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Identifies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– separates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and charged hadron (e.g.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pions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514600" y="2971811"/>
            <a:ext cx="685800" cy="154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8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" y="1129626"/>
            <a:ext cx="7996238" cy="52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181" y="5512680"/>
            <a:ext cx="3711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Transition Radiation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Radiator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foils, argon gas targets, other </a:t>
            </a: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nuclear targets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57227" y="4219222"/>
            <a:ext cx="1" cy="15046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57223" y="4120444"/>
            <a:ext cx="945444" cy="16034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8187" y="6436010"/>
            <a:ext cx="279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Average density ~ 0.1 g/cm</a:t>
            </a:r>
            <a:r>
              <a:rPr lang="en-US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454" y="5723856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UA1-style dipole magnet – 0.4 T</a:t>
            </a:r>
          </a:p>
          <a:p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319890" y="4981222"/>
            <a:ext cx="984957" cy="7748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5971" y="6123543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Muon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identifier – also interleaved in magnet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16513" y="4457510"/>
            <a:ext cx="508000" cy="16356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98213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LBNE Near </a:t>
            </a:r>
            <a:r>
              <a:rPr lang="en-US" dirty="0" smtClean="0">
                <a:latin typeface="Times New Roman"/>
                <a:cs typeface="Times New Roman"/>
              </a:rPr>
              <a:t>Neutrino </a:t>
            </a:r>
            <a:r>
              <a:rPr lang="en-US" dirty="0" smtClean="0">
                <a:latin typeface="Times New Roman"/>
                <a:cs typeface="Times New Roman"/>
              </a:rPr>
              <a:t>Detector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1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319" b="14110"/>
          <a:stretch/>
        </p:blipFill>
        <p:spPr>
          <a:xfrm>
            <a:off x="169333" y="-14690"/>
            <a:ext cx="2412290" cy="6872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1141"/>
          <a:stretch/>
        </p:blipFill>
        <p:spPr>
          <a:xfrm>
            <a:off x="6529478" y="-14690"/>
            <a:ext cx="2038793" cy="687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8695" y="1499983"/>
            <a:ext cx="1818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 YY Module</a:t>
            </a:r>
          </a:p>
          <a:p>
            <a:r>
              <a:rPr lang="en-US" dirty="0" smtClean="0"/>
              <a:t>62mm thick leaving 18mm for a </a:t>
            </a:r>
            <a:r>
              <a:rPr lang="en-US" dirty="0" smtClean="0"/>
              <a:t>nuclear target module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56425" y="5029205"/>
            <a:ext cx="149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TRD XX YY Module</a:t>
            </a:r>
          </a:p>
          <a:p>
            <a:r>
              <a:rPr lang="en-US" dirty="0" smtClean="0"/>
              <a:t>76mm thick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8697" y="287867"/>
            <a:ext cx="32111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/>
                <a:cs typeface="Times New Roman"/>
              </a:rPr>
              <a:t>Strawtube</a:t>
            </a:r>
            <a:r>
              <a:rPr lang="en-US" sz="3200" dirty="0" smtClean="0">
                <a:latin typeface="Times New Roman"/>
                <a:cs typeface="Times New Roman"/>
              </a:rPr>
              <a:t> Tracker </a:t>
            </a:r>
          </a:p>
          <a:p>
            <a:r>
              <a:rPr lang="en-US" sz="3200" dirty="0" smtClean="0">
                <a:latin typeface="Times New Roman"/>
                <a:cs typeface="Times New Roman"/>
              </a:rPr>
              <a:t>Module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1093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4" y="10"/>
            <a:ext cx="32194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78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Argon Gas Target Assembly – SS Version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216 tube assemblies welded to manifold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 b="15195"/>
          <a:stretch/>
        </p:blipFill>
        <p:spPr bwMode="auto">
          <a:xfrm>
            <a:off x="76201" y="4933507"/>
            <a:ext cx="222660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62200" y="563880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SS Tube Cap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1752600" y="5961971"/>
            <a:ext cx="609600" cy="438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573216" y="390529"/>
            <a:ext cx="5570784" cy="6467475"/>
            <a:chOff x="3573216" y="390529"/>
            <a:chExt cx="5570784" cy="6467475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216" y="390529"/>
              <a:ext cx="5570784" cy="646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976191" y="288131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7467600" y="3250644"/>
              <a:ext cx="876300" cy="14737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8014291" y="251198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Weld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7239005" y="2696646"/>
              <a:ext cx="775291" cy="1570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86971" y="2142648"/>
              <a:ext cx="1617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 Cover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239000" y="2511980"/>
              <a:ext cx="387646" cy="6122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39005" y="1605516"/>
              <a:ext cx="1842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Adapter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6358608" y="1974848"/>
              <a:ext cx="1028362" cy="2292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46014" y="884376"/>
              <a:ext cx="3231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.625” OD x .065” wall butt welded to adapter and cap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5257800" y="1576874"/>
              <a:ext cx="990600" cy="33566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69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Scintillator Bars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2" y="1018116"/>
            <a:ext cx="3136900" cy="4635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2" y="1018126"/>
            <a:ext cx="4453467" cy="45444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Scintillation peaks at 420nm, cuts off at 400nm</a:t>
            </a:r>
          </a:p>
          <a:p>
            <a:r>
              <a:rPr lang="en-US" dirty="0" smtClean="0"/>
              <a:t>Collect scintillation light with wavelength shifting fiber – emission  peak at 476 nm (green) – total internal reflection to end of bar</a:t>
            </a:r>
          </a:p>
          <a:p>
            <a:r>
              <a:rPr lang="en-US" dirty="0" smtClean="0"/>
              <a:t>Maximize collection efficiency with a reflector around the outside of the bar</a:t>
            </a:r>
          </a:p>
          <a:p>
            <a:r>
              <a:rPr lang="en-US" dirty="0" smtClean="0"/>
              <a:t>TO</a:t>
            </a:r>
            <a:r>
              <a:rPr lang="en-US" baseline="-25000" dirty="0" smtClean="0"/>
              <a:t>2</a:t>
            </a:r>
            <a:r>
              <a:rPr lang="en-US" dirty="0" smtClean="0"/>
              <a:t> reflecting material co-extruded with scintillator at FNAL</a:t>
            </a:r>
          </a:p>
          <a:p>
            <a:r>
              <a:rPr lang="en-US" dirty="0" smtClean="0"/>
              <a:t>Wavelength shifter attenuation length &gt; 3m, so long bars are possible</a:t>
            </a:r>
          </a:p>
          <a:p>
            <a:r>
              <a:rPr lang="en-US" dirty="0" smtClean="0"/>
              <a:t>Versatile – used for tracking, </a:t>
            </a:r>
            <a:r>
              <a:rPr lang="en-US" dirty="0" err="1" smtClean="0"/>
              <a:t>ECal</a:t>
            </a:r>
            <a:r>
              <a:rPr lang="en-US" dirty="0" smtClean="0"/>
              <a:t>, </a:t>
            </a:r>
            <a:r>
              <a:rPr lang="en-US" dirty="0" err="1" smtClean="0"/>
              <a:t>Hcal</a:t>
            </a:r>
            <a:endParaRPr lang="en-US" dirty="0" smtClean="0"/>
          </a:p>
          <a:p>
            <a:r>
              <a:rPr lang="en-US" dirty="0" smtClean="0"/>
              <a:t>Useful in moderate density applications</a:t>
            </a:r>
          </a:p>
          <a:p>
            <a:endParaRPr lang="en-US" dirty="0"/>
          </a:p>
        </p:txBody>
      </p:sp>
      <p:grpSp>
        <p:nvGrpSpPr>
          <p:cNvPr id="19" name="Group 48"/>
          <p:cNvGrpSpPr>
            <a:grpSpLocks/>
          </p:cNvGrpSpPr>
          <p:nvPr/>
        </p:nvGrpSpPr>
        <p:grpSpPr bwMode="auto">
          <a:xfrm>
            <a:off x="0" y="5562600"/>
            <a:ext cx="6400800" cy="577850"/>
            <a:chOff x="1728" y="1200"/>
            <a:chExt cx="4032" cy="364"/>
          </a:xfrm>
        </p:grpSpPr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2400" y="1200"/>
              <a:ext cx="2688" cy="336"/>
              <a:chOff x="2304" y="1440"/>
              <a:chExt cx="2688" cy="336"/>
            </a:xfrm>
          </p:grpSpPr>
          <p:grpSp>
            <p:nvGrpSpPr>
              <p:cNvPr id="31" name="Group 32"/>
              <p:cNvGrpSpPr>
                <a:grpSpLocks/>
              </p:cNvGrpSpPr>
              <p:nvPr/>
            </p:nvGrpSpPr>
            <p:grpSpPr bwMode="auto">
              <a:xfrm>
                <a:off x="2304" y="1440"/>
                <a:ext cx="1344" cy="336"/>
                <a:chOff x="2304" y="1440"/>
                <a:chExt cx="1344" cy="336"/>
              </a:xfrm>
            </p:grpSpPr>
            <p:sp>
              <p:nvSpPr>
                <p:cNvPr id="35" name="AutoShape 33"/>
                <p:cNvSpPr>
                  <a:spLocks noChangeArrowheads="1"/>
                </p:cNvSpPr>
                <p:nvPr/>
              </p:nvSpPr>
              <p:spPr bwMode="auto">
                <a:xfrm rot="10800000">
                  <a:off x="2304" y="1440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34"/>
                <p:cNvSpPr>
                  <a:spLocks noChangeArrowheads="1"/>
                </p:cNvSpPr>
                <p:nvPr/>
              </p:nvSpPr>
              <p:spPr bwMode="auto">
                <a:xfrm rot="10800000">
                  <a:off x="2928" y="1536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/>
              </p:cNvGrpSpPr>
              <p:nvPr/>
            </p:nvGrpSpPr>
            <p:grpSpPr bwMode="auto">
              <a:xfrm>
                <a:off x="3648" y="1440"/>
                <a:ext cx="1344" cy="336"/>
                <a:chOff x="3648" y="1440"/>
                <a:chExt cx="1344" cy="336"/>
              </a:xfrm>
            </p:grpSpPr>
            <p:sp>
              <p:nvSpPr>
                <p:cNvPr id="33" name="AutoShape 36"/>
                <p:cNvSpPr>
                  <a:spLocks noChangeArrowheads="1"/>
                </p:cNvSpPr>
                <p:nvPr/>
              </p:nvSpPr>
              <p:spPr bwMode="auto">
                <a:xfrm rot="10800000">
                  <a:off x="3648" y="1440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rrowheads="1"/>
                </p:cNvSpPr>
                <p:nvPr/>
              </p:nvSpPr>
              <p:spPr bwMode="auto">
                <a:xfrm rot="10800000">
                  <a:off x="4272" y="1536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Group 38"/>
            <p:cNvGrpSpPr>
              <a:grpSpLocks/>
            </p:cNvGrpSpPr>
            <p:nvPr/>
          </p:nvGrpSpPr>
          <p:grpSpPr bwMode="auto">
            <a:xfrm>
              <a:off x="1728" y="1228"/>
              <a:ext cx="4032" cy="336"/>
              <a:chOff x="1629" y="1596"/>
              <a:chExt cx="4032" cy="336"/>
            </a:xfrm>
          </p:grpSpPr>
          <p:grpSp>
            <p:nvGrpSpPr>
              <p:cNvPr id="22" name="Group 39"/>
              <p:cNvGrpSpPr>
                <a:grpSpLocks/>
              </p:cNvGrpSpPr>
              <p:nvPr/>
            </p:nvGrpSpPr>
            <p:grpSpPr bwMode="auto">
              <a:xfrm>
                <a:off x="1629" y="1596"/>
                <a:ext cx="1344" cy="336"/>
                <a:chOff x="1629" y="1596"/>
                <a:chExt cx="1344" cy="336"/>
              </a:xfrm>
            </p:grpSpPr>
            <p:sp>
              <p:nvSpPr>
                <p:cNvPr id="29" name="AutoShape 40"/>
                <p:cNvSpPr>
                  <a:spLocks noChangeArrowheads="1"/>
                </p:cNvSpPr>
                <p:nvPr/>
              </p:nvSpPr>
              <p:spPr bwMode="auto">
                <a:xfrm>
                  <a:off x="1629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41"/>
                <p:cNvSpPr>
                  <a:spLocks noChangeArrowheads="1"/>
                </p:cNvSpPr>
                <p:nvPr/>
              </p:nvSpPr>
              <p:spPr bwMode="auto">
                <a:xfrm>
                  <a:off x="2253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42"/>
              <p:cNvGrpSpPr>
                <a:grpSpLocks/>
              </p:cNvGrpSpPr>
              <p:nvPr/>
            </p:nvGrpSpPr>
            <p:grpSpPr bwMode="auto">
              <a:xfrm>
                <a:off x="4317" y="1596"/>
                <a:ext cx="1344" cy="336"/>
                <a:chOff x="4317" y="1596"/>
                <a:chExt cx="1344" cy="336"/>
              </a:xfrm>
            </p:grpSpPr>
            <p:sp>
              <p:nvSpPr>
                <p:cNvPr id="27" name="AutoShape 43"/>
                <p:cNvSpPr>
                  <a:spLocks noChangeArrowheads="1"/>
                </p:cNvSpPr>
                <p:nvPr/>
              </p:nvSpPr>
              <p:spPr bwMode="auto">
                <a:xfrm>
                  <a:off x="4317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44"/>
                <p:cNvSpPr>
                  <a:spLocks noChangeArrowheads="1"/>
                </p:cNvSpPr>
                <p:nvPr/>
              </p:nvSpPr>
              <p:spPr bwMode="auto">
                <a:xfrm>
                  <a:off x="4941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45"/>
              <p:cNvGrpSpPr>
                <a:grpSpLocks/>
              </p:cNvGrpSpPr>
              <p:nvPr/>
            </p:nvGrpSpPr>
            <p:grpSpPr bwMode="auto">
              <a:xfrm>
                <a:off x="2973" y="1596"/>
                <a:ext cx="1344" cy="336"/>
                <a:chOff x="2973" y="1596"/>
                <a:chExt cx="1344" cy="336"/>
              </a:xfrm>
            </p:grpSpPr>
            <p:sp>
              <p:nvSpPr>
                <p:cNvPr id="25" name="AutoShape 46"/>
                <p:cNvSpPr>
                  <a:spLocks noChangeArrowheads="1"/>
                </p:cNvSpPr>
                <p:nvPr/>
              </p:nvSpPr>
              <p:spPr bwMode="auto">
                <a:xfrm>
                  <a:off x="2973" y="1596"/>
                  <a:ext cx="1344" cy="336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99FF">
                        <a:alpha val="60001"/>
                      </a:srgbClr>
                    </a:gs>
                    <a:gs pos="100000">
                      <a:srgbClr val="FF99FF">
                        <a:gamma/>
                        <a:tint val="37255"/>
                        <a:invGamma/>
                      </a:srgbClr>
                    </a:gs>
                  </a:gsLst>
                  <a:lin ang="5400000" scaled="1"/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47"/>
                <p:cNvSpPr>
                  <a:spLocks noChangeArrowheads="1"/>
                </p:cNvSpPr>
                <p:nvPr/>
              </p:nvSpPr>
              <p:spPr bwMode="auto">
                <a:xfrm>
                  <a:off x="3597" y="1728"/>
                  <a:ext cx="96" cy="96"/>
                </a:xfrm>
                <a:prstGeom prst="ellipse">
                  <a:avLst/>
                </a:prstGeom>
                <a:solidFill>
                  <a:srgbClr val="00FF00">
                    <a:alpha val="60001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5774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Long-Baseline Neutrino Oscillation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08"/>
            <a:ext cx="8229600" cy="1794933"/>
          </a:xfrm>
        </p:spPr>
        <p:txBody>
          <a:bodyPr>
            <a:normAutofit/>
          </a:bodyPr>
          <a:lstStyle/>
          <a:p>
            <a:r>
              <a:rPr lang="en-US" dirty="0" smtClean="0"/>
              <a:t>The study of oscillation physics provides the opportunity to study interaction physics with the near detector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7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Scintillator Bars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5" y="5487212"/>
            <a:ext cx="8466667" cy="89877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Lab 5 at FNAL, polystyrene scintillator extrusion</a:t>
            </a:r>
          </a:p>
          <a:p>
            <a:r>
              <a:rPr lang="en-US" dirty="0" smtClean="0"/>
              <a:t>Co-extrusion with titanium dioxide successful, R&amp;D on wavelength-shifting fiber co-extrusion</a:t>
            </a:r>
          </a:p>
          <a:p>
            <a:endParaRPr lang="en-US" dirty="0"/>
          </a:p>
        </p:txBody>
      </p:sp>
      <p:pic>
        <p:nvPicPr>
          <p:cNvPr id="37" name="Picture 4" descr="E:\EScint\Lab 5\P311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914400"/>
            <a:ext cx="5723467" cy="45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 – Straw Tubes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5" y="4031201"/>
            <a:ext cx="4588932" cy="25558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Straws fabricated with conducting material (or coated with conducting material)</a:t>
            </a:r>
          </a:p>
          <a:p>
            <a:r>
              <a:rPr lang="en-US" dirty="0" smtClean="0"/>
              <a:t>Anode wire threaded through the straw (which can be a few meters in length)</a:t>
            </a:r>
          </a:p>
          <a:p>
            <a:r>
              <a:rPr lang="en-US" dirty="0" smtClean="0"/>
              <a:t>High electric field – especially near the anode results in electron multiplication</a:t>
            </a:r>
          </a:p>
          <a:p>
            <a:r>
              <a:rPr lang="en-US" dirty="0" smtClean="0"/>
              <a:t>Excellent response to charged particles</a:t>
            </a:r>
          </a:p>
          <a:p>
            <a:r>
              <a:rPr lang="en-US" dirty="0" smtClean="0"/>
              <a:t>Excellent in low-density applications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018116"/>
            <a:ext cx="6540500" cy="2971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3989926"/>
            <a:ext cx="1794934" cy="2353733"/>
            <a:chOff x="7078133" y="1151467"/>
            <a:chExt cx="1794934" cy="2353733"/>
          </a:xfrm>
        </p:grpSpPr>
        <p:sp>
          <p:nvSpPr>
            <p:cNvPr id="5" name="Oval 4"/>
            <p:cNvSpPr/>
            <p:nvPr/>
          </p:nvSpPr>
          <p:spPr>
            <a:xfrm>
              <a:off x="7247467" y="1642533"/>
              <a:ext cx="1625600" cy="1473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941733" y="2319867"/>
              <a:ext cx="152400" cy="2032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078133" y="1151467"/>
              <a:ext cx="1320800" cy="235373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298104" y="4476854"/>
            <a:ext cx="1712240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Charged particle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Ground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HV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Gas Volume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Ionization track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73200" y="4165610"/>
            <a:ext cx="824904" cy="474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947336" y="4927600"/>
            <a:ext cx="3507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168405" y="5158316"/>
            <a:ext cx="9990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73200" y="5486410"/>
            <a:ext cx="824904" cy="67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78938" y="5486410"/>
            <a:ext cx="1519171" cy="338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4874" y="4518036"/>
            <a:ext cx="684802" cy="1220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5824" y="4451464"/>
            <a:ext cx="684802" cy="1220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14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488"/>
          <a:stretch/>
        </p:blipFill>
        <p:spPr>
          <a:xfrm>
            <a:off x="5450686" y="-13208"/>
            <a:ext cx="3693319" cy="6871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0599" y="5476977"/>
            <a:ext cx="161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Straw Tube Insert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55125" y="4232635"/>
            <a:ext cx="1562493" cy="1432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90598" y="4807674"/>
            <a:ext cx="142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Straw Tube Pin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871302" y="3657600"/>
            <a:ext cx="1901858" cy="13347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81793" y="3009023"/>
            <a:ext cx="212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Wire Connections to IO Board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55125" y="2434865"/>
            <a:ext cx="1562493" cy="712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055125" y="1913869"/>
            <a:ext cx="1562493" cy="1233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37069" y="1524000"/>
            <a:ext cx="2944726" cy="48619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Anode wire: strong, good conductor, thin (gold-plated tungsten 30 microns)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Straw: </a:t>
            </a:r>
            <a:r>
              <a:rPr lang="en-US" dirty="0" err="1" smtClean="0">
                <a:latin typeface="Times New Roman"/>
                <a:cs typeface="Times New Roman"/>
              </a:rPr>
              <a:t>kapton</a:t>
            </a:r>
            <a:r>
              <a:rPr lang="en-US" dirty="0" smtClean="0">
                <a:latin typeface="Times New Roman"/>
                <a:cs typeface="Times New Roman"/>
              </a:rPr>
              <a:t>, coated with conducting material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Gas mixture:  usually noble gas (argon) and damping gas (hydrocarbon)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Straw material can be the neutrino target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604" y="389473"/>
            <a:ext cx="248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Straw Tubes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6062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 txBox="1">
            <a:spLocks noGrp="1"/>
          </p:cNvSpPr>
          <p:nvPr/>
        </p:nvSpPr>
        <p:spPr bwMode="auto">
          <a:xfrm>
            <a:off x="6559550" y="6381750"/>
            <a:ext cx="21351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9359A65-2B46-EE47-B0CE-311E336325CD}" type="slidenum">
              <a:rPr lang="en-US" sz="1600" b="1" smtClean="0">
                <a:solidFill>
                  <a:srgbClr val="FFFFCC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600" b="1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3" y="511181"/>
            <a:ext cx="7758113" cy="466725"/>
          </a:xfrm>
        </p:spPr>
        <p:txBody>
          <a:bodyPr lIns="91418" tIns="45709" rIns="91418" bIns="45709" anchor="ctr"/>
          <a:lstStyle/>
          <a:p>
            <a:pPr eaLnBrk="1" hangingPunct="1"/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Construction of RPC</a:t>
            </a:r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7686678" y="2049464"/>
            <a:ext cx="1481927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Pickup strips</a:t>
            </a:r>
          </a:p>
        </p:txBody>
      </p:sp>
      <p:pic>
        <p:nvPicPr>
          <p:cNvPr id="13317" name="Picture 4" descr="rp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2286004"/>
            <a:ext cx="63944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side_su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9" y="214319"/>
            <a:ext cx="178911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4175125" y="1406526"/>
            <a:ext cx="2845506" cy="6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Two 2 mm thick float Glass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Separated by 2 mm spacer</a:t>
            </a:r>
          </a:p>
        </p:txBody>
      </p: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265115" y="1763714"/>
            <a:ext cx="1981801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2 mm thick spacer</a:t>
            </a:r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1192213" y="2143125"/>
            <a:ext cx="398462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2" name="Line 9"/>
          <p:cNvSpPr>
            <a:spLocks noChangeShapeType="1"/>
          </p:cNvSpPr>
          <p:nvPr/>
        </p:nvSpPr>
        <p:spPr bwMode="auto">
          <a:xfrm flipH="1" flipV="1">
            <a:off x="596900" y="714381"/>
            <a:ext cx="265113" cy="10001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131766" y="5478464"/>
            <a:ext cx="1379247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Glass plates</a:t>
            </a:r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V="1">
            <a:off x="728666" y="4572006"/>
            <a:ext cx="1366837" cy="1000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1325564" y="4500563"/>
            <a:ext cx="1658937" cy="10715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349197" name="Text Box 13"/>
          <p:cNvSpPr txBox="1">
            <a:spLocks noChangeArrowheads="1"/>
          </p:cNvSpPr>
          <p:nvPr/>
        </p:nvSpPr>
        <p:spPr bwMode="auto">
          <a:xfrm>
            <a:off x="3302000" y="6000750"/>
            <a:ext cx="4687882" cy="3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1pPr>
            <a:lvl2pPr marL="742950" indent="-28575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820738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Times New Roman" charset="0"/>
              </a:rPr>
              <a:t>Resistive coating on the outer surfaces of glass</a:t>
            </a:r>
          </a:p>
        </p:txBody>
      </p:sp>
      <p:sp>
        <p:nvSpPr>
          <p:cNvPr id="13327" name="Line 14"/>
          <p:cNvSpPr>
            <a:spLocks noChangeShapeType="1"/>
          </p:cNvSpPr>
          <p:nvPr/>
        </p:nvSpPr>
        <p:spPr bwMode="auto">
          <a:xfrm flipH="1" flipV="1">
            <a:off x="3238501" y="5000631"/>
            <a:ext cx="596900" cy="10715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8" name="Line 15"/>
          <p:cNvSpPr>
            <a:spLocks noChangeShapeType="1"/>
          </p:cNvSpPr>
          <p:nvPr/>
        </p:nvSpPr>
        <p:spPr bwMode="auto">
          <a:xfrm flipH="1" flipV="1">
            <a:off x="3746500" y="4500563"/>
            <a:ext cx="528638" cy="16430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H="1">
            <a:off x="5699125" y="2428875"/>
            <a:ext cx="2000250" cy="6429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 flipH="1">
            <a:off x="7112000" y="2714626"/>
            <a:ext cx="904875" cy="19288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1467" y="6381750"/>
            <a:ext cx="144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Naba</a:t>
            </a:r>
            <a:r>
              <a:rPr lang="en-US" dirty="0" smtClean="0"/>
              <a:t> </a:t>
            </a:r>
            <a:r>
              <a:rPr lang="en-US" dirty="0" err="1" smtClean="0"/>
              <a:t>Mondal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1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Elements – Resistive Plate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1"/>
            <a:ext cx="8229600" cy="4929714"/>
          </a:xfrm>
        </p:spPr>
        <p:txBody>
          <a:bodyPr>
            <a:normAutofit/>
          </a:bodyPr>
          <a:lstStyle/>
          <a:p>
            <a:r>
              <a:rPr lang="en-US" dirty="0" smtClean="0"/>
              <a:t>RPCs can be built with glass or plastic (</a:t>
            </a:r>
            <a:r>
              <a:rPr lang="en-US" dirty="0" err="1" smtClean="0"/>
              <a:t>bakelite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Voltage drop across the plates (several kV)</a:t>
            </a:r>
          </a:p>
          <a:p>
            <a:r>
              <a:rPr lang="en-US" dirty="0" smtClean="0"/>
              <a:t>Spacers used to keep the plates separated (few mm thick)</a:t>
            </a:r>
          </a:p>
          <a:p>
            <a:r>
              <a:rPr lang="en-US" dirty="0" smtClean="0"/>
              <a:t>Charged particles induce a localized discharge</a:t>
            </a:r>
          </a:p>
          <a:p>
            <a:r>
              <a:rPr lang="en-US" dirty="0" smtClean="0"/>
              <a:t>Good timing resolution (25 ns)</a:t>
            </a:r>
          </a:p>
          <a:p>
            <a:r>
              <a:rPr lang="en-US" dirty="0" smtClean="0"/>
              <a:t>Enables inexpensive readout ove</a:t>
            </a:r>
            <a:r>
              <a:rPr lang="en-US" dirty="0" smtClean="0"/>
              <a:t>r a broad area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7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Gross Design Features -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2" y="2844801"/>
            <a:ext cx="5672667" cy="7281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How do we fit these together?</a:t>
            </a:r>
          </a:p>
          <a:p>
            <a:r>
              <a:rPr lang="en-US" dirty="0" smtClean="0"/>
              <a:t>Next slides by Jan </a:t>
            </a:r>
            <a:r>
              <a:rPr lang="en-US" dirty="0" err="1" smtClean="0"/>
              <a:t>Boissevain</a:t>
            </a:r>
            <a:r>
              <a:rPr lang="en-US" dirty="0" smtClean="0"/>
              <a:t> (LBNE engineer)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>
            <a:off x="3913" y="1447800"/>
            <a:ext cx="911734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Straw Locator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524000" y="750332"/>
            <a:ext cx="1219200" cy="2678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91000" y="228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Place straws and fill with precision steel balls (.375”)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10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2933" y="2286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Complete straw placement for first row, add straw locator – all straws filled with precision steel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balls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" y="1981200"/>
            <a:ext cx="9140019" cy="44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81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04091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219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Apply glue between straws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19400" y="1588532"/>
            <a:ext cx="304800" cy="1764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2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286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Apply glue in preparation for placement of 2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row of straws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8" y="1066800"/>
            <a:ext cx="9157708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5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Long-Baseline Neutrino Experiment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44617" y="1020762"/>
            <a:ext cx="6518275" cy="5236336"/>
            <a:chOff x="1344612" y="1020762"/>
            <a:chExt cx="6518275" cy="5236336"/>
          </a:xfrm>
        </p:grpSpPr>
        <p:grpSp>
          <p:nvGrpSpPr>
            <p:cNvPr id="10" name="Group 9"/>
            <p:cNvGrpSpPr/>
            <p:nvPr/>
          </p:nvGrpSpPr>
          <p:grpSpPr>
            <a:xfrm>
              <a:off x="1344612" y="1020762"/>
              <a:ext cx="6518275" cy="5236336"/>
              <a:chOff x="1344612" y="1020762"/>
              <a:chExt cx="6518275" cy="5236336"/>
            </a:xfrm>
          </p:grpSpPr>
          <p:pic>
            <p:nvPicPr>
              <p:cNvPr id="13" name="Picture 4" descr="Google US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44612" y="1020762"/>
                <a:ext cx="6518275" cy="5236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Line 5"/>
              <p:cNvSpPr>
                <a:spLocks noChangeShapeType="1"/>
              </p:cNvSpPr>
              <p:nvPr/>
            </p:nvSpPr>
            <p:spPr bwMode="auto">
              <a:xfrm flipH="1" flipV="1">
                <a:off x="3916362" y="2578588"/>
                <a:ext cx="1949450" cy="3651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</a:extLst>
            </a:blip>
            <a:srcRect l="5368" t="6949" r="15690" b="6581"/>
            <a:stretch/>
          </p:blipFill>
          <p:spPr>
            <a:xfrm>
              <a:off x="3206178" y="2278125"/>
              <a:ext cx="710184" cy="600925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5812" y="2943728"/>
              <a:ext cx="1323975" cy="29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7518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LBNE consists of </a:t>
            </a:r>
          </a:p>
          <a:p>
            <a:pPr lvl="1"/>
            <a:r>
              <a:rPr lang="en-US" dirty="0" smtClean="0"/>
              <a:t>an intense neutrino beam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ear detector systems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>
                <a:cs typeface="Times New Roman"/>
              </a:rPr>
              <a:t>a 34 </a:t>
            </a:r>
            <a:r>
              <a:rPr lang="en-US" dirty="0" err="1">
                <a:cs typeface="Times New Roman"/>
              </a:rPr>
              <a:t>kt</a:t>
            </a:r>
            <a:r>
              <a:rPr lang="en-US" dirty="0">
                <a:cs typeface="Times New Roman"/>
              </a:rPr>
              <a:t> liquid argon time-projection chamber (TPC) at Sanford Laboratory at 4850 foot depth – 1300 km from </a:t>
            </a:r>
            <a:r>
              <a:rPr lang="en-US" dirty="0" err="1" smtClean="0">
                <a:cs typeface="Times New Roman"/>
              </a:rPr>
              <a:t>Fermilab</a:t>
            </a:r>
            <a:endParaRPr lang="en-US" dirty="0" smtClean="0">
              <a:cs typeface="Times New Roman"/>
            </a:endParaRPr>
          </a:p>
          <a:p>
            <a:r>
              <a:rPr lang="en-US" dirty="0" smtClean="0">
                <a:cs typeface="Times New Roman"/>
              </a:rPr>
              <a:t>When constructed, LBNE will have the longest manmade baseline of any neutrino experiment</a:t>
            </a:r>
            <a:endParaRPr lang="en-US" dirty="0">
              <a:cs typeface="Times New Roman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2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524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Add second row of straws, fill straws with precision steel balls – the bottom row of straws remain filled with steel balls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" y="1219200"/>
            <a:ext cx="90392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0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1880"/>
            <a:ext cx="9144000" cy="483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81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Add glue lines for top composite sheet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56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80"/>
          <a:stretch/>
        </p:blipFill>
        <p:spPr>
          <a:xfrm>
            <a:off x="4459086" y="0"/>
            <a:ext cx="4684914" cy="3544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3674"/>
          <a:stretch/>
        </p:blipFill>
        <p:spPr>
          <a:xfrm>
            <a:off x="2" y="3176659"/>
            <a:ext cx="6325737" cy="3681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426" y="1910689"/>
            <a:ext cx="3295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Groove Feature for Indexing the Outer Frame during a glue operation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6458" y="2333768"/>
            <a:ext cx="706271" cy="3016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255" y="191071"/>
            <a:ext cx="368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FGT Straw Tube Subassembly A with aluminum channels for shipping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542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139" b="3957"/>
          <a:stretch/>
        </p:blipFill>
        <p:spPr>
          <a:xfrm>
            <a:off x="0" y="35916"/>
            <a:ext cx="9144000" cy="6822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556" y="722491"/>
            <a:ext cx="230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FGT Straw Tube Subassembly 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81034" y="1091821"/>
            <a:ext cx="655093" cy="777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61163" y="5418162"/>
            <a:ext cx="235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FGT Straw Tube Subassembly 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513094" y="4885902"/>
            <a:ext cx="368489" cy="504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81032" y="136479"/>
            <a:ext cx="302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Prepare to mate the two halves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764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88"/>
          <a:stretch/>
        </p:blipFill>
        <p:spPr>
          <a:xfrm>
            <a:off x="706273" y="-13353"/>
            <a:ext cx="7983941" cy="68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9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2100" cy="4802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143" b="24379"/>
          <a:stretch/>
        </p:blipFill>
        <p:spPr>
          <a:xfrm>
            <a:off x="1914526" y="3843157"/>
            <a:ext cx="7229475" cy="30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48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707"/>
          <a:stretch/>
        </p:blipFill>
        <p:spPr>
          <a:xfrm>
            <a:off x="-82" y="600075"/>
            <a:ext cx="9144083" cy="6257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988" y="0"/>
            <a:ext cx="220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Position Outer Frame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619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68"/>
            <a:ext cx="9144000" cy="6219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7968" y="314968"/>
            <a:ext cx="273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Glue Outer Frame In Place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389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46"/>
          <a:stretch/>
        </p:blipFill>
        <p:spPr>
          <a:xfrm>
            <a:off x="225" y="1009651"/>
            <a:ext cx="9143776" cy="5848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3533" y="286605"/>
            <a:ext cx="387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Glue Outer Frame to mated subassemblies A &amp; B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Remove shipping fixtures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141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17"/>
          <a:stretch/>
        </p:blipFill>
        <p:spPr>
          <a:xfrm>
            <a:off x="0" y="628111"/>
            <a:ext cx="9144000" cy="62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Appearance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Oscillograms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(Normal Hierarchy)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63471"/>
            <a:ext cx="3225799" cy="49626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Left plots:  Neutrino oscillations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energy and baseline for neutrinos (top) and antineutrinos (bottom) for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baseline="-25000" dirty="0" err="1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0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Right:  Neutrino oscillations as a function of neutrino energy for different values of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 for neutrinos (top) and antineutrinos (bottom) – solar term shown in yellow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All plots assume Normal Hierarchy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6" name="Picture 5" descr="nodes_appear_no_1300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4" y="1163464"/>
            <a:ext cx="5461001" cy="53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17"/>
          <a:stretch/>
        </p:blipFill>
        <p:spPr>
          <a:xfrm>
            <a:off x="0" y="1245492"/>
            <a:ext cx="9144000" cy="4964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484" y="109183"/>
            <a:ext cx="400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Turn assembly over and glue the second outer frame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173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689"/>
          <a:stretch/>
        </p:blipFill>
        <p:spPr>
          <a:xfrm>
            <a:off x="0" y="1332694"/>
            <a:ext cx="9144000" cy="5187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3673" y="0"/>
            <a:ext cx="326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Remove shipping fixtures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5513" y="532265"/>
            <a:ext cx="4718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Result:  XX straw tube plane assembly with 672 straws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3500mm x 3500mm x 30mm </a:t>
            </a:r>
            <a:r>
              <a:rPr lang="en-US" smtClean="0">
                <a:solidFill>
                  <a:prstClr val="black"/>
                </a:solidFill>
                <a:latin typeface="Calibri"/>
              </a:rPr>
              <a:t>outside dimensions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217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10"/>
          <a:stretch/>
        </p:blipFill>
        <p:spPr>
          <a:xfrm>
            <a:off x="1359675" y="0"/>
            <a:ext cx="77843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206" y="265815"/>
            <a:ext cx="350077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Install Window Frames – window foil not shown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541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602"/>
          <a:stretch/>
        </p:blipFill>
        <p:spPr>
          <a:xfrm>
            <a:off x="1" y="-13208"/>
            <a:ext cx="228014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488"/>
          <a:stretch/>
        </p:blipFill>
        <p:spPr>
          <a:xfrm>
            <a:off x="5450683" y="-13208"/>
            <a:ext cx="3693319" cy="6871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0596" y="5476974"/>
            <a:ext cx="161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Straw Tube Insert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55125" y="4232635"/>
            <a:ext cx="1562493" cy="1432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90595" y="4807671"/>
            <a:ext cx="142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Straw Tube Pin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871302" y="3657600"/>
            <a:ext cx="1901858" cy="13347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30079" y="226243"/>
            <a:ext cx="219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32 Channel I/O Board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1329179" y="410909"/>
            <a:ext cx="1300899" cy="1069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81793" y="3009017"/>
            <a:ext cx="212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Wire Connections to IO Board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55125" y="2434859"/>
            <a:ext cx="1562493" cy="712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055125" y="1913863"/>
            <a:ext cx="1562493" cy="1233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59789" y="6049926"/>
            <a:ext cx="166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Window Frame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1810193" y="5177002"/>
            <a:ext cx="749595" cy="1057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77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Gross Design Features -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515"/>
            <a:ext cx="8229600" cy="4773085"/>
          </a:xfrm>
        </p:spPr>
        <p:txBody>
          <a:bodyPr>
            <a:normAutofit/>
          </a:bodyPr>
          <a:lstStyle/>
          <a:p>
            <a:r>
              <a:rPr lang="en-US" dirty="0" smtClean="0"/>
              <a:t>Magnetic field useful for charge separation and momentum measurements</a:t>
            </a:r>
          </a:p>
          <a:p>
            <a:r>
              <a:rPr lang="en-US" dirty="0" smtClean="0"/>
              <a:t>Geometry of typical neutrino beams favors dipole configuration</a:t>
            </a:r>
          </a:p>
          <a:p>
            <a:r>
              <a:rPr lang="en-US" dirty="0" smtClean="0"/>
              <a:t>Low-density trackers (e.g. straw tubes) can do electron-positron separation</a:t>
            </a:r>
          </a:p>
          <a:p>
            <a:r>
              <a:rPr lang="en-US" dirty="0" smtClean="0"/>
              <a:t>Requires significant power – especially for cooling (few </a:t>
            </a:r>
            <a:r>
              <a:rPr lang="en-US" dirty="0" err="1" smtClean="0"/>
              <a:t>Mwatts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UA1 magnet at CERN: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UA1 magnet yoke sections 8001661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3429000" cy="2286000"/>
          </a:xfrm>
          <a:prstGeom prst="rect">
            <a:avLst/>
          </a:prstGeom>
        </p:spPr>
      </p:pic>
      <p:pic>
        <p:nvPicPr>
          <p:cNvPr id="6" name="Picture 5" descr="UA1 magnet yoke section 800271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295400"/>
            <a:ext cx="3098800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01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 yoke sections on carriage, the total number of yoke sections is 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581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Yoke sections  assembled, tested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UA1-hall-8012587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962400"/>
            <a:ext cx="36576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6324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Assembled magnet in hall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Yoke material: EN S235JRG2, a European low Carbon steel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326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UA1 magnet at CERN: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UA1-magnet_a105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371600"/>
            <a:ext cx="5499100" cy="5135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1371600"/>
            <a:ext cx="220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Assembled yoke sections on carriage in UA1 experimental hall at CERN. Total magnet weight 850. tons.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Data taking started in November, 1981.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Operating properties: 10,000 amps, 576. V., resistance .0576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Ω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@ 40.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o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C. Cooling water flow 50. liters/sec.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Original yoke costs – 2,000,000.00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Euros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in 1978.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9144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Essential to have a continuous magnetic circuit in steel yoke -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6400" y="6214533"/>
            <a:ext cx="112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Sondheim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50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Design Features – Nuclear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51467"/>
            <a:ext cx="8229600" cy="2133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Geometry of typical fine-grained trackers such that planes of un-instrumented nuclear targets can be interspersed with tracking material</a:t>
            </a:r>
          </a:p>
          <a:p>
            <a:r>
              <a:rPr lang="en-US" dirty="0" smtClean="0"/>
              <a:t>This allows good possibilities for neutrino-nucleus interaction studies.  Targets can even be swapped out.</a:t>
            </a:r>
          </a:p>
          <a:p>
            <a:r>
              <a:rPr lang="en-US" dirty="0" smtClean="0"/>
              <a:t>Care must be taken due to absorbed particles and side-going particles that will be missed.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6" y="3285067"/>
            <a:ext cx="5782351" cy="3119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2533" y="5875867"/>
            <a:ext cx="6163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Petti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693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Design Features – Nuclear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51466"/>
            <a:ext cx="3505195" cy="48937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Some materials require specialized target containment – gases, liquids</a:t>
            </a:r>
          </a:p>
          <a:p>
            <a:r>
              <a:rPr lang="en-US" dirty="0" smtClean="0"/>
              <a:t>In the case of liquid, liquid in, liquid out studies can be performed</a:t>
            </a:r>
          </a:p>
          <a:p>
            <a:r>
              <a:rPr lang="en-US" dirty="0" smtClean="0"/>
              <a:t>In the case of gas, can vary the pressure continuously to enable efficiency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01066" y="1405467"/>
            <a:ext cx="4842933" cy="5452537"/>
            <a:chOff x="3573216" y="390529"/>
            <a:chExt cx="5570784" cy="64674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216" y="390529"/>
              <a:ext cx="5570784" cy="646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976191" y="288131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7467600" y="3250644"/>
              <a:ext cx="876300" cy="14737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14291" y="251198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Weld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>
              <a:off x="7239005" y="2696646"/>
              <a:ext cx="775291" cy="1570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86971" y="2142648"/>
              <a:ext cx="1617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Manifold Cover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239000" y="2511980"/>
              <a:ext cx="387646" cy="6122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5" y="1605516"/>
              <a:ext cx="1842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Adapter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358608" y="1974848"/>
              <a:ext cx="1028362" cy="2292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46014" y="884376"/>
              <a:ext cx="3231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SS Tube .625” OD x .065” wall butt welded to adapter and cap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257800" y="1576874"/>
              <a:ext cx="990600" cy="33566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91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6"/>
            <a:ext cx="9143999" cy="11646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Advantages and Disadvantages to Fine-Grained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070"/>
            <a:ext cx="8229600" cy="487891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Advantages</a:t>
            </a:r>
            <a:endParaRPr lang="en-US" dirty="0" smtClean="0"/>
          </a:p>
          <a:p>
            <a:pPr lvl="1"/>
            <a:r>
              <a:rPr lang="en-US" dirty="0" smtClean="0"/>
              <a:t>exquisite </a:t>
            </a:r>
            <a:r>
              <a:rPr lang="en-US" dirty="0"/>
              <a:t>reconstruction possible</a:t>
            </a:r>
          </a:p>
          <a:p>
            <a:pPr lvl="1"/>
            <a:r>
              <a:rPr lang="en-US" dirty="0" smtClean="0"/>
              <a:t>similarities </a:t>
            </a:r>
            <a:r>
              <a:rPr lang="en-US" dirty="0"/>
              <a:t>to collider </a:t>
            </a:r>
            <a:r>
              <a:rPr lang="en-US" dirty="0" smtClean="0"/>
              <a:t>physics detectors</a:t>
            </a:r>
          </a:p>
          <a:p>
            <a:pPr lvl="2"/>
            <a:r>
              <a:rPr lang="en-US" dirty="0" smtClean="0"/>
              <a:t>share reconstruction tools, development costs, materials and component costs</a:t>
            </a:r>
            <a:endParaRPr lang="en-US" dirty="0"/>
          </a:p>
          <a:p>
            <a:pPr lvl="1"/>
            <a:r>
              <a:rPr lang="en-US" dirty="0" smtClean="0"/>
              <a:t>non</a:t>
            </a:r>
            <a:r>
              <a:rPr lang="en-US" dirty="0"/>
              <a:t>-</a:t>
            </a:r>
            <a:r>
              <a:rPr lang="en-US" dirty="0" smtClean="0"/>
              <a:t>uniform: </a:t>
            </a:r>
            <a:r>
              <a:rPr lang="en-US" dirty="0"/>
              <a:t>design flexibility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non</a:t>
            </a:r>
            <a:r>
              <a:rPr lang="en-US" dirty="0"/>
              <a:t>-uniform, need to study efficiencies carefully</a:t>
            </a:r>
          </a:p>
          <a:p>
            <a:pPr lvl="1"/>
            <a:r>
              <a:rPr lang="en-US" dirty="0" smtClean="0"/>
              <a:t>dead </a:t>
            </a:r>
            <a:r>
              <a:rPr lang="en-US" dirty="0"/>
              <a:t>space</a:t>
            </a:r>
          </a:p>
          <a:p>
            <a:pPr lvl="1"/>
            <a:r>
              <a:rPr lang="en-US" dirty="0" smtClean="0"/>
              <a:t>Issues of non-uniformity/dead space different </a:t>
            </a:r>
            <a:r>
              <a:rPr lang="en-US" dirty="0"/>
              <a:t>from collider detectors since vertices happen anywhere</a:t>
            </a:r>
          </a:p>
          <a:p>
            <a:pPr lvl="1"/>
            <a:r>
              <a:rPr lang="en-US" dirty="0" smtClean="0"/>
              <a:t>cost </a:t>
            </a:r>
            <a:r>
              <a:rPr lang="en-US" dirty="0"/>
              <a:t>scales like </a:t>
            </a:r>
            <a:r>
              <a:rPr lang="en-US" dirty="0" smtClean="0"/>
              <a:t>volume – not a problem for current and future experiments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Appearance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Oscillograms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(Inverted Hierarchy)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163471"/>
            <a:ext cx="3225799" cy="49626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Left plots:  Neutrino oscillations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energy and baseline for neutrinos (top) and antineutrinos (bottom) for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baseline="-25000" dirty="0" err="1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0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Right:  Neutrino oscillations as a function of neutrino energy for different values of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>
                <a:latin typeface="Times New Roman"/>
                <a:cs typeface="Times New Roman"/>
              </a:rPr>
              <a:t>CP</a:t>
            </a:r>
            <a:r>
              <a:rPr lang="en-US" dirty="0" smtClean="0">
                <a:latin typeface="Times New Roman"/>
                <a:cs typeface="Times New Roman"/>
              </a:rPr>
              <a:t> for neutrinos (top) and antineutrinos (bottom) – solar term shown in yellow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All plots assume Inverted Hierarchy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6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7" name="Picture 6" descr="nodes_appear_ro_1300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4" y="1143007"/>
            <a:ext cx="5461001" cy="53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116"/>
            <a:ext cx="8229600" cy="53678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Fine-grained trackers have a long history in neutrino physics.</a:t>
            </a:r>
          </a:p>
          <a:p>
            <a:r>
              <a:rPr lang="en-US" dirty="0" smtClean="0"/>
              <a:t>FGTs benefit from similarities to detector systems in other communities (e.g. collider physics)</a:t>
            </a:r>
          </a:p>
          <a:p>
            <a:r>
              <a:rPr lang="en-US" dirty="0" smtClean="0"/>
              <a:t>FGT designs can be tuned to the event rate,  </a:t>
            </a:r>
            <a:r>
              <a:rPr lang="en-US" dirty="0" smtClean="0"/>
              <a:t>energy regime and </a:t>
            </a:r>
            <a:r>
              <a:rPr lang="en-US" dirty="0" smtClean="0"/>
              <a:t>background environment of a particular experiment</a:t>
            </a:r>
          </a:p>
          <a:p>
            <a:r>
              <a:rPr lang="en-US" dirty="0" smtClean="0"/>
              <a:t>FGTs are optimal for high precision studies important for understanding neutrino interactions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705"/>
            <a:ext cx="9143999" cy="119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Long-Baseline Neutrino Oscillation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24670"/>
            <a:ext cx="8229600" cy="1608667"/>
          </a:xfrm>
        </p:spPr>
        <p:txBody>
          <a:bodyPr>
            <a:normAutofit/>
          </a:bodyPr>
          <a:lstStyle/>
          <a:p>
            <a:r>
              <a:rPr lang="en-US" dirty="0" smtClean="0"/>
              <a:t>The study of </a:t>
            </a:r>
            <a:r>
              <a:rPr lang="en-US" dirty="0" smtClean="0"/>
              <a:t>oscillation physics </a:t>
            </a:r>
            <a:r>
              <a:rPr lang="en-US" i="1" dirty="0" smtClean="0">
                <a:solidFill>
                  <a:srgbClr val="FF0000"/>
                </a:solidFill>
              </a:rPr>
              <a:t>requires</a:t>
            </a:r>
            <a:r>
              <a:rPr lang="en-US" dirty="0" smtClean="0"/>
              <a:t> the study of interaction physics with the near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on the </a:t>
            </a:r>
            <a:r>
              <a:rPr lang="en-US" dirty="0" err="1" smtClean="0"/>
              <a:t>Fermilab</a:t>
            </a:r>
            <a:r>
              <a:rPr lang="en-US" dirty="0" smtClean="0"/>
              <a:t>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Fig_1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997"/>
            <a:ext cx="9144000" cy="48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8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Cross-section of </a:t>
            </a:r>
            <a:r>
              <a:rPr lang="en-US" dirty="0" smtClean="0"/>
              <a:t>LBNE Near 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0436-8351-C54B-B860-B7DDCE095070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" y="1578537"/>
            <a:ext cx="8986701" cy="346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" y="6402914"/>
            <a:ext cx="8686799" cy="455084"/>
          </a:xfrm>
        </p:spPr>
        <p:txBody>
          <a:bodyPr/>
          <a:lstStyle/>
          <a:p>
            <a:r>
              <a:rPr lang="en-US" dirty="0" smtClean="0"/>
              <a:t>Christopher Mauger </a:t>
            </a:r>
            <a:r>
              <a:rPr lang="en-US" dirty="0" smtClean="0"/>
              <a:t>– </a:t>
            </a:r>
            <a:r>
              <a:rPr lang="en-US" dirty="0" err="1" smtClean="0"/>
              <a:t>NuSTEC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1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GM -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JGM - Templat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JGM -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GM -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GM -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2280</Words>
  <Application>Microsoft Macintosh PowerPoint</Application>
  <PresentationFormat>On-screen Show (4:3)</PresentationFormat>
  <Paragraphs>357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1_Office Theme</vt:lpstr>
      <vt:lpstr>JGM - Template</vt:lpstr>
      <vt:lpstr>Office Theme</vt:lpstr>
      <vt:lpstr>2_Office Theme</vt:lpstr>
      <vt:lpstr>Fireball</vt:lpstr>
      <vt:lpstr>3_Office Theme</vt:lpstr>
      <vt:lpstr>4_Office Theme</vt:lpstr>
      <vt:lpstr>5_Office Theme</vt:lpstr>
      <vt:lpstr>Fine-Grained Tracking Detectors for Neutrino Physics:  Part I</vt:lpstr>
      <vt:lpstr>Outline</vt:lpstr>
      <vt:lpstr>Long-Baseline Neutrino Oscillation Experiments</vt:lpstr>
      <vt:lpstr>The Long-Baseline Neutrino Experiment</vt:lpstr>
      <vt:lpstr>Appearance Oscillograms (Normal Hierarchy)</vt:lpstr>
      <vt:lpstr>Appearance Oscillograms (Inverted Hierarchy)</vt:lpstr>
      <vt:lpstr>Long-Baseline Neutrino Oscillation Experiments</vt:lpstr>
      <vt:lpstr>Layout on the Fermilab site</vt:lpstr>
      <vt:lpstr>Cross-section of LBNE Near Site</vt:lpstr>
      <vt:lpstr>Layout of LBNE:  Neutrino Beam</vt:lpstr>
      <vt:lpstr>Characteristics of the Neutrino Beam</vt:lpstr>
      <vt:lpstr>Event signatures of these beams</vt:lpstr>
      <vt:lpstr>Tracking Detectors vs Monolithic</vt:lpstr>
      <vt:lpstr>Tracking Detectors vs Monolithic Detectors</vt:lpstr>
      <vt:lpstr>Fine-grained trackers and targets</vt:lpstr>
      <vt:lpstr>Examples of detectors - NOMAD</vt:lpstr>
      <vt:lpstr>Examples of detectors - NOMAD</vt:lpstr>
      <vt:lpstr>Examples of detectors – T2K</vt:lpstr>
      <vt:lpstr>Examples of detectors – Minerva </vt:lpstr>
      <vt:lpstr>Examples of detectors – Minerva active target modules</vt:lpstr>
      <vt:lpstr>PowerPoint Presentation</vt:lpstr>
      <vt:lpstr>Examples of detectors - Minerva</vt:lpstr>
      <vt:lpstr>LBNE Near Neutrino Detector</vt:lpstr>
      <vt:lpstr>PowerPoint Presentation</vt:lpstr>
      <vt:lpstr>PowerPoint Presentation</vt:lpstr>
      <vt:lpstr>LBNE Near Neutrino Detector</vt:lpstr>
      <vt:lpstr>PowerPoint Presentation</vt:lpstr>
      <vt:lpstr>PowerPoint Presentation</vt:lpstr>
      <vt:lpstr>Basic Elements – Scintillator Bars</vt:lpstr>
      <vt:lpstr>Basic Elements – Scintillator Bars</vt:lpstr>
      <vt:lpstr>Basic Elements – Straw Tubes</vt:lpstr>
      <vt:lpstr>PowerPoint Presentation</vt:lpstr>
      <vt:lpstr>Construction of RPC</vt:lpstr>
      <vt:lpstr>Basic Elements – Resistive Plate Chambers</vt:lpstr>
      <vt:lpstr>Gross Design Features -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Gross Design Features - Magnets</vt:lpstr>
      <vt:lpstr>UA1 magnet at CERN:</vt:lpstr>
      <vt:lpstr>UA1 magnet at CERN:</vt:lpstr>
      <vt:lpstr>Gross Design Features – Nuclear Targets</vt:lpstr>
      <vt:lpstr>Gross Design Features – Nuclear Targets</vt:lpstr>
      <vt:lpstr>Advantages and Disadvantages to Fine-Grained Trackers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CAPTAIN Program</dc:title>
  <dc:creator>Christopher Mauger</dc:creator>
  <cp:lastModifiedBy>Christopher Mauger</cp:lastModifiedBy>
  <cp:revision>68</cp:revision>
  <dcterms:created xsi:type="dcterms:W3CDTF">2014-06-15T17:22:21Z</dcterms:created>
  <dcterms:modified xsi:type="dcterms:W3CDTF">2014-10-24T18:34:38Z</dcterms:modified>
</cp:coreProperties>
</file>