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1" r:id="rId1"/>
  </p:sldMasterIdLst>
  <p:notesMasterIdLst>
    <p:notesMasterId r:id="rId23"/>
  </p:notesMasterIdLst>
  <p:sldIdLst>
    <p:sldId id="256" r:id="rId2"/>
    <p:sldId id="381" r:id="rId3"/>
    <p:sldId id="383" r:id="rId4"/>
    <p:sldId id="372" r:id="rId5"/>
    <p:sldId id="365" r:id="rId6"/>
    <p:sldId id="386" r:id="rId7"/>
    <p:sldId id="387" r:id="rId8"/>
    <p:sldId id="396" r:id="rId9"/>
    <p:sldId id="395" r:id="rId10"/>
    <p:sldId id="392" r:id="rId11"/>
    <p:sldId id="388" r:id="rId12"/>
    <p:sldId id="390" r:id="rId13"/>
    <p:sldId id="391" r:id="rId14"/>
    <p:sldId id="389" r:id="rId15"/>
    <p:sldId id="394" r:id="rId16"/>
    <p:sldId id="393" r:id="rId17"/>
    <p:sldId id="399" r:id="rId18"/>
    <p:sldId id="397" r:id="rId19"/>
    <p:sldId id="400" r:id="rId20"/>
    <p:sldId id="398" r:id="rId21"/>
    <p:sldId id="40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1" autoAdjust="0"/>
    <p:restoredTop sz="94660"/>
  </p:normalViewPr>
  <p:slideViewPr>
    <p:cSldViewPr>
      <p:cViewPr varScale="1">
        <p:scale>
          <a:sx n="81" d="100"/>
          <a:sy n="81" d="100"/>
        </p:scale>
        <p:origin x="-67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8ED68DE-8694-43D8-9B88-B4CB080F3A80}" type="datetimeFigureOut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36B487-3F69-4763-AAFD-7778E13E9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6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6B487-3F69-4763-AAFD-7778E13E91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0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6B487-3F69-4763-AAFD-7778E13E91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23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6B487-3F69-4763-AAFD-7778E13E912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1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6B487-3F69-4763-AAFD-7778E13E912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68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6B487-3F69-4763-AAFD-7778E13E912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4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sp3d extrusionH="74600" prstMaterial="legacyMatte">
            <a:bevelT w="13500" h="13500" prst="angle"/>
            <a:bevelB w="13500" h="13500" prst="angle"/>
            <a:extrusionClr>
              <a:srgbClr val="F6E4D2"/>
            </a:extrusionClr>
          </a:sp3d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lnSpc>
                <a:spcPct val="140000"/>
              </a:lnSpc>
              <a:buFont typeface="Monotype Sorts" pitchFamily="1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6246-054D-48F7-8858-D98BB5916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53C2-A76F-41F4-BB13-C23EC3FEA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924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4BAC9-0521-4E21-87DF-DF5EE3B5B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7924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42291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42291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810000"/>
            <a:ext cx="42291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810000"/>
            <a:ext cx="42291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EA6AC-BA73-44B5-9424-4408B1D44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87FE-4119-4211-AE05-64DE0D007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F868-DE0B-4F8C-BCC9-445B9B7E5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EB13-F005-4C13-9AE6-A7B20E996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467600" cy="7921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0D6C-92B5-4D59-86CB-DBD903D7E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5995E-F63D-4E05-90DE-7109B71C5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9F0C4-1AAC-4218-808B-07477C5B0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78C34-CE64-4776-AC33-0D4081F3B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FCC3-65BB-4DCB-B08B-DB3ACE3F7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507340" cy="838200"/>
          </a:xfrm>
          <a:prstGeom prst="rect">
            <a:avLst/>
          </a:prstGeom>
          <a:gradFill rotWithShape="0">
            <a:gsLst>
              <a:gs pos="0">
                <a:srgbClr val="D3C4B4"/>
              </a:gs>
              <a:gs pos="100000">
                <a:srgbClr val="F6E4D2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BottomLeft"/>
            <a:lightRig rig="legacyFlat3" dir="b"/>
          </a:scene3d>
          <a:sp3d extrusionH="74600" prstMaterial="legacyMatte">
            <a:bevelT w="13500" h="13500" prst="angle"/>
            <a:bevelB w="13500" h="13500" prst="angle"/>
            <a:extrusionClr>
              <a:srgbClr val="FCF5EE"/>
            </a:extrusion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38513" y="6477000"/>
            <a:ext cx="49672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 sz="1200" i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15, 2014</a:t>
            </a:r>
            <a:endParaRPr lang="en-US"/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3019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 sz="1200" i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 sz="1200">
                <a:solidFill>
                  <a:srgbClr val="FFCC00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C240F606-AE00-4664-BAE4-BD8BFB3F1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2153" name="Line 9"/>
          <p:cNvSpPr>
            <a:spLocks noChangeShapeType="1"/>
          </p:cNvSpPr>
          <p:nvPr/>
        </p:nvSpPr>
        <p:spPr bwMode="auto">
          <a:xfrm>
            <a:off x="304800" y="6477000"/>
            <a:ext cx="8610600" cy="0"/>
          </a:xfrm>
          <a:prstGeom prst="line">
            <a:avLst/>
          </a:prstGeom>
          <a:noFill/>
          <a:ln w="12700">
            <a:solidFill>
              <a:srgbClr val="6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940" y="76200"/>
            <a:ext cx="1408060" cy="9326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</p:sldLayoutIdLst>
  <p:transition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5pPr>
      <a:lvl6pPr marL="4572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6pPr>
      <a:lvl7pPr marL="9144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7pPr>
      <a:lvl8pPr marL="13716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8pPr>
      <a:lvl9pPr marL="18288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800000"/>
        </a:buClr>
        <a:buFont typeface="Monotype Sorts" pitchFamily="2" charset="2"/>
        <a:buChar char="T"/>
        <a:defRPr sz="2400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Monotype Sorts" pitchFamily="2" charset="2"/>
        <a:buChar char="q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Monotype Sorts" pitchFamily="2" charset="2"/>
        <a:buChar char="z"/>
        <a:defRPr>
          <a:solidFill>
            <a:srgbClr val="993300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600000"/>
        </a:buClr>
        <a:buSzPct val="60000"/>
        <a:buFont typeface="Monotype Sorts" pitchFamily="2" charset="2"/>
        <a:buChar char="s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600000"/>
        </a:buClr>
        <a:buChar char="–"/>
        <a:defRPr sz="1600" b="1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rgbClr val="600000"/>
        </a:buClr>
        <a:buChar char="–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rgbClr val="600000"/>
        </a:buClr>
        <a:buChar char="–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rgbClr val="600000"/>
        </a:buClr>
        <a:buChar char="–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rgbClr val="600000"/>
        </a:buClr>
        <a:buChar char="–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  <a:sp3d extrusionH="74600" prstMaterial="legacyMatte">
            <a:bevelT w="13500" h="13500" prst="angle"/>
            <a:bevelB w="13500" h="13500" prst="angle"/>
            <a:extrusionClr>
              <a:srgbClr val="FCF5EE"/>
            </a:extrusionClr>
          </a:sp3d>
        </p:spPr>
        <p:txBody>
          <a:bodyPr/>
          <a:lstStyle/>
          <a:p>
            <a:pPr eaLnBrk="1" hangingPunct="1">
              <a:lnSpc>
                <a:spcPts val="3400"/>
              </a:lnSpc>
            </a:pPr>
            <a:r>
              <a:rPr lang="en-US" dirty="0" smtClean="0"/>
              <a:t>OSG Networking Area</a:t>
            </a:r>
            <a:br>
              <a:rPr lang="en-US" dirty="0" smtClean="0"/>
            </a:br>
            <a:r>
              <a:rPr lang="en-US" dirty="0" smtClean="0"/>
              <a:t>Planning and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Shawn McKee/University of Michigan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OSG Retreat / Madison, WI</a:t>
            </a:r>
            <a:endParaRPr lang="en-US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dirty="0" smtClean="0"/>
              <a:t>May 15</a:t>
            </a:r>
            <a:r>
              <a:rPr lang="en-US" baseline="30000" dirty="0" smtClean="0"/>
              <a:t>th</a:t>
            </a:r>
            <a:r>
              <a:rPr lang="en-US" dirty="0" smtClean="0"/>
              <a:t> 2014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940" y="5925389"/>
            <a:ext cx="1408060" cy="932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Level Service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86400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OSG </a:t>
            </a:r>
            <a:r>
              <a:rPr lang="en-US" dirty="0" smtClean="0">
                <a:solidFill>
                  <a:srgbClr val="00B050"/>
                </a:solidFill>
              </a:rPr>
              <a:t>needs to </a:t>
            </a:r>
            <a:r>
              <a:rPr lang="en-US" dirty="0">
                <a:solidFill>
                  <a:srgbClr val="00B050"/>
                </a:solidFill>
              </a:rPr>
              <a:t>be </a:t>
            </a:r>
            <a:r>
              <a:rPr lang="en-US" dirty="0" smtClean="0">
                <a:solidFill>
                  <a:srgbClr val="00B050"/>
                </a:solidFill>
              </a:rPr>
              <a:t>able to </a:t>
            </a:r>
            <a:r>
              <a:rPr lang="en-US" dirty="0">
                <a:solidFill>
                  <a:srgbClr val="00B050"/>
                </a:solidFill>
              </a:rPr>
              <a:t>support "</a:t>
            </a:r>
            <a:r>
              <a:rPr lang="en-US" dirty="0" smtClean="0">
                <a:solidFill>
                  <a:srgbClr val="00B050"/>
                </a:solidFill>
              </a:rPr>
              <a:t>higher-level services" that require network metrics to </a:t>
            </a:r>
            <a:r>
              <a:rPr lang="en-US" dirty="0">
                <a:solidFill>
                  <a:srgbClr val="00B050"/>
                </a:solidFill>
              </a:rPr>
              <a:t>make decisions regarding data transfers and </a:t>
            </a:r>
            <a:r>
              <a:rPr lang="en-US" dirty="0" smtClean="0">
                <a:solidFill>
                  <a:srgbClr val="00B050"/>
                </a:solidFill>
              </a:rPr>
              <a:t>higher-level workflow optimizations involving the network. </a:t>
            </a:r>
          </a:p>
          <a:p>
            <a:r>
              <a:rPr lang="en-US" dirty="0" smtClean="0"/>
              <a:t>What metrics </a:t>
            </a:r>
            <a:r>
              <a:rPr lang="en-US" dirty="0"/>
              <a:t>and </a:t>
            </a:r>
            <a:r>
              <a:rPr lang="en-US" dirty="0" smtClean="0"/>
              <a:t>with what timeliness </a:t>
            </a:r>
            <a:r>
              <a:rPr lang="en-US" dirty="0"/>
              <a:t>are </a:t>
            </a:r>
            <a:r>
              <a:rPr lang="en-US" dirty="0" smtClean="0"/>
              <a:t>best for meeting </a:t>
            </a:r>
            <a:r>
              <a:rPr lang="en-US" dirty="0"/>
              <a:t>this need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This can </a:t>
            </a:r>
            <a:r>
              <a:rPr lang="en-US" dirty="0"/>
              <a:t>be </a:t>
            </a:r>
            <a:r>
              <a:rPr lang="en-US" dirty="0" smtClean="0"/>
              <a:t>very complicated to answer </a:t>
            </a:r>
            <a:r>
              <a:rPr lang="en-US" dirty="0"/>
              <a:t>in practice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 will need to work closely with the developers of such services and iteratively adapt what is provided to </a:t>
            </a:r>
            <a:r>
              <a:rPr lang="en-US" dirty="0"/>
              <a:t>make this </a:t>
            </a:r>
            <a:r>
              <a:rPr lang="en-US" dirty="0" smtClean="0"/>
              <a:t>as effective as possible.</a:t>
            </a:r>
          </a:p>
          <a:p>
            <a:pPr lvl="1"/>
            <a:r>
              <a:rPr lang="en-US" dirty="0" smtClean="0"/>
              <a:t>Should point the way to missing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43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Alarming and Alerting on the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able </a:t>
            </a:r>
            <a:r>
              <a:rPr lang="en-US" dirty="0" smtClean="0"/>
              <a:t>to "</a:t>
            </a:r>
            <a:r>
              <a:rPr lang="en-US" dirty="0"/>
              <a:t>alarm" on real </a:t>
            </a:r>
            <a:r>
              <a:rPr lang="en-US" dirty="0" smtClean="0"/>
              <a:t>network </a:t>
            </a:r>
            <a:r>
              <a:rPr lang="en-US" dirty="0"/>
              <a:t>problems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 smtClean="0"/>
              <a:t>good target: indicate (via monitoring) there is a network problem</a:t>
            </a:r>
          </a:p>
          <a:p>
            <a:r>
              <a:rPr lang="en-US" dirty="0" smtClean="0"/>
              <a:t>The next step is </a:t>
            </a:r>
            <a:r>
              <a:rPr lang="en-US" dirty="0"/>
              <a:t>to </a:t>
            </a:r>
            <a:r>
              <a:rPr lang="en-US" dirty="0" smtClean="0"/>
              <a:t>actually "</a:t>
            </a:r>
            <a:r>
              <a:rPr lang="en-US" dirty="0"/>
              <a:t>alert" </a:t>
            </a:r>
            <a:r>
              <a:rPr lang="en-US" dirty="0" smtClean="0"/>
              <a:t>on network problems. </a:t>
            </a:r>
          </a:p>
          <a:p>
            <a:pPr lvl="1"/>
            <a:r>
              <a:rPr lang="en-US" dirty="0" smtClean="0"/>
              <a:t>The difference between </a:t>
            </a:r>
            <a:r>
              <a:rPr lang="en-US" dirty="0"/>
              <a:t>an </a:t>
            </a:r>
            <a:r>
              <a:rPr lang="en-US" dirty="0" smtClean="0"/>
              <a:t>alarm and an </a:t>
            </a:r>
            <a:r>
              <a:rPr lang="en-US" dirty="0"/>
              <a:t>alert </a:t>
            </a:r>
            <a:r>
              <a:rPr lang="en-US" dirty="0" smtClean="0"/>
              <a:t>is the target. An alarm can appear in some monitoring system for an operator to respond </a:t>
            </a:r>
            <a:r>
              <a:rPr lang="en-US" dirty="0"/>
              <a:t>to while </a:t>
            </a:r>
            <a:r>
              <a:rPr lang="en-US" dirty="0" smtClean="0"/>
              <a:t>an alert </a:t>
            </a:r>
            <a:r>
              <a:rPr lang="en-US" dirty="0"/>
              <a:t>is targeted at </a:t>
            </a:r>
            <a:r>
              <a:rPr lang="en-US" dirty="0" smtClean="0"/>
              <a:t>a person or list of persons </a:t>
            </a:r>
            <a:r>
              <a:rPr lang="en-US" dirty="0"/>
              <a:t>(email</a:t>
            </a:r>
            <a:r>
              <a:rPr lang="en-US" dirty="0" smtClean="0"/>
              <a:t>, page, etc.). </a:t>
            </a:r>
          </a:p>
          <a:p>
            <a:pPr lvl="1"/>
            <a:r>
              <a:rPr lang="en-US" dirty="0" smtClean="0"/>
              <a:t>To </a:t>
            </a:r>
            <a:r>
              <a:rPr lang="en-US" b="1" i="1" dirty="0" smtClean="0"/>
              <a:t>effectively</a:t>
            </a:r>
            <a:r>
              <a:rPr lang="en-US" dirty="0" smtClean="0"/>
              <a:t> </a:t>
            </a:r>
            <a:r>
              <a:rPr lang="en-US" dirty="0" smtClean="0"/>
              <a:t>alert requires that we first have a valid 'network' alarm AND that we be able to localize the problem more specifically than "along the end-to-end path". </a:t>
            </a:r>
            <a:r>
              <a:rPr lang="en-US" b="1" dirty="0" smtClean="0"/>
              <a:t>Alerts should be only sent to those able to fix the problem</a:t>
            </a:r>
            <a:r>
              <a:rPr lang="en-US" b="1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Network Tools/Capabilities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</a:pPr>
            <a:r>
              <a:rPr lang="en-US" dirty="0"/>
              <a:t>Some important and interesting </a:t>
            </a:r>
            <a:r>
              <a:rPr lang="en-US" dirty="0" smtClean="0"/>
              <a:t>possibilities for what OSG might provide in the future </a:t>
            </a:r>
            <a:r>
              <a:rPr lang="en-US" dirty="0"/>
              <a:t>include the </a:t>
            </a:r>
            <a:r>
              <a:rPr lang="en-US" dirty="0" smtClean="0"/>
              <a:t>creation of tools and visualization </a:t>
            </a:r>
            <a:r>
              <a:rPr lang="en-US" dirty="0"/>
              <a:t>systems which manage network </a:t>
            </a:r>
            <a:r>
              <a:rPr lang="en-US" dirty="0" smtClean="0"/>
              <a:t>topologies </a:t>
            </a:r>
            <a:r>
              <a:rPr lang="en-US" dirty="0"/>
              <a:t>(which are time-dependent</a:t>
            </a:r>
            <a:r>
              <a:rPr lang="en-US" dirty="0" smtClean="0"/>
              <a:t>)</a:t>
            </a:r>
          </a:p>
          <a:p>
            <a:pPr lvl="1">
              <a:lnSpc>
                <a:spcPts val="3100"/>
              </a:lnSpc>
            </a:pPr>
            <a:r>
              <a:rPr lang="en-US" dirty="0" smtClean="0"/>
              <a:t>Combining topology and metrics is powerful for identifying and localizing network problems; </a:t>
            </a:r>
            <a:r>
              <a:rPr lang="en-US" b="1" dirty="0" smtClean="0"/>
              <a:t>currently a very manual process</a:t>
            </a:r>
            <a:r>
              <a:rPr lang="en-US" dirty="0" smtClean="0"/>
              <a:t>.</a:t>
            </a:r>
          </a:p>
          <a:p>
            <a:pPr>
              <a:lnSpc>
                <a:spcPts val="3100"/>
              </a:lnSpc>
            </a:pPr>
            <a:r>
              <a:rPr lang="en-US" dirty="0" smtClean="0"/>
              <a:t> Using these tools users can look </a:t>
            </a:r>
            <a:r>
              <a:rPr lang="en-US" dirty="0"/>
              <a:t>for correlations </a:t>
            </a:r>
            <a:r>
              <a:rPr lang="en-US" dirty="0" smtClean="0"/>
              <a:t>with the metrics measured </a:t>
            </a:r>
            <a:r>
              <a:rPr lang="en-US" dirty="0"/>
              <a:t>across those </a:t>
            </a:r>
            <a:r>
              <a:rPr lang="en-US" dirty="0" smtClean="0"/>
              <a:t>topologies. </a:t>
            </a:r>
          </a:p>
          <a:p>
            <a:pPr lvl="1">
              <a:lnSpc>
                <a:spcPts val="3100"/>
              </a:lnSpc>
            </a:pPr>
            <a:r>
              <a:rPr lang="en-US" dirty="0" smtClean="0"/>
              <a:t>This type of </a:t>
            </a:r>
            <a:r>
              <a:rPr lang="en-US" dirty="0"/>
              <a:t>tool </a:t>
            </a:r>
            <a:r>
              <a:rPr lang="en-US" dirty="0" smtClean="0"/>
              <a:t>can be used to help localize problems. </a:t>
            </a:r>
          </a:p>
          <a:p>
            <a:pPr>
              <a:lnSpc>
                <a:spcPts val="3100"/>
              </a:lnSpc>
            </a:pPr>
            <a:r>
              <a:rPr lang="en-US" b="1" dirty="0" smtClean="0"/>
              <a:t>Note </a:t>
            </a:r>
            <a:r>
              <a:rPr lang="en-US" b="1" dirty="0"/>
              <a:t>it is only by </a:t>
            </a:r>
            <a:r>
              <a:rPr lang="en-US" b="1" dirty="0" smtClean="0"/>
              <a:t>using the complete set of OSG </a:t>
            </a:r>
            <a:r>
              <a:rPr lang="en-US" b="1" dirty="0"/>
              <a:t>network metrics </a:t>
            </a:r>
            <a:r>
              <a:rPr lang="en-US" b="1" dirty="0" smtClean="0"/>
              <a:t>that this becomes possible</a:t>
            </a:r>
            <a:r>
              <a:rPr lang="en-US" b="1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8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Network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Can we create tools to </a:t>
            </a:r>
            <a:r>
              <a:rPr lang="en-US" b="1" dirty="0" smtClean="0"/>
              <a:t>manipulate</a:t>
            </a:r>
            <a:r>
              <a:rPr lang="en-US" dirty="0" smtClean="0"/>
              <a:t>, </a:t>
            </a:r>
            <a:r>
              <a:rPr lang="en-US" b="1" dirty="0" smtClean="0"/>
              <a:t>visualize</a:t>
            </a:r>
            <a:r>
              <a:rPr lang="en-US" dirty="0"/>
              <a:t>, </a:t>
            </a:r>
            <a:r>
              <a:rPr lang="en-US" b="1" dirty="0" smtClean="0"/>
              <a:t>compare</a:t>
            </a:r>
            <a:r>
              <a:rPr lang="en-US" dirty="0" smtClean="0"/>
              <a:t> and </a:t>
            </a:r>
            <a:r>
              <a:rPr lang="en-US" b="1" dirty="0" smtClean="0"/>
              <a:t>analyze</a:t>
            </a:r>
            <a:r>
              <a:rPr lang="en-US" dirty="0" smtClean="0"/>
              <a:t> </a:t>
            </a:r>
            <a:r>
              <a:rPr lang="en-US" u="sng" dirty="0" smtClean="0"/>
              <a:t>network </a:t>
            </a:r>
            <a:r>
              <a:rPr lang="en-US" u="sng" dirty="0"/>
              <a:t>topologies</a:t>
            </a:r>
            <a:r>
              <a:rPr lang="en-US" dirty="0"/>
              <a:t> </a:t>
            </a:r>
            <a:r>
              <a:rPr lang="en-US" dirty="0" smtClean="0"/>
              <a:t>from the OSG network </a:t>
            </a:r>
            <a:r>
              <a:rPr lang="en-US" dirty="0" err="1" smtClean="0"/>
              <a:t>datastore</a:t>
            </a:r>
            <a:r>
              <a:rPr lang="en-US" dirty="0" smtClean="0"/>
              <a:t> contents?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B050"/>
                </a:solidFill>
              </a:rPr>
              <a:t>Can we </a:t>
            </a:r>
            <a:r>
              <a:rPr lang="en-US" dirty="0">
                <a:solidFill>
                  <a:srgbClr val="00B050"/>
                </a:solidFill>
              </a:rPr>
              <a:t>build </a:t>
            </a:r>
            <a:r>
              <a:rPr lang="en-US" dirty="0" smtClean="0">
                <a:solidFill>
                  <a:srgbClr val="00B050"/>
                </a:solidFill>
              </a:rPr>
              <a:t>upon these tools to create a </a:t>
            </a:r>
            <a:r>
              <a:rPr lang="en-US" dirty="0">
                <a:solidFill>
                  <a:srgbClr val="00B050"/>
                </a:solidFill>
              </a:rPr>
              <a:t>set of next-generation network </a:t>
            </a:r>
            <a:r>
              <a:rPr lang="en-US" dirty="0" smtClean="0">
                <a:solidFill>
                  <a:srgbClr val="00B050"/>
                </a:solidFill>
              </a:rPr>
              <a:t>diagnostic </a:t>
            </a:r>
            <a:r>
              <a:rPr lang="en-US" dirty="0">
                <a:solidFill>
                  <a:srgbClr val="00B050"/>
                </a:solidFill>
              </a:rPr>
              <a:t>tools to make </a:t>
            </a:r>
            <a:r>
              <a:rPr lang="en-US" dirty="0" smtClean="0">
                <a:solidFill>
                  <a:srgbClr val="00B050"/>
                </a:solidFill>
              </a:rPr>
              <a:t>debugging network </a:t>
            </a:r>
            <a:r>
              <a:rPr lang="en-US" dirty="0">
                <a:solidFill>
                  <a:srgbClr val="00B050"/>
                </a:solidFill>
              </a:rPr>
              <a:t>problems </a:t>
            </a:r>
            <a:r>
              <a:rPr lang="en-US" dirty="0" smtClean="0">
                <a:solidFill>
                  <a:srgbClr val="00B050"/>
                </a:solidFill>
              </a:rPr>
              <a:t>easier, quicker </a:t>
            </a:r>
            <a:r>
              <a:rPr lang="en-US" dirty="0" smtClean="0">
                <a:solidFill>
                  <a:srgbClr val="00B050"/>
                </a:solidFill>
              </a:rPr>
              <a:t>and more </a:t>
            </a:r>
            <a:r>
              <a:rPr lang="en-US" dirty="0">
                <a:solidFill>
                  <a:srgbClr val="00B050"/>
                </a:solidFill>
              </a:rPr>
              <a:t>accurate</a:t>
            </a:r>
            <a:r>
              <a:rPr lang="en-US" dirty="0" smtClean="0">
                <a:solidFill>
                  <a:srgbClr val="00B050"/>
                </a:solidFill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Even without requiring the ability to perform </a:t>
            </a:r>
            <a:r>
              <a:rPr lang="en-US" dirty="0"/>
              <a:t>complicated data analysis </a:t>
            </a:r>
            <a:r>
              <a:rPr lang="en-US" dirty="0" smtClean="0"/>
              <a:t>and correlation</a:t>
            </a:r>
            <a:r>
              <a:rPr lang="en-US" dirty="0"/>
              <a:t>, </a:t>
            </a:r>
            <a:r>
              <a:rPr lang="en-US" dirty="0" smtClean="0"/>
              <a:t>basic tools </a:t>
            </a:r>
            <a:r>
              <a:rPr lang="en-US" dirty="0"/>
              <a:t>developed </a:t>
            </a:r>
            <a:r>
              <a:rPr lang="en-US" dirty="0" smtClean="0"/>
              <a:t>in </a:t>
            </a:r>
            <a:r>
              <a:rPr lang="en-US" dirty="0"/>
              <a:t>the area of </a:t>
            </a:r>
            <a:r>
              <a:rPr lang="en-US" dirty="0" smtClean="0"/>
              <a:t>network topology-based </a:t>
            </a:r>
            <a:r>
              <a:rPr lang="en-US" dirty="0"/>
              <a:t>metric visualization w</a:t>
            </a:r>
            <a:r>
              <a:rPr lang="en-US" dirty="0" smtClean="0"/>
              <a:t>ould be very </a:t>
            </a:r>
            <a:r>
              <a:rPr lang="en-US" dirty="0"/>
              <a:t>helpful </a:t>
            </a:r>
            <a:r>
              <a:rPr lang="en-US" dirty="0" smtClean="0"/>
              <a:t>in </a:t>
            </a:r>
            <a:r>
              <a:rPr lang="en-US" dirty="0"/>
              <a:t>letting </a:t>
            </a:r>
            <a:r>
              <a:rPr lang="en-US" dirty="0" smtClean="0"/>
              <a:t>users </a:t>
            </a:r>
            <a:r>
              <a:rPr lang="en-US" dirty="0"/>
              <a:t>and </a:t>
            </a:r>
            <a:r>
              <a:rPr lang="en-US" dirty="0" smtClean="0"/>
              <a:t>network </a:t>
            </a:r>
            <a:r>
              <a:rPr lang="en-US" dirty="0"/>
              <a:t>engineers </a:t>
            </a:r>
            <a:r>
              <a:rPr lang="en-US" dirty="0" smtClean="0"/>
              <a:t>better understand </a:t>
            </a:r>
            <a:r>
              <a:rPr lang="en-US" dirty="0"/>
              <a:t>what </a:t>
            </a:r>
            <a:r>
              <a:rPr lang="en-US" dirty="0" smtClean="0"/>
              <a:t>is happening </a:t>
            </a:r>
            <a:r>
              <a:rPr lang="en-US" dirty="0"/>
              <a:t>in </a:t>
            </a:r>
            <a:r>
              <a:rPr lang="en-US" dirty="0" smtClean="0"/>
              <a:t>our </a:t>
            </a:r>
            <a:r>
              <a:rPr lang="en-US" dirty="0"/>
              <a:t>networks.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9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507340" cy="914400"/>
          </a:xfrm>
        </p:spPr>
        <p:txBody>
          <a:bodyPr/>
          <a:lstStyle/>
          <a:p>
            <a:r>
              <a:rPr lang="en-US" dirty="0" smtClean="0"/>
              <a:t>Gather, Organize and Export Net Diagnostic “Work”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</a:t>
            </a:r>
            <a:r>
              <a:rPr lang="en-US" dirty="0"/>
              <a:t>diagnosing and </a:t>
            </a:r>
            <a:r>
              <a:rPr lang="en-US" dirty="0" smtClean="0"/>
              <a:t>localizing network issues </a:t>
            </a:r>
            <a:r>
              <a:rPr lang="en-US" dirty="0"/>
              <a:t>is difficult, </a:t>
            </a:r>
            <a:r>
              <a:rPr lang="en-US" dirty="0" smtClean="0"/>
              <a:t>even </a:t>
            </a:r>
            <a:r>
              <a:rPr lang="en-US" dirty="0"/>
              <a:t>for </a:t>
            </a:r>
            <a:r>
              <a:rPr lang="en-US" dirty="0" smtClean="0"/>
              <a:t>experts. </a:t>
            </a:r>
          </a:p>
          <a:p>
            <a:r>
              <a:rPr lang="en-US" dirty="0" smtClean="0"/>
              <a:t>OSG should </a:t>
            </a:r>
            <a:r>
              <a:rPr lang="en-US" dirty="0"/>
              <a:t>plan </a:t>
            </a:r>
            <a:r>
              <a:rPr lang="en-US" dirty="0" smtClean="0"/>
              <a:t>on making this </a:t>
            </a:r>
            <a:r>
              <a:rPr lang="en-US" dirty="0"/>
              <a:t>process </a:t>
            </a:r>
            <a:r>
              <a:rPr lang="en-US" dirty="0" smtClean="0"/>
              <a:t>as straightforward as possible: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ollecting </a:t>
            </a:r>
            <a:r>
              <a:rPr lang="en-US" dirty="0"/>
              <a:t>and </a:t>
            </a:r>
            <a:r>
              <a:rPr lang="en-US" dirty="0" smtClean="0"/>
              <a:t>organizing relevant information, automating as much of the process as possible.</a:t>
            </a:r>
          </a:p>
          <a:p>
            <a:pPr lvl="2"/>
            <a:r>
              <a:rPr lang="en-US" dirty="0" smtClean="0"/>
              <a:t>Mimic what net engineers do in gathering data and identifying issues.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/>
              <a:t>tools and tips to </a:t>
            </a:r>
            <a:r>
              <a:rPr lang="en-US" dirty="0" smtClean="0"/>
              <a:t>help </a:t>
            </a:r>
            <a:r>
              <a:rPr lang="en-US" dirty="0"/>
              <a:t>describe, </a:t>
            </a:r>
            <a:r>
              <a:rPr lang="en-US" dirty="0" smtClean="0"/>
              <a:t>localize </a:t>
            </a:r>
            <a:r>
              <a:rPr lang="en-US" dirty="0"/>
              <a:t>and </a:t>
            </a:r>
            <a:r>
              <a:rPr lang="en-US" dirty="0" smtClean="0"/>
              <a:t>characterize the problem</a:t>
            </a:r>
          </a:p>
          <a:p>
            <a:pPr lvl="1"/>
            <a:r>
              <a:rPr lang="en-US" u="sng" dirty="0" smtClean="0"/>
              <a:t>Package all the </a:t>
            </a:r>
            <a:r>
              <a:rPr lang="en-US" u="sng" dirty="0"/>
              <a:t>diagnostic information gathered </a:t>
            </a:r>
            <a:r>
              <a:rPr lang="en-US" dirty="0"/>
              <a:t>to make it </a:t>
            </a:r>
            <a:r>
              <a:rPr lang="en-US" dirty="0" smtClean="0"/>
              <a:t>easy to hand </a:t>
            </a:r>
            <a:r>
              <a:rPr lang="en-US" dirty="0"/>
              <a:t>off </a:t>
            </a:r>
            <a:r>
              <a:rPr lang="en-US" dirty="0" smtClean="0"/>
              <a:t>any debugging effort already worked on to other experts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68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and End-to-end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Most scientists just care about the end-to-end </a:t>
            </a:r>
            <a:r>
              <a:rPr lang="en-US" dirty="0"/>
              <a:t>results</a:t>
            </a:r>
            <a:r>
              <a:rPr lang="en-US" dirty="0" smtClean="0"/>
              <a:t>: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well does their </a:t>
            </a:r>
            <a:r>
              <a:rPr lang="en-US" dirty="0"/>
              <a:t>infrastructure support </a:t>
            </a:r>
            <a:r>
              <a:rPr lang="en-US" dirty="0" smtClean="0"/>
              <a:t>them in doing their science?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Network metrics </a:t>
            </a:r>
            <a:r>
              <a:rPr lang="en-US" dirty="0"/>
              <a:t>allow OSG to </a:t>
            </a:r>
            <a:r>
              <a:rPr lang="en-US" dirty="0" smtClean="0"/>
              <a:t>differentiate end-site issues from network issues.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There </a:t>
            </a:r>
            <a:r>
              <a:rPr lang="en-US" dirty="0"/>
              <a:t>is an </a:t>
            </a:r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do this better by </a:t>
            </a:r>
            <a:r>
              <a:rPr lang="en-US" dirty="0"/>
              <a:t>having </a:t>
            </a:r>
            <a:r>
              <a:rPr lang="en-US" dirty="0" smtClean="0"/>
              <a:t>access to </a:t>
            </a:r>
            <a:r>
              <a:rPr lang="en-US" b="1" dirty="0" smtClean="0">
                <a:solidFill>
                  <a:srgbClr val="C00000"/>
                </a:solidFill>
              </a:rPr>
              <a:t>end-to-end</a:t>
            </a:r>
            <a:r>
              <a:rPr lang="en-US" dirty="0" smtClean="0"/>
              <a:t> </a:t>
            </a:r>
            <a:r>
              <a:rPr lang="en-US" dirty="0"/>
              <a:t>metrics </a:t>
            </a:r>
            <a:r>
              <a:rPr lang="en-US" dirty="0" smtClean="0"/>
              <a:t>to compare &amp; contrast with network-specific </a:t>
            </a:r>
            <a:r>
              <a:rPr lang="en-US" dirty="0"/>
              <a:t>metrics</a:t>
            </a:r>
            <a:r>
              <a:rPr lang="en-US" dirty="0" smtClean="0"/>
              <a:t>.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</a:t>
            </a:r>
            <a:r>
              <a:rPr lang="en-US" dirty="0"/>
              <a:t>end-to-end </a:t>
            </a:r>
            <a:r>
              <a:rPr lang="en-US" dirty="0" smtClean="0"/>
              <a:t>data can OSG regularly </a:t>
            </a:r>
            <a:r>
              <a:rPr lang="en-US" dirty="0"/>
              <a:t>collect </a:t>
            </a:r>
            <a:r>
              <a:rPr lang="en-US" dirty="0" smtClean="0"/>
              <a:t>for such a </a:t>
            </a:r>
            <a:r>
              <a:rPr lang="en-US" dirty="0"/>
              <a:t>purpose</a:t>
            </a:r>
            <a:r>
              <a:rPr lang="en-US" dirty="0" smtClean="0"/>
              <a:t>? </a:t>
            </a:r>
            <a:r>
              <a:rPr lang="en-US" b="1" dirty="0" smtClean="0"/>
              <a:t>Should we?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Is there some kind of common instrumentation that can </a:t>
            </a:r>
            <a:r>
              <a:rPr lang="en-US" dirty="0"/>
              <a:t>be added to some data-transfer tools? (</a:t>
            </a:r>
            <a:r>
              <a:rPr lang="en-US" dirty="0" err="1"/>
              <a:t>NetLogger</a:t>
            </a:r>
            <a:r>
              <a:rPr lang="en-US" dirty="0"/>
              <a:t> in </a:t>
            </a:r>
            <a:r>
              <a:rPr lang="en-US" dirty="0" err="1"/>
              <a:t>GridFTP</a:t>
            </a:r>
            <a:r>
              <a:rPr lang="en-US" dirty="0" smtClean="0"/>
              <a:t>, having transfers </a:t>
            </a:r>
            <a:r>
              <a:rPr lang="en-US" dirty="0"/>
              <a:t>"report</a:t>
            </a:r>
            <a:r>
              <a:rPr lang="en-US" dirty="0" smtClean="0"/>
              <a:t>" results to the nearest perfSONAR-PS instance?, </a:t>
            </a:r>
            <a:r>
              <a:rPr lang="en-US" dirty="0" err="1" smtClean="0"/>
              <a:t>etc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6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Defined Networks and OSG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86400"/>
          </a:xfrm>
        </p:spPr>
        <p:txBody>
          <a:bodyPr/>
          <a:lstStyle/>
          <a:p>
            <a:r>
              <a:rPr lang="en-US" dirty="0"/>
              <a:t>Within the </a:t>
            </a:r>
            <a:r>
              <a:rPr lang="en-US" dirty="0" smtClean="0"/>
              <a:t>next few </a:t>
            </a:r>
            <a:r>
              <a:rPr lang="en-US" dirty="0"/>
              <a:t>years evolving </a:t>
            </a:r>
            <a:r>
              <a:rPr lang="en-US" dirty="0" smtClean="0"/>
              <a:t>technology in the area of </a:t>
            </a:r>
            <a:r>
              <a:rPr lang="en-US" b="1" dirty="0" smtClean="0"/>
              <a:t>Software Defined Networking(SDN</a:t>
            </a:r>
            <a:r>
              <a:rPr lang="en-US" b="1" dirty="0"/>
              <a:t>) </a:t>
            </a:r>
            <a:r>
              <a:rPr lang="en-US" dirty="0" smtClean="0"/>
              <a:t>may be </a:t>
            </a:r>
            <a:r>
              <a:rPr lang="en-US" dirty="0"/>
              <a:t>able </a:t>
            </a:r>
            <a:r>
              <a:rPr lang="en-US" dirty="0" smtClean="0"/>
              <a:t>to provide researchers with the ability to construct their own Wide-Area networks with specified characteristics.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What will OSG be able to do </a:t>
            </a:r>
            <a:r>
              <a:rPr lang="en-US" dirty="0">
                <a:solidFill>
                  <a:srgbClr val="00B050"/>
                </a:solidFill>
              </a:rPr>
              <a:t>to </a:t>
            </a:r>
            <a:r>
              <a:rPr lang="en-US" dirty="0" smtClean="0">
                <a:solidFill>
                  <a:srgbClr val="00B050"/>
                </a:solidFill>
              </a:rPr>
              <a:t>integrate this type of capability with the rest of the OSG infrastructure</a:t>
            </a:r>
            <a:r>
              <a:rPr lang="en-US" dirty="0">
                <a:solidFill>
                  <a:srgbClr val="00B050"/>
                </a:solidFill>
              </a:rPr>
              <a:t>?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We need to plan for how best to enable evolving capabilities in the network for OSG users and admins</a:t>
            </a:r>
          </a:p>
          <a:p>
            <a:pPr lvl="1"/>
            <a:r>
              <a:rPr lang="en-US" dirty="0" smtClean="0"/>
              <a:t>What is the impact on the OSG software stack?</a:t>
            </a:r>
          </a:p>
          <a:p>
            <a:pPr lvl="1"/>
            <a:r>
              <a:rPr lang="en-US" dirty="0" smtClean="0"/>
              <a:t>What strategic modifications/additions are useful?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41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There are a number of options to explore listed above. How much effort are we willing to devote for other possibilities?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Some argument to be made for adjusting as we move forward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Effort to-date in OSG networking has been just me.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As we add sites there will be a support load (</a:t>
            </a:r>
            <a:r>
              <a:rPr lang="en-US" dirty="0" err="1"/>
              <a:t>m</a:t>
            </a:r>
            <a:r>
              <a:rPr lang="en-US" dirty="0" err="1" smtClean="0"/>
              <a:t>e+Operations</a:t>
            </a:r>
            <a:r>
              <a:rPr lang="en-US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leverage other efforts (WLCG, perfSONAR-PS developers, ESnet/MaDDash, satellite proposals)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must ensure we continue to reliable gather and provide network metrics moving forward.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Given this unique </a:t>
            </a:r>
            <a:r>
              <a:rPr lang="en-US" dirty="0" err="1" smtClean="0"/>
              <a:t>datastore</a:t>
            </a:r>
            <a:r>
              <a:rPr lang="en-US" dirty="0" smtClean="0"/>
              <a:t>, we want to fully exploit it to aid our researchers in every way possible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36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507340" cy="838200"/>
          </a:xfrm>
        </p:spPr>
        <p:txBody>
          <a:bodyPr/>
          <a:lstStyle/>
          <a:p>
            <a:r>
              <a:rPr lang="en-US" dirty="0" smtClean="0"/>
              <a:t>OSG Networking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562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Priority 1:</a:t>
            </a:r>
            <a:r>
              <a:rPr lang="en-US" dirty="0" smtClean="0"/>
              <a:t> We need to develop a fast, robust, maintainable </a:t>
            </a:r>
            <a:r>
              <a:rPr lang="en-US" dirty="0" err="1" smtClean="0"/>
              <a:t>datastore</a:t>
            </a:r>
            <a:r>
              <a:rPr lang="en-US" dirty="0" smtClean="0"/>
              <a:t> for OSG networking. Data?:</a:t>
            </a:r>
          </a:p>
          <a:p>
            <a:pPr marL="640080" lvl="1" indent="-237744" eaLnBrk="1" fontAlgn="auto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</a:pPr>
            <a:r>
              <a:rPr lang="en-US" sz="2200" kern="1200" dirty="0" smtClean="0">
                <a:solidFill>
                  <a:prstClr val="black"/>
                </a:solidFill>
                <a:latin typeface="Gill Sans MT"/>
              </a:rPr>
              <a:t>We need to have a way to store</a:t>
            </a:r>
            <a:r>
              <a:rPr lang="en-US" sz="2200" kern="1200" dirty="0">
                <a:solidFill>
                  <a:prstClr val="black"/>
                </a:solidFill>
                <a:latin typeface="Gill Sans MT"/>
              </a:rPr>
              <a:t>:</a:t>
            </a:r>
          </a:p>
          <a:p>
            <a:pPr marL="886968" lvl="2" eaLnBrk="1" fontAlgn="auto" hangingPunct="1">
              <a:spcAft>
                <a:spcPts val="0"/>
              </a:spcAft>
              <a:buClr>
                <a:srgbClr val="FEB80A"/>
              </a:buClr>
              <a:buSzTx/>
              <a:buFont typeface="Wingdings 2"/>
              <a:buChar char=""/>
            </a:pPr>
            <a:r>
              <a:rPr lang="en-US" sz="1900" b="1" kern="1200" dirty="0">
                <a:solidFill>
                  <a:prstClr val="black"/>
                </a:solidFill>
                <a:latin typeface="Gill Sans MT"/>
              </a:rPr>
              <a:t>Traceroute</a:t>
            </a:r>
            <a:r>
              <a:rPr lang="en-US" sz="1900" kern="1200" dirty="0">
                <a:solidFill>
                  <a:prstClr val="black"/>
                </a:solidFill>
                <a:latin typeface="Gill Sans MT"/>
              </a:rPr>
              <a:t> (taken 1/hour </a:t>
            </a:r>
            <a:r>
              <a:rPr lang="en-US" sz="1900" kern="1200" dirty="0" smtClean="0">
                <a:solidFill>
                  <a:prstClr val="black"/>
                </a:solidFill>
                <a:latin typeface="Gill Sans MT"/>
              </a:rPr>
              <a:t>between all sites</a:t>
            </a:r>
            <a:r>
              <a:rPr lang="en-US" sz="1900" kern="1200" dirty="0">
                <a:solidFill>
                  <a:prstClr val="black"/>
                </a:solidFill>
                <a:latin typeface="Gill Sans MT"/>
              </a:rPr>
              <a:t>)</a:t>
            </a:r>
          </a:p>
          <a:p>
            <a:pPr marL="1097280" lvl="3" indent="-173736" eaLnBrk="1" fontAlgn="auto" hangingPunct="1">
              <a:lnSpc>
                <a:spcPct val="100000"/>
              </a:lnSpc>
              <a:spcAft>
                <a:spcPts val="0"/>
              </a:spcAft>
              <a:buClr>
                <a:srgbClr val="C32D2E"/>
              </a:buClr>
              <a:buSzTx/>
              <a:buFont typeface="Wingdings 2"/>
              <a:buChar char=""/>
            </a:pPr>
            <a:r>
              <a:rPr lang="en-US" kern="1200" dirty="0" smtClean="0">
                <a:solidFill>
                  <a:prstClr val="black"/>
                </a:solidFill>
                <a:latin typeface="Gill Sans MT"/>
              </a:rPr>
              <a:t>Kept for 45 days or longer (bandwidth needs it)</a:t>
            </a:r>
          </a:p>
          <a:p>
            <a:pPr marL="886968" lvl="2" eaLnBrk="1" fontAlgn="auto" hangingPunct="1">
              <a:spcAft>
                <a:spcPts val="0"/>
              </a:spcAft>
              <a:buClr>
                <a:srgbClr val="FEB80A"/>
              </a:buClr>
              <a:buSzTx/>
              <a:buFont typeface="Wingdings 2"/>
              <a:buChar char=""/>
            </a:pPr>
            <a:r>
              <a:rPr lang="en-US" sz="1900" b="1" kern="1200" dirty="0" smtClean="0">
                <a:solidFill>
                  <a:prstClr val="black"/>
                </a:solidFill>
                <a:latin typeface="Gill Sans MT"/>
              </a:rPr>
              <a:t>Latency/packet-loss</a:t>
            </a:r>
            <a:r>
              <a:rPr lang="en-US" sz="1900" kern="1200" dirty="0" smtClean="0">
                <a:solidFill>
                  <a:prstClr val="black"/>
                </a:solidFill>
                <a:latin typeface="Gill Sans MT"/>
              </a:rPr>
              <a:t> (continuous)</a:t>
            </a:r>
          </a:p>
          <a:p>
            <a:pPr marL="1097280" lvl="3" indent="-173736" eaLnBrk="1" fontAlgn="auto" hangingPunct="1">
              <a:lnSpc>
                <a:spcPct val="100000"/>
              </a:lnSpc>
              <a:spcAft>
                <a:spcPts val="0"/>
              </a:spcAft>
              <a:buClr>
                <a:srgbClr val="C32D2E"/>
              </a:buClr>
              <a:buSzTx/>
              <a:buFont typeface="Wingdings 2"/>
              <a:buChar char=""/>
            </a:pPr>
            <a:r>
              <a:rPr lang="en-US" kern="1200" dirty="0" smtClean="0">
                <a:solidFill>
                  <a:prstClr val="black"/>
                </a:solidFill>
                <a:latin typeface="Gill Sans MT"/>
              </a:rPr>
              <a:t>Save </a:t>
            </a:r>
            <a:r>
              <a:rPr lang="en-US" kern="1200" dirty="0">
                <a:solidFill>
                  <a:prstClr val="black"/>
                </a:solidFill>
                <a:latin typeface="Gill Sans MT"/>
              </a:rPr>
              <a:t>results each minute</a:t>
            </a:r>
            <a:r>
              <a:rPr lang="en-US" kern="1200" dirty="0" smtClean="0">
                <a:solidFill>
                  <a:prstClr val="black"/>
                </a:solidFill>
                <a:latin typeface="Gill Sans MT"/>
              </a:rPr>
              <a:t>? Keep for 45 days</a:t>
            </a:r>
            <a:r>
              <a:rPr lang="en-US" kern="1200" dirty="0">
                <a:solidFill>
                  <a:prstClr val="black"/>
                </a:solidFill>
                <a:latin typeface="Gill Sans MT"/>
              </a:rPr>
              <a:t>?</a:t>
            </a:r>
          </a:p>
          <a:p>
            <a:pPr marL="886968" lvl="2" eaLnBrk="1" fontAlgn="auto" hangingPunct="1">
              <a:spcAft>
                <a:spcPts val="0"/>
              </a:spcAft>
              <a:buClr>
                <a:srgbClr val="FEB80A"/>
              </a:buClr>
              <a:buSzTx/>
              <a:buFont typeface="Wingdings 2"/>
              <a:buChar char=""/>
            </a:pPr>
            <a:r>
              <a:rPr lang="en-US" sz="1900" b="1" kern="1200" dirty="0">
                <a:solidFill>
                  <a:prstClr val="black"/>
                </a:solidFill>
                <a:latin typeface="Gill Sans MT"/>
              </a:rPr>
              <a:t>Bandwidth</a:t>
            </a:r>
            <a:r>
              <a:rPr lang="en-US" sz="1900" kern="1200" dirty="0">
                <a:solidFill>
                  <a:prstClr val="black"/>
                </a:solidFill>
                <a:latin typeface="Gill Sans MT"/>
              </a:rPr>
              <a:t> (1/6-hours within clouds</a:t>
            </a:r>
            <a:r>
              <a:rPr lang="en-US" sz="1900" kern="1200" dirty="0" smtClean="0">
                <a:solidFill>
                  <a:prstClr val="black"/>
                </a:solidFill>
                <a:latin typeface="Gill Sans MT"/>
              </a:rPr>
              <a:t>, 1/week </a:t>
            </a:r>
            <a:r>
              <a:rPr lang="en-US" sz="1900" kern="1200" dirty="0">
                <a:solidFill>
                  <a:prstClr val="black"/>
                </a:solidFill>
                <a:latin typeface="Gill Sans MT"/>
              </a:rPr>
              <a:t>WLCG-wide)</a:t>
            </a:r>
          </a:p>
          <a:p>
            <a:pPr marL="1097280" lvl="3" indent="-173736" eaLnBrk="1" fontAlgn="auto" hangingPunct="1">
              <a:lnSpc>
                <a:spcPct val="100000"/>
              </a:lnSpc>
              <a:spcAft>
                <a:spcPts val="0"/>
              </a:spcAft>
              <a:buClr>
                <a:srgbClr val="C32D2E"/>
              </a:buClr>
              <a:buSzTx/>
              <a:buFont typeface="Wingdings 2"/>
              <a:buChar char=""/>
            </a:pPr>
            <a:r>
              <a:rPr lang="en-US" kern="1200" dirty="0" smtClean="0">
                <a:solidFill>
                  <a:prstClr val="black"/>
                </a:solidFill>
                <a:latin typeface="Gill Sans MT"/>
              </a:rPr>
              <a:t>Keep for </a:t>
            </a:r>
            <a:r>
              <a:rPr lang="en-US" kern="1200" dirty="0">
                <a:solidFill>
                  <a:prstClr val="black"/>
                </a:solidFill>
                <a:latin typeface="Gill Sans MT"/>
              </a:rPr>
              <a:t>3 months?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 How? (Note target is ASAP):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Leverage </a:t>
            </a:r>
            <a:r>
              <a:rPr lang="en-US" b="1" dirty="0" smtClean="0"/>
              <a:t>new perfSONAR-PS MA (coming in 3.4): </a:t>
            </a:r>
            <a:r>
              <a:rPr lang="en-US" dirty="0" smtClean="0"/>
              <a:t>Will require some customization for our use and effort from </a:t>
            </a:r>
            <a:r>
              <a:rPr lang="en-US" dirty="0" smtClean="0"/>
              <a:t>Operations/Software</a:t>
            </a: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Develop in-house: Requires effort from Technology, Software and Operations?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Continue </a:t>
            </a:r>
            <a:r>
              <a:rPr lang="en-US" dirty="0" smtClean="0"/>
              <a:t>with existing (orphaned) </a:t>
            </a:r>
            <a:r>
              <a:rPr lang="en-US" dirty="0" err="1" smtClean="0"/>
              <a:t>datastore</a:t>
            </a:r>
            <a:r>
              <a:rPr lang="en-US" dirty="0" smtClean="0"/>
              <a:t>: would require effort from Software and Operations. Likely not practical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14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257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Priority 2:</a:t>
            </a:r>
            <a:r>
              <a:rPr lang="en-US" dirty="0" smtClean="0"/>
              <a:t> Support higher-level services. </a:t>
            </a:r>
            <a:r>
              <a:rPr lang="en-US" dirty="0" smtClean="0"/>
              <a:t>Involves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This is critical and primarily means providing an API the users and applications need to access the network information they need.</a:t>
            </a:r>
          </a:p>
          <a:p>
            <a:pPr lvl="1"/>
            <a:r>
              <a:rPr lang="en-US" dirty="0" smtClean="0"/>
              <a:t>Will require optimization to effectively support almost “real-time” data gathering that some services may require to steer their workloads or data transfer decisions.</a:t>
            </a:r>
          </a:p>
          <a:p>
            <a:pPr lvl="1"/>
            <a:r>
              <a:rPr lang="en-US" dirty="0" smtClean="0"/>
              <a:t>Must support </a:t>
            </a:r>
            <a:r>
              <a:rPr lang="en-US" dirty="0" smtClean="0"/>
              <a:t>end-</a:t>
            </a:r>
            <a:r>
              <a:rPr lang="en-US" dirty="0" err="1" smtClean="0"/>
              <a:t>site,VO</a:t>
            </a:r>
            <a:r>
              <a:rPr lang="en-US" dirty="0" smtClean="0"/>
              <a:t> </a:t>
            </a:r>
            <a:r>
              <a:rPr lang="en-US" dirty="0" smtClean="0"/>
              <a:t>based, test based and time-based queries</a:t>
            </a:r>
          </a:p>
          <a:p>
            <a:pPr lvl="1"/>
            <a:r>
              <a:rPr lang="en-US" dirty="0" smtClean="0"/>
              <a:t>Must function with OSG operational realities (access, resources)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Build upon the </a:t>
            </a:r>
            <a:r>
              <a:rPr lang="en-US" dirty="0" err="1" smtClean="0"/>
              <a:t>datastore</a:t>
            </a:r>
            <a:r>
              <a:rPr lang="en-US" dirty="0" smtClean="0"/>
              <a:t> work. </a:t>
            </a:r>
          </a:p>
          <a:p>
            <a:pPr lvl="1"/>
            <a:r>
              <a:rPr lang="en-US" dirty="0" smtClean="0"/>
              <a:t>Use ANSE and WLCG as initial clients to create/tune the API</a:t>
            </a:r>
          </a:p>
          <a:p>
            <a:pPr lvl="1"/>
            <a:r>
              <a:rPr lang="en-US" dirty="0" smtClean="0"/>
              <a:t>Will require Operations effort; may require Technology input?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63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Area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OSG Networking was added at the beginning of OSG’s second 5-year period in 2012</a:t>
            </a:r>
          </a:p>
          <a:p>
            <a:r>
              <a:rPr lang="en-US" dirty="0" smtClean="0"/>
              <a:t>The “Mission” is to have OSG become the network service data </a:t>
            </a:r>
            <a:r>
              <a:rPr lang="en-US" b="1" dirty="0" smtClean="0">
                <a:solidFill>
                  <a:srgbClr val="0070C0"/>
                </a:solidFill>
              </a:rPr>
              <a:t>source</a:t>
            </a:r>
            <a:r>
              <a:rPr lang="en-US" dirty="0" smtClean="0"/>
              <a:t> for its constituents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nformation about </a:t>
            </a:r>
            <a:r>
              <a:rPr lang="en-US" dirty="0" smtClean="0">
                <a:solidFill>
                  <a:srgbClr val="00B050"/>
                </a:solidFill>
              </a:rPr>
              <a:t>network performance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C000"/>
                </a:solidFill>
              </a:rPr>
              <a:t>bottlenecks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problems</a:t>
            </a:r>
            <a:r>
              <a:rPr lang="en-US" dirty="0" smtClean="0"/>
              <a:t> should be easily available.</a:t>
            </a:r>
          </a:p>
          <a:p>
            <a:pPr lvl="1"/>
            <a:r>
              <a:rPr lang="en-US" dirty="0" smtClean="0"/>
              <a:t>Should support our VOs, users and site-admins to find network problems and bottlenecks.</a:t>
            </a:r>
          </a:p>
          <a:p>
            <a:pPr lvl="1"/>
            <a:r>
              <a:rPr lang="en-US" dirty="0" smtClean="0"/>
              <a:t>Provide network metrics to higher level services so they can make informed decisions about their use of the network </a:t>
            </a:r>
            <a:r>
              <a:rPr lang="en-US" i="1" dirty="0" smtClean="0"/>
              <a:t>(Which sources, destinations for jobs or data are most effective?)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OSG Network Planning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9554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Priority 3:</a:t>
            </a:r>
            <a:r>
              <a:rPr lang="en-US" dirty="0" smtClean="0"/>
              <a:t> Develop alarming and alerting for network problems</a:t>
            </a:r>
          </a:p>
          <a:p>
            <a:r>
              <a:rPr lang="en-US" dirty="0" smtClean="0"/>
              <a:t>What:</a:t>
            </a:r>
          </a:p>
          <a:p>
            <a:pPr lvl="1"/>
            <a:r>
              <a:rPr lang="en-US" dirty="0" smtClean="0"/>
              <a:t>Develop the ability to recognize network problems and </a:t>
            </a:r>
            <a:r>
              <a:rPr lang="en-US" b="1" dirty="0" smtClean="0"/>
              <a:t>set alarm</a:t>
            </a:r>
            <a:endParaRPr lang="en-US" b="1" dirty="0" smtClean="0"/>
          </a:p>
          <a:p>
            <a:pPr lvl="1"/>
            <a:r>
              <a:rPr lang="en-US" dirty="0" smtClean="0"/>
              <a:t>When network problems can be localized, generate an </a:t>
            </a:r>
            <a:r>
              <a:rPr lang="en-US" b="1" dirty="0" smtClean="0"/>
              <a:t>alert</a:t>
            </a:r>
          </a:p>
          <a:p>
            <a:pPr lvl="1"/>
            <a:r>
              <a:rPr lang="en-US" dirty="0" smtClean="0"/>
              <a:t>Timescale to target: year 4</a:t>
            </a:r>
          </a:p>
          <a:p>
            <a:r>
              <a:rPr lang="en-US" dirty="0" smtClean="0"/>
              <a:t>How:</a:t>
            </a:r>
          </a:p>
          <a:p>
            <a:pPr lvl="1"/>
            <a:r>
              <a:rPr lang="en-US" dirty="0" smtClean="0"/>
              <a:t>If PUNDIT is funded, rely up project team to provide capabilities</a:t>
            </a:r>
          </a:p>
          <a:p>
            <a:pPr lvl="1"/>
            <a:r>
              <a:rPr lang="en-US" dirty="0" smtClean="0"/>
              <a:t>If PUNDIT is NOT funded, work with Operations team to identify “triggers” based upon gathered network metrics for alarms.</a:t>
            </a:r>
          </a:p>
          <a:p>
            <a:pPr lvl="2"/>
            <a:r>
              <a:rPr lang="en-US" dirty="0" smtClean="0"/>
              <a:t>Test ability to localize and alert and if successful, enable alerts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59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options should  we  focus  on?</a:t>
            </a:r>
          </a:p>
          <a:p>
            <a:pPr lvl="1"/>
            <a:r>
              <a:rPr lang="en-US" dirty="0" smtClean="0"/>
              <a:t>How  much  effort?</a:t>
            </a:r>
          </a:p>
          <a:p>
            <a:pPr lvl="1"/>
            <a:r>
              <a:rPr lang="en-US" dirty="0" smtClean="0"/>
              <a:t>Adapt  as we move forward (feedback  from users,  higher-level  services; technology input for what  is feasible/available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SDN  may only start  to  be “real”  in  year  4+</a:t>
            </a:r>
          </a:p>
          <a:p>
            <a:pPr lvl="1"/>
            <a:r>
              <a:rPr lang="en-US" dirty="0" smtClean="0"/>
              <a:t>Continuing  need to do  better at simplifying  the  process for  finding and  fixing  problems in  the  network.  Can we make a real change in how this is handled?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Further  discussion?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92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Area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smallest area in OSG. Currently 25% of me </a:t>
            </a:r>
            <a:r>
              <a:rPr lang="en-US" dirty="0" smtClean="0"/>
              <a:t>(had an  unused </a:t>
            </a:r>
            <a:r>
              <a:rPr lang="en-US" dirty="0" smtClean="0"/>
              <a:t>15% of Mike </a:t>
            </a:r>
            <a:r>
              <a:rPr lang="en-US" dirty="0" smtClean="0"/>
              <a:t>Blodgett/</a:t>
            </a:r>
            <a:r>
              <a:rPr lang="en-US" dirty="0" err="1" smtClean="0"/>
              <a:t>Wisc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b="1" dirty="0" smtClean="0"/>
              <a:t>Also draws upon other OSG areas as appropriate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Operations, Technology and Software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 smtClean="0"/>
              <a:t>area is leveraging effort in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Internet2/ESnet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perfSONAR-PS development</a:t>
            </a:r>
            <a:r>
              <a:rPr lang="en-US" dirty="0" smtClean="0"/>
              <a:t>)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HEP/WLCG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perfSONAR-PS global deployment and efforts in ATLAS and CMS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Nice to leverage external effort BUT that makes us very dependent upon effort we don’t control.</a:t>
            </a:r>
          </a:p>
          <a:p>
            <a:r>
              <a:rPr lang="en-US" dirty="0" smtClean="0"/>
              <a:t>Will come back to this later…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OSG Network Planning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6956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3 OSG Networking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86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Two primary components: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Finishing Year 2 items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New effort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Finishing Year 2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Complete deployment of perfSONAR-PS once v3.4 is out</a:t>
            </a:r>
          </a:p>
          <a:p>
            <a:pPr lvl="2"/>
            <a:r>
              <a:rPr lang="en-US" dirty="0" smtClean="0"/>
              <a:t>Need to capture non-WLCG OSG sites (WLCG ~done).</a:t>
            </a:r>
          </a:p>
          <a:p>
            <a:pPr lvl="2"/>
            <a:r>
              <a:rPr lang="en-US" dirty="0" smtClean="0"/>
              <a:t>V3.4 supports a single server to collect all metrics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Improving network data visualization (the “dashboard”)</a:t>
            </a:r>
          </a:p>
          <a:p>
            <a:pPr lvl="2"/>
            <a:r>
              <a:rPr lang="en-US" dirty="0" smtClean="0"/>
              <a:t>MaDDash supports quick matrix visualization of BW/latency metrics but we need to improve how we display our data</a:t>
            </a:r>
          </a:p>
          <a:p>
            <a:pPr lvl="2"/>
            <a:r>
              <a:rPr lang="en-US" dirty="0" smtClean="0"/>
              <a:t>Integrate within </a:t>
            </a:r>
            <a:r>
              <a:rPr lang="en-US" dirty="0" err="1" smtClean="0"/>
              <a:t>MyOSG</a:t>
            </a:r>
            <a:r>
              <a:rPr lang="en-US" dirty="0" smtClean="0"/>
              <a:t>/OIM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Other areas for year 3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Create our network </a:t>
            </a:r>
            <a:r>
              <a:rPr lang="en-US" b="1" dirty="0" err="1" smtClean="0"/>
              <a:t>datastore</a:t>
            </a:r>
            <a:endParaRPr lang="en-US" b="1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Enable alarming and problem analysis based upon network metrics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Improve tools and documentation from user perspective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26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07340" cy="838200"/>
          </a:xfrm>
        </p:spPr>
        <p:txBody>
          <a:bodyPr/>
          <a:lstStyle/>
          <a:p>
            <a:r>
              <a:rPr lang="en-US" dirty="0" smtClean="0"/>
              <a:t>OSG Networking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41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OSG is building a centralized service for gathering, viewing and providing network information to users and applications.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Goal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>
                <a:solidFill>
                  <a:srgbClr val="0070C0"/>
                </a:solidFill>
              </a:rPr>
              <a:t>OSG becomes the “source” for networking information for its constituents, aiding in finding/fixing problems and enabling applications and users to better take advantage of their </a:t>
            </a:r>
            <a:r>
              <a:rPr lang="en-US" dirty="0" smtClean="0">
                <a:solidFill>
                  <a:srgbClr val="0070C0"/>
                </a:solidFill>
              </a:rPr>
              <a:t>networks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u="sng" dirty="0" smtClean="0">
                <a:solidFill>
                  <a:srgbClr val="C00000"/>
                </a:solidFill>
              </a:rPr>
              <a:t>critical missing component is the </a:t>
            </a:r>
            <a:r>
              <a:rPr lang="en-US" u="sng" dirty="0" err="1" smtClean="0">
                <a:solidFill>
                  <a:srgbClr val="C00000"/>
                </a:solidFill>
              </a:rPr>
              <a:t>datastore</a:t>
            </a:r>
            <a:r>
              <a:rPr lang="en-US" dirty="0" smtClean="0">
                <a:solidFill>
                  <a:srgbClr val="C00000"/>
                </a:solidFill>
              </a:rPr>
              <a:t> to organize and store the network metrics and associated metadata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C00000"/>
                </a:solidFill>
              </a:rPr>
              <a:t>perfSONAR-PS stores data in a MA (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easurement Archive)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Each host stores </a:t>
            </a:r>
            <a:r>
              <a:rPr lang="en-US" b="1" dirty="0" smtClean="0">
                <a:solidFill>
                  <a:srgbClr val="C00000"/>
                </a:solidFill>
              </a:rPr>
              <a:t>its</a:t>
            </a:r>
            <a:r>
              <a:rPr lang="en-US" dirty="0" smtClean="0">
                <a:solidFill>
                  <a:srgbClr val="C00000"/>
                </a:solidFill>
              </a:rPr>
              <a:t> measurements (locally)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OSG (via MaDDash) </a:t>
            </a:r>
            <a:r>
              <a:rPr lang="en-US" dirty="0" smtClean="0">
                <a:solidFill>
                  <a:srgbClr val="C00000"/>
                </a:solidFill>
              </a:rPr>
              <a:t>is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gathering relevant metrics from the complete set of OSG and WLCG perfSONAR-PS instances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This data must be available via an API, must be visualized and must be organized to provide the </a:t>
            </a:r>
            <a:r>
              <a:rPr lang="en-US" b="1" dirty="0" smtClean="0">
                <a:solidFill>
                  <a:srgbClr val="C00000"/>
                </a:solidFill>
              </a:rPr>
              <a:t>“OSG Networking Service”</a:t>
            </a:r>
            <a:endParaRPr lang="en-US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Year 3 Goals Regarding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have a </a:t>
            </a:r>
            <a:r>
              <a:rPr lang="en-US" dirty="0" smtClean="0"/>
              <a:t>very </a:t>
            </a:r>
            <a:r>
              <a:rPr lang="en-US" dirty="0"/>
              <a:t>good start on instrumenting the network. </a:t>
            </a:r>
            <a:endParaRPr lang="en-US" dirty="0" smtClean="0"/>
          </a:p>
          <a:p>
            <a:r>
              <a:rPr lang="en-US" dirty="0" smtClean="0"/>
              <a:t>By the end of year </a:t>
            </a:r>
            <a:r>
              <a:rPr lang="en-US" dirty="0"/>
              <a:t>3 we </a:t>
            </a:r>
            <a:r>
              <a:rPr lang="en-US" dirty="0" smtClean="0"/>
              <a:t>need to have all selected </a:t>
            </a:r>
            <a:r>
              <a:rPr lang="en-US" dirty="0"/>
              <a:t>network metrics</a:t>
            </a:r>
            <a:r>
              <a:rPr lang="en-US" dirty="0" smtClean="0"/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onsistently collected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Available via API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Visualized </a:t>
            </a:r>
            <a:r>
              <a:rPr lang="en-US" dirty="0"/>
              <a:t>in a way </a:t>
            </a:r>
            <a:r>
              <a:rPr lang="en-US" dirty="0" smtClean="0"/>
              <a:t>that allows users</a:t>
            </a:r>
            <a:r>
              <a:rPr lang="en-US" dirty="0"/>
              <a:t>, sites</a:t>
            </a:r>
            <a:r>
              <a:rPr lang="en-US" dirty="0" smtClean="0"/>
              <a:t>, admins to see </a:t>
            </a:r>
            <a:r>
              <a:rPr lang="en-US" dirty="0"/>
              <a:t>the </a:t>
            </a:r>
            <a:r>
              <a:rPr lang="en-US" dirty="0" smtClean="0"/>
              <a:t>status of the </a:t>
            </a:r>
            <a:r>
              <a:rPr lang="en-US" dirty="0"/>
              <a:t>network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Part </a:t>
            </a:r>
            <a:r>
              <a:rPr lang="en-US" dirty="0"/>
              <a:t>of 1</a:t>
            </a:r>
            <a:r>
              <a:rPr lang="en-US" dirty="0" smtClean="0"/>
              <a:t>) means </a:t>
            </a:r>
            <a:r>
              <a:rPr lang="en-US" b="1" dirty="0" smtClean="0"/>
              <a:t>someone</a:t>
            </a:r>
            <a:r>
              <a:rPr lang="en-US" dirty="0" smtClean="0"/>
              <a:t> </a:t>
            </a:r>
            <a:r>
              <a:rPr lang="en-US" dirty="0"/>
              <a:t>is alerted if data that </a:t>
            </a:r>
            <a:r>
              <a:rPr lang="en-US" dirty="0" smtClean="0"/>
              <a:t>should be available and collected </a:t>
            </a:r>
            <a:r>
              <a:rPr lang="en-US" dirty="0"/>
              <a:t>is NOT available or </a:t>
            </a:r>
            <a:r>
              <a:rPr lang="en-US" dirty="0" smtClean="0"/>
              <a:t>NOT </a:t>
            </a:r>
            <a:r>
              <a:rPr lang="en-US" dirty="0"/>
              <a:t>collected.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61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 Term OSG Networking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562600"/>
          </a:xfrm>
        </p:spPr>
        <p:txBody>
          <a:bodyPr/>
          <a:lstStyle/>
          <a:p>
            <a:r>
              <a:rPr lang="en-US" dirty="0"/>
              <a:t>Years 4-5 </a:t>
            </a:r>
            <a:r>
              <a:rPr lang="en-US" dirty="0" smtClean="0"/>
              <a:t>need </a:t>
            </a:r>
            <a:r>
              <a:rPr lang="en-US" dirty="0"/>
              <a:t>to </a:t>
            </a:r>
            <a:r>
              <a:rPr lang="en-US" dirty="0" smtClean="0"/>
              <a:t>build </a:t>
            </a:r>
            <a:r>
              <a:rPr lang="en-US" dirty="0"/>
              <a:t>upon </a:t>
            </a:r>
            <a:r>
              <a:rPr lang="en-US" dirty="0" smtClean="0"/>
              <a:t>the first 3 years. </a:t>
            </a:r>
          </a:p>
          <a:p>
            <a:r>
              <a:rPr lang="en-US" dirty="0" smtClean="0"/>
              <a:t>What kinds of capabilities can </a:t>
            </a:r>
            <a:r>
              <a:rPr lang="en-US" dirty="0"/>
              <a:t>we </a:t>
            </a:r>
            <a:r>
              <a:rPr lang="en-US" dirty="0" smtClean="0"/>
              <a:t>enable </a:t>
            </a:r>
            <a:r>
              <a:rPr lang="en-US" dirty="0"/>
              <a:t>given a rich </a:t>
            </a:r>
            <a:r>
              <a:rPr lang="en-US" dirty="0" err="1"/>
              <a:t>datastore</a:t>
            </a:r>
            <a:r>
              <a:rPr lang="en-US" dirty="0"/>
              <a:t> of </a:t>
            </a:r>
            <a:r>
              <a:rPr lang="en-US" dirty="0" smtClean="0"/>
              <a:t>historical and current network metrics? </a:t>
            </a:r>
          </a:p>
          <a:p>
            <a:pPr lvl="1"/>
            <a:r>
              <a:rPr lang="en-US" dirty="0" smtClean="0"/>
              <a:t>Users want </a:t>
            </a:r>
            <a:r>
              <a:rPr lang="en-US" dirty="0"/>
              <a:t>"someone</a:t>
            </a:r>
            <a:r>
              <a:rPr lang="en-US" dirty="0" smtClean="0"/>
              <a:t>" to tell them when there is a </a:t>
            </a:r>
            <a:r>
              <a:rPr lang="en-US" dirty="0"/>
              <a:t>network problem involving </a:t>
            </a:r>
            <a:r>
              <a:rPr lang="en-US" dirty="0" smtClean="0"/>
              <a:t>their site or their workflow. 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we create a </a:t>
            </a:r>
            <a:r>
              <a:rPr lang="en-US" dirty="0" smtClean="0"/>
              <a:t>framework to identify when network problems occur</a:t>
            </a:r>
            <a:r>
              <a:rPr lang="en-US" dirty="0"/>
              <a:t> </a:t>
            </a:r>
            <a:r>
              <a:rPr lang="en-US" dirty="0" smtClean="0"/>
              <a:t>and locate them? (*</a:t>
            </a:r>
            <a:r>
              <a:rPr lang="en-US" dirty="0"/>
              <a:t>Must* </a:t>
            </a:r>
            <a:r>
              <a:rPr lang="en-US" dirty="0" smtClean="0"/>
              <a:t>minimize the false-positives). </a:t>
            </a:r>
          </a:p>
          <a:p>
            <a:r>
              <a:rPr lang="en-US" dirty="0" smtClean="0"/>
              <a:t>Issues </a:t>
            </a:r>
            <a:r>
              <a:rPr lang="en-US" dirty="0"/>
              <a:t>that </a:t>
            </a:r>
            <a:r>
              <a:rPr lang="en-US" dirty="0" smtClean="0"/>
              <a:t>seem like </a:t>
            </a:r>
            <a:r>
              <a:rPr lang="en-US" dirty="0"/>
              <a:t>"network issues" can </a:t>
            </a:r>
            <a:r>
              <a:rPr lang="en-US" dirty="0" smtClean="0"/>
              <a:t>often be </a:t>
            </a:r>
            <a:r>
              <a:rPr lang="en-US" dirty="0"/>
              <a:t>due </a:t>
            </a:r>
            <a:r>
              <a:rPr lang="en-US" dirty="0" smtClean="0"/>
              <a:t>to problems </a:t>
            </a:r>
            <a:r>
              <a:rPr lang="en-US" dirty="0"/>
              <a:t>at the </a:t>
            </a:r>
            <a:r>
              <a:rPr lang="en-US" dirty="0" smtClean="0"/>
              <a:t>ends </a:t>
            </a:r>
            <a:r>
              <a:rPr lang="en-US" dirty="0"/>
              <a:t>(on the </a:t>
            </a:r>
            <a:r>
              <a:rPr lang="en-US" dirty="0" smtClean="0"/>
              <a:t>servers</a:t>
            </a:r>
            <a:r>
              <a:rPr lang="en-US" dirty="0"/>
              <a:t>, in </a:t>
            </a:r>
            <a:r>
              <a:rPr lang="en-US" dirty="0" smtClean="0"/>
              <a:t>the software, </a:t>
            </a:r>
            <a:r>
              <a:rPr lang="en-US" dirty="0"/>
              <a:t>in </a:t>
            </a:r>
            <a:r>
              <a:rPr lang="en-US" dirty="0" smtClean="0"/>
              <a:t>the configuration) </a:t>
            </a:r>
            <a:r>
              <a:rPr lang="en-US" dirty="0"/>
              <a:t>or </a:t>
            </a:r>
            <a:r>
              <a:rPr lang="en-US" dirty="0" smtClean="0"/>
              <a:t>at </a:t>
            </a:r>
            <a:r>
              <a:rPr lang="en-US" dirty="0"/>
              <a:t>least not WAN problems </a:t>
            </a:r>
            <a:r>
              <a:rPr lang="en-US" dirty="0" smtClean="0"/>
              <a:t>but LAN </a:t>
            </a:r>
            <a:r>
              <a:rPr lang="en-US" dirty="0"/>
              <a:t>problems.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8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Networking </a:t>
            </a:r>
            <a:r>
              <a:rPr lang="en-US" dirty="0" smtClean="0"/>
              <a:t>Year3-5 </a:t>
            </a:r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Continue to do what we do now, and:</a:t>
            </a:r>
          </a:p>
          <a:p>
            <a:r>
              <a:rPr lang="en-US" dirty="0" smtClean="0"/>
              <a:t>Support higher-level network services</a:t>
            </a:r>
          </a:p>
          <a:p>
            <a:r>
              <a:rPr lang="en-US" dirty="0" smtClean="0"/>
              <a:t>Develop effective </a:t>
            </a:r>
            <a:r>
              <a:rPr lang="en-US" b="1" dirty="0" smtClean="0"/>
              <a:t>Alarming and Alerting</a:t>
            </a:r>
          </a:p>
          <a:p>
            <a:r>
              <a:rPr lang="en-US" dirty="0" smtClean="0"/>
              <a:t>Improve the ability to manage and use network topology</a:t>
            </a:r>
          </a:p>
          <a:p>
            <a:r>
              <a:rPr lang="en-US" dirty="0" smtClean="0"/>
              <a:t>Gather, organize and </a:t>
            </a:r>
            <a:r>
              <a:rPr lang="en-US" dirty="0"/>
              <a:t>e</a:t>
            </a:r>
            <a:r>
              <a:rPr lang="en-US" dirty="0" smtClean="0"/>
              <a:t>xport </a:t>
            </a:r>
            <a:r>
              <a:rPr lang="en-US" dirty="0"/>
              <a:t>n</a:t>
            </a:r>
            <a:r>
              <a:rPr lang="en-US" dirty="0" smtClean="0"/>
              <a:t>etwork </a:t>
            </a:r>
            <a:r>
              <a:rPr lang="en-US" dirty="0"/>
              <a:t>d</a:t>
            </a:r>
            <a:r>
              <a:rPr lang="en-US" dirty="0" smtClean="0"/>
              <a:t>iagnostic work</a:t>
            </a:r>
          </a:p>
          <a:p>
            <a:r>
              <a:rPr lang="en-US" dirty="0" smtClean="0"/>
              <a:t>Enable OSG researchers to find/fix </a:t>
            </a:r>
            <a:r>
              <a:rPr lang="en-US" b="1" dirty="0" smtClean="0">
                <a:solidFill>
                  <a:srgbClr val="0070C0"/>
                </a:solidFill>
              </a:rPr>
              <a:t>End-to-End</a:t>
            </a:r>
            <a:r>
              <a:rPr lang="en-US" dirty="0" smtClean="0"/>
              <a:t> issues</a:t>
            </a:r>
          </a:p>
          <a:p>
            <a:r>
              <a:rPr lang="en-US" dirty="0" smtClean="0"/>
              <a:t>Prepare-for and integrate </a:t>
            </a:r>
            <a:r>
              <a:rPr lang="en-US" b="1" dirty="0" smtClean="0"/>
              <a:t>S</a:t>
            </a:r>
            <a:r>
              <a:rPr lang="en-US" dirty="0" smtClean="0"/>
              <a:t>oftware </a:t>
            </a:r>
            <a:r>
              <a:rPr lang="en-US" b="1" dirty="0" smtClean="0"/>
              <a:t>D</a:t>
            </a:r>
            <a:r>
              <a:rPr lang="en-US" dirty="0" smtClean="0"/>
              <a:t>efined </a:t>
            </a:r>
            <a:r>
              <a:rPr lang="en-US" b="1" dirty="0" smtClean="0"/>
              <a:t>N</a:t>
            </a:r>
            <a:r>
              <a:rPr lang="en-US" dirty="0" smtClean="0"/>
              <a:t>etworking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16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to Do What We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things still need to happen in all years: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pgrades </a:t>
            </a:r>
            <a:r>
              <a:rPr lang="en-US" dirty="0"/>
              <a:t>and bug-fixes to tools </a:t>
            </a:r>
            <a:r>
              <a:rPr lang="en-US" dirty="0" smtClean="0"/>
              <a:t>that gather</a:t>
            </a:r>
            <a:r>
              <a:rPr lang="en-US" dirty="0"/>
              <a:t>, display and </a:t>
            </a:r>
            <a:r>
              <a:rPr lang="en-US" dirty="0" smtClean="0"/>
              <a:t>provide network metrics</a:t>
            </a:r>
          </a:p>
          <a:p>
            <a:pPr lvl="1"/>
            <a:r>
              <a:rPr lang="en-US" dirty="0" smtClean="0"/>
              <a:t>Tuning and optimizing existing testing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aintenance </a:t>
            </a:r>
            <a:r>
              <a:rPr lang="en-US" dirty="0"/>
              <a:t>and </a:t>
            </a:r>
            <a:r>
              <a:rPr lang="en-US" dirty="0" smtClean="0"/>
              <a:t>creation of documentation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 </a:t>
            </a:r>
            <a:r>
              <a:rPr lang="en-US" dirty="0"/>
              <a:t>for new ideas and feature requests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Exploring needs for new metrics to better meet researcher needs.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But what interesting possibilities should we focus on given OSG’s unique position regarding our hosting of network metrics from all of OSG and WLCG?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15,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OSG Network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787FE-4119-4211-AE05-64DE0D0071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0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-template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B2B2B2"/>
      </a:folHlink>
    </a:clrScheme>
    <a:fontScheme name="atlas-template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>
            <a:srgbClr val="600000"/>
          </a:buClr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>
            <a:srgbClr val="600000"/>
          </a:buClr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34" charset="0"/>
          </a:defRPr>
        </a:defPPr>
      </a:lstStyle>
    </a:lnDef>
  </a:objectDefaults>
  <a:extraClrSchemeLst>
    <a:extraClrScheme>
      <a:clrScheme name="atlas-templat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las-template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las-template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las-template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las-template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las-template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las-template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ATLAS_Computing_Tier2_3_JointTechs_Jul16</Template>
  <TotalTime>0</TotalTime>
  <Words>2182</Words>
  <Application>Microsoft Office PowerPoint</Application>
  <PresentationFormat>On-screen Show (4:3)</PresentationFormat>
  <Paragraphs>224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atlas-template2</vt:lpstr>
      <vt:lpstr>OSG Networking Area Planning and Discussion</vt:lpstr>
      <vt:lpstr>OSG Networking Area Mission</vt:lpstr>
      <vt:lpstr>OSG Networking Area Effort</vt:lpstr>
      <vt:lpstr>Year 3 OSG Networking Plans</vt:lpstr>
      <vt:lpstr>OSG Networking Service</vt:lpstr>
      <vt:lpstr>OSG Year 3 Goals Regarding Data</vt:lpstr>
      <vt:lpstr>Longer Term OSG Networking Plans</vt:lpstr>
      <vt:lpstr>OSG Networking Year3-5 Possibilities</vt:lpstr>
      <vt:lpstr>Continuing to Do What We Do…</vt:lpstr>
      <vt:lpstr>Higher Level Service Support</vt:lpstr>
      <vt:lpstr>Alarming and Alerting on the Network</vt:lpstr>
      <vt:lpstr>New Network Tools/Capabilities</vt:lpstr>
      <vt:lpstr>Understanding Network Topology</vt:lpstr>
      <vt:lpstr>Gather, Organize and Export Net Diagnostic “Work”</vt:lpstr>
      <vt:lpstr>OSG Networking and End-to-end</vt:lpstr>
      <vt:lpstr>Software Defined Networks and OSG</vt:lpstr>
      <vt:lpstr>OSG Network Work Plan</vt:lpstr>
      <vt:lpstr>OSG Networking Work Plan</vt:lpstr>
      <vt:lpstr>OSG Networking Work Plan</vt:lpstr>
      <vt:lpstr>OSG Network Work Plan</vt:lpstr>
      <vt:lpstr>OSG Networking  Work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2012-04-18T07:52:33Z</dcterms:created>
  <dcterms:modified xsi:type="dcterms:W3CDTF">2014-05-15T12:24:52Z</dcterms:modified>
</cp:coreProperties>
</file>