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6" r:id="rId8"/>
    <p:sldId id="268" r:id="rId9"/>
    <p:sldId id="263" r:id="rId10"/>
    <p:sldId id="264" r:id="rId11"/>
    <p:sldId id="265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64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E158-2237-CA4F-8039-E8D03B269A39}" type="datetimeFigureOut">
              <a:rPr lang="en-US" smtClean="0"/>
              <a:pPr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2289A-363E-3149-B9AA-F2152E69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Roadmap Year 3-5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OSG Staff Retreat</a:t>
            </a:r>
          </a:p>
          <a:p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Certificate-free access to data delivery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2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 clear solution yet, but </a:t>
            </a:r>
            <a:r>
              <a:rPr lang="en-US" dirty="0" err="1" smtClean="0"/>
              <a:t>Globus</a:t>
            </a:r>
            <a:r>
              <a:rPr lang="en-US" dirty="0" smtClean="0"/>
              <a:t> Online or plain </a:t>
            </a:r>
            <a:r>
              <a:rPr lang="en-US" dirty="0" err="1" smtClean="0"/>
              <a:t>gridftp</a:t>
            </a:r>
            <a:r>
              <a:rPr lang="en-US" dirty="0" smtClean="0"/>
              <a:t> are among the options</a:t>
            </a:r>
          </a:p>
          <a:p>
            <a:r>
              <a:rPr lang="en-US" dirty="0" smtClean="0"/>
              <a:t>Certificates will be needed in either case. We must </a:t>
            </a:r>
            <a:r>
              <a:rPr lang="en-US" u="sng" dirty="0" smtClean="0"/>
              <a:t>hide them from the user completely. </a:t>
            </a:r>
          </a:p>
          <a:p>
            <a:r>
              <a:rPr lang="en-US" u="sng" dirty="0" smtClean="0"/>
              <a:t>Provide a OSG-wide </a:t>
            </a:r>
            <a:r>
              <a:rPr lang="en-US" u="sng" dirty="0" err="1" smtClean="0"/>
              <a:t>MyProxy</a:t>
            </a:r>
            <a:r>
              <a:rPr lang="en-US" u="sng" dirty="0" smtClean="0"/>
              <a:t> service</a:t>
            </a:r>
            <a:r>
              <a:rPr lang="en-US" dirty="0" smtClean="0"/>
              <a:t>. Store user certificates into </a:t>
            </a:r>
            <a:r>
              <a:rPr lang="en-US" dirty="0" err="1" smtClean="0"/>
              <a:t>MyProxy</a:t>
            </a:r>
            <a:r>
              <a:rPr lang="en-US" dirty="0" smtClean="0"/>
              <a:t> automatically when they are generated</a:t>
            </a:r>
          </a:p>
          <a:p>
            <a:r>
              <a:rPr lang="en-US" dirty="0" smtClean="0"/>
              <a:t>When user logins to the submit node, fetch a proxy automatically and use for data delivery. </a:t>
            </a:r>
          </a:p>
          <a:p>
            <a:r>
              <a:rPr lang="en-US" dirty="0" smtClean="0"/>
              <a:t>User can authenticate to </a:t>
            </a:r>
            <a:r>
              <a:rPr lang="en-US" dirty="0" err="1" smtClean="0"/>
              <a:t>MyProxy</a:t>
            </a:r>
            <a:r>
              <a:rPr lang="en-US" dirty="0" smtClean="0"/>
              <a:t> service first with OSG username/</a:t>
            </a:r>
            <a:r>
              <a:rPr lang="en-US" dirty="0" err="1" smtClean="0"/>
              <a:t>passwd</a:t>
            </a:r>
            <a:r>
              <a:rPr lang="en-US" dirty="0" smtClean="0"/>
              <a:t> or his/her Campus identity (through the OSG </a:t>
            </a:r>
            <a:r>
              <a:rPr lang="en-US" dirty="0" err="1" smtClean="0"/>
              <a:t>IdP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we utilize </a:t>
            </a:r>
            <a:r>
              <a:rPr lang="en-US" dirty="0" err="1" smtClean="0"/>
              <a:t>GlobusOnline</a:t>
            </a:r>
            <a:r>
              <a:rPr lang="en-US" dirty="0" smtClean="0"/>
              <a:t>, providing a central </a:t>
            </a:r>
            <a:r>
              <a:rPr lang="en-US" dirty="0" err="1" smtClean="0"/>
              <a:t>MyProxy</a:t>
            </a:r>
            <a:r>
              <a:rPr lang="en-US" dirty="0" smtClean="0"/>
              <a:t> service will help our resources too. They would not have to run their own </a:t>
            </a:r>
            <a:r>
              <a:rPr lang="en-US" dirty="0" err="1" smtClean="0"/>
              <a:t>MyProxy</a:t>
            </a:r>
            <a:r>
              <a:rPr lang="en-US" dirty="0" smtClean="0"/>
              <a:t> servers.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25201" y="1783455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2939" y="1355666"/>
            <a:ext cx="2780632" cy="11879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srgbClr val="000000"/>
                </a:solidFill>
              </a:rPr>
              <a:t>alice</a:t>
            </a:r>
            <a:r>
              <a:rPr lang="en-US" sz="1600" dirty="0" smtClean="0">
                <a:solidFill>
                  <a:srgbClr val="000000"/>
                </a:solidFill>
              </a:rPr>
              <a:t>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uname/passwd</a:t>
            </a:r>
            <a:endParaRPr lang="en-US" sz="1600" dirty="0" smtClean="0">
              <a:solidFill>
                <a:srgbClr val="000000"/>
              </a:solidFill>
            </a:endParaRPr>
          </a:p>
          <a:p>
            <a:pPr algn="just"/>
            <a:r>
              <a:rPr lang="en-US" sz="1600" dirty="0" smtClean="0">
                <a:solidFill>
                  <a:srgbClr val="000000"/>
                </a:solidFill>
              </a:rPr>
              <a:t>bob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uname/passwd</a:t>
            </a:r>
            <a:endParaRPr lang="en-US" sz="1600" dirty="0" smtClean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>
            <a:stCxn id="4" idx="7"/>
          </p:cNvCxnSpPr>
          <p:nvPr/>
        </p:nvCxnSpPr>
        <p:spPr>
          <a:xfrm rot="5400000" flipH="1" flipV="1">
            <a:off x="5526781" y="1209885"/>
            <a:ext cx="530377" cy="8219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</p:cNvCxnSpPr>
          <p:nvPr/>
        </p:nvCxnSpPr>
        <p:spPr>
          <a:xfrm rot="16200000" flipH="1">
            <a:off x="5710834" y="2051538"/>
            <a:ext cx="162273" cy="8219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75128" y="3395553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Submit Node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2808574" y="5207439"/>
            <a:ext cx="566821" cy="609591"/>
          </a:xfrm>
          <a:prstGeom prst="smileyFac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66388" y="6082632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</a:p>
        </p:txBody>
      </p:sp>
      <p:sp>
        <p:nvSpPr>
          <p:cNvPr id="76" name="Oval 75"/>
          <p:cNvSpPr/>
          <p:nvPr/>
        </p:nvSpPr>
        <p:spPr>
          <a:xfrm>
            <a:off x="2376774" y="1277187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MyProxy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76" idx="4"/>
            <a:endCxn id="13" idx="0"/>
          </p:cNvCxnSpPr>
          <p:nvPr/>
        </p:nvCxnSpPr>
        <p:spPr>
          <a:xfrm rot="16200000" flipH="1">
            <a:off x="2657933" y="2563147"/>
            <a:ext cx="1266458" cy="3983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023154" y="2483960"/>
            <a:ext cx="1352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Proxy cert </a:t>
            </a:r>
          </a:p>
          <a:p>
            <a:r>
              <a:rPr lang="en-US" dirty="0" smtClean="0"/>
              <a:t>for Alice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309123" y="2873981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GO, 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GridFTP</a:t>
            </a:r>
            <a:r>
              <a:rPr lang="en-US" dirty="0" smtClean="0">
                <a:solidFill>
                  <a:schemeClr val="tx1"/>
                </a:solidFill>
              </a:rPr>
              <a:t>, etc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7100" y="187158"/>
            <a:ext cx="8213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Data Delivery for Campus Researchers with Hidden </a:t>
            </a:r>
            <a:r>
              <a:rPr lang="en-US" sz="2400" b="1" dirty="0" err="1" smtClean="0"/>
              <a:t>Certs</a:t>
            </a:r>
            <a:r>
              <a:rPr lang="en-US" sz="2400" b="1" dirty="0" smtClean="0"/>
              <a:t> (Y</a:t>
            </a:r>
            <a:r>
              <a:rPr lang="en-US" sz="2400" b="1" dirty="0" smtClean="0"/>
              <a:t>4</a:t>
            </a:r>
            <a:r>
              <a:rPr lang="en-US" sz="2400" b="1" dirty="0" smtClean="0"/>
              <a:t>-5)</a:t>
            </a:r>
            <a:endParaRPr lang="en-US" sz="2400" b="1" dirty="0"/>
          </a:p>
        </p:txBody>
      </p:sp>
      <p:cxnSp>
        <p:nvCxnSpPr>
          <p:cNvPr id="97" name="Straight Arrow Connector 96"/>
          <p:cNvCxnSpPr>
            <a:stCxn id="15" idx="0"/>
          </p:cNvCxnSpPr>
          <p:nvPr/>
        </p:nvCxnSpPr>
        <p:spPr>
          <a:xfrm rot="5400000" flipH="1" flipV="1">
            <a:off x="2753701" y="4585745"/>
            <a:ext cx="959978" cy="2834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4707" y="4557280"/>
            <a:ext cx="1633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OSG </a:t>
            </a:r>
            <a:r>
              <a:rPr lang="en-US" dirty="0" err="1" smtClean="0"/>
              <a:t>uname</a:t>
            </a:r>
            <a:endParaRPr lang="en-US" dirty="0" smtClean="0"/>
          </a:p>
          <a:p>
            <a:pPr marL="342900" indent="-342900"/>
            <a:r>
              <a:rPr lang="en-US" dirty="0" smtClean="0"/>
              <a:t>/</a:t>
            </a:r>
            <a:r>
              <a:rPr lang="en-US" dirty="0" err="1" smtClean="0"/>
              <a:t>passwd</a:t>
            </a:r>
            <a:endParaRPr lang="en-US" dirty="0"/>
          </a:p>
        </p:txBody>
      </p:sp>
      <p:cxnSp>
        <p:nvCxnSpPr>
          <p:cNvPr id="105" name="Straight Arrow Connector 104"/>
          <p:cNvCxnSpPr>
            <a:endCxn id="4" idx="3"/>
          </p:cNvCxnSpPr>
          <p:nvPr/>
        </p:nvCxnSpPr>
        <p:spPr>
          <a:xfrm rot="5400000" flipH="1" flipV="1">
            <a:off x="3670145" y="2518425"/>
            <a:ext cx="1138939" cy="8648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278865" y="2873981"/>
            <a:ext cx="1102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AuthN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With OIM</a:t>
            </a:r>
          </a:p>
        </p:txBody>
      </p:sp>
      <p:cxnSp>
        <p:nvCxnSpPr>
          <p:cNvPr id="108" name="Straight Arrow Connector 107"/>
          <p:cNvCxnSpPr>
            <a:stCxn id="76" idx="6"/>
            <a:endCxn id="4" idx="1"/>
          </p:cNvCxnSpPr>
          <p:nvPr/>
        </p:nvCxnSpPr>
        <p:spPr>
          <a:xfrm>
            <a:off x="3807196" y="1703141"/>
            <a:ext cx="864837" cy="1829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735147" y="3601130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Data </a:t>
            </a:r>
          </a:p>
          <a:p>
            <a:r>
              <a:rPr lang="en-US" dirty="0" smtClean="0"/>
              <a:t>Transfer</a:t>
            </a:r>
            <a:endParaRPr lang="en-US" dirty="0"/>
          </a:p>
        </p:txBody>
      </p:sp>
      <p:cxnSp>
        <p:nvCxnSpPr>
          <p:cNvPr id="111" name="Straight Arrow Connector 110"/>
          <p:cNvCxnSpPr>
            <a:endCxn id="82" idx="6"/>
          </p:cNvCxnSpPr>
          <p:nvPr/>
        </p:nvCxnSpPr>
        <p:spPr>
          <a:xfrm rot="10800000">
            <a:off x="1739546" y="3299935"/>
            <a:ext cx="1035583" cy="42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72033" y="1428589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3043" y="941115"/>
            <a:ext cx="2780632" cy="11879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srgbClr val="000000"/>
                </a:solidFill>
              </a:rPr>
              <a:t>alice</a:t>
            </a:r>
            <a:r>
              <a:rPr lang="en-US" sz="1600" dirty="0" smtClean="0">
                <a:solidFill>
                  <a:srgbClr val="000000"/>
                </a:solidFill>
              </a:rPr>
              <a:t>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uname/passwd</a:t>
            </a:r>
            <a:r>
              <a:rPr lang="en-US" sz="1600" dirty="0" smtClean="0">
                <a:solidFill>
                  <a:srgbClr val="000000"/>
                </a:solidFill>
              </a:rPr>
              <a:t>, U of Chicago</a:t>
            </a:r>
          </a:p>
          <a:p>
            <a:pPr algn="just"/>
            <a:r>
              <a:rPr lang="en-US" sz="1600" dirty="0" smtClean="0">
                <a:solidFill>
                  <a:srgbClr val="000000"/>
                </a:solidFill>
              </a:rPr>
              <a:t>bob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uname/passwd</a:t>
            </a:r>
            <a:r>
              <a:rPr lang="en-US" sz="1600" dirty="0" smtClean="0">
                <a:solidFill>
                  <a:srgbClr val="000000"/>
                </a:solidFill>
              </a:rPr>
              <a:t>, UIUC</a:t>
            </a:r>
          </a:p>
        </p:txBody>
      </p:sp>
      <p:sp>
        <p:nvSpPr>
          <p:cNvPr id="13" name="Oval 12"/>
          <p:cNvSpPr/>
          <p:nvPr/>
        </p:nvSpPr>
        <p:spPr>
          <a:xfrm>
            <a:off x="2775128" y="3395553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Submit Node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2808574" y="5207439"/>
            <a:ext cx="566821" cy="609591"/>
          </a:xfrm>
          <a:prstGeom prst="smileyFac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66388" y="6082632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</a:p>
        </p:txBody>
      </p:sp>
      <p:sp>
        <p:nvSpPr>
          <p:cNvPr id="76" name="Oval 75"/>
          <p:cNvSpPr/>
          <p:nvPr/>
        </p:nvSpPr>
        <p:spPr>
          <a:xfrm>
            <a:off x="2376774" y="1277187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MyProxy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76" idx="4"/>
            <a:endCxn id="13" idx="0"/>
          </p:cNvCxnSpPr>
          <p:nvPr/>
        </p:nvCxnSpPr>
        <p:spPr>
          <a:xfrm rot="16200000" flipH="1">
            <a:off x="2657933" y="2563147"/>
            <a:ext cx="1266458" cy="3983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184707" y="2381373"/>
            <a:ext cx="1352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6. Proxy cert </a:t>
            </a:r>
          </a:p>
          <a:p>
            <a:r>
              <a:rPr lang="en-US" dirty="0" smtClean="0"/>
              <a:t>for Alice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309123" y="2873981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GO, 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GridFTP</a:t>
            </a:r>
            <a:r>
              <a:rPr lang="en-US" dirty="0" smtClean="0">
                <a:solidFill>
                  <a:schemeClr val="tx1"/>
                </a:solidFill>
              </a:rPr>
              <a:t>, etc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7100" y="187158"/>
            <a:ext cx="688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Data Delivery with Campus </a:t>
            </a:r>
            <a:r>
              <a:rPr lang="en-US" sz="2400" b="1" dirty="0" smtClean="0"/>
              <a:t>Identities Y5 and Beyond</a:t>
            </a:r>
            <a:endParaRPr lang="en-US" sz="2400" b="1" dirty="0"/>
          </a:p>
        </p:txBody>
      </p:sp>
      <p:cxnSp>
        <p:nvCxnSpPr>
          <p:cNvPr id="97" name="Straight Arrow Connector 96"/>
          <p:cNvCxnSpPr>
            <a:stCxn id="15" idx="0"/>
          </p:cNvCxnSpPr>
          <p:nvPr/>
        </p:nvCxnSpPr>
        <p:spPr>
          <a:xfrm rot="5400000" flipH="1" flipV="1">
            <a:off x="2753701" y="4585745"/>
            <a:ext cx="959978" cy="2834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4707" y="45572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6428896" y="2550815"/>
            <a:ext cx="1102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 </a:t>
            </a:r>
            <a:r>
              <a:rPr lang="en-US" dirty="0" err="1" smtClean="0"/>
              <a:t>AuthN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With OIM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35147" y="3601130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 Data </a:t>
            </a:r>
          </a:p>
          <a:p>
            <a:r>
              <a:rPr lang="en-US" dirty="0" smtClean="0"/>
              <a:t>Transfer</a:t>
            </a:r>
            <a:endParaRPr lang="en-US" dirty="0"/>
          </a:p>
        </p:txBody>
      </p:sp>
      <p:cxnSp>
        <p:nvCxnSpPr>
          <p:cNvPr id="111" name="Straight Arrow Connector 110"/>
          <p:cNvCxnSpPr>
            <a:endCxn id="82" idx="6"/>
          </p:cNvCxnSpPr>
          <p:nvPr/>
        </p:nvCxnSpPr>
        <p:spPr>
          <a:xfrm rot="10800000">
            <a:off x="1739546" y="3299935"/>
            <a:ext cx="1035583" cy="42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812621" y="3395553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979964" y="3395553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IDP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79964" y="4781485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 of Chicago IDP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13" idx="6"/>
            <a:endCxn id="21" idx="2"/>
          </p:cNvCxnSpPr>
          <p:nvPr/>
        </p:nvCxnSpPr>
        <p:spPr>
          <a:xfrm>
            <a:off x="4205550" y="3821507"/>
            <a:ext cx="60707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3" idx="2"/>
          </p:cNvCxnSpPr>
          <p:nvPr/>
        </p:nvCxnSpPr>
        <p:spPr>
          <a:xfrm flipV="1">
            <a:off x="3375395" y="5207439"/>
            <a:ext cx="3604569" cy="425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5"/>
            <a:endCxn id="23" idx="1"/>
          </p:cNvCxnSpPr>
          <p:nvPr/>
        </p:nvCxnSpPr>
        <p:spPr>
          <a:xfrm rot="16200000" flipH="1">
            <a:off x="6219732" y="3936532"/>
            <a:ext cx="783542" cy="11558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6"/>
            <a:endCxn id="22" idx="2"/>
          </p:cNvCxnSpPr>
          <p:nvPr/>
        </p:nvCxnSpPr>
        <p:spPr>
          <a:xfrm>
            <a:off x="6243043" y="3821507"/>
            <a:ext cx="73692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2" idx="1"/>
            <a:endCxn id="4" idx="5"/>
          </p:cNvCxnSpPr>
          <p:nvPr/>
        </p:nvCxnSpPr>
        <p:spPr>
          <a:xfrm rot="16200000" flipV="1">
            <a:off x="5611736" y="1942604"/>
            <a:ext cx="1493805" cy="1661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70373" y="335655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92213" y="43726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393873" y="339555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93873" y="571783"/>
            <a:ext cx="23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Linked Accounts in OIM</a:t>
            </a:r>
            <a:endParaRPr lang="en-US" dirty="0"/>
          </a:p>
        </p:txBody>
      </p:sp>
      <p:cxnSp>
        <p:nvCxnSpPr>
          <p:cNvPr id="50" name="Straight Connector 49"/>
          <p:cNvCxnSpPr>
            <a:stCxn id="4" idx="7"/>
          </p:cNvCxnSpPr>
          <p:nvPr/>
        </p:nvCxnSpPr>
        <p:spPr>
          <a:xfrm rot="5400000" flipH="1" flipV="1">
            <a:off x="5590407" y="878541"/>
            <a:ext cx="590061" cy="7152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" idx="6"/>
          </p:cNvCxnSpPr>
          <p:nvPr/>
        </p:nvCxnSpPr>
        <p:spPr>
          <a:xfrm>
            <a:off x="5674664" y="1778842"/>
            <a:ext cx="568379" cy="350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2"/>
            <a:endCxn id="76" idx="6"/>
          </p:cNvCxnSpPr>
          <p:nvPr/>
        </p:nvCxnSpPr>
        <p:spPr>
          <a:xfrm rot="10800000">
            <a:off x="3807197" y="1703142"/>
            <a:ext cx="864837" cy="757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progress in IDM depends on changes and enhancements made to OIM system. </a:t>
            </a:r>
          </a:p>
          <a:p>
            <a:r>
              <a:rPr lang="en-US" dirty="0" err="1" smtClean="0"/>
              <a:t>Soichi</a:t>
            </a:r>
            <a:r>
              <a:rPr lang="en-US" dirty="0" smtClean="0"/>
              <a:t> in particular and GOC staff is very collaborating. </a:t>
            </a:r>
          </a:p>
          <a:p>
            <a:r>
              <a:rPr lang="en-US" dirty="0" smtClean="0"/>
              <a:t>But we will have more demands from them. </a:t>
            </a:r>
          </a:p>
          <a:p>
            <a:r>
              <a:rPr lang="en-US" dirty="0" smtClean="0"/>
              <a:t>We should find alternative ways to implement our IDM future without draining GOC resources</a:t>
            </a:r>
          </a:p>
          <a:p>
            <a:r>
              <a:rPr lang="en-US" dirty="0" smtClean="0"/>
              <a:t>Security team can progress faster if we can lessen our dependency on GOC resources. </a:t>
            </a:r>
          </a:p>
          <a:p>
            <a:pPr lvl="1"/>
            <a:r>
              <a:rPr lang="en-US" dirty="0" smtClean="0"/>
              <a:t>We can design, develop, </a:t>
            </a:r>
            <a:r>
              <a:rPr lang="en-US" smtClean="0"/>
              <a:t>and test </a:t>
            </a:r>
            <a:r>
              <a:rPr lang="en-US" dirty="0" smtClean="0"/>
              <a:t>solutions, which we then transfer to GOC staff for </a:t>
            </a:r>
            <a:r>
              <a:rPr lang="en-US" smtClean="0"/>
              <a:t>production deployment.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Level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Phase </a:t>
            </a:r>
            <a:r>
              <a:rPr lang="en-US" dirty="0"/>
              <a:t>out the PKI based </a:t>
            </a:r>
            <a:r>
              <a:rPr lang="en-US" dirty="0" smtClean="0"/>
              <a:t>Identity </a:t>
            </a:r>
            <a:r>
              <a:rPr lang="en-US" dirty="0" smtClean="0"/>
              <a:t>Management (IDM). </a:t>
            </a:r>
            <a:endParaRPr lang="en-US" dirty="0" smtClean="0"/>
          </a:p>
          <a:p>
            <a:pPr lvl="1"/>
            <a:r>
              <a:rPr lang="en-US" dirty="0" smtClean="0"/>
              <a:t>Decrease our dependence on certificates. Shrink the number of user and host </a:t>
            </a:r>
            <a:r>
              <a:rPr lang="en-US" dirty="0" err="1" smtClean="0"/>
              <a:t>certs</a:t>
            </a:r>
            <a:endParaRPr lang="en-US" dirty="0" smtClean="0"/>
          </a:p>
          <a:p>
            <a:r>
              <a:rPr lang="en-US" dirty="0" smtClean="0"/>
              <a:t>Develop traceability and trust relationship models that can eliminate dependency on PKI</a:t>
            </a:r>
          </a:p>
          <a:p>
            <a:r>
              <a:rPr lang="en-US" dirty="0" smtClean="0"/>
              <a:t>Achieve certificate-free access to data delivery services</a:t>
            </a:r>
          </a:p>
          <a:p>
            <a:r>
              <a:rPr lang="en-US" dirty="0" smtClean="0"/>
              <a:t>Integrate </a:t>
            </a:r>
            <a:r>
              <a:rPr lang="en-US" dirty="0" smtClean="0"/>
              <a:t>OSG IDM </a:t>
            </a:r>
            <a:r>
              <a:rPr lang="en-US" dirty="0" smtClean="0"/>
              <a:t>with Federations, Campuses</a:t>
            </a:r>
          </a:p>
          <a:p>
            <a:r>
              <a:rPr lang="en-US" dirty="0" smtClean="0"/>
              <a:t>Focus on campus researchers. Enable </a:t>
            </a:r>
            <a:r>
              <a:rPr lang="en-US" dirty="0"/>
              <a:t>use of campus </a:t>
            </a:r>
            <a:r>
              <a:rPr lang="en-US" dirty="0" smtClean="0"/>
              <a:t>identities. Focus on identity/security needs of campus researcher  </a:t>
            </a:r>
          </a:p>
          <a:p>
            <a:r>
              <a:rPr lang="en-US" dirty="0" smtClean="0"/>
              <a:t>Make it easy for campus researcher to join OSG, run jobs and move data.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Phase-out PKI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 our work on Traceability project.</a:t>
            </a:r>
          </a:p>
          <a:p>
            <a:pPr lvl="1"/>
            <a:r>
              <a:rPr lang="en-US" dirty="0" smtClean="0"/>
              <a:t>Enable more </a:t>
            </a:r>
            <a:r>
              <a:rPr lang="en-US" dirty="0" err="1" smtClean="0"/>
              <a:t>VOs</a:t>
            </a:r>
            <a:r>
              <a:rPr lang="en-US" dirty="0" smtClean="0"/>
              <a:t> to submit certificate-free jobs (Y3)</a:t>
            </a:r>
          </a:p>
          <a:p>
            <a:pPr lvl="1"/>
            <a:r>
              <a:rPr lang="en-US" dirty="0" smtClean="0"/>
              <a:t>GLOW and OSG </a:t>
            </a:r>
            <a:r>
              <a:rPr lang="en-US" dirty="0" err="1" smtClean="0"/>
              <a:t>VOs</a:t>
            </a:r>
            <a:r>
              <a:rPr lang="en-US" dirty="0" smtClean="0"/>
              <a:t> already submit certificate-free jobs. </a:t>
            </a:r>
          </a:p>
          <a:p>
            <a:pPr lvl="1"/>
            <a:r>
              <a:rPr lang="en-US" dirty="0" smtClean="0"/>
              <a:t>HCC VO is the next one to transition. (Y3)</a:t>
            </a:r>
          </a:p>
          <a:p>
            <a:pPr lvl="1"/>
            <a:r>
              <a:rPr lang="en-US" dirty="0" smtClean="0"/>
              <a:t>Examine how campus researchers, </a:t>
            </a:r>
            <a:r>
              <a:rPr lang="en-US" dirty="0" err="1" smtClean="0"/>
              <a:t>OSGConnect</a:t>
            </a:r>
            <a:r>
              <a:rPr lang="en-US" dirty="0" smtClean="0"/>
              <a:t> and Duke-Connect etc can benefit from traceability project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Phase-out PKI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Prepare for the end of </a:t>
            </a:r>
            <a:r>
              <a:rPr lang="en-US" dirty="0" err="1" smtClean="0"/>
              <a:t>DigiCert</a:t>
            </a:r>
            <a:r>
              <a:rPr lang="en-US" dirty="0" smtClean="0"/>
              <a:t> contract in 2016 (Y3)</a:t>
            </a:r>
          </a:p>
          <a:p>
            <a:r>
              <a:rPr lang="en-US" dirty="0" smtClean="0"/>
              <a:t>Replace </a:t>
            </a:r>
            <a:r>
              <a:rPr lang="en-US" dirty="0" err="1" smtClean="0"/>
              <a:t>DigiCert</a:t>
            </a:r>
            <a:r>
              <a:rPr lang="en-US" dirty="0" smtClean="0"/>
              <a:t> with </a:t>
            </a:r>
            <a:r>
              <a:rPr lang="en-US" dirty="0" err="1" smtClean="0"/>
              <a:t>CILogon</a:t>
            </a:r>
            <a:r>
              <a:rPr lang="en-US" dirty="0" smtClean="0"/>
              <a:t> Net HSM service</a:t>
            </a:r>
          </a:p>
          <a:p>
            <a:pPr lvl="1"/>
            <a:r>
              <a:rPr lang="en-US" dirty="0" smtClean="0"/>
              <a:t>Concern: Reaching an Agreement between XSEDE and OSG to access to </a:t>
            </a:r>
            <a:r>
              <a:rPr lang="en-US" dirty="0" err="1" smtClean="0"/>
              <a:t>CILogon</a:t>
            </a:r>
            <a:r>
              <a:rPr lang="en-US" dirty="0" smtClean="0"/>
              <a:t> Net HSM service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CILogon</a:t>
            </a:r>
            <a:r>
              <a:rPr lang="en-US" dirty="0" smtClean="0"/>
              <a:t> Net HSM replaces </a:t>
            </a:r>
            <a:r>
              <a:rPr lang="en-US" dirty="0" err="1" smtClean="0"/>
              <a:t>DigiCert</a:t>
            </a:r>
            <a:endParaRPr lang="en-US" dirty="0" smtClean="0"/>
          </a:p>
          <a:p>
            <a:pPr lvl="1"/>
            <a:r>
              <a:rPr lang="en-US" dirty="0" smtClean="0"/>
              <a:t>Obtain all the services (user and host </a:t>
            </a:r>
            <a:r>
              <a:rPr lang="en-US" dirty="0" err="1" smtClean="0"/>
              <a:t>certs</a:t>
            </a:r>
            <a:r>
              <a:rPr lang="en-US" dirty="0" smtClean="0"/>
              <a:t>) we normally get from </a:t>
            </a:r>
            <a:r>
              <a:rPr lang="en-US" dirty="0" err="1" smtClean="0"/>
              <a:t>DigiCert</a:t>
            </a:r>
            <a:r>
              <a:rPr lang="en-US" dirty="0" smtClean="0"/>
              <a:t> for free (this may change under XSEDE mgmt)</a:t>
            </a:r>
          </a:p>
          <a:p>
            <a:r>
              <a:rPr lang="en-US" dirty="0" smtClean="0"/>
              <a:t>A working prototype is already in place. </a:t>
            </a:r>
            <a:r>
              <a:rPr lang="en-US" dirty="0" err="1" smtClean="0"/>
              <a:t>Soichi</a:t>
            </a:r>
            <a:r>
              <a:rPr lang="en-US" dirty="0" smtClean="0"/>
              <a:t> integrated Net HSM service with OIM-ITB.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Phase-out PKI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Reduce our dependency on PKI. </a:t>
            </a:r>
          </a:p>
          <a:p>
            <a:r>
              <a:rPr lang="en-US" dirty="0" smtClean="0"/>
              <a:t>Enhance OIM with a username/password authentication method. In addition to existing cert authentication. (Y3)</a:t>
            </a:r>
          </a:p>
          <a:p>
            <a:pPr lvl="1"/>
            <a:r>
              <a:rPr lang="en-US" dirty="0" smtClean="0"/>
              <a:t>People who only need </a:t>
            </a:r>
            <a:r>
              <a:rPr lang="en-US" dirty="0" err="1" smtClean="0"/>
              <a:t>twiki</a:t>
            </a:r>
            <a:r>
              <a:rPr lang="en-US" dirty="0" smtClean="0"/>
              <a:t>, </a:t>
            </a:r>
            <a:r>
              <a:rPr lang="en-US" dirty="0" err="1" smtClean="0"/>
              <a:t>docdb</a:t>
            </a:r>
            <a:r>
              <a:rPr lang="en-US" dirty="0" smtClean="0"/>
              <a:t> access would not have to get </a:t>
            </a:r>
            <a:r>
              <a:rPr lang="en-US" dirty="0" err="1" smtClean="0"/>
              <a:t>certs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Federated Campus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Install a Shibboleth Identity Provider (</a:t>
            </a:r>
            <a:r>
              <a:rPr lang="en-US" dirty="0" err="1" smtClean="0"/>
              <a:t>IdP</a:t>
            </a:r>
            <a:r>
              <a:rPr lang="en-US" dirty="0" smtClean="0"/>
              <a:t>) at OIM. (Y3) Enable OSG users to authenticate themselves to external services such as </a:t>
            </a:r>
            <a:r>
              <a:rPr lang="en-US" dirty="0" err="1" smtClean="0"/>
              <a:t>OSGConnect</a:t>
            </a:r>
            <a:r>
              <a:rPr lang="en-US" dirty="0" smtClean="0"/>
              <a:t>, </a:t>
            </a:r>
            <a:r>
              <a:rPr lang="en-US" dirty="0" err="1" smtClean="0"/>
              <a:t>CILogon</a:t>
            </a:r>
            <a:r>
              <a:rPr lang="en-US" dirty="0" smtClean="0"/>
              <a:t> Basic CA.  </a:t>
            </a:r>
            <a:endParaRPr lang="en-US" dirty="0" smtClean="0"/>
          </a:p>
          <a:p>
            <a:r>
              <a:rPr lang="en-US" dirty="0" smtClean="0"/>
              <a:t>Campus </a:t>
            </a:r>
            <a:r>
              <a:rPr lang="en-US" dirty="0" smtClean="0"/>
              <a:t>researchers can link their campus account automatically into their OIM accounts. No need to get a new username/password for OSG.  </a:t>
            </a:r>
            <a:endParaRPr lang="en-US" dirty="0" smtClean="0"/>
          </a:p>
          <a:p>
            <a:r>
              <a:rPr lang="en-US" dirty="0" smtClean="0"/>
              <a:t>Install a Shibboleth Service Provider (</a:t>
            </a:r>
            <a:r>
              <a:rPr lang="en-US" dirty="0" err="1" smtClean="0"/>
              <a:t>IdP</a:t>
            </a:r>
            <a:r>
              <a:rPr lang="en-US" dirty="0" smtClean="0"/>
              <a:t>) at </a:t>
            </a:r>
            <a:r>
              <a:rPr lang="en-US" dirty="0" smtClean="0"/>
              <a:t>OIM.</a:t>
            </a:r>
            <a:r>
              <a:rPr lang="en-US" dirty="0" smtClean="0"/>
              <a:t> </a:t>
            </a:r>
            <a:r>
              <a:rPr lang="en-US" dirty="0" smtClean="0"/>
              <a:t>Campus </a:t>
            </a:r>
            <a:r>
              <a:rPr lang="en-US" dirty="0" smtClean="0"/>
              <a:t>researchers will use their campus id from then on to</a:t>
            </a:r>
            <a:r>
              <a:rPr lang="en-US" dirty="0" smtClean="0"/>
              <a:t> </a:t>
            </a:r>
            <a:r>
              <a:rPr lang="en-US" dirty="0" err="1" smtClean="0"/>
              <a:t>authN</a:t>
            </a:r>
            <a:r>
              <a:rPr lang="en-US" dirty="0" smtClean="0"/>
              <a:t> with OIM and use OSG resources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364785" y="868956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47921" y="2942711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IDP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42523" y="441166"/>
            <a:ext cx="2780632" cy="138228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srgbClr val="000000"/>
                </a:solidFill>
              </a:rPr>
              <a:t>alice</a:t>
            </a:r>
            <a:r>
              <a:rPr lang="en-US" sz="1600" dirty="0" smtClean="0">
                <a:solidFill>
                  <a:srgbClr val="000000"/>
                </a:solidFill>
              </a:rPr>
              <a:t>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</a:t>
            </a:r>
            <a:r>
              <a:rPr lang="en-US" sz="1600" dirty="0" err="1" smtClean="0">
                <a:solidFill>
                  <a:srgbClr val="000000"/>
                </a:solidFill>
              </a:rPr>
              <a:t>passwd</a:t>
            </a:r>
            <a:endParaRPr lang="en-US" sz="1600" dirty="0" smtClean="0">
              <a:solidFill>
                <a:srgbClr val="000000"/>
              </a:solidFill>
            </a:endParaRPr>
          </a:p>
          <a:p>
            <a:pPr algn="just"/>
            <a:r>
              <a:rPr lang="en-US" sz="1600" dirty="0" smtClean="0">
                <a:solidFill>
                  <a:srgbClr val="000000"/>
                </a:solidFill>
              </a:rPr>
              <a:t>bob -- OSG </a:t>
            </a:r>
            <a:r>
              <a:rPr lang="en-US" sz="1600" dirty="0" err="1" smtClean="0">
                <a:solidFill>
                  <a:srgbClr val="000000"/>
                </a:solidFill>
              </a:rPr>
              <a:t>uname/</a:t>
            </a:r>
            <a:r>
              <a:rPr lang="en-US" sz="1600" dirty="0" err="1" smtClean="0">
                <a:solidFill>
                  <a:srgbClr val="000000"/>
                </a:solidFill>
              </a:rPr>
              <a:t>passwd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>
            <a:stCxn id="4" idx="7"/>
          </p:cNvCxnSpPr>
          <p:nvPr/>
        </p:nvCxnSpPr>
        <p:spPr>
          <a:xfrm rot="5400000" flipH="1" flipV="1">
            <a:off x="5366365" y="295386"/>
            <a:ext cx="530377" cy="8219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</p:cNvCxnSpPr>
          <p:nvPr/>
        </p:nvCxnSpPr>
        <p:spPr>
          <a:xfrm rot="16200000" flipH="1">
            <a:off x="5453264" y="1234193"/>
            <a:ext cx="356578" cy="8219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70001" y="2969599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CILogon</a:t>
            </a:r>
            <a:r>
              <a:rPr lang="en-US" dirty="0" smtClean="0">
                <a:solidFill>
                  <a:schemeClr val="tx1"/>
                </a:solidFill>
              </a:rPr>
              <a:t> Basic CA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3158982" y="4745774"/>
            <a:ext cx="566821" cy="609591"/>
          </a:xfrm>
          <a:prstGeom prst="smileyFac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24474" y="5512235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</a:p>
        </p:txBody>
      </p:sp>
      <p:cxnSp>
        <p:nvCxnSpPr>
          <p:cNvPr id="46" name="Straight Arrow Connector 45"/>
          <p:cNvCxnSpPr>
            <a:stCxn id="13" idx="6"/>
            <a:endCxn id="5" idx="2"/>
          </p:cNvCxnSpPr>
          <p:nvPr/>
        </p:nvCxnSpPr>
        <p:spPr>
          <a:xfrm flipV="1">
            <a:off x="3200423" y="3292964"/>
            <a:ext cx="1547498" cy="102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" idx="0"/>
            <a:endCxn id="4" idx="4"/>
          </p:cNvCxnSpPr>
          <p:nvPr/>
        </p:nvCxnSpPr>
        <p:spPr>
          <a:xfrm rot="16200000" flipV="1">
            <a:off x="4371044" y="2064518"/>
            <a:ext cx="1373250" cy="383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82568" y="4004051"/>
            <a:ext cx="48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442393" y="304688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158869" y="2224493"/>
            <a:ext cx="41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594144" y="2096012"/>
            <a:ext cx="1393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Osg</a:t>
            </a:r>
            <a:r>
              <a:rPr lang="en-US" dirty="0" smtClean="0"/>
              <a:t> account: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alice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00687" y="635472"/>
            <a:ext cx="1792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OSG </a:t>
            </a:r>
            <a:r>
              <a:rPr lang="en-US" sz="2400" b="1" dirty="0" err="1" smtClean="0"/>
              <a:t>IdP</a:t>
            </a:r>
            <a:r>
              <a:rPr lang="en-US" sz="2400" b="1" dirty="0" smtClean="0"/>
              <a:t> (Y3)</a:t>
            </a:r>
            <a:endParaRPr lang="en-US" sz="2400" b="1" dirty="0"/>
          </a:p>
        </p:txBody>
      </p:sp>
      <p:cxnSp>
        <p:nvCxnSpPr>
          <p:cNvPr id="43" name="Straight Arrow Connector 42"/>
          <p:cNvCxnSpPr>
            <a:stCxn id="15" idx="0"/>
          </p:cNvCxnSpPr>
          <p:nvPr/>
        </p:nvCxnSpPr>
        <p:spPr>
          <a:xfrm rot="16200000" flipV="1">
            <a:off x="2602590" y="3905971"/>
            <a:ext cx="924267" cy="755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5" idx="7"/>
            <a:endCxn id="5" idx="3"/>
          </p:cNvCxnSpPr>
          <p:nvPr/>
        </p:nvCxnSpPr>
        <p:spPr>
          <a:xfrm rot="5400000" flipH="1" flipV="1">
            <a:off x="3621564" y="3561859"/>
            <a:ext cx="1294418" cy="1251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119994" y="1823452"/>
            <a:ext cx="1567059" cy="10722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Connect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79516" y="4188717"/>
            <a:ext cx="1396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Authenticate </a:t>
            </a:r>
          </a:p>
          <a:p>
            <a:r>
              <a:rPr lang="en-US" dirty="0" smtClean="0"/>
              <a:t>With OSG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39374" y="3957116"/>
            <a:ext cx="41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cxnSp>
        <p:nvCxnSpPr>
          <p:cNvPr id="62" name="Straight Arrow Connector 61"/>
          <p:cNvCxnSpPr>
            <a:stCxn id="13" idx="4"/>
            <a:endCxn id="15" idx="1"/>
          </p:cNvCxnSpPr>
          <p:nvPr/>
        </p:nvCxnSpPr>
        <p:spPr>
          <a:xfrm rot="16200000" flipH="1">
            <a:off x="2356831" y="3949887"/>
            <a:ext cx="1013540" cy="7567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762333" y="4178367"/>
            <a:ext cx="1084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5</a:t>
            </a:r>
          </a:p>
          <a:p>
            <a:r>
              <a:rPr lang="en-US" dirty="0" smtClean="0"/>
              <a:t>User cert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364785" y="868956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47921" y="2942711"/>
            <a:ext cx="1002631" cy="70050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42523" y="441166"/>
            <a:ext cx="2780632" cy="138228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srgbClr val="000000"/>
                </a:solidFill>
              </a:rPr>
              <a:t>alice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err="1" smtClean="0">
                <a:solidFill>
                  <a:srgbClr val="000000"/>
                </a:solidFill>
              </a:rPr>
              <a:t>uname/passwd</a:t>
            </a:r>
            <a:r>
              <a:rPr lang="en-US" sz="1600" dirty="0" smtClean="0">
                <a:solidFill>
                  <a:srgbClr val="000000"/>
                </a:solidFill>
              </a:rPr>
              <a:t>; U of Chicago ID</a:t>
            </a:r>
          </a:p>
          <a:p>
            <a:pPr algn="just"/>
            <a:r>
              <a:rPr lang="en-US" sz="1600" dirty="0" smtClean="0">
                <a:solidFill>
                  <a:srgbClr val="000000"/>
                </a:solidFill>
              </a:rPr>
              <a:t>bob --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uname</a:t>
            </a:r>
            <a:r>
              <a:rPr lang="en-US" sz="1600" dirty="0" err="1" smtClean="0">
                <a:solidFill>
                  <a:srgbClr val="000000"/>
                </a:solidFill>
              </a:rPr>
              <a:t>/</a:t>
            </a:r>
            <a:r>
              <a:rPr lang="en-US" sz="1600" dirty="0" err="1" smtClean="0">
                <a:solidFill>
                  <a:srgbClr val="000000"/>
                </a:solidFill>
              </a:rPr>
              <a:t>passwd</a:t>
            </a:r>
            <a:r>
              <a:rPr lang="en-US" sz="1600" dirty="0" smtClean="0">
                <a:solidFill>
                  <a:srgbClr val="000000"/>
                </a:solidFill>
              </a:rPr>
              <a:t>; UIUC ID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>
            <a:stCxn id="4" idx="7"/>
          </p:cNvCxnSpPr>
          <p:nvPr/>
        </p:nvCxnSpPr>
        <p:spPr>
          <a:xfrm rot="5400000" flipH="1" flipV="1">
            <a:off x="5366365" y="295386"/>
            <a:ext cx="530377" cy="8219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</p:cNvCxnSpPr>
          <p:nvPr/>
        </p:nvCxnSpPr>
        <p:spPr>
          <a:xfrm rot="16200000" flipH="1">
            <a:off x="5453264" y="1234193"/>
            <a:ext cx="356578" cy="8219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70001" y="2969599"/>
            <a:ext cx="1430422" cy="85190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OSG </a:t>
            </a:r>
            <a:r>
              <a:rPr lang="en-US" dirty="0" err="1" smtClean="0">
                <a:solidFill>
                  <a:schemeClr val="tx1"/>
                </a:solidFill>
              </a:rPr>
              <a:t>Twiki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3158982" y="4745774"/>
            <a:ext cx="566821" cy="609591"/>
          </a:xfrm>
          <a:prstGeom prst="smileyFac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24474" y="5512235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</a:p>
        </p:txBody>
      </p:sp>
      <p:cxnSp>
        <p:nvCxnSpPr>
          <p:cNvPr id="46" name="Straight Arrow Connector 45"/>
          <p:cNvCxnSpPr>
            <a:stCxn id="13" idx="6"/>
            <a:endCxn id="5" idx="2"/>
          </p:cNvCxnSpPr>
          <p:nvPr/>
        </p:nvCxnSpPr>
        <p:spPr>
          <a:xfrm flipV="1">
            <a:off x="3200423" y="3292964"/>
            <a:ext cx="1547498" cy="102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" idx="0"/>
            <a:endCxn id="4" idx="4"/>
          </p:cNvCxnSpPr>
          <p:nvPr/>
        </p:nvCxnSpPr>
        <p:spPr>
          <a:xfrm rot="16200000" flipV="1">
            <a:off x="4371044" y="2064518"/>
            <a:ext cx="1373250" cy="383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82568" y="4004051"/>
            <a:ext cx="48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442393" y="304688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42523" y="2969599"/>
            <a:ext cx="41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594144" y="2096012"/>
            <a:ext cx="1393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Osg</a:t>
            </a:r>
            <a:r>
              <a:rPr lang="en-US" dirty="0" smtClean="0"/>
              <a:t> account: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alice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00687" y="635472"/>
            <a:ext cx="465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OSG</a:t>
            </a:r>
            <a:r>
              <a:rPr lang="en-US" sz="2400" b="1" dirty="0" smtClean="0"/>
              <a:t> </a:t>
            </a:r>
            <a:r>
              <a:rPr lang="en-US" sz="2400" b="1" dirty="0" smtClean="0"/>
              <a:t>SP with Account Linking (Y4-5)</a:t>
            </a:r>
            <a:endParaRPr lang="en-US" sz="2400" b="1" dirty="0"/>
          </a:p>
        </p:txBody>
      </p:sp>
      <p:cxnSp>
        <p:nvCxnSpPr>
          <p:cNvPr id="43" name="Straight Arrow Connector 42"/>
          <p:cNvCxnSpPr>
            <a:stCxn id="15" idx="0"/>
          </p:cNvCxnSpPr>
          <p:nvPr/>
        </p:nvCxnSpPr>
        <p:spPr>
          <a:xfrm rot="16200000" flipV="1">
            <a:off x="2602590" y="3905971"/>
            <a:ext cx="924267" cy="755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578600" y="2850560"/>
            <a:ext cx="1422400" cy="88480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 of Chicago </a:t>
            </a:r>
            <a:r>
              <a:rPr lang="en-US" dirty="0" err="1" smtClean="0">
                <a:solidFill>
                  <a:schemeClr val="tx1"/>
                </a:solidFill>
              </a:rPr>
              <a:t>IdP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52227" y="4188717"/>
            <a:ext cx="1624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Authenticate </a:t>
            </a:r>
            <a:endParaRPr lang="en-US" dirty="0" smtClean="0"/>
          </a:p>
          <a:p>
            <a:r>
              <a:rPr lang="en-US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U of C</a:t>
            </a:r>
            <a:endParaRPr lang="en-US" dirty="0" smtClean="0"/>
          </a:p>
        </p:txBody>
      </p:sp>
      <p:cxnSp>
        <p:nvCxnSpPr>
          <p:cNvPr id="62" name="Straight Arrow Connector 61"/>
          <p:cNvCxnSpPr>
            <a:stCxn id="13" idx="4"/>
            <a:endCxn id="15" idx="1"/>
          </p:cNvCxnSpPr>
          <p:nvPr/>
        </p:nvCxnSpPr>
        <p:spPr>
          <a:xfrm rot="16200000" flipH="1">
            <a:off x="2356831" y="3949887"/>
            <a:ext cx="1013540" cy="7567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40288" y="4188717"/>
            <a:ext cx="1705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dirty="0" smtClean="0"/>
              <a:t>           6</a:t>
            </a:r>
          </a:p>
          <a:p>
            <a:r>
              <a:rPr lang="en-US" dirty="0" smtClean="0"/>
              <a:t>Access to Alice’s </a:t>
            </a:r>
          </a:p>
          <a:p>
            <a:r>
              <a:rPr lang="en-US" dirty="0" smtClean="0"/>
              <a:t>account granted</a:t>
            </a:r>
            <a:endParaRPr lang="en-US" dirty="0" smtClean="0"/>
          </a:p>
        </p:txBody>
      </p:sp>
      <p:cxnSp>
        <p:nvCxnSpPr>
          <p:cNvPr id="25" name="Straight Arrow Connector 24"/>
          <p:cNvCxnSpPr>
            <a:stCxn id="15" idx="7"/>
          </p:cNvCxnSpPr>
          <p:nvPr/>
        </p:nvCxnSpPr>
        <p:spPr>
          <a:xfrm rot="5400000" flipH="1" flipV="1">
            <a:off x="4401284" y="2657731"/>
            <a:ext cx="1418827" cy="2935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9" idx="2"/>
            <a:endCxn id="5" idx="6"/>
          </p:cNvCxnSpPr>
          <p:nvPr/>
        </p:nvCxnSpPr>
        <p:spPr>
          <a:xfrm rot="10800000">
            <a:off x="5750552" y="3292964"/>
            <a:ext cx="82804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77050" y="2096012"/>
            <a:ext cx="417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Federated Campus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Integrate</a:t>
            </a:r>
            <a:r>
              <a:rPr lang="en-US" dirty="0" smtClean="0"/>
              <a:t> </a:t>
            </a:r>
            <a:r>
              <a:rPr lang="en-US" dirty="0" smtClean="0"/>
              <a:t>a Shibboleth Service Provider (SP)</a:t>
            </a:r>
            <a:r>
              <a:rPr lang="en-US" dirty="0" smtClean="0"/>
              <a:t> </a:t>
            </a:r>
            <a:r>
              <a:rPr lang="en-US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user Submit Nodes (e.g. in </a:t>
            </a:r>
            <a:r>
              <a:rPr lang="en-US" dirty="0" err="1" smtClean="0"/>
              <a:t>glideinwms</a:t>
            </a:r>
            <a:r>
              <a:rPr lang="en-US" dirty="0" smtClean="0"/>
              <a:t> framework)</a:t>
            </a:r>
          </a:p>
          <a:p>
            <a:pPr lvl="1"/>
            <a:r>
              <a:rPr lang="en-US" dirty="0" smtClean="0"/>
              <a:t>Currently users login to Submit node via </a:t>
            </a:r>
            <a:r>
              <a:rPr lang="en-US" dirty="0" err="1" smtClean="0"/>
              <a:t>ssh</a:t>
            </a:r>
            <a:r>
              <a:rPr lang="en-US" dirty="0" smtClean="0"/>
              <a:t> keys or </a:t>
            </a:r>
            <a:r>
              <a:rPr lang="en-US" dirty="0" err="1" smtClean="0"/>
              <a:t>uname/passwd</a:t>
            </a:r>
            <a:endParaRPr lang="en-US" dirty="0" smtClean="0"/>
          </a:p>
          <a:p>
            <a:pPr lvl="1"/>
            <a:r>
              <a:rPr lang="en-US" dirty="0" smtClean="0"/>
              <a:t>Put a SP in the Submit Node so users:</a:t>
            </a:r>
          </a:p>
          <a:p>
            <a:pPr lvl="2"/>
            <a:r>
              <a:rPr lang="en-US" dirty="0" smtClean="0"/>
              <a:t> can authenticate with their campus identities </a:t>
            </a:r>
            <a:endParaRPr lang="en-US" dirty="0" smtClean="0"/>
          </a:p>
          <a:p>
            <a:pPr lvl="2"/>
            <a:r>
              <a:rPr lang="en-US" dirty="0" smtClean="0"/>
              <a:t>OR with </a:t>
            </a:r>
            <a:r>
              <a:rPr lang="en-US" dirty="0" smtClean="0"/>
              <a:t>their OSG </a:t>
            </a:r>
            <a:r>
              <a:rPr lang="en-US" dirty="0" smtClean="0"/>
              <a:t>identities</a:t>
            </a:r>
          </a:p>
          <a:p>
            <a:pPr lvl="2"/>
            <a:r>
              <a:rPr lang="en-US" dirty="0" smtClean="0"/>
              <a:t>To increase security, we can integrate a 2-factor authentication performed on the users’ cell phone.  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909</Words>
  <Application>Microsoft Macintosh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Security Roadmap Year 3-5</vt:lpstr>
      <vt:lpstr>Higher Level Goals</vt:lpstr>
      <vt:lpstr>Phase-out PKI</vt:lpstr>
      <vt:lpstr>Phase-out PKI</vt:lpstr>
      <vt:lpstr>Phase-out PKI</vt:lpstr>
      <vt:lpstr>Federated Campus Identities</vt:lpstr>
      <vt:lpstr>Slide 7</vt:lpstr>
      <vt:lpstr>Slide 8</vt:lpstr>
      <vt:lpstr>Federated Campus Identities</vt:lpstr>
      <vt:lpstr>Certificate-free access to data delivery services</vt:lpstr>
      <vt:lpstr>Slide 11</vt:lpstr>
      <vt:lpstr>Slide 12</vt:lpstr>
      <vt:lpstr>Concerns</vt:lpstr>
    </vt:vector>
  </TitlesOfParts>
  <Company>Fermi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Roadmap Year 3-5</dc:title>
  <dc:creator>Mine Altunay</dc:creator>
  <cp:lastModifiedBy>Mine Altunay</cp:lastModifiedBy>
  <cp:revision>26</cp:revision>
  <dcterms:created xsi:type="dcterms:W3CDTF">2014-05-12T15:32:30Z</dcterms:created>
  <dcterms:modified xsi:type="dcterms:W3CDTF">2014-05-12T18:29:40Z</dcterms:modified>
</cp:coreProperties>
</file>