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lvl1pPr algn="ctr" defTabSz="457200">
      <a:defRPr>
        <a:uFill>
          <a:solidFill/>
        </a:uFill>
        <a:latin typeface="Calibri"/>
        <a:ea typeface="Calibri"/>
        <a:cs typeface="Calibri"/>
        <a:sym typeface="Calibri"/>
      </a:defRPr>
    </a:lvl1pPr>
    <a:lvl2pPr indent="456892" algn="ctr" defTabSz="457200">
      <a:defRPr>
        <a:uFill>
          <a:solidFill/>
        </a:uFill>
        <a:latin typeface="Calibri"/>
        <a:ea typeface="Calibri"/>
        <a:cs typeface="Calibri"/>
        <a:sym typeface="Calibri"/>
      </a:defRPr>
    </a:lvl2pPr>
    <a:lvl3pPr indent="913789" algn="ctr" defTabSz="457200">
      <a:defRPr>
        <a:uFill>
          <a:solidFill/>
        </a:uFill>
        <a:latin typeface="Calibri"/>
        <a:ea typeface="Calibri"/>
        <a:cs typeface="Calibri"/>
        <a:sym typeface="Calibri"/>
      </a:defRPr>
    </a:lvl3pPr>
    <a:lvl4pPr indent="1370689" algn="ctr" defTabSz="457200">
      <a:defRPr>
        <a:uFill>
          <a:solidFill/>
        </a:uFill>
        <a:latin typeface="Calibri"/>
        <a:ea typeface="Calibri"/>
        <a:cs typeface="Calibri"/>
        <a:sym typeface="Calibri"/>
      </a:defRPr>
    </a:lvl4pPr>
    <a:lvl5pPr indent="1827584" algn="ctr" defTabSz="457200">
      <a:defRPr>
        <a:uFill>
          <a:solidFill/>
        </a:uFill>
        <a:latin typeface="Calibri"/>
        <a:ea typeface="Calibri"/>
        <a:cs typeface="Calibri"/>
        <a:sym typeface="Calibri"/>
      </a:defRPr>
    </a:lvl5pPr>
    <a:lvl6pPr indent="2284478" algn="ctr" defTabSz="457200">
      <a:defRPr>
        <a:uFill>
          <a:solidFill/>
        </a:uFill>
        <a:latin typeface="Calibri"/>
        <a:ea typeface="Calibri"/>
        <a:cs typeface="Calibri"/>
        <a:sym typeface="Calibri"/>
      </a:defRPr>
    </a:lvl6pPr>
    <a:lvl7pPr indent="2741378" algn="ctr" defTabSz="457200">
      <a:defRPr>
        <a:uFill>
          <a:solidFill/>
        </a:uFill>
        <a:latin typeface="Calibri"/>
        <a:ea typeface="Calibri"/>
        <a:cs typeface="Calibri"/>
        <a:sym typeface="Calibri"/>
      </a:defRPr>
    </a:lvl7pPr>
    <a:lvl8pPr indent="3198267" algn="ctr" defTabSz="457200">
      <a:defRPr>
        <a:uFill>
          <a:solidFill/>
        </a:uFill>
        <a:latin typeface="Calibri"/>
        <a:ea typeface="Calibri"/>
        <a:cs typeface="Calibri"/>
        <a:sym typeface="Calibri"/>
      </a:defRPr>
    </a:lvl8pPr>
    <a:lvl9pPr indent="3655169" algn="ctr" defTabSz="457200">
      <a:defRPr>
        <a:uFill>
          <a:solidFill/>
        </a:uFill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12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01508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6"/>
            <a:ext cx="7772400" cy="2041525"/>
          </a:xfrm>
          <a:prstGeom prst="rect">
            <a:avLst/>
          </a:prstGeom>
        </p:spPr>
        <p:txBody>
          <a:bodyPr lIns="45690" tIns="45690" rIns="45690" bIns="45690"/>
          <a:lstStyle>
            <a:lvl1pPr>
              <a:defRPr b="1">
                <a:solidFill>
                  <a:srgbClr val="953735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800" b="1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45690" tIns="45690" rIns="45690" bIns="45690"/>
          <a:lstStyle>
            <a:lvl1pPr marL="0" indent="0" algn="ctr">
              <a:buSzTx/>
              <a:buFontTx/>
              <a:buNone/>
              <a:defRPr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</a:defRPr>
            </a:lvl1pPr>
            <a:lvl2pPr marL="0" indent="456892" algn="ctr">
              <a:buSzTx/>
              <a:buFontTx/>
              <a:buNone/>
              <a:defRPr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</a:defRPr>
            </a:lvl2pPr>
            <a:lvl3pPr marL="0" indent="913789" algn="ctr">
              <a:buSzTx/>
              <a:buFontTx/>
              <a:buNone/>
              <a:defRPr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</a:defRPr>
            </a:lvl3pPr>
            <a:lvl4pPr marL="0" indent="1370689" algn="ctr">
              <a:buSzTx/>
              <a:buFontTx/>
              <a:buNone/>
              <a:defRPr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</a:defRPr>
            </a:lvl4pPr>
            <a:lvl5pPr marL="0" indent="1827584" algn="ctr">
              <a:buSzTx/>
              <a:buFontTx/>
              <a:buNone/>
              <a:defRPr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2312" y="-2637"/>
            <a:ext cx="8991601" cy="8185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76200" y="1181100"/>
            <a:ext cx="8891104" cy="5487818"/>
          </a:xfrm>
          <a:prstGeom prst="rect">
            <a:avLst/>
          </a:prstGeom>
        </p:spPr>
        <p:txBody>
          <a:bodyPr lIns="45690" tIns="45690" rIns="45690" bIns="45690"/>
          <a:lstStyle>
            <a:lvl1pPr>
              <a:buChar char="❖"/>
            </a:lvl1pPr>
            <a:lvl2pPr marL="469900" indent="-279400">
              <a:defRPr sz="1700"/>
            </a:lvl2pPr>
            <a:lvl3pPr marL="647700" indent="-292100">
              <a:buChar char="๏"/>
              <a:defRPr sz="1500"/>
            </a:lvl3pPr>
            <a:lvl4pPr marL="952500" indent="-292100">
              <a:defRPr sz="1500"/>
            </a:lvl4pPr>
            <a:lvl5pPr marL="1193800" indent="-279400">
              <a:defRPr sz="1500"/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 flipV="1">
            <a:off x="20894" y="800096"/>
            <a:ext cx="9102211" cy="1"/>
          </a:xfrm>
          <a:prstGeom prst="line">
            <a:avLst/>
          </a:prstGeom>
          <a:ln w="25400">
            <a:solidFill>
              <a:srgbClr val="941100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91782" y="6585280"/>
            <a:ext cx="1847365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941100"/>
                </a:solidFill>
                <a:uFill>
                  <a:solidFill/>
                </a:uFill>
              </a:rPr>
              <a:t>D. Schmitz (EFI, UChicago)</a:t>
            </a:r>
          </a:p>
        </p:txBody>
      </p:sp>
      <p:sp>
        <p:nvSpPr>
          <p:cNvPr id="15" name="Shape 15"/>
          <p:cNvSpPr/>
          <p:nvPr/>
        </p:nvSpPr>
        <p:spPr>
          <a:xfrm>
            <a:off x="3093021" y="6585280"/>
            <a:ext cx="379615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941100"/>
                </a:solidFill>
                <a:uFill>
                  <a:solidFill/>
                </a:uFill>
              </a:rPr>
              <a:t>47th Fermilab Users Meeting - Future SBN Experiments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72312" y="-2637"/>
            <a:ext cx="8991601" cy="8185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76200" y="1181100"/>
            <a:ext cx="8891104" cy="5487818"/>
          </a:xfrm>
          <a:prstGeom prst="rect">
            <a:avLst/>
          </a:prstGeom>
        </p:spPr>
        <p:txBody>
          <a:bodyPr/>
          <a:lstStyle>
            <a:lvl1pPr>
              <a:buChar char="❖"/>
            </a:lvl1pPr>
            <a:lvl2pPr marL="469900" indent="-279400">
              <a:defRPr sz="1700"/>
            </a:lvl2pPr>
            <a:lvl3pPr marL="647700" indent="-292100">
              <a:buChar char="๏"/>
              <a:defRPr sz="1500"/>
            </a:lvl3pPr>
            <a:lvl4pPr marL="952500" indent="-292100">
              <a:defRPr sz="1500"/>
            </a:lvl4pPr>
            <a:lvl5pPr marL="1193800" indent="-279400">
              <a:defRPr sz="1500"/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0" name="Shape 20"/>
          <p:cNvSpPr/>
          <p:nvPr/>
        </p:nvSpPr>
        <p:spPr>
          <a:xfrm flipV="1">
            <a:off x="20894" y="800096"/>
            <a:ext cx="9102211" cy="1"/>
          </a:xfrm>
          <a:prstGeom prst="line">
            <a:avLst/>
          </a:prstGeom>
          <a:ln w="25400">
            <a:solidFill>
              <a:srgbClr val="941100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76200" y="274638"/>
            <a:ext cx="8891104" cy="5059363"/>
          </a:xfrm>
          <a:prstGeom prst="rect">
            <a:avLst/>
          </a:prstGeom>
        </p:spPr>
        <p:txBody>
          <a:bodyPr lIns="45690" tIns="45690" rIns="45690" bIns="45690"/>
          <a:lstStyle/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4" name="Shape 24"/>
          <p:cNvSpPr/>
          <p:nvPr/>
        </p:nvSpPr>
        <p:spPr>
          <a:xfrm>
            <a:off x="91782" y="6585280"/>
            <a:ext cx="1847365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941100"/>
                </a:solidFill>
                <a:uFill>
                  <a:solidFill/>
                </a:uFill>
              </a:rPr>
              <a:t>D. Schmitz (EFI, UChicago)</a:t>
            </a:r>
          </a:p>
        </p:txBody>
      </p:sp>
      <p:sp>
        <p:nvSpPr>
          <p:cNvPr id="25" name="Shape 25"/>
          <p:cNvSpPr/>
          <p:nvPr/>
        </p:nvSpPr>
        <p:spPr>
          <a:xfrm>
            <a:off x="3093021" y="6585280"/>
            <a:ext cx="379615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941100"/>
                </a:solidFill>
                <a:uFill>
                  <a:solidFill/>
                </a:uFill>
              </a:rPr>
              <a:t>47th Fermilab Users Meeting - Future SBN Experiments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533401" y="2590800"/>
            <a:ext cx="8077201" cy="639763"/>
          </a:xfrm>
          <a:prstGeom prst="rect">
            <a:avLst/>
          </a:prstGeom>
        </p:spPr>
        <p:txBody>
          <a:bodyPr lIns="45690" tIns="45690" rIns="45690" bIns="45690"/>
          <a:lstStyle>
            <a:lvl1pPr>
              <a:defRPr sz="4400" b="1">
                <a:solidFill>
                  <a:srgbClr val="953735"/>
                </a:solidFill>
                <a:latin typeface="+mn-lt"/>
                <a:ea typeface="+mn-ea"/>
                <a:cs typeface="+mn-cs"/>
                <a:sym typeface="Courier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9" name="Shape 29"/>
          <p:cNvSpPr/>
          <p:nvPr/>
        </p:nvSpPr>
        <p:spPr>
          <a:xfrm>
            <a:off x="91782" y="6585280"/>
            <a:ext cx="1847365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941100"/>
                </a:solidFill>
                <a:uFill>
                  <a:solidFill/>
                </a:uFill>
              </a:rPr>
              <a:t>D. Schmitz (EFI, UChicago)</a:t>
            </a:r>
          </a:p>
        </p:txBody>
      </p:sp>
      <p:sp>
        <p:nvSpPr>
          <p:cNvPr id="30" name="Shape 30"/>
          <p:cNvSpPr/>
          <p:nvPr/>
        </p:nvSpPr>
        <p:spPr>
          <a:xfrm>
            <a:off x="3093021" y="6585280"/>
            <a:ext cx="379615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941100"/>
                </a:solidFill>
                <a:uFill>
                  <a:solidFill/>
                </a:uFill>
              </a:rPr>
              <a:t>47th Fermilab Users Meeting - Future SBN Experiments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3" name="Shape 33"/>
          <p:cNvSpPr/>
          <p:nvPr/>
        </p:nvSpPr>
        <p:spPr>
          <a:xfrm>
            <a:off x="91782" y="6585280"/>
            <a:ext cx="1847365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941100"/>
                </a:solidFill>
                <a:uFill>
                  <a:solidFill/>
                </a:uFill>
              </a:rPr>
              <a:t>D. Schmitz (EFI, UChicago)</a:t>
            </a:r>
          </a:p>
        </p:txBody>
      </p:sp>
      <p:sp>
        <p:nvSpPr>
          <p:cNvPr id="34" name="Shape 34"/>
          <p:cNvSpPr/>
          <p:nvPr/>
        </p:nvSpPr>
        <p:spPr>
          <a:xfrm>
            <a:off x="2673921" y="6585280"/>
            <a:ext cx="379615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941100"/>
                </a:solidFill>
                <a:uFill>
                  <a:solidFill/>
                </a:uFill>
              </a:rPr>
              <a:t>47th Fermilab Users Meeting - Future SBN Experiments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1_Custom Layou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>
            <a:lvl1pPr marL="342900" indent="-342900" defTabSz="457200">
              <a:spcBef>
                <a:spcPts val="7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 defTabSz="457200">
              <a:spcBef>
                <a:spcPts val="7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 defTabSz="457200">
              <a:spcBef>
                <a:spcPts val="7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 defTabSz="457200">
              <a:spcBef>
                <a:spcPts val="7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 defTabSz="457200">
              <a:spcBef>
                <a:spcPts val="70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Shape 41"/>
          <p:cNvSpPr/>
          <p:nvPr/>
        </p:nvSpPr>
        <p:spPr>
          <a:xfrm>
            <a:off x="91782" y="6585280"/>
            <a:ext cx="1847365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941100"/>
                </a:solidFill>
                <a:uFill>
                  <a:solidFill/>
                </a:uFill>
              </a:rPr>
              <a:t>D. Schmitz (EFI, UChicago)</a:t>
            </a:r>
          </a:p>
        </p:txBody>
      </p:sp>
      <p:sp>
        <p:nvSpPr>
          <p:cNvPr id="42" name="Shape 42"/>
          <p:cNvSpPr/>
          <p:nvPr/>
        </p:nvSpPr>
        <p:spPr>
          <a:xfrm>
            <a:off x="3093021" y="6585280"/>
            <a:ext cx="3796158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941100"/>
                </a:solidFill>
                <a:uFill>
                  <a:solidFill/>
                </a:uFill>
              </a:rPr>
              <a:t>47th Fermilab Users Meeting - Future SBN Experiments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Title Text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2312" y="86263"/>
            <a:ext cx="8991601" cy="81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6200" y="914400"/>
            <a:ext cx="8891104" cy="594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010400" y="6490060"/>
            <a:ext cx="2133600" cy="370781"/>
          </a:xfrm>
          <a:prstGeom prst="rect">
            <a:avLst/>
          </a:prstGeom>
          <a:ln w="12700">
            <a:miter lim="400000"/>
          </a:ln>
        </p:spPr>
        <p:txBody>
          <a:bodyPr lIns="45690" tIns="45690" rIns="45690" bIns="45690" anchor="ctr">
            <a:spAutoFit/>
          </a:bodyPr>
          <a:lstStyle>
            <a:lvl1pPr algn="r" defTabSz="456892"/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xmlns:p14="http://schemas.microsoft.com/office/powerpoint/2010/main" spd="med"/>
  <p:txStyles>
    <p:titleStyle>
      <a:lvl1pPr algn="ctr" defTabSz="456892">
        <a:defRPr sz="4800">
          <a:solidFill>
            <a:srgbClr val="9A403E"/>
          </a:solidFill>
          <a:uFill>
            <a:solidFill>
              <a:srgbClr val="953735"/>
            </a:solidFill>
          </a:uFill>
          <a:latin typeface="Calibri"/>
          <a:ea typeface="Calibri"/>
          <a:cs typeface="Calibri"/>
          <a:sym typeface="Calibri"/>
        </a:defRPr>
      </a:lvl1pPr>
      <a:lvl2pPr algn="ctr" defTabSz="456892">
        <a:defRPr sz="4800">
          <a:solidFill>
            <a:srgbClr val="9A403E"/>
          </a:solidFill>
          <a:uFill>
            <a:solidFill>
              <a:srgbClr val="953735"/>
            </a:solidFill>
          </a:uFill>
          <a:latin typeface="Calibri"/>
          <a:ea typeface="Calibri"/>
          <a:cs typeface="Calibri"/>
          <a:sym typeface="Calibri"/>
        </a:defRPr>
      </a:lvl2pPr>
      <a:lvl3pPr algn="ctr" defTabSz="456892">
        <a:defRPr sz="4800">
          <a:solidFill>
            <a:srgbClr val="9A403E"/>
          </a:solidFill>
          <a:uFill>
            <a:solidFill>
              <a:srgbClr val="953735"/>
            </a:solidFill>
          </a:uFill>
          <a:latin typeface="Calibri"/>
          <a:ea typeface="Calibri"/>
          <a:cs typeface="Calibri"/>
          <a:sym typeface="Calibri"/>
        </a:defRPr>
      </a:lvl3pPr>
      <a:lvl4pPr algn="ctr" defTabSz="456892">
        <a:defRPr sz="4800">
          <a:solidFill>
            <a:srgbClr val="9A403E"/>
          </a:solidFill>
          <a:uFill>
            <a:solidFill>
              <a:srgbClr val="953735"/>
            </a:solidFill>
          </a:uFill>
          <a:latin typeface="Calibri"/>
          <a:ea typeface="Calibri"/>
          <a:cs typeface="Calibri"/>
          <a:sym typeface="Calibri"/>
        </a:defRPr>
      </a:lvl4pPr>
      <a:lvl5pPr algn="ctr" defTabSz="456892">
        <a:defRPr sz="4800">
          <a:solidFill>
            <a:srgbClr val="9A403E"/>
          </a:solidFill>
          <a:uFill>
            <a:solidFill>
              <a:srgbClr val="953735"/>
            </a:solidFill>
          </a:uFill>
          <a:latin typeface="Calibri"/>
          <a:ea typeface="Calibri"/>
          <a:cs typeface="Calibri"/>
          <a:sym typeface="Calibri"/>
        </a:defRPr>
      </a:lvl5pPr>
      <a:lvl6pPr algn="ctr" defTabSz="456892">
        <a:defRPr sz="4800">
          <a:solidFill>
            <a:srgbClr val="9A403E"/>
          </a:solidFill>
          <a:uFill>
            <a:solidFill>
              <a:srgbClr val="953735"/>
            </a:solidFill>
          </a:uFill>
          <a:latin typeface="Calibri"/>
          <a:ea typeface="Calibri"/>
          <a:cs typeface="Calibri"/>
          <a:sym typeface="Calibri"/>
        </a:defRPr>
      </a:lvl6pPr>
      <a:lvl7pPr algn="ctr" defTabSz="456892">
        <a:defRPr sz="4800">
          <a:solidFill>
            <a:srgbClr val="9A403E"/>
          </a:solidFill>
          <a:uFill>
            <a:solidFill>
              <a:srgbClr val="953735"/>
            </a:solidFill>
          </a:uFill>
          <a:latin typeface="Calibri"/>
          <a:ea typeface="Calibri"/>
          <a:cs typeface="Calibri"/>
          <a:sym typeface="Calibri"/>
        </a:defRPr>
      </a:lvl7pPr>
      <a:lvl8pPr algn="ctr" defTabSz="456892">
        <a:defRPr sz="4800">
          <a:solidFill>
            <a:srgbClr val="9A403E"/>
          </a:solidFill>
          <a:uFill>
            <a:solidFill>
              <a:srgbClr val="953735"/>
            </a:solidFill>
          </a:uFill>
          <a:latin typeface="Calibri"/>
          <a:ea typeface="Calibri"/>
          <a:cs typeface="Calibri"/>
          <a:sym typeface="Calibri"/>
        </a:defRPr>
      </a:lvl8pPr>
      <a:lvl9pPr algn="ctr" defTabSz="456892">
        <a:defRPr sz="4800">
          <a:solidFill>
            <a:srgbClr val="9A403E"/>
          </a:solidFill>
          <a:uFill>
            <a:solidFill>
              <a:srgbClr val="953735"/>
            </a:solidFill>
          </a:uFill>
          <a:latin typeface="Calibri"/>
          <a:ea typeface="Calibri"/>
          <a:cs typeface="Calibri"/>
          <a:sym typeface="Calibri"/>
        </a:defRPr>
      </a:lvl9pPr>
    </p:titleStyle>
    <p:bodyStyle>
      <a:lvl1pPr marL="342675" indent="-342675" defTabSz="456892">
        <a:spcBef>
          <a:spcPts val="600"/>
        </a:spcBef>
        <a:buSzPct val="100000"/>
        <a:buFont typeface="Arial"/>
        <a:buChar char="•"/>
        <a:defRPr sz="2000">
          <a:uFill>
            <a:solidFill/>
          </a:uFill>
          <a:latin typeface="Arial Unicode MS"/>
          <a:ea typeface="Arial Unicode MS"/>
          <a:cs typeface="Arial Unicode MS"/>
          <a:sym typeface="Arial Unicode MS"/>
        </a:defRPr>
      </a:lvl1pPr>
      <a:lvl2pPr marL="813846" indent="-356951" defTabSz="456892">
        <a:spcBef>
          <a:spcPts val="600"/>
        </a:spcBef>
        <a:buSzPct val="100000"/>
        <a:buFont typeface="Arial"/>
        <a:buChar char="–"/>
        <a:defRPr sz="2000">
          <a:uFill>
            <a:solidFill/>
          </a:uFill>
          <a:latin typeface="Arial Unicode MS"/>
          <a:ea typeface="Arial Unicode MS"/>
          <a:cs typeface="Arial Unicode MS"/>
          <a:sym typeface="Arial Unicode MS"/>
        </a:defRPr>
      </a:lvl2pPr>
      <a:lvl3pPr marL="1240141" indent="-326351" defTabSz="456892">
        <a:spcBef>
          <a:spcPts val="600"/>
        </a:spcBef>
        <a:buSzPct val="100000"/>
        <a:buFont typeface="Arial"/>
        <a:buChar char="•"/>
        <a:defRPr sz="2000">
          <a:uFill>
            <a:solidFill/>
          </a:uFill>
          <a:latin typeface="Arial Unicode MS"/>
          <a:ea typeface="Arial Unicode MS"/>
          <a:cs typeface="Arial Unicode MS"/>
          <a:sym typeface="Arial Unicode MS"/>
        </a:defRPr>
      </a:lvl3pPr>
      <a:lvl4pPr marL="1751431" indent="-380743" defTabSz="456892">
        <a:spcBef>
          <a:spcPts val="600"/>
        </a:spcBef>
        <a:buSzPct val="100000"/>
        <a:buFont typeface="Arial"/>
        <a:buChar char="–"/>
        <a:defRPr sz="2000">
          <a:uFill>
            <a:solidFill/>
          </a:uFill>
          <a:latin typeface="Arial Unicode MS"/>
          <a:ea typeface="Arial Unicode MS"/>
          <a:cs typeface="Arial Unicode MS"/>
          <a:sym typeface="Arial Unicode MS"/>
        </a:defRPr>
      </a:lvl4pPr>
      <a:lvl5pPr marL="2208332" indent="-380743" defTabSz="456892">
        <a:spcBef>
          <a:spcPts val="600"/>
        </a:spcBef>
        <a:buSzPct val="100000"/>
        <a:buFont typeface="Arial"/>
        <a:buChar char="»"/>
        <a:defRPr sz="2000">
          <a:uFill>
            <a:solidFill/>
          </a:uFill>
          <a:latin typeface="Arial Unicode MS"/>
          <a:ea typeface="Arial Unicode MS"/>
          <a:cs typeface="Arial Unicode MS"/>
          <a:sym typeface="Arial Unicode MS"/>
        </a:defRPr>
      </a:lvl5pPr>
      <a:lvl6pPr marL="2512930" indent="-228445" defTabSz="456892">
        <a:spcBef>
          <a:spcPts val="600"/>
        </a:spcBef>
        <a:buSzPct val="100000"/>
        <a:buFont typeface="Arial"/>
        <a:buChar char="•"/>
        <a:defRPr sz="2000">
          <a:uFill>
            <a:solidFill/>
          </a:uFill>
          <a:latin typeface="Arial Unicode MS"/>
          <a:ea typeface="Arial Unicode MS"/>
          <a:cs typeface="Arial Unicode MS"/>
          <a:sym typeface="Arial Unicode MS"/>
        </a:defRPr>
      </a:lvl6pPr>
      <a:lvl7pPr marL="2969823" indent="-228445" defTabSz="456892">
        <a:spcBef>
          <a:spcPts val="600"/>
        </a:spcBef>
        <a:buSzPct val="100000"/>
        <a:buFont typeface="Arial"/>
        <a:buChar char="•"/>
        <a:defRPr sz="2000">
          <a:uFill>
            <a:solidFill/>
          </a:uFill>
          <a:latin typeface="Arial Unicode MS"/>
          <a:ea typeface="Arial Unicode MS"/>
          <a:cs typeface="Arial Unicode MS"/>
          <a:sym typeface="Arial Unicode MS"/>
        </a:defRPr>
      </a:lvl7pPr>
      <a:lvl8pPr marL="3426721" indent="-228445" defTabSz="456892">
        <a:spcBef>
          <a:spcPts val="600"/>
        </a:spcBef>
        <a:buSzPct val="100000"/>
        <a:buFont typeface="Arial"/>
        <a:buChar char="•"/>
        <a:defRPr sz="2000">
          <a:uFill>
            <a:solidFill/>
          </a:uFill>
          <a:latin typeface="Arial Unicode MS"/>
          <a:ea typeface="Arial Unicode MS"/>
          <a:cs typeface="Arial Unicode MS"/>
          <a:sym typeface="Arial Unicode MS"/>
        </a:defRPr>
      </a:lvl8pPr>
      <a:lvl9pPr marL="3883614" indent="-228446" defTabSz="456892">
        <a:spcBef>
          <a:spcPts val="600"/>
        </a:spcBef>
        <a:buSzPct val="100000"/>
        <a:buFont typeface="Arial"/>
        <a:buChar char="•"/>
        <a:defRPr sz="2000">
          <a:uFill>
            <a:solidFill/>
          </a:uFill>
          <a:latin typeface="Arial Unicode MS"/>
          <a:ea typeface="Arial Unicode MS"/>
          <a:cs typeface="Arial Unicode MS"/>
          <a:sym typeface="Arial Unicode MS"/>
        </a:defRPr>
      </a:lvl9pPr>
    </p:bodyStyle>
    <p:otherStyle>
      <a:lvl1pPr algn="r" defTabSz="456892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1pPr>
      <a:lvl2pPr indent="456892" algn="r" defTabSz="456892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2pPr>
      <a:lvl3pPr indent="913789" algn="r" defTabSz="456892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3pPr>
      <a:lvl4pPr indent="1370689" algn="r" defTabSz="456892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4pPr>
      <a:lvl5pPr indent="1827584" algn="r" defTabSz="456892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5pPr>
      <a:lvl6pPr indent="2284478" algn="r" defTabSz="456892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6pPr>
      <a:lvl7pPr indent="2741378" algn="r" defTabSz="456892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7pPr>
      <a:lvl8pPr indent="3198267" algn="r" defTabSz="456892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8pPr>
      <a:lvl9pPr indent="3655169" algn="r" defTabSz="456892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nal.gov/directorate/program_planning/Jan2014PACPublic/LAr1ND_Proposal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nal.gov/directorate/program_planning/Jan2014PACPublic/LAr1ND_Proposal.pdf" TargetMode="External"/><Relationship Id="rId3" Type="http://schemas.openxmlformats.org/officeDocument/2006/relationships/hyperlink" Target="http://www.fnal.gov/directorate/program_planning/Jan2014PACPublic/ICARUS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://www.fnal.gov/directorate/program_planning/Jan2014PACPublic/PAC_presentation.jan2014.F.pptx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4" Type="http://schemas.openxmlformats.org/officeDocument/2006/relationships/image" Target="../media/image34.tif"/><Relationship Id="rId5" Type="http://schemas.openxmlformats.org/officeDocument/2006/relationships/hyperlink" Target="http://www.fnal.gov/directorate/program_planning/Jan2014PACPublic/LAr1ND_PAC_2014_01_23_v3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tif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"/><Relationship Id="rId5" Type="http://schemas.openxmlformats.org/officeDocument/2006/relationships/image" Target="../media/image22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02" y="-6350"/>
            <a:ext cx="9316204" cy="68707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4384757" y="3766951"/>
            <a:ext cx="4687854" cy="2930088"/>
          </a:xfrm>
          <a:prstGeom prst="rect">
            <a:avLst/>
          </a:prstGeom>
          <a:solidFill>
            <a:srgbClr val="FFFFFF">
              <a:alpha val="80427"/>
            </a:srgbClr>
          </a:solidFill>
          <a:ln>
            <a:solidFill>
              <a:srgbClr val="000000">
                <a:alpha val="80427"/>
              </a:srgbClr>
            </a:solidFill>
          </a:ln>
        </p:spPr>
        <p:txBody>
          <a:bodyPr lIns="0" tIns="0" rIns="0" bIns="0" anchor="t">
            <a:normAutofit/>
          </a:bodyPr>
          <a:lstStyle/>
          <a:p>
            <a:pPr lvl="0">
              <a:spcBef>
                <a:spcPts val="7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3800" b="1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Future Short-Baseline Neutrino Experiments</a:t>
            </a:r>
          </a:p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1900" b="1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47th Annual Fermilab Users Meeting</a:t>
            </a:r>
          </a:p>
          <a:p>
            <a:pPr lvl="0">
              <a:spcBef>
                <a:spcPts val="800"/>
              </a:spcBef>
              <a:defRPr sz="1800" b="0">
                <a:solidFill>
                  <a:srgbClr val="000000"/>
                </a:solidFill>
                <a:uFillTx/>
              </a:defRPr>
            </a:pPr>
            <a:r>
              <a:rPr sz="1900" b="1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June 11-12, 2014 - Fermilab</a:t>
            </a:r>
          </a:p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1900" b="1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David Schmitz </a:t>
            </a:r>
          </a:p>
        </p:txBody>
      </p:sp>
      <p:pic>
        <p:nvPicPr>
          <p:cNvPr id="5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3744" y="6180416"/>
            <a:ext cx="1759178" cy="353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pasted-image.tif"/>
          <p:cNvPicPr/>
          <p:nvPr/>
        </p:nvPicPr>
        <p:blipFill>
          <a:blip r:embed="rId4">
            <a:alphaModFix amt="69878"/>
            <a:extLst/>
          </a:blip>
          <a:srcRect/>
          <a:stretch>
            <a:fillRect/>
          </a:stretch>
        </p:blipFill>
        <p:spPr>
          <a:xfrm>
            <a:off x="6969600" y="6199697"/>
            <a:ext cx="1891737" cy="370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tif"/>
          <p:cNvPicPr/>
          <p:nvPr/>
        </p:nvPicPr>
        <p:blipFill>
          <a:blip r:embed="rId2">
            <a:extLst/>
          </a:blip>
          <a:srcRect r="2442"/>
          <a:stretch>
            <a:fillRect/>
          </a:stretch>
        </p:blipFill>
        <p:spPr>
          <a:xfrm>
            <a:off x="4786111" y="1136050"/>
            <a:ext cx="4356566" cy="275507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9479">
              <a:defRPr sz="4324">
                <a:solidFill>
                  <a:srgbClr val="95373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324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MicroBooNE and the MiniBooNE Excess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10</a:t>
            </a:fld>
            <a:endParaRPr>
              <a:uFill>
                <a:solidFill/>
              </a:uFill>
            </a:endParaRPr>
          </a:p>
        </p:txBody>
      </p:sp>
      <p:pic>
        <p:nvPicPr>
          <p:cNvPr id="151" name="pasted-image.pdf"/>
          <p:cNvPicPr/>
          <p:nvPr/>
        </p:nvPicPr>
        <p:blipFill>
          <a:blip r:embed="rId3">
            <a:extLst/>
          </a:blip>
          <a:srcRect r="46522"/>
          <a:stretch>
            <a:fillRect/>
          </a:stretch>
        </p:blipFill>
        <p:spPr>
          <a:xfrm>
            <a:off x="396795" y="951272"/>
            <a:ext cx="4465619" cy="5762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pdf"/>
          <p:cNvPicPr/>
          <p:nvPr/>
        </p:nvPicPr>
        <p:blipFill>
          <a:blip r:embed="rId4">
            <a:extLst/>
          </a:blip>
          <a:srcRect r="8292"/>
          <a:stretch>
            <a:fillRect/>
          </a:stretch>
        </p:blipFill>
        <p:spPr>
          <a:xfrm>
            <a:off x="128469" y="2583490"/>
            <a:ext cx="3567761" cy="323546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1155589" y="3218080"/>
            <a:ext cx="356901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>
                <a:solidFill>
                  <a:srgbClr val="0433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00">
                <a:solidFill>
                  <a:srgbClr val="0433FF"/>
                </a:solidFill>
                <a:uFill>
                  <a:solidFill/>
                </a:uFill>
              </a:rPr>
              <a:t>e</a:t>
            </a:r>
          </a:p>
        </p:txBody>
      </p:sp>
      <p:sp>
        <p:nvSpPr>
          <p:cNvPr id="154" name="Shape 154"/>
          <p:cNvSpPr/>
          <p:nvPr/>
        </p:nvSpPr>
        <p:spPr>
          <a:xfrm>
            <a:off x="2190042" y="4578806"/>
            <a:ext cx="33388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400">
                <a:solidFill>
                  <a:srgbClr val="FF26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2600"/>
                </a:solidFill>
                <a:uFill>
                  <a:solidFill/>
                </a:uFill>
              </a:rPr>
              <a:t>γ</a:t>
            </a:r>
          </a:p>
        </p:txBody>
      </p:sp>
      <p:sp>
        <p:nvSpPr>
          <p:cNvPr id="155" name="Shape 155"/>
          <p:cNvSpPr/>
          <p:nvPr/>
        </p:nvSpPr>
        <p:spPr>
          <a:xfrm>
            <a:off x="467885" y="5863420"/>
            <a:ext cx="3454398" cy="624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117465" y="961580"/>
            <a:ext cx="3712694" cy="1768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pic>
        <p:nvPicPr>
          <p:cNvPr id="157" name="image5.png"/>
          <p:cNvPicPr/>
          <p:nvPr/>
        </p:nvPicPr>
        <p:blipFill>
          <a:blip r:embed="rId5">
            <a:extLst/>
          </a:blip>
          <a:srcRect t="4031"/>
          <a:stretch>
            <a:fillRect/>
          </a:stretch>
        </p:blipFill>
        <p:spPr>
          <a:xfrm>
            <a:off x="96274" y="988426"/>
            <a:ext cx="3142601" cy="190833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986110" y="1179711"/>
            <a:ext cx="768219" cy="281941"/>
          </a:xfrm>
          <a:prstGeom prst="rect">
            <a:avLst/>
          </a:prstGeom>
          <a:ln w="25400">
            <a:solidFill>
              <a:srgbClr val="C0504D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/>
            </a:lvl1pPr>
          </a:lstStyle>
          <a:p>
            <a:pPr lvl="0">
              <a:defRPr sz="1800">
                <a:uFillTx/>
              </a:defRPr>
            </a:pPr>
            <a:r>
              <a:rPr sz="1100">
                <a:uFill>
                  <a:solidFill/>
                </a:uFill>
              </a:rPr>
              <a:t>MiniBooNE</a:t>
            </a:r>
          </a:p>
        </p:txBody>
      </p:sp>
      <p:sp>
        <p:nvSpPr>
          <p:cNvPr id="159" name="Shape 159"/>
          <p:cNvSpPr/>
          <p:nvPr/>
        </p:nvSpPr>
        <p:spPr>
          <a:xfrm>
            <a:off x="864912" y="5906283"/>
            <a:ext cx="3822438" cy="824866"/>
          </a:xfrm>
          <a:prstGeom prst="rect">
            <a:avLst/>
          </a:prstGeom>
          <a:ln>
            <a:solidFill>
              <a:srgbClr val="9411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600"/>
              <a:t>MicroBooNE can investigate a critical piece of the puzzle: </a:t>
            </a:r>
            <a:r>
              <a:rPr sz="1600" b="1">
                <a:solidFill>
                  <a:srgbClr val="941100"/>
                </a:solidFill>
              </a:rPr>
              <a:t>are the excess events seen by MiniBooNE </a:t>
            </a:r>
            <a:r>
              <a:rPr sz="1600" b="1" u="sng">
                <a:solidFill>
                  <a:srgbClr val="941100"/>
                </a:solidFill>
              </a:rPr>
              <a:t>electrons</a:t>
            </a:r>
            <a:r>
              <a:rPr sz="1600" b="1">
                <a:solidFill>
                  <a:srgbClr val="941100"/>
                </a:solidFill>
              </a:rPr>
              <a:t> or </a:t>
            </a:r>
            <a:r>
              <a:rPr sz="1600" b="1" u="sng">
                <a:solidFill>
                  <a:srgbClr val="941100"/>
                </a:solidFill>
              </a:rPr>
              <a:t>photons</a:t>
            </a:r>
            <a:r>
              <a:rPr sz="1600" b="1">
                <a:solidFill>
                  <a:srgbClr val="941100"/>
                </a:solidFill>
              </a:rPr>
              <a:t>?</a:t>
            </a:r>
          </a:p>
        </p:txBody>
      </p:sp>
      <p:sp>
        <p:nvSpPr>
          <p:cNvPr id="160" name="Shape 160"/>
          <p:cNvSpPr/>
          <p:nvPr/>
        </p:nvSpPr>
        <p:spPr>
          <a:xfrm flipH="1">
            <a:off x="730949" y="2467576"/>
            <a:ext cx="1" cy="818516"/>
          </a:xfrm>
          <a:prstGeom prst="line">
            <a:avLst/>
          </a:prstGeom>
          <a:ln w="38100">
            <a:solidFill>
              <a:srgbClr val="945200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2737427" y="3433980"/>
            <a:ext cx="532543" cy="281941"/>
          </a:xfrm>
          <a:prstGeom prst="rect">
            <a:avLst/>
          </a:prstGeom>
          <a:ln w="25400">
            <a:solidFill>
              <a:srgbClr val="FFFB00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/>
            </a:lvl1pPr>
          </a:lstStyle>
          <a:p>
            <a:pPr lvl="0">
              <a:defRPr sz="1800">
                <a:uFillTx/>
              </a:defRPr>
            </a:pPr>
            <a:r>
              <a:rPr sz="1100">
                <a:uFill>
                  <a:solidFill/>
                </a:uFill>
              </a:rPr>
              <a:t>LArTPC</a:t>
            </a:r>
          </a:p>
        </p:txBody>
      </p:sp>
      <p:sp>
        <p:nvSpPr>
          <p:cNvPr id="162" name="Shape 162"/>
          <p:cNvSpPr/>
          <p:nvPr/>
        </p:nvSpPr>
        <p:spPr>
          <a:xfrm>
            <a:off x="4555332" y="1210939"/>
            <a:ext cx="3315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4555332" y="4383227"/>
            <a:ext cx="3315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pic>
        <p:nvPicPr>
          <p:cNvPr id="164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32708" y="4004685"/>
            <a:ext cx="4314037" cy="255535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7429321" y="2945394"/>
            <a:ext cx="1295758" cy="338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&gt;5</a:t>
            </a:r>
            <a:r>
              <a:rPr sz="160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σ</a:t>
            </a:r>
            <a:r>
              <a:rPr sz="1600">
                <a:uFill>
                  <a:solidFill/>
                </a:uFill>
              </a:rPr>
              <a:t>  statistical</a:t>
            </a:r>
          </a:p>
        </p:txBody>
      </p:sp>
      <p:sp>
        <p:nvSpPr>
          <p:cNvPr id="166" name="Shape 166"/>
          <p:cNvSpPr/>
          <p:nvPr/>
        </p:nvSpPr>
        <p:spPr>
          <a:xfrm>
            <a:off x="7429321" y="5767973"/>
            <a:ext cx="1295758" cy="338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&gt;4</a:t>
            </a:r>
            <a:r>
              <a:rPr sz="160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σ</a:t>
            </a:r>
            <a:r>
              <a:rPr sz="1600">
                <a:uFill>
                  <a:solidFill/>
                </a:uFill>
              </a:rPr>
              <a:t>  statistical</a:t>
            </a:r>
          </a:p>
        </p:txBody>
      </p:sp>
      <p:sp>
        <p:nvSpPr>
          <p:cNvPr id="167" name="Shape 167"/>
          <p:cNvSpPr/>
          <p:nvPr/>
        </p:nvSpPr>
        <p:spPr>
          <a:xfrm>
            <a:off x="5567327" y="4172768"/>
            <a:ext cx="97374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1200">
                <a:uFill>
                  <a:solidFill/>
                </a:uFill>
              </a:rPr>
              <a:t>6.0 x 10</a:t>
            </a:r>
            <a:r>
              <a:rPr sz="1200" baseline="31999">
                <a:uFill>
                  <a:solidFill/>
                </a:uFill>
              </a:rPr>
              <a:t>20</a:t>
            </a:r>
            <a:r>
              <a:rPr sz="1200">
                <a:uFill>
                  <a:solidFill/>
                </a:uFill>
              </a:rPr>
              <a:t> POT</a:t>
            </a:r>
          </a:p>
        </p:txBody>
      </p:sp>
      <p:sp>
        <p:nvSpPr>
          <p:cNvPr id="168" name="Shape 168"/>
          <p:cNvSpPr/>
          <p:nvPr/>
        </p:nvSpPr>
        <p:spPr>
          <a:xfrm>
            <a:off x="5567327" y="1350982"/>
            <a:ext cx="97374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200">
                <a:uFill>
                  <a:solidFill/>
                </a:uFill>
              </a:rPr>
              <a:t>6.0 x 10</a:t>
            </a:r>
            <a:r>
              <a:rPr sz="1200" baseline="31999">
                <a:uFill>
                  <a:solidFill/>
                </a:uFill>
              </a:rPr>
              <a:t>20</a:t>
            </a:r>
            <a:r>
              <a:rPr sz="1200">
                <a:uFill>
                  <a:solidFill/>
                </a:uFill>
              </a:rPr>
              <a:t> POT</a:t>
            </a:r>
          </a:p>
        </p:txBody>
      </p:sp>
      <p:sp>
        <p:nvSpPr>
          <p:cNvPr id="169" name="Shape 169"/>
          <p:cNvSpPr/>
          <p:nvPr/>
        </p:nvSpPr>
        <p:spPr>
          <a:xfrm>
            <a:off x="6446962" y="971346"/>
            <a:ext cx="1425238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/>
            </a:lvl1pPr>
          </a:lstStyle>
          <a:p>
            <a:pPr lvl="0">
              <a:defRPr sz="1800" b="0">
                <a:uFillTx/>
              </a:defRPr>
            </a:pPr>
            <a:r>
              <a:rPr sz="2000" b="1">
                <a:uFill>
                  <a:solidFill/>
                </a:uFill>
              </a:rPr>
              <a:t>MicroBooNE</a:t>
            </a:r>
          </a:p>
        </p:txBody>
      </p:sp>
      <p:sp>
        <p:nvSpPr>
          <p:cNvPr id="170" name="Shape 170"/>
          <p:cNvSpPr/>
          <p:nvPr/>
        </p:nvSpPr>
        <p:spPr>
          <a:xfrm>
            <a:off x="3841483" y="3427630"/>
            <a:ext cx="799522" cy="453391"/>
          </a:xfrm>
          <a:prstGeom prst="rect">
            <a:avLst/>
          </a:prstGeom>
          <a:ln w="635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rgbClr val="FF26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2600"/>
                </a:solidFill>
                <a:uFill>
                  <a:solidFill/>
                </a:uFill>
              </a:rPr>
              <a:t>OR…?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Some Recent History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xfrm>
            <a:off x="129986" y="940037"/>
            <a:ext cx="8884028" cy="561960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MicroBooNE was not designed to explore the complete sterile neutrino oscillation parameter space on its own</a:t>
            </a:r>
          </a:p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Summer 2012, an LOI was submitted to the Fermilab PAC for the “LAr1” project.  This was a 1-kton FV LArTPC, based on designs for LBNE, to serve as a second detector along with MicroBooNE.  Estimated cost was $80M.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11</a:t>
            </a:fld>
            <a:endParaRPr>
              <a:uFill>
                <a:solidFill/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Some Recent History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126448" y="927100"/>
            <a:ext cx="8891104" cy="54878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D6D6D6"/>
                </a:solidFill>
                <a:uFill>
                  <a:solidFill/>
                </a:uFill>
              </a:rPr>
              <a:t>MicroBooNE was not designed to explore the complete sterile neutrino oscillation parameter space on its own</a:t>
            </a:r>
          </a:p>
          <a:p>
            <a:pPr lvl="0">
              <a:spcAft>
                <a:spcPts val="600"/>
              </a:spcAft>
              <a:defRPr sz="1800">
                <a:uFillTx/>
              </a:defRPr>
            </a:pPr>
            <a:r>
              <a:rPr sz="1600" dirty="0">
                <a:solidFill>
                  <a:srgbClr val="D6D6D6"/>
                </a:solidFill>
                <a:uFill>
                  <a:solidFill/>
                </a:uFill>
              </a:rPr>
              <a:t>Summer 2012, an LOI was submitted to the Fermilab PAC for the “LAr1” project.  This was a 1-kton FV LArTPC, based on designs for LBNE, to serve as a second detector along with MicroBooNE.  Estimated cost was $80M.</a:t>
            </a:r>
          </a:p>
          <a:p>
            <a:pPr marL="342674" lvl="0" indent="-342674">
              <a:spcBef>
                <a:spcPts val="1000"/>
              </a:spcBef>
              <a:defRPr sz="1800">
                <a:uFillTx/>
              </a:defRPr>
            </a:pPr>
            <a:r>
              <a:rPr sz="2200" dirty="0">
                <a:solidFill>
                  <a:srgbClr val="011993"/>
                </a:solidFill>
                <a:uFill>
                  <a:solidFill/>
                </a:uFill>
              </a:rPr>
              <a:t>Fast forward to the January 2014 PAC where two new proposals were put forward:</a:t>
            </a:r>
          </a:p>
        </p:txBody>
      </p: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12</a:t>
            </a:fld>
            <a:endParaRPr>
              <a:uFill>
                <a:solidFill/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Some Recent History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126448" y="927100"/>
            <a:ext cx="8891104" cy="54878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D6D6D6"/>
                </a:solidFill>
                <a:uFill>
                  <a:solidFill/>
                </a:uFill>
              </a:rPr>
              <a:t>MicroBooNE was not designed to explore the complete sterile neutrino oscillation parameter space on its own</a:t>
            </a:r>
          </a:p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D6D6D6"/>
                </a:solidFill>
                <a:uFill>
                  <a:solidFill/>
                </a:uFill>
              </a:rPr>
              <a:t>Summer 2012, an LOI was submitted to the Fermilab PAC for the “LAr1” project.  This was a 1-kton FV LArTPC, based on designs for LBNE, to serve as a second detector along with MicroBooNE.  Estimated cost was $80M.</a:t>
            </a:r>
          </a:p>
          <a:p>
            <a:pPr marL="342674" lvl="0" indent="-342674">
              <a:spcBef>
                <a:spcPts val="1500"/>
              </a:spcBef>
              <a:spcAft>
                <a:spcPts val="1800"/>
              </a:spcAft>
              <a:defRPr sz="1800">
                <a:uFillTx/>
              </a:defRPr>
            </a:pPr>
            <a:r>
              <a:rPr sz="2200" dirty="0">
                <a:solidFill>
                  <a:srgbClr val="011993"/>
                </a:solidFill>
                <a:uFill>
                  <a:solidFill/>
                </a:uFill>
              </a:rPr>
              <a:t>Fast forward to the January 2014 PAC where two new proposals were put forward:</a:t>
            </a:r>
          </a:p>
          <a:p>
            <a:pPr lvl="1">
              <a:defRPr sz="1800">
                <a:uFillTx/>
              </a:defRPr>
            </a:pPr>
            <a:r>
              <a:rPr sz="2100" dirty="0">
                <a:solidFill>
                  <a:srgbClr val="FF2600"/>
                </a:solidFill>
                <a:uFill>
                  <a:solidFill/>
                </a:uFill>
              </a:rPr>
              <a:t>P-1053: LAr1-ND</a:t>
            </a:r>
          </a:p>
          <a:p>
            <a:pPr lvl="2">
              <a:spcBef>
                <a:spcPts val="1500"/>
              </a:spcBef>
              <a:defRPr sz="1800">
                <a:uFillTx/>
              </a:defRPr>
            </a:pPr>
            <a:r>
              <a:rPr sz="1700" dirty="0">
                <a:solidFill>
                  <a:srgbClr val="011993"/>
                </a:solidFill>
                <a:uFill>
                  <a:solidFill/>
                </a:uFill>
              </a:rPr>
              <a:t>Realizing the importance of a near detector to measure the unoscillated fluxes and the physics program enabled in a first phase with a ND + MicroBooNE, LAr1-ND was proposed as the next phase in the SBN program.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13</a:t>
            </a:fld>
            <a:endParaRPr>
              <a:uFill>
                <a:solidFill/>
              </a:u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2862598" y="3473238"/>
            <a:ext cx="591647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200" u="sng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hlinkClick r:id="rId2"/>
              </a:rPr>
              <a:t>http://www.fnal.gov/directorate/program_planning/Jan2014PACPublic/LAr1ND_Proposal.pdf</a:t>
            </a:r>
            <a:r>
              <a:rPr sz="1200">
                <a:uFill>
                  <a:solidFill/>
                </a:u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Some Recent History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xfrm>
            <a:off x="126448" y="925248"/>
            <a:ext cx="8891104" cy="54878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D6D6D6"/>
                </a:solidFill>
                <a:uFill>
                  <a:solidFill/>
                </a:uFill>
              </a:rPr>
              <a:t>MicroBooNE was not designed to explore the complete sterile neutrino oscillation parameter space on its own</a:t>
            </a:r>
          </a:p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D6D6D6"/>
                </a:solidFill>
                <a:uFill>
                  <a:solidFill/>
                </a:uFill>
              </a:rPr>
              <a:t>Summer 2012, an LOI was submitted to the Fermilab PAC for the “LAr1” project.  This was a 1-kton FV LArTPC, based on designs for LBNE, to serve as a second detector along with MicroBooNE.  Estimated cost was $80M.</a:t>
            </a:r>
          </a:p>
          <a:p>
            <a:pPr marL="342674" lvl="0" indent="-342674">
              <a:spcBef>
                <a:spcPts val="1500"/>
              </a:spcBef>
              <a:spcAft>
                <a:spcPts val="1800"/>
              </a:spcAft>
              <a:defRPr sz="1800">
                <a:uFillTx/>
              </a:defRPr>
            </a:pPr>
            <a:r>
              <a:rPr sz="2200" dirty="0">
                <a:solidFill>
                  <a:srgbClr val="011993"/>
                </a:solidFill>
                <a:uFill>
                  <a:solidFill/>
                </a:uFill>
              </a:rPr>
              <a:t>Fast forward to the January 2014 PAC where two new proposals were put forward:</a:t>
            </a:r>
          </a:p>
          <a:p>
            <a:pPr lvl="1">
              <a:defRPr sz="1800">
                <a:uFillTx/>
              </a:defRPr>
            </a:pPr>
            <a:r>
              <a:rPr sz="2100" dirty="0">
                <a:solidFill>
                  <a:srgbClr val="FF2600"/>
                </a:solidFill>
                <a:uFill>
                  <a:solidFill/>
                </a:uFill>
              </a:rPr>
              <a:t>P-1053: LAr1-ND</a:t>
            </a:r>
          </a:p>
          <a:p>
            <a:pPr lvl="2">
              <a:spcBef>
                <a:spcPts val="1500"/>
              </a:spcBef>
              <a:spcAft>
                <a:spcPts val="1200"/>
              </a:spcAft>
              <a:defRPr sz="1800">
                <a:uFillTx/>
              </a:defRPr>
            </a:pPr>
            <a:r>
              <a:rPr sz="1700" dirty="0">
                <a:solidFill>
                  <a:srgbClr val="011993"/>
                </a:solidFill>
                <a:uFill>
                  <a:solidFill/>
                </a:uFill>
              </a:rPr>
              <a:t>Realizing the importance of a near detector to measure the unoscillated fluxes and the physics program enabled in a first phase with a ND + MicroBooNE, LAr1-ND was proposed as the next phase in the SBN program.</a:t>
            </a:r>
          </a:p>
          <a:p>
            <a:pPr lvl="1">
              <a:defRPr sz="1800">
                <a:uFillTx/>
              </a:defRPr>
            </a:pPr>
            <a:r>
              <a:rPr sz="2100" dirty="0">
                <a:solidFill>
                  <a:srgbClr val="FF2600"/>
                </a:solidFill>
                <a:uFill>
                  <a:solidFill/>
                </a:uFill>
              </a:rPr>
              <a:t>P-1052: ICARUS@FNAL</a:t>
            </a:r>
          </a:p>
          <a:p>
            <a:pPr lvl="2">
              <a:defRPr sz="1800">
                <a:uFillTx/>
              </a:defRPr>
            </a:pPr>
            <a:r>
              <a:rPr sz="1700" dirty="0">
                <a:solidFill>
                  <a:srgbClr val="011993"/>
                </a:solidFill>
                <a:uFill>
                  <a:solidFill/>
                </a:uFill>
              </a:rPr>
              <a:t>Was proposed to relocate the updated existing ICARUS T600 LArTPC detector (~450-ton FV) to the BNB and to construct a new one-fourth scale detector based on the same design to serve as a near detector for oscillation searches. 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14</a:t>
            </a:fld>
            <a:endParaRPr>
              <a:uFill>
                <a:solidFill/>
              </a:u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2862598" y="3473238"/>
            <a:ext cx="591647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200" u="sng" dirty="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hlinkClick r:id="rId2"/>
              </a:rPr>
              <a:t>http://www.fnal.gov/directorate/program_planning/Jan2014PACPublic/LAr1ND_Proposal.pdf</a:t>
            </a:r>
            <a:r>
              <a:rPr sz="1200" dirty="0">
                <a:uFill>
                  <a:solidFill/>
                </a:uFill>
              </a:rPr>
              <a:t> </a:t>
            </a:r>
          </a:p>
        </p:txBody>
      </p:sp>
      <p:sp>
        <p:nvSpPr>
          <p:cNvPr id="189" name="Shape 189"/>
          <p:cNvSpPr/>
          <p:nvPr/>
        </p:nvSpPr>
        <p:spPr>
          <a:xfrm>
            <a:off x="3711560" y="4968949"/>
            <a:ext cx="528641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200" u="sng" dirty="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hlinkClick r:id="rId3"/>
              </a:rPr>
              <a:t>http://www.fnal.gov/directorate/program_planning/Jan2014PACPublic/ICARUS.pdf</a:t>
            </a:r>
            <a:r>
              <a:rPr sz="1200" dirty="0">
                <a:uFill>
                  <a:solidFill/>
                </a:u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3050" y="846614"/>
            <a:ext cx="4059689" cy="517283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ICARUS@FNAL Proposal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15</a:t>
            </a:fld>
            <a:endParaRPr>
              <a:uFill>
                <a:solidFill/>
              </a:uFill>
            </a:endParaRPr>
          </a:p>
        </p:txBody>
      </p:sp>
      <p:pic>
        <p:nvPicPr>
          <p:cNvPr id="19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04" y="4251035"/>
            <a:ext cx="3439884" cy="239886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3255415" y="5537970"/>
            <a:ext cx="2887170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>
                <a:uFillTx/>
              </a:defRPr>
            </a:pPr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ICARUS data event with: </a:t>
            </a:r>
          </a:p>
          <a:p>
            <a:pPr lvl="0" algn="l">
              <a:defRPr>
                <a:uFillTx/>
              </a:defRPr>
            </a:pPr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sz="1500" baseline="-5999">
                <a:latin typeface="Comic Sans MS"/>
                <a:ea typeface="Comic Sans MS"/>
                <a:cs typeface="Comic Sans MS"/>
                <a:sym typeface="Comic Sans MS"/>
              </a:rPr>
              <a:t>visible</a:t>
            </a:r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 = 11.5 ± 1.8 GeV </a:t>
            </a:r>
          </a:p>
          <a:p>
            <a:pPr lvl="0" algn="l">
              <a:defRPr>
                <a:uFillTx/>
              </a:defRPr>
            </a:pPr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sz="1500" baseline="-5999">
                <a:latin typeface="Comic Sans MS"/>
                <a:ea typeface="Comic Sans MS"/>
                <a:cs typeface="Comic Sans MS"/>
                <a:sym typeface="Comic Sans MS"/>
              </a:rPr>
              <a:t>electron</a:t>
            </a:r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 = 10 ± 1.8 GeV </a:t>
            </a:r>
          </a:p>
          <a:p>
            <a:pPr lvl="0" algn="l">
              <a:defRPr>
                <a:uFillTx/>
              </a:defRPr>
            </a:pPr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 sz="1500" baseline="-5999">
                <a:latin typeface="Comic Sans MS"/>
                <a:ea typeface="Comic Sans MS"/>
                <a:cs typeface="Comic Sans MS"/>
                <a:sym typeface="Comic Sans MS"/>
              </a:rPr>
              <a:t>transverse</a:t>
            </a:r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 = 1.8 ± 0.4 GeV/c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xfrm>
            <a:off x="63246" y="951750"/>
            <a:ext cx="4825474" cy="3344742"/>
          </a:xfrm>
          <a:prstGeom prst="rect">
            <a:avLst/>
          </a:prstGeom>
        </p:spPr>
        <p:txBody>
          <a:bodyPr/>
          <a:lstStyle/>
          <a:p>
            <a:pPr marL="236474" lvl="0" indent="-236474" defTabSz="447755">
              <a:spcBef>
                <a:spcPts val="1600"/>
              </a:spcBef>
              <a:spcAft>
                <a:spcPts val="600"/>
              </a:spcAft>
              <a:defRPr sz="1800">
                <a:uFillTx/>
              </a:defRPr>
            </a:pPr>
            <a:r>
              <a:rPr sz="1568" dirty="0">
                <a:uFill>
                  <a:solidFill/>
                </a:uFill>
              </a:rPr>
              <a:t>ICARUS T600 detector to be located along the BNB at ~700 m from the target</a:t>
            </a:r>
          </a:p>
          <a:p>
            <a:pPr marL="236474" lvl="0" indent="-236474" defTabSz="447755">
              <a:spcBef>
                <a:spcPts val="1600"/>
              </a:spcBef>
              <a:spcAft>
                <a:spcPts val="600"/>
              </a:spcAft>
              <a:defRPr sz="1800">
                <a:uFillTx/>
              </a:defRPr>
            </a:pPr>
            <a:r>
              <a:rPr sz="1568" dirty="0">
                <a:uFill>
                  <a:solidFill/>
                </a:uFill>
              </a:rPr>
              <a:t>A new T150 detector based on the ICARUS design to be located at about 150±50 m from the target</a:t>
            </a:r>
          </a:p>
          <a:p>
            <a:pPr marL="236474" lvl="0" indent="-236474" defTabSz="447755">
              <a:spcBef>
                <a:spcPts val="1600"/>
              </a:spcBef>
              <a:spcAft>
                <a:spcPts val="600"/>
              </a:spcAft>
              <a:defRPr sz="1800">
                <a:uFillTx/>
              </a:defRPr>
            </a:pPr>
            <a:r>
              <a:rPr sz="1568" dirty="0">
                <a:uFill>
                  <a:solidFill/>
                </a:uFill>
              </a:rPr>
              <a:t>T600 would also receive </a:t>
            </a:r>
            <a:r>
              <a:rPr sz="1568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568" dirty="0">
                <a:uFill>
                  <a:solidFill/>
                </a:uFill>
              </a:rPr>
              <a:t>’s from the off-axis NuMI neutrino beam peaked at ~2 GeV with an enriched </a:t>
            </a:r>
            <a:r>
              <a:rPr sz="1568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568" baseline="-5999" dirty="0">
                <a:uFill>
                  <a:solidFill/>
                </a:uFill>
              </a:rPr>
              <a:t>e</a:t>
            </a:r>
            <a:r>
              <a:rPr sz="1568" dirty="0">
                <a:uFill>
                  <a:solidFill/>
                </a:uFill>
              </a:rPr>
              <a:t> flux</a:t>
            </a:r>
          </a:p>
          <a:p>
            <a:pPr marL="236474" lvl="0" indent="-236474" defTabSz="447755">
              <a:spcBef>
                <a:spcPts val="1600"/>
              </a:spcBef>
              <a:defRPr sz="1800">
                <a:uFillTx/>
              </a:defRPr>
            </a:pPr>
            <a:r>
              <a:rPr sz="1568" dirty="0">
                <a:uFill>
                  <a:solidFill/>
                </a:uFill>
              </a:rPr>
              <a:t>The dual presence of T600 and new T150 would extend the information coming from MicroBooNE</a:t>
            </a:r>
          </a:p>
        </p:txBody>
      </p:sp>
      <p:sp>
        <p:nvSpPr>
          <p:cNvPr id="197" name="Shape 197"/>
          <p:cNvSpPr/>
          <p:nvPr/>
        </p:nvSpPr>
        <p:spPr>
          <a:xfrm>
            <a:off x="5740711" y="6156449"/>
            <a:ext cx="3165564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1000" u="sng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hlinkClick r:id="rId4"/>
              </a:rPr>
              <a:t>http://www.fnal.gov/directorate/program_planning/Jan2014PACPublic/PAC_presentation.jan2014.F.pptx</a:t>
            </a:r>
            <a:r>
              <a:rPr sz="1000">
                <a:uFill>
                  <a:solidFill/>
                </a:u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LAr1-ND Proposal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xfrm>
            <a:off x="76200" y="939050"/>
            <a:ext cx="4902864" cy="5879253"/>
          </a:xfrm>
          <a:prstGeom prst="rect">
            <a:avLst/>
          </a:prstGeom>
        </p:spPr>
        <p:txBody>
          <a:bodyPr/>
          <a:lstStyle/>
          <a:p>
            <a:pPr marL="241300" lvl="0" indent="-241300"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LAr1-ND detector design approach: </a:t>
            </a:r>
          </a:p>
          <a:p>
            <a:pPr marL="552261" lvl="1" indent="-285561">
              <a:buClr>
                <a:srgbClr val="011993"/>
              </a:buClr>
              <a:buChar char="๏"/>
              <a:defRPr sz="1800">
                <a:uFillTx/>
              </a:defRPr>
            </a:pPr>
            <a:r>
              <a:rPr sz="1600" dirty="0">
                <a:solidFill>
                  <a:srgbClr val="011993"/>
                </a:solidFill>
                <a:uFill>
                  <a:solidFill/>
                </a:uFill>
              </a:rPr>
              <a:t>utilize as many design elements developed for the LBNE Far Detector as feasible </a:t>
            </a:r>
          </a:p>
          <a:p>
            <a:pPr marL="552261" lvl="1" indent="-285561">
              <a:buClr>
                <a:srgbClr val="011993"/>
              </a:buClr>
              <a:buChar char="๏"/>
              <a:defRPr sz="1800">
                <a:uFillTx/>
              </a:defRPr>
            </a:pPr>
            <a:r>
              <a:rPr sz="1600" dirty="0">
                <a:solidFill>
                  <a:srgbClr val="011993"/>
                </a:solidFill>
                <a:uFill>
                  <a:solidFill/>
                </a:uFill>
              </a:rPr>
              <a:t>implement technology that builds upon experience from the T600, MicroBooNE and the 35-ton membrane cryostat prototype</a:t>
            </a:r>
          </a:p>
          <a:p>
            <a:pPr marL="552261" lvl="1" indent="-285561">
              <a:spcBef>
                <a:spcPts val="1300"/>
              </a:spcBef>
              <a:spcAft>
                <a:spcPts val="600"/>
              </a:spcAft>
              <a:buClr>
                <a:srgbClr val="011993"/>
              </a:buClr>
              <a:buChar char="๏"/>
              <a:defRPr sz="1800">
                <a:uFillTx/>
              </a:defRPr>
            </a:pPr>
            <a:r>
              <a:rPr sz="1600" dirty="0">
                <a:solidFill>
                  <a:srgbClr val="011993"/>
                </a:solidFill>
                <a:uFill>
                  <a:solidFill/>
                </a:uFill>
              </a:rPr>
              <a:t>control project cost by reusing the empty SciBooNE detector hall at 100 m on the BNB</a:t>
            </a:r>
            <a:r>
              <a:rPr sz="1600" dirty="0">
                <a:uFill>
                  <a:solidFill/>
                </a:uFill>
              </a:rPr>
              <a:t> </a:t>
            </a:r>
          </a:p>
          <a:p>
            <a:pPr marL="285561" lvl="0" indent="-285561">
              <a:spcBef>
                <a:spcPts val="1300"/>
              </a:spcBef>
              <a:spcAft>
                <a:spcPts val="600"/>
              </a:spcAft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LAr-ND would provide high-statistics measurement of the intrinsic BNB content, enabling sensitive oscillation searches in combination with downstream detectors</a:t>
            </a:r>
          </a:p>
          <a:p>
            <a:pPr marL="241300" lvl="0" indent="-241300">
              <a:spcBef>
                <a:spcPts val="1300"/>
              </a:spcBef>
              <a:spcAft>
                <a:spcPts val="600"/>
              </a:spcAft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Together with MicroBooNE, provide a complete interpretation of the MiniBooNE excess.  Photons or electrons?  Intrinsic to the beam or appearing?</a:t>
            </a:r>
          </a:p>
          <a:p>
            <a:pPr marL="241300" lvl="0" indent="-241300"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Valuable “physics R&amp;D” such as reconstruction development and GeV 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600" dirty="0">
                <a:uFill>
                  <a:solidFill/>
                </a:uFill>
              </a:rPr>
              <a:t>-Ar cross sections.          </a:t>
            </a:r>
            <a:r>
              <a:rPr lang="en-US" sz="1600" dirty="0" smtClean="0">
                <a:uFill>
                  <a:solidFill/>
                </a:uFill>
              </a:rPr>
              <a:t> </a:t>
            </a:r>
            <a:r>
              <a:rPr sz="1600" dirty="0" smtClean="0">
                <a:solidFill>
                  <a:srgbClr val="FF2600"/>
                </a:solidFill>
                <a:uFill>
                  <a:solidFill/>
                </a:uFill>
              </a:rPr>
              <a:t>~</a:t>
            </a:r>
            <a:r>
              <a:rPr sz="1600" dirty="0">
                <a:solidFill>
                  <a:srgbClr val="FF2600"/>
                </a:solidFill>
                <a:uFill>
                  <a:solidFill/>
                </a:uFill>
              </a:rPr>
              <a:t>1M </a:t>
            </a:r>
            <a:r>
              <a:rPr sz="1600" dirty="0">
                <a:solidFill>
                  <a:srgbClr val="FF2600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600" baseline="-5999" dirty="0">
                <a:solidFill>
                  <a:srgbClr val="FF2600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1600" dirty="0">
                <a:solidFill>
                  <a:srgbClr val="FF2600"/>
                </a:solidFill>
                <a:uFill>
                  <a:solidFill/>
                </a:uFill>
              </a:rPr>
              <a:t> events per year, 6,000 </a:t>
            </a:r>
            <a:r>
              <a:rPr sz="1600" dirty="0">
                <a:solidFill>
                  <a:srgbClr val="FF2600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600" baseline="-5999" dirty="0">
                <a:solidFill>
                  <a:srgbClr val="FF2600"/>
                </a:solidFill>
                <a:uFill>
                  <a:solidFill/>
                </a:uFill>
              </a:rPr>
              <a:t>e</a:t>
            </a:r>
            <a:r>
              <a:rPr sz="1600" dirty="0">
                <a:solidFill>
                  <a:srgbClr val="FF2600"/>
                </a:solidFill>
                <a:uFill>
                  <a:solidFill/>
                </a:uFill>
              </a:rPr>
              <a:t> per year!</a:t>
            </a:r>
          </a:p>
        </p:txBody>
      </p:sp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16</a:t>
            </a:fld>
            <a:endParaRPr>
              <a:uFill>
                <a:solidFill/>
              </a:uFill>
            </a:endParaRPr>
          </a:p>
        </p:txBody>
      </p:sp>
      <p:pic>
        <p:nvPicPr>
          <p:cNvPr id="202" name="lar1nd_3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6635" y="3929265"/>
            <a:ext cx="3056205" cy="2880906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203" name="pasted-image.tif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203063" y="886479"/>
            <a:ext cx="1538662" cy="2949423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204" name="Shape 204"/>
          <p:cNvSpPr/>
          <p:nvPr/>
        </p:nvSpPr>
        <p:spPr>
          <a:xfrm flipV="1">
            <a:off x="6006426" y="1819735"/>
            <a:ext cx="5946" cy="1083064"/>
          </a:xfrm>
          <a:prstGeom prst="line">
            <a:avLst/>
          </a:prstGeom>
          <a:ln w="25400">
            <a:solidFill>
              <a:srgbClr val="F79646"/>
            </a:solidFill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6038012" y="2203027"/>
            <a:ext cx="57543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FF93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9300"/>
                </a:solidFill>
                <a:uFill>
                  <a:solidFill/>
                </a:uFill>
              </a:rPr>
              <a:t>100m</a:t>
            </a:r>
          </a:p>
        </p:txBody>
      </p:sp>
      <p:pic>
        <p:nvPicPr>
          <p:cNvPr id="206" name="pasted-image.tif"/>
          <p:cNvPicPr/>
          <p:nvPr/>
        </p:nvPicPr>
        <p:blipFill>
          <a:blip r:embed="rId4">
            <a:extLst/>
          </a:blip>
          <a:srcRect l="54803" t="3665"/>
          <a:stretch>
            <a:fillRect/>
          </a:stretch>
        </p:blipFill>
        <p:spPr>
          <a:xfrm>
            <a:off x="6971534" y="873978"/>
            <a:ext cx="2016085" cy="2974775"/>
          </a:xfrm>
          <a:prstGeom prst="rect">
            <a:avLst/>
          </a:prstGeom>
          <a:ln w="12700">
            <a:solidFill/>
            <a:miter lim="400000"/>
          </a:ln>
        </p:spPr>
      </p:pic>
      <p:sp>
        <p:nvSpPr>
          <p:cNvPr id="207" name="Shape 207"/>
          <p:cNvSpPr/>
          <p:nvPr/>
        </p:nvSpPr>
        <p:spPr>
          <a:xfrm flipV="1">
            <a:off x="8399045" y="3393969"/>
            <a:ext cx="1" cy="818516"/>
          </a:xfrm>
          <a:prstGeom prst="line">
            <a:avLst/>
          </a:prstGeom>
          <a:ln w="50800">
            <a:solidFill>
              <a:srgbClr val="FFFFFF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 flipH="1">
            <a:off x="6148288" y="1924083"/>
            <a:ext cx="948976" cy="1"/>
          </a:xfrm>
          <a:prstGeom prst="line">
            <a:avLst/>
          </a:prstGeom>
          <a:ln w="50800">
            <a:solidFill>
              <a:srgbClr val="FFFFFF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19094" y="6559880"/>
            <a:ext cx="5585791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1000" u="sng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hlinkClick r:id="rId5"/>
              </a:rPr>
              <a:t>http://www.fnal.gov/directorate/program_planning/Jan2014PACPublic/LAr1ND_PAC_2014_01_23_v3.pdf</a:t>
            </a:r>
            <a:r>
              <a:rPr sz="1000">
                <a:uFill>
                  <a:solidFill/>
                </a:uFill>
              </a:rPr>
              <a:t> </a:t>
            </a:r>
          </a:p>
        </p:txBody>
      </p:sp>
      <p:sp>
        <p:nvSpPr>
          <p:cNvPr id="210" name="Shape 210"/>
          <p:cNvSpPr/>
          <p:nvPr/>
        </p:nvSpPr>
        <p:spPr>
          <a:xfrm flipV="1">
            <a:off x="5726909" y="928241"/>
            <a:ext cx="1" cy="1834007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5190363" y="1388582"/>
            <a:ext cx="50039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/>
                </a:uFill>
              </a:rPr>
              <a:t>BNB</a:t>
            </a:r>
          </a:p>
        </p:txBody>
      </p:sp>
      <p:sp>
        <p:nvSpPr>
          <p:cNvPr id="212" name="Shape 212"/>
          <p:cNvSpPr/>
          <p:nvPr/>
        </p:nvSpPr>
        <p:spPr>
          <a:xfrm>
            <a:off x="5118998" y="5436715"/>
            <a:ext cx="1001413" cy="1012191"/>
          </a:xfrm>
          <a:prstGeom prst="rect">
            <a:avLst/>
          </a:prstGeom>
          <a:solidFill>
            <a:srgbClr val="FFFFFF"/>
          </a:solidFill>
          <a:ln w="635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500">
                <a:uFill>
                  <a:solidFill/>
                </a:uFill>
              </a:rPr>
              <a:t>82 ton TPC</a:t>
            </a:r>
          </a:p>
          <a:p>
            <a:pPr lvl="0">
              <a:defRPr>
                <a:uFillTx/>
              </a:defRPr>
            </a:pPr>
            <a:r>
              <a:rPr sz="1500">
                <a:uFill>
                  <a:solidFill/>
                </a:uFill>
              </a:rPr>
              <a:t>membrane</a:t>
            </a:r>
          </a:p>
          <a:p>
            <a:pPr lvl="0">
              <a:defRPr>
                <a:uFillTx/>
              </a:defRPr>
            </a:pPr>
            <a:r>
              <a:rPr sz="1500">
                <a:uFill>
                  <a:solidFill/>
                </a:uFill>
              </a:rPr>
              <a:t>cryostat</a:t>
            </a:r>
          </a:p>
          <a:p>
            <a:pPr lvl="0">
              <a:defRPr>
                <a:uFillTx/>
              </a:defRPr>
            </a:pPr>
            <a:r>
              <a:rPr sz="1500">
                <a:uFill>
                  <a:solidFill/>
                </a:uFill>
              </a:rPr>
              <a:t>design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41100"/>
                </a:solidFill>
                <a:uFill>
                  <a:solidFill>
                    <a:srgbClr val="953735"/>
                  </a:solidFill>
                </a:uFill>
              </a:rPr>
              <a:t> SBN Program Development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xfrm>
            <a:off x="76200" y="952500"/>
            <a:ext cx="8991600" cy="54878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2674" lvl="0" indent="-342674">
              <a:spcBef>
                <a:spcPts val="1500"/>
              </a:spcBef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Since the January PAC, proponents of the </a:t>
            </a:r>
            <a:r>
              <a:rPr sz="2200" dirty="0">
                <a:solidFill>
                  <a:srgbClr val="FF2600"/>
                </a:solidFill>
                <a:uFill>
                  <a:solidFill/>
                </a:uFill>
              </a:rPr>
              <a:t>LAr1-ND</a:t>
            </a:r>
            <a:r>
              <a:rPr sz="2200" dirty="0">
                <a:uFill>
                  <a:solidFill/>
                </a:uFill>
              </a:rPr>
              <a:t> and </a:t>
            </a:r>
            <a:r>
              <a:rPr sz="2200" dirty="0">
                <a:solidFill>
                  <a:srgbClr val="FF2600"/>
                </a:solidFill>
                <a:uFill>
                  <a:solidFill/>
                </a:uFill>
              </a:rPr>
              <a:t>ICARUS</a:t>
            </a:r>
            <a:r>
              <a:rPr sz="2200" dirty="0">
                <a:uFill>
                  <a:solidFill/>
                </a:uFill>
              </a:rPr>
              <a:t> proposals, members of the </a:t>
            </a:r>
            <a:r>
              <a:rPr sz="2200" dirty="0">
                <a:solidFill>
                  <a:srgbClr val="FF2600"/>
                </a:solidFill>
                <a:uFill>
                  <a:solidFill/>
                </a:uFill>
              </a:rPr>
              <a:t>MicroBooNE</a:t>
            </a:r>
            <a:r>
              <a:rPr sz="2200" dirty="0">
                <a:uFill>
                  <a:solidFill/>
                </a:uFill>
              </a:rPr>
              <a:t> collaboration, as well as representatives from </a:t>
            </a:r>
            <a:r>
              <a:rPr sz="2200" dirty="0">
                <a:solidFill>
                  <a:srgbClr val="FF2600"/>
                </a:solidFill>
                <a:uFill>
                  <a:solidFill/>
                </a:uFill>
              </a:rPr>
              <a:t>Fermilab</a:t>
            </a:r>
            <a:r>
              <a:rPr sz="2200" dirty="0">
                <a:uFill>
                  <a:solidFill/>
                </a:uFill>
              </a:rPr>
              <a:t>, </a:t>
            </a:r>
            <a:r>
              <a:rPr sz="2200" dirty="0">
                <a:solidFill>
                  <a:srgbClr val="FF2600"/>
                </a:solidFill>
                <a:uFill>
                  <a:solidFill/>
                </a:uFill>
              </a:rPr>
              <a:t>INFN</a:t>
            </a:r>
            <a:r>
              <a:rPr sz="2200" dirty="0">
                <a:uFill>
                  <a:solidFill/>
                </a:uFill>
              </a:rPr>
              <a:t> and </a:t>
            </a:r>
            <a:r>
              <a:rPr sz="2200" dirty="0">
                <a:solidFill>
                  <a:srgbClr val="FF2600"/>
                </a:solidFill>
                <a:uFill>
                  <a:solidFill/>
                </a:uFill>
              </a:rPr>
              <a:t>CERN</a:t>
            </a:r>
            <a:r>
              <a:rPr sz="2200" dirty="0">
                <a:uFill>
                  <a:solidFill/>
                </a:uFill>
              </a:rPr>
              <a:t>, have been working together to develop plans for a coherent SBN program on the BNB.   </a:t>
            </a:r>
          </a:p>
          <a:p>
            <a:pPr marL="867388" lvl="1" indent="-410493">
              <a:spcBef>
                <a:spcPts val="2100"/>
              </a:spcBef>
              <a:spcAft>
                <a:spcPts val="1200"/>
              </a:spcAft>
              <a:buChar char="๏"/>
              <a:defRPr sz="1800">
                <a:uFillTx/>
              </a:defRPr>
            </a:pPr>
            <a:r>
              <a:rPr dirty="0">
                <a:solidFill>
                  <a:srgbClr val="011993"/>
                </a:solidFill>
                <a:uFill>
                  <a:solidFill/>
                </a:uFill>
              </a:rPr>
              <a:t>An international team</a:t>
            </a:r>
            <a:r>
              <a:rPr dirty="0">
                <a:solidFill>
                  <a:srgbClr val="FF2600"/>
                </a:solidFill>
                <a:uFill>
                  <a:solidFill/>
                </a:uFill>
              </a:rPr>
              <a:t>*</a:t>
            </a:r>
            <a:r>
              <a:rPr dirty="0">
                <a:solidFill>
                  <a:srgbClr val="011993"/>
                </a:solidFill>
                <a:uFill>
                  <a:solidFill/>
                </a:uFill>
              </a:rPr>
              <a:t> is currently leading the preparation of a joint proposal to be submitted to the PAC for their next meeting in July.</a:t>
            </a:r>
          </a:p>
          <a:p>
            <a:pPr marL="867388" lvl="1" indent="-410493">
              <a:spcBef>
                <a:spcPts val="2100"/>
              </a:spcBef>
              <a:spcAft>
                <a:spcPts val="1200"/>
              </a:spcAft>
              <a:buChar char="๏"/>
              <a:defRPr sz="1800">
                <a:uFillTx/>
              </a:defRPr>
            </a:pPr>
            <a:r>
              <a:rPr dirty="0">
                <a:solidFill>
                  <a:srgbClr val="011993"/>
                </a:solidFill>
                <a:uFill>
                  <a:solidFill/>
                </a:uFill>
              </a:rPr>
              <a:t>This proposal will include physics sensitivities for a multi-LArTPC detector program with a LAr1-ND type near detector at 100-150m, MicroBooNE at 470m, and the ICARUS T600 detector at 600m along the BNB.</a:t>
            </a:r>
          </a:p>
          <a:p>
            <a:pPr marL="867388" lvl="1" indent="-410493">
              <a:buChar char="๏"/>
              <a:defRPr sz="1800">
                <a:uFillTx/>
              </a:defRPr>
            </a:pPr>
            <a:r>
              <a:rPr dirty="0">
                <a:solidFill>
                  <a:srgbClr val="011993"/>
                </a:solidFill>
                <a:uFill>
                  <a:solidFill/>
                </a:uFill>
              </a:rPr>
              <a:t>Three day workshop at FNAL in April with several members from each group</a:t>
            </a:r>
          </a:p>
          <a:p>
            <a:pPr marL="1167789" lvl="2" indent="-254000">
              <a:spcBef>
                <a:spcPts val="2100"/>
              </a:spcBef>
              <a:buChar char="-"/>
              <a:defRPr sz="1800">
                <a:uFillTx/>
              </a:defRPr>
            </a:pPr>
            <a:r>
              <a:rPr sz="1600" dirty="0">
                <a:solidFill>
                  <a:srgbClr val="011993"/>
                </a:solidFill>
                <a:uFill>
                  <a:solidFill/>
                </a:uFill>
              </a:rPr>
              <a:t>Workshop included also the NESSIE collaboration who have proposed a muon spectrometer-based addition to the SBN experimental program at FNAL </a:t>
            </a:r>
            <a:r>
              <a:rPr sz="1200" dirty="0">
                <a:solidFill>
                  <a:srgbClr val="011993"/>
                </a:solidFill>
                <a:uFill>
                  <a:solidFill/>
                </a:uFill>
              </a:rPr>
              <a:t>(arXiv:1404.2521)</a:t>
            </a:r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17</a:t>
            </a:fld>
            <a:endParaRPr>
              <a:uFill>
                <a:solidFill/>
              </a:uFill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363767" y="5912814"/>
            <a:ext cx="8467266" cy="526416"/>
          </a:xfrm>
          <a:prstGeom prst="rect">
            <a:avLst/>
          </a:prstGeom>
          <a:ln w="3175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>
                <a:uFillTx/>
              </a:defRPr>
            </a:pPr>
            <a:r>
              <a:rPr sz="1400" dirty="0">
                <a:solidFill>
                  <a:srgbClr val="FF2600"/>
                </a:solidFill>
                <a:uFill>
                  <a:solidFill/>
                </a:uFill>
              </a:rPr>
              <a:t>*</a:t>
            </a:r>
            <a:r>
              <a:rPr sz="1400" dirty="0">
                <a:uFill>
                  <a:solidFill/>
                </a:uFill>
              </a:rPr>
              <a:t>A. Guglielmi (INFN Padova/ICARUS), M. Nessi (CERN), D. Schmitz (Chicago/LAr1-ND), G. Zeller (FNAL/MicroBooNE),           </a:t>
            </a:r>
          </a:p>
          <a:p>
            <a:pPr lvl="0" algn="l">
              <a:defRPr>
                <a:uFillTx/>
              </a:defRPr>
            </a:pPr>
            <a:r>
              <a:rPr sz="1400" dirty="0">
                <a:uFill>
                  <a:solidFill/>
                </a:uFill>
              </a:rPr>
              <a:t>  and FNAL SBN Coordinator P. Wilson (FNAL SBN)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41100"/>
                </a:solidFill>
                <a:uFill>
                  <a:solidFill>
                    <a:srgbClr val="953735"/>
                  </a:solidFill>
                </a:uFill>
              </a:rPr>
              <a:t> SBN Program Optimization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76200" y="952500"/>
            <a:ext cx="8891104" cy="5487818"/>
          </a:xfrm>
          <a:prstGeom prst="rect">
            <a:avLst/>
          </a:prstGeom>
        </p:spPr>
        <p:txBody>
          <a:bodyPr lIns="0" tIns="0" rIns="0" bIns="0"/>
          <a:lstStyle/>
          <a:p>
            <a:pPr marL="342674" lvl="0" indent="-342674">
              <a:spcBef>
                <a:spcPts val="1900"/>
              </a:spcBef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Feeding into the proposal are the on-going efforts of Working Groups with broad participation among the institutions and collaborations.  Their charges are to address specific, key questions relating to the </a:t>
            </a:r>
            <a:r>
              <a:rPr sz="2200" u="sng">
                <a:uFill>
                  <a:solidFill/>
                </a:uFill>
              </a:rPr>
              <a:t>optimization</a:t>
            </a:r>
            <a:r>
              <a:rPr sz="2200">
                <a:uFill>
                  <a:solidFill/>
                </a:uFill>
              </a:rPr>
              <a:t> of the experimental configuration. </a:t>
            </a:r>
          </a:p>
          <a:p>
            <a:pPr marL="815473" lvl="1" indent="-307473">
              <a:spcBef>
                <a:spcPts val="1200"/>
              </a:spcBef>
              <a:buFontTx/>
              <a:buAutoNum type="arabicPeriod"/>
              <a:defRPr sz="1800">
                <a:uFillTx/>
              </a:defRPr>
            </a:pPr>
            <a:r>
              <a:rPr sz="2300">
                <a:solidFill>
                  <a:srgbClr val="011993"/>
                </a:solidFill>
                <a:uFill>
                  <a:solidFill/>
                </a:uFill>
              </a:rPr>
              <a:t>Cosmic backgrounds</a:t>
            </a:r>
          </a:p>
          <a:p>
            <a:pPr marL="1289094" lvl="2" indent="-375304">
              <a:spcBef>
                <a:spcPts val="1900"/>
              </a:spcBef>
              <a:defRPr sz="1800">
                <a:uFillTx/>
              </a:defRPr>
            </a:pPr>
            <a:r>
              <a:rPr sz="1600">
                <a:solidFill>
                  <a:srgbClr val="011993"/>
                </a:solidFill>
                <a:uFill>
                  <a:solidFill/>
                </a:uFill>
              </a:rPr>
              <a:t>Impact of cosmic muons, neutrons and photons for surface detectors</a:t>
            </a:r>
          </a:p>
          <a:p>
            <a:pPr marL="815473" lvl="1" indent="-307473">
              <a:spcBef>
                <a:spcPts val="1200"/>
              </a:spcBef>
              <a:buFontTx/>
              <a:buAutoNum type="arabicPeriod" startAt="2"/>
              <a:defRPr sz="1800">
                <a:uFillTx/>
              </a:defRPr>
            </a:pPr>
            <a:r>
              <a:rPr sz="2300">
                <a:solidFill>
                  <a:srgbClr val="011993"/>
                </a:solidFill>
                <a:uFill>
                  <a:solidFill/>
                </a:uFill>
              </a:rPr>
              <a:t>Neutrino Flux and Systematics</a:t>
            </a:r>
            <a:endParaRPr sz="1600">
              <a:solidFill>
                <a:srgbClr val="011993"/>
              </a:solidFill>
              <a:uFill>
                <a:solidFill/>
              </a:uFill>
            </a:endParaRPr>
          </a:p>
          <a:p>
            <a:pPr marL="1174871" lvl="2" indent="-261081">
              <a:spcBef>
                <a:spcPts val="1900"/>
              </a:spcBef>
              <a:defRPr sz="1800">
                <a:uFillTx/>
              </a:defRPr>
            </a:pPr>
            <a:r>
              <a:rPr sz="1600">
                <a:solidFill>
                  <a:srgbClr val="011993"/>
                </a:solidFill>
                <a:uFill>
                  <a:solidFill/>
                </a:uFill>
              </a:rPr>
              <a:t>Optimization of ND location, FD on-axis vs on surface </a:t>
            </a:r>
          </a:p>
          <a:p>
            <a:pPr marL="815473" lvl="1" indent="-307473">
              <a:spcBef>
                <a:spcPts val="1200"/>
              </a:spcBef>
              <a:buFontTx/>
              <a:buAutoNum type="arabicPeriod" startAt="3"/>
              <a:defRPr sz="1800">
                <a:uFillTx/>
              </a:defRPr>
            </a:pPr>
            <a:r>
              <a:rPr sz="2300">
                <a:solidFill>
                  <a:srgbClr val="011993"/>
                </a:solidFill>
                <a:uFill>
                  <a:solidFill/>
                </a:uFill>
              </a:rPr>
              <a:t>Detector Buildings and Siting</a:t>
            </a:r>
            <a:endParaRPr sz="1600">
              <a:solidFill>
                <a:srgbClr val="011993"/>
              </a:solidFill>
              <a:uFill>
                <a:solidFill/>
              </a:uFill>
            </a:endParaRPr>
          </a:p>
          <a:p>
            <a:pPr marL="1174871" lvl="2" indent="-261081">
              <a:spcBef>
                <a:spcPts val="1900"/>
              </a:spcBef>
              <a:defRPr sz="1800">
                <a:uFillTx/>
              </a:defRPr>
            </a:pPr>
            <a:r>
              <a:rPr sz="1600">
                <a:solidFill>
                  <a:srgbClr val="011993"/>
                </a:solidFill>
                <a:uFill>
                  <a:solidFill/>
                </a:uFill>
              </a:rPr>
              <a:t>Cost and scheduling</a:t>
            </a:r>
            <a:endParaRPr sz="2300">
              <a:solidFill>
                <a:srgbClr val="011993"/>
              </a:solidFill>
              <a:uFill>
                <a:solidFill/>
              </a:uFill>
            </a:endParaRPr>
          </a:p>
          <a:p>
            <a:pPr marL="815473" lvl="1" indent="-307473">
              <a:spcBef>
                <a:spcPts val="1900"/>
              </a:spcBef>
              <a:buFontTx/>
              <a:buAutoNum type="arabicPeriod" startAt="4"/>
              <a:defRPr sz="1800">
                <a:uFillTx/>
              </a:defRPr>
            </a:pPr>
            <a:r>
              <a:rPr sz="2300">
                <a:solidFill>
                  <a:srgbClr val="011993"/>
                </a:solidFill>
                <a:uFill>
                  <a:solidFill/>
                </a:uFill>
              </a:rPr>
              <a:t>Cryostat and Cryogenic Systems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18</a:t>
            </a:fld>
            <a:endParaRPr>
              <a:uFill>
                <a:solidFill/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833" y="-6350"/>
            <a:ext cx="9313666" cy="68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19</a:t>
            </a:fld>
            <a:endParaRPr>
              <a:uFill>
                <a:solidFill/>
              </a:uFill>
            </a:endParaRPr>
          </a:p>
        </p:txBody>
      </p:sp>
      <p:pic>
        <p:nvPicPr>
          <p:cNvPr id="225" name="lar1nd_3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6903" y="4912331"/>
            <a:ext cx="1915662" cy="1805782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22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6058" y="-5895"/>
            <a:ext cx="3445098" cy="2191410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227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49705" y="2570338"/>
            <a:ext cx="2045292" cy="1805677"/>
          </a:xfrm>
          <a:prstGeom prst="rect">
            <a:avLst/>
          </a:prstGeom>
          <a:ln w="12700">
            <a:solidFill/>
            <a:miter lim="400000"/>
          </a:ln>
        </p:spPr>
      </p:pic>
      <p:grpSp>
        <p:nvGrpSpPr>
          <p:cNvPr id="230" name="Group 230"/>
          <p:cNvGrpSpPr/>
          <p:nvPr/>
        </p:nvGrpSpPr>
        <p:grpSpPr>
          <a:xfrm>
            <a:off x="5609620" y="4771715"/>
            <a:ext cx="995218" cy="510541"/>
            <a:chOff x="-38099" y="-38100"/>
            <a:chExt cx="995217" cy="510540"/>
          </a:xfrm>
        </p:grpSpPr>
        <p:sp>
          <p:nvSpPr>
            <p:cNvPr id="229" name="Shape 229"/>
            <p:cNvSpPr/>
            <p:nvPr/>
          </p:nvSpPr>
          <p:spPr>
            <a:xfrm>
              <a:off x="0" y="0"/>
              <a:ext cx="919018" cy="434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700"/>
              </a:lvl1pPr>
            </a:lstStyle>
            <a:p>
              <a:pPr lvl="0">
                <a:defRPr sz="1800">
                  <a:uFillTx/>
                </a:defRPr>
              </a:pPr>
              <a:r>
                <a:rPr sz="1700">
                  <a:uFill>
                    <a:solidFill/>
                  </a:uFill>
                </a:rPr>
                <a:t>LAr1-ND</a:t>
              </a:r>
            </a:p>
          </p:txBody>
        </p:sp>
        <p:pic>
          <p:nvPicPr>
            <p:cNvPr id="228" name="Picture 227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8100" y="-38100"/>
              <a:ext cx="995218" cy="510541"/>
            </a:xfrm>
            <a:prstGeom prst="rect">
              <a:avLst/>
            </a:prstGeom>
            <a:effectLst/>
          </p:spPr>
        </p:pic>
      </p:grpSp>
      <p:grpSp>
        <p:nvGrpSpPr>
          <p:cNvPr id="233" name="Group 233"/>
          <p:cNvGrpSpPr/>
          <p:nvPr/>
        </p:nvGrpSpPr>
        <p:grpSpPr>
          <a:xfrm>
            <a:off x="5502017" y="1613403"/>
            <a:ext cx="1388224" cy="510541"/>
            <a:chOff x="-38099" y="-38100"/>
            <a:chExt cx="1388222" cy="510540"/>
          </a:xfrm>
        </p:grpSpPr>
        <p:sp>
          <p:nvSpPr>
            <p:cNvPr id="232" name="Shape 232"/>
            <p:cNvSpPr/>
            <p:nvPr/>
          </p:nvSpPr>
          <p:spPr>
            <a:xfrm>
              <a:off x="0" y="0"/>
              <a:ext cx="1312023" cy="434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700"/>
              </a:lvl1pPr>
            </a:lstStyle>
            <a:p>
              <a:pPr lvl="0">
                <a:defRPr sz="1800">
                  <a:uFillTx/>
                </a:defRPr>
              </a:pPr>
              <a:r>
                <a:rPr sz="1700">
                  <a:uFill>
                    <a:solidFill/>
                  </a:uFill>
                </a:rPr>
                <a:t>ICARUS T600</a:t>
              </a:r>
            </a:p>
          </p:txBody>
        </p:sp>
        <p:pic>
          <p:nvPicPr>
            <p:cNvPr id="231" name="Picture 230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8100" y="-38100"/>
              <a:ext cx="1388223" cy="510541"/>
            </a:xfrm>
            <a:prstGeom prst="rect">
              <a:avLst/>
            </a:prstGeom>
            <a:effectLst/>
          </p:spPr>
        </p:pic>
      </p:grpSp>
      <p:grpSp>
        <p:nvGrpSpPr>
          <p:cNvPr id="236" name="Group 236"/>
          <p:cNvGrpSpPr/>
          <p:nvPr/>
        </p:nvGrpSpPr>
        <p:grpSpPr>
          <a:xfrm>
            <a:off x="7586513" y="2453822"/>
            <a:ext cx="1357547" cy="510541"/>
            <a:chOff x="-38100" y="-38100"/>
            <a:chExt cx="1357545" cy="510540"/>
          </a:xfrm>
        </p:grpSpPr>
        <p:sp>
          <p:nvSpPr>
            <p:cNvPr id="235" name="Shape 235"/>
            <p:cNvSpPr/>
            <p:nvPr/>
          </p:nvSpPr>
          <p:spPr>
            <a:xfrm>
              <a:off x="0" y="0"/>
              <a:ext cx="1281346" cy="434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700"/>
              </a:lvl1pPr>
            </a:lstStyle>
            <a:p>
              <a:pPr lvl="0">
                <a:defRPr sz="1800">
                  <a:uFillTx/>
                </a:defRPr>
              </a:pPr>
              <a:r>
                <a:rPr sz="1700">
                  <a:uFill>
                    <a:solidFill/>
                  </a:uFill>
                </a:rPr>
                <a:t>MicroBooNE</a:t>
              </a:r>
            </a:p>
          </p:txBody>
        </p:sp>
        <p:pic>
          <p:nvPicPr>
            <p:cNvPr id="234" name="Picture 233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38100" y="-38100"/>
              <a:ext cx="1357546" cy="510541"/>
            </a:xfrm>
            <a:prstGeom prst="rect">
              <a:avLst/>
            </a:prstGeom>
            <a:effectLst/>
          </p:spPr>
        </p:pic>
      </p:grpSp>
      <p:sp>
        <p:nvSpPr>
          <p:cNvPr id="237" name="Shape 237"/>
          <p:cNvSpPr/>
          <p:nvPr/>
        </p:nvSpPr>
        <p:spPr>
          <a:xfrm>
            <a:off x="2473951" y="162715"/>
            <a:ext cx="3044505" cy="818517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6892">
              <a:defRPr sz="4800">
                <a:uFill>
                  <a:solidFill>
                    <a:srgbClr val="953735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>
                    <a:srgbClr val="953735"/>
                  </a:solidFill>
                </a:uFill>
              </a:rPr>
              <a:t>SBN@BNB</a:t>
            </a:r>
          </a:p>
        </p:txBody>
      </p:sp>
      <p:sp>
        <p:nvSpPr>
          <p:cNvPr id="238" name="Shape 238"/>
          <p:cNvSpPr/>
          <p:nvPr/>
        </p:nvSpPr>
        <p:spPr>
          <a:xfrm flipH="1" flipV="1">
            <a:off x="2229817" y="2658781"/>
            <a:ext cx="3711195" cy="818838"/>
          </a:xfrm>
          <a:prstGeom prst="line">
            <a:avLst/>
          </a:prstGeom>
          <a:ln w="38100">
            <a:solidFill>
              <a:srgbClr val="FFFB00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 flipH="1">
            <a:off x="3396439" y="1174892"/>
            <a:ext cx="2428850" cy="383717"/>
          </a:xfrm>
          <a:prstGeom prst="line">
            <a:avLst/>
          </a:prstGeom>
          <a:ln w="38100">
            <a:solidFill>
              <a:srgbClr val="FFFB00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40" name="Shape 240"/>
          <p:cNvSpPr/>
          <p:nvPr/>
        </p:nvSpPr>
        <p:spPr>
          <a:xfrm flipH="1" flipV="1">
            <a:off x="2218929" y="4965666"/>
            <a:ext cx="4212319" cy="608065"/>
          </a:xfrm>
          <a:prstGeom prst="line">
            <a:avLst/>
          </a:prstGeom>
          <a:ln w="38100">
            <a:solidFill>
              <a:srgbClr val="FFFB00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1807">
              <a:defRPr sz="4619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19">
                <a:solidFill>
                  <a:srgbClr val="941100"/>
                </a:solidFill>
                <a:uFill>
                  <a:solidFill>
                    <a:srgbClr val="953735"/>
                  </a:solidFill>
                </a:uFill>
              </a:rPr>
              <a:t>Outline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76200" y="1003300"/>
            <a:ext cx="8891104" cy="5487818"/>
          </a:xfrm>
          <a:prstGeom prst="rect">
            <a:avLst/>
          </a:prstGeom>
        </p:spPr>
        <p:txBody>
          <a:bodyPr lIns="0" tIns="0" rIns="0" bIns="0"/>
          <a:lstStyle/>
          <a:p>
            <a:pPr marL="342674" lvl="0" indent="-342674">
              <a:spcBef>
                <a:spcPts val="3300"/>
              </a:spcBef>
              <a:spcAft>
                <a:spcPts val="2400"/>
              </a:spcAft>
              <a:defRPr sz="1800">
                <a:uFillTx/>
              </a:defRPr>
            </a:pPr>
            <a:r>
              <a:rPr sz="2900" u="sng" dirty="0">
                <a:solidFill>
                  <a:srgbClr val="011993"/>
                </a:solidFill>
                <a:uFill>
                  <a:solidFill/>
                </a:uFill>
              </a:rPr>
              <a:t>Why</a:t>
            </a:r>
            <a:r>
              <a:rPr sz="2900" dirty="0">
                <a:solidFill>
                  <a:srgbClr val="011993"/>
                </a:solidFill>
                <a:uFill>
                  <a:solidFill/>
                </a:uFill>
              </a:rPr>
              <a:t> a Short-Baseline Neutrino (SBN) Program at Fermilab</a:t>
            </a:r>
          </a:p>
          <a:p>
            <a:pPr marL="342674" lvl="0" indent="-342674">
              <a:spcBef>
                <a:spcPts val="3300"/>
              </a:spcBef>
              <a:spcAft>
                <a:spcPts val="2400"/>
              </a:spcAft>
              <a:defRPr sz="1800">
                <a:uFillTx/>
              </a:defRPr>
            </a:pPr>
            <a:r>
              <a:rPr sz="2900" u="sng" dirty="0">
                <a:solidFill>
                  <a:srgbClr val="011993"/>
                </a:solidFill>
                <a:uFill>
                  <a:solidFill/>
                </a:uFill>
              </a:rPr>
              <a:t>A little history</a:t>
            </a:r>
            <a:r>
              <a:rPr sz="2900" dirty="0">
                <a:solidFill>
                  <a:srgbClr val="011993"/>
                </a:solidFill>
                <a:uFill>
                  <a:solidFill/>
                </a:uFill>
              </a:rPr>
              <a:t>: recent proposals to expand the SBN program, address anomalies, and search for sterile neutrinos</a:t>
            </a:r>
          </a:p>
          <a:p>
            <a:pPr marL="342674" lvl="0" indent="-342674">
              <a:spcBef>
                <a:spcPts val="2300"/>
              </a:spcBef>
              <a:defRPr sz="1800">
                <a:uFillTx/>
              </a:defRPr>
            </a:pPr>
            <a:r>
              <a:rPr sz="2900" u="sng" dirty="0">
                <a:solidFill>
                  <a:srgbClr val="011993"/>
                </a:solidFill>
                <a:uFill>
                  <a:solidFill/>
                </a:uFill>
              </a:rPr>
              <a:t>The plan</a:t>
            </a:r>
            <a:r>
              <a:rPr sz="2900" dirty="0">
                <a:solidFill>
                  <a:srgbClr val="011993"/>
                </a:solidFill>
                <a:uFill>
                  <a:solidFill/>
                </a:uFill>
              </a:rPr>
              <a:t> moving forward to build a world-leading accelerator-based short-baseline neutrino oscillation program on the FNAL Booster Neutrino Beam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</a:t>
            </a:fld>
            <a:endParaRPr>
              <a:uFill>
                <a:solidFill/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1203">
              <a:defRPr sz="4319">
                <a:solidFill>
                  <a:srgbClr val="95373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319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Sterile Neutrino Oscillations on the BNB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44" name="pasted-image.tif"/>
          <p:cNvPicPr/>
          <p:nvPr/>
        </p:nvPicPr>
        <p:blipFill>
          <a:blip r:embed="rId2">
            <a:extLst/>
          </a:blip>
          <a:srcRect t="1063"/>
          <a:stretch>
            <a:fillRect/>
          </a:stretch>
        </p:blipFill>
        <p:spPr>
          <a:xfrm>
            <a:off x="0" y="854581"/>
            <a:ext cx="9144000" cy="597503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 flipV="1">
            <a:off x="8148216" y="2139253"/>
            <a:ext cx="1" cy="1203100"/>
          </a:xfrm>
          <a:prstGeom prst="line">
            <a:avLst/>
          </a:prstGeom>
          <a:ln w="12700">
            <a:solidFill>
              <a:srgbClr val="929292"/>
            </a:solidFill>
            <a:custDash>
              <a:ds d="600000" sp="600000"/>
            </a:custDash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6948967" y="1766332"/>
            <a:ext cx="269964" cy="4548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6948967" y="4686674"/>
            <a:ext cx="269964" cy="4548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sp>
        <p:nvSpPr>
          <p:cNvPr id="248" name="Shape 248"/>
          <p:cNvSpPr/>
          <p:nvPr/>
        </p:nvSpPr>
        <p:spPr>
          <a:xfrm flipV="1">
            <a:off x="8148216" y="5096270"/>
            <a:ext cx="1" cy="1203100"/>
          </a:xfrm>
          <a:prstGeom prst="line">
            <a:avLst/>
          </a:prstGeom>
          <a:ln w="12700">
            <a:solidFill>
              <a:srgbClr val="929292"/>
            </a:solidFill>
            <a:custDash>
              <a:ds d="600000" sp="600000"/>
            </a:custDash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 rot="5411732">
            <a:off x="8107441" y="2140809"/>
            <a:ext cx="32549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/>
            </a:lvl1pPr>
          </a:lstStyle>
          <a:p>
            <a:pPr lvl="0">
              <a:defRPr sz="1800" b="0">
                <a:uFillTx/>
              </a:defRPr>
            </a:pPr>
            <a:r>
              <a:rPr sz="1600" b="1">
                <a:uFill>
                  <a:solidFill/>
                </a:uFill>
              </a:rPr>
              <a:t>FD</a:t>
            </a:r>
          </a:p>
        </p:txBody>
      </p:sp>
      <p:sp>
        <p:nvSpPr>
          <p:cNvPr id="250" name="Shape 250"/>
          <p:cNvSpPr/>
          <p:nvPr/>
        </p:nvSpPr>
        <p:spPr>
          <a:xfrm rot="5411732">
            <a:off x="8107441" y="5074509"/>
            <a:ext cx="32549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/>
            </a:lvl1pPr>
          </a:lstStyle>
          <a:p>
            <a:pPr lvl="0">
              <a:defRPr sz="1800" b="0">
                <a:uFillTx/>
              </a:defRPr>
            </a:pPr>
            <a:r>
              <a:rPr sz="1600" b="1">
                <a:uFill>
                  <a:solidFill/>
                </a:uFill>
              </a:rPr>
              <a:t>FD</a:t>
            </a:r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20</a:t>
            </a:fld>
            <a:endParaRPr>
              <a:uFill>
                <a:solidFill/>
              </a:uFill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645642" y="6424929"/>
            <a:ext cx="405541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At peak BNB neutrino energy, E = 700 MeV</a:t>
            </a:r>
          </a:p>
        </p:txBody>
      </p:sp>
      <p:sp>
        <p:nvSpPr>
          <p:cNvPr id="253" name="Shape 253"/>
          <p:cNvSpPr/>
          <p:nvPr/>
        </p:nvSpPr>
        <p:spPr>
          <a:xfrm>
            <a:off x="4710227" y="6618898"/>
            <a:ext cx="1808969" cy="1"/>
          </a:xfrm>
          <a:prstGeom prst="line">
            <a:avLst/>
          </a:prstGeom>
          <a:ln w="25400">
            <a:solidFill>
              <a:srgbClr val="4F81BD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21</a:t>
            </a:fld>
            <a:endParaRPr>
              <a:uFill>
                <a:solidFill/>
              </a:uFill>
            </a:endParaRPr>
          </a:p>
        </p:txBody>
      </p:sp>
      <p:pic>
        <p:nvPicPr>
          <p:cNvPr id="25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510" y="3152944"/>
            <a:ext cx="419101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2806" y="3167568"/>
            <a:ext cx="3683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9541" y="2690655"/>
            <a:ext cx="3810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630679" y="3263672"/>
            <a:ext cx="372059" cy="1"/>
          </a:xfrm>
          <a:prstGeom prst="line">
            <a:avLst/>
          </a:prstGeom>
          <a:ln w="25400">
            <a:solidFill>
              <a:srgbClr val="C0504D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 flipV="1">
            <a:off x="1506800" y="2960539"/>
            <a:ext cx="310220" cy="204990"/>
          </a:xfrm>
          <a:prstGeom prst="line">
            <a:avLst/>
          </a:prstGeom>
          <a:ln w="25400">
            <a:solidFill>
              <a:srgbClr val="C0504D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1591176" y="3429000"/>
            <a:ext cx="563674" cy="252500"/>
          </a:xfrm>
          <a:prstGeom prst="line">
            <a:avLst/>
          </a:prstGeom>
          <a:ln w="25400">
            <a:solidFill>
              <a:srgbClr val="C0504D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6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6140" y="326154"/>
            <a:ext cx="3082052" cy="2311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8101" y="326154"/>
            <a:ext cx="3082052" cy="2311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57482" y="343312"/>
            <a:ext cx="3117866" cy="23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LAr1-ND_numu_SmearedEnergySpectrum_Osc_vs_Unosc.pdf"/>
          <p:cNvPicPr/>
          <p:nvPr/>
        </p:nvPicPr>
        <p:blipFill>
          <a:blip r:embed="rId8">
            <a:extLst/>
          </a:blip>
          <a:srcRect l="20146" t="9372" r="20146" b="11468"/>
          <a:stretch>
            <a:fillRect/>
          </a:stretch>
        </p:blipFill>
        <p:spPr>
          <a:xfrm>
            <a:off x="108950" y="3928575"/>
            <a:ext cx="2877592" cy="286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MicroBoonE_numu_SmearedEnergySpectrum_Osc_vs_Unosc.pdf"/>
          <p:cNvPicPr/>
          <p:nvPr/>
        </p:nvPicPr>
        <p:blipFill>
          <a:blip r:embed="rId9">
            <a:extLst/>
          </a:blip>
          <a:srcRect l="13763" t="5598" r="17932" b="3989"/>
          <a:stretch>
            <a:fillRect/>
          </a:stretch>
        </p:blipFill>
        <p:spPr>
          <a:xfrm>
            <a:off x="3145263" y="3928937"/>
            <a:ext cx="2907238" cy="2886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sted-image.png"/>
          <p:cNvPicPr/>
          <p:nvPr/>
        </p:nvPicPr>
        <p:blipFill>
          <a:blip r:embed="rId10">
            <a:extLst/>
          </a:blip>
          <a:srcRect t="2016" r="2590"/>
          <a:stretch>
            <a:fillRect/>
          </a:stretch>
        </p:blipFill>
        <p:spPr>
          <a:xfrm>
            <a:off x="6140620" y="3906549"/>
            <a:ext cx="2967708" cy="2879879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923280" y="119863"/>
            <a:ext cx="1470259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ND @ 100 m </a:t>
            </a:r>
          </a:p>
        </p:txBody>
      </p:sp>
      <p:sp>
        <p:nvSpPr>
          <p:cNvPr id="269" name="Shape 269"/>
          <p:cNvSpPr/>
          <p:nvPr/>
        </p:nvSpPr>
        <p:spPr>
          <a:xfrm>
            <a:off x="3475799" y="119863"/>
            <a:ext cx="244533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MicroBooNE @ 470 m </a:t>
            </a:r>
          </a:p>
        </p:txBody>
      </p:sp>
      <p:sp>
        <p:nvSpPr>
          <p:cNvPr id="270" name="Shape 270"/>
          <p:cNvSpPr/>
          <p:nvPr/>
        </p:nvSpPr>
        <p:spPr>
          <a:xfrm>
            <a:off x="6535908" y="119863"/>
            <a:ext cx="2481422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ICARUS T600 @ 600 m </a:t>
            </a:r>
          </a:p>
        </p:txBody>
      </p:sp>
      <p:grpSp>
        <p:nvGrpSpPr>
          <p:cNvPr id="273" name="Group 273"/>
          <p:cNvGrpSpPr/>
          <p:nvPr/>
        </p:nvGrpSpPr>
        <p:grpSpPr>
          <a:xfrm>
            <a:off x="5382451" y="2608843"/>
            <a:ext cx="1915524" cy="595199"/>
            <a:chOff x="-38100" y="-38099"/>
            <a:chExt cx="1915523" cy="595198"/>
          </a:xfrm>
        </p:grpSpPr>
        <p:sp>
          <p:nvSpPr>
            <p:cNvPr id="272" name="Shape 272"/>
            <p:cNvSpPr/>
            <p:nvPr/>
          </p:nvSpPr>
          <p:spPr>
            <a:xfrm>
              <a:off x="0" y="0"/>
              <a:ext cx="1839323" cy="518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defRPr>
                  <a:uFillTx/>
                </a:defRPr>
              </a:pPr>
              <a:r>
                <a:rPr sz="220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ν</a:t>
              </a:r>
              <a:r>
                <a:rPr sz="2200" baseline="-5999">
                  <a:uFill>
                    <a:solidFill/>
                  </a:uFill>
                </a:rPr>
                <a:t>e</a:t>
              </a:r>
              <a:r>
                <a:rPr sz="2200">
                  <a:uFill>
                    <a:solidFill/>
                  </a:uFill>
                </a:rPr>
                <a:t> Appearance</a:t>
              </a:r>
            </a:p>
          </p:txBody>
        </p:sp>
        <p:pic>
          <p:nvPicPr>
            <p:cNvPr id="271" name="Picture 270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38100" y="-38100"/>
              <a:ext cx="1915523" cy="595199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6797022" y="3323620"/>
            <a:ext cx="2247630" cy="595200"/>
            <a:chOff x="-38099" y="-38099"/>
            <a:chExt cx="2247628" cy="595198"/>
          </a:xfrm>
        </p:grpSpPr>
        <p:sp>
          <p:nvSpPr>
            <p:cNvPr id="275" name="Shape 275"/>
            <p:cNvSpPr/>
            <p:nvPr/>
          </p:nvSpPr>
          <p:spPr>
            <a:xfrm>
              <a:off x="0" y="0"/>
              <a:ext cx="2171429" cy="518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defRPr>
                  <a:uFillTx/>
                </a:defRPr>
              </a:pPr>
              <a:r>
                <a:rPr sz="220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ν</a:t>
              </a:r>
              <a:r>
                <a:rPr sz="2200" baseline="-5999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μ</a:t>
              </a:r>
              <a:r>
                <a:rPr sz="2200">
                  <a:uFill>
                    <a:solidFill/>
                  </a:uFill>
                </a:rPr>
                <a:t> Disappearance</a:t>
              </a:r>
            </a:p>
          </p:txBody>
        </p:sp>
        <p:pic>
          <p:nvPicPr>
            <p:cNvPr id="274" name="Picture 273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38100" y="-38100"/>
              <a:ext cx="2247629" cy="5951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megaPlot_ND_uB_T600_nominal.pdf"/>
          <p:cNvPicPr/>
          <p:nvPr/>
        </p:nvPicPr>
        <p:blipFill>
          <a:blip r:embed="rId2">
            <a:extLst/>
          </a:blip>
          <a:srcRect t="5375" r="25679" b="26164"/>
          <a:stretch>
            <a:fillRect/>
          </a:stretch>
        </p:blipFill>
        <p:spPr>
          <a:xfrm>
            <a:off x="92319" y="1010527"/>
            <a:ext cx="6366906" cy="557527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38617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ν</a:t>
            </a:r>
            <a:r>
              <a:rPr sz="4608" baseline="-5999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μ</a:t>
            </a:r>
            <a:r>
              <a:rPr sz="4608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 → ν</a:t>
            </a:r>
            <a:r>
              <a:rPr sz="4608" baseline="-5999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e</a:t>
            </a:r>
            <a:r>
              <a:rPr sz="4608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 Appearance</a:t>
            </a:r>
          </a:p>
        </p:txBody>
      </p:sp>
      <p:sp>
        <p:nvSpPr>
          <p:cNvPr id="280" name="Shape 2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22</a:t>
            </a:fld>
            <a:endParaRPr>
              <a:uFill>
                <a:solidFill/>
              </a:uFill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5530301" y="3354109"/>
            <a:ext cx="3191382" cy="777241"/>
          </a:xfrm>
          <a:prstGeom prst="rect">
            <a:avLst/>
          </a:prstGeom>
          <a:solidFill>
            <a:srgbClr val="CDDDAC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2100" b="1">
                <a:uFill>
                  <a:solidFill/>
                </a:uFill>
              </a:rPr>
              <a:t>Statistical</a:t>
            </a:r>
            <a:r>
              <a:rPr sz="2100">
                <a:uFill>
                  <a:solidFill/>
                </a:uFill>
              </a:rPr>
              <a:t> Uncertainty Limit</a:t>
            </a:r>
          </a:p>
          <a:p>
            <a:pPr lvl="0">
              <a:defRPr>
                <a:uFillTx/>
              </a:defRPr>
            </a:pPr>
            <a:r>
              <a:rPr sz="2100">
                <a:uFill>
                  <a:solidFill/>
                </a:uFill>
              </a:rPr>
              <a:t>for 6.6e20 POT exposure</a:t>
            </a:r>
          </a:p>
        </p:txBody>
      </p:sp>
      <p:pic>
        <p:nvPicPr>
          <p:cNvPr id="282" name="megaPlot_ND_uB_T600_nominal.pdf"/>
          <p:cNvPicPr/>
          <p:nvPr/>
        </p:nvPicPr>
        <p:blipFill>
          <a:blip r:embed="rId2">
            <a:extLst/>
          </a:blip>
          <a:srcRect l="29106" t="74315" r="49675"/>
          <a:stretch>
            <a:fillRect/>
          </a:stretch>
        </p:blipFill>
        <p:spPr>
          <a:xfrm>
            <a:off x="7077922" y="1169403"/>
            <a:ext cx="1817722" cy="2091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megaPlot_ND_uB_T600_nominal.pdf"/>
          <p:cNvPicPr/>
          <p:nvPr/>
        </p:nvPicPr>
        <p:blipFill>
          <a:blip r:embed="rId2">
            <a:extLst/>
          </a:blip>
          <a:srcRect l="528" t="74315" r="95350"/>
          <a:stretch>
            <a:fillRect/>
          </a:stretch>
        </p:blipFill>
        <p:spPr>
          <a:xfrm>
            <a:off x="6763589" y="1169404"/>
            <a:ext cx="353039" cy="2091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megaPlot_ND_uB_T600_nominal.pdf"/>
          <p:cNvPicPr/>
          <p:nvPr/>
        </p:nvPicPr>
        <p:blipFill>
          <a:blip r:embed="rId2">
            <a:extLst/>
          </a:blip>
          <a:srcRect l="53399" t="74315" r="25679"/>
          <a:stretch>
            <a:fillRect/>
          </a:stretch>
        </p:blipFill>
        <p:spPr>
          <a:xfrm>
            <a:off x="7005161" y="4388764"/>
            <a:ext cx="1792255" cy="2091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megaPlot_ND_uB_T600_nominal.pdf"/>
          <p:cNvPicPr/>
          <p:nvPr/>
        </p:nvPicPr>
        <p:blipFill>
          <a:blip r:embed="rId2">
            <a:extLst/>
          </a:blip>
          <a:srcRect l="528" t="74315" r="95350"/>
          <a:stretch>
            <a:fillRect/>
          </a:stretch>
        </p:blipFill>
        <p:spPr>
          <a:xfrm>
            <a:off x="6786608" y="4388764"/>
            <a:ext cx="353039" cy="209165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6709309" y="1362865"/>
            <a:ext cx="153426" cy="143149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6732327" y="4587083"/>
            <a:ext cx="153427" cy="1431492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grpSp>
        <p:nvGrpSpPr>
          <p:cNvPr id="290" name="Group 290"/>
          <p:cNvGrpSpPr/>
          <p:nvPr/>
        </p:nvGrpSpPr>
        <p:grpSpPr>
          <a:xfrm>
            <a:off x="7184175" y="4388764"/>
            <a:ext cx="1388224" cy="510541"/>
            <a:chOff x="-38099" y="-38100"/>
            <a:chExt cx="1388222" cy="510540"/>
          </a:xfrm>
        </p:grpSpPr>
        <p:sp>
          <p:nvSpPr>
            <p:cNvPr id="289" name="Shape 289"/>
            <p:cNvSpPr/>
            <p:nvPr/>
          </p:nvSpPr>
          <p:spPr>
            <a:xfrm>
              <a:off x="0" y="0"/>
              <a:ext cx="1312023" cy="434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700"/>
              </a:lvl1pPr>
            </a:lstStyle>
            <a:p>
              <a:pPr lvl="0">
                <a:defRPr sz="1800">
                  <a:uFillTx/>
                </a:defRPr>
              </a:pPr>
              <a:r>
                <a:rPr sz="1700">
                  <a:uFill>
                    <a:solidFill/>
                  </a:uFill>
                </a:rPr>
                <a:t>ICARUS T600</a:t>
              </a:r>
            </a:p>
          </p:txBody>
        </p:sp>
        <p:pic>
          <p:nvPicPr>
            <p:cNvPr id="288" name="Picture 28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8100" y="-38100"/>
              <a:ext cx="1388223" cy="510541"/>
            </a:xfrm>
            <a:prstGeom prst="rect">
              <a:avLst/>
            </a:prstGeom>
            <a:effectLst/>
          </p:spPr>
        </p:pic>
      </p:grpSp>
      <p:sp>
        <p:nvSpPr>
          <p:cNvPr id="291" name="Shape 291"/>
          <p:cNvSpPr/>
          <p:nvPr/>
        </p:nvSpPr>
        <p:spPr>
          <a:xfrm>
            <a:off x="7126822" y="1147663"/>
            <a:ext cx="484500" cy="2388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grpSp>
        <p:nvGrpSpPr>
          <p:cNvPr id="294" name="Group 294"/>
          <p:cNvGrpSpPr/>
          <p:nvPr/>
        </p:nvGrpSpPr>
        <p:grpSpPr>
          <a:xfrm>
            <a:off x="7199513" y="1011840"/>
            <a:ext cx="1357547" cy="510541"/>
            <a:chOff x="-38100" y="-38100"/>
            <a:chExt cx="1357545" cy="510540"/>
          </a:xfrm>
        </p:grpSpPr>
        <p:sp>
          <p:nvSpPr>
            <p:cNvPr id="293" name="Shape 293"/>
            <p:cNvSpPr/>
            <p:nvPr/>
          </p:nvSpPr>
          <p:spPr>
            <a:xfrm>
              <a:off x="0" y="0"/>
              <a:ext cx="1281346" cy="434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700"/>
              </a:lvl1pPr>
            </a:lstStyle>
            <a:p>
              <a:pPr lvl="0">
                <a:defRPr sz="1800">
                  <a:uFillTx/>
                </a:defRPr>
              </a:pPr>
              <a:r>
                <a:rPr sz="1700">
                  <a:uFill>
                    <a:solidFill/>
                  </a:uFill>
                </a:rPr>
                <a:t>MicroBooNE</a:t>
              </a:r>
            </a:p>
          </p:txBody>
        </p:sp>
        <p:pic>
          <p:nvPicPr>
            <p:cNvPr id="292" name="Picture 291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8100" y="-38100"/>
              <a:ext cx="1357546" cy="510541"/>
            </a:xfrm>
            <a:prstGeom prst="rect">
              <a:avLst/>
            </a:prstGeom>
            <a:effectLst/>
          </p:spPr>
        </p:pic>
      </p:grpSp>
      <p:sp>
        <p:nvSpPr>
          <p:cNvPr id="295" name="Shape 295"/>
          <p:cNvSpPr/>
          <p:nvPr/>
        </p:nvSpPr>
        <p:spPr>
          <a:xfrm rot="16172664">
            <a:off x="5973393" y="1943990"/>
            <a:ext cx="1436376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fractional uncertainty</a:t>
            </a:r>
          </a:p>
        </p:txBody>
      </p:sp>
      <p:sp>
        <p:nvSpPr>
          <p:cNvPr id="296" name="Shape 296"/>
          <p:cNvSpPr/>
          <p:nvPr/>
        </p:nvSpPr>
        <p:spPr>
          <a:xfrm rot="16172664">
            <a:off x="6001053" y="5168209"/>
            <a:ext cx="1436376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/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fractional uncertainty</a:t>
            </a:r>
          </a:p>
        </p:txBody>
      </p:sp>
      <p:sp>
        <p:nvSpPr>
          <p:cNvPr id="297" name="Shape 297"/>
          <p:cNvSpPr/>
          <p:nvPr/>
        </p:nvSpPr>
        <p:spPr>
          <a:xfrm>
            <a:off x="7163666" y="1518225"/>
            <a:ext cx="116676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1100">
                <a:uFill>
                  <a:solidFill/>
                </a:uFill>
              </a:rPr>
              <a:t>uB statistical error</a:t>
            </a:r>
          </a:p>
          <a:p>
            <a:pPr lvl="0">
              <a:defRPr>
                <a:uFillTx/>
              </a:defRPr>
            </a:pPr>
            <a:r>
              <a:rPr sz="1100">
                <a:solidFill>
                  <a:srgbClr val="FF2600"/>
                </a:solidFill>
                <a:uFill>
                  <a:solidFill/>
                </a:uFill>
              </a:rPr>
              <a:t>ND statistical error</a:t>
            </a:r>
          </a:p>
        </p:txBody>
      </p:sp>
      <p:sp>
        <p:nvSpPr>
          <p:cNvPr id="298" name="Shape 298"/>
          <p:cNvSpPr/>
          <p:nvPr/>
        </p:nvSpPr>
        <p:spPr>
          <a:xfrm>
            <a:off x="7158161" y="4899605"/>
            <a:ext cx="116751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100">
                <a:uFill>
                  <a:solidFill/>
                </a:uFill>
              </a:rPr>
              <a:t>FD statistical error</a:t>
            </a:r>
          </a:p>
          <a:p>
            <a:pPr lvl="0">
              <a:defRPr>
                <a:uFillTx/>
              </a:defRPr>
            </a:pPr>
            <a:r>
              <a:rPr sz="1100">
                <a:solidFill>
                  <a:srgbClr val="FF2600"/>
                </a:solidFill>
                <a:uFill>
                  <a:solidFill/>
                </a:uFill>
              </a:rPr>
              <a:t>ND statistical error</a:t>
            </a:r>
          </a:p>
        </p:txBody>
      </p:sp>
      <p:sp>
        <p:nvSpPr>
          <p:cNvPr id="299" name="Shape 299"/>
          <p:cNvSpPr/>
          <p:nvPr/>
        </p:nvSpPr>
        <p:spPr>
          <a:xfrm>
            <a:off x="7387706" y="5963078"/>
            <a:ext cx="1398849" cy="1"/>
          </a:xfrm>
          <a:prstGeom prst="line">
            <a:avLst/>
          </a:prstGeom>
          <a:ln w="25400">
            <a:solidFill>
              <a:srgbClr val="4F81BD"/>
            </a:solidFill>
            <a:prstDash val="sysDot"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8773706" y="5764958"/>
            <a:ext cx="38341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4%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38617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ν</a:t>
            </a:r>
            <a:r>
              <a:rPr sz="4608" baseline="-5999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μ</a:t>
            </a:r>
            <a:r>
              <a:rPr sz="4608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 → ν</a:t>
            </a:r>
            <a:r>
              <a:rPr sz="4608" baseline="-5999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e</a:t>
            </a:r>
            <a:r>
              <a:rPr sz="4608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 Appearance</a:t>
            </a:r>
          </a:p>
        </p:txBody>
      </p:sp>
      <p:sp>
        <p:nvSpPr>
          <p:cNvPr id="303" name="Shape 3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23</a:t>
            </a:fld>
            <a:endParaRPr>
              <a:uFill>
                <a:solidFill/>
              </a:uFill>
            </a:endParaRPr>
          </a:p>
        </p:txBody>
      </p:sp>
      <p:pic>
        <p:nvPicPr>
          <p:cNvPr id="304" name="megaPlot_ND_uB_T600_extraStats.pdf"/>
          <p:cNvPicPr/>
          <p:nvPr/>
        </p:nvPicPr>
        <p:blipFill>
          <a:blip r:embed="rId2">
            <a:extLst/>
          </a:blip>
          <a:srcRect t="5418" r="26434" b="26043"/>
          <a:stretch>
            <a:fillRect/>
          </a:stretch>
        </p:blipFill>
        <p:spPr>
          <a:xfrm>
            <a:off x="85969" y="1020761"/>
            <a:ext cx="6303449" cy="55620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Group 307"/>
          <p:cNvGrpSpPr/>
          <p:nvPr/>
        </p:nvGrpSpPr>
        <p:grpSpPr>
          <a:xfrm>
            <a:off x="6389588" y="1223246"/>
            <a:ext cx="2636410" cy="853441"/>
            <a:chOff x="-38099" y="-38099"/>
            <a:chExt cx="2636408" cy="853439"/>
          </a:xfrm>
        </p:grpSpPr>
        <p:sp>
          <p:nvSpPr>
            <p:cNvPr id="306" name="Shape 306"/>
            <p:cNvSpPr/>
            <p:nvPr/>
          </p:nvSpPr>
          <p:spPr>
            <a:xfrm>
              <a:off x="0" y="0"/>
              <a:ext cx="2560210" cy="777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000"/>
              </a:lvl1pPr>
            </a:lstStyle>
            <a:p>
              <a:pPr lvl="0">
                <a:defRPr sz="1800">
                  <a:uFillTx/>
                </a:defRPr>
              </a:pPr>
              <a:r>
                <a:rPr sz="2000">
                  <a:uFill>
                    <a:solidFill/>
                  </a:uFill>
                </a:rPr>
                <a:t>Impact of increased exposure by 50%</a:t>
              </a:r>
            </a:p>
          </p:txBody>
        </p:sp>
        <p:pic>
          <p:nvPicPr>
            <p:cNvPr id="305" name="Picture 30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8100" y="-38100"/>
              <a:ext cx="2636409" cy="853440"/>
            </a:xfrm>
            <a:prstGeom prst="rect">
              <a:avLst/>
            </a:prstGeom>
            <a:effectLst/>
          </p:spPr>
        </p:pic>
      </p:grpSp>
      <p:sp>
        <p:nvSpPr>
          <p:cNvPr id="308" name="Shape 308"/>
          <p:cNvSpPr/>
          <p:nvPr/>
        </p:nvSpPr>
        <p:spPr>
          <a:xfrm>
            <a:off x="6449163" y="3361691"/>
            <a:ext cx="2517260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Projecting integrated POT onto a time axis is clearly important and depends on proton economics after ~2018. </a:t>
            </a:r>
          </a:p>
        </p:txBody>
      </p:sp>
      <p:sp>
        <p:nvSpPr>
          <p:cNvPr id="309" name="Shape 309"/>
          <p:cNvSpPr/>
          <p:nvPr/>
        </p:nvSpPr>
        <p:spPr>
          <a:xfrm>
            <a:off x="5797001" y="2427009"/>
            <a:ext cx="3191382" cy="777241"/>
          </a:xfrm>
          <a:prstGeom prst="rect">
            <a:avLst/>
          </a:prstGeom>
          <a:solidFill>
            <a:srgbClr val="CDDDAC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2100" b="1">
                <a:uFill>
                  <a:solidFill/>
                </a:uFill>
              </a:rPr>
              <a:t>Statistical</a:t>
            </a:r>
            <a:r>
              <a:rPr sz="2100">
                <a:uFill>
                  <a:solidFill/>
                </a:uFill>
              </a:rPr>
              <a:t> Uncertainty Limit</a:t>
            </a:r>
          </a:p>
          <a:p>
            <a:pPr lvl="0">
              <a:defRPr>
                <a:uFillTx/>
              </a:defRPr>
            </a:pPr>
            <a:r>
              <a:rPr sz="2100">
                <a:uFill>
                  <a:solidFill/>
                </a:uFill>
              </a:rPr>
              <a:t>for 10e20 POT exposure</a:t>
            </a:r>
          </a:p>
        </p:txBody>
      </p:sp>
      <p:sp>
        <p:nvSpPr>
          <p:cNvPr id="310" name="Shape 310"/>
          <p:cNvSpPr/>
          <p:nvPr/>
        </p:nvSpPr>
        <p:spPr>
          <a:xfrm flipH="1">
            <a:off x="5942516" y="1636166"/>
            <a:ext cx="473118" cy="270669"/>
          </a:xfrm>
          <a:prstGeom prst="line">
            <a:avLst/>
          </a:prstGeom>
          <a:ln w="25400">
            <a:solidFill>
              <a:srgbClr val="FF2600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313" name="Group 313"/>
          <p:cNvGrpSpPr/>
          <p:nvPr/>
        </p:nvGrpSpPr>
        <p:grpSpPr>
          <a:xfrm>
            <a:off x="6400009" y="5058373"/>
            <a:ext cx="2615567" cy="1234441"/>
            <a:chOff x="-101599" y="-76199"/>
            <a:chExt cx="2615565" cy="1234439"/>
          </a:xfrm>
        </p:grpSpPr>
        <p:sp>
          <p:nvSpPr>
            <p:cNvPr id="312" name="Shape 312"/>
            <p:cNvSpPr/>
            <p:nvPr/>
          </p:nvSpPr>
          <p:spPr>
            <a:xfrm>
              <a:off x="0" y="0"/>
              <a:ext cx="2412366" cy="955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  <a:uFillTx/>
                </a:defRPr>
              </a:pPr>
              <a:r>
                <a:rPr>
                  <a:solidFill>
                    <a:srgbClr val="FF2600"/>
                  </a:solidFill>
                  <a:uFill>
                    <a:solidFill/>
                  </a:uFill>
                </a:rPr>
                <a:t>PIP-I/PIP-II goals very valuable to success of this program!</a:t>
              </a:r>
            </a:p>
          </p:txBody>
        </p:sp>
        <p:pic>
          <p:nvPicPr>
            <p:cNvPr id="311" name="Picture 310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01600" y="-76200"/>
              <a:ext cx="2615566" cy="123444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41100"/>
                </a:solidFill>
                <a:uFill>
                  <a:solidFill>
                    <a:srgbClr val="953735"/>
                  </a:solidFill>
                </a:uFill>
              </a:rPr>
              <a:t>Make Every Proton Count</a:t>
            </a:r>
          </a:p>
        </p:txBody>
      </p:sp>
      <p:sp>
        <p:nvSpPr>
          <p:cNvPr id="316" name="Shape 316"/>
          <p:cNvSpPr>
            <a:spLocks noGrp="1"/>
          </p:cNvSpPr>
          <p:nvPr>
            <p:ph type="body" idx="1"/>
          </p:nvPr>
        </p:nvSpPr>
        <p:spPr>
          <a:xfrm>
            <a:off x="76200" y="1212345"/>
            <a:ext cx="8891104" cy="5438085"/>
          </a:xfrm>
          <a:prstGeom prst="rect">
            <a:avLst/>
          </a:prstGeom>
        </p:spPr>
        <p:txBody>
          <a:bodyPr lIns="0" tIns="0" rIns="0" bIns="0"/>
          <a:lstStyle/>
          <a:p>
            <a:pPr marL="335821" lvl="0" indent="-335821" defTabSz="447755">
              <a:spcBef>
                <a:spcPts val="1100"/>
              </a:spcBef>
              <a:defRPr sz="1800">
                <a:uFillTx/>
              </a:defRPr>
            </a:pPr>
            <a:r>
              <a:rPr sz="2450">
                <a:uFill>
                  <a:solidFill/>
                </a:uFill>
              </a:rPr>
              <a:t>Possible BNB upgrades:</a:t>
            </a:r>
          </a:p>
          <a:p>
            <a:pPr marL="522511" lvl="1" indent="-335821" defTabSz="447755">
              <a:spcBef>
                <a:spcPts val="1100"/>
              </a:spcBef>
              <a:buChar char="๏"/>
              <a:defRPr sz="1800">
                <a:uFillTx/>
              </a:defRPr>
            </a:pPr>
            <a:r>
              <a:rPr sz="2058">
                <a:solidFill>
                  <a:srgbClr val="011993"/>
                </a:solidFill>
                <a:uFill>
                  <a:solidFill/>
                </a:uFill>
              </a:rPr>
              <a:t>New inner conductor design?</a:t>
            </a:r>
          </a:p>
          <a:p>
            <a:pPr marL="522511" lvl="1" indent="-335821" defTabSz="447755">
              <a:spcBef>
                <a:spcPts val="1100"/>
              </a:spcBef>
              <a:buChar char="๏"/>
              <a:defRPr sz="1800">
                <a:uFillTx/>
              </a:defRPr>
            </a:pPr>
            <a:r>
              <a:rPr sz="2058">
                <a:solidFill>
                  <a:srgbClr val="011993"/>
                </a:solidFill>
                <a:uFill>
                  <a:solidFill/>
                </a:uFill>
              </a:rPr>
              <a:t>New target design?</a:t>
            </a:r>
          </a:p>
          <a:p>
            <a:pPr marL="522511" lvl="1" indent="-335821" defTabSz="447755">
              <a:spcBef>
                <a:spcPts val="1100"/>
              </a:spcBef>
              <a:buChar char="๏"/>
              <a:defRPr sz="1800">
                <a:uFillTx/>
              </a:defRPr>
            </a:pPr>
            <a:r>
              <a:rPr sz="2058">
                <a:solidFill>
                  <a:srgbClr val="011993"/>
                </a:solidFill>
                <a:uFill>
                  <a:solidFill/>
                </a:uFill>
              </a:rPr>
              <a:t>Deploy 25m absorber?</a:t>
            </a:r>
          </a:p>
          <a:p>
            <a:pPr marL="522511" lvl="1" indent="-335821" defTabSz="447755">
              <a:spcBef>
                <a:spcPts val="7400"/>
              </a:spcBef>
              <a:buChar char="๏"/>
              <a:defRPr sz="1800">
                <a:uFillTx/>
              </a:defRPr>
            </a:pPr>
            <a:r>
              <a:rPr sz="2058">
                <a:solidFill>
                  <a:srgbClr val="011993"/>
                </a:solidFill>
                <a:uFill>
                  <a:solidFill/>
                </a:uFill>
              </a:rPr>
              <a:t>2nd focusing horn?</a:t>
            </a:r>
          </a:p>
          <a:p>
            <a:pPr marL="335821" lvl="0" indent="-335821" defTabSz="447755">
              <a:spcBef>
                <a:spcPts val="1100"/>
              </a:spcBef>
              <a:defRPr sz="1800">
                <a:uFillTx/>
              </a:defRPr>
            </a:pPr>
            <a:r>
              <a:rPr sz="2450">
                <a:uFill>
                  <a:solidFill/>
                </a:uFill>
              </a:rPr>
              <a:t>Beamline was optimized for MiniBooNE in 1990s</a:t>
            </a:r>
          </a:p>
          <a:p>
            <a:pPr marL="522511" lvl="1" indent="-335821" defTabSz="447755">
              <a:spcBef>
                <a:spcPts val="1100"/>
              </a:spcBef>
              <a:buChar char="๏"/>
              <a:defRPr sz="1800">
                <a:uFillTx/>
              </a:defRPr>
            </a:pPr>
            <a:r>
              <a:rPr sz="2058">
                <a:solidFill>
                  <a:srgbClr val="011993"/>
                </a:solidFill>
                <a:uFill>
                  <a:solidFill/>
                </a:uFill>
              </a:rPr>
              <a:t>Neutrino detector technology matters (S/B is the metric)</a:t>
            </a:r>
          </a:p>
          <a:p>
            <a:pPr marL="522511" lvl="1" indent="-335821" defTabSz="447755">
              <a:spcBef>
                <a:spcPts val="1100"/>
              </a:spcBef>
              <a:buChar char="๏"/>
              <a:defRPr sz="1800">
                <a:uFillTx/>
              </a:defRPr>
            </a:pPr>
            <a:r>
              <a:rPr sz="2058">
                <a:solidFill>
                  <a:srgbClr val="011993"/>
                </a:solidFill>
                <a:uFill>
                  <a:solidFill/>
                </a:uFill>
              </a:rPr>
              <a:t>Available hadron production data (from HARP expt.) means pion production off the target now better understood.  Re-optimize focusing? 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24</a:t>
            </a:fld>
            <a:endParaRPr>
              <a:uFill>
                <a:solidFill/>
              </a:uFill>
            </a:endParaRPr>
          </a:p>
        </p:txBody>
      </p:sp>
      <p:pic>
        <p:nvPicPr>
          <p:cNvPr id="31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5058">
            <a:off x="4065639" y="1016745"/>
            <a:ext cx="5057441" cy="3483774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5806075" y="3108104"/>
            <a:ext cx="71214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1 horn</a:t>
            </a:r>
          </a:p>
        </p:txBody>
      </p:sp>
      <p:sp>
        <p:nvSpPr>
          <p:cNvPr id="320" name="Shape 320"/>
          <p:cNvSpPr/>
          <p:nvPr/>
        </p:nvSpPr>
        <p:spPr>
          <a:xfrm>
            <a:off x="6936160" y="2375516"/>
            <a:ext cx="80155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2 horns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asted-image.pdf"/>
          <p:cNvPicPr/>
          <p:nvPr/>
        </p:nvPicPr>
        <p:blipFill>
          <a:blip r:embed="rId2">
            <a:extLst/>
          </a:blip>
          <a:srcRect t="31324"/>
          <a:stretch>
            <a:fillRect/>
          </a:stretch>
        </p:blipFill>
        <p:spPr>
          <a:xfrm>
            <a:off x="-7637" y="1364772"/>
            <a:ext cx="6622500" cy="470977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38617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ν</a:t>
            </a:r>
            <a:r>
              <a:rPr sz="4608" baseline="-5999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μ</a:t>
            </a:r>
            <a:r>
              <a:rPr sz="4608">
                <a:solidFill>
                  <a:srgbClr val="953735"/>
                </a:solidFill>
                <a:uFill>
                  <a:solidFill>
                    <a:srgbClr val="953735"/>
                  </a:solidFill>
                </a:uFill>
              </a:rPr>
              <a:t> Disappearance</a:t>
            </a:r>
          </a:p>
        </p:txBody>
      </p:sp>
      <p:sp>
        <p:nvSpPr>
          <p:cNvPr id="324" name="Shape 3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25</a:t>
            </a:fld>
            <a:endParaRPr>
              <a:uFill>
                <a:solidFill/>
              </a:uFill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6131574" y="1304324"/>
            <a:ext cx="2826193" cy="2093415"/>
          </a:xfrm>
          <a:prstGeom prst="rect">
            <a:avLst/>
          </a:prstGeom>
          <a:solidFill>
            <a:srgbClr val="CDDDAC"/>
          </a:solidFill>
          <a:ln w="127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210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2100" baseline="-5999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2100">
                <a:uFill>
                  <a:solidFill/>
                </a:uFill>
              </a:rPr>
              <a:t> disappearance not a statistics limited search.  Here shown with a 4% systematic uncertainty on the near to far extrapolation.</a:t>
            </a:r>
          </a:p>
        </p:txBody>
      </p:sp>
      <p:sp>
        <p:nvSpPr>
          <p:cNvPr id="326" name="Shape 326"/>
          <p:cNvSpPr/>
          <p:nvPr/>
        </p:nvSpPr>
        <p:spPr>
          <a:xfrm>
            <a:off x="6442821" y="4159304"/>
            <a:ext cx="2356100" cy="121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Previous limit at high </a:t>
            </a:r>
            <a:r>
              <a:rPr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Δ</a:t>
            </a:r>
            <a:r>
              <a:rPr>
                <a:uFill>
                  <a:solidFill/>
                </a:uFill>
              </a:rPr>
              <a:t>m</a:t>
            </a:r>
            <a:r>
              <a:rPr baseline="31999">
                <a:uFill>
                  <a:solidFill/>
                </a:uFill>
              </a:rPr>
              <a:t>2</a:t>
            </a:r>
            <a:r>
              <a:rPr>
                <a:uFill>
                  <a:solidFill/>
                </a:uFill>
              </a:rPr>
              <a:t> limited by near and far detectors being different technologies </a:t>
            </a:r>
          </a:p>
        </p:txBody>
      </p:sp>
      <p:sp>
        <p:nvSpPr>
          <p:cNvPr id="327" name="Shape 327"/>
          <p:cNvSpPr/>
          <p:nvPr/>
        </p:nvSpPr>
        <p:spPr>
          <a:xfrm flipH="1" flipV="1">
            <a:off x="6013516" y="3943151"/>
            <a:ext cx="527163" cy="301899"/>
          </a:xfrm>
          <a:prstGeom prst="line">
            <a:avLst/>
          </a:prstGeom>
          <a:ln w="25400">
            <a:solidFill>
              <a:srgbClr val="C0504D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911">
              <a:defRPr sz="4608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41100"/>
                </a:solidFill>
                <a:uFill>
                  <a:solidFill/>
                </a:uFill>
              </a:rPr>
              <a:t>Summary</a:t>
            </a:r>
          </a:p>
        </p:txBody>
      </p:sp>
      <p:sp>
        <p:nvSpPr>
          <p:cNvPr id="330" name="Shape 330"/>
          <p:cNvSpPr>
            <a:spLocks noGrp="1"/>
          </p:cNvSpPr>
          <p:nvPr>
            <p:ph type="body" idx="1"/>
          </p:nvPr>
        </p:nvSpPr>
        <p:spPr>
          <a:xfrm>
            <a:off x="76200" y="927100"/>
            <a:ext cx="8891104" cy="5487818"/>
          </a:xfrm>
          <a:prstGeom prst="rect">
            <a:avLst/>
          </a:prstGeom>
        </p:spPr>
        <p:txBody>
          <a:bodyPr lIns="0" tIns="0" rIns="0" bIns="0"/>
          <a:lstStyle/>
          <a:p>
            <a:pPr marL="342264" lvl="0" indent="-342264" defTabSz="352043">
              <a:spcBef>
                <a:spcPts val="1800"/>
              </a:spcBef>
              <a:defRPr sz="1800">
                <a:uFillTx/>
              </a:defRPr>
            </a:pPr>
            <a:r>
              <a:rPr sz="23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Fermilab is well positioned to play a key role in resolving the existing hints for new physics happening at short-baseline </a:t>
            </a:r>
          </a:p>
          <a:p>
            <a:pPr marL="342264" lvl="0" indent="-342264" defTabSz="352043">
              <a:spcBef>
                <a:spcPts val="1800"/>
              </a:spcBef>
              <a:defRPr sz="1800">
                <a:uFillTx/>
              </a:defRPr>
            </a:pPr>
            <a:r>
              <a:rPr sz="2387">
                <a:solidFill>
                  <a:srgbClr val="FF26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 discovery would be revolutionary</a:t>
            </a:r>
          </a:p>
          <a:p>
            <a:pPr marL="342264" lvl="0" indent="-342264" defTabSz="352043">
              <a:spcBef>
                <a:spcPts val="1800"/>
              </a:spcBef>
              <a:defRPr sz="1800">
                <a:uFillTx/>
              </a:defRPr>
            </a:pPr>
            <a:r>
              <a:rPr sz="23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 short-baseline program additionally provides opportunities for important physics measurements and detector R&amp;D toward the future neutrino program</a:t>
            </a:r>
          </a:p>
          <a:p>
            <a:pPr marL="342264" lvl="0" indent="-342264" defTabSz="352043">
              <a:spcBef>
                <a:spcPts val="1800"/>
              </a:spcBef>
              <a:defRPr sz="1800">
                <a:uFillTx/>
              </a:defRPr>
            </a:pPr>
            <a:r>
              <a:rPr sz="2387">
                <a:solidFill>
                  <a:srgbClr val="FF26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Such a program has been strongly endorsed by the recent P5 Report</a:t>
            </a:r>
          </a:p>
          <a:p>
            <a:pPr marL="342264" lvl="0" indent="-342264" defTabSz="352043">
              <a:spcBef>
                <a:spcPts val="1800"/>
              </a:spcBef>
              <a:defRPr sz="1800">
                <a:uFillTx/>
              </a:defRPr>
            </a:pPr>
            <a:r>
              <a:rPr sz="2387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An international group is currently developing a proposal to build a world-leading program here at Fermilab, utilizing the existing BNB.  An optimization of this program, integrating recent proposals by the ICARUS and LAr1-ND collaborations, is under development for the summer PAC next month.    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26</a:t>
            </a:fld>
            <a:endParaRPr>
              <a:uFill>
                <a:solidFill/>
              </a:u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roup 336"/>
          <p:cNvGrpSpPr/>
          <p:nvPr/>
        </p:nvGrpSpPr>
        <p:grpSpPr>
          <a:xfrm>
            <a:off x="51251" y="1290366"/>
            <a:ext cx="5393920" cy="5105498"/>
            <a:chOff x="0" y="0"/>
            <a:chExt cx="5393919" cy="5105496"/>
          </a:xfrm>
        </p:grpSpPr>
        <p:pic>
          <p:nvPicPr>
            <p:cNvPr id="333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393920" cy="4989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" name="Shape 334"/>
            <p:cNvSpPr/>
            <p:nvPr/>
          </p:nvSpPr>
          <p:spPr>
            <a:xfrm>
              <a:off x="318103" y="4852168"/>
              <a:ext cx="929754" cy="25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900"/>
              </a:lvl1pPr>
            </a:lstStyle>
            <a:p>
              <a:pPr lvl="0">
                <a:defRPr sz="1800">
                  <a:uFillTx/>
                </a:defRPr>
              </a:pPr>
              <a:r>
                <a:rPr sz="900">
                  <a:uFill>
                    <a:solidFill/>
                  </a:uFill>
                </a:rPr>
                <a:t>*Spokespersons</a:t>
              </a:r>
            </a:p>
          </p:txBody>
        </p:sp>
        <p:sp>
          <p:nvSpPr>
            <p:cNvPr id="335" name="Shape 335"/>
            <p:cNvSpPr/>
            <p:nvPr/>
          </p:nvSpPr>
          <p:spPr>
            <a:xfrm flipV="1">
              <a:off x="2222221" y="419684"/>
              <a:ext cx="1" cy="100842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337" name="Shape 3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LAr1-ND Collaboration</a:t>
            </a:r>
          </a:p>
        </p:txBody>
      </p:sp>
      <p:sp>
        <p:nvSpPr>
          <p:cNvPr id="338" name="Shape 3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27</a:t>
            </a:fld>
            <a:endParaRPr>
              <a:uFill>
                <a:solidFill/>
              </a:uFill>
            </a:endParaRPr>
          </a:p>
        </p:txBody>
      </p:sp>
      <p:grpSp>
        <p:nvGrpSpPr>
          <p:cNvPr id="341" name="Group 341"/>
          <p:cNvGrpSpPr/>
          <p:nvPr/>
        </p:nvGrpSpPr>
        <p:grpSpPr>
          <a:xfrm>
            <a:off x="5407684" y="1467016"/>
            <a:ext cx="3624437" cy="2692401"/>
            <a:chOff x="-215899" y="-139700"/>
            <a:chExt cx="3624435" cy="2692400"/>
          </a:xfrm>
        </p:grpSpPr>
        <p:sp>
          <p:nvSpPr>
            <p:cNvPr id="340" name="Shape 340"/>
            <p:cNvSpPr/>
            <p:nvPr/>
          </p:nvSpPr>
          <p:spPr>
            <a:xfrm>
              <a:off x="0" y="0"/>
              <a:ext cx="3192636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 algn="l" defTabSz="456893">
                <a:defRPr>
                  <a:uFillTx/>
                </a:defRPr>
              </a:pPr>
              <a:r>
                <a:rPr sz="2200" b="1" i="1">
                  <a:uFill>
                    <a:solidFill/>
                  </a:uFill>
                </a:rPr>
                <a:t>10 US institutions</a:t>
              </a:r>
            </a:p>
            <a:p>
              <a:pPr marL="393700" lvl="0" indent="-88900" algn="l" defTabSz="456893">
                <a:buSzPct val="91000"/>
                <a:buChar char="‣"/>
                <a:defRPr>
                  <a:uFillTx/>
                </a:defRPr>
              </a:pPr>
              <a:r>
                <a:rPr sz="1600">
                  <a:uFill>
                    <a:solidFill/>
                  </a:uFill>
                </a:rPr>
                <a:t> </a:t>
              </a:r>
              <a:r>
                <a:rPr>
                  <a:uFill>
                    <a:solidFill/>
                  </a:uFill>
                </a:rPr>
                <a:t>3 DOE National Laboratories</a:t>
              </a:r>
            </a:p>
            <a:p>
              <a:pPr marL="393700" lvl="0" indent="-88900" algn="l" defTabSz="456893">
                <a:buSzPct val="91000"/>
                <a:buChar char="‣"/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 6 NSF institutions</a:t>
              </a:r>
            </a:p>
            <a:p>
              <a:pPr lvl="0" algn="l" defTabSz="456893">
                <a:defRPr>
                  <a:uFillTx/>
                </a:defRPr>
              </a:pPr>
              <a:r>
                <a:rPr sz="2000">
                  <a:uFill>
                    <a:solidFill/>
                  </a:uFill>
                </a:rPr>
                <a:t>  </a:t>
              </a:r>
              <a:r>
                <a:rPr sz="2200" b="1" i="1">
                  <a:uFill>
                    <a:solidFill/>
                  </a:uFill>
                </a:rPr>
                <a:t>7 European institutions</a:t>
              </a:r>
              <a:endParaRPr sz="2000" b="1">
                <a:uFill>
                  <a:solidFill/>
                </a:uFill>
              </a:endParaRPr>
            </a:p>
            <a:p>
              <a:pPr marL="393700" lvl="0" indent="-88900" algn="l" defTabSz="456893">
                <a:buSzPct val="91000"/>
                <a:buChar char="‣"/>
                <a:defRPr>
                  <a:uFillTx/>
                </a:defRPr>
              </a:pPr>
              <a:r>
                <a:rPr sz="1600">
                  <a:uFill>
                    <a:solidFill/>
                  </a:uFill>
                </a:rPr>
                <a:t> 5 UK institutions</a:t>
              </a:r>
            </a:p>
            <a:p>
              <a:pPr marL="393700" lvl="0" indent="-88900" algn="l" defTabSz="456893">
                <a:buSzPct val="91000"/>
                <a:buChar char="‣"/>
                <a:defRPr>
                  <a:uFillTx/>
                </a:defRPr>
              </a:pPr>
              <a:r>
                <a:rPr sz="1600">
                  <a:uFill>
                    <a:solidFill/>
                  </a:uFill>
                </a:rPr>
                <a:t> 1 Swiss institution </a:t>
              </a:r>
            </a:p>
            <a:p>
              <a:pPr marL="393700" lvl="0" indent="-88900" algn="l" defTabSz="456893">
                <a:buSzPct val="91000"/>
                <a:buChar char="‣"/>
                <a:defRPr>
                  <a:uFillTx/>
                </a:defRPr>
              </a:pPr>
              <a:r>
                <a:rPr sz="1600">
                  <a:uFill>
                    <a:solidFill/>
                  </a:uFill>
                </a:rPr>
                <a:t> </a:t>
              </a:r>
              <a:r>
                <a:rPr>
                  <a:uFill>
                    <a:solidFill/>
                  </a:uFill>
                </a:rPr>
                <a:t>CERN</a:t>
              </a:r>
            </a:p>
          </p:txBody>
        </p:sp>
        <p:pic>
          <p:nvPicPr>
            <p:cNvPr id="339" name="Picture 33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-139700"/>
              <a:ext cx="3624436" cy="2692400"/>
            </a:xfrm>
            <a:prstGeom prst="rect">
              <a:avLst/>
            </a:prstGeom>
            <a:effectLst/>
          </p:spPr>
        </p:pic>
      </p:grpSp>
      <p:sp>
        <p:nvSpPr>
          <p:cNvPr id="342" name="Shape 342"/>
          <p:cNvSpPr/>
          <p:nvPr/>
        </p:nvSpPr>
        <p:spPr>
          <a:xfrm>
            <a:off x="5472877" y="4402923"/>
            <a:ext cx="3494051" cy="711201"/>
          </a:xfrm>
          <a:prstGeom prst="rect">
            <a:avLst/>
          </a:prstGeom>
          <a:ln w="127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spcBef>
                <a:spcPts val="300"/>
              </a:spcBef>
              <a:defRPr>
                <a:uFillTx/>
              </a:defRPr>
            </a:pPr>
            <a:r>
              <a:rPr>
                <a:uFill>
                  <a:solidFill/>
                </a:uFill>
              </a:rPr>
              <a:t>11 institutions also on MicroBooNE.</a:t>
            </a:r>
          </a:p>
          <a:p>
            <a:pPr lvl="0">
              <a:spcBef>
                <a:spcPts val="300"/>
              </a:spcBef>
              <a:defRPr>
                <a:uFillTx/>
              </a:defRPr>
            </a:pPr>
            <a:r>
              <a:rPr>
                <a:uFill>
                  <a:solidFill/>
                </a:uFill>
              </a:rPr>
              <a:t>Most also LBNE collaborators.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MicroBooNE Collaboration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28</a:t>
            </a:fld>
            <a:endParaRPr>
              <a:uFill>
                <a:solidFill/>
              </a:uFill>
            </a:endParaRPr>
          </a:p>
        </p:txBody>
      </p:sp>
      <p:pic>
        <p:nvPicPr>
          <p:cNvPr id="34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772" y="906662"/>
            <a:ext cx="8296456" cy="5725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ICARUS Collaboration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29</a:t>
            </a:fld>
            <a:endParaRPr>
              <a:uFill>
                <a:solidFill/>
              </a:uFill>
            </a:endParaRPr>
          </a:p>
        </p:txBody>
      </p:sp>
      <p:pic>
        <p:nvPicPr>
          <p:cNvPr id="35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0" y="925000"/>
            <a:ext cx="9144000" cy="602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324">
              <a:defRPr sz="4554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554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BNB Short-Baseline Neutrino Program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76200" y="1104900"/>
            <a:ext cx="4738718" cy="53820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lvl="0" indent="0" algn="ctr">
              <a:spcBef>
                <a:spcPts val="3700"/>
              </a:spcBef>
              <a:buSzTx/>
              <a:buFontTx/>
              <a:buNone/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Fermilab makes an ideal host for a next generation short-baseline neutrino oscillation experimental program</a:t>
            </a:r>
          </a:p>
          <a:p>
            <a:pPr marL="458551" lvl="1" indent="-356951">
              <a:spcBef>
                <a:spcPts val="3200"/>
              </a:spcBef>
              <a:buChar char="❖"/>
              <a:defRPr sz="1800">
                <a:uFillTx/>
              </a:defRPr>
            </a:pPr>
            <a:r>
              <a:rPr sz="2000">
                <a:solidFill>
                  <a:srgbClr val="FF2600"/>
                </a:solidFill>
                <a:uFill>
                  <a:solidFill/>
                </a:uFill>
              </a:rPr>
              <a:t>SBN Program </a:t>
            </a:r>
            <a:r>
              <a:rPr sz="2000" u="sng">
                <a:solidFill>
                  <a:srgbClr val="FF2600"/>
                </a:solidFill>
                <a:uFill>
                  <a:solidFill/>
                </a:uFill>
              </a:rPr>
              <a:t>builds upon existing</a:t>
            </a:r>
            <a:r>
              <a:rPr sz="2000">
                <a:solidFill>
                  <a:srgbClr val="FF2600"/>
                </a:solidFill>
                <a:uFill>
                  <a:solidFill/>
                </a:uFill>
              </a:rPr>
              <a:t> capabilities and infrastructure, such as the Booster Neutrino Beam (BNB)</a:t>
            </a:r>
          </a:p>
          <a:p>
            <a:pPr lvl="2">
              <a:spcBef>
                <a:spcPts val="3200"/>
              </a:spcBef>
              <a:defRPr sz="1800">
                <a:uFillTx/>
              </a:defRPr>
            </a:pPr>
            <a:r>
              <a:rPr sz="1500">
                <a:solidFill>
                  <a:srgbClr val="011993"/>
                </a:solidFill>
                <a:uFill>
                  <a:solidFill/>
                </a:uFill>
              </a:rPr>
              <a:t>The NuMI Beam is deep and aimed down toward Minnesota, but the BNB is shallow     (~10 m detector hall depth at all baselines)</a:t>
            </a:r>
          </a:p>
          <a:p>
            <a:pPr lvl="2">
              <a:spcBef>
                <a:spcPts val="3200"/>
              </a:spcBef>
              <a:defRPr sz="1800">
                <a:uFillTx/>
              </a:defRPr>
            </a:pPr>
            <a:r>
              <a:rPr sz="1500">
                <a:solidFill>
                  <a:srgbClr val="011993"/>
                </a:solidFill>
                <a:uFill>
                  <a:solidFill/>
                </a:uFill>
              </a:rPr>
              <a:t>BNB neutrino fluxes are well understood due to dedicated hadron production data (the HARP experiment @ CERN) and 10+ years of study by MiniBooNE and SciBooNE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3</a:t>
            </a:fld>
            <a:endParaRPr>
              <a:uFill>
                <a:solidFill/>
              </a:uFill>
            </a:endParaRPr>
          </a:p>
        </p:txBody>
      </p:sp>
      <p:pic>
        <p:nvPicPr>
          <p:cNvPr id="6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4419" y="1023747"/>
            <a:ext cx="3872220" cy="5544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6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28" y="959939"/>
            <a:ext cx="4844916" cy="1228060"/>
          </a:xfrm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pdf"/>
          <p:cNvPicPr/>
          <p:nvPr/>
        </p:nvPicPr>
        <p:blipFill>
          <a:blip r:embed="rId2">
            <a:extLst/>
          </a:blip>
          <a:srcRect t="49563" r="50161"/>
          <a:stretch>
            <a:fillRect/>
          </a:stretch>
        </p:blipFill>
        <p:spPr>
          <a:xfrm>
            <a:off x="4965707" y="3432273"/>
            <a:ext cx="4057174" cy="318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4910">
              <a:defRPr sz="427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7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Synergy with the Long-Baseline Program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25400" y="1016000"/>
            <a:ext cx="5141914" cy="57502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3151" lvl="1" indent="-356951">
              <a:spcBef>
                <a:spcPts val="1100"/>
              </a:spcBef>
              <a:buChar char="❖"/>
              <a:defRPr sz="1800">
                <a:uFillTx/>
              </a:defRPr>
            </a:pPr>
            <a:r>
              <a:rPr sz="2000">
                <a:solidFill>
                  <a:srgbClr val="FF2600"/>
                </a:solidFill>
                <a:uFill>
                  <a:solidFill/>
                </a:uFill>
              </a:rPr>
              <a:t>SBN Program has </a:t>
            </a:r>
            <a:r>
              <a:rPr sz="2000" u="sng">
                <a:solidFill>
                  <a:srgbClr val="FF2600"/>
                </a:solidFill>
                <a:uFill>
                  <a:solidFill/>
                </a:uFill>
              </a:rPr>
              <a:t>important synergies</a:t>
            </a:r>
            <a:r>
              <a:rPr sz="2000">
                <a:solidFill>
                  <a:srgbClr val="FF2600"/>
                </a:solidFill>
                <a:uFill>
                  <a:solidFill/>
                </a:uFill>
              </a:rPr>
              <a:t> with on-going lab efforts and the future long-baseline neutrino program</a:t>
            </a:r>
          </a:p>
          <a:p>
            <a:pPr marL="533400" lvl="2">
              <a:spcBef>
                <a:spcPts val="1900"/>
              </a:spcBef>
              <a:defRPr sz="1800">
                <a:uFillTx/>
              </a:defRPr>
            </a:pPr>
            <a:r>
              <a:rPr sz="1500">
                <a:solidFill>
                  <a:srgbClr val="011993"/>
                </a:solidFill>
                <a:uFill>
                  <a:solidFill/>
                </a:uFill>
              </a:rPr>
              <a:t>Continued development of the Liquid Argon TPC technology for neutrino physics.  SBN experiments offer a great opportunity for use of mid-scale detectors which will see large neutrino exposures. </a:t>
            </a:r>
          </a:p>
          <a:p>
            <a:pPr marL="749300" lvl="3" indent="-241300">
              <a:spcBef>
                <a:spcPts val="1900"/>
              </a:spcBef>
              <a:buSzPct val="200000"/>
              <a:buChar char="-"/>
              <a:defRPr sz="1800">
                <a:uFillTx/>
              </a:defRPr>
            </a:pPr>
            <a:r>
              <a:rPr sz="1500">
                <a:solidFill>
                  <a:srgbClr val="212121"/>
                </a:solidFill>
                <a:uFill>
                  <a:solidFill/>
                </a:uFill>
              </a:rPr>
              <a:t>LArTPC technology development and prototyping</a:t>
            </a:r>
          </a:p>
          <a:p>
            <a:pPr marL="749300" lvl="3" indent="-241300">
              <a:spcBef>
                <a:spcPts val="1900"/>
              </a:spcBef>
              <a:buSzPct val="200000"/>
              <a:buChar char="-"/>
              <a:defRPr sz="1800">
                <a:uFillTx/>
              </a:defRPr>
            </a:pPr>
            <a:r>
              <a:rPr sz="1500">
                <a:solidFill>
                  <a:srgbClr val="212121"/>
                </a:solidFill>
                <a:uFill>
                  <a:solidFill/>
                </a:uFill>
              </a:rPr>
              <a:t>Development and validation of LArTPC event reconstruction with large </a:t>
            </a:r>
            <a:r>
              <a:rPr sz="1500">
                <a:solidFill>
                  <a:srgbClr val="212121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500" baseline="-5999">
                <a:solidFill>
                  <a:srgbClr val="212121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1500">
                <a:solidFill>
                  <a:srgbClr val="212121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and ν</a:t>
            </a:r>
            <a:r>
              <a:rPr sz="1500" baseline="-5999">
                <a:solidFill>
                  <a:srgbClr val="212121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e</a:t>
            </a:r>
            <a:r>
              <a:rPr sz="1500">
                <a:solidFill>
                  <a:srgbClr val="212121"/>
                </a:solidFill>
                <a:uFill>
                  <a:solidFill/>
                </a:uFill>
              </a:rPr>
              <a:t> data sets</a:t>
            </a:r>
          </a:p>
          <a:p>
            <a:pPr marL="749300" lvl="3" indent="-241300">
              <a:spcBef>
                <a:spcPts val="1900"/>
              </a:spcBef>
              <a:buSzPct val="200000"/>
              <a:buChar char="-"/>
              <a:defRPr sz="1800">
                <a:uFillTx/>
              </a:defRPr>
            </a:pPr>
            <a:r>
              <a:rPr sz="1500">
                <a:solidFill>
                  <a:srgbClr val="212121"/>
                </a:solidFill>
                <a:uFill>
                  <a:solidFill/>
                </a:uFill>
              </a:rPr>
              <a:t>Measure important </a:t>
            </a:r>
            <a:r>
              <a:rPr sz="1500">
                <a:solidFill>
                  <a:srgbClr val="212121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500">
                <a:solidFill>
                  <a:srgbClr val="212121"/>
                </a:solidFill>
                <a:uFill>
                  <a:solidFill/>
                </a:uFill>
              </a:rPr>
              <a:t>-Ar cross sections in GeV energy range</a:t>
            </a:r>
          </a:p>
          <a:p>
            <a:pPr marL="749300" lvl="3" indent="-241300">
              <a:spcBef>
                <a:spcPts val="1900"/>
              </a:spcBef>
              <a:buSzPct val="200000"/>
              <a:buChar char="-"/>
              <a:defRPr sz="1800">
                <a:uFillTx/>
              </a:defRPr>
            </a:pPr>
            <a:r>
              <a:rPr sz="1500">
                <a:solidFill>
                  <a:srgbClr val="212121"/>
                </a:solidFill>
                <a:uFill>
                  <a:solidFill/>
                </a:uFill>
              </a:rPr>
              <a:t>Demonstrate sensitive </a:t>
            </a:r>
            <a:r>
              <a:rPr sz="1500">
                <a:solidFill>
                  <a:srgbClr val="212121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500" baseline="-5999">
                <a:solidFill>
                  <a:srgbClr val="212121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1500">
                <a:solidFill>
                  <a:srgbClr val="212121"/>
                </a:solidFill>
                <a:uFill>
                  <a:solidFill/>
                </a:uFill>
              </a:rPr>
              <a:t>→</a:t>
            </a:r>
            <a:r>
              <a:rPr sz="1500">
                <a:solidFill>
                  <a:srgbClr val="212121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500" baseline="-5999">
                <a:solidFill>
                  <a:srgbClr val="212121"/>
                </a:solidFill>
                <a:uFill>
                  <a:solidFill/>
                </a:uFill>
              </a:rPr>
              <a:t>e</a:t>
            </a:r>
            <a:r>
              <a:rPr sz="1500">
                <a:solidFill>
                  <a:srgbClr val="212121"/>
                </a:solidFill>
                <a:uFill>
                  <a:solidFill/>
                </a:uFill>
              </a:rPr>
              <a:t> appearance and disappearance oscillation measurements with    LAr detectors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4</a:t>
            </a:fld>
            <a:endParaRPr>
              <a:uFill>
                <a:solidFill/>
              </a:uFill>
            </a:endParaRPr>
          </a:p>
        </p:txBody>
      </p:sp>
      <p:pic>
        <p:nvPicPr>
          <p:cNvPr id="6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1081" y="1115746"/>
            <a:ext cx="3759201" cy="2209801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6084553" y="1626708"/>
            <a:ext cx="1227285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1400" b="1">
                <a:solidFill>
                  <a:srgbClr val="FFFFFF"/>
                </a:solidFill>
                <a:uFill>
                  <a:solidFill/>
                </a:uFill>
              </a:rPr>
              <a:t>ArgoNeuT Data</a:t>
            </a:r>
          </a:p>
        </p:txBody>
      </p:sp>
      <p:sp>
        <p:nvSpPr>
          <p:cNvPr id="71" name="Shape 71"/>
          <p:cNvSpPr/>
          <p:nvPr/>
        </p:nvSpPr>
        <p:spPr>
          <a:xfrm>
            <a:off x="7370293" y="4882970"/>
            <a:ext cx="1194221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pPr lvl="0">
              <a:defRPr sz="1800">
                <a:uFillTx/>
              </a:defRPr>
            </a:pPr>
            <a:r>
              <a:rPr sz="1300">
                <a:uFill>
                  <a:solidFill/>
                </a:uFill>
              </a:rPr>
              <a:t>arXiv:1404.4809</a:t>
            </a:r>
          </a:p>
        </p:txBody>
      </p:sp>
      <p:sp>
        <p:nvSpPr>
          <p:cNvPr id="72" name="Shape 72"/>
          <p:cNvSpPr/>
          <p:nvPr/>
        </p:nvSpPr>
        <p:spPr>
          <a:xfrm>
            <a:off x="7295166" y="5131120"/>
            <a:ext cx="134447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≈1600 events</a:t>
            </a:r>
          </a:p>
        </p:txBody>
      </p:sp>
      <p:sp>
        <p:nvSpPr>
          <p:cNvPr id="73" name="Shape 73"/>
          <p:cNvSpPr/>
          <p:nvPr/>
        </p:nvSpPr>
        <p:spPr>
          <a:xfrm>
            <a:off x="5570010" y="2679487"/>
            <a:ext cx="346127" cy="429330"/>
          </a:xfrm>
          <a:prstGeom prst="rect">
            <a:avLst/>
          </a:prstGeom>
          <a:solidFill>
            <a:srgbClr val="C0504D"/>
          </a:solidFill>
          <a:ln w="25400">
            <a:solidFill>
              <a:srgbClr val="8C3A38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456892">
              <a:defRPr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2000" baseline="-59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</a:t>
            </a:r>
          </a:p>
        </p:txBody>
      </p:sp>
      <p:sp>
        <p:nvSpPr>
          <p:cNvPr id="74" name="Shape 74"/>
          <p:cNvSpPr/>
          <p:nvPr/>
        </p:nvSpPr>
        <p:spPr>
          <a:xfrm>
            <a:off x="6326190" y="3771953"/>
            <a:ext cx="359439" cy="370841"/>
          </a:xfrm>
          <a:prstGeom prst="rect">
            <a:avLst/>
          </a:prstGeom>
          <a:solidFill>
            <a:srgbClr val="C0504D"/>
          </a:solidFill>
          <a:ln w="25400">
            <a:solidFill>
              <a:srgbClr val="8C3A38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456892">
              <a:defRPr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2000" baseline="-59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μ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2065">
              <a:defRPr sz="404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04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Expands the Laboratory’s Science Program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5</a:t>
            </a:fld>
            <a:endParaRPr>
              <a:uFill>
                <a:solidFill/>
              </a:uFill>
            </a:endParaRPr>
          </a:p>
        </p:txBody>
      </p:sp>
      <p:pic>
        <p:nvPicPr>
          <p:cNvPr id="78" name="pasted-image.tif"/>
          <p:cNvPicPr/>
          <p:nvPr/>
        </p:nvPicPr>
        <p:blipFill>
          <a:blip r:embed="rId2">
            <a:extLst/>
          </a:blip>
          <a:srcRect l="12455" r="10393" b="24255"/>
          <a:stretch>
            <a:fillRect/>
          </a:stretch>
        </p:blipFill>
        <p:spPr>
          <a:xfrm>
            <a:off x="106360" y="2970386"/>
            <a:ext cx="5396154" cy="1667335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319015" y="4518917"/>
            <a:ext cx="493925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1200" i="1">
                <a:uFillTx/>
              </a:defRPr>
            </a:lvl1pPr>
          </a:lstStyle>
          <a:p>
            <a:pPr lvl="0">
              <a:defRPr sz="1800" i="0"/>
            </a:pPr>
            <a:r>
              <a:rPr sz="1200" i="1"/>
              <a:t>K. N. Abazajian et al. "Light Sterile Neutrinos: A Whitepaper", arXiv:1204.5379 [hep-ph], (2012)</a:t>
            </a:r>
          </a:p>
        </p:txBody>
      </p:sp>
      <p:grpSp>
        <p:nvGrpSpPr>
          <p:cNvPr id="82" name="Group 82"/>
          <p:cNvGrpSpPr/>
          <p:nvPr/>
        </p:nvGrpSpPr>
        <p:grpSpPr>
          <a:xfrm>
            <a:off x="354330" y="5501357"/>
            <a:ext cx="8435340" cy="1056641"/>
            <a:chOff x="-38100" y="-38100"/>
            <a:chExt cx="8435339" cy="1056640"/>
          </a:xfrm>
        </p:grpSpPr>
        <p:sp>
          <p:nvSpPr>
            <p:cNvPr id="81" name="Shape 81"/>
            <p:cNvSpPr/>
            <p:nvPr/>
          </p:nvSpPr>
          <p:spPr>
            <a:xfrm>
              <a:off x="0" y="0"/>
              <a:ext cx="8359140" cy="98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600" b="1">
                  <a:solidFill>
                    <a:srgbClr val="941100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600" b="1">
                  <a:solidFill>
                    <a:srgbClr val="941100"/>
                  </a:solidFill>
                  <a:uFill>
                    <a:solidFill/>
                  </a:uFill>
                </a:rPr>
                <a:t>The discovery of a light sterile neutrino would be monumental for particle physics as well as cosmology</a:t>
              </a:r>
            </a:p>
          </p:txBody>
        </p:sp>
        <p:pic>
          <p:nvPicPr>
            <p:cNvPr id="80" name="Picture 7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8100" y="-38100"/>
              <a:ext cx="8435340" cy="1056641"/>
            </a:xfrm>
            <a:prstGeom prst="rect">
              <a:avLst/>
            </a:prstGeom>
            <a:effectLst/>
          </p:spPr>
        </p:pic>
      </p:grpSp>
      <p:sp>
        <p:nvSpPr>
          <p:cNvPr id="83" name="Shape 83"/>
          <p:cNvSpPr/>
          <p:nvPr/>
        </p:nvSpPr>
        <p:spPr>
          <a:xfrm>
            <a:off x="135695" y="5105184"/>
            <a:ext cx="2394010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/>
            </a:lvl1pPr>
          </a:lstStyle>
          <a:p>
            <a:pPr lvl="0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One thing is certain…</a:t>
            </a:r>
          </a:p>
        </p:txBody>
      </p:sp>
      <p:pic>
        <p:nvPicPr>
          <p:cNvPr id="8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5055" y="942314"/>
            <a:ext cx="3800044" cy="439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66913" y="2339257"/>
            <a:ext cx="592523" cy="173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jpg"/>
          <p:cNvPicPr/>
          <p:nvPr/>
        </p:nvPicPr>
        <p:blipFill>
          <a:blip r:embed="rId6">
            <a:extLst/>
          </a:blip>
          <a:srcRect l="25912"/>
          <a:stretch>
            <a:fillRect/>
          </a:stretch>
        </p:blipFill>
        <p:spPr>
          <a:xfrm>
            <a:off x="6998222" y="4478159"/>
            <a:ext cx="1129883" cy="173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pasted-image.jpg"/>
          <p:cNvPicPr/>
          <p:nvPr/>
        </p:nvPicPr>
        <p:blipFill>
          <a:blip r:embed="rId7">
            <a:extLst/>
          </a:blip>
          <a:srcRect l="28424"/>
          <a:stretch>
            <a:fillRect/>
          </a:stretch>
        </p:blipFill>
        <p:spPr>
          <a:xfrm>
            <a:off x="6982491" y="3848143"/>
            <a:ext cx="1114035" cy="17294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6505648" y="2741786"/>
            <a:ext cx="495447" cy="2819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300"/>
            </a:lvl1pPr>
          </a:lstStyle>
          <a:p>
            <a:pPr lvl="0">
              <a:defRPr sz="1800">
                <a:uFillTx/>
              </a:defRPr>
            </a:pPr>
            <a:r>
              <a:rPr sz="1300">
                <a:uFill>
                  <a:solidFill/>
                </a:uFill>
              </a:rPr>
              <a:t>43      </a:t>
            </a:r>
          </a:p>
        </p:txBody>
      </p:sp>
      <p:sp>
        <p:nvSpPr>
          <p:cNvPr id="89" name="Shape 89"/>
          <p:cNvSpPr/>
          <p:nvPr/>
        </p:nvSpPr>
        <p:spPr>
          <a:xfrm>
            <a:off x="76200" y="990600"/>
            <a:ext cx="5501082" cy="2641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20451" lvl="1" indent="-356951" algn="l" defTabSz="456892">
              <a:spcBef>
                <a:spcPts val="1200"/>
              </a:spcBef>
              <a:buSzPct val="100000"/>
              <a:buFont typeface="Arial"/>
              <a:buChar char="❖"/>
              <a:defRPr>
                <a:uFillTx/>
              </a:defRPr>
            </a:pPr>
            <a:r>
              <a:rPr>
                <a:solidFill>
                  <a:srgbClr val="FF2600"/>
                </a:solidFill>
                <a:uFill>
                  <a:solidFill/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SBN Program </a:t>
            </a:r>
            <a:r>
              <a:rPr u="sng">
                <a:solidFill>
                  <a:srgbClr val="FF2600"/>
                </a:solidFill>
                <a:uFill>
                  <a:solidFill/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expands the science reach</a:t>
            </a:r>
            <a:r>
              <a:rPr>
                <a:solidFill>
                  <a:srgbClr val="FF2600"/>
                </a:solidFill>
                <a:uFill>
                  <a:solidFill/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 of the world-class neutrino physics program here at Fermilab</a:t>
            </a:r>
          </a:p>
          <a:p>
            <a:pPr marL="647700" lvl="2" indent="-292100" algn="l" defTabSz="456892">
              <a:spcBef>
                <a:spcPts val="1700"/>
              </a:spcBef>
              <a:buSzPct val="100000"/>
              <a:buFont typeface="Arial"/>
              <a:buChar char="๏"/>
              <a:defRPr>
                <a:uFillTx/>
              </a:defRPr>
            </a:pPr>
            <a:r>
              <a:rPr sz="1600">
                <a:solidFill>
                  <a:srgbClr val="011993"/>
                </a:solidFill>
                <a:uFill>
                  <a:solidFill/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While each of these measurements alone lack the significance to claim a discovery, together they could be hinting at important new physics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asted-image.tif"/>
          <p:cNvPicPr/>
          <p:nvPr/>
        </p:nvPicPr>
        <p:blipFill>
          <a:blip r:embed="rId2">
            <a:extLst/>
          </a:blip>
          <a:srcRect l="3293" t="47279" b="60"/>
          <a:stretch>
            <a:fillRect/>
          </a:stretch>
        </p:blipFill>
        <p:spPr>
          <a:xfrm>
            <a:off x="5567876" y="1027054"/>
            <a:ext cx="3152805" cy="316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pasted-image.tif"/>
          <p:cNvPicPr/>
          <p:nvPr/>
        </p:nvPicPr>
        <p:blipFill>
          <a:blip r:embed="rId2">
            <a:extLst/>
          </a:blip>
          <a:srcRect l="3228" t="2739" b="51991"/>
          <a:stretch>
            <a:fillRect/>
          </a:stretch>
        </p:blipFill>
        <p:spPr>
          <a:xfrm>
            <a:off x="5565757" y="3727508"/>
            <a:ext cx="3154924" cy="271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pasted-image.tif"/>
          <p:cNvPicPr/>
          <p:nvPr/>
        </p:nvPicPr>
        <p:blipFill>
          <a:blip r:embed="rId2">
            <a:extLst/>
          </a:blip>
          <a:srcRect t="92514"/>
          <a:stretch>
            <a:fillRect/>
          </a:stretch>
        </p:blipFill>
        <p:spPr>
          <a:xfrm>
            <a:off x="5460498" y="6414317"/>
            <a:ext cx="3260183" cy="449262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0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Accelerator-Based Anomalies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6</a:t>
            </a:fld>
            <a:endParaRPr>
              <a:uFill>
                <a:solidFill/>
              </a:uFill>
            </a:endParaRPr>
          </a:p>
        </p:txBody>
      </p:sp>
      <p:pic>
        <p:nvPicPr>
          <p:cNvPr id="9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700" y="954085"/>
            <a:ext cx="2108333" cy="203598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9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408" y="3042442"/>
            <a:ext cx="3354627" cy="377825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3077547" y="1331910"/>
            <a:ext cx="76999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/>
            </a:lvl1pPr>
          </a:lstStyle>
          <a:p>
            <a:pPr lvl="0">
              <a:defRPr sz="1800" b="0">
                <a:uFillTx/>
              </a:defRPr>
            </a:pPr>
            <a:r>
              <a:rPr sz="2400" b="1">
                <a:uFill>
                  <a:solidFill/>
                </a:uFill>
              </a:rPr>
              <a:t>LSND</a:t>
            </a:r>
          </a:p>
        </p:txBody>
      </p:sp>
      <p:pic>
        <p:nvPicPr>
          <p:cNvPr id="9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22611" y="1927118"/>
            <a:ext cx="1245784" cy="33161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3593301" y="4627541"/>
            <a:ext cx="153184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/>
            </a:lvl1pPr>
          </a:lstStyle>
          <a:p>
            <a:pPr lvl="0">
              <a:defRPr sz="1800" b="0">
                <a:uFillTx/>
              </a:defRPr>
            </a:pPr>
            <a:r>
              <a:rPr sz="2400" b="1">
                <a:uFill>
                  <a:solidFill/>
                </a:uFill>
              </a:rPr>
              <a:t>MiniBooNE</a:t>
            </a:r>
          </a:p>
        </p:txBody>
      </p:sp>
      <p:pic>
        <p:nvPicPr>
          <p:cNvPr id="10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9388" y="5475339"/>
            <a:ext cx="1245784" cy="33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59388" y="3907871"/>
            <a:ext cx="1245784" cy="331612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/>
        </p:nvSpPr>
        <p:spPr>
          <a:xfrm>
            <a:off x="660923" y="3206221"/>
            <a:ext cx="853458" cy="3302381"/>
          </a:xfrm>
          <a:prstGeom prst="rect">
            <a:avLst/>
          </a:prstGeom>
          <a:solidFill>
            <a:srgbClr val="7A81FF">
              <a:alpha val="8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P5 Report Recommendations</a:t>
            </a: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7</a:t>
            </a:fld>
            <a:endParaRPr>
              <a:uFill>
                <a:solidFill/>
              </a:uFill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83006">
            <a:off x="-137315" y="747495"/>
            <a:ext cx="7739910" cy="1984999"/>
          </a:xfrm>
          <a:prstGeom prst="rect">
            <a:avLst/>
          </a:prstGeom>
        </p:spPr>
      </p:pic>
      <p:pic>
        <p:nvPicPr>
          <p:cNvPr id="108" name="Picture 107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547" y="3384179"/>
            <a:ext cx="8755021" cy="3222494"/>
          </a:xfrm>
          <a:prstGeom prst="rect">
            <a:avLst/>
          </a:prstGeom>
        </p:spPr>
      </p:pic>
      <p:pic>
        <p:nvPicPr>
          <p:cNvPr id="109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1406" y="3015119"/>
            <a:ext cx="8675788" cy="41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410" y="2725406"/>
            <a:ext cx="6858690" cy="31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7337462" y="2736045"/>
            <a:ext cx="236474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ν</a:t>
            </a:r>
          </a:p>
        </p:txBody>
      </p:sp>
      <p:sp>
        <p:nvSpPr>
          <p:cNvPr id="112" name="Shape 112"/>
          <p:cNvSpPr/>
          <p:nvPr/>
        </p:nvSpPr>
        <p:spPr>
          <a:xfrm>
            <a:off x="2581007" y="1593094"/>
            <a:ext cx="3956586" cy="293801"/>
          </a:xfrm>
          <a:prstGeom prst="rect">
            <a:avLst/>
          </a:prstGeom>
          <a:solidFill>
            <a:srgbClr val="FFFB00">
              <a:alpha val="34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950377" y="5406805"/>
            <a:ext cx="7748560" cy="293800"/>
          </a:xfrm>
          <a:prstGeom prst="rect">
            <a:avLst/>
          </a:prstGeom>
          <a:solidFill>
            <a:srgbClr val="FFFB00">
              <a:alpha val="34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943234" y="5806326"/>
            <a:ext cx="3956585" cy="293801"/>
          </a:xfrm>
          <a:prstGeom prst="rect">
            <a:avLst/>
          </a:prstGeom>
          <a:solidFill>
            <a:srgbClr val="FFFB00">
              <a:alpha val="34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986096" y="4947287"/>
            <a:ext cx="5340688" cy="1"/>
          </a:xfrm>
          <a:prstGeom prst="line">
            <a:avLst/>
          </a:prstGeom>
          <a:ln w="25400">
            <a:solidFill>
              <a:srgbClr val="FF2600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2324">
              <a:defRPr sz="1800">
                <a:solidFill>
                  <a:srgbClr val="000000"/>
                </a:solidFill>
                <a:uFillTx/>
              </a:defRPr>
            </a:pPr>
            <a:r>
              <a:rPr sz="4554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  <a:latin typeface="Symbol"/>
                <a:ea typeface="Symbol"/>
                <a:cs typeface="Symbol"/>
                <a:sym typeface="Symbol"/>
              </a:rPr>
              <a:t>π</a:t>
            </a:r>
            <a:r>
              <a:rPr sz="4554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 Decay-In-Flight Experiments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76200" y="927100"/>
            <a:ext cx="8891104" cy="5487818"/>
          </a:xfrm>
          <a:prstGeom prst="rect">
            <a:avLst/>
          </a:prstGeom>
        </p:spPr>
        <p:txBody>
          <a:bodyPr lIns="0" tIns="0" rIns="0" bIns="0"/>
          <a:lstStyle/>
          <a:p>
            <a:pPr marL="366066" lvl="0" indent="-366066" defTabSz="416052">
              <a:spcBef>
                <a:spcPts val="400"/>
              </a:spcBef>
              <a:defRPr sz="1800">
                <a:uFillTx/>
              </a:defRPr>
            </a:pPr>
            <a:r>
              <a:rPr sz="2457" dirty="0"/>
              <a:t>DIF beam provides a rich oscillations program with a single facility:</a:t>
            </a:r>
          </a:p>
          <a:p>
            <a:pPr marL="854289" lvl="1" indent="-438514" defTabSz="416052">
              <a:spcBef>
                <a:spcPts val="400"/>
              </a:spcBef>
              <a:buChar char="๏"/>
              <a:defRPr sz="1800">
                <a:uFillTx/>
              </a:defRPr>
            </a:pPr>
            <a:r>
              <a:rPr sz="1820" dirty="0">
                <a:solidFill>
                  <a:srgbClr val="011993"/>
                </a:solid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820" baseline="-5999" dirty="0">
                <a:solidFill>
                  <a:srgbClr val="011993"/>
                </a:solid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1820" dirty="0">
                <a:solidFill>
                  <a:srgbClr val="011993"/>
                </a:solidFill>
              </a:rPr>
              <a:t> → </a:t>
            </a:r>
            <a:r>
              <a:rPr sz="1820" dirty="0">
                <a:solidFill>
                  <a:srgbClr val="011993"/>
                </a:solid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820" baseline="-5999" dirty="0">
                <a:solidFill>
                  <a:srgbClr val="011993"/>
                </a:solidFill>
              </a:rPr>
              <a:t>e</a:t>
            </a:r>
            <a:r>
              <a:rPr sz="1820" dirty="0">
                <a:solidFill>
                  <a:srgbClr val="011993"/>
                </a:solidFill>
              </a:rPr>
              <a:t> appearance</a:t>
            </a:r>
          </a:p>
          <a:p>
            <a:pPr marL="854289" lvl="1" indent="-438514" defTabSz="416052">
              <a:spcBef>
                <a:spcPts val="400"/>
              </a:spcBef>
              <a:buChar char="๏"/>
              <a:defRPr sz="1800">
                <a:uFillTx/>
              </a:defRPr>
            </a:pPr>
            <a:r>
              <a:rPr sz="1820" dirty="0">
                <a:solidFill>
                  <a:srgbClr val="011993"/>
                </a:solid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820" baseline="-5999" dirty="0">
                <a:solidFill>
                  <a:srgbClr val="011993"/>
                </a:solid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1820" dirty="0">
                <a:solidFill>
                  <a:srgbClr val="011993"/>
                </a:solidFill>
              </a:rPr>
              <a:t> and </a:t>
            </a:r>
            <a:r>
              <a:rPr sz="1820" dirty="0">
                <a:solidFill>
                  <a:srgbClr val="011993"/>
                </a:solidFill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1820" baseline="-5999" dirty="0">
                <a:solidFill>
                  <a:srgbClr val="011993"/>
                </a:solidFill>
              </a:rPr>
              <a:t>e</a:t>
            </a:r>
            <a:r>
              <a:rPr sz="1820" dirty="0">
                <a:solidFill>
                  <a:srgbClr val="011993"/>
                </a:solidFill>
              </a:rPr>
              <a:t> disappearance</a:t>
            </a:r>
          </a:p>
          <a:p>
            <a:pPr marL="854289" lvl="1" indent="-438514" defTabSz="416052">
              <a:spcBef>
                <a:spcPts val="400"/>
              </a:spcBef>
              <a:buChar char="๏"/>
              <a:defRPr sz="1800">
                <a:uFillTx/>
              </a:defRPr>
            </a:pPr>
            <a:r>
              <a:rPr sz="1820" dirty="0">
                <a:solidFill>
                  <a:srgbClr val="011993"/>
                </a:solidFill>
              </a:rPr>
              <a:t>both neutrinos and antineutrinos possible</a:t>
            </a:r>
          </a:p>
          <a:p>
            <a:pPr marL="854289" lvl="1" indent="-438514" defTabSz="416052">
              <a:spcBef>
                <a:spcPts val="1100"/>
              </a:spcBef>
              <a:spcAft>
                <a:spcPts val="1200"/>
              </a:spcAft>
              <a:buChar char="๏"/>
              <a:defRPr sz="1800">
                <a:uFillTx/>
              </a:defRPr>
            </a:pPr>
            <a:r>
              <a:rPr sz="1820" dirty="0">
                <a:solidFill>
                  <a:srgbClr val="011993"/>
                </a:solidFill>
              </a:rPr>
              <a:t>CC and NC interactions</a:t>
            </a:r>
          </a:p>
          <a:p>
            <a:pPr marL="366066" lvl="0" indent="-366066" defTabSz="416052">
              <a:spcBef>
                <a:spcPts val="1000"/>
              </a:spcBef>
              <a:spcAft>
                <a:spcPts val="1200"/>
              </a:spcAft>
              <a:defRPr sz="1800">
                <a:uFillTx/>
              </a:defRPr>
            </a:pPr>
            <a:r>
              <a:rPr sz="2457" dirty="0"/>
              <a:t>Anomalies exist here (MiniBooNE neutrino and antineutrino) and these need to be addressed</a:t>
            </a:r>
          </a:p>
          <a:p>
            <a:pPr marL="366066" lvl="0" indent="-366066" defTabSz="416052">
              <a:spcBef>
                <a:spcPts val="1000"/>
              </a:spcBef>
              <a:defRPr sz="1800">
                <a:uFillTx/>
              </a:defRPr>
            </a:pPr>
            <a:r>
              <a:rPr sz="2457" dirty="0"/>
              <a:t>However:</a:t>
            </a:r>
          </a:p>
          <a:p>
            <a:pPr marL="854289" lvl="1" indent="-438514" defTabSz="416052">
              <a:spcBef>
                <a:spcPts val="1000"/>
              </a:spcBef>
              <a:buChar char="๏"/>
              <a:defRPr sz="1800">
                <a:uFillTx/>
              </a:defRPr>
            </a:pPr>
            <a:r>
              <a:rPr sz="1820" dirty="0">
                <a:solidFill>
                  <a:srgbClr val="011993"/>
                </a:solidFill>
              </a:rPr>
              <a:t>Need detectors that can </a:t>
            </a:r>
            <a:r>
              <a:rPr sz="1820" u="sng" dirty="0">
                <a:solidFill>
                  <a:srgbClr val="011993"/>
                </a:solidFill>
              </a:rPr>
              <a:t>distinguish electrons from photons</a:t>
            </a:r>
            <a:r>
              <a:rPr sz="1820" dirty="0">
                <a:solidFill>
                  <a:srgbClr val="011993"/>
                </a:solidFill>
              </a:rPr>
              <a:t> in order to reduce key backgrounds</a:t>
            </a:r>
          </a:p>
          <a:p>
            <a:pPr marL="854289" lvl="1" indent="-438514" defTabSz="416052">
              <a:spcBef>
                <a:spcPts val="1000"/>
              </a:spcBef>
              <a:buChar char="๏"/>
              <a:defRPr sz="1800">
                <a:uFillTx/>
              </a:defRPr>
            </a:pPr>
            <a:r>
              <a:rPr sz="1820" u="sng" dirty="0">
                <a:solidFill>
                  <a:srgbClr val="011993"/>
                </a:solidFill>
              </a:rPr>
              <a:t>Multiple detectors</a:t>
            </a:r>
            <a:r>
              <a:rPr sz="1820" dirty="0">
                <a:solidFill>
                  <a:srgbClr val="011993"/>
                </a:solidFill>
              </a:rPr>
              <a:t> at different baseline are key for reducing systematic uncertainties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8</a:t>
            </a:fld>
            <a:endParaRPr>
              <a:uFill>
                <a:solidFill/>
              </a:u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61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8">
                <a:solidFill>
                  <a:srgbClr val="9A403E"/>
                </a:solidFill>
                <a:uFill>
                  <a:solidFill>
                    <a:srgbClr val="953735"/>
                  </a:solidFill>
                </a:uFill>
              </a:rPr>
              <a:t>MicroBooNE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76200" y="889000"/>
            <a:ext cx="8891104" cy="548781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The first phase of the next generation SBN Program begins soon with MicroBooNE coming online later this year!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uFillTx/>
              </a:defRPr>
            </a:pPr>
            <a:fld id="{86CB4B4D-7CA3-9044-876B-883B54F8677D}" type="slidenum">
              <a:rPr>
                <a:uFill>
                  <a:solidFill/>
                </a:uFill>
              </a:rPr>
              <a:t>9</a:t>
            </a:fld>
            <a:endParaRPr>
              <a:uFill>
                <a:solidFill/>
              </a:uFill>
            </a:endParaRPr>
          </a:p>
        </p:txBody>
      </p:sp>
      <p:pic>
        <p:nvPicPr>
          <p:cNvPr id="144" name="pasted-image.pdf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32261" y="1773652"/>
            <a:ext cx="6080011" cy="4484008"/>
          </a:xfrm>
          <a:prstGeom prst="rect">
            <a:avLst/>
          </a:prstGeom>
          <a:ln w="12700">
            <a:solidFill/>
            <a:miter lim="400000"/>
          </a:ln>
        </p:spPr>
      </p:pic>
      <p:pic>
        <p:nvPicPr>
          <p:cNvPr id="14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2185" y="2726549"/>
            <a:ext cx="3962401" cy="2578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 flipH="1" flipV="1">
            <a:off x="1759898" y="3510842"/>
            <a:ext cx="3237488" cy="563360"/>
          </a:xfrm>
          <a:prstGeom prst="line">
            <a:avLst/>
          </a:prstGeom>
          <a:ln w="38100">
            <a:solidFill>
              <a:srgbClr val="FFFB00"/>
            </a:solidFill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Courier"/>
        <a:ea typeface="Courier"/>
        <a:cs typeface="Courie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6892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Courier"/>
        <a:ea typeface="Courier"/>
        <a:cs typeface="Courie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6892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2047</Words>
  <Application>Microsoft Macintosh PowerPoint</Application>
  <PresentationFormat>On-screen Show (4:3)</PresentationFormat>
  <Paragraphs>219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</vt:lpstr>
      <vt:lpstr>Future Short-Baseline Neutrino Experiments 47th Annual Fermilab Users Meeting June 11-12, 2014 - Fermilab David Schmitz </vt:lpstr>
      <vt:lpstr>Outline</vt:lpstr>
      <vt:lpstr>BNB Short-Baseline Neutrino Program</vt:lpstr>
      <vt:lpstr>Synergy with the Long-Baseline Program</vt:lpstr>
      <vt:lpstr>Expands the Laboratory’s Science Program</vt:lpstr>
      <vt:lpstr>Accelerator-Based Anomalies</vt:lpstr>
      <vt:lpstr>P5 Report Recommendations</vt:lpstr>
      <vt:lpstr>π Decay-In-Flight Experiments</vt:lpstr>
      <vt:lpstr>MicroBooNE</vt:lpstr>
      <vt:lpstr>MicroBooNE and the MiniBooNE Excess</vt:lpstr>
      <vt:lpstr>Some Recent History</vt:lpstr>
      <vt:lpstr>Some Recent History</vt:lpstr>
      <vt:lpstr>Some Recent History</vt:lpstr>
      <vt:lpstr>Some Recent History</vt:lpstr>
      <vt:lpstr>ICARUS@FNAL Proposal</vt:lpstr>
      <vt:lpstr>LAr1-ND Proposal</vt:lpstr>
      <vt:lpstr> SBN Program Development</vt:lpstr>
      <vt:lpstr> SBN Program Optimization</vt:lpstr>
      <vt:lpstr>PowerPoint Presentation</vt:lpstr>
      <vt:lpstr>Sterile Neutrino Oscillations on the BNB</vt:lpstr>
      <vt:lpstr>PowerPoint Presentation</vt:lpstr>
      <vt:lpstr>νμ → νe Appearance</vt:lpstr>
      <vt:lpstr>νμ → νe Appearance</vt:lpstr>
      <vt:lpstr>Make Every Proton Count</vt:lpstr>
      <vt:lpstr>νμ Disappearance</vt:lpstr>
      <vt:lpstr>Summary</vt:lpstr>
      <vt:lpstr>LAr1-ND Collaboration</vt:lpstr>
      <vt:lpstr>MicroBooNE Collaboration</vt:lpstr>
      <vt:lpstr>ICARUS Collaboration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Short-Baseline Neutrino Experiments 47th Annual Fermilab Users Meeting June 11-12, 2014 - Fermilab David Schmitz </dc:title>
  <cp:lastModifiedBy>David Schmitz</cp:lastModifiedBy>
  <cp:revision>3</cp:revision>
  <dcterms:modified xsi:type="dcterms:W3CDTF">2014-06-14T03:13:13Z</dcterms:modified>
</cp:coreProperties>
</file>