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46"/>
  </p:notesMasterIdLst>
  <p:handoutMasterIdLst>
    <p:handoutMasterId r:id="rId47"/>
  </p:handoutMasterIdLst>
  <p:sldIdLst>
    <p:sldId id="276" r:id="rId2"/>
    <p:sldId id="1249" r:id="rId3"/>
    <p:sldId id="1303" r:id="rId4"/>
    <p:sldId id="1268" r:id="rId5"/>
    <p:sldId id="1286" r:id="rId6"/>
    <p:sldId id="1246" r:id="rId7"/>
    <p:sldId id="1274" r:id="rId8"/>
    <p:sldId id="1258" r:id="rId9"/>
    <p:sldId id="1259" r:id="rId10"/>
    <p:sldId id="1253" r:id="rId11"/>
    <p:sldId id="1247" r:id="rId12"/>
    <p:sldId id="1264" r:id="rId13"/>
    <p:sldId id="1299" r:id="rId14"/>
    <p:sldId id="1287" r:id="rId15"/>
    <p:sldId id="1289" r:id="rId16"/>
    <p:sldId id="1290" r:id="rId17"/>
    <p:sldId id="1292" r:id="rId18"/>
    <p:sldId id="1295" r:id="rId19"/>
    <p:sldId id="1296" r:id="rId20"/>
    <p:sldId id="1297" r:id="rId21"/>
    <p:sldId id="1298" r:id="rId22"/>
    <p:sldId id="1293" r:id="rId23"/>
    <p:sldId id="1305" r:id="rId24"/>
    <p:sldId id="1263" r:id="rId25"/>
    <p:sldId id="1266" r:id="rId26"/>
    <p:sldId id="1270" r:id="rId27"/>
    <p:sldId id="1300" r:id="rId28"/>
    <p:sldId id="1301" r:id="rId29"/>
    <p:sldId id="1302" r:id="rId30"/>
    <p:sldId id="1304" r:id="rId31"/>
    <p:sldId id="1271" r:id="rId32"/>
    <p:sldId id="1272" r:id="rId33"/>
    <p:sldId id="1273" r:id="rId34"/>
    <p:sldId id="1245" r:id="rId35"/>
    <p:sldId id="1248" r:id="rId36"/>
    <p:sldId id="1280" r:id="rId37"/>
    <p:sldId id="1281" r:id="rId38"/>
    <p:sldId id="1276" r:id="rId39"/>
    <p:sldId id="1285" r:id="rId40"/>
    <p:sldId id="1284" r:id="rId41"/>
    <p:sldId id="1277" r:id="rId42"/>
    <p:sldId id="1278" r:id="rId43"/>
    <p:sldId id="1282" r:id="rId44"/>
    <p:sldId id="1283" r:id="rId45"/>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Procario" initials="MP" lastIdx="4" clrIdx="0"/>
  <p:cmAuthor id="1" name="Michael P Cooke" initials="MPC" lastIdx="4" clrIdx="1"/>
  <p:cmAuthor id="2" name="crawforg" initials="gdc"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33CC33"/>
    <a:srgbClr val="009900"/>
    <a:srgbClr val="0000CC"/>
    <a:srgbClr val="FF9900"/>
    <a:srgbClr val="000099"/>
    <a:srgbClr val="285C00"/>
    <a:srgbClr val="135C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94" autoAdjust="0"/>
    <p:restoredTop sz="99023" autoAdjust="0"/>
  </p:normalViewPr>
  <p:slideViewPr>
    <p:cSldViewPr snapToGrid="0">
      <p:cViewPr varScale="1">
        <p:scale>
          <a:sx n="68" d="100"/>
          <a:sy n="68" d="100"/>
        </p:scale>
        <p:origin x="-846" y="-102"/>
      </p:cViewPr>
      <p:guideLst>
        <p:guide orient="horz" pos="507"/>
        <p:guide pos="2880"/>
      </p:guideLst>
    </p:cSldViewPr>
  </p:slideViewPr>
  <p:outlineViewPr>
    <p:cViewPr>
      <p:scale>
        <a:sx n="33" d="100"/>
        <a:sy n="33" d="100"/>
      </p:scale>
      <p:origin x="0" y="97722"/>
    </p:cViewPr>
  </p:outlineViewPr>
  <p:notesTextViewPr>
    <p:cViewPr>
      <p:scale>
        <a:sx n="100" d="100"/>
        <a:sy n="100" d="100"/>
      </p:scale>
      <p:origin x="0" y="0"/>
    </p:cViewPr>
  </p:notesTextViewPr>
  <p:sorterViewPr>
    <p:cViewPr>
      <p:scale>
        <a:sx n="60" d="100"/>
        <a:sy n="60" d="100"/>
      </p:scale>
      <p:origin x="0" y="966"/>
    </p:cViewPr>
  </p:sorterViewPr>
  <p:notesViewPr>
    <p:cSldViewPr snapToGrid="0">
      <p:cViewPr varScale="1">
        <p:scale>
          <a:sx n="83" d="100"/>
          <a:sy n="83" d="100"/>
        </p:scale>
        <p:origin x="-2280"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4CF8E0-8165-40B7-90C4-0E78D8905BDF}"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980D5768-BED7-4653-ABA1-98CFD3B66F1D}">
      <dgm:prSet phldrT="[Text]"/>
      <dgm:spPr/>
      <dgm:t>
        <a:bodyPr/>
        <a:lstStyle/>
        <a:p>
          <a:r>
            <a:rPr lang="en-US" dirty="0" smtClean="0"/>
            <a:t>Particle Physics</a:t>
          </a:r>
          <a:endParaRPr lang="en-US" dirty="0"/>
        </a:p>
      </dgm:t>
    </dgm:pt>
    <dgm:pt modelId="{48E3E441-8827-4BF6-BAE9-7D27DE3055EE}" type="parTrans" cxnId="{FC632079-9AAC-4102-9551-F6E8BB6FA48D}">
      <dgm:prSet/>
      <dgm:spPr/>
      <dgm:t>
        <a:bodyPr/>
        <a:lstStyle/>
        <a:p>
          <a:endParaRPr lang="en-US"/>
        </a:p>
      </dgm:t>
    </dgm:pt>
    <dgm:pt modelId="{41AD859F-04C8-4FDD-8D06-D32F15FCA8CB}" type="sibTrans" cxnId="{FC632079-9AAC-4102-9551-F6E8BB6FA48D}">
      <dgm:prSet custT="1"/>
      <dgm:spPr/>
      <dgm:t>
        <a:bodyPr/>
        <a:lstStyle/>
        <a:p>
          <a:r>
            <a:rPr lang="en-US" sz="1400" dirty="0" smtClean="0"/>
            <a:t>CMP</a:t>
          </a:r>
          <a:endParaRPr lang="en-US" sz="2100" dirty="0"/>
        </a:p>
      </dgm:t>
    </dgm:pt>
    <dgm:pt modelId="{4C0C1E7B-AF90-4252-AA68-36744B12DFD4}">
      <dgm:prSet phldrT="[Text]" phldr="1"/>
      <dgm:spPr/>
      <dgm:t>
        <a:bodyPr/>
        <a:lstStyle/>
        <a:p>
          <a:endParaRPr lang="en-US" dirty="0"/>
        </a:p>
      </dgm:t>
    </dgm:pt>
    <dgm:pt modelId="{1112400E-C77C-4108-9DA5-19C34E9F807B}" type="parTrans" cxnId="{75178EE0-1A9B-4265-95CD-EA40F72AC684}">
      <dgm:prSet/>
      <dgm:spPr/>
      <dgm:t>
        <a:bodyPr/>
        <a:lstStyle/>
        <a:p>
          <a:endParaRPr lang="en-US"/>
        </a:p>
      </dgm:t>
    </dgm:pt>
    <dgm:pt modelId="{DE78E72B-3244-4FDB-A8B6-2DB7C1A92460}" type="sibTrans" cxnId="{75178EE0-1A9B-4265-95CD-EA40F72AC684}">
      <dgm:prSet/>
      <dgm:spPr/>
      <dgm:t>
        <a:bodyPr/>
        <a:lstStyle/>
        <a:p>
          <a:endParaRPr lang="en-US"/>
        </a:p>
      </dgm:t>
    </dgm:pt>
    <dgm:pt modelId="{93460E28-6867-424B-B641-11789741FEE6}">
      <dgm:prSet phldrT="[Text]"/>
      <dgm:spPr/>
      <dgm:t>
        <a:bodyPr/>
        <a:lstStyle/>
        <a:p>
          <a:r>
            <a:rPr lang="en-US" dirty="0" smtClean="0"/>
            <a:t>AMO</a:t>
          </a:r>
          <a:endParaRPr lang="en-US" dirty="0"/>
        </a:p>
      </dgm:t>
    </dgm:pt>
    <dgm:pt modelId="{6C36C9F5-ADC9-4427-A46D-8AFEE7998FCF}" type="parTrans" cxnId="{73EF42F7-29B5-4FDD-8515-72127C8DCD9A}">
      <dgm:prSet/>
      <dgm:spPr/>
      <dgm:t>
        <a:bodyPr/>
        <a:lstStyle/>
        <a:p>
          <a:endParaRPr lang="en-US"/>
        </a:p>
      </dgm:t>
    </dgm:pt>
    <dgm:pt modelId="{D0CA8F96-7FA8-40BA-8AF8-876C4E27FC67}" type="sibTrans" cxnId="{73EF42F7-29B5-4FDD-8515-72127C8DCD9A}">
      <dgm:prSet/>
      <dgm:spPr/>
      <dgm:t>
        <a:bodyPr/>
        <a:lstStyle/>
        <a:p>
          <a:r>
            <a:rPr lang="en-US" dirty="0" err="1" smtClean="0"/>
            <a:t>Maths</a:t>
          </a:r>
          <a:r>
            <a:rPr lang="en-US" dirty="0" smtClean="0"/>
            <a:t> and computing</a:t>
          </a:r>
          <a:endParaRPr lang="en-US" dirty="0"/>
        </a:p>
      </dgm:t>
    </dgm:pt>
    <dgm:pt modelId="{BB664830-29B8-438E-A3F2-B8CD662B2B31}">
      <dgm:prSet phldrT="[Text]"/>
      <dgm:spPr/>
      <dgm:t>
        <a:bodyPr/>
        <a:lstStyle/>
        <a:p>
          <a:r>
            <a:rPr lang="en-US" dirty="0" smtClean="0"/>
            <a:t>Nuclear Physics</a:t>
          </a:r>
          <a:endParaRPr lang="en-US" dirty="0"/>
        </a:p>
      </dgm:t>
    </dgm:pt>
    <dgm:pt modelId="{2980E3B9-8CD2-447A-A171-6F75D009492B}" type="parTrans" cxnId="{80F44ED8-A42E-41EE-B357-6BEEA6AE946C}">
      <dgm:prSet/>
      <dgm:spPr/>
      <dgm:t>
        <a:bodyPr/>
        <a:lstStyle/>
        <a:p>
          <a:endParaRPr lang="en-US"/>
        </a:p>
      </dgm:t>
    </dgm:pt>
    <dgm:pt modelId="{6D1FA45F-1C9A-4E53-BC20-ED7BD23C4231}" type="sibTrans" cxnId="{80F44ED8-A42E-41EE-B357-6BEEA6AE946C}">
      <dgm:prSet/>
      <dgm:spPr/>
      <dgm:t>
        <a:bodyPr/>
        <a:lstStyle/>
        <a:p>
          <a:r>
            <a:rPr lang="en-US" dirty="0" smtClean="0"/>
            <a:t>Astrophysics</a:t>
          </a:r>
          <a:endParaRPr lang="en-US" dirty="0"/>
        </a:p>
      </dgm:t>
    </dgm:pt>
    <dgm:pt modelId="{A05F7462-1F25-4A9D-91DE-86CAAF897D81}">
      <dgm:prSet phldrT="[Text]" phldr="1"/>
      <dgm:spPr/>
      <dgm:t>
        <a:bodyPr/>
        <a:lstStyle/>
        <a:p>
          <a:endParaRPr lang="en-US" dirty="0"/>
        </a:p>
      </dgm:t>
    </dgm:pt>
    <dgm:pt modelId="{D46EF506-E7CE-4BE8-8DDF-45C84E2909C6}" type="parTrans" cxnId="{D22E4B02-F8F2-4D86-9F0C-46EDD3F19D35}">
      <dgm:prSet/>
      <dgm:spPr/>
      <dgm:t>
        <a:bodyPr/>
        <a:lstStyle/>
        <a:p>
          <a:endParaRPr lang="en-US"/>
        </a:p>
      </dgm:t>
    </dgm:pt>
    <dgm:pt modelId="{D8C3702C-DF6E-4E02-9822-D10D428362F1}" type="sibTrans" cxnId="{D22E4B02-F8F2-4D86-9F0C-46EDD3F19D35}">
      <dgm:prSet/>
      <dgm:spPr/>
      <dgm:t>
        <a:bodyPr/>
        <a:lstStyle/>
        <a:p>
          <a:endParaRPr lang="en-US"/>
        </a:p>
      </dgm:t>
    </dgm:pt>
    <dgm:pt modelId="{9235285F-AD10-4983-9548-FFD71C53BFA8}" type="pres">
      <dgm:prSet presAssocID="{BD4CF8E0-8165-40B7-90C4-0E78D8905BDF}" presName="Name0" presStyleCnt="0">
        <dgm:presLayoutVars>
          <dgm:chMax/>
          <dgm:chPref/>
          <dgm:dir/>
          <dgm:animLvl val="lvl"/>
        </dgm:presLayoutVars>
      </dgm:prSet>
      <dgm:spPr/>
      <dgm:t>
        <a:bodyPr/>
        <a:lstStyle/>
        <a:p>
          <a:endParaRPr lang="en-US"/>
        </a:p>
      </dgm:t>
    </dgm:pt>
    <dgm:pt modelId="{2D600CC2-D007-406F-B276-A9C618776F24}" type="pres">
      <dgm:prSet presAssocID="{980D5768-BED7-4653-ABA1-98CFD3B66F1D}" presName="composite" presStyleCnt="0"/>
      <dgm:spPr/>
    </dgm:pt>
    <dgm:pt modelId="{C6A429ED-2806-4B30-9347-C077A1B533C2}" type="pres">
      <dgm:prSet presAssocID="{980D5768-BED7-4653-ABA1-98CFD3B66F1D}" presName="Parent1" presStyleLbl="node1" presStyleIdx="0" presStyleCnt="6" custAng="0" custLinFactX="-75796" custLinFactNeighborX="-100000" custLinFactNeighborY="95689">
        <dgm:presLayoutVars>
          <dgm:chMax val="1"/>
          <dgm:chPref val="1"/>
          <dgm:bulletEnabled val="1"/>
        </dgm:presLayoutVars>
      </dgm:prSet>
      <dgm:spPr/>
      <dgm:t>
        <a:bodyPr/>
        <a:lstStyle/>
        <a:p>
          <a:endParaRPr lang="en-US"/>
        </a:p>
      </dgm:t>
    </dgm:pt>
    <dgm:pt modelId="{E48CAD0C-8C6E-4FB7-A29D-462EB1BAD862}" type="pres">
      <dgm:prSet presAssocID="{980D5768-BED7-4653-ABA1-98CFD3B66F1D}" presName="Childtext1" presStyleLbl="revTx" presStyleIdx="0" presStyleCnt="3">
        <dgm:presLayoutVars>
          <dgm:chMax val="0"/>
          <dgm:chPref val="0"/>
          <dgm:bulletEnabled val="1"/>
        </dgm:presLayoutVars>
      </dgm:prSet>
      <dgm:spPr/>
      <dgm:t>
        <a:bodyPr/>
        <a:lstStyle/>
        <a:p>
          <a:endParaRPr lang="en-US"/>
        </a:p>
      </dgm:t>
    </dgm:pt>
    <dgm:pt modelId="{68A6B998-B93B-420B-8D12-565F0C1A5B9E}" type="pres">
      <dgm:prSet presAssocID="{980D5768-BED7-4653-ABA1-98CFD3B66F1D}" presName="BalanceSpacing" presStyleCnt="0"/>
      <dgm:spPr/>
    </dgm:pt>
    <dgm:pt modelId="{FC192A94-58BB-48F7-A09A-18525694A0B8}" type="pres">
      <dgm:prSet presAssocID="{980D5768-BED7-4653-ABA1-98CFD3B66F1D}" presName="BalanceSpacing1" presStyleCnt="0"/>
      <dgm:spPr/>
    </dgm:pt>
    <dgm:pt modelId="{B28EB048-F296-4E50-872A-7C3B0CE194B1}" type="pres">
      <dgm:prSet presAssocID="{41AD859F-04C8-4FDD-8D06-D32F15FCA8CB}" presName="Accent1Text" presStyleLbl="node1" presStyleIdx="1" presStyleCnt="6" custLinFactX="2382" custLinFactNeighborX="100000" custLinFactNeighborY="26016"/>
      <dgm:spPr/>
      <dgm:t>
        <a:bodyPr/>
        <a:lstStyle/>
        <a:p>
          <a:endParaRPr lang="en-US"/>
        </a:p>
      </dgm:t>
    </dgm:pt>
    <dgm:pt modelId="{1114E029-FDD8-46BB-8A36-D1864165EA62}" type="pres">
      <dgm:prSet presAssocID="{41AD859F-04C8-4FDD-8D06-D32F15FCA8CB}" presName="spaceBetweenRectangles" presStyleCnt="0"/>
      <dgm:spPr/>
    </dgm:pt>
    <dgm:pt modelId="{58F2E46C-5110-485D-A85B-B02F755BC2D1}" type="pres">
      <dgm:prSet presAssocID="{93460E28-6867-424B-B641-11789741FEE6}" presName="composite" presStyleCnt="0"/>
      <dgm:spPr/>
    </dgm:pt>
    <dgm:pt modelId="{BEC30241-73A2-4D78-9D4F-8F4123680124}" type="pres">
      <dgm:prSet presAssocID="{93460E28-6867-424B-B641-11789741FEE6}" presName="Parent1" presStyleLbl="node1" presStyleIdx="2" presStyleCnt="6" custLinFactNeighborX="-1463" custLinFactNeighborY="36936">
        <dgm:presLayoutVars>
          <dgm:chMax val="1"/>
          <dgm:chPref val="1"/>
          <dgm:bulletEnabled val="1"/>
        </dgm:presLayoutVars>
      </dgm:prSet>
      <dgm:spPr/>
      <dgm:t>
        <a:bodyPr/>
        <a:lstStyle/>
        <a:p>
          <a:endParaRPr lang="en-US"/>
        </a:p>
      </dgm:t>
    </dgm:pt>
    <dgm:pt modelId="{E20A9AC7-1977-428A-944D-FFDA5DFF7D44}" type="pres">
      <dgm:prSet presAssocID="{93460E28-6867-424B-B641-11789741FEE6}" presName="Childtext1" presStyleLbl="revTx" presStyleIdx="1" presStyleCnt="3">
        <dgm:presLayoutVars>
          <dgm:chMax val="0"/>
          <dgm:chPref val="0"/>
          <dgm:bulletEnabled val="1"/>
        </dgm:presLayoutVars>
      </dgm:prSet>
      <dgm:spPr/>
    </dgm:pt>
    <dgm:pt modelId="{0FA3BE13-102B-471A-AFF6-579BEACAD8FA}" type="pres">
      <dgm:prSet presAssocID="{93460E28-6867-424B-B641-11789741FEE6}" presName="BalanceSpacing" presStyleCnt="0"/>
      <dgm:spPr/>
    </dgm:pt>
    <dgm:pt modelId="{13E3BF20-2E92-499B-9688-5200C474DD68}" type="pres">
      <dgm:prSet presAssocID="{93460E28-6867-424B-B641-11789741FEE6}" presName="BalanceSpacing1" presStyleCnt="0"/>
      <dgm:spPr/>
    </dgm:pt>
    <dgm:pt modelId="{6A636B3D-0BA9-4BDA-9BFA-7E1340F51D4E}" type="pres">
      <dgm:prSet presAssocID="{D0CA8F96-7FA8-40BA-8AF8-876C4E27FC67}" presName="Accent1Text" presStyleLbl="node1" presStyleIdx="3" presStyleCnt="6" custLinFactX="-59516" custLinFactNeighborX="-100000" custLinFactNeighborY="-67573"/>
      <dgm:spPr/>
      <dgm:t>
        <a:bodyPr/>
        <a:lstStyle/>
        <a:p>
          <a:endParaRPr lang="en-US"/>
        </a:p>
      </dgm:t>
    </dgm:pt>
    <dgm:pt modelId="{FCCFCB22-A47B-4181-AD9F-10A0C5A85F27}" type="pres">
      <dgm:prSet presAssocID="{D0CA8F96-7FA8-40BA-8AF8-876C4E27FC67}" presName="spaceBetweenRectangles" presStyleCnt="0"/>
      <dgm:spPr/>
    </dgm:pt>
    <dgm:pt modelId="{44DA905D-47F0-4D6E-8C0B-79812CB462A6}" type="pres">
      <dgm:prSet presAssocID="{BB664830-29B8-438E-A3F2-B8CD662B2B31}" presName="composite" presStyleCnt="0"/>
      <dgm:spPr/>
    </dgm:pt>
    <dgm:pt modelId="{8C4AE0BF-2AE1-4D64-89B3-3D1BA66D4A54}" type="pres">
      <dgm:prSet presAssocID="{BB664830-29B8-438E-A3F2-B8CD662B2B31}" presName="Parent1" presStyleLbl="node1" presStyleIdx="4" presStyleCnt="6" custLinFactNeighborX="54445" custLinFactNeighborY="-4398">
        <dgm:presLayoutVars>
          <dgm:chMax val="1"/>
          <dgm:chPref val="1"/>
          <dgm:bulletEnabled val="1"/>
        </dgm:presLayoutVars>
      </dgm:prSet>
      <dgm:spPr/>
      <dgm:t>
        <a:bodyPr/>
        <a:lstStyle/>
        <a:p>
          <a:endParaRPr lang="en-US"/>
        </a:p>
      </dgm:t>
    </dgm:pt>
    <dgm:pt modelId="{00E24544-3E51-42B7-A6A7-BA3DAEBA4D02}" type="pres">
      <dgm:prSet presAssocID="{BB664830-29B8-438E-A3F2-B8CD662B2B31}" presName="Childtext1" presStyleLbl="revTx" presStyleIdx="2" presStyleCnt="3" custLinFactNeighborX="59704" custLinFactNeighborY="-26130">
        <dgm:presLayoutVars>
          <dgm:chMax val="0"/>
          <dgm:chPref val="0"/>
          <dgm:bulletEnabled val="1"/>
        </dgm:presLayoutVars>
      </dgm:prSet>
      <dgm:spPr/>
      <dgm:t>
        <a:bodyPr/>
        <a:lstStyle/>
        <a:p>
          <a:endParaRPr lang="en-US"/>
        </a:p>
      </dgm:t>
    </dgm:pt>
    <dgm:pt modelId="{D51EBF23-0955-46A6-A964-05110AF61C8C}" type="pres">
      <dgm:prSet presAssocID="{BB664830-29B8-438E-A3F2-B8CD662B2B31}" presName="BalanceSpacing" presStyleCnt="0"/>
      <dgm:spPr/>
    </dgm:pt>
    <dgm:pt modelId="{44AF7079-0871-4CC5-B352-053DEA661FAF}" type="pres">
      <dgm:prSet presAssocID="{BB664830-29B8-438E-A3F2-B8CD662B2B31}" presName="BalanceSpacing1" presStyleCnt="0"/>
      <dgm:spPr/>
    </dgm:pt>
    <dgm:pt modelId="{4D2E8B40-B724-4561-9927-00402BC5B1E5}" type="pres">
      <dgm:prSet presAssocID="{6D1FA45F-1C9A-4E53-BC20-ED7BD23C4231}" presName="Accent1Text" presStyleLbl="node1" presStyleIdx="5" presStyleCnt="6" custLinFactX="72456" custLinFactNeighborX="100000" custLinFactNeighborY="-91489"/>
      <dgm:spPr/>
      <dgm:t>
        <a:bodyPr/>
        <a:lstStyle/>
        <a:p>
          <a:endParaRPr lang="en-US"/>
        </a:p>
      </dgm:t>
    </dgm:pt>
  </dgm:ptLst>
  <dgm:cxnLst>
    <dgm:cxn modelId="{7F0F8BA2-AD2F-49C9-8460-DE3ABB4A4315}" type="presOf" srcId="{BD4CF8E0-8165-40B7-90C4-0E78D8905BDF}" destId="{9235285F-AD10-4983-9548-FFD71C53BFA8}" srcOrd="0" destOrd="0" presId="urn:microsoft.com/office/officeart/2008/layout/AlternatingHexagons"/>
    <dgm:cxn modelId="{EF835A98-4CE6-4114-923B-ED1DE752A2BD}" type="presOf" srcId="{93460E28-6867-424B-B641-11789741FEE6}" destId="{BEC30241-73A2-4D78-9D4F-8F4123680124}" srcOrd="0" destOrd="0" presId="urn:microsoft.com/office/officeart/2008/layout/AlternatingHexagons"/>
    <dgm:cxn modelId="{4425F723-0BE7-40B1-ABC1-D2C2921761A7}" type="presOf" srcId="{BB664830-29B8-438E-A3F2-B8CD662B2B31}" destId="{8C4AE0BF-2AE1-4D64-89B3-3D1BA66D4A54}" srcOrd="0" destOrd="0" presId="urn:microsoft.com/office/officeart/2008/layout/AlternatingHexagons"/>
    <dgm:cxn modelId="{1186BAF0-F762-4450-9728-4B9CFA02D66A}" type="presOf" srcId="{D0CA8F96-7FA8-40BA-8AF8-876C4E27FC67}" destId="{6A636B3D-0BA9-4BDA-9BFA-7E1340F51D4E}" srcOrd="0" destOrd="0" presId="urn:microsoft.com/office/officeart/2008/layout/AlternatingHexagons"/>
    <dgm:cxn modelId="{80F44ED8-A42E-41EE-B357-6BEEA6AE946C}" srcId="{BD4CF8E0-8165-40B7-90C4-0E78D8905BDF}" destId="{BB664830-29B8-438E-A3F2-B8CD662B2B31}" srcOrd="2" destOrd="0" parTransId="{2980E3B9-8CD2-447A-A171-6F75D009492B}" sibTransId="{6D1FA45F-1C9A-4E53-BC20-ED7BD23C4231}"/>
    <dgm:cxn modelId="{F469848C-FA02-4F42-A1CF-FFC968B7B0B6}" type="presOf" srcId="{6D1FA45F-1C9A-4E53-BC20-ED7BD23C4231}" destId="{4D2E8B40-B724-4561-9927-00402BC5B1E5}" srcOrd="0" destOrd="0" presId="urn:microsoft.com/office/officeart/2008/layout/AlternatingHexagons"/>
    <dgm:cxn modelId="{73EF42F7-29B5-4FDD-8515-72127C8DCD9A}" srcId="{BD4CF8E0-8165-40B7-90C4-0E78D8905BDF}" destId="{93460E28-6867-424B-B641-11789741FEE6}" srcOrd="1" destOrd="0" parTransId="{6C36C9F5-ADC9-4427-A46D-8AFEE7998FCF}" sibTransId="{D0CA8F96-7FA8-40BA-8AF8-876C4E27FC67}"/>
    <dgm:cxn modelId="{6D531709-BE07-4A9D-A9F2-073E091F2C07}" type="presOf" srcId="{4C0C1E7B-AF90-4252-AA68-36744B12DFD4}" destId="{E48CAD0C-8C6E-4FB7-A29D-462EB1BAD862}" srcOrd="0" destOrd="0" presId="urn:microsoft.com/office/officeart/2008/layout/AlternatingHexagons"/>
    <dgm:cxn modelId="{3EF2844B-7DE8-4D11-B8C8-145A6D785B0A}" type="presOf" srcId="{41AD859F-04C8-4FDD-8D06-D32F15FCA8CB}" destId="{B28EB048-F296-4E50-872A-7C3B0CE194B1}" srcOrd="0" destOrd="0" presId="urn:microsoft.com/office/officeart/2008/layout/AlternatingHexagons"/>
    <dgm:cxn modelId="{FC632079-9AAC-4102-9551-F6E8BB6FA48D}" srcId="{BD4CF8E0-8165-40B7-90C4-0E78D8905BDF}" destId="{980D5768-BED7-4653-ABA1-98CFD3B66F1D}" srcOrd="0" destOrd="0" parTransId="{48E3E441-8827-4BF6-BAE9-7D27DE3055EE}" sibTransId="{41AD859F-04C8-4FDD-8D06-D32F15FCA8CB}"/>
    <dgm:cxn modelId="{D22E4B02-F8F2-4D86-9F0C-46EDD3F19D35}" srcId="{BB664830-29B8-438E-A3F2-B8CD662B2B31}" destId="{A05F7462-1F25-4A9D-91DE-86CAAF897D81}" srcOrd="0" destOrd="0" parTransId="{D46EF506-E7CE-4BE8-8DDF-45C84E2909C6}" sibTransId="{D8C3702C-DF6E-4E02-9822-D10D428362F1}"/>
    <dgm:cxn modelId="{979F08C2-54BB-4948-8002-035EA886F009}" type="presOf" srcId="{A05F7462-1F25-4A9D-91DE-86CAAF897D81}" destId="{00E24544-3E51-42B7-A6A7-BA3DAEBA4D02}" srcOrd="0" destOrd="0" presId="urn:microsoft.com/office/officeart/2008/layout/AlternatingHexagons"/>
    <dgm:cxn modelId="{7D551B18-2E80-40CC-80D3-5D8D277D163E}" type="presOf" srcId="{980D5768-BED7-4653-ABA1-98CFD3B66F1D}" destId="{C6A429ED-2806-4B30-9347-C077A1B533C2}" srcOrd="0" destOrd="0" presId="urn:microsoft.com/office/officeart/2008/layout/AlternatingHexagons"/>
    <dgm:cxn modelId="{75178EE0-1A9B-4265-95CD-EA40F72AC684}" srcId="{980D5768-BED7-4653-ABA1-98CFD3B66F1D}" destId="{4C0C1E7B-AF90-4252-AA68-36744B12DFD4}" srcOrd="0" destOrd="0" parTransId="{1112400E-C77C-4108-9DA5-19C34E9F807B}" sibTransId="{DE78E72B-3244-4FDB-A8B6-2DB7C1A92460}"/>
    <dgm:cxn modelId="{B5AD0739-4179-495B-99B1-077880C5576C}" type="presParOf" srcId="{9235285F-AD10-4983-9548-FFD71C53BFA8}" destId="{2D600CC2-D007-406F-B276-A9C618776F24}" srcOrd="0" destOrd="0" presId="urn:microsoft.com/office/officeart/2008/layout/AlternatingHexagons"/>
    <dgm:cxn modelId="{A8770388-95DA-4D8B-A1C7-B41C10C362D5}" type="presParOf" srcId="{2D600CC2-D007-406F-B276-A9C618776F24}" destId="{C6A429ED-2806-4B30-9347-C077A1B533C2}" srcOrd="0" destOrd="0" presId="urn:microsoft.com/office/officeart/2008/layout/AlternatingHexagons"/>
    <dgm:cxn modelId="{6299D796-9CDA-4605-BD59-5ADBDE645179}" type="presParOf" srcId="{2D600CC2-D007-406F-B276-A9C618776F24}" destId="{E48CAD0C-8C6E-4FB7-A29D-462EB1BAD862}" srcOrd="1" destOrd="0" presId="urn:microsoft.com/office/officeart/2008/layout/AlternatingHexagons"/>
    <dgm:cxn modelId="{BADAF6E1-8AE4-45C1-BBE9-6544DBE598CD}" type="presParOf" srcId="{2D600CC2-D007-406F-B276-A9C618776F24}" destId="{68A6B998-B93B-420B-8D12-565F0C1A5B9E}" srcOrd="2" destOrd="0" presId="urn:microsoft.com/office/officeart/2008/layout/AlternatingHexagons"/>
    <dgm:cxn modelId="{B701BA01-1037-4582-8538-A9E02E24D86B}" type="presParOf" srcId="{2D600CC2-D007-406F-B276-A9C618776F24}" destId="{FC192A94-58BB-48F7-A09A-18525694A0B8}" srcOrd="3" destOrd="0" presId="urn:microsoft.com/office/officeart/2008/layout/AlternatingHexagons"/>
    <dgm:cxn modelId="{20D21ED1-2321-4621-A2E7-E564840DAA82}" type="presParOf" srcId="{2D600CC2-D007-406F-B276-A9C618776F24}" destId="{B28EB048-F296-4E50-872A-7C3B0CE194B1}" srcOrd="4" destOrd="0" presId="urn:microsoft.com/office/officeart/2008/layout/AlternatingHexagons"/>
    <dgm:cxn modelId="{A589B6FF-3690-4C5D-9596-1CB44155CBF6}" type="presParOf" srcId="{9235285F-AD10-4983-9548-FFD71C53BFA8}" destId="{1114E029-FDD8-46BB-8A36-D1864165EA62}" srcOrd="1" destOrd="0" presId="urn:microsoft.com/office/officeart/2008/layout/AlternatingHexagons"/>
    <dgm:cxn modelId="{E27C20EC-54B7-4E3D-958C-EA56D7C844A1}" type="presParOf" srcId="{9235285F-AD10-4983-9548-FFD71C53BFA8}" destId="{58F2E46C-5110-485D-A85B-B02F755BC2D1}" srcOrd="2" destOrd="0" presId="urn:microsoft.com/office/officeart/2008/layout/AlternatingHexagons"/>
    <dgm:cxn modelId="{7EC70B63-50D3-46EA-98DE-95206023442C}" type="presParOf" srcId="{58F2E46C-5110-485D-A85B-B02F755BC2D1}" destId="{BEC30241-73A2-4D78-9D4F-8F4123680124}" srcOrd="0" destOrd="0" presId="urn:microsoft.com/office/officeart/2008/layout/AlternatingHexagons"/>
    <dgm:cxn modelId="{CCC93143-63EF-4D1B-A13A-068920DE59BB}" type="presParOf" srcId="{58F2E46C-5110-485D-A85B-B02F755BC2D1}" destId="{E20A9AC7-1977-428A-944D-FFDA5DFF7D44}" srcOrd="1" destOrd="0" presId="urn:microsoft.com/office/officeart/2008/layout/AlternatingHexagons"/>
    <dgm:cxn modelId="{565F57D2-6D61-4F01-A813-393561D61004}" type="presParOf" srcId="{58F2E46C-5110-485D-A85B-B02F755BC2D1}" destId="{0FA3BE13-102B-471A-AFF6-579BEACAD8FA}" srcOrd="2" destOrd="0" presId="urn:microsoft.com/office/officeart/2008/layout/AlternatingHexagons"/>
    <dgm:cxn modelId="{44906644-8ECD-45CF-B2DF-BBF48426C9A2}" type="presParOf" srcId="{58F2E46C-5110-485D-A85B-B02F755BC2D1}" destId="{13E3BF20-2E92-499B-9688-5200C474DD68}" srcOrd="3" destOrd="0" presId="urn:microsoft.com/office/officeart/2008/layout/AlternatingHexagons"/>
    <dgm:cxn modelId="{E531BBE8-9858-4A9F-9C29-D89CC5A5ED2F}" type="presParOf" srcId="{58F2E46C-5110-485D-A85B-B02F755BC2D1}" destId="{6A636B3D-0BA9-4BDA-9BFA-7E1340F51D4E}" srcOrd="4" destOrd="0" presId="urn:microsoft.com/office/officeart/2008/layout/AlternatingHexagons"/>
    <dgm:cxn modelId="{F802F2FF-32E1-4BA0-B158-46E9AD1EF0A5}" type="presParOf" srcId="{9235285F-AD10-4983-9548-FFD71C53BFA8}" destId="{FCCFCB22-A47B-4181-AD9F-10A0C5A85F27}" srcOrd="3" destOrd="0" presId="urn:microsoft.com/office/officeart/2008/layout/AlternatingHexagons"/>
    <dgm:cxn modelId="{64C0E770-09CC-4C04-ACCC-D2F21B58EFDE}" type="presParOf" srcId="{9235285F-AD10-4983-9548-FFD71C53BFA8}" destId="{44DA905D-47F0-4D6E-8C0B-79812CB462A6}" srcOrd="4" destOrd="0" presId="urn:microsoft.com/office/officeart/2008/layout/AlternatingHexagons"/>
    <dgm:cxn modelId="{B9ED1732-A7C5-4580-A722-831B4E4D0AE4}" type="presParOf" srcId="{44DA905D-47F0-4D6E-8C0B-79812CB462A6}" destId="{8C4AE0BF-2AE1-4D64-89B3-3D1BA66D4A54}" srcOrd="0" destOrd="0" presId="urn:microsoft.com/office/officeart/2008/layout/AlternatingHexagons"/>
    <dgm:cxn modelId="{E077373A-212A-49A6-BE83-D92747F327F9}" type="presParOf" srcId="{44DA905D-47F0-4D6E-8C0B-79812CB462A6}" destId="{00E24544-3E51-42B7-A6A7-BA3DAEBA4D02}" srcOrd="1" destOrd="0" presId="urn:microsoft.com/office/officeart/2008/layout/AlternatingHexagons"/>
    <dgm:cxn modelId="{467197C8-2D20-4257-957B-CA30E85F6A85}" type="presParOf" srcId="{44DA905D-47F0-4D6E-8C0B-79812CB462A6}" destId="{D51EBF23-0955-46A6-A964-05110AF61C8C}" srcOrd="2" destOrd="0" presId="urn:microsoft.com/office/officeart/2008/layout/AlternatingHexagons"/>
    <dgm:cxn modelId="{5C6604D8-8FFA-406F-8089-ED99A0925361}" type="presParOf" srcId="{44DA905D-47F0-4D6E-8C0B-79812CB462A6}" destId="{44AF7079-0871-4CC5-B352-053DEA661FAF}" srcOrd="3" destOrd="0" presId="urn:microsoft.com/office/officeart/2008/layout/AlternatingHexagons"/>
    <dgm:cxn modelId="{2E2A689E-DFBE-41FB-ADF2-79DE7F7E6890}" type="presParOf" srcId="{44DA905D-47F0-4D6E-8C0B-79812CB462A6}" destId="{4D2E8B40-B724-4561-9927-00402BC5B1E5}" srcOrd="4" destOrd="0" presId="urn:microsoft.com/office/officeart/2008/layout/AlternatingHexagon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429ED-2806-4B30-9347-C077A1B533C2}">
      <dsp:nvSpPr>
        <dsp:cNvPr id="0" name=""/>
        <dsp:cNvSpPr/>
      </dsp:nvSpPr>
      <dsp:spPr>
        <a:xfrm rot="5400000">
          <a:off x="400329" y="895072"/>
          <a:ext cx="874944" cy="761201"/>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Particle Physics</a:t>
          </a:r>
          <a:endParaRPr lang="en-US" sz="1100" kern="1200" dirty="0"/>
        </a:p>
      </dsp:txBody>
      <dsp:txXfrm rot="-5400000">
        <a:off x="575820" y="974546"/>
        <a:ext cx="523961" cy="602254"/>
      </dsp:txXfrm>
    </dsp:sp>
    <dsp:sp modelId="{E48CAD0C-8C6E-4FB7-A29D-462EB1BAD862}">
      <dsp:nvSpPr>
        <dsp:cNvPr id="0" name=""/>
        <dsp:cNvSpPr/>
      </dsp:nvSpPr>
      <dsp:spPr>
        <a:xfrm>
          <a:off x="2579661" y="175964"/>
          <a:ext cx="976437" cy="524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endParaRPr lang="en-US" sz="1100" kern="1200" dirty="0"/>
        </a:p>
      </dsp:txBody>
      <dsp:txXfrm>
        <a:off x="2579661" y="175964"/>
        <a:ext cx="976437" cy="524966"/>
      </dsp:txXfrm>
    </dsp:sp>
    <dsp:sp modelId="{B28EB048-F296-4E50-872A-7C3B0CE194B1}">
      <dsp:nvSpPr>
        <dsp:cNvPr id="0" name=""/>
        <dsp:cNvSpPr/>
      </dsp:nvSpPr>
      <dsp:spPr>
        <a:xfrm rot="5400000">
          <a:off x="1695726" y="285472"/>
          <a:ext cx="874944" cy="761201"/>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CMP</a:t>
          </a:r>
          <a:endParaRPr lang="en-US" sz="2100" kern="1200" dirty="0"/>
        </a:p>
      </dsp:txBody>
      <dsp:txXfrm rot="-5400000">
        <a:off x="1871217" y="364946"/>
        <a:ext cx="523961" cy="602254"/>
      </dsp:txXfrm>
    </dsp:sp>
    <dsp:sp modelId="{BEC30241-73A2-4D78-9D4F-8F4123680124}">
      <dsp:nvSpPr>
        <dsp:cNvPr id="0" name=""/>
        <dsp:cNvSpPr/>
      </dsp:nvSpPr>
      <dsp:spPr>
        <a:xfrm rot="5400000">
          <a:off x="1314730" y="1123668"/>
          <a:ext cx="874944" cy="761201"/>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AMO</a:t>
          </a:r>
          <a:endParaRPr lang="en-US" sz="1100" kern="1200" dirty="0"/>
        </a:p>
      </dsp:txBody>
      <dsp:txXfrm rot="-5400000">
        <a:off x="1490221" y="1203142"/>
        <a:ext cx="523961" cy="602254"/>
      </dsp:txXfrm>
    </dsp:sp>
    <dsp:sp modelId="{E20A9AC7-1977-428A-944D-FFDA5DFF7D44}">
      <dsp:nvSpPr>
        <dsp:cNvPr id="0" name=""/>
        <dsp:cNvSpPr/>
      </dsp:nvSpPr>
      <dsp:spPr>
        <a:xfrm>
          <a:off x="406300" y="918616"/>
          <a:ext cx="944939" cy="524966"/>
        </a:xfrm>
        <a:prstGeom prst="rect">
          <a:avLst/>
        </a:prstGeom>
        <a:noFill/>
        <a:ln>
          <a:noFill/>
        </a:ln>
        <a:effectLst/>
      </dsp:spPr>
      <dsp:style>
        <a:lnRef idx="0">
          <a:scrgbClr r="0" g="0" b="0"/>
        </a:lnRef>
        <a:fillRef idx="0">
          <a:scrgbClr r="0" g="0" b="0"/>
        </a:fillRef>
        <a:effectRef idx="0">
          <a:scrgbClr r="0" g="0" b="0"/>
        </a:effectRef>
        <a:fontRef idx="minor"/>
      </dsp:style>
    </dsp:sp>
    <dsp:sp modelId="{6A636B3D-0BA9-4BDA-9BFA-7E1340F51D4E}">
      <dsp:nvSpPr>
        <dsp:cNvPr id="0" name=""/>
        <dsp:cNvSpPr/>
      </dsp:nvSpPr>
      <dsp:spPr>
        <a:xfrm rot="5400000">
          <a:off x="933726" y="209273"/>
          <a:ext cx="874944" cy="761201"/>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r>
            <a:rPr lang="en-US" sz="900" kern="1200" dirty="0" err="1" smtClean="0"/>
            <a:t>Maths</a:t>
          </a:r>
          <a:r>
            <a:rPr lang="en-US" sz="900" kern="1200" dirty="0" smtClean="0"/>
            <a:t> and computing</a:t>
          </a:r>
          <a:endParaRPr lang="en-US" sz="900" kern="1200" dirty="0"/>
        </a:p>
      </dsp:txBody>
      <dsp:txXfrm rot="-5400000">
        <a:off x="1109217" y="288747"/>
        <a:ext cx="523961" cy="602254"/>
      </dsp:txXfrm>
    </dsp:sp>
    <dsp:sp modelId="{8C4AE0BF-2AE1-4D64-89B3-3D1BA66D4A54}">
      <dsp:nvSpPr>
        <dsp:cNvPr id="0" name=""/>
        <dsp:cNvSpPr/>
      </dsp:nvSpPr>
      <dsp:spPr>
        <a:xfrm rot="5400000">
          <a:off x="2152926" y="1504671"/>
          <a:ext cx="874944" cy="761201"/>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dirty="0" smtClean="0"/>
            <a:t>Nuclear Physics</a:t>
          </a:r>
          <a:endParaRPr lang="en-US" sz="1100" kern="1200" dirty="0"/>
        </a:p>
      </dsp:txBody>
      <dsp:txXfrm rot="-5400000">
        <a:off x="2328417" y="1584145"/>
        <a:ext cx="523961" cy="602254"/>
      </dsp:txXfrm>
    </dsp:sp>
    <dsp:sp modelId="{00E24544-3E51-42B7-A6A7-BA3DAEBA4D02}">
      <dsp:nvSpPr>
        <dsp:cNvPr id="0" name=""/>
        <dsp:cNvSpPr/>
      </dsp:nvSpPr>
      <dsp:spPr>
        <a:xfrm>
          <a:off x="2985962" y="1524095"/>
          <a:ext cx="976437" cy="5249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endParaRPr lang="en-US" sz="1100" kern="1200" dirty="0"/>
        </a:p>
      </dsp:txBody>
      <dsp:txXfrm>
        <a:off x="2985962" y="1524095"/>
        <a:ext cx="976437" cy="524966"/>
      </dsp:txXfrm>
    </dsp:sp>
    <dsp:sp modelId="{4D2E8B40-B724-4561-9927-00402BC5B1E5}">
      <dsp:nvSpPr>
        <dsp:cNvPr id="0" name=""/>
        <dsp:cNvSpPr/>
      </dsp:nvSpPr>
      <dsp:spPr>
        <a:xfrm rot="5400000">
          <a:off x="2229130" y="742674"/>
          <a:ext cx="874944" cy="761201"/>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r>
            <a:rPr lang="en-US" sz="800" kern="1200" dirty="0" smtClean="0"/>
            <a:t>Astrophysics</a:t>
          </a:r>
          <a:endParaRPr lang="en-US" sz="800" kern="1200" dirty="0"/>
        </a:p>
      </dsp:txBody>
      <dsp:txXfrm rot="-5400000">
        <a:off x="2404621" y="822148"/>
        <a:ext cx="523961" cy="602254"/>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1" y="1"/>
            <a:ext cx="3037628" cy="463229"/>
          </a:xfrm>
          <a:prstGeom prst="rect">
            <a:avLst/>
          </a:prstGeom>
          <a:noFill/>
          <a:ln w="9525">
            <a:noFill/>
            <a:miter lim="800000"/>
            <a:headEnd/>
            <a:tailEnd/>
          </a:ln>
          <a:effectLst/>
        </p:spPr>
        <p:txBody>
          <a:bodyPr vert="horz" wrap="square" lIns="91358" tIns="45679" rIns="91358" bIns="45679" numCol="1" anchor="t" anchorCtr="0" compatLnSpc="1">
            <a:prstTxWarp prst="textNoShape">
              <a:avLst/>
            </a:prstTxWarp>
          </a:bodyPr>
          <a:lstStyle>
            <a:lvl1pPr defTabSz="912813" eaLnBrk="1" hangingPunct="1">
              <a:defRPr sz="1200" b="0"/>
            </a:lvl1pPr>
          </a:lstStyle>
          <a:p>
            <a:pPr>
              <a:defRPr/>
            </a:pPr>
            <a:endParaRPr lang="en-US"/>
          </a:p>
        </p:txBody>
      </p:sp>
      <p:sp>
        <p:nvSpPr>
          <p:cNvPr id="104451" name="Rectangle 3"/>
          <p:cNvSpPr>
            <a:spLocks noGrp="1" noChangeArrowheads="1"/>
          </p:cNvSpPr>
          <p:nvPr>
            <p:ph type="dt" sz="quarter" idx="1"/>
          </p:nvPr>
        </p:nvSpPr>
        <p:spPr bwMode="auto">
          <a:xfrm>
            <a:off x="3971183" y="1"/>
            <a:ext cx="3037628" cy="463229"/>
          </a:xfrm>
          <a:prstGeom prst="rect">
            <a:avLst/>
          </a:prstGeom>
          <a:noFill/>
          <a:ln w="9525">
            <a:noFill/>
            <a:miter lim="800000"/>
            <a:headEnd/>
            <a:tailEnd/>
          </a:ln>
          <a:effectLst/>
        </p:spPr>
        <p:txBody>
          <a:bodyPr vert="horz" wrap="square" lIns="91358" tIns="45679" rIns="91358" bIns="45679" numCol="1" anchor="t" anchorCtr="0" compatLnSpc="1">
            <a:prstTxWarp prst="textNoShape">
              <a:avLst/>
            </a:prstTxWarp>
          </a:bodyPr>
          <a:lstStyle>
            <a:lvl1pPr algn="r" defTabSz="912813" eaLnBrk="1" hangingPunct="1">
              <a:defRPr sz="1200" b="0"/>
            </a:lvl1pPr>
          </a:lstStyle>
          <a:p>
            <a:pPr>
              <a:defRPr/>
            </a:pPr>
            <a:endParaRPr lang="en-US"/>
          </a:p>
        </p:txBody>
      </p:sp>
      <p:sp>
        <p:nvSpPr>
          <p:cNvPr id="104452" name="Rectangle 4"/>
          <p:cNvSpPr>
            <a:spLocks noGrp="1" noChangeArrowheads="1"/>
          </p:cNvSpPr>
          <p:nvPr>
            <p:ph type="ftr" sz="quarter" idx="2"/>
          </p:nvPr>
        </p:nvSpPr>
        <p:spPr bwMode="auto">
          <a:xfrm>
            <a:off x="1" y="8831581"/>
            <a:ext cx="3037628" cy="463229"/>
          </a:xfrm>
          <a:prstGeom prst="rect">
            <a:avLst/>
          </a:prstGeom>
          <a:noFill/>
          <a:ln w="9525">
            <a:noFill/>
            <a:miter lim="800000"/>
            <a:headEnd/>
            <a:tailEnd/>
          </a:ln>
          <a:effectLst/>
        </p:spPr>
        <p:txBody>
          <a:bodyPr vert="horz" wrap="square" lIns="91358" tIns="45679" rIns="91358" bIns="45679" numCol="1" anchor="b" anchorCtr="0" compatLnSpc="1">
            <a:prstTxWarp prst="textNoShape">
              <a:avLst/>
            </a:prstTxWarp>
          </a:bodyPr>
          <a:lstStyle>
            <a:lvl1pPr defTabSz="912813" eaLnBrk="1" hangingPunct="1">
              <a:defRPr sz="1200" b="0"/>
            </a:lvl1pPr>
          </a:lstStyle>
          <a:p>
            <a:pPr>
              <a:defRPr/>
            </a:pPr>
            <a:endParaRPr lang="en-US"/>
          </a:p>
        </p:txBody>
      </p:sp>
      <p:sp>
        <p:nvSpPr>
          <p:cNvPr id="104453" name="Rectangle 5"/>
          <p:cNvSpPr>
            <a:spLocks noGrp="1" noChangeArrowheads="1"/>
          </p:cNvSpPr>
          <p:nvPr>
            <p:ph type="sldNum" sz="quarter" idx="3"/>
          </p:nvPr>
        </p:nvSpPr>
        <p:spPr bwMode="auto">
          <a:xfrm>
            <a:off x="3971183" y="8831581"/>
            <a:ext cx="3037628" cy="463229"/>
          </a:xfrm>
          <a:prstGeom prst="rect">
            <a:avLst/>
          </a:prstGeom>
          <a:noFill/>
          <a:ln w="9525">
            <a:noFill/>
            <a:miter lim="800000"/>
            <a:headEnd/>
            <a:tailEnd/>
          </a:ln>
          <a:effectLst/>
        </p:spPr>
        <p:txBody>
          <a:bodyPr vert="horz" wrap="square" lIns="91358" tIns="45679" rIns="91358" bIns="45679" numCol="1" anchor="b" anchorCtr="0" compatLnSpc="1">
            <a:prstTxWarp prst="textNoShape">
              <a:avLst/>
            </a:prstTxWarp>
          </a:bodyPr>
          <a:lstStyle>
            <a:lvl1pPr algn="r" defTabSz="912813" eaLnBrk="1" hangingPunct="1">
              <a:defRPr sz="1200" b="0"/>
            </a:lvl1pPr>
          </a:lstStyle>
          <a:p>
            <a:pPr>
              <a:defRPr/>
            </a:pPr>
            <a:fld id="{15A86A32-F0BE-4913-8151-0867FA08942B}" type="slidenum">
              <a:rPr lang="en-US"/>
              <a:pPr>
                <a:defRPr/>
              </a:pPr>
              <a:t>‹#›</a:t>
            </a:fld>
            <a:endParaRPr lang="en-US"/>
          </a:p>
        </p:txBody>
      </p:sp>
    </p:spTree>
    <p:extLst>
      <p:ext uri="{BB962C8B-B14F-4D97-AF65-F5344CB8AC3E}">
        <p14:creationId xmlns:p14="http://schemas.microsoft.com/office/powerpoint/2010/main" val="4122863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1" y="1"/>
            <a:ext cx="3037628" cy="463229"/>
          </a:xfrm>
          <a:prstGeom prst="rect">
            <a:avLst/>
          </a:prstGeom>
          <a:noFill/>
          <a:ln w="9525">
            <a:noFill/>
            <a:miter lim="800000"/>
            <a:headEnd/>
            <a:tailEnd/>
          </a:ln>
          <a:effectLst/>
        </p:spPr>
        <p:txBody>
          <a:bodyPr vert="horz" wrap="square" lIns="92171" tIns="46085" rIns="92171" bIns="46085" numCol="1" anchor="t" anchorCtr="0" compatLnSpc="1">
            <a:prstTxWarp prst="textNoShape">
              <a:avLst/>
            </a:prstTxWarp>
          </a:bodyPr>
          <a:lstStyle>
            <a:lvl1pPr defTabSz="920750" eaLnBrk="1" hangingPunct="1">
              <a:defRPr sz="1200" b="0"/>
            </a:lvl1pPr>
          </a:lstStyle>
          <a:p>
            <a:pPr>
              <a:defRPr/>
            </a:pPr>
            <a:endParaRPr lang="en-US"/>
          </a:p>
        </p:txBody>
      </p:sp>
      <p:sp>
        <p:nvSpPr>
          <p:cNvPr id="75779" name="Rectangle 3"/>
          <p:cNvSpPr>
            <a:spLocks noGrp="1" noChangeArrowheads="1"/>
          </p:cNvSpPr>
          <p:nvPr>
            <p:ph type="dt" idx="1"/>
          </p:nvPr>
        </p:nvSpPr>
        <p:spPr bwMode="auto">
          <a:xfrm>
            <a:off x="3971183" y="1"/>
            <a:ext cx="3037628" cy="463229"/>
          </a:xfrm>
          <a:prstGeom prst="rect">
            <a:avLst/>
          </a:prstGeom>
          <a:noFill/>
          <a:ln w="9525">
            <a:noFill/>
            <a:miter lim="800000"/>
            <a:headEnd/>
            <a:tailEnd/>
          </a:ln>
          <a:effectLst/>
        </p:spPr>
        <p:txBody>
          <a:bodyPr vert="horz" wrap="square" lIns="92171" tIns="46085" rIns="92171" bIns="46085" numCol="1" anchor="t" anchorCtr="0" compatLnSpc="1">
            <a:prstTxWarp prst="textNoShape">
              <a:avLst/>
            </a:prstTxWarp>
          </a:bodyPr>
          <a:lstStyle>
            <a:lvl1pPr algn="r" defTabSz="920750" eaLnBrk="1" hangingPunct="1">
              <a:defRPr sz="1200" b="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701359" y="4415790"/>
            <a:ext cx="5607684" cy="4183380"/>
          </a:xfrm>
          <a:prstGeom prst="rect">
            <a:avLst/>
          </a:prstGeom>
          <a:noFill/>
          <a:ln w="9525">
            <a:noFill/>
            <a:miter lim="800000"/>
            <a:headEnd/>
            <a:tailEnd/>
          </a:ln>
          <a:effectLst/>
        </p:spPr>
        <p:txBody>
          <a:bodyPr vert="horz" wrap="square" lIns="92171" tIns="46085" rIns="92171" bIns="4608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1" y="8831581"/>
            <a:ext cx="3037628" cy="463229"/>
          </a:xfrm>
          <a:prstGeom prst="rect">
            <a:avLst/>
          </a:prstGeom>
          <a:noFill/>
          <a:ln w="9525">
            <a:noFill/>
            <a:miter lim="800000"/>
            <a:headEnd/>
            <a:tailEnd/>
          </a:ln>
          <a:effectLst/>
        </p:spPr>
        <p:txBody>
          <a:bodyPr vert="horz" wrap="square" lIns="92171" tIns="46085" rIns="92171" bIns="46085" numCol="1" anchor="b" anchorCtr="0" compatLnSpc="1">
            <a:prstTxWarp prst="textNoShape">
              <a:avLst/>
            </a:prstTxWarp>
          </a:bodyPr>
          <a:lstStyle>
            <a:lvl1pPr defTabSz="920750" eaLnBrk="1" hangingPunct="1">
              <a:defRPr sz="1200" b="0"/>
            </a:lvl1pPr>
          </a:lstStyle>
          <a:p>
            <a:pPr>
              <a:defRPr/>
            </a:pPr>
            <a:endParaRPr lang="en-US"/>
          </a:p>
        </p:txBody>
      </p:sp>
      <p:sp>
        <p:nvSpPr>
          <p:cNvPr id="75783" name="Rectangle 7"/>
          <p:cNvSpPr>
            <a:spLocks noGrp="1" noChangeArrowheads="1"/>
          </p:cNvSpPr>
          <p:nvPr>
            <p:ph type="sldNum" sz="quarter" idx="5"/>
          </p:nvPr>
        </p:nvSpPr>
        <p:spPr bwMode="auto">
          <a:xfrm>
            <a:off x="3971183" y="8831581"/>
            <a:ext cx="3037628" cy="463229"/>
          </a:xfrm>
          <a:prstGeom prst="rect">
            <a:avLst/>
          </a:prstGeom>
          <a:noFill/>
          <a:ln w="9525">
            <a:noFill/>
            <a:miter lim="800000"/>
            <a:headEnd/>
            <a:tailEnd/>
          </a:ln>
          <a:effectLst/>
        </p:spPr>
        <p:txBody>
          <a:bodyPr vert="horz" wrap="square" lIns="92171" tIns="46085" rIns="92171" bIns="46085" numCol="1" anchor="b" anchorCtr="0" compatLnSpc="1">
            <a:prstTxWarp prst="textNoShape">
              <a:avLst/>
            </a:prstTxWarp>
          </a:bodyPr>
          <a:lstStyle>
            <a:lvl1pPr algn="r" defTabSz="920750" eaLnBrk="1" hangingPunct="1">
              <a:defRPr sz="1200" b="0"/>
            </a:lvl1pPr>
          </a:lstStyle>
          <a:p>
            <a:pPr>
              <a:defRPr/>
            </a:pPr>
            <a:fld id="{B79AFF30-1815-4E85-9243-ABD4123A36FE}" type="slidenum">
              <a:rPr lang="en-US"/>
              <a:pPr>
                <a:defRPr/>
              </a:pPr>
              <a:t>‹#›</a:t>
            </a:fld>
            <a:endParaRPr lang="en-US"/>
          </a:p>
        </p:txBody>
      </p:sp>
    </p:spTree>
    <p:extLst>
      <p:ext uri="{BB962C8B-B14F-4D97-AF65-F5344CB8AC3E}">
        <p14:creationId xmlns:p14="http://schemas.microsoft.com/office/powerpoint/2010/main" val="1251984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B82033E8-C637-45F5-8CEF-9495C9E6CA44}" type="slidenum">
              <a:rPr lang="en-US" smtClean="0"/>
              <a:pPr/>
              <a:t>1</a:t>
            </a:fld>
            <a:endParaRPr lang="en-US"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79AFF30-1815-4E85-9243-ABD4123A36FE}" type="slidenum">
              <a:rPr lang="en-US" smtClean="0"/>
              <a:pPr>
                <a:defRPr/>
              </a:pPr>
              <a:t>7</a:t>
            </a:fld>
            <a:endParaRPr lang="en-US"/>
          </a:p>
        </p:txBody>
      </p:sp>
    </p:spTree>
    <p:extLst>
      <p:ext uri="{BB962C8B-B14F-4D97-AF65-F5344CB8AC3E}">
        <p14:creationId xmlns:p14="http://schemas.microsoft.com/office/powerpoint/2010/main" val="610687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1D4479E-CBEF-48C8-A4BE-05BEF02A83D2}" type="slidenum">
              <a:rPr lang="en-US" smtClean="0"/>
              <a:pPr>
                <a:defRPr/>
              </a:pPr>
              <a:t>28</a:t>
            </a:fld>
            <a:endParaRPr lang="en-US"/>
          </a:p>
        </p:txBody>
      </p:sp>
    </p:spTree>
    <p:extLst>
      <p:ext uri="{BB962C8B-B14F-4D97-AF65-F5344CB8AC3E}">
        <p14:creationId xmlns:p14="http://schemas.microsoft.com/office/powerpoint/2010/main" val="2612502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lang="en-US" sz="4000" b="1" kern="1200" cap="all" baseline="0" dirty="0">
                <a:solidFill>
                  <a:srgbClr val="367317"/>
                </a:solidFill>
                <a:effectLst>
                  <a:outerShdw blurRad="38100" dist="38100" dir="2700000" algn="tl">
                    <a:srgbClr val="000000">
                      <a:alpha val="43137"/>
                    </a:srgbClr>
                  </a:outerShdw>
                </a:effectLst>
                <a:latin typeface="+mn-lt"/>
                <a:ea typeface="+mj-ea"/>
                <a:cs typeface="Arial" pitchFamily="34" charset="0"/>
              </a:defRPr>
            </a:lvl1pPr>
          </a:lstStyle>
          <a:p>
            <a:pPr lvl="0" algn="ctr" rtl="0" eaLnBrk="0" fontAlgn="base" hangingPunct="0">
              <a:spcBef>
                <a:spcPct val="0"/>
              </a:spcBef>
              <a:spcAft>
                <a:spcPct val="0"/>
              </a:spcAft>
            </a:pPr>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6929663-6CA7-4931-8F5D-849FE6A4CD44}" type="slidenum">
              <a:rPr lang="en-US"/>
              <a:pPr>
                <a:defRPr/>
              </a:pPr>
              <a:t>‹#›</a:t>
            </a:fld>
            <a:endParaRPr lang="en-US"/>
          </a:p>
        </p:txBody>
      </p:sp>
    </p:spTree>
    <p:extLst>
      <p:ext uri="{BB962C8B-B14F-4D97-AF65-F5344CB8AC3E}">
        <p14:creationId xmlns:p14="http://schemas.microsoft.com/office/powerpoint/2010/main" val="273923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mn-lt"/>
              </a:defRPr>
            </a:lvl1pPr>
            <a:lvl2pPr>
              <a:defRPr>
                <a:solidFill>
                  <a:srgbClr val="367317"/>
                </a:solidFill>
                <a:latin typeface="+mn-lt"/>
              </a:defRPr>
            </a:lvl2pPr>
            <a:lvl3pPr>
              <a:defRPr>
                <a:solidFill>
                  <a:schemeClr val="tx1"/>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normAutofit/>
          </a:bodyPr>
          <a:lstStyle>
            <a:lvl1pPr>
              <a:defRPr sz="3200">
                <a:solidFill>
                  <a:srgbClr val="367317"/>
                </a:solidFill>
                <a:effectLst>
                  <a:outerShdw blurRad="38100" dist="38100" dir="2700000" algn="tl">
                    <a:srgbClr val="000000">
                      <a:alpha val="43137"/>
                    </a:srgbClr>
                  </a:outerShdw>
                </a:effectLst>
                <a:latin typeface="+mn-lt"/>
              </a:defRPr>
            </a:lvl1pPr>
          </a:lstStyle>
          <a:p>
            <a:r>
              <a:rPr lang="en-US" dirty="0" smtClean="0"/>
              <a:t>Click to edit Master title style</a:t>
            </a:r>
            <a:endParaRPr lang="en-US" dirty="0"/>
          </a:p>
        </p:txBody>
      </p:sp>
      <p:sp>
        <p:nvSpPr>
          <p:cNvPr id="9" name="Slide Number Placeholder 8"/>
          <p:cNvSpPr>
            <a:spLocks noGrp="1"/>
          </p:cNvSpPr>
          <p:nvPr>
            <p:ph type="sldNum" sz="quarter" idx="11"/>
          </p:nvPr>
        </p:nvSpPr>
        <p:spPr/>
        <p:txBody>
          <a:bodyPr/>
          <a:lstStyle/>
          <a:p>
            <a:pPr>
              <a:defRPr/>
            </a:pPr>
            <a:fld id="{56F4B2E3-7CDC-4972-8D42-2D141A8D5E9A}" type="slidenum">
              <a:rPr lang="en-US" smtClean="0"/>
              <a:pPr>
                <a:defRPr/>
              </a:pPr>
              <a:t>‹#›</a:t>
            </a:fld>
            <a:endParaRPr lang="en-US"/>
          </a:p>
        </p:txBody>
      </p:sp>
      <p:sp>
        <p:nvSpPr>
          <p:cNvPr id="10" name="Footer Placeholder 9"/>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6201"/>
            <a:ext cx="7772400" cy="1470025"/>
          </a:xfrm>
        </p:spPr>
        <p:txBody>
          <a:bodyPr/>
          <a:lstStyle>
            <a:lvl1pPr>
              <a:defRPr lang="en-US" sz="4000" b="1" kern="1200" cap="none" baseline="0" dirty="0">
                <a:solidFill>
                  <a:srgbClr val="367317"/>
                </a:solidFill>
                <a:effectLst>
                  <a:outerShdw blurRad="38100" dist="38100" dir="2700000" algn="tl">
                    <a:srgbClr val="000000">
                      <a:alpha val="43137"/>
                    </a:srgbClr>
                  </a:outerShdw>
                </a:effectLst>
                <a:latin typeface="+mn-lt"/>
                <a:ea typeface="+mj-ea"/>
                <a:cs typeface="Arial" pitchFamily="34" charset="0"/>
              </a:defRPr>
            </a:lvl1pPr>
          </a:lstStyle>
          <a:p>
            <a:pPr lvl="0" algn="ctr" rtl="0" eaLnBrk="0" fontAlgn="base" hangingPunct="0">
              <a:spcBef>
                <a:spcPct val="0"/>
              </a:spcBef>
              <a:spcAft>
                <a:spcPct val="0"/>
              </a:spcAft>
            </a:pPr>
            <a:r>
              <a:rPr lang="en-US" dirty="0" smtClean="0"/>
              <a:t>Click to edit Master title style</a:t>
            </a:r>
            <a:endParaRPr lang="en-US" dirty="0"/>
          </a:p>
        </p:txBody>
      </p:sp>
      <p:sp>
        <p:nvSpPr>
          <p:cNvPr id="3" name="Subtitle 2"/>
          <p:cNvSpPr>
            <a:spLocks noGrp="1"/>
          </p:cNvSpPr>
          <p:nvPr>
            <p:ph type="subTitle" idx="1"/>
          </p:nvPr>
        </p:nvSpPr>
        <p:spPr>
          <a:xfrm>
            <a:off x="1371600" y="4571976"/>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65D456A5-C28D-40C6-BDCD-114FABD392FB}" type="slidenum">
              <a:rPr lang="en-US"/>
              <a:pPr>
                <a:defRPr/>
              </a:pPr>
              <a:t>‹#›</a:t>
            </a:fld>
            <a:endParaRPr lang="en-US"/>
          </a:p>
        </p:txBody>
      </p:sp>
      <p:sp>
        <p:nvSpPr>
          <p:cNvPr id="5" name="Text Box 10"/>
          <p:cNvSpPr txBox="1">
            <a:spLocks noChangeArrowheads="1"/>
          </p:cNvSpPr>
          <p:nvPr userDrawn="1"/>
        </p:nvSpPr>
        <p:spPr bwMode="auto">
          <a:xfrm>
            <a:off x="6842124" y="55683"/>
            <a:ext cx="2301875" cy="687388"/>
          </a:xfrm>
          <a:prstGeom prst="rect">
            <a:avLst/>
          </a:prstGeom>
          <a:noFill/>
          <a:ln w="9525">
            <a:noFill/>
            <a:miter lim="800000"/>
            <a:headEnd/>
            <a:tailEnd/>
          </a:ln>
        </p:spPr>
        <p:txBody>
          <a:bodyPr>
            <a:spAutoFit/>
          </a:bodyPr>
          <a:lstStyle/>
          <a:p>
            <a:pPr algn="ctr" eaLnBrk="0" hangingPunct="0">
              <a:lnSpc>
                <a:spcPct val="85000"/>
              </a:lnSpc>
            </a:pPr>
            <a:r>
              <a:rPr lang="en-US" sz="1400" dirty="0">
                <a:solidFill>
                  <a:srgbClr val="135C00"/>
                </a:solidFill>
              </a:rPr>
              <a:t>OFFICE OF</a:t>
            </a:r>
            <a:r>
              <a:rPr lang="en-US" sz="1400" b="0" dirty="0">
                <a:solidFill>
                  <a:srgbClr val="135C00"/>
                </a:solidFill>
              </a:rPr>
              <a:t> </a:t>
            </a:r>
            <a:r>
              <a:rPr lang="en-US" sz="3200" b="0" dirty="0">
                <a:solidFill>
                  <a:srgbClr val="135C00"/>
                </a:solidFill>
                <a:latin typeface="Arial Black" pitchFamily="34" charset="0"/>
              </a:rPr>
              <a:t>SCIENCE</a:t>
            </a:r>
          </a:p>
        </p:txBody>
      </p:sp>
      <p:pic>
        <p:nvPicPr>
          <p:cNvPr id="6" name="Picture 9" descr="New_DOE_Logo_Color_042808"/>
          <p:cNvPicPr>
            <a:picLocks noChangeAspect="1" noChangeArrowheads="1"/>
          </p:cNvPicPr>
          <p:nvPr userDrawn="1"/>
        </p:nvPicPr>
        <p:blipFill>
          <a:blip r:embed="rId2" cstate="print"/>
          <a:srcRect/>
          <a:stretch>
            <a:fillRect/>
          </a:stretch>
        </p:blipFill>
        <p:spPr bwMode="auto">
          <a:xfrm>
            <a:off x="118208" y="42495"/>
            <a:ext cx="2563813" cy="646113"/>
          </a:xfrm>
          <a:prstGeom prst="rect">
            <a:avLst/>
          </a:prstGeom>
          <a:noFill/>
          <a:ln w="9525">
            <a:noFill/>
            <a:miter lim="800000"/>
            <a:headEnd/>
            <a:tailEnd/>
          </a:ln>
        </p:spPr>
      </p:pic>
      <p:sp>
        <p:nvSpPr>
          <p:cNvPr id="7" name="Rectangle 6"/>
          <p:cNvSpPr/>
          <p:nvPr userDrawn="1"/>
        </p:nvSpPr>
        <p:spPr>
          <a:xfrm>
            <a:off x="0" y="5987563"/>
            <a:ext cx="9144000" cy="870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9"/>
          <p:cNvSpPr>
            <a:spLocks noGrp="1"/>
          </p:cNvSpPr>
          <p:nvPr>
            <p:ph type="ftr" sz="quarter" idx="12"/>
          </p:nvPr>
        </p:nvSpPr>
        <p:spPr>
          <a:xfrm>
            <a:off x="3925018" y="6356350"/>
            <a:ext cx="4382219" cy="365125"/>
          </a:xfrm>
        </p:spPr>
        <p:txBody>
          <a:bodyPr/>
          <a:lstStyle>
            <a:lvl1pPr>
              <a:defRPr/>
            </a:lvl1pPr>
          </a:lstStyle>
          <a:p>
            <a:endParaRPr lang="en-US" dirty="0"/>
          </a:p>
        </p:txBody>
      </p:sp>
      <p:sp>
        <p:nvSpPr>
          <p:cNvPr id="7" name="Slide Number Placeholder 8"/>
          <p:cNvSpPr>
            <a:spLocks noGrp="1"/>
          </p:cNvSpPr>
          <p:nvPr>
            <p:ph type="sldNum" sz="quarter" idx="11"/>
          </p:nvPr>
        </p:nvSpPr>
        <p:spPr>
          <a:xfrm>
            <a:off x="8315864" y="6351588"/>
            <a:ext cx="478886" cy="365125"/>
          </a:xfrm>
        </p:spPr>
        <p:txBody>
          <a:bodyPr/>
          <a:lstStyle/>
          <a:p>
            <a:pPr>
              <a:defRPr/>
            </a:pPr>
            <a:fld id="{56F4B2E3-7CDC-4972-8D42-2D141A8D5E9A}" type="slidenum">
              <a:rPr lang="en-US" smtClean="0"/>
              <a:pPr>
                <a:defRPr/>
              </a:pPr>
              <a:t>‹#›</a:t>
            </a:fld>
            <a:endParaRPr lang="en-US"/>
          </a:p>
        </p:txBody>
      </p:sp>
    </p:spTree>
    <p:extLst>
      <p:ext uri="{BB962C8B-B14F-4D97-AF65-F5344CB8AC3E}">
        <p14:creationId xmlns:p14="http://schemas.microsoft.com/office/powerpoint/2010/main" val="3545681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3" name="Rectangle 2"/>
          <p:cNvSpPr/>
          <p:nvPr userDrawn="1"/>
        </p:nvSpPr>
        <p:spPr>
          <a:xfrm>
            <a:off x="0" y="771897"/>
            <a:ext cx="9144000" cy="608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7" name="Slide Number Placeholder 8"/>
          <p:cNvSpPr>
            <a:spLocks noGrp="1"/>
          </p:cNvSpPr>
          <p:nvPr>
            <p:ph type="sldNum" sz="quarter" idx="11"/>
          </p:nvPr>
        </p:nvSpPr>
        <p:spPr>
          <a:xfrm>
            <a:off x="8315864" y="6351588"/>
            <a:ext cx="478886" cy="365125"/>
          </a:xfrm>
        </p:spPr>
        <p:txBody>
          <a:bodyPr/>
          <a:lstStyle/>
          <a:p>
            <a:pPr>
              <a:defRPr/>
            </a:pPr>
            <a:fld id="{56F4B2E3-7CDC-4972-8D42-2D141A8D5E9A}" type="slidenum">
              <a:rPr lang="en-US" smtClean="0"/>
              <a:pPr>
                <a:defRPr/>
              </a:pPr>
              <a:t>‹#›</a:t>
            </a:fld>
            <a:endParaRPr lang="en-US"/>
          </a:p>
        </p:txBody>
      </p:sp>
    </p:spTree>
    <p:extLst>
      <p:ext uri="{BB962C8B-B14F-4D97-AF65-F5344CB8AC3E}">
        <p14:creationId xmlns:p14="http://schemas.microsoft.com/office/powerpoint/2010/main" val="4149077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7620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352426" y="866775"/>
            <a:ext cx="8410575" cy="5259388"/>
          </a:xfrm>
          <a:prstGeom prst="rect">
            <a:avLst/>
          </a:prstGeom>
          <a:noFill/>
          <a:ln w="9525">
            <a:noFill/>
            <a:miter lim="800000"/>
            <a:headEnd/>
            <a:tailEnd/>
          </a:ln>
        </p:spPr>
        <p:txBody>
          <a:bodyPr vert="horz" wrap="square" lIns="91429" tIns="45714" rIns="91429" bIns="45714" numCol="1" anchor="t" anchorCtr="0" compatLnSpc="1">
            <a:prstTxWarp prst="textNoShape">
              <a:avLst/>
            </a:prstTxWarp>
            <a:normAutofit/>
          </a:bodyPr>
          <a:lstStyle/>
          <a:p>
            <a:pPr marL="342860" lvl="0" indent="-342860" algn="l" rtl="0" eaLnBrk="0" fontAlgn="base" hangingPunct="0">
              <a:spcBef>
                <a:spcPct val="20000"/>
              </a:spcBef>
              <a:spcAft>
                <a:spcPct val="0"/>
              </a:spcAft>
              <a:buFont typeface="Arial" charset="0"/>
              <a:buChar char="•"/>
            </a:pPr>
            <a:r>
              <a:rPr lang="en-US" dirty="0" smtClean="0"/>
              <a:t>Click to edit Master text styles</a:t>
            </a:r>
          </a:p>
          <a:p>
            <a:pPr marL="742863" lvl="1" indent="-285717" algn="l" rtl="0" eaLnBrk="0" fontAlgn="base" hangingPunct="0">
              <a:spcBef>
                <a:spcPct val="20000"/>
              </a:spcBef>
              <a:spcAft>
                <a:spcPct val="0"/>
              </a:spcAft>
              <a:buFont typeface="Arial" charset="0"/>
              <a:buChar char="–"/>
            </a:pPr>
            <a:r>
              <a:rPr lang="en-US" dirty="0" smtClean="0"/>
              <a:t>Second level</a:t>
            </a:r>
          </a:p>
          <a:p>
            <a:pPr lvl="2"/>
            <a:r>
              <a:rPr lang="en-US" dirty="0" smtClean="0"/>
              <a:t>Third level</a:t>
            </a:r>
          </a:p>
          <a:p>
            <a:pPr marL="1600013" lvl="3" indent="-228573" algn="l" rtl="0" eaLnBrk="0" fontAlgn="base" hangingPunct="0">
              <a:spcBef>
                <a:spcPct val="20000"/>
              </a:spcBef>
              <a:spcAft>
                <a:spcPct val="0"/>
              </a:spcAft>
              <a:buFont typeface="Arial" charset="0"/>
              <a:buChar char="–"/>
            </a:pPr>
            <a:r>
              <a:rPr lang="en-US" dirty="0" smtClean="0"/>
              <a:t>Fourth level</a:t>
            </a:r>
          </a:p>
          <a:p>
            <a:pPr marL="2057159" lvl="4" indent="-228573" algn="l" rtl="0" eaLnBrk="0" fontAlgn="base" hangingPunct="0">
              <a:spcBef>
                <a:spcPct val="20000"/>
              </a:spcBef>
              <a:spcAft>
                <a:spcPct val="0"/>
              </a:spcAft>
              <a:buFont typeface="Arial" charset="0"/>
              <a:buChar char="»"/>
            </a:pPr>
            <a:r>
              <a:rPr lang="en-US" dirty="0" smtClean="0"/>
              <a:t>Fifth level</a:t>
            </a:r>
          </a:p>
        </p:txBody>
      </p:sp>
      <p:sp>
        <p:nvSpPr>
          <p:cNvPr id="5" name="Footer Placeholder 4"/>
          <p:cNvSpPr>
            <a:spLocks noGrp="1"/>
          </p:cNvSpPr>
          <p:nvPr>
            <p:ph type="ftr" sz="quarter" idx="3"/>
          </p:nvPr>
        </p:nvSpPr>
        <p:spPr>
          <a:xfrm>
            <a:off x="3925018" y="6356350"/>
            <a:ext cx="4382219" cy="365125"/>
          </a:xfrm>
          <a:prstGeom prst="rect">
            <a:avLst/>
          </a:prstGeom>
        </p:spPr>
        <p:txBody>
          <a:bodyPr vert="horz" lIns="91429" tIns="45714" rIns="91429" bIns="45714"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defTabSz="914293">
              <a:defRPr/>
            </a:pPr>
            <a:endParaRPr lang="en-US" b="0" dirty="0"/>
          </a:p>
        </p:txBody>
      </p:sp>
      <p:sp>
        <p:nvSpPr>
          <p:cNvPr id="6" name="Slide Number Placeholder 5"/>
          <p:cNvSpPr>
            <a:spLocks noGrp="1"/>
          </p:cNvSpPr>
          <p:nvPr>
            <p:ph type="sldNum" sz="quarter" idx="4"/>
          </p:nvPr>
        </p:nvSpPr>
        <p:spPr>
          <a:xfrm>
            <a:off x="8315864" y="6351588"/>
            <a:ext cx="478886" cy="365125"/>
          </a:xfrm>
          <a:prstGeom prst="rect">
            <a:avLst/>
          </a:prstGeom>
        </p:spPr>
        <p:txBody>
          <a:bodyPr vert="horz" lIns="91429" tIns="45714" rIns="91429" bIns="45714"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defTabSz="914293">
              <a:defRPr/>
            </a:pPr>
            <a:fld id="{1F8A97BA-DB9B-4291-87AE-AF89EA7F18B7}" type="slidenum">
              <a:rPr lang="en-US" b="0"/>
              <a:pPr defTabSz="914293">
                <a:defRPr/>
              </a:pPr>
              <a:t>‹#›</a:t>
            </a:fld>
            <a:endParaRPr lang="en-US" b="0" dirty="0"/>
          </a:p>
        </p:txBody>
      </p:sp>
      <p:pic>
        <p:nvPicPr>
          <p:cNvPr id="1030" name="Picture 9" descr="horizontal-logo-green-text.jpg"/>
          <p:cNvPicPr>
            <a:picLocks noChangeAspect="1"/>
          </p:cNvPicPr>
          <p:nvPr/>
        </p:nvPicPr>
        <p:blipFill>
          <a:blip r:embed="rId8" cstate="print"/>
          <a:srcRect/>
          <a:stretch>
            <a:fillRect/>
          </a:stretch>
        </p:blipFill>
        <p:spPr bwMode="auto">
          <a:xfrm>
            <a:off x="457200" y="6354764"/>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6" r:id="rId1"/>
    <p:sldLayoutId id="2147483715" r:id="rId2"/>
    <p:sldLayoutId id="2147483807" r:id="rId3"/>
    <p:sldLayoutId id="2147483808" r:id="rId4"/>
    <p:sldLayoutId id="2147483809" r:id="rId5"/>
  </p:sldLayoutIdLst>
  <p:hf hdr="0" ftr="0" dt="0"/>
  <p:txStyles>
    <p:titleStyle>
      <a:lvl1pPr algn="ctr" rtl="0" eaLnBrk="0" fontAlgn="base" hangingPunct="0">
        <a:spcBef>
          <a:spcPct val="0"/>
        </a:spcBef>
        <a:spcAft>
          <a:spcPct val="0"/>
        </a:spcAft>
        <a:defRPr lang="en-US" sz="3200" kern="1200" dirty="0" smtClean="0">
          <a:solidFill>
            <a:srgbClr val="367317"/>
          </a:solidFill>
          <a:effectLst>
            <a:outerShdw blurRad="38100" dist="38100" dir="2700000" algn="tl">
              <a:srgbClr val="000000">
                <a:alpha val="43137"/>
              </a:srgbClr>
            </a:outerShdw>
          </a:effectLst>
          <a:latin typeface="+mn-lt"/>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146" algn="ctr" rtl="0" fontAlgn="base">
        <a:spcBef>
          <a:spcPct val="0"/>
        </a:spcBef>
        <a:spcAft>
          <a:spcPct val="0"/>
        </a:spcAft>
        <a:defRPr sz="2400">
          <a:solidFill>
            <a:srgbClr val="106636"/>
          </a:solidFill>
          <a:latin typeface="Arial" charset="0"/>
          <a:cs typeface="Arial" charset="0"/>
        </a:defRPr>
      </a:lvl6pPr>
      <a:lvl7pPr marL="914293" algn="ctr" rtl="0" fontAlgn="base">
        <a:spcBef>
          <a:spcPct val="0"/>
        </a:spcBef>
        <a:spcAft>
          <a:spcPct val="0"/>
        </a:spcAft>
        <a:defRPr sz="2400">
          <a:solidFill>
            <a:srgbClr val="106636"/>
          </a:solidFill>
          <a:latin typeface="Arial" charset="0"/>
          <a:cs typeface="Arial" charset="0"/>
        </a:defRPr>
      </a:lvl7pPr>
      <a:lvl8pPr marL="1371440" algn="ctr" rtl="0" fontAlgn="base">
        <a:spcBef>
          <a:spcPct val="0"/>
        </a:spcBef>
        <a:spcAft>
          <a:spcPct val="0"/>
        </a:spcAft>
        <a:defRPr sz="2400">
          <a:solidFill>
            <a:srgbClr val="106636"/>
          </a:solidFill>
          <a:latin typeface="Arial" charset="0"/>
          <a:cs typeface="Arial" charset="0"/>
        </a:defRPr>
      </a:lvl8pPr>
      <a:lvl9pPr marL="1828586" algn="ctr" rtl="0" fontAlgn="base">
        <a:spcBef>
          <a:spcPct val="0"/>
        </a:spcBef>
        <a:spcAft>
          <a:spcPct val="0"/>
        </a:spcAft>
        <a:defRPr sz="2400">
          <a:solidFill>
            <a:srgbClr val="106636"/>
          </a:solidFill>
          <a:latin typeface="Arial" charset="0"/>
          <a:cs typeface="Arial" charset="0"/>
        </a:defRPr>
      </a:lvl9pPr>
    </p:titleStyle>
    <p:bodyStyle>
      <a:lvl1pPr marL="342860" indent="-342860" algn="l" rtl="0" eaLnBrk="0" fontAlgn="base" hangingPunct="0">
        <a:spcBef>
          <a:spcPct val="20000"/>
        </a:spcBef>
        <a:spcAft>
          <a:spcPct val="0"/>
        </a:spcAft>
        <a:buFont typeface="Arial" charset="0"/>
        <a:buChar char="•"/>
        <a:defRPr lang="en-US" sz="2400" b="1" kern="1200" dirty="0" smtClean="0">
          <a:solidFill>
            <a:schemeClr val="tx1"/>
          </a:solidFill>
          <a:latin typeface="+mn-lt"/>
          <a:ea typeface="+mn-ea"/>
          <a:cs typeface="Arial" pitchFamily="34" charset="0"/>
        </a:defRPr>
      </a:lvl1pPr>
      <a:lvl2pPr marL="742863" indent="-285717" algn="l" rtl="0" eaLnBrk="0" fontAlgn="base" hangingPunct="0">
        <a:spcBef>
          <a:spcPct val="20000"/>
        </a:spcBef>
        <a:spcAft>
          <a:spcPct val="0"/>
        </a:spcAft>
        <a:buFont typeface="Arial" charset="0"/>
        <a:buChar char="–"/>
        <a:defRPr lang="en-US" sz="2200" kern="1200" dirty="0" smtClean="0">
          <a:solidFill>
            <a:srgbClr val="367317"/>
          </a:solidFill>
          <a:latin typeface="+mn-lt"/>
          <a:ea typeface="+mn-ea"/>
          <a:cs typeface="Arial" pitchFamily="34" charset="0"/>
        </a:defRPr>
      </a:lvl2pPr>
      <a:lvl3pPr marL="1142867" indent="-228573" algn="l" rtl="0" eaLnBrk="0" fontAlgn="base" hangingPunct="0">
        <a:spcBef>
          <a:spcPct val="20000"/>
        </a:spcBef>
        <a:spcAft>
          <a:spcPct val="0"/>
        </a:spcAft>
        <a:buFont typeface="Arial" charset="0"/>
        <a:buChar char="•"/>
        <a:defRPr sz="2000" kern="1200">
          <a:solidFill>
            <a:schemeClr val="tx1"/>
          </a:solidFill>
          <a:latin typeface="+mj-lt"/>
          <a:ea typeface="+mn-ea"/>
          <a:cs typeface="Arial" pitchFamily="34" charset="0"/>
        </a:defRPr>
      </a:lvl3pPr>
      <a:lvl4pPr marL="1600013" indent="-228573" algn="l" rtl="0" eaLnBrk="0" fontAlgn="base" hangingPunct="0">
        <a:spcBef>
          <a:spcPct val="20000"/>
        </a:spcBef>
        <a:spcAft>
          <a:spcPct val="0"/>
        </a:spcAft>
        <a:buFont typeface="Arial" charset="0"/>
        <a:buChar char="–"/>
        <a:defRPr lang="en-US" sz="2000" kern="1200" dirty="0" smtClean="0">
          <a:solidFill>
            <a:schemeClr val="tx2"/>
          </a:solidFill>
          <a:latin typeface="+mn-lt"/>
          <a:ea typeface="+mn-ea"/>
          <a:cs typeface="Arial" pitchFamily="34" charset="0"/>
        </a:defRPr>
      </a:lvl4pPr>
      <a:lvl5pPr marL="2057159" indent="-228573" algn="l" rtl="0" eaLnBrk="0" fontAlgn="base" hangingPunct="0">
        <a:spcBef>
          <a:spcPct val="20000"/>
        </a:spcBef>
        <a:spcAft>
          <a:spcPct val="0"/>
        </a:spcAft>
        <a:buFont typeface="Arial" charset="0"/>
        <a:buChar char="»"/>
        <a:defRPr lang="en-US" sz="2000" kern="1200" dirty="0" smtClean="0">
          <a:solidFill>
            <a:schemeClr val="tx2"/>
          </a:solidFill>
          <a:latin typeface="+mn-lt"/>
          <a:ea typeface="+mn-ea"/>
          <a:cs typeface="Arial" pitchFamily="34" charset="0"/>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fnal.gov/directorate/icfa/files/ICFA-Neutrino-Panel-Rpt-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http://science.energy.gov/hep/news-and-resources/reports/" TargetMode="External"/><Relationship Id="rId7"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science.energy.gov/~/media/hep/hepap/pdf/201403/Kachru_HEPAP.pdf" TargetMode="External"/><Relationship Id="rId9" Type="http://schemas.microsoft.com/office/2007/relationships/diagramDrawing" Target="../diagrams/drawing1.xml"/></Relationships>
</file>

<file path=ppt/slides/_rels/slide29.xml.rels><?xml version="1.0" encoding="UTF-8" standalone="yes"?>
<Relationships xmlns="http://schemas.openxmlformats.org/package/2006/relationships"><Relationship Id="rId2" Type="http://schemas.openxmlformats.org/officeDocument/2006/relationships/hyperlink" Target="mailto:lali.chatterjee@science.doe.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94267" y="2164267"/>
            <a:ext cx="7772400" cy="1470025"/>
          </a:xfrm>
        </p:spPr>
        <p:txBody>
          <a:bodyPr/>
          <a:lstStyle/>
          <a:p>
            <a:r>
              <a:rPr lang="en-US" dirty="0" smtClean="0"/>
              <a:t>HEP P5 Response and Impacts</a:t>
            </a:r>
            <a:endParaRPr lang="en-US" dirty="0"/>
          </a:p>
        </p:txBody>
      </p:sp>
      <p:sp>
        <p:nvSpPr>
          <p:cNvPr id="21506" name="Rectangle 3"/>
          <p:cNvSpPr>
            <a:spLocks noGrp="1" noChangeArrowheads="1"/>
          </p:cNvSpPr>
          <p:nvPr>
            <p:ph type="subTitle" idx="1"/>
          </p:nvPr>
        </p:nvSpPr>
        <p:spPr/>
        <p:txBody>
          <a:bodyPr>
            <a:normAutofit/>
          </a:bodyPr>
          <a:lstStyle/>
          <a:p>
            <a:r>
              <a:rPr lang="en-US" dirty="0" smtClean="0"/>
              <a:t>Jim Siegrist</a:t>
            </a:r>
          </a:p>
          <a:p>
            <a:r>
              <a:rPr lang="en-US" dirty="0" smtClean="0"/>
              <a:t>Associate Director, Office of High Energy Physics</a:t>
            </a:r>
          </a:p>
          <a:p>
            <a:r>
              <a:rPr lang="en-US" dirty="0" smtClean="0"/>
              <a:t>Office of Science, U.S. Department of Energy</a:t>
            </a:r>
          </a:p>
          <a:p>
            <a:endParaRPr lang="en-US" dirty="0" smtClean="0"/>
          </a:p>
        </p:txBody>
      </p:sp>
      <p:sp>
        <p:nvSpPr>
          <p:cNvPr id="21507" name="Text Box 10"/>
          <p:cNvSpPr txBox="1">
            <a:spLocks noChangeArrowheads="1"/>
          </p:cNvSpPr>
          <p:nvPr/>
        </p:nvSpPr>
        <p:spPr bwMode="auto">
          <a:xfrm>
            <a:off x="6842124" y="55683"/>
            <a:ext cx="2301875" cy="687388"/>
          </a:xfrm>
          <a:prstGeom prst="rect">
            <a:avLst/>
          </a:prstGeom>
          <a:noFill/>
          <a:ln w="9525">
            <a:noFill/>
            <a:miter lim="800000"/>
            <a:headEnd/>
            <a:tailEnd/>
          </a:ln>
        </p:spPr>
        <p:txBody>
          <a:bodyPr>
            <a:spAutoFit/>
          </a:bodyPr>
          <a:lstStyle/>
          <a:p>
            <a:pPr algn="ctr" eaLnBrk="0" hangingPunct="0">
              <a:lnSpc>
                <a:spcPct val="85000"/>
              </a:lnSpc>
            </a:pPr>
            <a:r>
              <a:rPr lang="en-US" sz="1400" dirty="0">
                <a:solidFill>
                  <a:srgbClr val="135C00"/>
                </a:solidFill>
              </a:rPr>
              <a:t>OFFICE OF</a:t>
            </a:r>
            <a:r>
              <a:rPr lang="en-US" sz="1400" b="0" dirty="0">
                <a:solidFill>
                  <a:srgbClr val="135C00"/>
                </a:solidFill>
              </a:rPr>
              <a:t> </a:t>
            </a:r>
            <a:r>
              <a:rPr lang="en-US" sz="3200" b="0" dirty="0">
                <a:solidFill>
                  <a:srgbClr val="135C00"/>
                </a:solidFill>
                <a:latin typeface="Arial Black" pitchFamily="34" charset="0"/>
              </a:rPr>
              <a:t>SCIENCE</a:t>
            </a:r>
          </a:p>
        </p:txBody>
      </p:sp>
      <p:pic>
        <p:nvPicPr>
          <p:cNvPr id="21508" name="Picture 9" descr="New_DOE_Logo_Color_042808"/>
          <p:cNvPicPr>
            <a:picLocks noChangeAspect="1" noChangeArrowheads="1"/>
          </p:cNvPicPr>
          <p:nvPr/>
        </p:nvPicPr>
        <p:blipFill>
          <a:blip r:embed="rId3" cstate="print"/>
          <a:srcRect/>
          <a:stretch>
            <a:fillRect/>
          </a:stretch>
        </p:blipFill>
        <p:spPr bwMode="auto">
          <a:xfrm>
            <a:off x="118208" y="42495"/>
            <a:ext cx="2563813" cy="6461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Science Drivers  &amp;  The Frontiers</a:t>
            </a:r>
            <a:endParaRPr lang="en-US" dirty="0">
              <a:solidFill>
                <a:srgbClr val="0070C0"/>
              </a:solidFill>
            </a:endParaRPr>
          </a:p>
        </p:txBody>
      </p:sp>
      <p:sp>
        <p:nvSpPr>
          <p:cNvPr id="5" name="Slide Number Placeholder 4"/>
          <p:cNvSpPr>
            <a:spLocks noGrp="1"/>
          </p:cNvSpPr>
          <p:nvPr>
            <p:ph type="sldNum" sz="quarter" idx="11"/>
          </p:nvPr>
        </p:nvSpPr>
        <p:spPr/>
        <p:txBody>
          <a:bodyPr/>
          <a:lstStyle/>
          <a:p>
            <a:fld id="{99EC3A03-4E83-437B-876E-2E19E37324E0}" type="slidenum">
              <a:rPr lang="en-US" smtClean="0"/>
              <a:pPr/>
              <a:t>10</a:t>
            </a:fld>
            <a:endParaRPr lang="en-US" dirty="0"/>
          </a:p>
        </p:txBody>
      </p:sp>
      <p:sp>
        <p:nvSpPr>
          <p:cNvPr id="7" name="TextBox 6"/>
          <p:cNvSpPr txBox="1"/>
          <p:nvPr/>
        </p:nvSpPr>
        <p:spPr>
          <a:xfrm>
            <a:off x="609600" y="1143000"/>
            <a:ext cx="3048000" cy="4708981"/>
          </a:xfrm>
          <a:prstGeom prst="rect">
            <a:avLst/>
          </a:prstGeom>
          <a:noFill/>
        </p:spPr>
        <p:txBody>
          <a:bodyPr wrap="square" rtlCol="0">
            <a:spAutoFit/>
          </a:bodyPr>
          <a:lstStyle/>
          <a:p>
            <a:pPr>
              <a:lnSpc>
                <a:spcPct val="250000"/>
              </a:lnSpc>
            </a:pPr>
            <a:r>
              <a:rPr lang="en-US" sz="2400" b="1" dirty="0" smtClean="0">
                <a:solidFill>
                  <a:srgbClr val="0070C0"/>
                </a:solidFill>
              </a:rPr>
              <a:t>Higgs</a:t>
            </a:r>
          </a:p>
          <a:p>
            <a:pPr>
              <a:lnSpc>
                <a:spcPct val="250000"/>
              </a:lnSpc>
            </a:pPr>
            <a:r>
              <a:rPr lang="en-US" sz="2400" b="1" dirty="0" smtClean="0">
                <a:solidFill>
                  <a:srgbClr val="00B050"/>
                </a:solidFill>
              </a:rPr>
              <a:t>Neutrinos</a:t>
            </a:r>
          </a:p>
          <a:p>
            <a:pPr>
              <a:lnSpc>
                <a:spcPct val="250000"/>
              </a:lnSpc>
            </a:pPr>
            <a:r>
              <a:rPr lang="en-US" sz="2400" b="1" dirty="0" smtClean="0">
                <a:solidFill>
                  <a:srgbClr val="FF0000"/>
                </a:solidFill>
              </a:rPr>
              <a:t>Dark Matter</a:t>
            </a:r>
          </a:p>
          <a:p>
            <a:pPr>
              <a:lnSpc>
                <a:spcPct val="250000"/>
              </a:lnSpc>
            </a:pPr>
            <a:r>
              <a:rPr lang="en-US" sz="2400" b="1" dirty="0" smtClean="0">
                <a:solidFill>
                  <a:srgbClr val="7030A0"/>
                </a:solidFill>
              </a:rPr>
              <a:t>Dark Energy / CMB</a:t>
            </a:r>
          </a:p>
          <a:p>
            <a:pPr>
              <a:lnSpc>
                <a:spcPct val="250000"/>
              </a:lnSpc>
            </a:pPr>
            <a:r>
              <a:rPr lang="en-US" sz="2400" b="1" dirty="0" smtClean="0">
                <a:solidFill>
                  <a:srgbClr val="C00000"/>
                </a:solidFill>
              </a:rPr>
              <a:t>New particles</a:t>
            </a:r>
            <a:endParaRPr lang="en-US" sz="2400" b="1" dirty="0">
              <a:solidFill>
                <a:srgbClr val="C00000"/>
              </a:solidFill>
            </a:endParaRPr>
          </a:p>
        </p:txBody>
      </p:sp>
      <p:sp>
        <p:nvSpPr>
          <p:cNvPr id="8" name="TextBox 7"/>
          <p:cNvSpPr txBox="1"/>
          <p:nvPr/>
        </p:nvSpPr>
        <p:spPr>
          <a:xfrm>
            <a:off x="5334000" y="1689080"/>
            <a:ext cx="3048000" cy="3416320"/>
          </a:xfrm>
          <a:prstGeom prst="rect">
            <a:avLst/>
          </a:prstGeom>
          <a:noFill/>
        </p:spPr>
        <p:txBody>
          <a:bodyPr wrap="square" rtlCol="0">
            <a:spAutoFit/>
          </a:bodyPr>
          <a:lstStyle/>
          <a:p>
            <a:pPr>
              <a:lnSpc>
                <a:spcPct val="300000"/>
              </a:lnSpc>
            </a:pPr>
            <a:r>
              <a:rPr lang="en-US" sz="2400" b="1" dirty="0" smtClean="0"/>
              <a:t>Energy Frontier</a:t>
            </a:r>
          </a:p>
          <a:p>
            <a:pPr>
              <a:lnSpc>
                <a:spcPct val="300000"/>
              </a:lnSpc>
            </a:pPr>
            <a:r>
              <a:rPr lang="en-US" sz="2400" b="1" dirty="0" smtClean="0"/>
              <a:t>Intensity Frontier</a:t>
            </a:r>
          </a:p>
          <a:p>
            <a:pPr>
              <a:lnSpc>
                <a:spcPct val="300000"/>
              </a:lnSpc>
            </a:pPr>
            <a:r>
              <a:rPr lang="en-US" sz="2400" b="1" dirty="0" smtClean="0"/>
              <a:t>Cosmic Frontier</a:t>
            </a:r>
          </a:p>
        </p:txBody>
      </p:sp>
      <p:cxnSp>
        <p:nvCxnSpPr>
          <p:cNvPr id="11" name="Straight Arrow Connector 10"/>
          <p:cNvCxnSpPr/>
          <p:nvPr/>
        </p:nvCxnSpPr>
        <p:spPr>
          <a:xfrm>
            <a:off x="1981200" y="1752600"/>
            <a:ext cx="3200400" cy="685800"/>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590800" y="2667000"/>
            <a:ext cx="2667000" cy="83820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590800" y="2667000"/>
            <a:ext cx="2590800" cy="1981200"/>
          </a:xfrm>
          <a:prstGeom prst="straightConnector1">
            <a:avLst/>
          </a:prstGeom>
          <a:ln w="762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819400" y="2514600"/>
            <a:ext cx="2362200" cy="10668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819400" y="3581400"/>
            <a:ext cx="2362200" cy="10668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581400" y="4495800"/>
            <a:ext cx="1600200" cy="152400"/>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819400" y="2514600"/>
            <a:ext cx="2362200" cy="289560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2819400" y="3505200"/>
            <a:ext cx="2438400" cy="190500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6002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i="1" dirty="0" smtClean="0">
                <a:solidFill>
                  <a:schemeClr val="bg1">
                    <a:lumMod val="65000"/>
                  </a:schemeClr>
                </a:solidFill>
              </a:rPr>
              <a:t>Increase </a:t>
            </a:r>
            <a:r>
              <a:rPr lang="en-US" i="1" dirty="0">
                <a:solidFill>
                  <a:schemeClr val="bg1">
                    <a:lumMod val="65000"/>
                  </a:schemeClr>
                </a:solidFill>
              </a:rPr>
              <a:t>new project construction to 20—25% of the program while university and laboratory research funding should not reduce below 40</a:t>
            </a:r>
            <a:r>
              <a:rPr lang="en-US" i="1" dirty="0" smtClean="0">
                <a:solidFill>
                  <a:schemeClr val="bg1">
                    <a:lumMod val="65000"/>
                  </a:schemeClr>
                </a:solidFill>
              </a:rPr>
              <a:t>%.</a:t>
            </a:r>
            <a:r>
              <a:rPr lang="en-US" i="1" dirty="0" smtClean="0">
                <a:solidFill>
                  <a:schemeClr val="bg1">
                    <a:lumMod val="75000"/>
                  </a:schemeClr>
                </a:solidFill>
              </a:rPr>
              <a:t> </a:t>
            </a:r>
            <a:r>
              <a:rPr lang="en-US" dirty="0" smtClean="0">
                <a:solidFill>
                  <a:srgbClr val="7030A0"/>
                </a:solidFill>
              </a:rPr>
              <a:t>[We will use this guidance in budget formulation] [R5]</a:t>
            </a:r>
            <a:endParaRPr lang="en-US" dirty="0">
              <a:solidFill>
                <a:srgbClr val="7030A0"/>
              </a:solidFill>
            </a:endParaRPr>
          </a:p>
          <a:p>
            <a:r>
              <a:rPr lang="en-US" i="1" dirty="0" smtClean="0">
                <a:solidFill>
                  <a:schemeClr val="bg1">
                    <a:lumMod val="65000"/>
                  </a:schemeClr>
                </a:solidFill>
              </a:rPr>
              <a:t>The </a:t>
            </a:r>
            <a:r>
              <a:rPr lang="en-US" i="1" dirty="0">
                <a:solidFill>
                  <a:schemeClr val="bg1">
                    <a:lumMod val="65000"/>
                  </a:schemeClr>
                </a:solidFill>
              </a:rPr>
              <a:t>long baseline neutrino program should be reformulated to be internationally coordinated and funded, with Fermilab as the host</a:t>
            </a:r>
            <a:r>
              <a:rPr lang="en-US" dirty="0" smtClean="0">
                <a:solidFill>
                  <a:schemeClr val="bg1">
                    <a:lumMod val="65000"/>
                  </a:schemeClr>
                </a:solidFill>
              </a:rPr>
              <a:t>.</a:t>
            </a:r>
            <a:r>
              <a:rPr lang="en-US" dirty="0" smtClean="0">
                <a:solidFill>
                  <a:srgbClr val="7030A0"/>
                </a:solidFill>
              </a:rPr>
              <a:t>[ Initial discussions with FNAL and partners have started] [R12, 13]</a:t>
            </a:r>
            <a:endParaRPr lang="en-US" dirty="0">
              <a:solidFill>
                <a:srgbClr val="7030A0"/>
              </a:solidFill>
            </a:endParaRPr>
          </a:p>
          <a:p>
            <a:r>
              <a:rPr lang="en-US" i="1" dirty="0" smtClean="0">
                <a:solidFill>
                  <a:schemeClr val="bg1">
                    <a:lumMod val="65000"/>
                  </a:schemeClr>
                </a:solidFill>
              </a:rPr>
              <a:t>Invest </a:t>
            </a:r>
            <a:r>
              <a:rPr lang="en-US" i="1" dirty="0">
                <a:solidFill>
                  <a:schemeClr val="bg1">
                    <a:lumMod val="65000"/>
                  </a:schemeClr>
                </a:solidFill>
              </a:rPr>
              <a:t>in the Fermilab proton accelerator complex with the aim to provide substantial intensity beam (&gt; 1 MW) at first operation of the new long baseline neutrino facility</a:t>
            </a:r>
            <a:r>
              <a:rPr lang="en-US" i="1" dirty="0" smtClean="0">
                <a:solidFill>
                  <a:schemeClr val="bg1">
                    <a:lumMod val="65000"/>
                  </a:schemeClr>
                </a:solidFill>
              </a:rPr>
              <a:t>. </a:t>
            </a:r>
            <a:r>
              <a:rPr lang="en-US" dirty="0" smtClean="0">
                <a:solidFill>
                  <a:srgbClr val="7030A0"/>
                </a:solidFill>
              </a:rPr>
              <a:t>[We concur. </a:t>
            </a:r>
            <a:r>
              <a:rPr lang="en-US" dirty="0">
                <a:solidFill>
                  <a:srgbClr val="7030A0"/>
                </a:solidFill>
              </a:rPr>
              <a:t>T</a:t>
            </a:r>
            <a:r>
              <a:rPr lang="en-US" dirty="0" smtClean="0">
                <a:solidFill>
                  <a:srgbClr val="7030A0"/>
                </a:solidFill>
              </a:rPr>
              <a:t>his is the current plan] [R14]</a:t>
            </a:r>
            <a:endParaRPr lang="en-US" dirty="0">
              <a:solidFill>
                <a:srgbClr val="7030A0"/>
              </a:solidFill>
            </a:endParaRPr>
          </a:p>
          <a:p>
            <a:r>
              <a:rPr lang="en-US" i="1" dirty="0" smtClean="0">
                <a:solidFill>
                  <a:schemeClr val="bg1">
                    <a:lumMod val="65000"/>
                  </a:schemeClr>
                </a:solidFill>
              </a:rPr>
              <a:t>Increase </a:t>
            </a:r>
            <a:r>
              <a:rPr lang="en-US" i="1" dirty="0">
                <a:solidFill>
                  <a:schemeClr val="bg1">
                    <a:lumMod val="65000"/>
                  </a:schemeClr>
                </a:solidFill>
              </a:rPr>
              <a:t>investment in and immediately proceed with the next generation Dark Matter direct detection program</a:t>
            </a:r>
            <a:r>
              <a:rPr lang="en-US" i="1" dirty="0" smtClean="0">
                <a:solidFill>
                  <a:schemeClr val="bg1">
                    <a:lumMod val="65000"/>
                  </a:schemeClr>
                </a:solidFill>
              </a:rPr>
              <a:t>.</a:t>
            </a:r>
            <a:r>
              <a:rPr lang="en-US" i="1" dirty="0" smtClean="0">
                <a:solidFill>
                  <a:schemeClr val="bg1">
                    <a:lumMod val="75000"/>
                  </a:schemeClr>
                </a:solidFill>
              </a:rPr>
              <a:t> </a:t>
            </a:r>
            <a:r>
              <a:rPr lang="en-US" dirty="0" smtClean="0">
                <a:solidFill>
                  <a:srgbClr val="7030A0"/>
                </a:solidFill>
              </a:rPr>
              <a:t>[Challenging w/current budgets. We are using this as a key argument to increase HEP budget] [R19, 20]</a:t>
            </a:r>
            <a:endParaRPr lang="en-US" dirty="0">
              <a:solidFill>
                <a:srgbClr val="7030A0"/>
              </a:solidFill>
            </a:endParaRPr>
          </a:p>
          <a:p>
            <a:r>
              <a:rPr lang="en-US" i="1" dirty="0" smtClean="0">
                <a:solidFill>
                  <a:schemeClr val="bg1">
                    <a:lumMod val="65000"/>
                  </a:schemeClr>
                </a:solidFill>
              </a:rPr>
              <a:t>Substantially </a:t>
            </a:r>
            <a:r>
              <a:rPr lang="en-US" i="1" dirty="0">
                <a:solidFill>
                  <a:schemeClr val="bg1">
                    <a:lumMod val="65000"/>
                  </a:schemeClr>
                </a:solidFill>
              </a:rPr>
              <a:t>increase particle physics funding as part of the multiagency partnerships that support cosmic microwave background (CMB) research</a:t>
            </a:r>
            <a:r>
              <a:rPr lang="en-US" i="1" dirty="0" smtClean="0">
                <a:solidFill>
                  <a:schemeClr val="bg1">
                    <a:lumMod val="65000"/>
                  </a:schemeClr>
                </a:solidFill>
              </a:rPr>
              <a:t>. </a:t>
            </a:r>
            <a:r>
              <a:rPr lang="en-US" dirty="0" smtClean="0">
                <a:solidFill>
                  <a:srgbClr val="7030A0"/>
                </a:solidFill>
              </a:rPr>
              <a:t>[will convene the CMB community to (re)define the “S4” science plan] [R18]</a:t>
            </a:r>
            <a:endParaRPr lang="en-US" dirty="0">
              <a:solidFill>
                <a:srgbClr val="7030A0"/>
              </a:solidFill>
            </a:endParaRPr>
          </a:p>
          <a:p>
            <a:r>
              <a:rPr lang="en-US" i="1" dirty="0" smtClean="0">
                <a:solidFill>
                  <a:schemeClr val="bg1">
                    <a:lumMod val="65000"/>
                  </a:schemeClr>
                </a:solidFill>
              </a:rPr>
              <a:t>Re-align </a:t>
            </a:r>
            <a:r>
              <a:rPr lang="en-US" i="1" dirty="0">
                <a:solidFill>
                  <a:schemeClr val="bg1">
                    <a:lumMod val="65000"/>
                  </a:schemeClr>
                </a:solidFill>
              </a:rPr>
              <a:t>accelerator R&amp;D to focus on the latest assessment of our long-term needs, moving away from muon accelerator activities and towards capabilities that could dramatically improve the cost effectiveness of future accelerators</a:t>
            </a:r>
            <a:r>
              <a:rPr lang="en-US" i="1" dirty="0" smtClean="0">
                <a:solidFill>
                  <a:schemeClr val="bg1">
                    <a:lumMod val="65000"/>
                  </a:schemeClr>
                </a:solidFill>
              </a:rPr>
              <a:t>. </a:t>
            </a:r>
            <a:r>
              <a:rPr lang="en-US" dirty="0" smtClean="0">
                <a:solidFill>
                  <a:srgbClr val="7030A0"/>
                </a:solidFill>
              </a:rPr>
              <a:t>[charging new HEPAP subpanel to recommend plan][R24, 25, 26]</a:t>
            </a:r>
            <a:endParaRPr lang="en-US" dirty="0">
              <a:solidFill>
                <a:srgbClr val="7030A0"/>
              </a:solidFill>
            </a:endParaRPr>
          </a:p>
          <a:p>
            <a:endParaRPr lang="en-US" dirty="0"/>
          </a:p>
        </p:txBody>
      </p:sp>
      <p:sp>
        <p:nvSpPr>
          <p:cNvPr id="3" name="Title 2"/>
          <p:cNvSpPr>
            <a:spLocks noGrp="1"/>
          </p:cNvSpPr>
          <p:nvPr>
            <p:ph type="title"/>
          </p:nvPr>
        </p:nvSpPr>
        <p:spPr/>
        <p:txBody>
          <a:bodyPr/>
          <a:lstStyle/>
          <a:p>
            <a:r>
              <a:rPr lang="en-US" dirty="0" smtClean="0"/>
              <a:t>Near-Term Action Items II : Major Changes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11</a:t>
            </a:fld>
            <a:endParaRPr lang="en-US"/>
          </a:p>
        </p:txBody>
      </p:sp>
    </p:spTree>
    <p:extLst>
      <p:ext uri="{BB962C8B-B14F-4D97-AF65-F5344CB8AC3E}">
        <p14:creationId xmlns:p14="http://schemas.microsoft.com/office/powerpoint/2010/main" val="877646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solidFill>
                  <a:srgbClr val="7030A0"/>
                </a:solidFill>
              </a:rPr>
              <a:t>[R3</a:t>
            </a:r>
            <a:r>
              <a:rPr lang="en-US" dirty="0">
                <a:solidFill>
                  <a:srgbClr val="7030A0"/>
                </a:solidFill>
              </a:rPr>
              <a:t>]</a:t>
            </a:r>
            <a:r>
              <a:rPr lang="en-US" dirty="0" smtClean="0">
                <a:solidFill>
                  <a:srgbClr val="7030A0"/>
                </a:solidFill>
              </a:rPr>
              <a:t> </a:t>
            </a:r>
            <a:r>
              <a:rPr lang="en-US" i="1" dirty="0" smtClean="0"/>
              <a:t>Develop </a:t>
            </a:r>
            <a:r>
              <a:rPr lang="en-US" i="1" dirty="0"/>
              <a:t>a mechanism to reassess the project priority </a:t>
            </a:r>
            <a:r>
              <a:rPr lang="en-US" i="1" dirty="0" smtClean="0"/>
              <a:t>at critical </a:t>
            </a:r>
            <a:r>
              <a:rPr lang="en-US" i="1" dirty="0"/>
              <a:t>decision stages if costs and/or capabilities change </a:t>
            </a:r>
            <a:r>
              <a:rPr lang="en-US" i="1" dirty="0" smtClean="0"/>
              <a:t>substantively </a:t>
            </a:r>
          </a:p>
          <a:p>
            <a:pPr lvl="1"/>
            <a:r>
              <a:rPr lang="en-US" dirty="0" smtClean="0"/>
              <a:t>Developing parameters for “National PAC” w/agency gatekeeper</a:t>
            </a:r>
          </a:p>
          <a:p>
            <a:pPr lvl="1"/>
            <a:r>
              <a:rPr lang="en-US" dirty="0" smtClean="0"/>
              <a:t>Will also address new projects post-P5</a:t>
            </a:r>
          </a:p>
          <a:p>
            <a:r>
              <a:rPr lang="en-US" dirty="0" smtClean="0">
                <a:solidFill>
                  <a:srgbClr val="7030A0"/>
                </a:solidFill>
              </a:rPr>
              <a:t>[R24] </a:t>
            </a:r>
            <a:r>
              <a:rPr lang="en-US" i="1" dirty="0" smtClean="0"/>
              <a:t>Participate </a:t>
            </a:r>
            <a:r>
              <a:rPr lang="en-US" i="1" dirty="0"/>
              <a:t>in global conceptual design studies and </a:t>
            </a:r>
            <a:r>
              <a:rPr lang="en-US" i="1" dirty="0" smtClean="0"/>
              <a:t>critical path </a:t>
            </a:r>
            <a:r>
              <a:rPr lang="en-US" i="1" dirty="0"/>
              <a:t>R&amp;D for future very high-energy proton-proton colliders. Continue to play </a:t>
            </a:r>
            <a:r>
              <a:rPr lang="en-US" i="1" dirty="0" smtClean="0"/>
              <a:t>a leadership </a:t>
            </a:r>
            <a:r>
              <a:rPr lang="en-US" i="1" dirty="0"/>
              <a:t>role in superconducting magnet technology focused on the dual goals </a:t>
            </a:r>
            <a:r>
              <a:rPr lang="en-US" i="1" dirty="0" smtClean="0"/>
              <a:t>of increasing </a:t>
            </a:r>
            <a:r>
              <a:rPr lang="en-US" i="1" dirty="0"/>
              <a:t>performance and decreasing costs</a:t>
            </a:r>
            <a:r>
              <a:rPr lang="en-US" i="1" dirty="0" smtClean="0"/>
              <a:t>.</a:t>
            </a:r>
          </a:p>
          <a:p>
            <a:pPr lvl="1"/>
            <a:r>
              <a:rPr lang="en-US" dirty="0" smtClean="0"/>
              <a:t>Small R&amp;D efforts for near-term</a:t>
            </a:r>
          </a:p>
          <a:p>
            <a:pPr lvl="1"/>
            <a:r>
              <a:rPr lang="en-US" dirty="0" smtClean="0"/>
              <a:t>Will be prioritized as part of HEPAP accelerator R&amp;D subpanel (other P5 Recommendations </a:t>
            </a:r>
            <a:r>
              <a:rPr lang="en-US" dirty="0" smtClean="0">
                <a:solidFill>
                  <a:srgbClr val="7030A0"/>
                </a:solidFill>
              </a:rPr>
              <a:t>[R23, 25, 26] </a:t>
            </a:r>
            <a:r>
              <a:rPr lang="en-US" dirty="0" smtClean="0"/>
              <a:t>reference this as well)</a:t>
            </a:r>
          </a:p>
          <a:p>
            <a:r>
              <a:rPr lang="en-US" i="1" dirty="0" smtClean="0"/>
              <a:t>Several recommendations on “balance”, diversity of program, and improving university-lab partnerships </a:t>
            </a:r>
            <a:r>
              <a:rPr lang="en-US" dirty="0" smtClean="0">
                <a:solidFill>
                  <a:srgbClr val="7030A0"/>
                </a:solidFill>
              </a:rPr>
              <a:t>[R4, 6, 7, 28]</a:t>
            </a:r>
          </a:p>
          <a:p>
            <a:pPr lvl="1"/>
            <a:r>
              <a:rPr lang="en-US" dirty="0" smtClean="0"/>
              <a:t>Note there is no specific “small project portfolio” in HEP</a:t>
            </a:r>
          </a:p>
          <a:p>
            <a:pPr lvl="1"/>
            <a:r>
              <a:rPr lang="en-US" dirty="0" smtClean="0"/>
              <a:t>Discussion items for HEPAP</a:t>
            </a:r>
            <a:endParaRPr lang="en-US" dirty="0"/>
          </a:p>
        </p:txBody>
      </p:sp>
      <p:sp>
        <p:nvSpPr>
          <p:cNvPr id="3" name="Title 2"/>
          <p:cNvSpPr>
            <a:spLocks noGrp="1"/>
          </p:cNvSpPr>
          <p:nvPr>
            <p:ph type="title"/>
          </p:nvPr>
        </p:nvSpPr>
        <p:spPr/>
        <p:txBody>
          <a:bodyPr/>
          <a:lstStyle/>
          <a:p>
            <a:r>
              <a:rPr lang="en-US" dirty="0" smtClean="0"/>
              <a:t>Other P5 Recommendations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12</a:t>
            </a:fld>
            <a:endParaRPr lang="en-US"/>
          </a:p>
        </p:txBody>
      </p:sp>
    </p:spTree>
    <p:extLst>
      <p:ext uri="{BB962C8B-B14F-4D97-AF65-F5344CB8AC3E}">
        <p14:creationId xmlns:p14="http://schemas.microsoft.com/office/powerpoint/2010/main" val="2573091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rgbClr val="7030A0"/>
                </a:solidFill>
              </a:rPr>
              <a:t>[R29] </a:t>
            </a:r>
            <a:r>
              <a:rPr lang="en-US" sz="2200" i="1" dirty="0" smtClean="0"/>
              <a:t>Strengthen </a:t>
            </a:r>
            <a:r>
              <a:rPr lang="en-US" sz="2200" i="1" dirty="0"/>
              <a:t>the global cooperation among laboratories and universities to address computing and </a:t>
            </a:r>
            <a:r>
              <a:rPr lang="en-US" sz="2200" i="1" dirty="0" smtClean="0"/>
              <a:t>scientific </a:t>
            </a:r>
            <a:r>
              <a:rPr lang="en-US" sz="2200" i="1" dirty="0"/>
              <a:t>software needs, and provide efficient training in next-generation hardware and data-science </a:t>
            </a:r>
            <a:r>
              <a:rPr lang="en-US" sz="2200" i="1" dirty="0" smtClean="0"/>
              <a:t>software </a:t>
            </a:r>
            <a:r>
              <a:rPr lang="en-US" sz="2200" i="1" dirty="0"/>
              <a:t>relevant to particle physics. </a:t>
            </a:r>
            <a:endParaRPr lang="en-US" sz="2200" i="1" dirty="0" smtClean="0"/>
          </a:p>
          <a:p>
            <a:pPr lvl="1"/>
            <a:r>
              <a:rPr lang="en-US" sz="2000" dirty="0"/>
              <a:t>Set up Forum for Computational </a:t>
            </a:r>
            <a:r>
              <a:rPr lang="en-US" sz="2000" dirty="0" smtClean="0"/>
              <a:t>Excellence </a:t>
            </a:r>
            <a:r>
              <a:rPr lang="en-US" sz="2000" dirty="0"/>
              <a:t>to work with HEP to address </a:t>
            </a:r>
            <a:r>
              <a:rPr lang="en-US" sz="2000" dirty="0" smtClean="0"/>
              <a:t>this </a:t>
            </a:r>
            <a:r>
              <a:rPr lang="en-US" sz="2000" dirty="0"/>
              <a:t>Recommendation</a:t>
            </a:r>
          </a:p>
          <a:p>
            <a:pPr lvl="1"/>
            <a:endParaRPr lang="en-US" sz="2000" dirty="0"/>
          </a:p>
        </p:txBody>
      </p:sp>
      <p:sp>
        <p:nvSpPr>
          <p:cNvPr id="3" name="Title 2"/>
          <p:cNvSpPr>
            <a:spLocks noGrp="1"/>
          </p:cNvSpPr>
          <p:nvPr>
            <p:ph type="title"/>
          </p:nvPr>
        </p:nvSpPr>
        <p:spPr/>
        <p:txBody>
          <a:bodyPr/>
          <a:lstStyle/>
          <a:p>
            <a:r>
              <a:rPr lang="en-US" dirty="0" smtClean="0"/>
              <a:t>Other P5 Recommendations Continued</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13</a:t>
            </a:fld>
            <a:endParaRPr lang="en-US"/>
          </a:p>
        </p:txBody>
      </p:sp>
    </p:spTree>
    <p:extLst>
      <p:ext uri="{BB962C8B-B14F-4D97-AF65-F5344CB8AC3E}">
        <p14:creationId xmlns:p14="http://schemas.microsoft.com/office/powerpoint/2010/main" val="911896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note that the P5 recommendations, taken together, constitute a coherent HEP program, so one should not read too much into individual recommendations without context</a:t>
            </a:r>
          </a:p>
          <a:p>
            <a:r>
              <a:rPr lang="en-US" dirty="0" smtClean="0"/>
              <a:t>That said, on the next few slides we address some DOE responses to recommendations concerning specific projects</a:t>
            </a:r>
            <a:endParaRPr lang="en-US" dirty="0"/>
          </a:p>
        </p:txBody>
      </p:sp>
      <p:sp>
        <p:nvSpPr>
          <p:cNvPr id="3" name="Title 2"/>
          <p:cNvSpPr>
            <a:spLocks noGrp="1"/>
          </p:cNvSpPr>
          <p:nvPr>
            <p:ph type="title"/>
          </p:nvPr>
        </p:nvSpPr>
        <p:spPr/>
        <p:txBody>
          <a:bodyPr/>
          <a:lstStyle/>
          <a:p>
            <a:r>
              <a:rPr lang="en-US" dirty="0" smtClean="0"/>
              <a:t>Project-Specific Comments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14</a:t>
            </a:fld>
            <a:endParaRPr lang="en-US"/>
          </a:p>
        </p:txBody>
      </p:sp>
    </p:spTree>
    <p:extLst>
      <p:ext uri="{BB962C8B-B14F-4D97-AF65-F5344CB8AC3E}">
        <p14:creationId xmlns:p14="http://schemas.microsoft.com/office/powerpoint/2010/main" val="397451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solidFill>
                  <a:srgbClr val="7030A0"/>
                </a:solidFill>
              </a:rPr>
              <a:t>[R10] </a:t>
            </a:r>
            <a:r>
              <a:rPr lang="en-US" i="1" dirty="0" smtClean="0"/>
              <a:t>Complete </a:t>
            </a:r>
            <a:r>
              <a:rPr lang="en-US" i="1" dirty="0"/>
              <a:t>the LHC phase-I upgrades and collaborate in the high-luminosity upgrades of the accelerator and both general-purpose experiments (ATLAS and CMS). The LHC upgrades constitute our highest-priority near-term large project</a:t>
            </a:r>
            <a:r>
              <a:rPr lang="en-US" i="1" dirty="0" smtClean="0"/>
              <a:t>.</a:t>
            </a:r>
          </a:p>
          <a:p>
            <a:pPr lvl="1"/>
            <a:r>
              <a:rPr lang="en-US" dirty="0" smtClean="0"/>
              <a:t>We concur.  Phase-I accelerator upgrades underway (via LARP). Initial funding for Phase-I detector upgrades in FY15 Request.</a:t>
            </a:r>
          </a:p>
          <a:p>
            <a:pPr lvl="1"/>
            <a:r>
              <a:rPr lang="en-US" dirty="0"/>
              <a:t>The State Department is currently evaluating a DOE/NSF request to begin negotiations with CERN on an updated agreement between the US and CERN to provide the framework </a:t>
            </a:r>
            <a:r>
              <a:rPr lang="en-US" dirty="0" smtClean="0"/>
              <a:t>for the next stage</a:t>
            </a:r>
          </a:p>
          <a:p>
            <a:pPr lvl="2"/>
            <a:r>
              <a:rPr lang="en-US" dirty="0"/>
              <a:t>This agreement will be needed to seek approval of CD-0 for the HL-LHC projects. </a:t>
            </a:r>
            <a:endParaRPr lang="en-US" dirty="0" smtClean="0"/>
          </a:p>
          <a:p>
            <a:pPr lvl="2"/>
            <a:r>
              <a:rPr lang="en-US" dirty="0" smtClean="0"/>
              <a:t>High-luminosity (Phase-II) accelerator upgrades in advanced discussion stages with CERN </a:t>
            </a:r>
          </a:p>
          <a:p>
            <a:pPr lvl="2"/>
            <a:r>
              <a:rPr lang="en-US" dirty="0" smtClean="0"/>
              <a:t>Phase-II detector upgrades in early discussion stage with international partners. Full scope of Phase-II detectors and US share will require an iterative process with CERN management and “scrutiny group”</a:t>
            </a:r>
          </a:p>
          <a:p>
            <a:pPr lvl="3"/>
            <a:r>
              <a:rPr lang="en-US" dirty="0" smtClean="0"/>
              <a:t>Close DOE-NSF partnership will be necessary for success</a:t>
            </a:r>
          </a:p>
          <a:p>
            <a:pPr lvl="3"/>
            <a:r>
              <a:rPr lang="en-US" dirty="0" smtClean="0"/>
              <a:t>We are working to better understand near-term R&amp;D needs to prepare for the Phase-II detector projects.</a:t>
            </a:r>
          </a:p>
          <a:p>
            <a:pPr marL="0" indent="0">
              <a:buNone/>
            </a:pPr>
            <a:endParaRPr lang="en-US" dirty="0"/>
          </a:p>
        </p:txBody>
      </p:sp>
      <p:sp>
        <p:nvSpPr>
          <p:cNvPr id="3" name="Title 2"/>
          <p:cNvSpPr>
            <a:spLocks noGrp="1"/>
          </p:cNvSpPr>
          <p:nvPr>
            <p:ph type="title"/>
          </p:nvPr>
        </p:nvSpPr>
        <p:spPr/>
        <p:txBody>
          <a:bodyPr/>
          <a:lstStyle/>
          <a:p>
            <a:r>
              <a:rPr lang="en-US" dirty="0" smtClean="0"/>
              <a:t>Project Recommendations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15</a:t>
            </a:fld>
            <a:endParaRPr lang="en-US"/>
          </a:p>
        </p:txBody>
      </p:sp>
    </p:spTree>
    <p:extLst>
      <p:ext uri="{BB962C8B-B14F-4D97-AF65-F5344CB8AC3E}">
        <p14:creationId xmlns:p14="http://schemas.microsoft.com/office/powerpoint/2010/main" val="4210735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solidFill>
                  <a:srgbClr val="7030A0"/>
                </a:solidFill>
              </a:rPr>
              <a:t>[R11] </a:t>
            </a:r>
            <a:r>
              <a:rPr lang="en-US" sz="2200" i="1" dirty="0" smtClean="0"/>
              <a:t>Motivated </a:t>
            </a:r>
            <a:r>
              <a:rPr lang="en-US" sz="2200" i="1" dirty="0"/>
              <a:t>by the strong scientific importance of the ILC and the recent initiative in Japan to host it, the U.S. should engage in modest and appropriate levels of ILC accelerator and detector design in areas where the U.S. can contribute critical expertise. Consider higher levels of collaboration if ILC proceeds.</a:t>
            </a:r>
          </a:p>
          <a:p>
            <a:pPr lvl="1"/>
            <a:r>
              <a:rPr lang="en-US" sz="2000" dirty="0" smtClean="0"/>
              <a:t>The meaning of “modest” will depend on the HEP budget</a:t>
            </a:r>
          </a:p>
          <a:p>
            <a:pPr lvl="2"/>
            <a:r>
              <a:rPr lang="en-US" sz="1800" dirty="0" smtClean="0"/>
              <a:t>Initial support will be by redirection of effort </a:t>
            </a:r>
          </a:p>
          <a:p>
            <a:pPr lvl="1"/>
            <a:r>
              <a:rPr lang="en-US" sz="2000" dirty="0" smtClean="0"/>
              <a:t>The meaning of “appropriate” will depend on the areas where Japan would like us to help</a:t>
            </a:r>
          </a:p>
          <a:p>
            <a:pPr lvl="2"/>
            <a:r>
              <a:rPr lang="en-US" sz="1800" dirty="0" smtClean="0"/>
              <a:t>We believe the current priority is for site-specific accelerator R&amp;D and design efforts</a:t>
            </a:r>
          </a:p>
          <a:p>
            <a:pPr lvl="1"/>
            <a:r>
              <a:rPr lang="en-US" sz="2000" dirty="0" smtClean="0"/>
              <a:t>We await further discussions with the Japanese government</a:t>
            </a:r>
          </a:p>
          <a:p>
            <a:pPr lvl="1"/>
            <a:endParaRPr lang="en-US" dirty="0"/>
          </a:p>
        </p:txBody>
      </p:sp>
      <p:sp>
        <p:nvSpPr>
          <p:cNvPr id="3" name="Title 2"/>
          <p:cNvSpPr>
            <a:spLocks noGrp="1"/>
          </p:cNvSpPr>
          <p:nvPr>
            <p:ph type="title"/>
          </p:nvPr>
        </p:nvSpPr>
        <p:spPr/>
        <p:txBody>
          <a:bodyPr/>
          <a:lstStyle/>
          <a:p>
            <a:r>
              <a:rPr lang="en-US" dirty="0" smtClean="0"/>
              <a:t>Project Recommendations Continued</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16</a:t>
            </a:fld>
            <a:endParaRPr lang="en-US"/>
          </a:p>
        </p:txBody>
      </p:sp>
    </p:spTree>
    <p:extLst>
      <p:ext uri="{BB962C8B-B14F-4D97-AF65-F5344CB8AC3E}">
        <p14:creationId xmlns:p14="http://schemas.microsoft.com/office/powerpoint/2010/main" val="2806933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General Observations on Recommended Neutrino Program: </a:t>
            </a:r>
          </a:p>
          <a:p>
            <a:pPr lvl="1"/>
            <a:r>
              <a:rPr lang="en-US" dirty="0"/>
              <a:t>There will need to be action on multiple levels to implement </a:t>
            </a:r>
            <a:r>
              <a:rPr lang="en-US" dirty="0" smtClean="0"/>
              <a:t>this plan. </a:t>
            </a:r>
          </a:p>
          <a:p>
            <a:pPr lvl="1"/>
            <a:r>
              <a:rPr lang="en-US" dirty="0" smtClean="0"/>
              <a:t>Interested </a:t>
            </a:r>
            <a:r>
              <a:rPr lang="en-US" dirty="0"/>
              <a:t>neutrino physicists from around the world will need develop a concept for the best </a:t>
            </a:r>
            <a:r>
              <a:rPr lang="en-US" dirty="0" smtClean="0"/>
              <a:t>neutrino program </a:t>
            </a:r>
            <a:r>
              <a:rPr lang="en-US" dirty="0"/>
              <a:t>possible within fiscal constraints.  </a:t>
            </a:r>
            <a:endParaRPr lang="en-US" dirty="0" smtClean="0"/>
          </a:p>
          <a:p>
            <a:pPr lvl="1"/>
            <a:r>
              <a:rPr lang="en-US" dirty="0" smtClean="0"/>
              <a:t>Funding </a:t>
            </a:r>
            <a:r>
              <a:rPr lang="en-US" dirty="0"/>
              <a:t>agencies will need to develop appropriate arrangements to provide contributions to </a:t>
            </a:r>
            <a:r>
              <a:rPr lang="en-US" dirty="0" smtClean="0"/>
              <a:t>the US neutrino program </a:t>
            </a:r>
            <a:r>
              <a:rPr lang="en-US" dirty="0"/>
              <a:t>to support the participation of their </a:t>
            </a:r>
            <a:r>
              <a:rPr lang="en-US" dirty="0" smtClean="0"/>
              <a:t>scientists</a:t>
            </a:r>
          </a:p>
          <a:p>
            <a:pPr lvl="1"/>
            <a:r>
              <a:rPr lang="en-US" dirty="0"/>
              <a:t>There will be high level meeting of interested funding agencies in Paris in late June to discuss cooperating on </a:t>
            </a:r>
            <a:r>
              <a:rPr lang="en-US" dirty="0" smtClean="0"/>
              <a:t>global program. </a:t>
            </a:r>
          </a:p>
          <a:p>
            <a:pPr lvl="1"/>
            <a:r>
              <a:rPr lang="en-US" dirty="0" err="1" smtClean="0"/>
              <a:t>Fermilab</a:t>
            </a:r>
            <a:r>
              <a:rPr lang="en-US" dirty="0" smtClean="0"/>
              <a:t> </a:t>
            </a:r>
            <a:r>
              <a:rPr lang="en-US" dirty="0"/>
              <a:t>is planning to invite prominent neutrino physicists from around the world this summer to meet and discuss how to bring together the needed </a:t>
            </a:r>
            <a:r>
              <a:rPr lang="en-US" dirty="0" smtClean="0"/>
              <a:t>collaboration(s)</a:t>
            </a:r>
            <a:endParaRPr lang="en-US" dirty="0"/>
          </a:p>
        </p:txBody>
      </p:sp>
      <p:sp>
        <p:nvSpPr>
          <p:cNvPr id="3" name="Title 2"/>
          <p:cNvSpPr>
            <a:spLocks noGrp="1"/>
          </p:cNvSpPr>
          <p:nvPr>
            <p:ph type="title"/>
          </p:nvPr>
        </p:nvSpPr>
        <p:spPr/>
        <p:txBody>
          <a:bodyPr/>
          <a:lstStyle/>
          <a:p>
            <a:r>
              <a:rPr lang="en-US" dirty="0" smtClean="0"/>
              <a:t>Project Recommendations Continued</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17</a:t>
            </a:fld>
            <a:endParaRPr lang="en-US"/>
          </a:p>
        </p:txBody>
      </p:sp>
    </p:spTree>
    <p:extLst>
      <p:ext uri="{BB962C8B-B14F-4D97-AF65-F5344CB8AC3E}">
        <p14:creationId xmlns:p14="http://schemas.microsoft.com/office/powerpoint/2010/main" val="14416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dirty="0" smtClean="0"/>
              <a:t>Short Baseline Neutrino Program </a:t>
            </a:r>
            <a:r>
              <a:rPr lang="en-US" dirty="0" smtClean="0">
                <a:solidFill>
                  <a:srgbClr val="7030A0"/>
                </a:solidFill>
              </a:rPr>
              <a:t>[R12, 15]</a:t>
            </a:r>
            <a:r>
              <a:rPr lang="en-US" i="1" dirty="0" smtClean="0"/>
              <a:t>: </a:t>
            </a:r>
          </a:p>
          <a:p>
            <a:pPr lvl="1"/>
            <a:r>
              <a:rPr lang="en-US" dirty="0"/>
              <a:t>The </a:t>
            </a:r>
            <a:r>
              <a:rPr lang="en-US" dirty="0" err="1"/>
              <a:t>Fermilab</a:t>
            </a:r>
            <a:r>
              <a:rPr lang="en-US" dirty="0"/>
              <a:t> director has appointed a coordinator of the Short-Baseline Neutrino (SBN) program.  The SBN coordinator has been charged with forging a plan to get a multi-detector SBN program at </a:t>
            </a:r>
            <a:r>
              <a:rPr lang="en-US" dirty="0" err="1"/>
              <a:t>Fermilab</a:t>
            </a:r>
            <a:r>
              <a:rPr lang="en-US" dirty="0"/>
              <a:t> operational by 2018 with two primary goals:</a:t>
            </a:r>
          </a:p>
          <a:p>
            <a:pPr lvl="2"/>
            <a:r>
              <a:rPr lang="en-US" dirty="0"/>
              <a:t>Make definitive measurements of the Liquid Scintillator Neutrino Detector (LSND) anomaly and the </a:t>
            </a:r>
            <a:r>
              <a:rPr lang="en-US" dirty="0" err="1"/>
              <a:t>MiniBooNE</a:t>
            </a:r>
            <a:r>
              <a:rPr lang="en-US" dirty="0"/>
              <a:t> low energy excess. </a:t>
            </a:r>
          </a:p>
          <a:p>
            <a:pPr lvl="2"/>
            <a:r>
              <a:rPr lang="en-US" dirty="0"/>
              <a:t>Further research and development of Liquid Argon Time Projection Chambers (</a:t>
            </a:r>
            <a:r>
              <a:rPr lang="en-US" dirty="0" err="1"/>
              <a:t>LAr</a:t>
            </a:r>
            <a:r>
              <a:rPr lang="en-US" dirty="0"/>
              <a:t> TPCs) and associated support systems to further the Long-Baseline Neutrino (LBN)  program</a:t>
            </a:r>
            <a:r>
              <a:rPr lang="en-US" dirty="0" smtClean="0"/>
              <a:t>.</a:t>
            </a:r>
            <a:r>
              <a:rPr lang="en-US" dirty="0"/>
              <a:t> </a:t>
            </a:r>
          </a:p>
          <a:p>
            <a:pPr lvl="1"/>
            <a:r>
              <a:rPr lang="en-US" dirty="0" smtClean="0"/>
              <a:t>Various organizational efforts have already started. The </a:t>
            </a:r>
            <a:r>
              <a:rPr lang="en-US" dirty="0"/>
              <a:t>intent is for a</a:t>
            </a:r>
            <a:r>
              <a:rPr lang="en-US" dirty="0" smtClean="0"/>
              <a:t> </a:t>
            </a:r>
            <a:r>
              <a:rPr lang="en-US" dirty="0"/>
              <a:t>joint proposal to be reviewed at the July 2014 </a:t>
            </a:r>
            <a:r>
              <a:rPr lang="en-US" dirty="0" err="1"/>
              <a:t>Fermilab</a:t>
            </a:r>
            <a:r>
              <a:rPr lang="en-US" dirty="0"/>
              <a:t> PAC meeting.  </a:t>
            </a:r>
          </a:p>
          <a:p>
            <a:pPr lvl="2"/>
            <a:r>
              <a:rPr lang="en-US" dirty="0"/>
              <a:t>Based on the </a:t>
            </a:r>
            <a:r>
              <a:rPr lang="en-US" dirty="0" err="1"/>
              <a:t>Fermilab</a:t>
            </a:r>
            <a:r>
              <a:rPr lang="en-US" dirty="0"/>
              <a:t> PAC report, and the </a:t>
            </a:r>
            <a:r>
              <a:rPr lang="en-US" dirty="0" err="1"/>
              <a:t>Fermilab</a:t>
            </a:r>
            <a:r>
              <a:rPr lang="en-US" dirty="0"/>
              <a:t> director’s recommendation, DOE will determine if the projects are ready to be considered </a:t>
            </a:r>
            <a:r>
              <a:rPr lang="en-US" dirty="0" smtClean="0"/>
              <a:t>for next-stage review and approval (</a:t>
            </a:r>
            <a:r>
              <a:rPr lang="en-US" dirty="0" err="1" smtClean="0"/>
              <a:t>eg</a:t>
            </a:r>
            <a:r>
              <a:rPr lang="en-US" dirty="0" smtClean="0"/>
              <a:t> CD-0).</a:t>
            </a:r>
            <a:endParaRPr lang="en-US" dirty="0"/>
          </a:p>
          <a:p>
            <a:pPr lvl="3"/>
            <a:endParaRPr lang="en-US" dirty="0"/>
          </a:p>
        </p:txBody>
      </p:sp>
      <p:sp>
        <p:nvSpPr>
          <p:cNvPr id="3" name="Title 2"/>
          <p:cNvSpPr>
            <a:spLocks noGrp="1"/>
          </p:cNvSpPr>
          <p:nvPr>
            <p:ph type="title"/>
          </p:nvPr>
        </p:nvSpPr>
        <p:spPr/>
        <p:txBody>
          <a:bodyPr/>
          <a:lstStyle/>
          <a:p>
            <a:r>
              <a:rPr lang="en-US" dirty="0" smtClean="0"/>
              <a:t>Project Recommendations Continued</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18</a:t>
            </a:fld>
            <a:endParaRPr lang="en-US"/>
          </a:p>
        </p:txBody>
      </p:sp>
    </p:spTree>
    <p:extLst>
      <p:ext uri="{BB962C8B-B14F-4D97-AF65-F5344CB8AC3E}">
        <p14:creationId xmlns:p14="http://schemas.microsoft.com/office/powerpoint/2010/main" val="17304307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187" indent="-342900"/>
            <a:r>
              <a:rPr lang="en-US" sz="1800" dirty="0" smtClean="0"/>
              <a:t>In order to attract foreign support, work needs to be done on two levels: (1) since funding agencies support the work of their PIs, we need PIs to be attracted to LBNF, and (2) we need to work out ‘rules of engagement’ between DOE and the other funding agencies</a:t>
            </a:r>
          </a:p>
          <a:p>
            <a:pPr marL="857190" lvl="1" indent="-342900">
              <a:buFont typeface="+mj-lt"/>
              <a:buAutoNum type="arabicPeriod"/>
            </a:pPr>
            <a:r>
              <a:rPr lang="en-US" sz="1800" dirty="0" smtClean="0"/>
              <a:t>FNAL Director has to take the lead in attracting PIs to LBNF. A ‘summit’ meeting is planned for end of July for this purpose. We think the P5 plan should be quite attractive with PIP2 increasing power to &gt;1MW and SURF and LBNE project development well along.</a:t>
            </a:r>
          </a:p>
          <a:p>
            <a:pPr marL="857190" lvl="1" indent="-342900">
              <a:buFont typeface="+mj-lt"/>
              <a:buAutoNum type="arabicPeriod"/>
            </a:pPr>
            <a:r>
              <a:rPr lang="en-US" sz="1800" dirty="0" smtClean="0"/>
              <a:t>DOE, working with FNAL Director, has to take the lead in attracting foreign funding agencies to work with the US. The LHC management model will be followed as closely as possible. DOE SC project rules have the flexibility needed to do this. Proper oversight of the construction is important to SC; initial discussions with some foreign funding agency representatives indicate that a uniform (Lehman-style) review process may be desirable for all partners. </a:t>
            </a:r>
          </a:p>
          <a:p>
            <a:pPr lvl="0"/>
            <a:r>
              <a:rPr lang="en-US" sz="1800" dirty="0">
                <a:solidFill>
                  <a:prstClr val="black"/>
                </a:solidFill>
              </a:rPr>
              <a:t>There is </a:t>
            </a:r>
            <a:r>
              <a:rPr lang="en-US" sz="1800" dirty="0" smtClean="0">
                <a:solidFill>
                  <a:prstClr val="black"/>
                </a:solidFill>
              </a:rPr>
              <a:t>also much physics work </a:t>
            </a:r>
            <a:r>
              <a:rPr lang="en-US" sz="1800" dirty="0">
                <a:solidFill>
                  <a:prstClr val="black"/>
                </a:solidFill>
              </a:rPr>
              <a:t>to </a:t>
            </a:r>
            <a:r>
              <a:rPr lang="en-US" sz="1800" dirty="0" smtClean="0">
                <a:solidFill>
                  <a:prstClr val="black"/>
                </a:solidFill>
              </a:rPr>
              <a:t>do! </a:t>
            </a:r>
            <a:r>
              <a:rPr lang="en-US" sz="2000" dirty="0" smtClean="0">
                <a:solidFill>
                  <a:prstClr val="black"/>
                </a:solidFill>
              </a:rPr>
              <a:t> </a:t>
            </a:r>
            <a:r>
              <a:rPr lang="en-US" sz="1800" i="1" dirty="0">
                <a:solidFill>
                  <a:prstClr val="black"/>
                </a:solidFill>
              </a:rPr>
              <a:t>(see ICFA neutrino panel report: </a:t>
            </a:r>
            <a:r>
              <a:rPr lang="en-US" sz="1800" dirty="0">
                <a:solidFill>
                  <a:prstClr val="black"/>
                </a:solidFill>
                <a:hlinkClick r:id="rId2"/>
              </a:rPr>
              <a:t>http://www.fnal.gov/directorate/icfa/files/ICFA-Neutrino-Panel-Rpt-1.pdf</a:t>
            </a:r>
            <a:r>
              <a:rPr lang="en-US" sz="1800" dirty="0">
                <a:solidFill>
                  <a:prstClr val="black"/>
                </a:solidFill>
              </a:rPr>
              <a:t>) </a:t>
            </a:r>
            <a:r>
              <a:rPr lang="en-US" sz="1800" dirty="0" smtClean="0">
                <a:solidFill>
                  <a:prstClr val="black"/>
                </a:solidFill>
              </a:rPr>
              <a:t>.      DOE (NP, HEP) and NSF  (EPP, PA) </a:t>
            </a:r>
            <a:r>
              <a:rPr lang="en-US" sz="1800" dirty="0">
                <a:solidFill>
                  <a:prstClr val="black"/>
                </a:solidFill>
              </a:rPr>
              <a:t>are discussing modes of cooperation to support the neutrino program </a:t>
            </a:r>
          </a:p>
          <a:p>
            <a:pPr marL="457187" indent="-342900"/>
            <a:endParaRPr lang="en-US" sz="2000" dirty="0" smtClean="0"/>
          </a:p>
        </p:txBody>
      </p:sp>
      <p:sp>
        <p:nvSpPr>
          <p:cNvPr id="3" name="Title 2"/>
          <p:cNvSpPr>
            <a:spLocks noGrp="1"/>
          </p:cNvSpPr>
          <p:nvPr>
            <p:ph type="title"/>
          </p:nvPr>
        </p:nvSpPr>
        <p:spPr/>
        <p:txBody>
          <a:bodyPr/>
          <a:lstStyle/>
          <a:p>
            <a:r>
              <a:rPr lang="en-US" dirty="0" smtClean="0"/>
              <a:t>LBNF Internationalization </a:t>
            </a:r>
            <a:r>
              <a:rPr lang="en-US" dirty="0">
                <a:solidFill>
                  <a:srgbClr val="7030A0"/>
                </a:solidFill>
              </a:rPr>
              <a:t>[</a:t>
            </a:r>
            <a:r>
              <a:rPr lang="en-US" dirty="0" smtClean="0">
                <a:solidFill>
                  <a:srgbClr val="7030A0"/>
                </a:solidFill>
              </a:rPr>
              <a:t>Recommendation 13]</a:t>
            </a:r>
            <a:endParaRPr lang="en-US" dirty="0">
              <a:solidFill>
                <a:srgbClr val="7030A0"/>
              </a:solidFill>
            </a:endParaRPr>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19</a:t>
            </a:fld>
            <a:endParaRPr lang="en-US"/>
          </a:p>
        </p:txBody>
      </p:sp>
    </p:spTree>
    <p:extLst>
      <p:ext uri="{BB962C8B-B14F-4D97-AF65-F5344CB8AC3E}">
        <p14:creationId xmlns:p14="http://schemas.microsoft.com/office/powerpoint/2010/main" val="696038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HEP General Comments on P5</a:t>
            </a:r>
          </a:p>
          <a:p>
            <a:pPr lvl="1"/>
            <a:r>
              <a:rPr lang="en-US" dirty="0" smtClean="0"/>
              <a:t>Elevator Speech</a:t>
            </a:r>
          </a:p>
          <a:p>
            <a:pPr lvl="1"/>
            <a:r>
              <a:rPr lang="en-US" dirty="0" smtClean="0"/>
              <a:t>Executive Summary</a:t>
            </a:r>
          </a:p>
          <a:p>
            <a:pPr lvl="1"/>
            <a:r>
              <a:rPr lang="en-US" dirty="0" smtClean="0"/>
              <a:t>Timeline</a:t>
            </a:r>
          </a:p>
          <a:p>
            <a:r>
              <a:rPr lang="en-US" dirty="0" smtClean="0"/>
              <a:t>HEP Action Items</a:t>
            </a:r>
          </a:p>
          <a:p>
            <a:pPr lvl="1"/>
            <a:r>
              <a:rPr lang="en-US" dirty="0" smtClean="0"/>
              <a:t>General recommendations and Major Changes</a:t>
            </a:r>
          </a:p>
          <a:p>
            <a:pPr lvl="1"/>
            <a:r>
              <a:rPr lang="en-US" dirty="0" smtClean="0"/>
              <a:t>Other recommendations</a:t>
            </a:r>
          </a:p>
          <a:p>
            <a:pPr lvl="1"/>
            <a:r>
              <a:rPr lang="en-US" dirty="0" smtClean="0"/>
              <a:t>Project-specific recommendations</a:t>
            </a:r>
          </a:p>
          <a:p>
            <a:r>
              <a:rPr lang="en-US" dirty="0" smtClean="0"/>
              <a:t>Budget Impacts</a:t>
            </a:r>
            <a:endParaRPr lang="en-US" dirty="0"/>
          </a:p>
          <a:p>
            <a:r>
              <a:rPr lang="en-US" dirty="0" smtClean="0"/>
              <a:t>Open Issues</a:t>
            </a:r>
          </a:p>
          <a:p>
            <a:r>
              <a:rPr lang="en-US" dirty="0" smtClean="0"/>
              <a:t>Broader Impacts</a:t>
            </a:r>
          </a:p>
        </p:txBody>
      </p:sp>
      <p:sp>
        <p:nvSpPr>
          <p:cNvPr id="3" name="Title 2"/>
          <p:cNvSpPr>
            <a:spLocks noGrp="1"/>
          </p:cNvSpPr>
          <p:nvPr>
            <p:ph type="title"/>
          </p:nvPr>
        </p:nvSpPr>
        <p:spPr/>
        <p:txBody>
          <a:bodyPr/>
          <a:lstStyle/>
          <a:p>
            <a:r>
              <a:rPr lang="en-US" dirty="0" smtClean="0"/>
              <a:t>Outline</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2</a:t>
            </a:fld>
            <a:endParaRPr lang="en-US"/>
          </a:p>
        </p:txBody>
      </p:sp>
    </p:spTree>
    <p:extLst>
      <p:ext uri="{BB962C8B-B14F-4D97-AF65-F5344CB8AC3E}">
        <p14:creationId xmlns:p14="http://schemas.microsoft.com/office/powerpoint/2010/main" val="1865128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The P5 version of LBNF is delayed relative to LBNE plans</a:t>
            </a:r>
          </a:p>
          <a:p>
            <a:pPr lvl="1"/>
            <a:r>
              <a:rPr lang="en-US" sz="2000" dirty="0" smtClean="0"/>
              <a:t>LBNE CD1 featured 10kt on the surface. LBNF is at 4850’ with a minimum target mass defined by P5. LBNF as planned by P5 can be afforded by both the US program and its partners, by delaying the peak of spending relative to LHC. It is up to the LBNF collaboration, working with funding agencies, to collect resources globally to move as fast as it can. </a:t>
            </a:r>
          </a:p>
          <a:p>
            <a:pPr lvl="1"/>
            <a:r>
              <a:rPr lang="en-US" sz="2000" dirty="0" smtClean="0"/>
              <a:t>This is an </a:t>
            </a:r>
            <a:r>
              <a:rPr lang="en-US" sz="2000" i="1" dirty="0" smtClean="0"/>
              <a:t>opportunity</a:t>
            </a:r>
            <a:r>
              <a:rPr lang="en-US" sz="2000" dirty="0" smtClean="0"/>
              <a:t> to enable the science the community wants to do </a:t>
            </a:r>
          </a:p>
          <a:p>
            <a:r>
              <a:rPr lang="en-US" sz="2000" dirty="0" smtClean="0"/>
              <a:t>Other regions have their own plans, why would they participate?</a:t>
            </a:r>
          </a:p>
          <a:p>
            <a:pPr lvl="1"/>
            <a:r>
              <a:rPr lang="en-US" sz="2000" dirty="0" smtClean="0"/>
              <a:t>P5 felt the impact of LBNF underground with a larger detector and more powerful beam was much more scientifically compelling than the DOE CD-1 version. Initial discussions with several potential European partners concur. We note the 2013 European HEP strategy explicitly called out the possibility of offshore collaboration on neutrino projects. Other (non-European) potential partners have also shown interest.</a:t>
            </a:r>
          </a:p>
        </p:txBody>
      </p:sp>
      <p:sp>
        <p:nvSpPr>
          <p:cNvPr id="3" name="Title 2"/>
          <p:cNvSpPr>
            <a:spLocks noGrp="1"/>
          </p:cNvSpPr>
          <p:nvPr>
            <p:ph type="title"/>
          </p:nvPr>
        </p:nvSpPr>
        <p:spPr>
          <a:xfrm>
            <a:off x="0" y="0"/>
            <a:ext cx="9144000" cy="661182"/>
          </a:xfrm>
        </p:spPr>
        <p:txBody>
          <a:bodyPr>
            <a:normAutofit fontScale="90000"/>
          </a:bodyPr>
          <a:lstStyle/>
          <a:p>
            <a:r>
              <a:rPr lang="en-US" dirty="0" smtClean="0"/>
              <a:t>Some Concerns Expressed on LBNF</a:t>
            </a:r>
            <a:br>
              <a:rPr lang="en-US" dirty="0" smtClean="0"/>
            </a:br>
            <a:r>
              <a:rPr lang="en-US" dirty="0" smtClean="0"/>
              <a:t>and DOE Response</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20</a:t>
            </a:fld>
            <a:endParaRPr lang="en-US"/>
          </a:p>
        </p:txBody>
      </p:sp>
    </p:spTree>
    <p:extLst>
      <p:ext uri="{BB962C8B-B14F-4D97-AF65-F5344CB8AC3E}">
        <p14:creationId xmlns:p14="http://schemas.microsoft.com/office/powerpoint/2010/main" val="2915093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Does DOE plan to “re-open” LBNE CD-1?</a:t>
            </a:r>
          </a:p>
          <a:p>
            <a:pPr lvl="1"/>
            <a:r>
              <a:rPr lang="en-US" dirty="0" smtClean="0"/>
              <a:t>No. We are re-evaluating total project cost for the revised LBNF plan (as required by CD process rules) but do not expect to re-open CD-1. That said, international negotiations may impact some of the design choices.</a:t>
            </a:r>
          </a:p>
          <a:p>
            <a:r>
              <a:rPr lang="en-US" dirty="0" smtClean="0"/>
              <a:t>Is there any possibility for “early physics” before ~2025?</a:t>
            </a:r>
          </a:p>
          <a:p>
            <a:pPr lvl="1"/>
            <a:r>
              <a:rPr lang="en-US" dirty="0" smtClean="0"/>
              <a:t>Yes. </a:t>
            </a:r>
            <a:r>
              <a:rPr lang="en-US" dirty="0"/>
              <a:t>How much can be done depends on overall budget levels and readiness at the SURF site to begin construction of the far detector halls. It will be a high priority to get this going as fast as we can</a:t>
            </a:r>
            <a:r>
              <a:rPr lang="en-US" dirty="0" smtClean="0"/>
              <a:t>.</a:t>
            </a:r>
          </a:p>
          <a:p>
            <a:r>
              <a:rPr lang="en-US" dirty="0" smtClean="0"/>
              <a:t>This is a long-term program. Is DOE committed to it, even in the face of possible delays, difficult negotiations, international competition, changing physics landscape?</a:t>
            </a:r>
          </a:p>
          <a:p>
            <a:pPr lvl="1"/>
            <a:r>
              <a:rPr lang="en-US" dirty="0" smtClean="0"/>
              <a:t>HEP </a:t>
            </a:r>
            <a:r>
              <a:rPr lang="en-US" dirty="0"/>
              <a:t>is committed now to try to make the full-scale LBNF happen, following the P5 </a:t>
            </a:r>
            <a:r>
              <a:rPr lang="en-US" dirty="0" smtClean="0"/>
              <a:t>plan. Note that DOE </a:t>
            </a:r>
            <a:r>
              <a:rPr lang="en-US" dirty="0"/>
              <a:t>will have stuck with LHC for 20+ years if the upgrades happen as P5 envisions. No reason to believe the same cannot be done for </a:t>
            </a:r>
            <a:r>
              <a:rPr lang="en-US" dirty="0" smtClean="0"/>
              <a:t>LBNF.  But the community must also maintain their commitment.</a:t>
            </a:r>
          </a:p>
        </p:txBody>
      </p:sp>
      <p:sp>
        <p:nvSpPr>
          <p:cNvPr id="3" name="Title 2"/>
          <p:cNvSpPr>
            <a:spLocks noGrp="1"/>
          </p:cNvSpPr>
          <p:nvPr>
            <p:ph type="title"/>
          </p:nvPr>
        </p:nvSpPr>
        <p:spPr/>
        <p:txBody>
          <a:bodyPr>
            <a:normAutofit/>
          </a:bodyPr>
          <a:lstStyle/>
          <a:p>
            <a:r>
              <a:rPr lang="en-US" dirty="0" smtClean="0"/>
              <a:t>More LBNF FAQ</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21</a:t>
            </a:fld>
            <a:endParaRPr lang="en-US"/>
          </a:p>
        </p:txBody>
      </p:sp>
    </p:spTree>
    <p:extLst>
      <p:ext uri="{BB962C8B-B14F-4D97-AF65-F5344CB8AC3E}">
        <p14:creationId xmlns:p14="http://schemas.microsoft.com/office/powerpoint/2010/main" val="4710692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97754834"/>
              </p:ext>
            </p:extLst>
          </p:nvPr>
        </p:nvGraphicFramePr>
        <p:xfrm>
          <a:off x="352425" y="792325"/>
          <a:ext cx="8410575" cy="5410200"/>
        </p:xfrm>
        <a:graphic>
          <a:graphicData uri="http://schemas.openxmlformats.org/drawingml/2006/table">
            <a:tbl>
              <a:tblPr firstRow="1" bandRow="1">
                <a:tableStyleId>{125E5076-3810-47DD-B79F-674D7AD40C01}</a:tableStyleId>
              </a:tblPr>
              <a:tblGrid>
                <a:gridCol w="1880136"/>
                <a:gridCol w="3562597"/>
                <a:gridCol w="2967842"/>
              </a:tblGrid>
              <a:tr h="370840">
                <a:tc>
                  <a:txBody>
                    <a:bodyPr/>
                    <a:lstStyle/>
                    <a:p>
                      <a:r>
                        <a:rPr lang="en-US" dirty="0" smtClean="0"/>
                        <a:t>Project</a:t>
                      </a:r>
                      <a:endParaRPr lang="en-US" dirty="0"/>
                    </a:p>
                  </a:txBody>
                  <a:tcPr/>
                </a:tc>
                <a:tc>
                  <a:txBody>
                    <a:bodyPr/>
                    <a:lstStyle/>
                    <a:p>
                      <a:r>
                        <a:rPr lang="en-US" smtClean="0"/>
                        <a:t>P5</a:t>
                      </a:r>
                      <a:r>
                        <a:rPr lang="en-US" baseline="0" smtClean="0"/>
                        <a:t> Recommendation</a:t>
                      </a:r>
                      <a:endParaRPr lang="en-US"/>
                    </a:p>
                  </a:txBody>
                  <a:tcPr/>
                </a:tc>
                <a:tc>
                  <a:txBody>
                    <a:bodyPr/>
                    <a:lstStyle/>
                    <a:p>
                      <a:r>
                        <a:rPr lang="en-US" dirty="0" smtClean="0"/>
                        <a:t>HEP action/comment</a:t>
                      </a:r>
                      <a:endParaRPr lang="en-US" dirty="0"/>
                    </a:p>
                  </a:txBody>
                  <a:tcPr/>
                </a:tc>
              </a:tr>
              <a:tr h="370840">
                <a:tc>
                  <a:txBody>
                    <a:bodyPr/>
                    <a:lstStyle/>
                    <a:p>
                      <a:r>
                        <a:rPr lang="en-US" dirty="0" smtClean="0"/>
                        <a:t>Mu2e</a:t>
                      </a:r>
                      <a:endParaRPr lang="en-US" dirty="0"/>
                    </a:p>
                  </a:txBody>
                  <a:tcPr/>
                </a:tc>
                <a:tc>
                  <a:txBody>
                    <a:bodyPr/>
                    <a:lstStyle/>
                    <a:p>
                      <a:r>
                        <a:rPr lang="en-US" dirty="0" smtClean="0"/>
                        <a:t>[R22] Yes</a:t>
                      </a:r>
                      <a:r>
                        <a:rPr lang="en-US" baseline="0" dirty="0" smtClean="0"/>
                        <a:t> in all scenarios. </a:t>
                      </a:r>
                      <a:r>
                        <a:rPr lang="en-US" baseline="0" dirty="0" err="1" smtClean="0"/>
                        <a:t>Reprofile</a:t>
                      </a:r>
                      <a:r>
                        <a:rPr lang="en-US" baseline="0" dirty="0" smtClean="0"/>
                        <a:t>?</a:t>
                      </a:r>
                      <a:endParaRPr lang="en-US" dirty="0"/>
                    </a:p>
                  </a:txBody>
                  <a:tcPr/>
                </a:tc>
                <a:tc>
                  <a:txBody>
                    <a:bodyPr/>
                    <a:lstStyle/>
                    <a:p>
                      <a:r>
                        <a:rPr lang="en-US" dirty="0" smtClean="0"/>
                        <a:t>In current budget plan. </a:t>
                      </a:r>
                      <a:r>
                        <a:rPr lang="en-US" dirty="0" smtClean="0">
                          <a:solidFill>
                            <a:schemeClr val="accent6"/>
                          </a:solidFill>
                        </a:rPr>
                        <a:t>May adjust</a:t>
                      </a:r>
                      <a:r>
                        <a:rPr lang="en-US" baseline="0" dirty="0" smtClean="0">
                          <a:solidFill>
                            <a:schemeClr val="accent6"/>
                          </a:solidFill>
                        </a:rPr>
                        <a:t> at CD-2.</a:t>
                      </a:r>
                      <a:endParaRPr lang="en-US" dirty="0">
                        <a:solidFill>
                          <a:schemeClr val="accent6"/>
                        </a:solidFill>
                      </a:endParaRPr>
                    </a:p>
                  </a:txBody>
                  <a:tcPr/>
                </a:tc>
              </a:tr>
              <a:tr h="370840">
                <a:tc>
                  <a:txBody>
                    <a:bodyPr/>
                    <a:lstStyle/>
                    <a:p>
                      <a:r>
                        <a:rPr lang="en-US" dirty="0" smtClean="0"/>
                        <a:t>LSST</a:t>
                      </a:r>
                      <a:endParaRPr lang="en-US" dirty="0"/>
                    </a:p>
                  </a:txBody>
                  <a:tcPr/>
                </a:tc>
                <a:tc>
                  <a:txBody>
                    <a:bodyPr/>
                    <a:lstStyle/>
                    <a:p>
                      <a:r>
                        <a:rPr lang="en-US" dirty="0" smtClean="0"/>
                        <a:t>[R17] Yes</a:t>
                      </a:r>
                      <a:r>
                        <a:rPr lang="en-US" baseline="0" dirty="0" smtClean="0"/>
                        <a:t> in all scenarios. </a:t>
                      </a:r>
                      <a:endParaRPr lang="en-US" dirty="0"/>
                    </a:p>
                  </a:txBody>
                  <a:tcPr/>
                </a:tc>
                <a:tc>
                  <a:txBody>
                    <a:bodyPr/>
                    <a:lstStyle/>
                    <a:p>
                      <a:r>
                        <a:rPr lang="en-US" dirty="0" smtClean="0"/>
                        <a:t>In current budget plan. </a:t>
                      </a:r>
                      <a:endParaRPr lang="en-US" dirty="0">
                        <a:solidFill>
                          <a:schemeClr val="bg1"/>
                        </a:solidFill>
                      </a:endParaRPr>
                    </a:p>
                  </a:txBody>
                  <a:tcPr/>
                </a:tc>
              </a:tr>
              <a:tr h="370840">
                <a:tc>
                  <a:txBody>
                    <a:bodyPr/>
                    <a:lstStyle/>
                    <a:p>
                      <a:r>
                        <a:rPr lang="en-US" dirty="0" smtClean="0"/>
                        <a:t>Dark Matter</a:t>
                      </a:r>
                      <a:r>
                        <a:rPr lang="en-US" baseline="0" dirty="0" smtClean="0"/>
                        <a:t> G2</a:t>
                      </a:r>
                      <a:endParaRPr lang="en-US" dirty="0"/>
                    </a:p>
                  </a:txBody>
                  <a:tcPr/>
                </a:tc>
                <a:tc>
                  <a:txBody>
                    <a:bodyPr/>
                    <a:lstStyle/>
                    <a:p>
                      <a:r>
                        <a:rPr lang="en-US" dirty="0" smtClean="0"/>
                        <a:t>[R19] Yes</a:t>
                      </a:r>
                      <a:r>
                        <a:rPr lang="en-US" baseline="0" dirty="0" smtClean="0"/>
                        <a:t> in all scenarios. Joint DOE-NSF. Expand number of funded </a:t>
                      </a:r>
                      <a:r>
                        <a:rPr lang="en-US" baseline="0" dirty="0" err="1" smtClean="0"/>
                        <a:t>expt’s</a:t>
                      </a:r>
                      <a:r>
                        <a:rPr lang="en-US" baseline="0" dirty="0" smtClean="0"/>
                        <a:t>.</a:t>
                      </a:r>
                      <a:endParaRPr lang="en-US" dirty="0"/>
                    </a:p>
                  </a:txBody>
                  <a:tcPr/>
                </a:tc>
                <a:tc>
                  <a:txBody>
                    <a:bodyPr/>
                    <a:lstStyle/>
                    <a:p>
                      <a:r>
                        <a:rPr lang="en-US" dirty="0" smtClean="0"/>
                        <a:t>Expanded</a:t>
                      </a:r>
                      <a:r>
                        <a:rPr lang="en-US" baseline="0" dirty="0" smtClean="0"/>
                        <a:t> program challenging in current budget. No MIE in FY15 Request.</a:t>
                      </a:r>
                    </a:p>
                    <a:p>
                      <a:r>
                        <a:rPr lang="en-US" baseline="0" dirty="0" err="1" smtClean="0">
                          <a:solidFill>
                            <a:schemeClr val="accent6"/>
                          </a:solidFill>
                        </a:rPr>
                        <a:t>Downselect</a:t>
                      </a:r>
                      <a:r>
                        <a:rPr lang="en-US" baseline="0" dirty="0" smtClean="0">
                          <a:solidFill>
                            <a:schemeClr val="accent6"/>
                          </a:solidFill>
                        </a:rPr>
                        <a:t> announced asap.</a:t>
                      </a:r>
                      <a:endParaRPr lang="en-US" dirty="0">
                        <a:solidFill>
                          <a:schemeClr val="accent6"/>
                        </a:solidFill>
                      </a:endParaRPr>
                    </a:p>
                  </a:txBody>
                  <a:tcPr/>
                </a:tc>
              </a:tr>
              <a:tr h="370840">
                <a:tc>
                  <a:txBody>
                    <a:bodyPr/>
                    <a:lstStyle/>
                    <a:p>
                      <a:r>
                        <a:rPr lang="en-US" dirty="0" smtClean="0"/>
                        <a:t>Dark</a:t>
                      </a:r>
                      <a:r>
                        <a:rPr lang="en-US" baseline="0" dirty="0" smtClean="0"/>
                        <a:t> Matter G3</a:t>
                      </a:r>
                      <a:endParaRPr lang="en-US" dirty="0"/>
                    </a:p>
                  </a:txBody>
                  <a:tcPr/>
                </a:tc>
                <a:tc>
                  <a:txBody>
                    <a:bodyPr/>
                    <a:lstStyle/>
                    <a:p>
                      <a:r>
                        <a:rPr lang="en-US" dirty="0" smtClean="0"/>
                        <a:t>[R20] Support</a:t>
                      </a:r>
                      <a:r>
                        <a:rPr lang="en-US" baseline="0" dirty="0" smtClean="0"/>
                        <a:t> one or more depending on G2 DM outcome.</a:t>
                      </a:r>
                      <a:endParaRPr lang="en-US" dirty="0"/>
                    </a:p>
                  </a:txBody>
                  <a:tcPr/>
                </a:tc>
                <a:tc>
                  <a:txBody>
                    <a:bodyPr/>
                    <a:lstStyle/>
                    <a:p>
                      <a:r>
                        <a:rPr lang="en-US" baseline="0" dirty="0" smtClean="0">
                          <a:solidFill>
                            <a:schemeClr val="lt1"/>
                          </a:solidFill>
                        </a:rPr>
                        <a:t>Launching G2 DM is near-term priority.  Scope TBD.</a:t>
                      </a:r>
                      <a:endParaRPr lang="en-US" dirty="0">
                        <a:solidFill>
                          <a:srgbClr val="FF0000"/>
                        </a:solidFill>
                      </a:endParaRPr>
                    </a:p>
                  </a:txBody>
                  <a:tcPr/>
                </a:tc>
              </a:tr>
              <a:tr h="370840">
                <a:tc>
                  <a:txBody>
                    <a:bodyPr/>
                    <a:lstStyle/>
                    <a:p>
                      <a:r>
                        <a:rPr lang="en-US" dirty="0" smtClean="0"/>
                        <a:t>CMB S4</a:t>
                      </a:r>
                      <a:endParaRPr lang="en-US" dirty="0"/>
                    </a:p>
                  </a:txBody>
                  <a:tcPr/>
                </a:tc>
                <a:tc>
                  <a:txBody>
                    <a:bodyPr/>
                    <a:lstStyle/>
                    <a:p>
                      <a:r>
                        <a:rPr lang="en-US" dirty="0" smtClean="0"/>
                        <a:t>[R18] Yes</a:t>
                      </a:r>
                      <a:r>
                        <a:rPr lang="en-US" baseline="0" dirty="0" smtClean="0"/>
                        <a:t> in all scenarios. DOE should get involved in next-gen large-scale </a:t>
                      </a:r>
                      <a:r>
                        <a:rPr lang="en-US" baseline="0" dirty="0" err="1" smtClean="0"/>
                        <a:t>expt’s</a:t>
                      </a:r>
                      <a:r>
                        <a:rPr lang="en-US" baseline="0" dirty="0" smtClean="0"/>
                        <a:t>.</a:t>
                      </a:r>
                      <a:endParaRPr lang="en-US" dirty="0"/>
                    </a:p>
                  </a:txBody>
                  <a:tcPr/>
                </a:tc>
                <a:tc>
                  <a:txBody>
                    <a:bodyPr/>
                    <a:lstStyle/>
                    <a:p>
                      <a:r>
                        <a:rPr lang="en-US" baseline="0" dirty="0" smtClean="0"/>
                        <a:t>Will discuss DOE role with other agencies (NSF, NASA) and CMB community</a:t>
                      </a:r>
                      <a:endParaRPr lang="en-US" dirty="0">
                        <a:solidFill>
                          <a:srgbClr val="FFC000"/>
                        </a:solidFill>
                      </a:endParaRPr>
                    </a:p>
                  </a:txBody>
                  <a:tcPr/>
                </a:tc>
              </a:tr>
              <a:tr h="370840">
                <a:tc>
                  <a:txBody>
                    <a:bodyPr/>
                    <a:lstStyle/>
                    <a:p>
                      <a:r>
                        <a:rPr lang="en-US" dirty="0" smtClean="0"/>
                        <a:t>DESI</a:t>
                      </a:r>
                      <a:endParaRPr lang="en-US" dirty="0"/>
                    </a:p>
                  </a:txBody>
                  <a:tcPr/>
                </a:tc>
                <a:tc>
                  <a:txBody>
                    <a:bodyPr/>
                    <a:lstStyle/>
                    <a:p>
                      <a:r>
                        <a:rPr lang="en-US" dirty="0" smtClean="0"/>
                        <a:t>[R16] Yes</a:t>
                      </a:r>
                      <a:r>
                        <a:rPr lang="en-US" baseline="0" dirty="0" smtClean="0"/>
                        <a:t> in Scenario B, C. </a:t>
                      </a:r>
                    </a:p>
                    <a:p>
                      <a:r>
                        <a:rPr lang="en-US" baseline="0" dirty="0" smtClean="0"/>
                        <a:t>No in Scenario A. </a:t>
                      </a:r>
                      <a:endParaRPr lang="en-US" dirty="0"/>
                    </a:p>
                  </a:txBody>
                  <a:tcPr/>
                </a:tc>
                <a:tc>
                  <a:txBody>
                    <a:bodyPr/>
                    <a:lstStyle/>
                    <a:p>
                      <a:r>
                        <a:rPr lang="en-US" baseline="0" dirty="0" smtClean="0">
                          <a:solidFill>
                            <a:schemeClr val="accent6"/>
                          </a:solidFill>
                        </a:rPr>
                        <a:t>Not in FY15 Request.  </a:t>
                      </a:r>
                      <a:r>
                        <a:rPr lang="en-US" baseline="0" dirty="0" smtClean="0"/>
                        <a:t>Using DESI as argument for </a:t>
                      </a:r>
                      <a:r>
                        <a:rPr lang="en-US" baseline="0" dirty="0" err="1" smtClean="0"/>
                        <a:t>Scen</a:t>
                      </a:r>
                      <a:r>
                        <a:rPr lang="en-US" baseline="0" dirty="0" smtClean="0"/>
                        <a:t>. B</a:t>
                      </a:r>
                    </a:p>
                    <a:p>
                      <a:r>
                        <a:rPr lang="en-US" baseline="0" dirty="0" smtClean="0"/>
                        <a:t>CD-1 review by end FY2014.</a:t>
                      </a:r>
                      <a:endParaRPr lang="en-US" dirty="0">
                        <a:solidFill>
                          <a:schemeClr val="bg1"/>
                        </a:solidFill>
                      </a:endParaRPr>
                    </a:p>
                  </a:txBody>
                  <a:tcPr/>
                </a:tc>
              </a:tr>
              <a:tr h="370840">
                <a:tc>
                  <a:txBody>
                    <a:bodyPr/>
                    <a:lstStyle/>
                    <a:p>
                      <a:r>
                        <a:rPr lang="en-US" dirty="0" smtClean="0"/>
                        <a:t>g-2</a:t>
                      </a:r>
                      <a:endParaRPr lang="en-US" dirty="0"/>
                    </a:p>
                  </a:txBody>
                  <a:tcPr/>
                </a:tc>
                <a:tc>
                  <a:txBody>
                    <a:bodyPr/>
                    <a:lstStyle/>
                    <a:p>
                      <a:r>
                        <a:rPr lang="en-US" dirty="0" smtClean="0"/>
                        <a:t>[R22] Yes in all scenarios</a:t>
                      </a:r>
                      <a:endParaRPr lang="en-US" dirty="0"/>
                    </a:p>
                  </a:txBody>
                  <a:tcPr/>
                </a:tc>
                <a:tc>
                  <a:txBody>
                    <a:bodyPr/>
                    <a:lstStyle/>
                    <a:p>
                      <a:r>
                        <a:rPr lang="en-US" dirty="0" smtClean="0"/>
                        <a:t>In</a:t>
                      </a:r>
                      <a:r>
                        <a:rPr lang="en-US" baseline="0" dirty="0" smtClean="0"/>
                        <a:t> current budget plan</a:t>
                      </a:r>
                      <a:endParaRPr lang="en-US" dirty="0">
                        <a:solidFill>
                          <a:srgbClr val="006600"/>
                        </a:solidFill>
                      </a:endParaRPr>
                    </a:p>
                  </a:txBody>
                  <a:tcPr/>
                </a:tc>
              </a:tr>
            </a:tbl>
          </a:graphicData>
        </a:graphic>
      </p:graphicFrame>
      <p:sp>
        <p:nvSpPr>
          <p:cNvPr id="3" name="Title 2"/>
          <p:cNvSpPr>
            <a:spLocks noGrp="1"/>
          </p:cNvSpPr>
          <p:nvPr>
            <p:ph type="title"/>
          </p:nvPr>
        </p:nvSpPr>
        <p:spPr/>
        <p:txBody>
          <a:bodyPr/>
          <a:lstStyle/>
          <a:p>
            <a:r>
              <a:rPr lang="en-US" dirty="0" smtClean="0"/>
              <a:t>Other Recommended Projects </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22</a:t>
            </a:fld>
            <a:endParaRPr lang="en-US"/>
          </a:p>
        </p:txBody>
      </p:sp>
    </p:spTree>
    <p:extLst>
      <p:ext uri="{BB962C8B-B14F-4D97-AF65-F5344CB8AC3E}">
        <p14:creationId xmlns:p14="http://schemas.microsoft.com/office/powerpoint/2010/main" val="17889690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smtClean="0">
                <a:effectLst/>
              </a:rPr>
              <a:t>Cosmic Frontier – Cherenkov </a:t>
            </a:r>
            <a:r>
              <a:rPr lang="en-US" sz="2400" b="1" smtClean="0">
                <a:effectLst/>
              </a:rPr>
              <a:t>Telescope Array (CTA)</a:t>
            </a:r>
            <a:r>
              <a:rPr lang="en-US" sz="2400" b="1" dirty="0" smtClean="0">
                <a:effectLst/>
              </a:rPr>
              <a:t/>
            </a:r>
            <a:br>
              <a:rPr lang="en-US" sz="2400" b="1" dirty="0" smtClean="0">
                <a:effectLst/>
              </a:rPr>
            </a:br>
            <a:r>
              <a:rPr lang="en-US" sz="2400" dirty="0" smtClean="0">
                <a:effectLst/>
              </a:rPr>
              <a:t> </a:t>
            </a:r>
            <a:r>
              <a:rPr lang="en-US" sz="2400" dirty="0" smtClean="0">
                <a:solidFill>
                  <a:srgbClr val="0000CC"/>
                </a:solidFill>
                <a:effectLst/>
              </a:rPr>
              <a:t>(P5 Recommendations, </a:t>
            </a:r>
            <a:r>
              <a:rPr lang="en-US" sz="2400" dirty="0" smtClean="0">
                <a:solidFill>
                  <a:srgbClr val="006600"/>
                </a:solidFill>
                <a:effectLst/>
              </a:rPr>
              <a:t>OHEP Response)</a:t>
            </a:r>
            <a:endParaRPr lang="en-US" sz="2400" dirty="0">
              <a:solidFill>
                <a:srgbClr val="006600"/>
              </a:solidFill>
              <a:effectLst/>
            </a:endParaRPr>
          </a:p>
        </p:txBody>
      </p:sp>
      <p:sp>
        <p:nvSpPr>
          <p:cNvPr id="3" name="Content Placeholder 2"/>
          <p:cNvSpPr>
            <a:spLocks noGrp="1"/>
          </p:cNvSpPr>
          <p:nvPr>
            <p:ph idx="1"/>
          </p:nvPr>
        </p:nvSpPr>
        <p:spPr>
          <a:xfrm>
            <a:off x="110613" y="914400"/>
            <a:ext cx="8839200" cy="4952999"/>
          </a:xfrm>
        </p:spPr>
        <p:txBody>
          <a:bodyPr/>
          <a:lstStyle/>
          <a:p>
            <a:pPr>
              <a:spcBef>
                <a:spcPts val="0"/>
              </a:spcBef>
            </a:pPr>
            <a:r>
              <a:rPr lang="en-US" sz="1800" u="sng" dirty="0" smtClean="0">
                <a:solidFill>
                  <a:srgbClr val="0000CC"/>
                </a:solidFill>
              </a:rPr>
              <a:t>[R</a:t>
            </a:r>
            <a:r>
              <a:rPr lang="en-US" sz="1800" u="sng" dirty="0" smtClean="0">
                <a:solidFill>
                  <a:srgbClr val="0000CC"/>
                </a:solidFill>
                <a:latin typeface="+mn-lt"/>
              </a:rPr>
              <a:t>21</a:t>
            </a:r>
            <a:r>
              <a:rPr lang="en-US" sz="1800" dirty="0">
                <a:solidFill>
                  <a:srgbClr val="0000CC"/>
                </a:solidFill>
              </a:rPr>
              <a:t>]</a:t>
            </a:r>
            <a:r>
              <a:rPr lang="en-US" sz="1800" dirty="0" smtClean="0">
                <a:solidFill>
                  <a:srgbClr val="0000CC"/>
                </a:solidFill>
                <a:latin typeface="+mn-lt"/>
              </a:rPr>
              <a:t> </a:t>
            </a:r>
            <a:r>
              <a:rPr lang="en-US" sz="1800" i="1" dirty="0">
                <a:latin typeface="+mn-lt"/>
              </a:rPr>
              <a:t>Invest in CTA as part of the small projects portfolio if the critical NSF Astronomy funding can be </a:t>
            </a:r>
            <a:r>
              <a:rPr lang="en-US" sz="1800" i="1" dirty="0" smtClean="0">
                <a:latin typeface="+mn-lt"/>
              </a:rPr>
              <a:t>obtained.</a:t>
            </a:r>
            <a:endParaRPr lang="en-US" sz="1600" u="sng" dirty="0" smtClean="0">
              <a:solidFill>
                <a:srgbClr val="0000CC"/>
              </a:solidFill>
              <a:latin typeface="+mn-lt"/>
            </a:endParaRPr>
          </a:p>
          <a:p>
            <a:pPr marL="742950" lvl="3" indent="-285750">
              <a:spcBef>
                <a:spcPts val="0"/>
              </a:spcBef>
            </a:pPr>
            <a:r>
              <a:rPr lang="en-US" sz="1600" dirty="0" smtClean="0">
                <a:solidFill>
                  <a:srgbClr val="0000CC"/>
                </a:solidFill>
                <a:latin typeface="+mn-lt"/>
              </a:rPr>
              <a:t>CTA </a:t>
            </a:r>
            <a:r>
              <a:rPr lang="en-US" sz="1600" dirty="0">
                <a:solidFill>
                  <a:srgbClr val="0000CC"/>
                </a:solidFill>
                <a:latin typeface="+mn-lt"/>
              </a:rPr>
              <a:t>has a broad science reach that transcends fields, with the dark matter detection capabilities of direct importance to particle </a:t>
            </a:r>
            <a:r>
              <a:rPr lang="en-US" sz="1600" dirty="0" smtClean="0">
                <a:solidFill>
                  <a:srgbClr val="0000CC"/>
                </a:solidFill>
                <a:latin typeface="+mn-lt"/>
              </a:rPr>
              <a:t>physics</a:t>
            </a:r>
          </a:p>
          <a:p>
            <a:pPr marL="742950" lvl="3" indent="-285750">
              <a:spcBef>
                <a:spcPts val="0"/>
              </a:spcBef>
            </a:pPr>
            <a:r>
              <a:rPr lang="en-US" sz="1600" dirty="0" smtClean="0">
                <a:solidFill>
                  <a:srgbClr val="0000CC"/>
                </a:solidFill>
                <a:latin typeface="+mn-lt"/>
              </a:rPr>
              <a:t>Using </a:t>
            </a:r>
            <a:r>
              <a:rPr lang="en-US" sz="1600" dirty="0">
                <a:solidFill>
                  <a:srgbClr val="0000CC"/>
                </a:solidFill>
                <a:latin typeface="+mn-lt"/>
              </a:rPr>
              <a:t>P5 Criteria, a de-scoped US component should be shared by NSF-AST, NSF-PHY and DOE.  </a:t>
            </a:r>
          </a:p>
          <a:p>
            <a:pPr marL="457200" lvl="1" indent="0">
              <a:spcBef>
                <a:spcPts val="0"/>
              </a:spcBef>
              <a:buNone/>
            </a:pPr>
            <a:endParaRPr lang="en-US" sz="1800" dirty="0">
              <a:solidFill>
                <a:srgbClr val="0000CC"/>
              </a:solidFill>
              <a:latin typeface="+mn-lt"/>
            </a:endParaRPr>
          </a:p>
          <a:p>
            <a:pPr marL="0" lvl="1" indent="0">
              <a:spcBef>
                <a:spcPts val="0"/>
              </a:spcBef>
              <a:buNone/>
            </a:pPr>
            <a:r>
              <a:rPr lang="en-US" sz="1800" dirty="0">
                <a:solidFill>
                  <a:srgbClr val="006600"/>
                </a:solidFill>
              </a:rPr>
              <a:t>NSF-AST has said </a:t>
            </a:r>
            <a:r>
              <a:rPr lang="en-US" sz="1800" dirty="0" smtClean="0">
                <a:solidFill>
                  <a:srgbClr val="006600"/>
                </a:solidFill>
              </a:rPr>
              <a:t>publicly </a:t>
            </a:r>
            <a:r>
              <a:rPr lang="en-US" sz="1800" dirty="0">
                <a:solidFill>
                  <a:srgbClr val="006600"/>
                </a:solidFill>
              </a:rPr>
              <a:t>that its budget is unable to accommodate this project as a strategic initiative; Only possibility is the competed mid-scale program.  </a:t>
            </a:r>
          </a:p>
          <a:p>
            <a:pPr marL="0" indent="0">
              <a:spcBef>
                <a:spcPts val="0"/>
              </a:spcBef>
              <a:buNone/>
            </a:pPr>
            <a:endParaRPr lang="en-US" sz="1800" dirty="0" smtClean="0">
              <a:solidFill>
                <a:srgbClr val="0000CC"/>
              </a:solidFill>
              <a:latin typeface="+mn-lt"/>
            </a:endParaRPr>
          </a:p>
          <a:p>
            <a:pPr marL="0" indent="0">
              <a:spcBef>
                <a:spcPts val="0"/>
              </a:spcBef>
              <a:buNone/>
            </a:pPr>
            <a:r>
              <a:rPr lang="en-US" sz="1800" dirty="0" smtClean="0">
                <a:solidFill>
                  <a:srgbClr val="006600"/>
                </a:solidFill>
                <a:latin typeface="+mn-lt"/>
                <a:sym typeface="Wingdings" panose="05000000000000000000" pitchFamily="2" charset="2"/>
              </a:rPr>
              <a:t></a:t>
            </a:r>
            <a:r>
              <a:rPr lang="en-US" sz="1800" dirty="0" smtClean="0">
                <a:solidFill>
                  <a:srgbClr val="006600"/>
                </a:solidFill>
                <a:latin typeface="+mn-lt"/>
              </a:rPr>
              <a:t>HEP </a:t>
            </a:r>
            <a:r>
              <a:rPr lang="en-US" sz="1800" dirty="0">
                <a:solidFill>
                  <a:srgbClr val="006600"/>
                </a:solidFill>
                <a:latin typeface="+mn-lt"/>
              </a:rPr>
              <a:t>doesn’t plan to continue support of research </a:t>
            </a:r>
            <a:r>
              <a:rPr lang="en-US" sz="1800" dirty="0" smtClean="0">
                <a:solidFill>
                  <a:srgbClr val="006600"/>
                </a:solidFill>
                <a:latin typeface="+mn-lt"/>
              </a:rPr>
              <a:t>or R&amp;D </a:t>
            </a:r>
            <a:r>
              <a:rPr lang="en-US" sz="1800" dirty="0">
                <a:solidFill>
                  <a:srgbClr val="006600"/>
                </a:solidFill>
                <a:latin typeface="+mn-lt"/>
              </a:rPr>
              <a:t>efforts on </a:t>
            </a:r>
            <a:r>
              <a:rPr lang="en-US" sz="1800" dirty="0" smtClean="0">
                <a:solidFill>
                  <a:srgbClr val="006600"/>
                </a:solidFill>
                <a:latin typeface="+mn-lt"/>
              </a:rPr>
              <a:t>CTA.</a:t>
            </a:r>
          </a:p>
          <a:p>
            <a:pPr lvl="1">
              <a:spcBef>
                <a:spcPts val="0"/>
              </a:spcBef>
            </a:pPr>
            <a:r>
              <a:rPr lang="en-US" sz="1800" dirty="0" smtClean="0">
                <a:solidFill>
                  <a:srgbClr val="006600"/>
                </a:solidFill>
              </a:rPr>
              <a:t>This could </a:t>
            </a:r>
            <a:r>
              <a:rPr lang="en-US" sz="1800" dirty="0">
                <a:solidFill>
                  <a:srgbClr val="006600"/>
                </a:solidFill>
              </a:rPr>
              <a:t>be re-considered </a:t>
            </a:r>
            <a:r>
              <a:rPr lang="en-US" sz="1800" dirty="0" smtClean="0">
                <a:solidFill>
                  <a:srgbClr val="006600"/>
                </a:solidFill>
              </a:rPr>
              <a:t>if </a:t>
            </a:r>
            <a:r>
              <a:rPr lang="en-US" sz="1800" dirty="0">
                <a:solidFill>
                  <a:srgbClr val="006600"/>
                </a:solidFill>
              </a:rPr>
              <a:t>NSF moves forward on the project and requests a partnership with </a:t>
            </a:r>
            <a:r>
              <a:rPr lang="en-US" sz="1800" dirty="0" smtClean="0">
                <a:solidFill>
                  <a:srgbClr val="006600"/>
                </a:solidFill>
              </a:rPr>
              <a:t>DOE, based on priorities, funding etc.</a:t>
            </a:r>
          </a:p>
          <a:p>
            <a:pPr marL="0" lvl="0" indent="0">
              <a:spcBef>
                <a:spcPts val="0"/>
              </a:spcBef>
              <a:buNone/>
            </a:pPr>
            <a:endParaRPr lang="en-US" sz="1800" dirty="0">
              <a:solidFill>
                <a:schemeClr val="tx1"/>
              </a:solidFill>
              <a:latin typeface="+mn-lt"/>
            </a:endParaRPr>
          </a:p>
          <a:p>
            <a:pPr>
              <a:spcBef>
                <a:spcPts val="0"/>
              </a:spcBef>
            </a:pPr>
            <a:endParaRPr lang="en-US" sz="1800" dirty="0">
              <a:latin typeface="+mn-lt"/>
            </a:endParaRPr>
          </a:p>
          <a:p>
            <a:pPr>
              <a:spcBef>
                <a:spcPts val="0"/>
              </a:spcBef>
            </a:pPr>
            <a:endParaRPr lang="en-US" sz="1800" dirty="0">
              <a:solidFill>
                <a:schemeClr val="tx1"/>
              </a:solidFill>
              <a:latin typeface="+mn-lt"/>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0716" y="0"/>
            <a:ext cx="685800" cy="674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83872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200" dirty="0" smtClean="0"/>
              <a:t>Note HEP FY15 Request was developed before P5 Plan was announced, so there was little ammunition available to argue for higher budget levels</a:t>
            </a:r>
          </a:p>
          <a:p>
            <a:pPr lvl="1"/>
            <a:r>
              <a:rPr lang="en-US" sz="2000" dirty="0" smtClean="0"/>
              <a:t>FY15 Request is slightly below P5 Scenario A level. </a:t>
            </a:r>
          </a:p>
          <a:p>
            <a:pPr lvl="1"/>
            <a:r>
              <a:rPr lang="en-US" sz="2000" dirty="0" smtClean="0"/>
              <a:t>FY14 Appropriation is above Scenario B.</a:t>
            </a:r>
          </a:p>
          <a:p>
            <a:pPr lvl="1"/>
            <a:r>
              <a:rPr lang="en-US" sz="2000" dirty="0" smtClean="0"/>
              <a:t>It is impossible at this stage to know which Scenario we are working in</a:t>
            </a:r>
          </a:p>
          <a:p>
            <a:r>
              <a:rPr lang="en-US" sz="2200" dirty="0" smtClean="0"/>
              <a:t>But since we have already been working in this budget framework, only relatively small adjustments are needed for FY15 Request to “fit” P5 plans</a:t>
            </a:r>
          </a:p>
          <a:p>
            <a:pPr lvl="1"/>
            <a:r>
              <a:rPr lang="en-US" sz="2000" dirty="0" smtClean="0"/>
              <a:t>We have communicated these adjustments to Congress at their request</a:t>
            </a:r>
          </a:p>
          <a:p>
            <a:pPr lvl="1"/>
            <a:r>
              <a:rPr lang="en-US" sz="2000" dirty="0" smtClean="0"/>
              <a:t>We have also made the arguments for Scenario B funding levels </a:t>
            </a:r>
            <a:endParaRPr lang="en-US" sz="2000" dirty="0"/>
          </a:p>
          <a:p>
            <a:pPr lvl="1"/>
            <a:r>
              <a:rPr lang="en-US" sz="2000" b="0" dirty="0" smtClean="0">
                <a:solidFill>
                  <a:srgbClr val="006600"/>
                </a:solidFill>
              </a:rPr>
              <a:t>We expect House and Senate mark-ups to be released soon</a:t>
            </a:r>
            <a:endParaRPr lang="en-US" sz="1600" b="0" dirty="0">
              <a:solidFill>
                <a:srgbClr val="006600"/>
              </a:solidFill>
            </a:endParaRPr>
          </a:p>
          <a:p>
            <a:r>
              <a:rPr lang="en-US" sz="2200" dirty="0" smtClean="0"/>
              <a:t>We hope </a:t>
            </a:r>
            <a:r>
              <a:rPr lang="en-US" sz="2200" dirty="0"/>
              <a:t>P5 plan + positive community reaction will help support more robust HEP budget </a:t>
            </a:r>
            <a:r>
              <a:rPr lang="en-US" sz="2200" dirty="0" smtClean="0"/>
              <a:t>generally</a:t>
            </a:r>
          </a:p>
          <a:p>
            <a:pPr lvl="1"/>
            <a:r>
              <a:rPr lang="en-US" sz="2000" dirty="0" smtClean="0"/>
              <a:t>Users groups and DPF have been very active in supporting the plan</a:t>
            </a:r>
          </a:p>
          <a:p>
            <a:pPr lvl="1"/>
            <a:r>
              <a:rPr lang="en-US" sz="2000" dirty="0" smtClean="0"/>
              <a:t>How much of the near-term plan can be achieved will depend largely on FY15 Appropriation</a:t>
            </a:r>
            <a:endParaRPr lang="en-US" sz="2000" dirty="0"/>
          </a:p>
        </p:txBody>
      </p:sp>
      <p:sp>
        <p:nvSpPr>
          <p:cNvPr id="3" name="Title 2"/>
          <p:cNvSpPr>
            <a:spLocks noGrp="1"/>
          </p:cNvSpPr>
          <p:nvPr>
            <p:ph type="title"/>
          </p:nvPr>
        </p:nvSpPr>
        <p:spPr/>
        <p:txBody>
          <a:bodyPr/>
          <a:lstStyle/>
          <a:p>
            <a:r>
              <a:rPr lang="en-US" dirty="0" smtClean="0"/>
              <a:t>HEP Budget Impacts : FY15</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24</a:t>
            </a:fld>
            <a:endParaRPr lang="en-US"/>
          </a:p>
        </p:txBody>
      </p:sp>
    </p:spTree>
    <p:extLst>
      <p:ext uri="{BB962C8B-B14F-4D97-AF65-F5344CB8AC3E}">
        <p14:creationId xmlns:p14="http://schemas.microsoft.com/office/powerpoint/2010/main" val="38661121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Advanced Technology R&amp;D </a:t>
            </a:r>
            <a:r>
              <a:rPr lang="en-US" dirty="0" smtClean="0">
                <a:solidFill>
                  <a:srgbClr val="7030A0"/>
                </a:solidFill>
              </a:rPr>
              <a:t>[R23, 24, 26, 27]</a:t>
            </a:r>
          </a:p>
          <a:p>
            <a:pPr lvl="1"/>
            <a:r>
              <a:rPr lang="en-US" dirty="0" smtClean="0"/>
              <a:t>P</a:t>
            </a:r>
            <a:r>
              <a:rPr lang="en-US" dirty="0"/>
              <a:t>5</a:t>
            </a:r>
            <a:r>
              <a:rPr lang="en-US" dirty="0" smtClean="0"/>
              <a:t> suggested significant reduction/redirection here, as well as improving  lab/university collaboration</a:t>
            </a:r>
          </a:p>
          <a:p>
            <a:pPr lvl="1"/>
            <a:r>
              <a:rPr lang="en-US" dirty="0" smtClean="0"/>
              <a:t>How to do this and stay competitive in global program?</a:t>
            </a:r>
          </a:p>
          <a:p>
            <a:pPr lvl="1"/>
            <a:r>
              <a:rPr lang="en-US" dirty="0" smtClean="0"/>
              <a:t>Impact of paradigm shifts? (e.g., “the end </a:t>
            </a:r>
            <a:r>
              <a:rPr lang="en-US" dirty="0"/>
              <a:t>of Moore’s Law</a:t>
            </a:r>
            <a:r>
              <a:rPr lang="en-US" dirty="0" smtClean="0"/>
              <a:t>”?)</a:t>
            </a:r>
          </a:p>
          <a:p>
            <a:r>
              <a:rPr lang="en-US" dirty="0" smtClean="0"/>
              <a:t>MAP/GARD redirection and transition </a:t>
            </a:r>
            <a:r>
              <a:rPr lang="en-US" dirty="0" smtClean="0">
                <a:solidFill>
                  <a:srgbClr val="7030A0"/>
                </a:solidFill>
              </a:rPr>
              <a:t>[R25]</a:t>
            </a:r>
          </a:p>
          <a:p>
            <a:pPr lvl="1"/>
            <a:r>
              <a:rPr lang="en-US" dirty="0" smtClean="0"/>
              <a:t>Need to understand core competencies that need to be preserved</a:t>
            </a:r>
          </a:p>
          <a:p>
            <a:pPr lvl="1"/>
            <a:r>
              <a:rPr lang="en-US" dirty="0"/>
              <a:t>Many details still to be worked </a:t>
            </a:r>
            <a:r>
              <a:rPr lang="en-US" dirty="0" smtClean="0"/>
              <a:t>out</a:t>
            </a:r>
          </a:p>
          <a:p>
            <a:r>
              <a:rPr lang="en-US" dirty="0" smtClean="0"/>
              <a:t>HEP Computing R&amp;D (including Trigger/DAQ) </a:t>
            </a:r>
            <a:r>
              <a:rPr lang="en-US" dirty="0" smtClean="0">
                <a:solidFill>
                  <a:srgbClr val="7030A0"/>
                </a:solidFill>
              </a:rPr>
              <a:t>[R29]</a:t>
            </a:r>
          </a:p>
          <a:p>
            <a:pPr lvl="1"/>
            <a:r>
              <a:rPr lang="en-US" dirty="0" smtClean="0"/>
              <a:t>US has been a world leader here but cost model may be breaking </a:t>
            </a:r>
          </a:p>
          <a:p>
            <a:pPr lvl="1"/>
            <a:r>
              <a:rPr lang="en-US" dirty="0" smtClean="0"/>
              <a:t>P5 suggested exploring new partnerships and R&amp;D modes</a:t>
            </a:r>
          </a:p>
          <a:p>
            <a:pPr lvl="1"/>
            <a:r>
              <a:rPr lang="en-US" dirty="0"/>
              <a:t>Impact of paradigm shifts</a:t>
            </a:r>
            <a:r>
              <a:rPr lang="en-US" dirty="0" smtClean="0"/>
              <a:t>? (as above) </a:t>
            </a:r>
          </a:p>
          <a:p>
            <a:pPr lvl="1"/>
            <a:endParaRPr lang="en-US" dirty="0"/>
          </a:p>
          <a:p>
            <a:pPr lvl="1"/>
            <a:endParaRPr lang="en-US" dirty="0"/>
          </a:p>
          <a:p>
            <a:pPr marL="57143" indent="0">
              <a:buNone/>
            </a:pPr>
            <a:endParaRPr lang="en-US" dirty="0"/>
          </a:p>
        </p:txBody>
      </p:sp>
      <p:sp>
        <p:nvSpPr>
          <p:cNvPr id="3" name="Title 2"/>
          <p:cNvSpPr>
            <a:spLocks noGrp="1"/>
          </p:cNvSpPr>
          <p:nvPr>
            <p:ph type="title"/>
          </p:nvPr>
        </p:nvSpPr>
        <p:spPr/>
        <p:txBody>
          <a:bodyPr/>
          <a:lstStyle/>
          <a:p>
            <a:r>
              <a:rPr lang="en-US" dirty="0" smtClean="0"/>
              <a:t>Open Issues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25</a:t>
            </a:fld>
            <a:endParaRPr lang="en-US"/>
          </a:p>
        </p:txBody>
      </p:sp>
    </p:spTree>
    <p:extLst>
      <p:ext uri="{BB962C8B-B14F-4D97-AF65-F5344CB8AC3E}">
        <p14:creationId xmlns:p14="http://schemas.microsoft.com/office/powerpoint/2010/main" val="2934761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7608472"/>
              </p:ext>
            </p:extLst>
          </p:nvPr>
        </p:nvGraphicFramePr>
        <p:xfrm>
          <a:off x="352425" y="819273"/>
          <a:ext cx="8410576" cy="5156200"/>
        </p:xfrm>
        <a:graphic>
          <a:graphicData uri="http://schemas.openxmlformats.org/drawingml/2006/table">
            <a:tbl>
              <a:tblPr firstRow="1" bandRow="1">
                <a:tableStyleId>{6E25E649-3F16-4E02-A733-19D2CDBF48F0}</a:tableStyleId>
              </a:tblPr>
              <a:tblGrid>
                <a:gridCol w="1298245"/>
                <a:gridCol w="2907043"/>
                <a:gridCol w="1035565"/>
                <a:gridCol w="3169723"/>
              </a:tblGrid>
              <a:tr h="370840">
                <a:tc>
                  <a:txBody>
                    <a:bodyPr/>
                    <a:lstStyle/>
                    <a:p>
                      <a:r>
                        <a:rPr lang="en-US" dirty="0" smtClean="0"/>
                        <a:t>Date</a:t>
                      </a:r>
                      <a:endParaRPr lang="en-US" dirty="0"/>
                    </a:p>
                  </a:txBody>
                  <a:tcPr/>
                </a:tc>
                <a:tc>
                  <a:txBody>
                    <a:bodyPr/>
                    <a:lstStyle/>
                    <a:p>
                      <a:r>
                        <a:rPr lang="en-US" dirty="0" smtClean="0"/>
                        <a:t>DOE/HEPAP effort</a:t>
                      </a:r>
                      <a:endParaRPr lang="en-US" dirty="0"/>
                    </a:p>
                  </a:txBody>
                  <a:tcPr/>
                </a:tc>
                <a:tc>
                  <a:txBody>
                    <a:bodyPr/>
                    <a:lstStyle/>
                    <a:p>
                      <a:r>
                        <a:rPr lang="en-US" dirty="0" smtClean="0"/>
                        <a:t>Date</a:t>
                      </a:r>
                      <a:endParaRPr lang="en-US" dirty="0"/>
                    </a:p>
                  </a:txBody>
                  <a:tcPr/>
                </a:tc>
                <a:tc>
                  <a:txBody>
                    <a:bodyPr/>
                    <a:lstStyle/>
                    <a:p>
                      <a:r>
                        <a:rPr lang="en-US" dirty="0" smtClean="0"/>
                        <a:t>Other effort</a:t>
                      </a:r>
                      <a:endParaRPr lang="en-US" dirty="0"/>
                    </a:p>
                  </a:txBody>
                  <a:tcPr/>
                </a:tc>
              </a:tr>
              <a:tr h="370840">
                <a:tc>
                  <a:txBody>
                    <a:bodyPr/>
                    <a:lstStyle/>
                    <a:p>
                      <a:r>
                        <a:rPr lang="en-US" dirty="0" smtClean="0"/>
                        <a:t>May 22-23</a:t>
                      </a:r>
                      <a:endParaRPr lang="en-US" dirty="0"/>
                    </a:p>
                  </a:txBody>
                  <a:tcPr/>
                </a:tc>
                <a:tc>
                  <a:txBody>
                    <a:bodyPr/>
                    <a:lstStyle/>
                    <a:p>
                      <a:r>
                        <a:rPr lang="en-US" dirty="0" smtClean="0"/>
                        <a:t>HEPAP Meeting (</a:t>
                      </a:r>
                      <a:r>
                        <a:rPr lang="en-US" dirty="0" err="1" smtClean="0"/>
                        <a:t>incl</a:t>
                      </a:r>
                      <a:r>
                        <a:rPr lang="en-US" dirty="0" smtClean="0"/>
                        <a:t> press briefing, auxiliary </a:t>
                      </a:r>
                      <a:r>
                        <a:rPr lang="en-US" dirty="0" err="1" smtClean="0"/>
                        <a:t>mtgs</a:t>
                      </a:r>
                      <a:r>
                        <a:rPr lang="en-US" dirty="0" smtClean="0"/>
                        <a:t>)</a:t>
                      </a:r>
                      <a:endParaRPr lang="en-US" dirty="0"/>
                    </a:p>
                  </a:txBody>
                  <a:tcPr/>
                </a:tc>
                <a:tc>
                  <a:txBody>
                    <a:bodyPr/>
                    <a:lstStyle/>
                    <a:p>
                      <a:endParaRPr lang="en-US" dirty="0"/>
                    </a:p>
                  </a:txBody>
                  <a:tcPr/>
                </a:tc>
                <a:tc>
                  <a:txBody>
                    <a:bodyPr/>
                    <a:lstStyle/>
                    <a:p>
                      <a:r>
                        <a:rPr lang="en-US" dirty="0" smtClean="0"/>
                        <a:t>Press releases; emails to community</a:t>
                      </a:r>
                      <a:endParaRPr lang="en-US" dirty="0"/>
                    </a:p>
                  </a:txBody>
                  <a:tcPr/>
                </a:tc>
              </a:tr>
              <a:tr h="370840">
                <a:tc>
                  <a:txBody>
                    <a:bodyPr/>
                    <a:lstStyle/>
                    <a:p>
                      <a:r>
                        <a:rPr lang="en-US" dirty="0" smtClean="0"/>
                        <a:t>Late May</a:t>
                      </a:r>
                      <a:endParaRPr lang="en-US" dirty="0"/>
                    </a:p>
                  </a:txBody>
                  <a:tcPr/>
                </a:tc>
                <a:tc>
                  <a:txBody>
                    <a:bodyPr/>
                    <a:lstStyle/>
                    <a:p>
                      <a:r>
                        <a:rPr lang="en-US" dirty="0" smtClean="0"/>
                        <a:t>Key stakeholder briefings</a:t>
                      </a:r>
                      <a:endParaRPr lang="en-US" dirty="0"/>
                    </a:p>
                  </a:txBody>
                  <a:tcPr/>
                </a:tc>
                <a:tc>
                  <a:txBody>
                    <a:bodyPr/>
                    <a:lstStyle/>
                    <a:p>
                      <a:r>
                        <a:rPr lang="en-US" dirty="0" smtClean="0"/>
                        <a:t>Late May</a:t>
                      </a:r>
                      <a:endParaRPr lang="en-US" dirty="0"/>
                    </a:p>
                  </a:txBody>
                  <a:tcPr/>
                </a:tc>
                <a:tc>
                  <a:txBody>
                    <a:bodyPr/>
                    <a:lstStyle/>
                    <a:p>
                      <a:r>
                        <a:rPr lang="en-US" dirty="0" smtClean="0"/>
                        <a:t>Letters from DPF exec, CERN</a:t>
                      </a:r>
                      <a:endParaRPr lang="en-US" dirty="0"/>
                    </a:p>
                  </a:txBody>
                  <a:tcPr/>
                </a:tc>
              </a:tr>
              <a:tr h="370840">
                <a:tc>
                  <a:txBody>
                    <a:bodyPr/>
                    <a:lstStyle/>
                    <a:p>
                      <a:endParaRPr lang="en-US" dirty="0"/>
                    </a:p>
                  </a:txBody>
                  <a:tcP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dirty="0" smtClean="0"/>
                        <a:t>Request lab P5 responses</a:t>
                      </a:r>
                    </a:p>
                  </a:txBody>
                  <a:tcPr/>
                </a:tc>
                <a:tc>
                  <a:txBody>
                    <a:bodyPr/>
                    <a:lstStyle/>
                    <a:p>
                      <a:r>
                        <a:rPr lang="en-US" dirty="0" smtClean="0"/>
                        <a:t>June 2</a:t>
                      </a:r>
                      <a:endParaRPr lang="en-US" dirty="0"/>
                    </a:p>
                  </a:txBody>
                  <a:tcPr/>
                </a:tc>
                <a:tc>
                  <a:txBody>
                    <a:bodyPr/>
                    <a:lstStyle/>
                    <a:p>
                      <a:r>
                        <a:rPr lang="en-US" dirty="0" smtClean="0"/>
                        <a:t>Ritz community</a:t>
                      </a:r>
                      <a:r>
                        <a:rPr lang="en-US" baseline="0" dirty="0" smtClean="0"/>
                        <a:t> presentation</a:t>
                      </a:r>
                      <a:endParaRPr lang="en-US" dirty="0"/>
                    </a:p>
                  </a:txBody>
                  <a:tcPr/>
                </a:tc>
              </a:tr>
              <a:tr h="370840">
                <a:tc>
                  <a:txBody>
                    <a:bodyPr/>
                    <a:lstStyle/>
                    <a:p>
                      <a:r>
                        <a:rPr lang="en-US" dirty="0" smtClean="0"/>
                        <a:t>Early</a:t>
                      </a:r>
                      <a:r>
                        <a:rPr lang="en-US" baseline="0" dirty="0" smtClean="0"/>
                        <a:t> </a:t>
                      </a:r>
                      <a:r>
                        <a:rPr lang="en-US" dirty="0" smtClean="0"/>
                        <a:t>June</a:t>
                      </a:r>
                      <a:endParaRPr lang="en-US" dirty="0"/>
                    </a:p>
                  </a:txBody>
                  <a:tcP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dirty="0" smtClean="0"/>
                        <a:t>Lab SC briefings</a:t>
                      </a:r>
                    </a:p>
                    <a:p>
                      <a:endParaRPr lang="en-US" dirty="0"/>
                    </a:p>
                  </a:txBody>
                  <a:tcPr/>
                </a:tc>
                <a:tc>
                  <a:txBody>
                    <a:bodyPr/>
                    <a:lstStyle/>
                    <a:p>
                      <a:r>
                        <a:rPr lang="en-US" dirty="0" smtClean="0"/>
                        <a:t>June 4-6</a:t>
                      </a:r>
                      <a:endParaRPr lang="en-US" dirty="0"/>
                    </a:p>
                  </a:txBody>
                  <a:tcPr/>
                </a:tc>
                <a:tc>
                  <a:txBody>
                    <a:bodyPr/>
                    <a:lstStyle/>
                    <a:p>
                      <a:r>
                        <a:rPr lang="en-US" dirty="0" smtClean="0"/>
                        <a:t>DPF Congressional</a:t>
                      </a:r>
                      <a:r>
                        <a:rPr lang="en-US" baseline="0" dirty="0" smtClean="0"/>
                        <a:t> visits, Senate Energy briefing</a:t>
                      </a:r>
                      <a:endParaRPr lang="en-US" dirty="0"/>
                    </a:p>
                  </a:txBody>
                  <a:tcPr/>
                </a:tc>
              </a:tr>
              <a:tr h="370840">
                <a:tc>
                  <a:txBody>
                    <a:bodyPr/>
                    <a:lstStyle/>
                    <a:p>
                      <a:endParaRPr lang="en-US" dirty="0"/>
                    </a:p>
                  </a:txBody>
                  <a:tcPr/>
                </a:tc>
                <a:tc>
                  <a:txBody>
                    <a:bodyPr/>
                    <a:lstStyle/>
                    <a:p>
                      <a:endParaRPr lang="en-US" dirty="0"/>
                    </a:p>
                  </a:txBody>
                  <a:tcPr/>
                </a:tc>
                <a:tc>
                  <a:txBody>
                    <a:bodyPr/>
                    <a:lstStyle/>
                    <a:p>
                      <a:r>
                        <a:rPr lang="en-US" dirty="0" smtClean="0"/>
                        <a:t>June 10</a:t>
                      </a:r>
                      <a:endParaRPr lang="en-US" dirty="0"/>
                    </a:p>
                  </a:txBody>
                  <a:tcPr/>
                </a:tc>
                <a:tc>
                  <a:txBody>
                    <a:bodyPr/>
                    <a:lstStyle/>
                    <a:p>
                      <a:r>
                        <a:rPr lang="en-US" dirty="0" smtClean="0"/>
                        <a:t>House Science</a:t>
                      </a:r>
                      <a:r>
                        <a:rPr lang="en-US" baseline="0" dirty="0" smtClean="0"/>
                        <a:t> hearing</a:t>
                      </a:r>
                      <a:endParaRPr lang="en-US" dirty="0"/>
                    </a:p>
                  </a:txBody>
                  <a:tcPr/>
                </a:tc>
              </a:tr>
              <a:tr h="370840">
                <a:tc>
                  <a:txBody>
                    <a:bodyPr/>
                    <a:lstStyle/>
                    <a:p>
                      <a:r>
                        <a:rPr lang="en-US" dirty="0" smtClean="0"/>
                        <a:t>June 11-12</a:t>
                      </a:r>
                      <a:endParaRPr lang="en-US" dirty="0"/>
                    </a:p>
                  </a:txBody>
                  <a:tcPr>
                    <a:solidFill>
                      <a:schemeClr val="accent6">
                        <a:lumMod val="60000"/>
                        <a:lumOff val="40000"/>
                      </a:schemeClr>
                    </a:solidFill>
                  </a:tcPr>
                </a:tc>
                <a:tc>
                  <a:txBody>
                    <a:bodyPr/>
                    <a:lstStyle/>
                    <a:p>
                      <a:r>
                        <a:rPr lang="en-US" dirty="0" smtClean="0"/>
                        <a:t>FNAL User Meeting</a:t>
                      </a:r>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r>
                        <a:rPr lang="en-US" dirty="0" smtClean="0">
                          <a:solidFill>
                            <a:srgbClr val="7030A0"/>
                          </a:solidFill>
                        </a:rPr>
                        <a:t>(you are here)</a:t>
                      </a:r>
                      <a:endParaRPr lang="en-US" dirty="0">
                        <a:solidFill>
                          <a:srgbClr val="7030A0"/>
                        </a:solidFill>
                      </a:endParaRPr>
                    </a:p>
                  </a:txBody>
                  <a:tcPr>
                    <a:solidFill>
                      <a:schemeClr val="accent6">
                        <a:lumMod val="60000"/>
                        <a:lumOff val="40000"/>
                      </a:schemeClr>
                    </a:solidFill>
                  </a:tcPr>
                </a:tc>
              </a:tr>
              <a:tr h="370840">
                <a:tc>
                  <a:txBody>
                    <a:bodyPr/>
                    <a:lstStyle/>
                    <a:p>
                      <a:r>
                        <a:rPr lang="en-US" dirty="0" smtClean="0"/>
                        <a:t>June 16-17</a:t>
                      </a:r>
                      <a:endParaRPr lang="en-US" dirty="0"/>
                    </a:p>
                  </a:txBody>
                  <a:tcPr/>
                </a:tc>
                <a:tc>
                  <a:txBody>
                    <a:bodyPr/>
                    <a:lstStyle/>
                    <a:p>
                      <a:r>
                        <a:rPr lang="en-US" dirty="0" smtClean="0"/>
                        <a:t>HEP PI Meeting (Rockville)</a:t>
                      </a:r>
                      <a:endParaRPr lang="en-US" dirty="0"/>
                    </a:p>
                  </a:txBody>
                  <a:tcPr/>
                </a:tc>
                <a:tc>
                  <a:txBody>
                    <a:bodyPr/>
                    <a:lstStyle/>
                    <a:p>
                      <a:r>
                        <a:rPr lang="en-US" dirty="0" smtClean="0"/>
                        <a:t>June</a:t>
                      </a:r>
                      <a:r>
                        <a:rPr lang="en-US" baseline="0" dirty="0" smtClean="0"/>
                        <a:t> 18</a:t>
                      </a:r>
                      <a:endParaRPr lang="en-US" dirty="0"/>
                    </a:p>
                  </a:txBody>
                  <a:tcPr/>
                </a:tc>
                <a:tc>
                  <a:txBody>
                    <a:bodyPr/>
                    <a:lstStyle/>
                    <a:p>
                      <a:r>
                        <a:rPr lang="en-US" dirty="0" smtClean="0"/>
                        <a:t>PI Congressional visits</a:t>
                      </a:r>
                      <a:endParaRPr lang="en-US" dirty="0"/>
                    </a:p>
                  </a:txBody>
                  <a:tcPr/>
                </a:tc>
              </a:tr>
              <a:tr h="370840">
                <a:tc>
                  <a:txBody>
                    <a:bodyPr/>
                    <a:lstStyle/>
                    <a:p>
                      <a:r>
                        <a:rPr lang="en-US" dirty="0" smtClean="0"/>
                        <a:t>June 23-24</a:t>
                      </a:r>
                      <a:endParaRPr lang="en-US" dirty="0"/>
                    </a:p>
                  </a:txBody>
                  <a:tcPr/>
                </a:tc>
                <a:tc>
                  <a:txBody>
                    <a:bodyPr/>
                    <a:lstStyle/>
                    <a:p>
                      <a:r>
                        <a:rPr lang="en-US" dirty="0" smtClean="0"/>
                        <a:t>Funding Agency </a:t>
                      </a:r>
                      <a:r>
                        <a:rPr lang="en-US" dirty="0" err="1" smtClean="0"/>
                        <a:t>Mtg</a:t>
                      </a:r>
                      <a:r>
                        <a:rPr lang="en-US" dirty="0" smtClean="0"/>
                        <a:t> (Paris)</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Mid-July</a:t>
                      </a:r>
                      <a:endParaRPr lang="en-US" dirty="0"/>
                    </a:p>
                  </a:txBody>
                  <a:tcPr/>
                </a:tc>
                <a:tc>
                  <a:txBody>
                    <a:bodyPr/>
                    <a:lstStyle/>
                    <a:p>
                      <a:r>
                        <a:rPr lang="en-US" dirty="0" smtClean="0"/>
                        <a:t>HEP lab meeting (DC)</a:t>
                      </a:r>
                      <a:endParaRPr lang="en-US" dirty="0"/>
                    </a:p>
                  </a:txBody>
                  <a:tcPr/>
                </a:tc>
                <a:tc>
                  <a:txBody>
                    <a:bodyPr/>
                    <a:lstStyle/>
                    <a:p>
                      <a:endParaRPr lang="en-US" dirty="0"/>
                    </a:p>
                  </a:txBody>
                  <a:tcPr/>
                </a:tc>
                <a:tc>
                  <a:txBody>
                    <a:bodyPr/>
                    <a:lstStyle/>
                    <a:p>
                      <a:r>
                        <a:rPr lang="en-US" dirty="0" smtClean="0"/>
                        <a:t>DPF Capitol</a:t>
                      </a:r>
                      <a:r>
                        <a:rPr lang="en-US" baseline="0" dirty="0" smtClean="0"/>
                        <a:t> Hill event “Future of US particle physics”</a:t>
                      </a:r>
                      <a:endParaRPr lang="en-US" dirty="0"/>
                    </a:p>
                  </a:txBody>
                  <a:tcPr/>
                </a:tc>
              </a:tr>
              <a:tr h="370840">
                <a:tc>
                  <a:txBody>
                    <a:bodyPr/>
                    <a:lstStyle/>
                    <a:p>
                      <a:r>
                        <a:rPr lang="en-US" dirty="0" smtClean="0"/>
                        <a:t>August</a:t>
                      </a:r>
                      <a:endParaRPr lang="en-US" dirty="0"/>
                    </a:p>
                  </a:txBody>
                  <a:tcPr/>
                </a:tc>
                <a:tc>
                  <a:txBody>
                    <a:bodyPr/>
                    <a:lstStyle/>
                    <a:p>
                      <a:r>
                        <a:rPr lang="en-US" dirty="0" smtClean="0"/>
                        <a:t>FY15 initial</a:t>
                      </a:r>
                      <a:r>
                        <a:rPr lang="en-US" baseline="0" dirty="0" smtClean="0"/>
                        <a:t> fin plan</a:t>
                      </a:r>
                      <a:endParaRPr lang="en-US" dirty="0"/>
                    </a:p>
                  </a:txBody>
                  <a:tcPr/>
                </a:tc>
                <a:tc>
                  <a:txBody>
                    <a:bodyPr/>
                    <a:lstStyle/>
                    <a:p>
                      <a:endParaRPr lang="en-US" dirty="0"/>
                    </a:p>
                  </a:txBody>
                  <a:tcPr/>
                </a:tc>
                <a:tc>
                  <a:txBody>
                    <a:bodyPr/>
                    <a:lstStyle/>
                    <a:p>
                      <a:r>
                        <a:rPr lang="en-US" dirty="0" smtClean="0"/>
                        <a:t>Congressional visits (in home districts)</a:t>
                      </a:r>
                      <a:endParaRPr lang="en-US" dirty="0"/>
                    </a:p>
                  </a:txBody>
                  <a:tcPr/>
                </a:tc>
              </a:tr>
            </a:tbl>
          </a:graphicData>
        </a:graphic>
      </p:graphicFrame>
      <p:sp>
        <p:nvSpPr>
          <p:cNvPr id="3" name="Title 2"/>
          <p:cNvSpPr>
            <a:spLocks noGrp="1"/>
          </p:cNvSpPr>
          <p:nvPr>
            <p:ph type="title"/>
          </p:nvPr>
        </p:nvSpPr>
        <p:spPr/>
        <p:txBody>
          <a:bodyPr/>
          <a:lstStyle/>
          <a:p>
            <a:r>
              <a:rPr lang="en-US" dirty="0" smtClean="0"/>
              <a:t>P5 Rollout Timeline</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26</a:t>
            </a:fld>
            <a:endParaRPr lang="en-US"/>
          </a:p>
        </p:txBody>
      </p:sp>
    </p:spTree>
    <p:extLst>
      <p:ext uri="{BB962C8B-B14F-4D97-AF65-F5344CB8AC3E}">
        <p14:creationId xmlns:p14="http://schemas.microsoft.com/office/powerpoint/2010/main" val="21079271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14387"/>
            <a:ext cx="8896819" cy="5381625"/>
          </a:xfrm>
        </p:spPr>
        <p:txBody>
          <a:bodyPr>
            <a:normAutofit fontScale="92500" lnSpcReduction="10000"/>
          </a:bodyPr>
          <a:lstStyle/>
          <a:p>
            <a:r>
              <a:rPr lang="en-US" dirty="0" smtClean="0"/>
              <a:t>The strength of the US S&amp;T enterprise in which US HEP is embedded is a significant technical advantage for US HEP relative to competing regions</a:t>
            </a:r>
          </a:p>
          <a:p>
            <a:pPr lvl="1"/>
            <a:r>
              <a:rPr lang="en-US" dirty="0" smtClean="0">
                <a:solidFill>
                  <a:srgbClr val="008000"/>
                </a:solidFill>
              </a:rPr>
              <a:t>Only relevant if HEP community systematically takes advantage of </a:t>
            </a:r>
            <a:r>
              <a:rPr lang="en-US" sz="2000" dirty="0" smtClean="0">
                <a:solidFill>
                  <a:srgbClr val="008000"/>
                </a:solidFill>
              </a:rPr>
              <a:t>the technical opportunities presented by our sister sciences</a:t>
            </a:r>
          </a:p>
          <a:p>
            <a:pPr lvl="1"/>
            <a:r>
              <a:rPr lang="en-US" dirty="0" smtClean="0">
                <a:solidFill>
                  <a:srgbClr val="008000"/>
                </a:solidFill>
              </a:rPr>
              <a:t>Need to identify and develop community support around those connections areas with largest promise for impact either in HEP or the allied field. </a:t>
            </a:r>
          </a:p>
          <a:p>
            <a:pPr lvl="1"/>
            <a:r>
              <a:rPr lang="en-US" dirty="0" smtClean="0">
                <a:solidFill>
                  <a:srgbClr val="008000"/>
                </a:solidFill>
              </a:rPr>
              <a:t>Important to remember that Connections are cyclic</a:t>
            </a:r>
          </a:p>
          <a:p>
            <a:pPr lvl="1"/>
            <a:r>
              <a:rPr lang="en-US" dirty="0" smtClean="0">
                <a:solidFill>
                  <a:srgbClr val="008000"/>
                </a:solidFill>
              </a:rPr>
              <a:t>Innovations developed in particle physics move outwards and evolve – while science and technology advances elsewhere help us</a:t>
            </a:r>
          </a:p>
          <a:p>
            <a:pPr lvl="1"/>
            <a:r>
              <a:rPr lang="en-US" dirty="0" smtClean="0">
                <a:solidFill>
                  <a:srgbClr val="008000"/>
                </a:solidFill>
              </a:rPr>
              <a:t>Better planning, cooperation, and organizing may help strengthen connections and accelerate S&amp;T gains</a:t>
            </a:r>
            <a:endParaRPr lang="en-US" b="1" dirty="0">
              <a:solidFill>
                <a:srgbClr val="008000"/>
              </a:solidFill>
            </a:endParaRPr>
          </a:p>
          <a:p>
            <a:r>
              <a:rPr lang="en-US" b="1" dirty="0" smtClean="0">
                <a:solidFill>
                  <a:schemeClr val="tx1"/>
                </a:solidFill>
              </a:rPr>
              <a:t>P5 has also noted the importance of our Benefits and Connections to Society</a:t>
            </a:r>
          </a:p>
          <a:p>
            <a:pPr marL="457146" lvl="1" indent="0">
              <a:buNone/>
            </a:pPr>
            <a:endParaRPr lang="en-US" sz="2000" dirty="0" smtClean="0">
              <a:solidFill>
                <a:srgbClr val="0070C0"/>
              </a:solidFill>
            </a:endParaRPr>
          </a:p>
          <a:p>
            <a:pPr marL="457146" lvl="1" indent="0">
              <a:buNone/>
            </a:pPr>
            <a:endParaRPr lang="en-US" sz="2000" dirty="0" smtClean="0">
              <a:solidFill>
                <a:srgbClr val="0070C0"/>
              </a:solidFill>
            </a:endParaRPr>
          </a:p>
          <a:p>
            <a:pPr marL="457146" lvl="1" indent="0">
              <a:buNone/>
            </a:pPr>
            <a:r>
              <a:rPr lang="en-US" sz="2000" dirty="0" smtClean="0">
                <a:solidFill>
                  <a:srgbClr val="0070C0"/>
                </a:solidFill>
              </a:rPr>
              <a:t>     </a:t>
            </a:r>
            <a:endParaRPr lang="en-US" sz="2000" dirty="0">
              <a:solidFill>
                <a:srgbClr val="0070C0"/>
              </a:solidFill>
            </a:endParaRPr>
          </a:p>
        </p:txBody>
      </p:sp>
      <p:sp>
        <p:nvSpPr>
          <p:cNvPr id="3" name="Title 2"/>
          <p:cNvSpPr>
            <a:spLocks noGrp="1"/>
          </p:cNvSpPr>
          <p:nvPr>
            <p:ph type="title"/>
          </p:nvPr>
        </p:nvSpPr>
        <p:spPr/>
        <p:txBody>
          <a:bodyPr>
            <a:normAutofit/>
          </a:bodyPr>
          <a:lstStyle/>
          <a:p>
            <a:r>
              <a:rPr lang="en-US" dirty="0" smtClean="0"/>
              <a:t>HEP Science &amp; Technology Connections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27</a:t>
            </a:fld>
            <a:endParaRPr lang="en-US"/>
          </a:p>
        </p:txBody>
      </p:sp>
    </p:spTree>
    <p:extLst>
      <p:ext uri="{BB962C8B-B14F-4D97-AF65-F5344CB8AC3E}">
        <p14:creationId xmlns:p14="http://schemas.microsoft.com/office/powerpoint/2010/main" val="28209644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6" y="866774"/>
            <a:ext cx="8562974" cy="5381625"/>
          </a:xfrm>
        </p:spPr>
        <p:txBody>
          <a:bodyPr/>
          <a:lstStyle/>
          <a:p>
            <a:r>
              <a:rPr lang="en-US" dirty="0" smtClean="0">
                <a:solidFill>
                  <a:srgbClr val="0070C0"/>
                </a:solidFill>
              </a:rPr>
              <a:t>Science Connections </a:t>
            </a:r>
            <a:r>
              <a:rPr lang="en-US" dirty="0" smtClean="0"/>
              <a:t>- to other Science Disciplines via synergies in the underlying physical systems and/or theoretical, mathematical, or computational frameworks that describe their behavior.  </a:t>
            </a:r>
          </a:p>
          <a:p>
            <a:r>
              <a:rPr lang="en-US" dirty="0" smtClean="0">
                <a:solidFill>
                  <a:schemeClr val="accent1"/>
                </a:solidFill>
              </a:rPr>
              <a:t>Technology Connections </a:t>
            </a:r>
            <a:r>
              <a:rPr lang="en-US" dirty="0" smtClean="0"/>
              <a:t>- via similar tools and techniques useful in pursuing science priorities of individual programs.</a:t>
            </a:r>
            <a:endParaRPr lang="en-US" dirty="0"/>
          </a:p>
          <a:p>
            <a:r>
              <a:rPr lang="en-US" dirty="0" smtClean="0"/>
              <a:t>HEP recently charged Two Task Forces to explore some of the </a:t>
            </a:r>
          </a:p>
          <a:p>
            <a:pPr marL="0" indent="0">
              <a:buNone/>
            </a:pPr>
            <a:r>
              <a:rPr lang="en-US" dirty="0" smtClean="0"/>
              <a:t>     connections of Particle Physics with other</a:t>
            </a:r>
          </a:p>
          <a:p>
            <a:pPr marL="0" indent="0">
              <a:buNone/>
            </a:pPr>
            <a:r>
              <a:rPr lang="en-US" dirty="0"/>
              <a:t> </a:t>
            </a:r>
            <a:r>
              <a:rPr lang="en-US" dirty="0" smtClean="0"/>
              <a:t>    basic sciences and beyond, and identify </a:t>
            </a:r>
          </a:p>
          <a:p>
            <a:pPr marL="0" indent="0">
              <a:buNone/>
            </a:pPr>
            <a:r>
              <a:rPr lang="en-US" dirty="0"/>
              <a:t> </a:t>
            </a:r>
            <a:r>
              <a:rPr lang="en-US" dirty="0" smtClean="0"/>
              <a:t>    science opportunities at the interfaces.</a:t>
            </a:r>
          </a:p>
          <a:p>
            <a:pPr marL="0" indent="0">
              <a:buNone/>
            </a:pPr>
            <a:r>
              <a:rPr lang="en-US" sz="1800" u="sng" dirty="0">
                <a:hlinkClick r:id="rId3"/>
              </a:rPr>
              <a:t>http://science.energy.gov/hep/news-and-resources/reports</a:t>
            </a:r>
            <a:r>
              <a:rPr lang="en-US" u="sng" dirty="0">
                <a:hlinkClick r:id="rId3"/>
              </a:rPr>
              <a:t>/</a:t>
            </a:r>
            <a:endParaRPr lang="en-US" dirty="0" smtClean="0"/>
          </a:p>
          <a:p>
            <a:pPr marL="0" indent="0">
              <a:buNone/>
            </a:pPr>
            <a:r>
              <a:rPr lang="en-US" sz="1800" u="sng" dirty="0">
                <a:hlinkClick r:id="rId4"/>
              </a:rPr>
              <a:t>http://science.energy.gov/~/media/hep/hepap/pdf/201403/Kachru_HEPAP.pdf</a:t>
            </a:r>
            <a:endParaRPr lang="en-US" sz="1800" dirty="0"/>
          </a:p>
          <a:p>
            <a:r>
              <a:rPr lang="en-US" dirty="0" smtClean="0"/>
              <a:t>This follows a prior 1998 NAS report on such intersections.</a:t>
            </a:r>
            <a:endParaRPr lang="en-US" dirty="0"/>
          </a:p>
        </p:txBody>
      </p:sp>
      <p:sp>
        <p:nvSpPr>
          <p:cNvPr id="3" name="Title 2"/>
          <p:cNvSpPr>
            <a:spLocks noGrp="1"/>
          </p:cNvSpPr>
          <p:nvPr>
            <p:ph type="title"/>
          </p:nvPr>
        </p:nvSpPr>
        <p:spPr/>
        <p:txBody>
          <a:bodyPr>
            <a:normAutofit/>
          </a:bodyPr>
          <a:lstStyle/>
          <a:p>
            <a:r>
              <a:rPr lang="en-US" sz="2800" b="1" dirty="0" smtClean="0">
                <a:solidFill>
                  <a:srgbClr val="006600"/>
                </a:solidFill>
              </a:rPr>
              <a:t>Particle Physics Connections with Other Disciplines</a:t>
            </a:r>
            <a:endParaRPr lang="en-US" sz="2800" b="1" dirty="0">
              <a:solidFill>
                <a:srgbClr val="006600"/>
              </a:solidFill>
            </a:endParaRPr>
          </a:p>
        </p:txBody>
      </p:sp>
      <p:graphicFrame>
        <p:nvGraphicFramePr>
          <p:cNvPr id="4" name="Diagram 3"/>
          <p:cNvGraphicFramePr/>
          <p:nvPr>
            <p:extLst>
              <p:ext uri="{D42A27DB-BD31-4B8C-83A1-F6EECF244321}">
                <p14:modId xmlns:p14="http://schemas.microsoft.com/office/powerpoint/2010/main" val="2724676948"/>
              </p:ext>
            </p:extLst>
          </p:nvPr>
        </p:nvGraphicFramePr>
        <p:xfrm>
          <a:off x="5867400" y="3352800"/>
          <a:ext cx="3962400" cy="2362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Slide Number Placeholder 4"/>
          <p:cNvSpPr>
            <a:spLocks noGrp="1"/>
          </p:cNvSpPr>
          <p:nvPr>
            <p:ph type="sldNum" sz="quarter" idx="11"/>
          </p:nvPr>
        </p:nvSpPr>
        <p:spPr/>
        <p:txBody>
          <a:bodyPr/>
          <a:lstStyle/>
          <a:p>
            <a:pPr>
              <a:defRPr/>
            </a:pPr>
            <a:fld id="{56F4B2E3-7CDC-4972-8D42-2D141A8D5E9A}" type="slidenum">
              <a:rPr lang="en-US" smtClean="0"/>
              <a:pPr>
                <a:defRPr/>
              </a:pPr>
              <a:t>28</a:t>
            </a:fld>
            <a:endParaRPr lang="en-US"/>
          </a:p>
        </p:txBody>
      </p:sp>
    </p:spTree>
    <p:extLst>
      <p:ext uri="{BB962C8B-B14F-4D97-AF65-F5344CB8AC3E}">
        <p14:creationId xmlns:p14="http://schemas.microsoft.com/office/powerpoint/2010/main" val="975346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8562974" cy="5259388"/>
          </a:xfrm>
        </p:spPr>
        <p:txBody>
          <a:bodyPr/>
          <a:lstStyle/>
          <a:p>
            <a:r>
              <a:rPr lang="en-US" dirty="0" smtClean="0"/>
              <a:t>HEP invites nominations for a </a:t>
            </a:r>
            <a:r>
              <a:rPr lang="en-US" dirty="0"/>
              <a:t>Connections Core Working </a:t>
            </a:r>
            <a:r>
              <a:rPr lang="en-US" dirty="0" smtClean="0"/>
              <a:t>Group</a:t>
            </a:r>
          </a:p>
          <a:p>
            <a:pPr lvl="1"/>
            <a:r>
              <a:rPr lang="en-US" dirty="0" smtClean="0"/>
              <a:t>Nominees : expected to be leaders </a:t>
            </a:r>
            <a:r>
              <a:rPr lang="en-US" dirty="0"/>
              <a:t>in our field with established interdisciplinary credentials and contacts. </a:t>
            </a:r>
          </a:p>
          <a:p>
            <a:pPr lvl="1"/>
            <a:r>
              <a:rPr lang="en-US" dirty="0"/>
              <a:t>Connections Core </a:t>
            </a:r>
            <a:r>
              <a:rPr lang="en-US" dirty="0" smtClean="0"/>
              <a:t>Group will work with HEP and the Community to identify opportunities and move forward along the most promising ones. </a:t>
            </a:r>
          </a:p>
          <a:p>
            <a:r>
              <a:rPr lang="en-US" dirty="0" smtClean="0"/>
              <a:t>The Core Working Group may suggest additional studies in consultation with DOE and potential partner disciplines</a:t>
            </a:r>
          </a:p>
          <a:p>
            <a:pPr lvl="1"/>
            <a:r>
              <a:rPr lang="en-US" dirty="0" smtClean="0"/>
              <a:t>Please send your Nominations to Lali Chatterjee at HEP </a:t>
            </a:r>
            <a:r>
              <a:rPr lang="en-US" sz="2000" dirty="0" smtClean="0">
                <a:hlinkClick r:id="rId2"/>
              </a:rPr>
              <a:t>lali.chatterjee@science.doe.gov</a:t>
            </a:r>
            <a:r>
              <a:rPr lang="en-US" sz="2000" dirty="0" smtClean="0"/>
              <a:t> </a:t>
            </a:r>
          </a:p>
          <a:p>
            <a:r>
              <a:rPr lang="en-US" dirty="0" smtClean="0"/>
              <a:t>In the meantime, HEP is contacting potential partner programs and agencies</a:t>
            </a:r>
          </a:p>
          <a:p>
            <a:pPr lvl="1"/>
            <a:r>
              <a:rPr lang="en-US" dirty="0" smtClean="0"/>
              <a:t>Suggestions welcome…</a:t>
            </a:r>
            <a:endParaRPr lang="en-US" dirty="0"/>
          </a:p>
        </p:txBody>
      </p:sp>
      <p:sp>
        <p:nvSpPr>
          <p:cNvPr id="3" name="Title 2"/>
          <p:cNvSpPr>
            <a:spLocks noGrp="1"/>
          </p:cNvSpPr>
          <p:nvPr>
            <p:ph type="title"/>
          </p:nvPr>
        </p:nvSpPr>
        <p:spPr/>
        <p:txBody>
          <a:bodyPr/>
          <a:lstStyle/>
          <a:p>
            <a:r>
              <a:rPr lang="en-US" dirty="0" smtClean="0"/>
              <a:t>Paths </a:t>
            </a:r>
            <a:r>
              <a:rPr lang="en-US" dirty="0"/>
              <a:t>Forward</a:t>
            </a:r>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29</a:t>
            </a:fld>
            <a:endParaRPr lang="en-US"/>
          </a:p>
        </p:txBody>
      </p:sp>
    </p:spTree>
    <p:extLst>
      <p:ext uri="{BB962C8B-B14F-4D97-AF65-F5344CB8AC3E}">
        <p14:creationId xmlns:p14="http://schemas.microsoft.com/office/powerpoint/2010/main" val="1583966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Recall Snowmass message from Moniz: “Get a plan. Get behind it.”</a:t>
            </a:r>
          </a:p>
          <a:p>
            <a:pPr lvl="1"/>
            <a:r>
              <a:rPr lang="en-US" dirty="0" smtClean="0"/>
              <a:t>We have a plan. HEP supports the plan.</a:t>
            </a:r>
          </a:p>
          <a:p>
            <a:pPr lvl="1"/>
            <a:r>
              <a:rPr lang="en-US" dirty="0" smtClean="0"/>
              <a:t>Community (and broader) reaction has been positive so far</a:t>
            </a:r>
          </a:p>
          <a:p>
            <a:pPr lvl="1"/>
            <a:r>
              <a:rPr lang="en-US" dirty="0" smtClean="0"/>
              <a:t>Continued effort is needed to build support for the plan</a:t>
            </a:r>
          </a:p>
          <a:p>
            <a:r>
              <a:rPr lang="en-US" dirty="0" smtClean="0"/>
              <a:t>We have several action items in progress to implement the P5 recommendations </a:t>
            </a:r>
          </a:p>
          <a:p>
            <a:pPr lvl="1"/>
            <a:r>
              <a:rPr lang="en-US" dirty="0" smtClean="0"/>
              <a:t>Some can be done quickly, but many will take time</a:t>
            </a:r>
          </a:p>
          <a:p>
            <a:r>
              <a:rPr lang="en-US" dirty="0" smtClean="0"/>
              <a:t>We will not know which budget scenario we are in until after the fact</a:t>
            </a:r>
          </a:p>
          <a:p>
            <a:pPr lvl="1"/>
            <a:r>
              <a:rPr lang="en-US" dirty="0" smtClean="0"/>
              <a:t>We are using the excellent P5 plan and impact statements to argue for more robust budgets</a:t>
            </a:r>
          </a:p>
          <a:p>
            <a:pPr lvl="1"/>
            <a:r>
              <a:rPr lang="en-US" dirty="0" smtClean="0"/>
              <a:t>Near-term appropriations (FY15, FY16) will be very important in setting the course for the future</a:t>
            </a:r>
          </a:p>
          <a:p>
            <a:r>
              <a:rPr lang="en-US" dirty="0" smtClean="0"/>
              <a:t>There is a lot of work to do, on many fronts</a:t>
            </a:r>
          </a:p>
          <a:p>
            <a:pPr lvl="1"/>
            <a:r>
              <a:rPr lang="en-US" dirty="0" smtClean="0"/>
              <a:t>Let’s get going!</a:t>
            </a:r>
          </a:p>
          <a:p>
            <a:pPr lvl="1"/>
            <a:endParaRPr lang="en-US" dirty="0"/>
          </a:p>
        </p:txBody>
      </p:sp>
      <p:sp>
        <p:nvSpPr>
          <p:cNvPr id="3" name="Title 2"/>
          <p:cNvSpPr>
            <a:spLocks noGrp="1"/>
          </p:cNvSpPr>
          <p:nvPr>
            <p:ph type="title"/>
          </p:nvPr>
        </p:nvSpPr>
        <p:spPr/>
        <p:txBody>
          <a:bodyPr/>
          <a:lstStyle/>
          <a:p>
            <a:r>
              <a:rPr lang="en-US" dirty="0" smtClean="0"/>
              <a:t>Take-Away Messages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3</a:t>
            </a:fld>
            <a:endParaRPr lang="en-US"/>
          </a:p>
        </p:txBody>
      </p:sp>
    </p:spTree>
    <p:extLst>
      <p:ext uri="{BB962C8B-B14F-4D97-AF65-F5344CB8AC3E}">
        <p14:creationId xmlns:p14="http://schemas.microsoft.com/office/powerpoint/2010/main" val="19034023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Recall Snowmass message from Moniz: “Get a plan. Get behind it.”</a:t>
            </a:r>
          </a:p>
          <a:p>
            <a:pPr lvl="1"/>
            <a:r>
              <a:rPr lang="en-US" dirty="0" smtClean="0"/>
              <a:t>We have a plan. HEP supports the plan.</a:t>
            </a:r>
          </a:p>
          <a:p>
            <a:pPr lvl="1"/>
            <a:r>
              <a:rPr lang="en-US" dirty="0" smtClean="0"/>
              <a:t>Community (and broader) reaction has been positive so far</a:t>
            </a:r>
          </a:p>
          <a:p>
            <a:pPr lvl="1"/>
            <a:r>
              <a:rPr lang="en-US" dirty="0" smtClean="0"/>
              <a:t>Continued effort is needed to build support for the plan</a:t>
            </a:r>
          </a:p>
          <a:p>
            <a:r>
              <a:rPr lang="en-US" dirty="0" smtClean="0"/>
              <a:t>We have several action items in progress to implement the P5 recommendations </a:t>
            </a:r>
          </a:p>
          <a:p>
            <a:pPr lvl="1"/>
            <a:r>
              <a:rPr lang="en-US" dirty="0" smtClean="0"/>
              <a:t>Some can be done quickly, but many will take time</a:t>
            </a:r>
          </a:p>
          <a:p>
            <a:r>
              <a:rPr lang="en-US" dirty="0" smtClean="0"/>
              <a:t>We will not know which budget scenario we are in until after the fact</a:t>
            </a:r>
          </a:p>
          <a:p>
            <a:pPr lvl="1"/>
            <a:r>
              <a:rPr lang="en-US" dirty="0" smtClean="0"/>
              <a:t>We are using the excellent P5 plan and impact statements to argue for more robust budgets</a:t>
            </a:r>
          </a:p>
          <a:p>
            <a:pPr lvl="1"/>
            <a:r>
              <a:rPr lang="en-US" dirty="0" smtClean="0"/>
              <a:t>Near-term appropriations (FY15, FY16) will be very important in setting the course for the future</a:t>
            </a:r>
          </a:p>
          <a:p>
            <a:r>
              <a:rPr lang="en-US" dirty="0" smtClean="0"/>
              <a:t>There is a lot of work to do, on many fronts</a:t>
            </a:r>
          </a:p>
          <a:p>
            <a:pPr lvl="1"/>
            <a:r>
              <a:rPr lang="en-US" dirty="0" smtClean="0"/>
              <a:t>Let’s get going!</a:t>
            </a:r>
          </a:p>
          <a:p>
            <a:pPr lvl="1"/>
            <a:endParaRPr lang="en-US" dirty="0"/>
          </a:p>
        </p:txBody>
      </p:sp>
      <p:sp>
        <p:nvSpPr>
          <p:cNvPr id="3" name="Title 2"/>
          <p:cNvSpPr>
            <a:spLocks noGrp="1"/>
          </p:cNvSpPr>
          <p:nvPr>
            <p:ph type="title"/>
          </p:nvPr>
        </p:nvSpPr>
        <p:spPr/>
        <p:txBody>
          <a:bodyPr/>
          <a:lstStyle/>
          <a:p>
            <a:r>
              <a:rPr lang="en-US" dirty="0" smtClean="0"/>
              <a:t>Take-Away Messages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30</a:t>
            </a:fld>
            <a:endParaRPr lang="en-US"/>
          </a:p>
        </p:txBody>
      </p:sp>
    </p:spTree>
    <p:extLst>
      <p:ext uri="{BB962C8B-B14F-4D97-AF65-F5344CB8AC3E}">
        <p14:creationId xmlns:p14="http://schemas.microsoft.com/office/powerpoint/2010/main" val="10317251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842696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Prioritization for Large Projects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32</a:t>
            </a:fld>
            <a:endParaRPr lang="en-US"/>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5739" b="49333"/>
          <a:stretch/>
        </p:blipFill>
        <p:spPr>
          <a:xfrm>
            <a:off x="97385" y="1294228"/>
            <a:ext cx="8949231" cy="4237892"/>
          </a:xfrm>
          <a:prstGeom prst="rect">
            <a:avLst/>
          </a:prstGeom>
        </p:spPr>
      </p:pic>
    </p:spTree>
    <p:extLst>
      <p:ext uri="{BB962C8B-B14F-4D97-AF65-F5344CB8AC3E}">
        <p14:creationId xmlns:p14="http://schemas.microsoft.com/office/powerpoint/2010/main" val="30184451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Prioritization for Medium and Small Projects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33</a:t>
            </a:fld>
            <a:endParaRPr lang="en-US"/>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9693" b="7282"/>
          <a:stretch/>
        </p:blipFill>
        <p:spPr>
          <a:xfrm>
            <a:off x="767431" y="829993"/>
            <a:ext cx="7609138" cy="6028007"/>
          </a:xfrm>
          <a:prstGeom prst="rect">
            <a:avLst/>
          </a:prstGeom>
        </p:spPr>
      </p:pic>
    </p:spTree>
    <p:extLst>
      <p:ext uri="{BB962C8B-B14F-4D97-AF65-F5344CB8AC3E}">
        <p14:creationId xmlns:p14="http://schemas.microsoft.com/office/powerpoint/2010/main" val="38098578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73776" y="2446318"/>
            <a:ext cx="7742711" cy="831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p:txBody>
          <a:bodyPr>
            <a:normAutofit fontScale="85000" lnSpcReduction="20000"/>
          </a:bodyPr>
          <a:lstStyle/>
          <a:p>
            <a:r>
              <a:rPr lang="en-US" i="1" dirty="0" smtClean="0">
                <a:solidFill>
                  <a:schemeClr val="bg1">
                    <a:lumMod val="75000"/>
                  </a:schemeClr>
                </a:solidFill>
              </a:rPr>
              <a:t>Particle physics is a discovery-driven science. Investments have rewarded us with fundamental discoveries and current opportunities will push into new territory.</a:t>
            </a:r>
          </a:p>
          <a:p>
            <a:r>
              <a:rPr lang="en-US" i="1" dirty="0" smtClean="0">
                <a:solidFill>
                  <a:srgbClr val="0000CC"/>
                </a:solidFill>
              </a:rPr>
              <a:t>Particle </a:t>
            </a:r>
            <a:r>
              <a:rPr lang="en-US" i="1" dirty="0">
                <a:solidFill>
                  <a:srgbClr val="0000CC"/>
                </a:solidFill>
              </a:rPr>
              <a:t>physics is global. </a:t>
            </a:r>
            <a:r>
              <a:rPr lang="en-US" i="1" dirty="0"/>
              <a:t>Successfully addressing urgent scientific questions requires the U.S. to both host world-class facilities and act as reliable international partner with the worldwide community.</a:t>
            </a:r>
          </a:p>
          <a:p>
            <a:r>
              <a:rPr lang="en-US" dirty="0">
                <a:solidFill>
                  <a:schemeClr val="bg1">
                    <a:lumMod val="75000"/>
                  </a:schemeClr>
                </a:solidFill>
              </a:rPr>
              <a:t>Choices are required. The U.S. must invest purposefully among many excellent ideas in order to have the biggest impact and make the most efficient use of resources over the coming decade.</a:t>
            </a:r>
          </a:p>
          <a:p>
            <a:endParaRPr lang="en-US" dirty="0" smtClean="0">
              <a:solidFill>
                <a:srgbClr val="0000CC"/>
              </a:solidFill>
            </a:endParaRPr>
          </a:p>
          <a:p>
            <a:r>
              <a:rPr lang="en-US" i="1" dirty="0" smtClean="0">
                <a:solidFill>
                  <a:srgbClr val="0000CC"/>
                </a:solidFill>
              </a:rPr>
              <a:t>Five </a:t>
            </a:r>
            <a:r>
              <a:rPr lang="en-US" i="1" dirty="0">
                <a:solidFill>
                  <a:srgbClr val="0000CC"/>
                </a:solidFill>
              </a:rPr>
              <a:t>intertwined scientific </a:t>
            </a:r>
            <a:r>
              <a:rPr lang="en-US" i="1" dirty="0" smtClean="0">
                <a:solidFill>
                  <a:srgbClr val="0000CC"/>
                </a:solidFill>
              </a:rPr>
              <a:t>drivers </a:t>
            </a:r>
            <a:r>
              <a:rPr lang="en-US" i="1" dirty="0"/>
              <a:t>were distilled from the results of a yearlong community-wide study:</a:t>
            </a:r>
          </a:p>
          <a:p>
            <a:pPr lvl="1"/>
            <a:r>
              <a:rPr lang="en-US" i="1" dirty="0" smtClean="0"/>
              <a:t>Use </a:t>
            </a:r>
            <a:r>
              <a:rPr lang="en-US" i="1" dirty="0"/>
              <a:t>the </a:t>
            </a:r>
            <a:r>
              <a:rPr lang="en-US" b="1" i="1" dirty="0"/>
              <a:t>Higgs boson </a:t>
            </a:r>
            <a:r>
              <a:rPr lang="en-US" i="1" dirty="0"/>
              <a:t>as a new tool for </a:t>
            </a:r>
            <a:r>
              <a:rPr lang="en-US" i="1" dirty="0" smtClean="0"/>
              <a:t>discovery </a:t>
            </a:r>
            <a:r>
              <a:rPr lang="en-US" b="1" dirty="0" smtClean="0">
                <a:solidFill>
                  <a:schemeClr val="accent4"/>
                </a:solidFill>
              </a:rPr>
              <a:t>[</a:t>
            </a:r>
            <a:r>
              <a:rPr lang="en-US" b="1" dirty="0" smtClean="0">
                <a:solidFill>
                  <a:schemeClr val="accent4"/>
                </a:solidFill>
                <a:sym typeface="Wingdings" panose="05000000000000000000" pitchFamily="2" charset="2"/>
              </a:rPr>
              <a:t> LHC + upgrades; ILC]</a:t>
            </a:r>
            <a:endParaRPr lang="en-US" b="1" dirty="0">
              <a:solidFill>
                <a:schemeClr val="accent4"/>
              </a:solidFill>
            </a:endParaRPr>
          </a:p>
          <a:p>
            <a:pPr lvl="1"/>
            <a:r>
              <a:rPr lang="en-US" i="1" dirty="0" smtClean="0"/>
              <a:t>Pursue </a:t>
            </a:r>
            <a:r>
              <a:rPr lang="en-US" i="1" dirty="0"/>
              <a:t>the physics associated with </a:t>
            </a:r>
            <a:r>
              <a:rPr lang="en-US" b="1" i="1" dirty="0"/>
              <a:t>neutrino </a:t>
            </a:r>
            <a:r>
              <a:rPr lang="en-US" b="1" i="1" dirty="0" smtClean="0"/>
              <a:t>mass </a:t>
            </a:r>
            <a:r>
              <a:rPr lang="en-US" b="1" dirty="0" smtClean="0">
                <a:solidFill>
                  <a:schemeClr val="accent4"/>
                </a:solidFill>
              </a:rPr>
              <a:t>[</a:t>
            </a:r>
            <a:r>
              <a:rPr lang="en-US" b="1" dirty="0" smtClean="0">
                <a:solidFill>
                  <a:schemeClr val="accent4"/>
                </a:solidFill>
                <a:sym typeface="Wingdings" panose="05000000000000000000" pitchFamily="2" charset="2"/>
              </a:rPr>
              <a:t> FNAL nu program]</a:t>
            </a:r>
            <a:endParaRPr lang="en-US" b="1" dirty="0">
              <a:solidFill>
                <a:schemeClr val="accent4"/>
              </a:solidFill>
            </a:endParaRPr>
          </a:p>
          <a:p>
            <a:pPr lvl="1"/>
            <a:r>
              <a:rPr lang="en-US" i="1" dirty="0" smtClean="0"/>
              <a:t>Identify </a:t>
            </a:r>
            <a:r>
              <a:rPr lang="en-US" i="1" dirty="0"/>
              <a:t>the new physics of </a:t>
            </a:r>
            <a:r>
              <a:rPr lang="en-US" b="1" i="1" dirty="0"/>
              <a:t>Dark </a:t>
            </a:r>
            <a:r>
              <a:rPr lang="en-US" b="1" i="1" dirty="0" smtClean="0"/>
              <a:t>Matter </a:t>
            </a:r>
            <a:r>
              <a:rPr lang="en-US" b="1" dirty="0" smtClean="0">
                <a:solidFill>
                  <a:schemeClr val="accent4"/>
                </a:solidFill>
              </a:rPr>
              <a:t>[</a:t>
            </a:r>
            <a:r>
              <a:rPr lang="en-US" b="1" dirty="0" smtClean="0">
                <a:solidFill>
                  <a:schemeClr val="accent4"/>
                </a:solidFill>
                <a:sym typeface="Wingdings" panose="05000000000000000000" pitchFamily="2" charset="2"/>
              </a:rPr>
              <a:t> direct detection + LHC, ILC] </a:t>
            </a:r>
            <a:endParaRPr lang="en-US" b="1" dirty="0">
              <a:solidFill>
                <a:schemeClr val="accent4"/>
              </a:solidFill>
            </a:endParaRPr>
          </a:p>
          <a:p>
            <a:pPr lvl="1"/>
            <a:r>
              <a:rPr lang="en-US" i="1" dirty="0" smtClean="0"/>
              <a:t>Understand </a:t>
            </a:r>
            <a:r>
              <a:rPr lang="en-US" i="1" dirty="0"/>
              <a:t>cosmic acceleration: </a:t>
            </a:r>
            <a:r>
              <a:rPr lang="en-US" b="1" i="1" dirty="0"/>
              <a:t>Dark Energy </a:t>
            </a:r>
            <a:r>
              <a:rPr lang="en-US" i="1" dirty="0"/>
              <a:t>and </a:t>
            </a:r>
            <a:r>
              <a:rPr lang="en-US" i="1" dirty="0" smtClean="0"/>
              <a:t>Inflation</a:t>
            </a:r>
            <a:r>
              <a:rPr lang="en-US" dirty="0" smtClean="0"/>
              <a:t> </a:t>
            </a:r>
            <a:r>
              <a:rPr lang="en-US" b="1" dirty="0" smtClean="0">
                <a:solidFill>
                  <a:schemeClr val="accent4"/>
                </a:solidFill>
              </a:rPr>
              <a:t>[</a:t>
            </a:r>
            <a:r>
              <a:rPr lang="en-US" b="1" dirty="0" smtClean="0">
                <a:solidFill>
                  <a:schemeClr val="accent4"/>
                </a:solidFill>
                <a:sym typeface="Wingdings" panose="05000000000000000000" pitchFamily="2" charset="2"/>
              </a:rPr>
              <a:t> LSST, DESI, CMB next-gen </a:t>
            </a:r>
            <a:r>
              <a:rPr lang="en-US" b="1" dirty="0" err="1" smtClean="0">
                <a:solidFill>
                  <a:schemeClr val="accent4"/>
                </a:solidFill>
                <a:sym typeface="Wingdings" panose="05000000000000000000" pitchFamily="2" charset="2"/>
              </a:rPr>
              <a:t>expt’s</a:t>
            </a:r>
            <a:r>
              <a:rPr lang="en-US" b="1" dirty="0" smtClean="0">
                <a:solidFill>
                  <a:schemeClr val="accent4"/>
                </a:solidFill>
                <a:sym typeface="Wingdings" panose="05000000000000000000" pitchFamily="2" charset="2"/>
              </a:rPr>
              <a:t>]</a:t>
            </a:r>
            <a:endParaRPr lang="en-US" b="1" dirty="0">
              <a:solidFill>
                <a:schemeClr val="accent4"/>
              </a:solidFill>
            </a:endParaRPr>
          </a:p>
          <a:p>
            <a:pPr lvl="1"/>
            <a:r>
              <a:rPr lang="en-US" i="1" dirty="0" smtClean="0"/>
              <a:t>Explore </a:t>
            </a:r>
            <a:r>
              <a:rPr lang="en-US" i="1" dirty="0"/>
              <a:t>the </a:t>
            </a:r>
            <a:r>
              <a:rPr lang="en-US" b="1" i="1" dirty="0"/>
              <a:t>unknown</a:t>
            </a:r>
            <a:r>
              <a:rPr lang="en-US" i="1" dirty="0"/>
              <a:t>: new particles, interactions, and physical principles</a:t>
            </a:r>
            <a:r>
              <a:rPr lang="en-US" dirty="0" smtClean="0"/>
              <a:t>. </a:t>
            </a:r>
            <a:r>
              <a:rPr lang="en-US" b="1" dirty="0" smtClean="0">
                <a:solidFill>
                  <a:schemeClr val="accent4"/>
                </a:solidFill>
              </a:rPr>
              <a:t>[</a:t>
            </a:r>
            <a:r>
              <a:rPr lang="en-US" b="1" dirty="0" smtClean="0">
                <a:solidFill>
                  <a:schemeClr val="accent4"/>
                </a:solidFill>
                <a:sym typeface="Wingdings" panose="05000000000000000000" pitchFamily="2" charset="2"/>
              </a:rPr>
              <a:t> Mu2e + LHC, ILC and most other recommended IF projects]</a:t>
            </a:r>
            <a:endParaRPr lang="en-US" b="1" dirty="0" smtClean="0">
              <a:solidFill>
                <a:schemeClr val="accent4"/>
              </a:solidFill>
            </a:endParaRPr>
          </a:p>
          <a:p>
            <a:pPr lvl="1"/>
            <a:endParaRPr lang="en-US" dirty="0"/>
          </a:p>
        </p:txBody>
      </p:sp>
      <p:sp>
        <p:nvSpPr>
          <p:cNvPr id="3" name="Title 2"/>
          <p:cNvSpPr>
            <a:spLocks noGrp="1"/>
          </p:cNvSpPr>
          <p:nvPr>
            <p:ph type="title"/>
          </p:nvPr>
        </p:nvSpPr>
        <p:spPr/>
        <p:txBody>
          <a:bodyPr/>
          <a:lstStyle/>
          <a:p>
            <a:r>
              <a:rPr lang="en-US" dirty="0" smtClean="0"/>
              <a:t>P5: Executive Summary</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34</a:t>
            </a:fld>
            <a:endParaRPr lang="en-US"/>
          </a:p>
        </p:txBody>
      </p:sp>
      <p:sp>
        <p:nvSpPr>
          <p:cNvPr id="5" name="TextBox 4"/>
          <p:cNvSpPr txBox="1"/>
          <p:nvPr/>
        </p:nvSpPr>
        <p:spPr>
          <a:xfrm>
            <a:off x="797506" y="2413841"/>
            <a:ext cx="8027005" cy="923330"/>
          </a:xfrm>
          <a:prstGeom prst="rect">
            <a:avLst/>
          </a:prstGeom>
          <a:solidFill>
            <a:schemeClr val="bg1">
              <a:lumMod val="75000"/>
            </a:schemeClr>
          </a:solidFill>
        </p:spPr>
        <p:txBody>
          <a:bodyPr wrap="square" rtlCol="0">
            <a:spAutoFit/>
          </a:bodyPr>
          <a:lstStyle/>
          <a:p>
            <a:r>
              <a:rPr lang="en-US" dirty="0">
                <a:solidFill>
                  <a:schemeClr val="accent4">
                    <a:lumMod val="75000"/>
                  </a:schemeClr>
                </a:solidFill>
                <a:latin typeface="+mn-lt"/>
              </a:rPr>
              <a:t>This will require much work. </a:t>
            </a:r>
            <a:r>
              <a:rPr lang="en-US" dirty="0" smtClean="0">
                <a:solidFill>
                  <a:schemeClr val="accent4">
                    <a:lumMod val="75000"/>
                  </a:schemeClr>
                </a:solidFill>
                <a:latin typeface="+mn-lt"/>
              </a:rPr>
              <a:t>International </a:t>
            </a:r>
            <a:r>
              <a:rPr lang="en-US" dirty="0">
                <a:solidFill>
                  <a:schemeClr val="accent4">
                    <a:lumMod val="75000"/>
                  </a:schemeClr>
                </a:solidFill>
                <a:latin typeface="+mn-lt"/>
              </a:rPr>
              <a:t>partners are interested but cautious given US </a:t>
            </a:r>
            <a:r>
              <a:rPr lang="en-US" dirty="0" smtClean="0">
                <a:solidFill>
                  <a:schemeClr val="accent4">
                    <a:lumMod val="75000"/>
                  </a:schemeClr>
                </a:solidFill>
                <a:latin typeface="+mn-lt"/>
              </a:rPr>
              <a:t>history. We will engage DOE </a:t>
            </a:r>
            <a:r>
              <a:rPr lang="en-US" dirty="0">
                <a:solidFill>
                  <a:schemeClr val="accent4">
                    <a:lumMod val="75000"/>
                  </a:schemeClr>
                </a:solidFill>
                <a:latin typeface="+mn-lt"/>
              </a:rPr>
              <a:t>leadership </a:t>
            </a:r>
            <a:r>
              <a:rPr lang="en-US" dirty="0" smtClean="0">
                <a:solidFill>
                  <a:schemeClr val="accent4">
                    <a:lumMod val="75000"/>
                  </a:schemeClr>
                </a:solidFill>
                <a:latin typeface="+mn-lt"/>
              </a:rPr>
              <a:t>to support </a:t>
            </a:r>
            <a:r>
              <a:rPr lang="en-US" dirty="0">
                <a:solidFill>
                  <a:schemeClr val="accent4">
                    <a:lumMod val="75000"/>
                  </a:schemeClr>
                </a:solidFill>
                <a:latin typeface="+mn-lt"/>
              </a:rPr>
              <a:t>the P5 </a:t>
            </a:r>
            <a:r>
              <a:rPr lang="en-US" dirty="0" smtClean="0">
                <a:solidFill>
                  <a:schemeClr val="accent4">
                    <a:lumMod val="75000"/>
                  </a:schemeClr>
                </a:solidFill>
                <a:latin typeface="+mn-lt"/>
              </a:rPr>
              <a:t>plan and vigorously make the case with the rest of the Administration and Congress.</a:t>
            </a:r>
            <a:endParaRPr lang="en-US" dirty="0">
              <a:solidFill>
                <a:schemeClr val="accent4">
                  <a:lumMod val="75000"/>
                </a:schemeClr>
              </a:solidFill>
              <a:latin typeface="+mn-lt"/>
            </a:endParaRPr>
          </a:p>
        </p:txBody>
      </p:sp>
    </p:spTree>
    <p:extLst>
      <p:ext uri="{BB962C8B-B14F-4D97-AF65-F5344CB8AC3E}">
        <p14:creationId xmlns:p14="http://schemas.microsoft.com/office/powerpoint/2010/main" val="204080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i="1" dirty="0" smtClean="0">
                <a:solidFill>
                  <a:schemeClr val="bg1">
                    <a:lumMod val="75000"/>
                  </a:schemeClr>
                </a:solidFill>
              </a:rPr>
              <a:t>Small </a:t>
            </a:r>
            <a:r>
              <a:rPr lang="en-US" i="1" dirty="0">
                <a:solidFill>
                  <a:schemeClr val="bg1">
                    <a:lumMod val="75000"/>
                  </a:schemeClr>
                </a:solidFill>
              </a:rPr>
              <a:t>changes in yearly budgets have large impacts on the timeline and capability of the U.S. particle physics program. </a:t>
            </a:r>
            <a:r>
              <a:rPr lang="en-US" i="1" dirty="0"/>
              <a:t>Opportunities are identified where </a:t>
            </a:r>
            <a:r>
              <a:rPr lang="en-US" i="1" dirty="0">
                <a:solidFill>
                  <a:srgbClr val="0000CC"/>
                </a:solidFill>
              </a:rPr>
              <a:t>small limited-time funding increments would yield substantial returns</a:t>
            </a:r>
            <a:r>
              <a:rPr lang="en-US" i="1" dirty="0"/>
              <a:t>. </a:t>
            </a:r>
            <a:r>
              <a:rPr lang="en-US" dirty="0" smtClean="0">
                <a:solidFill>
                  <a:srgbClr val="7030A0"/>
                </a:solidFill>
              </a:rPr>
              <a:t>[</a:t>
            </a:r>
            <a:r>
              <a:rPr lang="en-US" dirty="0" smtClean="0">
                <a:solidFill>
                  <a:srgbClr val="7030A0"/>
                </a:solidFill>
                <a:sym typeface="Wingdings" panose="05000000000000000000" pitchFamily="2" charset="2"/>
              </a:rPr>
              <a:t> This is the core of the argument “why HEP budget should be ~Scenario B”]</a:t>
            </a:r>
            <a:endParaRPr lang="en-US" dirty="0">
              <a:solidFill>
                <a:srgbClr val="7030A0"/>
              </a:solidFill>
            </a:endParaRPr>
          </a:p>
          <a:p>
            <a:r>
              <a:rPr lang="en-US" i="1" dirty="0">
                <a:solidFill>
                  <a:schemeClr val="bg1">
                    <a:lumMod val="75000"/>
                  </a:schemeClr>
                </a:solidFill>
              </a:rPr>
              <a:t>The lowest budget scenario is detrimental to the long-term health of particle physics: the U.S. would lose its position as a global leader in this field, and highly productive international relationships would be fundamentally altered</a:t>
            </a:r>
            <a:r>
              <a:rPr lang="en-US" dirty="0" smtClean="0">
                <a:solidFill>
                  <a:srgbClr val="7030A0"/>
                </a:solidFill>
              </a:rPr>
              <a:t>.[</a:t>
            </a:r>
            <a:r>
              <a:rPr lang="en-US" dirty="0" smtClean="0">
                <a:solidFill>
                  <a:srgbClr val="7030A0"/>
                </a:solidFill>
                <a:sym typeface="Wingdings" panose="05000000000000000000" pitchFamily="2" charset="2"/>
              </a:rPr>
              <a:t> This is the core of the impact statement for “what if you are stuck in Scenario A budgets”]</a:t>
            </a:r>
            <a:endParaRPr lang="en-US" dirty="0">
              <a:solidFill>
                <a:srgbClr val="7030A0"/>
              </a:solidFill>
            </a:endParaRPr>
          </a:p>
          <a:p>
            <a:r>
              <a:rPr lang="en-US" i="1" dirty="0"/>
              <a:t>Three high-priority activities are identified for </a:t>
            </a:r>
            <a:r>
              <a:rPr lang="en-US" i="1" dirty="0">
                <a:solidFill>
                  <a:srgbClr val="0000CC"/>
                </a:solidFill>
              </a:rPr>
              <a:t>additional investments beyond our constrained scenarios</a:t>
            </a:r>
            <a:r>
              <a:rPr lang="en-US" i="1" dirty="0" smtClean="0"/>
              <a:t>: </a:t>
            </a:r>
            <a:r>
              <a:rPr lang="en-US" dirty="0" smtClean="0">
                <a:solidFill>
                  <a:srgbClr val="7030A0"/>
                </a:solidFill>
              </a:rPr>
              <a:t>[</a:t>
            </a:r>
            <a:r>
              <a:rPr lang="en-US" dirty="0" err="1" smtClean="0">
                <a:solidFill>
                  <a:srgbClr val="7030A0"/>
                </a:solidFill>
              </a:rPr>
              <a:t>ie</a:t>
            </a:r>
            <a:r>
              <a:rPr lang="en-US" dirty="0" smtClean="0">
                <a:solidFill>
                  <a:srgbClr val="7030A0"/>
                </a:solidFill>
              </a:rPr>
              <a:t>, Scenario C. </a:t>
            </a:r>
            <a:r>
              <a:rPr lang="en-US" dirty="0">
                <a:solidFill>
                  <a:srgbClr val="7030A0"/>
                </a:solidFill>
              </a:rPr>
              <a:t> </a:t>
            </a:r>
            <a:r>
              <a:rPr lang="en-US" dirty="0" smtClean="0">
                <a:solidFill>
                  <a:srgbClr val="7030A0"/>
                </a:solidFill>
              </a:rPr>
              <a:t>These will need additional development to become compelling arguments]</a:t>
            </a:r>
            <a:endParaRPr lang="en-US" dirty="0">
              <a:solidFill>
                <a:srgbClr val="7030A0"/>
              </a:solidFill>
            </a:endParaRPr>
          </a:p>
          <a:p>
            <a:pPr lvl="1"/>
            <a:r>
              <a:rPr lang="en-US" b="1" i="1" dirty="0" smtClean="0">
                <a:solidFill>
                  <a:srgbClr val="006600"/>
                </a:solidFill>
              </a:rPr>
              <a:t>Expansion </a:t>
            </a:r>
            <a:r>
              <a:rPr lang="en-US" b="1" i="1" dirty="0">
                <a:solidFill>
                  <a:srgbClr val="006600"/>
                </a:solidFill>
              </a:rPr>
              <a:t>of accelerator R&amp;D </a:t>
            </a:r>
            <a:r>
              <a:rPr lang="en-US" i="1" dirty="0">
                <a:solidFill>
                  <a:srgbClr val="006600"/>
                </a:solidFill>
              </a:rPr>
              <a:t>that would enable very high-energy future machines and likely provide benefits beyond particle physics</a:t>
            </a:r>
            <a:r>
              <a:rPr lang="en-US" b="1" dirty="0" smtClean="0">
                <a:solidFill>
                  <a:srgbClr val="7030A0"/>
                </a:solidFill>
              </a:rPr>
              <a:t>. [New HEPAP accelerator R&amp;D subpanel will address the case for such an expansion, and what investments would be recommended]</a:t>
            </a:r>
            <a:endParaRPr lang="en-US" b="1" dirty="0">
              <a:solidFill>
                <a:srgbClr val="7030A0"/>
              </a:solidFill>
            </a:endParaRPr>
          </a:p>
          <a:p>
            <a:pPr lvl="1"/>
            <a:r>
              <a:rPr lang="en-US" b="1" i="1" dirty="0" smtClean="0">
                <a:solidFill>
                  <a:schemeClr val="bg1">
                    <a:lumMod val="65000"/>
                  </a:schemeClr>
                </a:solidFill>
              </a:rPr>
              <a:t>Play </a:t>
            </a:r>
            <a:r>
              <a:rPr lang="en-US" b="1" i="1" dirty="0">
                <a:solidFill>
                  <a:schemeClr val="bg1">
                    <a:lumMod val="65000"/>
                  </a:schemeClr>
                </a:solidFill>
              </a:rPr>
              <a:t>world-leading roles in the ILC </a:t>
            </a:r>
            <a:r>
              <a:rPr lang="en-US" i="1" dirty="0">
                <a:solidFill>
                  <a:schemeClr val="bg1">
                    <a:lumMod val="65000"/>
                  </a:schemeClr>
                </a:solidFill>
              </a:rPr>
              <a:t>detector and accelerator programs</a:t>
            </a:r>
            <a:r>
              <a:rPr lang="en-US" i="1" dirty="0" smtClean="0">
                <a:solidFill>
                  <a:schemeClr val="bg1">
                    <a:lumMod val="65000"/>
                  </a:schemeClr>
                </a:solidFill>
              </a:rPr>
              <a:t>. </a:t>
            </a:r>
            <a:endParaRPr lang="en-US" i="1" dirty="0">
              <a:solidFill>
                <a:schemeClr val="bg1">
                  <a:lumMod val="65000"/>
                </a:schemeClr>
              </a:solidFill>
            </a:endParaRPr>
          </a:p>
          <a:p>
            <a:pPr lvl="1"/>
            <a:r>
              <a:rPr lang="en-US" b="1" i="1" dirty="0" smtClean="0">
                <a:solidFill>
                  <a:schemeClr val="bg1">
                    <a:lumMod val="65000"/>
                  </a:schemeClr>
                </a:solidFill>
              </a:rPr>
              <a:t>Host </a:t>
            </a:r>
            <a:r>
              <a:rPr lang="en-US" b="1" i="1" dirty="0">
                <a:solidFill>
                  <a:schemeClr val="bg1">
                    <a:lumMod val="65000"/>
                  </a:schemeClr>
                </a:solidFill>
              </a:rPr>
              <a:t>a large water-based neutrino detector </a:t>
            </a:r>
            <a:r>
              <a:rPr lang="en-US" i="1" dirty="0">
                <a:solidFill>
                  <a:schemeClr val="bg1">
                    <a:lumMod val="65000"/>
                  </a:schemeClr>
                </a:solidFill>
              </a:rPr>
              <a:t>to unify the global long-baseline neutrino community around the world’s highest intensity neutrino beam provided by </a:t>
            </a:r>
            <a:r>
              <a:rPr lang="en-US" i="1" dirty="0" err="1">
                <a:solidFill>
                  <a:schemeClr val="bg1">
                    <a:lumMod val="65000"/>
                  </a:schemeClr>
                </a:solidFill>
              </a:rPr>
              <a:t>Fermilab</a:t>
            </a:r>
            <a:r>
              <a:rPr lang="en-US" i="1" dirty="0" smtClean="0">
                <a:solidFill>
                  <a:schemeClr val="bg1">
                    <a:lumMod val="65000"/>
                  </a:schemeClr>
                </a:solidFill>
              </a:rPr>
              <a:t>. </a:t>
            </a:r>
            <a:endParaRPr lang="en-US" b="1" i="1" dirty="0">
              <a:solidFill>
                <a:schemeClr val="bg1">
                  <a:lumMod val="65000"/>
                </a:schemeClr>
              </a:solidFill>
            </a:endParaRPr>
          </a:p>
        </p:txBody>
      </p:sp>
      <p:sp>
        <p:nvSpPr>
          <p:cNvPr id="3" name="Title 2"/>
          <p:cNvSpPr>
            <a:spLocks noGrp="1"/>
          </p:cNvSpPr>
          <p:nvPr>
            <p:ph type="title"/>
          </p:nvPr>
        </p:nvSpPr>
        <p:spPr/>
        <p:txBody>
          <a:bodyPr/>
          <a:lstStyle/>
          <a:p>
            <a:r>
              <a:rPr lang="en-US" dirty="0" smtClean="0"/>
              <a:t>Funding Stability and Investment Opportunities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35</a:t>
            </a:fld>
            <a:endParaRPr lang="en-US"/>
          </a:p>
        </p:txBody>
      </p:sp>
    </p:spTree>
    <p:extLst>
      <p:ext uri="{BB962C8B-B14F-4D97-AF65-F5344CB8AC3E}">
        <p14:creationId xmlns:p14="http://schemas.microsoft.com/office/powerpoint/2010/main" val="4119309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solidFill>
                  <a:srgbClr val="0000CC"/>
                </a:solidFill>
              </a:rPr>
              <a:t>Global recommendations</a:t>
            </a:r>
          </a:p>
          <a:p>
            <a:r>
              <a:rPr lang="en-US" dirty="0" smtClean="0"/>
              <a:t>Recommendation </a:t>
            </a:r>
            <a:r>
              <a:rPr lang="en-US" dirty="0"/>
              <a:t>1: Pursue the most important opportunities wherever they are, and host unique, world-class facilities that engage the global scientific community.</a:t>
            </a:r>
          </a:p>
          <a:p>
            <a:r>
              <a:rPr lang="en-US" dirty="0" smtClean="0"/>
              <a:t>Recommendation </a:t>
            </a:r>
            <a:r>
              <a:rPr lang="en-US" dirty="0"/>
              <a:t>2: Pursue a program to address the five science Drivers</a:t>
            </a:r>
            <a:r>
              <a:rPr lang="en-US" dirty="0" smtClean="0"/>
              <a:t>.</a:t>
            </a:r>
            <a:r>
              <a:rPr lang="en-US" dirty="0"/>
              <a:t> </a:t>
            </a:r>
          </a:p>
          <a:p>
            <a:r>
              <a:rPr lang="en-US" dirty="0"/>
              <a:t>Recommendation 3: Develop a mechanism to reassess the project priority at critical decision stages if costs and/or capabilities change substantively</a:t>
            </a:r>
            <a:r>
              <a:rPr lang="en-US" dirty="0" smtClean="0"/>
              <a:t>.</a:t>
            </a:r>
            <a:r>
              <a:rPr lang="en-US" dirty="0"/>
              <a:t> </a:t>
            </a:r>
          </a:p>
          <a:p>
            <a:r>
              <a:rPr lang="en-US" dirty="0"/>
              <a:t>Recommendation 4: Maintain a program of projects of all scales, from the largest international projects to mid- and small-scale projects.</a:t>
            </a:r>
          </a:p>
          <a:p>
            <a:endParaRPr lang="en-US" dirty="0"/>
          </a:p>
        </p:txBody>
      </p:sp>
      <p:sp>
        <p:nvSpPr>
          <p:cNvPr id="3" name="Title 2"/>
          <p:cNvSpPr>
            <a:spLocks noGrp="1"/>
          </p:cNvSpPr>
          <p:nvPr>
            <p:ph type="title"/>
          </p:nvPr>
        </p:nvSpPr>
        <p:spPr/>
        <p:txBody>
          <a:bodyPr/>
          <a:lstStyle/>
          <a:p>
            <a:r>
              <a:rPr lang="en-US" dirty="0" smtClean="0"/>
              <a:t>Recommendations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36</a:t>
            </a:fld>
            <a:endParaRPr lang="en-US"/>
          </a:p>
        </p:txBody>
      </p:sp>
    </p:spTree>
    <p:extLst>
      <p:ext uri="{BB962C8B-B14F-4D97-AF65-F5344CB8AC3E}">
        <p14:creationId xmlns:p14="http://schemas.microsoft.com/office/powerpoint/2010/main" val="38317041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solidFill>
                  <a:srgbClr val="0000CC"/>
                </a:solidFill>
              </a:rPr>
              <a:t>Program budget allocation</a:t>
            </a:r>
            <a:endParaRPr lang="en-US" dirty="0">
              <a:solidFill>
                <a:srgbClr val="0000CC"/>
              </a:solidFill>
            </a:endParaRPr>
          </a:p>
          <a:p>
            <a:r>
              <a:rPr lang="en-US" dirty="0"/>
              <a:t>Recommendation 5: Increase the budget fraction invested in construction of projects to the 20%–25% range</a:t>
            </a:r>
            <a:r>
              <a:rPr lang="en-US" dirty="0" smtClean="0"/>
              <a:t>.</a:t>
            </a:r>
            <a:r>
              <a:rPr lang="en-US" dirty="0"/>
              <a:t> </a:t>
            </a:r>
          </a:p>
          <a:p>
            <a:r>
              <a:rPr lang="en-US" dirty="0"/>
              <a:t>Recommendation 6: In the research program, a balance should be found between providing enough resources to reap the full and timely science benefits from major projects and maintaining the flexibility to support, at a reasonable level, new ideas and developments outside approved projects</a:t>
            </a:r>
            <a:r>
              <a:rPr lang="en-US" dirty="0" smtClean="0"/>
              <a:t>.</a:t>
            </a:r>
            <a:r>
              <a:rPr lang="en-US" dirty="0"/>
              <a:t> </a:t>
            </a:r>
          </a:p>
          <a:p>
            <a:r>
              <a:rPr lang="en-US" dirty="0"/>
              <a:t>Recommendation 7: Any further reduction in level of effort for research should be planned with care, including assessment of potential damage in addition to alignment with the P5 vision</a:t>
            </a:r>
            <a:r>
              <a:rPr lang="en-US" dirty="0" smtClean="0"/>
              <a:t>.</a:t>
            </a:r>
            <a:r>
              <a:rPr lang="en-US" dirty="0"/>
              <a:t> </a:t>
            </a:r>
          </a:p>
          <a:p>
            <a:r>
              <a:rPr lang="en-US" dirty="0"/>
              <a:t>Recommendation 8: As with the research program and construction projects, facility and laboratory operations budgets should be evaluated to ensure alignment with the P5 vision.</a:t>
            </a:r>
          </a:p>
        </p:txBody>
      </p:sp>
      <p:sp>
        <p:nvSpPr>
          <p:cNvPr id="3" name="Title 2"/>
          <p:cNvSpPr>
            <a:spLocks noGrp="1"/>
          </p:cNvSpPr>
          <p:nvPr>
            <p:ph type="title"/>
          </p:nvPr>
        </p:nvSpPr>
        <p:spPr/>
        <p:txBody>
          <a:bodyPr/>
          <a:lstStyle/>
          <a:p>
            <a:r>
              <a:rPr lang="en-US" dirty="0" smtClean="0"/>
              <a:t>Recommendations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37</a:t>
            </a:fld>
            <a:endParaRPr lang="en-US"/>
          </a:p>
        </p:txBody>
      </p:sp>
    </p:spTree>
    <p:extLst>
      <p:ext uri="{BB962C8B-B14F-4D97-AF65-F5344CB8AC3E}">
        <p14:creationId xmlns:p14="http://schemas.microsoft.com/office/powerpoint/2010/main" val="18037011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smtClean="0">
                <a:solidFill>
                  <a:srgbClr val="0000CC"/>
                </a:solidFill>
              </a:rPr>
              <a:t>Project prioritization (part 1)</a:t>
            </a:r>
          </a:p>
          <a:p>
            <a:r>
              <a:rPr lang="en-US" dirty="0" smtClean="0"/>
              <a:t>Recommendation </a:t>
            </a:r>
            <a:r>
              <a:rPr lang="en-US" dirty="0"/>
              <a:t>9: Funding for participation of U.S. particle physicists in experiments hosted by other fields and other countries is appropriate and important, but should be evaluated in the context of the Drivers and the P5 Criteria and should not compromise the success of prioritized and approved particle physics experiments</a:t>
            </a:r>
            <a:r>
              <a:rPr lang="en-US" dirty="0" smtClean="0"/>
              <a:t>.</a:t>
            </a:r>
            <a:r>
              <a:rPr lang="en-US" dirty="0"/>
              <a:t> </a:t>
            </a:r>
          </a:p>
          <a:p>
            <a:r>
              <a:rPr lang="en-US" dirty="0"/>
              <a:t>Recommendation 10: Complete the LHC phase-I upgrades and collaborate in the high-luminosity upgrades of the accelerator and both general-purpose experiments (ATLAS and CMS). The LHC upgrades constitute our highest-priority near-term large project</a:t>
            </a:r>
            <a:r>
              <a:rPr lang="en-US" dirty="0" smtClean="0"/>
              <a:t>.</a:t>
            </a:r>
            <a:r>
              <a:rPr lang="en-US" dirty="0"/>
              <a:t> </a:t>
            </a:r>
          </a:p>
          <a:p>
            <a:r>
              <a:rPr lang="en-US" dirty="0"/>
              <a:t>Recommendation 11: Motivated by the strong scientific importance of the ILC and the recent initiative in Japan to host it, the U.S. should engage in modest and appropriate levels of ILC accelerator and detector design in areas where the U.S. can contribute critical expertise. Consider higher levels </a:t>
            </a:r>
            <a:r>
              <a:rPr lang="en-US" dirty="0" smtClean="0"/>
              <a:t>of </a:t>
            </a:r>
            <a:r>
              <a:rPr lang="en-US" dirty="0"/>
              <a:t>collaboration if ILC proceeds</a:t>
            </a:r>
            <a:r>
              <a:rPr lang="en-US" dirty="0" smtClean="0"/>
              <a:t>.</a:t>
            </a:r>
            <a:endParaRPr lang="en-US" dirty="0"/>
          </a:p>
        </p:txBody>
      </p:sp>
      <p:sp>
        <p:nvSpPr>
          <p:cNvPr id="3" name="Title 2"/>
          <p:cNvSpPr>
            <a:spLocks noGrp="1"/>
          </p:cNvSpPr>
          <p:nvPr>
            <p:ph type="title"/>
          </p:nvPr>
        </p:nvSpPr>
        <p:spPr/>
        <p:txBody>
          <a:bodyPr/>
          <a:lstStyle/>
          <a:p>
            <a:r>
              <a:rPr lang="en-US" dirty="0" smtClean="0"/>
              <a:t>Recommendations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38</a:t>
            </a:fld>
            <a:endParaRPr lang="en-US"/>
          </a:p>
        </p:txBody>
      </p:sp>
    </p:spTree>
    <p:extLst>
      <p:ext uri="{BB962C8B-B14F-4D97-AF65-F5344CB8AC3E}">
        <p14:creationId xmlns:p14="http://schemas.microsoft.com/office/powerpoint/2010/main" val="42586731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dirty="0">
                <a:solidFill>
                  <a:srgbClr val="0000CC"/>
                </a:solidFill>
              </a:rPr>
              <a:t>Project prioritization (</a:t>
            </a:r>
            <a:r>
              <a:rPr lang="en-US" dirty="0" smtClean="0">
                <a:solidFill>
                  <a:srgbClr val="0000CC"/>
                </a:solidFill>
              </a:rPr>
              <a:t>part 2)</a:t>
            </a:r>
          </a:p>
          <a:p>
            <a:r>
              <a:rPr lang="en-US" dirty="0" smtClean="0"/>
              <a:t>Recommendation </a:t>
            </a:r>
            <a:r>
              <a:rPr lang="en-US" dirty="0"/>
              <a:t>12: In collaboration with international partners, develop a coherent short- and long-baseline neutrino program hosted at Fermilab</a:t>
            </a:r>
            <a:r>
              <a:rPr lang="en-US" dirty="0" smtClean="0"/>
              <a:t>.</a:t>
            </a:r>
          </a:p>
          <a:p>
            <a:pPr lvl="1"/>
            <a:r>
              <a:rPr lang="en-US" dirty="0"/>
              <a:t>The minimum requirements to proceed are </a:t>
            </a:r>
            <a:r>
              <a:rPr lang="en-US" dirty="0" smtClean="0"/>
              <a:t>the </a:t>
            </a:r>
            <a:r>
              <a:rPr lang="en-US" dirty="0"/>
              <a:t>identified capability to reach an exposure of at least 120 </a:t>
            </a:r>
            <a:r>
              <a:rPr lang="en-US" dirty="0" err="1"/>
              <a:t>kt</a:t>
            </a:r>
            <a:r>
              <a:rPr lang="en-US" dirty="0"/>
              <a:t>*MW*</a:t>
            </a:r>
            <a:r>
              <a:rPr lang="en-US" dirty="0" err="1"/>
              <a:t>yr</a:t>
            </a:r>
            <a:r>
              <a:rPr lang="en-US" dirty="0"/>
              <a:t> by the </a:t>
            </a:r>
            <a:r>
              <a:rPr lang="en-US" dirty="0" smtClean="0"/>
              <a:t>2035 </a:t>
            </a:r>
            <a:r>
              <a:rPr lang="en-US" dirty="0"/>
              <a:t>timeframe, the far detector situated underground with cavern space for </a:t>
            </a:r>
            <a:r>
              <a:rPr lang="en-US" dirty="0" smtClean="0"/>
              <a:t>expansion </a:t>
            </a:r>
            <a:r>
              <a:rPr lang="en-US" dirty="0"/>
              <a:t>to at least 40kt </a:t>
            </a:r>
            <a:r>
              <a:rPr lang="en-US" dirty="0" err="1"/>
              <a:t>LAr</a:t>
            </a:r>
            <a:r>
              <a:rPr lang="en-US" dirty="0"/>
              <a:t> </a:t>
            </a:r>
            <a:r>
              <a:rPr lang="en-US" dirty="0" err="1"/>
              <a:t>fiducial</a:t>
            </a:r>
            <a:r>
              <a:rPr lang="en-US" dirty="0"/>
              <a:t>, and &gt;1.2MW beam upgradable to higher beam </a:t>
            </a:r>
            <a:r>
              <a:rPr lang="en-US" dirty="0" smtClean="0"/>
              <a:t>power. </a:t>
            </a:r>
            <a:r>
              <a:rPr lang="en-US" dirty="0"/>
              <a:t>The experiment should have the demonstrated capability to search for SN </a:t>
            </a:r>
            <a:r>
              <a:rPr lang="en-US" dirty="0" smtClean="0"/>
              <a:t>bursts </a:t>
            </a:r>
            <a:r>
              <a:rPr lang="en-US" dirty="0"/>
              <a:t>and proton decay, providing a significant improvement in discovery sensitivity </a:t>
            </a:r>
            <a:r>
              <a:rPr lang="en-US" dirty="0" smtClean="0"/>
              <a:t>over </a:t>
            </a:r>
            <a:r>
              <a:rPr lang="en-US" dirty="0"/>
              <a:t>current experiments for the proton lifetime</a:t>
            </a:r>
            <a:r>
              <a:rPr lang="en-US" dirty="0" smtClean="0"/>
              <a:t>.</a:t>
            </a:r>
          </a:p>
          <a:p>
            <a:pPr lvl="1"/>
            <a:r>
              <a:rPr lang="en-US" dirty="0"/>
              <a:t>To address even the minimum requirements specified above, the expertise </a:t>
            </a:r>
            <a:r>
              <a:rPr lang="en-US" dirty="0" smtClean="0"/>
              <a:t>and resources </a:t>
            </a:r>
            <a:r>
              <a:rPr lang="en-US" dirty="0"/>
              <a:t>of the international neutrino community are needed. A change in approach </a:t>
            </a:r>
            <a:r>
              <a:rPr lang="en-US" dirty="0" smtClean="0"/>
              <a:t>is therefore </a:t>
            </a:r>
            <a:r>
              <a:rPr lang="en-US" dirty="0"/>
              <a:t>required.</a:t>
            </a:r>
            <a:endParaRPr lang="en-US" dirty="0" smtClean="0"/>
          </a:p>
          <a:p>
            <a:r>
              <a:rPr lang="en-US" dirty="0" smtClean="0"/>
              <a:t>Recommendation </a:t>
            </a:r>
            <a:r>
              <a:rPr lang="en-US" dirty="0"/>
              <a:t>13: Form a new international collaboration to design and execute a highly capable Long-Baseline Neutrino facility (LBNF) hosted by the U.S. To proceed, a project plan and identified resources must exist to meet the minimum requirements in the text. LBNF is the highest-priority large project in its timeframe.</a:t>
            </a:r>
          </a:p>
          <a:p>
            <a:r>
              <a:rPr lang="en-US" dirty="0" smtClean="0"/>
              <a:t>Recommendation </a:t>
            </a:r>
            <a:r>
              <a:rPr lang="en-US" dirty="0"/>
              <a:t>14: Upgrade the Fermilab proton accelerator complex to produce higher intensity beams. R&amp;D for the Proton Improvement Plan II (PIP-II) should proceed immediately, followed by construction, to provide proton beams of &gt;1 MW by the time of first operation of the new long-baseline neutrino facility.</a:t>
            </a:r>
          </a:p>
          <a:p>
            <a:r>
              <a:rPr lang="en-US" dirty="0" smtClean="0"/>
              <a:t>Recommendation </a:t>
            </a:r>
            <a:r>
              <a:rPr lang="en-US" dirty="0"/>
              <a:t>15: Select and perform in the short term a set of small-scale short baseline experiments that can conclusively address experimental hints of physics beyond the three-neutrino paradigm. Some of these experiments should use liquid argon to advance the technology and build the international community for LBNF at Fermilab</a:t>
            </a:r>
            <a:r>
              <a:rPr lang="en-US" dirty="0" smtClean="0"/>
              <a:t>.</a:t>
            </a:r>
            <a:endParaRPr lang="en-US" dirty="0"/>
          </a:p>
        </p:txBody>
      </p:sp>
      <p:sp>
        <p:nvSpPr>
          <p:cNvPr id="3" name="Title 2"/>
          <p:cNvSpPr>
            <a:spLocks noGrp="1"/>
          </p:cNvSpPr>
          <p:nvPr>
            <p:ph type="title"/>
          </p:nvPr>
        </p:nvSpPr>
        <p:spPr/>
        <p:txBody>
          <a:bodyPr/>
          <a:lstStyle/>
          <a:p>
            <a:r>
              <a:rPr lang="en-US" dirty="0" smtClean="0"/>
              <a:t>Recommendations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39</a:t>
            </a:fld>
            <a:endParaRPr lang="en-US"/>
          </a:p>
        </p:txBody>
      </p:sp>
    </p:spTree>
    <p:extLst>
      <p:ext uri="{BB962C8B-B14F-4D97-AF65-F5344CB8AC3E}">
        <p14:creationId xmlns:p14="http://schemas.microsoft.com/office/powerpoint/2010/main" val="2845944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HEP P5 RESPONSES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397211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a:solidFill>
                  <a:srgbClr val="0000CC"/>
                </a:solidFill>
              </a:rPr>
              <a:t>Project prioritization (</a:t>
            </a:r>
            <a:r>
              <a:rPr lang="en-US" dirty="0" smtClean="0">
                <a:solidFill>
                  <a:srgbClr val="0000CC"/>
                </a:solidFill>
              </a:rPr>
              <a:t>part 3)</a:t>
            </a:r>
          </a:p>
          <a:p>
            <a:r>
              <a:rPr lang="en-US" dirty="0" smtClean="0"/>
              <a:t>Recommendation </a:t>
            </a:r>
            <a:r>
              <a:rPr lang="en-US" dirty="0"/>
              <a:t>16: Build DESI as a major step forward in dark energy science, if funding permits (see Scenarios discussion below).</a:t>
            </a:r>
          </a:p>
          <a:p>
            <a:r>
              <a:rPr lang="en-US" dirty="0"/>
              <a:t>Recommendation 17: Complete LSST as planned.</a:t>
            </a:r>
          </a:p>
          <a:p>
            <a:r>
              <a:rPr lang="en-US" dirty="0"/>
              <a:t>Recommendation 18: Support CMB experiments as part of the core particle physics program. The multidisciplinary nature of the science warrants continued multiagency support.</a:t>
            </a:r>
          </a:p>
          <a:p>
            <a:r>
              <a:rPr lang="en-US" dirty="0"/>
              <a:t>Recommendation 19: Proceed immediately with a broad second-generation (G2) dark matter direct detection program with capabilities described in the text. Invest in this program at a level significantly above that called for in the 2012 joint agency announcement of opportunity.</a:t>
            </a:r>
          </a:p>
          <a:p>
            <a:r>
              <a:rPr lang="en-US" dirty="0"/>
              <a:t>Recommendation 20: Support one or more third generation (G3) direct detection experiments, guided by the results of the preceding searches. Seek a globally complementary program and increased international partnership in G3 experiments.</a:t>
            </a:r>
          </a:p>
          <a:p>
            <a:r>
              <a:rPr lang="en-US" dirty="0"/>
              <a:t>Recommendation 21: Invest in CTA as part of the small projects portfolio if the critical NSF Astronomy funding can be obtained.</a:t>
            </a:r>
          </a:p>
          <a:p>
            <a:r>
              <a:rPr lang="en-US" dirty="0"/>
              <a:t>Recommendation 22: Complete the Mu2e and muon g-2 projects.</a:t>
            </a:r>
          </a:p>
        </p:txBody>
      </p:sp>
      <p:sp>
        <p:nvSpPr>
          <p:cNvPr id="3" name="Title 2"/>
          <p:cNvSpPr>
            <a:spLocks noGrp="1"/>
          </p:cNvSpPr>
          <p:nvPr>
            <p:ph type="title"/>
          </p:nvPr>
        </p:nvSpPr>
        <p:spPr/>
        <p:txBody>
          <a:bodyPr/>
          <a:lstStyle/>
          <a:p>
            <a:r>
              <a:rPr lang="en-US" dirty="0" smtClean="0"/>
              <a:t>Recommendations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40</a:t>
            </a:fld>
            <a:endParaRPr lang="en-US"/>
          </a:p>
        </p:txBody>
      </p:sp>
    </p:spTree>
    <p:extLst>
      <p:ext uri="{BB962C8B-B14F-4D97-AF65-F5344CB8AC3E}">
        <p14:creationId xmlns:p14="http://schemas.microsoft.com/office/powerpoint/2010/main" val="24776053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US" dirty="0" smtClean="0">
                <a:solidFill>
                  <a:srgbClr val="0000CC"/>
                </a:solidFill>
              </a:rPr>
              <a:t>Advanced technology R&amp;D and computing</a:t>
            </a:r>
          </a:p>
          <a:p>
            <a:r>
              <a:rPr lang="en-US" dirty="0"/>
              <a:t>Recommendation 23: Support the discipline of accelerator science through advanced accelerator facilities and through funding for university programs. Strengthen national laboratory-university R&amp;D partnerships, leveraging their diverse expertise and facilities.</a:t>
            </a:r>
          </a:p>
          <a:p>
            <a:r>
              <a:rPr lang="en-US" dirty="0" smtClean="0"/>
              <a:t>Recommendation </a:t>
            </a:r>
            <a:r>
              <a:rPr lang="en-US" dirty="0"/>
              <a:t>24: Participate in global conceptual design studies and critical path R&amp;D for future very high-energy proton-proton colliders. Continue to play a leadership role in superconducting magnet technology focused on the dual goals of increasing performance and decreasing costs.</a:t>
            </a:r>
          </a:p>
          <a:p>
            <a:r>
              <a:rPr lang="en-US" dirty="0" smtClean="0"/>
              <a:t>Recommendation </a:t>
            </a:r>
            <a:r>
              <a:rPr lang="en-US" dirty="0"/>
              <a:t>25: Pursue accelerator R&amp;D with high priority at levels consistent with budget constraints. Align the present R&amp;D program with the P5 priorities and long-term vision, with an appropriate balance among general R&amp;D, directed R&amp;D, and accelerator test facilities and among short, medium, and long term efforts. Focus on outcomes and capabilities that will dramatically improve cost effectiveness for mid-term and far-term accelerators.</a:t>
            </a:r>
          </a:p>
          <a:p>
            <a:r>
              <a:rPr lang="en-US" dirty="0" smtClean="0"/>
              <a:t>Recommendation </a:t>
            </a:r>
            <a:r>
              <a:rPr lang="en-US" dirty="0"/>
              <a:t>26: Focus resources toward directed instrumentation R&amp;D in the near-term for high-priority projects. As the technical challenges of current high</a:t>
            </a:r>
          </a:p>
          <a:p>
            <a:r>
              <a:rPr lang="en-US" dirty="0"/>
              <a:t>priority projects are met, restore to the extent possible a balanced mix of short-term and long-term R&amp;D.</a:t>
            </a:r>
          </a:p>
          <a:p>
            <a:r>
              <a:rPr lang="en-US" dirty="0" smtClean="0"/>
              <a:t>Recommendation </a:t>
            </a:r>
            <a:r>
              <a:rPr lang="en-US" dirty="0"/>
              <a:t>27: Strengthen university-national laboratory partnerships in instrumentation R&amp;D through investment in instrumentation at universities. Encourage graduate programs with a focus on instrumentation education at HEP supported universities and labs, and fully exploit the unique capabilities and facilities offered at each.</a:t>
            </a:r>
          </a:p>
          <a:p>
            <a:r>
              <a:rPr lang="en-US" dirty="0" smtClean="0"/>
              <a:t>Recommendation 28: </a:t>
            </a:r>
            <a:r>
              <a:rPr lang="en-US" dirty="0"/>
              <a:t>Strengthen the global cooperation between laboratories and universities to address computing and scientific software needs, and provide efficient training in next-generation hardware and data-science software relevant to particle physics. Investigate models for the development and maintenance of major software within and across research areas, including long-term data and software preservation.</a:t>
            </a:r>
          </a:p>
        </p:txBody>
      </p:sp>
      <p:sp>
        <p:nvSpPr>
          <p:cNvPr id="3" name="Title 2"/>
          <p:cNvSpPr>
            <a:spLocks noGrp="1"/>
          </p:cNvSpPr>
          <p:nvPr>
            <p:ph type="title"/>
          </p:nvPr>
        </p:nvSpPr>
        <p:spPr/>
        <p:txBody>
          <a:bodyPr/>
          <a:lstStyle/>
          <a:p>
            <a:r>
              <a:rPr lang="en-US" dirty="0" smtClean="0"/>
              <a:t>Recommendations</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41</a:t>
            </a:fld>
            <a:endParaRPr lang="en-US"/>
          </a:p>
        </p:txBody>
      </p:sp>
    </p:spTree>
    <p:extLst>
      <p:ext uri="{BB962C8B-B14F-4D97-AF65-F5344CB8AC3E}">
        <p14:creationId xmlns:p14="http://schemas.microsoft.com/office/powerpoint/2010/main" val="38834572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US" dirty="0" smtClean="0">
                <a:solidFill>
                  <a:srgbClr val="0000CC"/>
                </a:solidFill>
              </a:rPr>
              <a:t>Several of these recommendations represent significant changes in direction, which we highlight here:</a:t>
            </a:r>
          </a:p>
          <a:p>
            <a:r>
              <a:rPr lang="en-US" dirty="0" smtClean="0"/>
              <a:t>Increase </a:t>
            </a:r>
            <a:r>
              <a:rPr lang="en-US" dirty="0"/>
              <a:t>to 20%–25% the fraction of the budget devoted to construction, and </a:t>
            </a:r>
            <a:r>
              <a:rPr lang="en-US" dirty="0" smtClean="0"/>
              <a:t>plan </a:t>
            </a:r>
            <a:r>
              <a:rPr lang="en-US" dirty="0"/>
              <a:t>with care any further reductions in real funding levels for research. In our </a:t>
            </a:r>
            <a:r>
              <a:rPr lang="en-US" dirty="0" smtClean="0"/>
              <a:t>budget </a:t>
            </a:r>
            <a:r>
              <a:rPr lang="en-US" dirty="0"/>
              <a:t>exercises, we adopted an internal guideline of &gt;40% for research.</a:t>
            </a:r>
          </a:p>
          <a:p>
            <a:r>
              <a:rPr lang="en-US" dirty="0" smtClean="0"/>
              <a:t>A </a:t>
            </a:r>
            <a:r>
              <a:rPr lang="en-US" dirty="0"/>
              <a:t>change in approach is required for the long-baseline neutrino program. The </a:t>
            </a:r>
            <a:r>
              <a:rPr lang="en-US" dirty="0" smtClean="0"/>
              <a:t>activity </a:t>
            </a:r>
            <a:r>
              <a:rPr lang="en-US" dirty="0"/>
              <a:t>should be reformulated as an internationally coordinated and internationally </a:t>
            </a:r>
            <a:r>
              <a:rPr lang="en-US" dirty="0" smtClean="0"/>
              <a:t>funded </a:t>
            </a:r>
            <a:r>
              <a:rPr lang="en-US" dirty="0"/>
              <a:t>program, with Fermilab as the host, to reach the science driver goals specified in </a:t>
            </a:r>
            <a:r>
              <a:rPr lang="en-US" dirty="0" smtClean="0"/>
              <a:t>the </a:t>
            </a:r>
            <a:r>
              <a:rPr lang="en-US" dirty="0"/>
              <a:t>text. A new international collaboration should be formed.</a:t>
            </a:r>
          </a:p>
          <a:p>
            <a:r>
              <a:rPr lang="en-US" dirty="0" smtClean="0"/>
              <a:t>Upgrade </a:t>
            </a:r>
            <a:r>
              <a:rPr lang="en-US" dirty="0"/>
              <a:t>the Fermilab proton accelerator complex to produce higher intensity </a:t>
            </a:r>
            <a:r>
              <a:rPr lang="en-US" dirty="0" smtClean="0"/>
              <a:t>beams, </a:t>
            </a:r>
            <a:r>
              <a:rPr lang="en-US" dirty="0"/>
              <a:t>redirecting some of the existing accelerator R&amp;D and former Project-X activities </a:t>
            </a:r>
            <a:r>
              <a:rPr lang="en-US" dirty="0" smtClean="0"/>
              <a:t>at </a:t>
            </a:r>
            <a:r>
              <a:rPr lang="en-US" dirty="0"/>
              <a:t>Fermilab toward this effort. R&amp;D for PIP-II should proceed immediately, followed </a:t>
            </a:r>
            <a:r>
              <a:rPr lang="en-US" dirty="0" smtClean="0"/>
              <a:t>by </a:t>
            </a:r>
            <a:r>
              <a:rPr lang="en-US" dirty="0"/>
              <a:t>construction, to provide proton beams of &gt;1 MW by the time of first operation of </a:t>
            </a:r>
            <a:r>
              <a:rPr lang="en-US" dirty="0" smtClean="0"/>
              <a:t>the </a:t>
            </a:r>
            <a:r>
              <a:rPr lang="en-US" dirty="0"/>
              <a:t>new long-baseline neutrino facility.</a:t>
            </a:r>
          </a:p>
          <a:p>
            <a:r>
              <a:rPr lang="en-US" dirty="0" smtClean="0"/>
              <a:t>Proceed </a:t>
            </a:r>
            <a:r>
              <a:rPr lang="en-US" dirty="0"/>
              <a:t>immediately with a broad second-generation (G2) dark matter </a:t>
            </a:r>
            <a:r>
              <a:rPr lang="en-US" dirty="0" smtClean="0"/>
              <a:t>direct </a:t>
            </a:r>
            <a:r>
              <a:rPr lang="en-US" dirty="0"/>
              <a:t>detection program with capabilities described in the text. Invest in this program at </a:t>
            </a:r>
            <a:r>
              <a:rPr lang="en-US" dirty="0" smtClean="0"/>
              <a:t>a level </a:t>
            </a:r>
            <a:r>
              <a:rPr lang="en-US" dirty="0"/>
              <a:t>significantly above that called for in the </a:t>
            </a:r>
            <a:r>
              <a:rPr lang="en-US" dirty="0" smtClean="0"/>
              <a:t>2012 </a:t>
            </a:r>
            <a:r>
              <a:rPr lang="en-US" dirty="0"/>
              <a:t>joint agency announcement </a:t>
            </a:r>
            <a:r>
              <a:rPr lang="en-US" dirty="0" smtClean="0"/>
              <a:t>of </a:t>
            </a:r>
            <a:r>
              <a:rPr lang="en-US" dirty="0"/>
              <a:t>opportunity.</a:t>
            </a:r>
          </a:p>
          <a:p>
            <a:r>
              <a:rPr lang="en-US" dirty="0" smtClean="0"/>
              <a:t>Provide </a:t>
            </a:r>
            <a:r>
              <a:rPr lang="en-US" dirty="0"/>
              <a:t>substantially increased particle physics funding of CMB research </a:t>
            </a:r>
            <a:r>
              <a:rPr lang="en-US" dirty="0" smtClean="0"/>
              <a:t>and </a:t>
            </a:r>
            <a:r>
              <a:rPr lang="en-US" dirty="0"/>
              <a:t>projects, as part of the core particle physics program, in the context of </a:t>
            </a:r>
            <a:r>
              <a:rPr lang="en-US" dirty="0" smtClean="0"/>
              <a:t>continued </a:t>
            </a:r>
            <a:r>
              <a:rPr lang="en-US" dirty="0"/>
              <a:t>multiagency partnerships.</a:t>
            </a:r>
          </a:p>
          <a:p>
            <a:r>
              <a:rPr lang="en-US" dirty="0" smtClean="0"/>
              <a:t>Re-align </a:t>
            </a:r>
            <a:r>
              <a:rPr lang="en-US" dirty="0"/>
              <a:t>activities in accelerator R&amp;D, which is critical to our future, based on </a:t>
            </a:r>
            <a:r>
              <a:rPr lang="en-US" dirty="0" smtClean="0"/>
              <a:t>new </a:t>
            </a:r>
            <a:r>
              <a:rPr lang="en-US" dirty="0"/>
              <a:t>physics information and long-term needs. Specifically, reassess the Muon </a:t>
            </a:r>
            <a:r>
              <a:rPr lang="en-US" dirty="0" smtClean="0"/>
              <a:t>Accelerator </a:t>
            </a:r>
            <a:r>
              <a:rPr lang="en-US" dirty="0"/>
              <a:t>Program (MAP), incorporating into the general accelerator R&amp;D program </a:t>
            </a:r>
            <a:r>
              <a:rPr lang="en-US" dirty="0" smtClean="0"/>
              <a:t>those </a:t>
            </a:r>
            <a:r>
              <a:rPr lang="en-US" dirty="0"/>
              <a:t>activities that are of broad importance to accelerator R&amp;D, and consult with </a:t>
            </a:r>
            <a:r>
              <a:rPr lang="en-US" dirty="0" smtClean="0"/>
              <a:t>our </a:t>
            </a:r>
            <a:r>
              <a:rPr lang="en-US" dirty="0"/>
              <a:t>international partners on the early termination of MICE. In addition, in the </a:t>
            </a:r>
            <a:r>
              <a:rPr lang="en-US" dirty="0" smtClean="0"/>
              <a:t>general </a:t>
            </a:r>
            <a:r>
              <a:rPr lang="en-US" dirty="0"/>
              <a:t>accelerator R&amp;D program, focus on outcomes and capabilities that will </a:t>
            </a:r>
            <a:r>
              <a:rPr lang="en-US" dirty="0" smtClean="0"/>
              <a:t>dramatically </a:t>
            </a:r>
            <a:r>
              <a:rPr lang="en-US" dirty="0"/>
              <a:t>improve cost effectiveness for mid- and far-term accelerators.</a:t>
            </a:r>
          </a:p>
        </p:txBody>
      </p:sp>
      <p:sp>
        <p:nvSpPr>
          <p:cNvPr id="3" name="Title 2"/>
          <p:cNvSpPr>
            <a:spLocks noGrp="1"/>
          </p:cNvSpPr>
          <p:nvPr>
            <p:ph type="title"/>
          </p:nvPr>
        </p:nvSpPr>
        <p:spPr/>
        <p:txBody>
          <a:bodyPr/>
          <a:lstStyle/>
          <a:p>
            <a:r>
              <a:rPr lang="en-US" dirty="0" smtClean="0"/>
              <a:t>Changes in Direction</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42</a:t>
            </a:fld>
            <a:endParaRPr lang="en-US"/>
          </a:p>
        </p:txBody>
      </p:sp>
    </p:spTree>
    <p:extLst>
      <p:ext uri="{BB962C8B-B14F-4D97-AF65-F5344CB8AC3E}">
        <p14:creationId xmlns:p14="http://schemas.microsoft.com/office/powerpoint/2010/main" val="21878503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dirty="0">
                <a:solidFill>
                  <a:srgbClr val="0000CC"/>
                </a:solidFill>
              </a:rPr>
              <a:t>Scenario A is much more </a:t>
            </a:r>
            <a:r>
              <a:rPr lang="en-US" dirty="0" smtClean="0">
                <a:solidFill>
                  <a:srgbClr val="0000CC"/>
                </a:solidFill>
              </a:rPr>
              <a:t>challenging [than Scenario B]. </a:t>
            </a:r>
          </a:p>
          <a:p>
            <a:r>
              <a:rPr lang="en-US" dirty="0" smtClean="0"/>
              <a:t>The </a:t>
            </a:r>
            <a:r>
              <a:rPr lang="en-US" dirty="0"/>
              <a:t>reduction relative to Scenario B, which </a:t>
            </a:r>
            <a:r>
              <a:rPr lang="en-US" dirty="0" smtClean="0"/>
              <a:t>is </a:t>
            </a:r>
            <a:r>
              <a:rPr lang="en-US" dirty="0"/>
              <a:t>approximately $30M per year until FY2018 and then grows over time to $95M in </a:t>
            </a:r>
            <a:r>
              <a:rPr lang="en-US" dirty="0" smtClean="0"/>
              <a:t>2024, </a:t>
            </a:r>
            <a:r>
              <a:rPr lang="en-US" dirty="0"/>
              <a:t>would have very large impacts:</a:t>
            </a:r>
          </a:p>
          <a:p>
            <a:pPr lvl="1"/>
            <a:r>
              <a:rPr lang="en-US" dirty="0" smtClean="0"/>
              <a:t>DESI </a:t>
            </a:r>
            <a:r>
              <a:rPr lang="en-US" dirty="0"/>
              <a:t>would not be possible</a:t>
            </a:r>
          </a:p>
          <a:p>
            <a:pPr lvl="1"/>
            <a:r>
              <a:rPr lang="en-US" dirty="0" smtClean="0"/>
              <a:t>Accelerator </a:t>
            </a:r>
            <a:r>
              <a:rPr lang="en-US" dirty="0"/>
              <a:t>R&amp;D and advanced detector R&amp;D would be reduced </a:t>
            </a:r>
            <a:r>
              <a:rPr lang="en-US" dirty="0" smtClean="0"/>
              <a:t>substantially</a:t>
            </a:r>
            <a:endParaRPr lang="en-US" dirty="0"/>
          </a:p>
          <a:p>
            <a:pPr lvl="1"/>
            <a:r>
              <a:rPr lang="en-US" dirty="0" smtClean="0"/>
              <a:t>Extension </a:t>
            </a:r>
            <a:r>
              <a:rPr lang="en-US" dirty="0"/>
              <a:t>of flat-flat research program funding </a:t>
            </a:r>
            <a:r>
              <a:rPr lang="en-US" dirty="0" smtClean="0"/>
              <a:t>would </a:t>
            </a:r>
            <a:r>
              <a:rPr lang="en-US" dirty="0"/>
              <a:t>result in further </a:t>
            </a:r>
            <a:r>
              <a:rPr lang="en-US" dirty="0" smtClean="0"/>
              <a:t>personnel </a:t>
            </a:r>
            <a:r>
              <a:rPr lang="en-US" dirty="0"/>
              <a:t>reductions and loss of research </a:t>
            </a:r>
            <a:r>
              <a:rPr lang="en-US" dirty="0" smtClean="0"/>
              <a:t>capability</a:t>
            </a:r>
          </a:p>
          <a:p>
            <a:pPr lvl="1"/>
            <a:r>
              <a:rPr lang="en-US" dirty="0" smtClean="0"/>
              <a:t>Ramp </a:t>
            </a:r>
            <a:r>
              <a:rPr lang="en-US" dirty="0"/>
              <a:t>up of funding for LBNF would be delayed relative to Scenario </a:t>
            </a:r>
            <a:r>
              <a:rPr lang="en-US" dirty="0" smtClean="0"/>
              <a:t>B </a:t>
            </a:r>
            <a:r>
              <a:rPr lang="en-US" dirty="0"/>
              <a:t>(preliminary work would proceed immediately in both scenarios)</a:t>
            </a:r>
          </a:p>
          <a:p>
            <a:pPr lvl="1"/>
            <a:r>
              <a:rPr lang="en-US" dirty="0" smtClean="0"/>
              <a:t>A </a:t>
            </a:r>
            <a:r>
              <a:rPr lang="en-US" dirty="0"/>
              <a:t>small change in the funding profile of Mu2e may be required.</a:t>
            </a:r>
          </a:p>
          <a:p>
            <a:r>
              <a:rPr lang="en-US" dirty="0" smtClean="0"/>
              <a:t>DESI </a:t>
            </a:r>
            <a:r>
              <a:rPr lang="en-US" dirty="0"/>
              <a:t>should be the last project to be cut if moving from Scenario B toward Scenario </a:t>
            </a:r>
            <a:r>
              <a:rPr lang="en-US" dirty="0" smtClean="0"/>
              <a:t>A. A </a:t>
            </a:r>
            <a:r>
              <a:rPr lang="en-US" dirty="0"/>
              <a:t>small, limited-time increment above Scenario A would make this very important </a:t>
            </a:r>
            <a:r>
              <a:rPr lang="en-US" dirty="0" smtClean="0"/>
              <a:t>small </a:t>
            </a:r>
            <a:r>
              <a:rPr lang="en-US" dirty="0"/>
              <a:t>project possible</a:t>
            </a:r>
            <a:r>
              <a:rPr lang="en-US" dirty="0" smtClean="0"/>
              <a:t>.</a:t>
            </a:r>
          </a:p>
          <a:p>
            <a:r>
              <a:rPr lang="en-US" dirty="0"/>
              <a:t>Scenario A is precarious</a:t>
            </a:r>
            <a:r>
              <a:rPr lang="en-US" dirty="0" smtClean="0"/>
              <a:t>.</a:t>
            </a:r>
          </a:p>
          <a:p>
            <a:pPr lvl="1"/>
            <a:r>
              <a:rPr lang="en-US" dirty="0" smtClean="0"/>
              <a:t>It </a:t>
            </a:r>
            <a:r>
              <a:rPr lang="en-US" dirty="0"/>
              <a:t>is close to the point beyond which hosting a large </a:t>
            </a:r>
            <a:r>
              <a:rPr lang="en-US" dirty="0" smtClean="0"/>
              <a:t>project </a:t>
            </a:r>
            <a:r>
              <a:rPr lang="en-US" dirty="0"/>
              <a:t>(&gt;$0.5B) in the U.S. would not be possible while maintaining the other </a:t>
            </a:r>
            <a:r>
              <a:rPr lang="en-US" dirty="0" smtClean="0"/>
              <a:t>elements </a:t>
            </a:r>
            <a:r>
              <a:rPr lang="en-US" dirty="0"/>
              <a:t>necessary for mission success, particularly a minimal research program and our </a:t>
            </a:r>
            <a:r>
              <a:rPr lang="en-US" dirty="0" smtClean="0"/>
              <a:t>strong </a:t>
            </a:r>
            <a:r>
              <a:rPr lang="en-US" dirty="0"/>
              <a:t>leadership position in a small number of core, near-term projects, which produce a </a:t>
            </a:r>
            <a:r>
              <a:rPr lang="en-US" dirty="0" smtClean="0"/>
              <a:t>steady </a:t>
            </a:r>
            <a:r>
              <a:rPr lang="en-US" dirty="0"/>
              <a:t>stream of important new physics results. Without the capability to host a large project, </a:t>
            </a:r>
            <a:r>
              <a:rPr lang="en-US" dirty="0" smtClean="0"/>
              <a:t>the </a:t>
            </a:r>
            <a:r>
              <a:rPr lang="en-US" dirty="0"/>
              <a:t>U.S. would lose its position as a global leader in this field, and the </a:t>
            </a:r>
            <a:r>
              <a:rPr lang="en-US" dirty="0" smtClean="0"/>
              <a:t>international </a:t>
            </a:r>
            <a:r>
              <a:rPr lang="en-US" dirty="0"/>
              <a:t>relationships that have been so productive would be fundamentally altered</a:t>
            </a:r>
            <a:r>
              <a:rPr lang="en-US" dirty="0" smtClean="0"/>
              <a:t>.</a:t>
            </a:r>
          </a:p>
          <a:p>
            <a:r>
              <a:rPr lang="en-US" dirty="0"/>
              <a:t>The return on the investment of the relatively small increment from Scenario A </a:t>
            </a:r>
            <a:r>
              <a:rPr lang="en-US" dirty="0" smtClean="0"/>
              <a:t>to </a:t>
            </a:r>
            <a:r>
              <a:rPr lang="en-US" dirty="0"/>
              <a:t>Scenario B is large.</a:t>
            </a:r>
          </a:p>
        </p:txBody>
      </p:sp>
      <p:sp>
        <p:nvSpPr>
          <p:cNvPr id="3" name="Title 2"/>
          <p:cNvSpPr>
            <a:spLocks noGrp="1"/>
          </p:cNvSpPr>
          <p:nvPr>
            <p:ph type="title"/>
          </p:nvPr>
        </p:nvSpPr>
        <p:spPr/>
        <p:txBody>
          <a:bodyPr/>
          <a:lstStyle/>
          <a:p>
            <a:r>
              <a:rPr lang="en-US" dirty="0" smtClean="0"/>
              <a:t>Scenario A and Scenario B</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43</a:t>
            </a:fld>
            <a:endParaRPr lang="en-US"/>
          </a:p>
        </p:txBody>
      </p:sp>
    </p:spTree>
    <p:extLst>
      <p:ext uri="{BB962C8B-B14F-4D97-AF65-F5344CB8AC3E}">
        <p14:creationId xmlns:p14="http://schemas.microsoft.com/office/powerpoint/2010/main" val="3943580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dirty="0" smtClean="0">
                <a:solidFill>
                  <a:srgbClr val="0000CC"/>
                </a:solidFill>
              </a:rPr>
              <a:t>Our </a:t>
            </a:r>
            <a:r>
              <a:rPr lang="en-US" dirty="0">
                <a:solidFill>
                  <a:srgbClr val="0000CC"/>
                </a:solidFill>
              </a:rPr>
              <a:t>vision </a:t>
            </a:r>
            <a:r>
              <a:rPr lang="en-US" dirty="0" smtClean="0">
                <a:solidFill>
                  <a:srgbClr val="0000CC"/>
                </a:solidFill>
              </a:rPr>
              <a:t>for </a:t>
            </a:r>
            <a:r>
              <a:rPr lang="en-US" dirty="0">
                <a:solidFill>
                  <a:srgbClr val="0000CC"/>
                </a:solidFill>
              </a:rPr>
              <a:t>Scenario C is not a long list of projects. Instead, we focus on a few </a:t>
            </a:r>
            <a:r>
              <a:rPr lang="en-US" dirty="0" smtClean="0">
                <a:solidFill>
                  <a:srgbClr val="0000CC"/>
                </a:solidFill>
              </a:rPr>
              <a:t>high-priority opportunities:</a:t>
            </a:r>
          </a:p>
          <a:p>
            <a:r>
              <a:rPr lang="en-US" dirty="0"/>
              <a:t>The U.S. could move boldly toward development of transformational accelerator R&amp;D</a:t>
            </a:r>
            <a:r>
              <a:rPr lang="en-US" dirty="0" smtClean="0"/>
              <a:t>.</a:t>
            </a:r>
          </a:p>
          <a:p>
            <a:pPr lvl="1"/>
            <a:r>
              <a:rPr lang="en-US" dirty="0"/>
              <a:t>A detailed vision and roadmap should be articulated by the </a:t>
            </a:r>
            <a:r>
              <a:rPr lang="en-US" dirty="0" smtClean="0"/>
              <a:t>upcoming </a:t>
            </a:r>
            <a:r>
              <a:rPr lang="en-US" dirty="0"/>
              <a:t>HEPAP sub-panel on accelerator research</a:t>
            </a:r>
            <a:r>
              <a:rPr lang="en-US" dirty="0" smtClean="0"/>
              <a:t>.</a:t>
            </a:r>
          </a:p>
          <a:p>
            <a:pPr lvl="1"/>
            <a:r>
              <a:rPr lang="en-US" dirty="0" smtClean="0"/>
              <a:t>As </a:t>
            </a:r>
            <a:r>
              <a:rPr lang="en-US" dirty="0"/>
              <a:t>work proceeds worldwide on </a:t>
            </a:r>
            <a:r>
              <a:rPr lang="en-US" dirty="0" smtClean="0"/>
              <a:t>far-future </a:t>
            </a:r>
            <a:r>
              <a:rPr lang="en-US" dirty="0"/>
              <a:t>vision accelerator concepts, the U.S. should be counted among the potential host nations</a:t>
            </a:r>
            <a:r>
              <a:rPr lang="en-US" dirty="0" smtClean="0"/>
              <a:t>.</a:t>
            </a:r>
          </a:p>
          <a:p>
            <a:pPr lvl="1"/>
            <a:r>
              <a:rPr lang="en-US" dirty="0" smtClean="0"/>
              <a:t>Experience </a:t>
            </a:r>
            <a:r>
              <a:rPr lang="en-US" dirty="0"/>
              <a:t>suggests this effort will also have large, positive impacts beyond </a:t>
            </a:r>
            <a:r>
              <a:rPr lang="en-US" dirty="0" smtClean="0"/>
              <a:t>particle </a:t>
            </a:r>
            <a:r>
              <a:rPr lang="en-US" dirty="0"/>
              <a:t>physics</a:t>
            </a:r>
            <a:r>
              <a:rPr lang="en-US" dirty="0" smtClean="0"/>
              <a:t>.</a:t>
            </a:r>
          </a:p>
          <a:p>
            <a:r>
              <a:rPr lang="en-US" dirty="0"/>
              <a:t>The interest expressed in Japan of hosting the International Linear Collider (ILC), </a:t>
            </a:r>
            <a:r>
              <a:rPr lang="en-US" dirty="0" smtClean="0"/>
              <a:t>a </a:t>
            </a:r>
            <a:r>
              <a:rPr lang="en-US" dirty="0"/>
              <a:t>500 </a:t>
            </a:r>
            <a:r>
              <a:rPr lang="en-US" dirty="0" err="1"/>
              <a:t>GeV</a:t>
            </a:r>
            <a:r>
              <a:rPr lang="en-US" dirty="0"/>
              <a:t> </a:t>
            </a:r>
            <a:r>
              <a:rPr lang="en-US" dirty="0" err="1"/>
              <a:t>e</a:t>
            </a:r>
            <a:r>
              <a:rPr lang="en-US" baseline="30000" dirty="0" err="1"/>
              <a:t>+</a:t>
            </a:r>
            <a:r>
              <a:rPr lang="en-US" dirty="0" err="1"/>
              <a:t>e</a:t>
            </a:r>
            <a:r>
              <a:rPr lang="en-US" baseline="30000" dirty="0"/>
              <a:t>-</a:t>
            </a:r>
            <a:r>
              <a:rPr lang="en-US" dirty="0"/>
              <a:t> accelerator upgradable to 1 </a:t>
            </a:r>
            <a:r>
              <a:rPr lang="en-US" dirty="0" err="1"/>
              <a:t>TeV</a:t>
            </a:r>
            <a:r>
              <a:rPr lang="en-US" dirty="0"/>
              <a:t>, is an exciting development</a:t>
            </a:r>
            <a:r>
              <a:rPr lang="en-US" dirty="0" smtClean="0"/>
              <a:t>.</a:t>
            </a:r>
          </a:p>
          <a:p>
            <a:pPr lvl="1"/>
            <a:r>
              <a:rPr lang="en-US" dirty="0"/>
              <a:t>Should the ILC go forward, </a:t>
            </a:r>
            <a:r>
              <a:rPr lang="en-US" dirty="0" smtClean="0"/>
              <a:t>Scenario </a:t>
            </a:r>
            <a:r>
              <a:rPr lang="en-US" dirty="0"/>
              <a:t>C would enable the U.S. to play world-leading roles in the detector program as well </a:t>
            </a:r>
            <a:r>
              <a:rPr lang="en-US" dirty="0" smtClean="0"/>
              <a:t>as </a:t>
            </a:r>
            <a:r>
              <a:rPr lang="en-US" dirty="0"/>
              <a:t>provide critical accelerator components</a:t>
            </a:r>
            <a:r>
              <a:rPr lang="en-US" dirty="0" smtClean="0"/>
              <a:t>.</a:t>
            </a:r>
          </a:p>
          <a:p>
            <a:r>
              <a:rPr lang="en-US" dirty="0" smtClean="0"/>
              <a:t>It </a:t>
            </a:r>
            <a:r>
              <a:rPr lang="en-US" dirty="0"/>
              <a:t>could be possible for the U.S. to offer to host a large water </a:t>
            </a:r>
            <a:r>
              <a:rPr lang="en-US" dirty="0" smtClean="0"/>
              <a:t>Cherenkov </a:t>
            </a:r>
            <a:r>
              <a:rPr lang="en-US" dirty="0"/>
              <a:t>experiment, unifying the global long-baseline neutrino community to take full </a:t>
            </a:r>
            <a:r>
              <a:rPr lang="en-US" dirty="0" smtClean="0"/>
              <a:t>advantage </a:t>
            </a:r>
            <a:r>
              <a:rPr lang="en-US" dirty="0"/>
              <a:t>of the world’s highest intensity neutrino beam. </a:t>
            </a:r>
            <a:endParaRPr lang="en-US" dirty="0" smtClean="0"/>
          </a:p>
          <a:p>
            <a:pPr lvl="1"/>
            <a:r>
              <a:rPr lang="en-US" dirty="0" smtClean="0"/>
              <a:t>The </a:t>
            </a:r>
            <a:r>
              <a:rPr lang="en-US" dirty="0"/>
              <a:t>placement of the water and </a:t>
            </a:r>
            <a:r>
              <a:rPr lang="en-US" dirty="0" err="1" smtClean="0"/>
              <a:t>LAr</a:t>
            </a:r>
            <a:r>
              <a:rPr lang="en-US" dirty="0" smtClean="0"/>
              <a:t> </a:t>
            </a:r>
            <a:r>
              <a:rPr lang="en-US" dirty="0"/>
              <a:t>detectors would be optimized for </a:t>
            </a:r>
            <a:r>
              <a:rPr lang="en-US" dirty="0" smtClean="0"/>
              <a:t>complementarity</a:t>
            </a:r>
            <a:r>
              <a:rPr lang="en-US" dirty="0"/>
              <a:t>. This approach would be an </a:t>
            </a:r>
            <a:r>
              <a:rPr lang="en-US" dirty="0" smtClean="0"/>
              <a:t>excellent </a:t>
            </a:r>
            <a:r>
              <a:rPr lang="en-US" dirty="0"/>
              <a:t>example of global cooperation and planning</a:t>
            </a:r>
            <a:r>
              <a:rPr lang="en-US" dirty="0" smtClean="0"/>
              <a:t>.</a:t>
            </a:r>
          </a:p>
        </p:txBody>
      </p:sp>
      <p:sp>
        <p:nvSpPr>
          <p:cNvPr id="3" name="Title 2"/>
          <p:cNvSpPr>
            <a:spLocks noGrp="1"/>
          </p:cNvSpPr>
          <p:nvPr>
            <p:ph type="title"/>
          </p:nvPr>
        </p:nvSpPr>
        <p:spPr/>
        <p:txBody>
          <a:bodyPr/>
          <a:lstStyle/>
          <a:p>
            <a:r>
              <a:rPr lang="en-US" dirty="0" smtClean="0"/>
              <a:t>Scenario C</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44</a:t>
            </a:fld>
            <a:endParaRPr lang="en-US"/>
          </a:p>
        </p:txBody>
      </p:sp>
    </p:spTree>
    <p:extLst>
      <p:ext uri="{BB962C8B-B14F-4D97-AF65-F5344CB8AC3E}">
        <p14:creationId xmlns:p14="http://schemas.microsoft.com/office/powerpoint/2010/main" val="1739030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20000"/>
          </a:bodyPr>
          <a:lstStyle/>
          <a:p>
            <a:r>
              <a:rPr lang="en-US" dirty="0"/>
              <a:t>This report represents a consensus vision developed bottom-up by the physics community with </a:t>
            </a:r>
            <a:r>
              <a:rPr lang="en-US" dirty="0" smtClean="0"/>
              <a:t>extensive </a:t>
            </a:r>
            <a:r>
              <a:rPr lang="en-US" dirty="0"/>
              <a:t>consultation to identify the most exciting and productive areas of research and how we </a:t>
            </a:r>
            <a:r>
              <a:rPr lang="en-US" dirty="0" smtClean="0"/>
              <a:t>pursue </a:t>
            </a:r>
            <a:r>
              <a:rPr lang="en-US" dirty="0"/>
              <a:t>them.  </a:t>
            </a:r>
          </a:p>
          <a:p>
            <a:endParaRPr lang="en-US" dirty="0"/>
          </a:p>
          <a:p>
            <a:r>
              <a:rPr lang="en-US" dirty="0"/>
              <a:t>The report recognizes the reality of a challenging funding landscape, where choices have to be made </a:t>
            </a:r>
            <a:r>
              <a:rPr lang="en-US" dirty="0" smtClean="0"/>
              <a:t>and </a:t>
            </a:r>
            <a:r>
              <a:rPr lang="en-US" dirty="0"/>
              <a:t>resources stewarded carefully, and confronts those challenges head on.  </a:t>
            </a:r>
          </a:p>
          <a:p>
            <a:endParaRPr lang="en-US" dirty="0"/>
          </a:p>
          <a:p>
            <a:r>
              <a:rPr lang="en-US" dirty="0"/>
              <a:t>The promise/potential of high energy physics has never been greater – far from “settling” the big </a:t>
            </a:r>
            <a:r>
              <a:rPr lang="en-US" dirty="0" smtClean="0"/>
              <a:t>questions </a:t>
            </a:r>
            <a:r>
              <a:rPr lang="en-US" dirty="0"/>
              <a:t>in high energy physics, the discovery of the Higgs boson and other recent milestones in </a:t>
            </a:r>
            <a:r>
              <a:rPr lang="en-US" dirty="0" smtClean="0"/>
              <a:t>physics </a:t>
            </a:r>
            <a:r>
              <a:rPr lang="en-US" dirty="0"/>
              <a:t>have opened many more doors to exploring and understanding our universe.</a:t>
            </a:r>
          </a:p>
          <a:p>
            <a:endParaRPr lang="en-US" dirty="0"/>
          </a:p>
          <a:p>
            <a:r>
              <a:rPr lang="en-US" dirty="0"/>
              <a:t>Even given funding challenges, much important fundamental work can be accomplished and many </a:t>
            </a:r>
            <a:r>
              <a:rPr lang="en-US" dirty="0" smtClean="0"/>
              <a:t>tremendous </a:t>
            </a:r>
            <a:r>
              <a:rPr lang="en-US" dirty="0"/>
              <a:t>scientific opportunities pursued, if we make the right strategic choices as a community.</a:t>
            </a:r>
          </a:p>
          <a:p>
            <a:endParaRPr lang="en-US" dirty="0"/>
          </a:p>
          <a:p>
            <a:r>
              <a:rPr lang="en-US" dirty="0"/>
              <a:t>This is a time of excitement and intellectual fervor that can engage young scientists and provide </a:t>
            </a:r>
            <a:r>
              <a:rPr lang="en-US" dirty="0" smtClean="0"/>
              <a:t>direction </a:t>
            </a:r>
            <a:r>
              <a:rPr lang="en-US" dirty="0"/>
              <a:t>for a rewarding and fulfilling </a:t>
            </a:r>
            <a:r>
              <a:rPr lang="en-US" dirty="0" smtClean="0"/>
              <a:t>career</a:t>
            </a:r>
            <a:r>
              <a:rPr lang="en-US" dirty="0"/>
              <a:t>.</a:t>
            </a:r>
          </a:p>
          <a:p>
            <a:endParaRPr lang="en-US" dirty="0"/>
          </a:p>
        </p:txBody>
      </p:sp>
      <p:sp>
        <p:nvSpPr>
          <p:cNvPr id="2" name="Title 1"/>
          <p:cNvSpPr>
            <a:spLocks noGrp="1"/>
          </p:cNvSpPr>
          <p:nvPr>
            <p:ph type="title"/>
          </p:nvPr>
        </p:nvSpPr>
        <p:spPr/>
        <p:txBody>
          <a:bodyPr/>
          <a:lstStyle/>
          <a:p>
            <a:r>
              <a:rPr lang="en-US" dirty="0" smtClean="0"/>
              <a:t>Our P5 Elevator </a:t>
            </a:r>
            <a:r>
              <a:rPr lang="en-US" dirty="0"/>
              <a:t>S</a:t>
            </a:r>
            <a:r>
              <a:rPr lang="en-US" dirty="0" smtClean="0"/>
              <a:t>peech</a:t>
            </a:r>
            <a:endParaRPr lang="en-US" dirty="0"/>
          </a:p>
        </p:txBody>
      </p:sp>
    </p:spTree>
    <p:extLst>
      <p:ext uri="{BB962C8B-B14F-4D97-AF65-F5344CB8AC3E}">
        <p14:creationId xmlns:p14="http://schemas.microsoft.com/office/powerpoint/2010/main" val="1064363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6" y="866775"/>
            <a:ext cx="8601569" cy="5486524"/>
          </a:xfrm>
        </p:spPr>
        <p:txBody>
          <a:bodyPr>
            <a:noAutofit/>
          </a:bodyPr>
          <a:lstStyle/>
          <a:p>
            <a:r>
              <a:rPr lang="en-US" i="1" dirty="0" smtClean="0"/>
              <a:t>We </a:t>
            </a:r>
            <a:r>
              <a:rPr lang="en-US" i="1" dirty="0"/>
              <a:t>recommend a </a:t>
            </a:r>
            <a:r>
              <a:rPr lang="en-US" i="1" dirty="0">
                <a:solidFill>
                  <a:srgbClr val="0000CC"/>
                </a:solidFill>
              </a:rPr>
              <a:t>limited, prioritized and time-ordered</a:t>
            </a:r>
            <a:r>
              <a:rPr lang="en-US" i="1" dirty="0"/>
              <a:t> list of experiments to optimally address these science drivers, with pieces covering </a:t>
            </a:r>
            <a:r>
              <a:rPr lang="en-US" i="1" dirty="0">
                <a:solidFill>
                  <a:srgbClr val="0000CC"/>
                </a:solidFill>
              </a:rPr>
              <a:t>small, medium and large investment scales </a:t>
            </a:r>
            <a:r>
              <a:rPr lang="en-US" i="1" dirty="0"/>
              <a:t>that will </a:t>
            </a:r>
            <a:r>
              <a:rPr lang="en-US" i="1" dirty="0">
                <a:solidFill>
                  <a:srgbClr val="0000CC"/>
                </a:solidFill>
              </a:rPr>
              <a:t>produce results </a:t>
            </a:r>
            <a:r>
              <a:rPr lang="en-US" i="1" dirty="0" smtClean="0">
                <a:solidFill>
                  <a:srgbClr val="0000CC"/>
                </a:solidFill>
              </a:rPr>
              <a:t>continuously </a:t>
            </a:r>
            <a:r>
              <a:rPr lang="en-US" i="1" dirty="0" smtClean="0"/>
              <a:t>throughout </a:t>
            </a:r>
            <a:r>
              <a:rPr lang="en-US" i="1" dirty="0"/>
              <a:t>a twenty-year </a:t>
            </a:r>
            <a:r>
              <a:rPr lang="en-US" i="1" dirty="0" smtClean="0"/>
              <a:t>timeframe.</a:t>
            </a:r>
          </a:p>
          <a:p>
            <a:pPr lvl="1"/>
            <a:r>
              <a:rPr lang="en-US" sz="2000" b="1" dirty="0" smtClean="0">
                <a:solidFill>
                  <a:srgbClr val="006600"/>
                </a:solidFill>
              </a:rPr>
              <a:t>These derive directly from 5 Drivers</a:t>
            </a:r>
          </a:p>
          <a:p>
            <a:pPr lvl="1"/>
            <a:r>
              <a:rPr lang="en-US" sz="2000" b="1" dirty="0" smtClean="0">
                <a:solidFill>
                  <a:srgbClr val="006600"/>
                </a:solidFill>
              </a:rPr>
              <a:t>US contribution to big offshore projects (LHC, ILC) </a:t>
            </a:r>
            <a:r>
              <a:rPr lang="en-US" sz="2000" b="1" dirty="0">
                <a:solidFill>
                  <a:srgbClr val="006600"/>
                </a:solidFill>
              </a:rPr>
              <a:t> </a:t>
            </a:r>
            <a:r>
              <a:rPr lang="en-US" sz="2000" b="1" dirty="0" smtClean="0">
                <a:solidFill>
                  <a:srgbClr val="006600"/>
                </a:solidFill>
              </a:rPr>
              <a:t>to be decided after consultations with international partners. </a:t>
            </a:r>
          </a:p>
          <a:p>
            <a:pPr lvl="1"/>
            <a:r>
              <a:rPr lang="en-US" sz="2000" b="1" dirty="0" smtClean="0">
                <a:solidFill>
                  <a:srgbClr val="006600"/>
                </a:solidFill>
              </a:rPr>
              <a:t>LBNE reconfigured as fully international project to achieve science goals.</a:t>
            </a:r>
          </a:p>
          <a:p>
            <a:pPr lvl="1"/>
            <a:r>
              <a:rPr lang="en-US" sz="2000" b="1" dirty="0" smtClean="0">
                <a:solidFill>
                  <a:srgbClr val="006600"/>
                </a:solidFill>
              </a:rPr>
              <a:t>Time-ordering makes it feasible in ~flat budget scenarios (see timeline)</a:t>
            </a:r>
          </a:p>
          <a:p>
            <a:pPr lvl="1"/>
            <a:r>
              <a:rPr lang="en-US" sz="2000" b="1" dirty="0" smtClean="0">
                <a:solidFill>
                  <a:srgbClr val="006600"/>
                </a:solidFill>
              </a:rPr>
              <a:t>Some additional project-specific details on following slides</a:t>
            </a:r>
            <a:endParaRPr lang="en-US" sz="2000" b="1" dirty="0">
              <a:solidFill>
                <a:srgbClr val="006600"/>
              </a:solidFill>
            </a:endParaRPr>
          </a:p>
        </p:txBody>
      </p:sp>
      <p:sp>
        <p:nvSpPr>
          <p:cNvPr id="3" name="Title 2"/>
          <p:cNvSpPr>
            <a:spLocks noGrp="1"/>
          </p:cNvSpPr>
          <p:nvPr>
            <p:ph type="title"/>
          </p:nvPr>
        </p:nvSpPr>
        <p:spPr/>
        <p:txBody>
          <a:bodyPr/>
          <a:lstStyle/>
          <a:p>
            <a:r>
              <a:rPr lang="en-US" dirty="0" smtClean="0"/>
              <a:t>P5: Executive Summary</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6</a:t>
            </a:fld>
            <a:endParaRPr lang="en-US"/>
          </a:p>
        </p:txBody>
      </p:sp>
    </p:spTree>
    <p:extLst>
      <p:ext uri="{BB962C8B-B14F-4D97-AF65-F5344CB8AC3E}">
        <p14:creationId xmlns:p14="http://schemas.microsoft.com/office/powerpoint/2010/main" val="882436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and Physics Timeline</a:t>
            </a:r>
            <a:endParaRPr lang="en-US" dirty="0"/>
          </a:p>
        </p:txBody>
      </p:sp>
      <p:sp>
        <p:nvSpPr>
          <p:cNvPr id="3" name="Slide Number Placeholder 2"/>
          <p:cNvSpPr>
            <a:spLocks noGrp="1"/>
          </p:cNvSpPr>
          <p:nvPr>
            <p:ph type="sldNum" sz="quarter" idx="11"/>
          </p:nvPr>
        </p:nvSpPr>
        <p:spPr/>
        <p:txBody>
          <a:bodyPr/>
          <a:lstStyle/>
          <a:p>
            <a:pPr>
              <a:defRPr/>
            </a:pPr>
            <a:fld id="{56F4B2E3-7CDC-4972-8D42-2D141A8D5E9A}" type="slidenum">
              <a:rPr lang="en-US" smtClean="0"/>
              <a:pPr>
                <a:defRPr/>
              </a:pPr>
              <a:t>7</a:t>
            </a:fld>
            <a:endParaRPr lang="en-US"/>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28192" b="11501"/>
          <a:stretch/>
        </p:blipFill>
        <p:spPr>
          <a:xfrm>
            <a:off x="872197" y="784829"/>
            <a:ext cx="7399606" cy="6019319"/>
          </a:xfrm>
          <a:prstGeom prst="rect">
            <a:avLst/>
          </a:prstGeom>
        </p:spPr>
      </p:pic>
    </p:spTree>
    <p:extLst>
      <p:ext uri="{BB962C8B-B14F-4D97-AF65-F5344CB8AC3E}">
        <p14:creationId xmlns:p14="http://schemas.microsoft.com/office/powerpoint/2010/main" val="2872050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HEP P5 ACTION ITEMS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1620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“Particle Physics is Global” </a:t>
            </a:r>
            <a:r>
              <a:rPr lang="en-US" dirty="0" smtClean="0">
                <a:solidFill>
                  <a:srgbClr val="7030A0"/>
                </a:solidFill>
              </a:rPr>
              <a:t>[R1]*</a:t>
            </a:r>
          </a:p>
          <a:p>
            <a:pPr lvl="1"/>
            <a:r>
              <a:rPr lang="en-US" dirty="0" smtClean="0"/>
              <a:t>Already have full-time program manager dedicated to International issues (+ a growing fraction of HEP management time).</a:t>
            </a:r>
          </a:p>
          <a:p>
            <a:pPr lvl="2"/>
            <a:r>
              <a:rPr lang="en-US" dirty="0"/>
              <a:t>This will require much work. International partners are interested but cautious given US history. We will engage DOE leadership to support the P5 plan and vigorously make the case with the rest of the Administration and Congress</a:t>
            </a:r>
            <a:r>
              <a:rPr lang="en-US" dirty="0" smtClean="0"/>
              <a:t>. </a:t>
            </a:r>
          </a:p>
          <a:p>
            <a:pPr lvl="1"/>
            <a:r>
              <a:rPr lang="en-US" dirty="0" smtClean="0"/>
              <a:t>Many discussions with partners, SC international, State…</a:t>
            </a:r>
          </a:p>
          <a:p>
            <a:pPr lvl="2"/>
            <a:r>
              <a:rPr lang="en-US" dirty="0" smtClean="0"/>
              <a:t>New/Updated int’l agreements in preparation (CERN, Italy, India)</a:t>
            </a:r>
          </a:p>
          <a:p>
            <a:pPr lvl="3"/>
            <a:r>
              <a:rPr lang="en-US" dirty="0" smtClean="0"/>
              <a:t>Note formal agreements require State approval</a:t>
            </a:r>
          </a:p>
          <a:p>
            <a:pPr lvl="3"/>
            <a:r>
              <a:rPr lang="en-US" dirty="0" smtClean="0"/>
              <a:t>Informal agreements (e.g. MOUs) require SC approval</a:t>
            </a:r>
          </a:p>
          <a:p>
            <a:pPr lvl="2"/>
            <a:r>
              <a:rPr lang="en-US" dirty="0" smtClean="0"/>
              <a:t>Working on alignment and improving bi-directional nature of continuing int’l agreements (China, Japan)</a:t>
            </a:r>
          </a:p>
          <a:p>
            <a:pPr lvl="2"/>
            <a:r>
              <a:rPr lang="en-US" dirty="0" smtClean="0"/>
              <a:t>Exploring possible options with other interested parties (Korea, UK) </a:t>
            </a:r>
          </a:p>
          <a:p>
            <a:r>
              <a:rPr lang="en-US" dirty="0" smtClean="0"/>
              <a:t>The Five Drivers </a:t>
            </a:r>
            <a:r>
              <a:rPr lang="en-US" dirty="0" smtClean="0">
                <a:solidFill>
                  <a:srgbClr val="7030A0"/>
                </a:solidFill>
              </a:rPr>
              <a:t>[R2]*</a:t>
            </a:r>
          </a:p>
          <a:p>
            <a:pPr lvl="1"/>
            <a:r>
              <a:rPr lang="en-US" dirty="0" smtClean="0"/>
              <a:t>Can incorporate this concept fairly easily into HEP narrative justifications and other communications</a:t>
            </a:r>
          </a:p>
          <a:p>
            <a:pPr lvl="1"/>
            <a:r>
              <a:rPr lang="en-US" dirty="0" smtClean="0"/>
              <a:t>We are not abandoning “Frontiers” basis for budget</a:t>
            </a:r>
            <a:r>
              <a:rPr lang="en-US" dirty="0"/>
              <a:t> </a:t>
            </a:r>
            <a:r>
              <a:rPr lang="en-US" dirty="0" smtClean="0"/>
              <a:t>or internal program management</a:t>
            </a:r>
          </a:p>
          <a:p>
            <a:pPr marL="457146" lvl="1" indent="0">
              <a:buNone/>
            </a:pPr>
            <a:endParaRPr lang="en-US" dirty="0" smtClean="0"/>
          </a:p>
        </p:txBody>
      </p:sp>
      <p:sp>
        <p:nvSpPr>
          <p:cNvPr id="3" name="Title 2"/>
          <p:cNvSpPr>
            <a:spLocks noGrp="1"/>
          </p:cNvSpPr>
          <p:nvPr>
            <p:ph type="title"/>
          </p:nvPr>
        </p:nvSpPr>
        <p:spPr/>
        <p:txBody>
          <a:bodyPr/>
          <a:lstStyle/>
          <a:p>
            <a:r>
              <a:rPr lang="en-US" dirty="0" smtClean="0"/>
              <a:t>Near-Term Action Items : Big Picture</a:t>
            </a:r>
            <a:endParaRPr lang="en-US" dirty="0"/>
          </a:p>
        </p:txBody>
      </p:sp>
      <p:sp>
        <p:nvSpPr>
          <p:cNvPr id="4" name="Slide Number Placeholder 3"/>
          <p:cNvSpPr>
            <a:spLocks noGrp="1"/>
          </p:cNvSpPr>
          <p:nvPr>
            <p:ph type="sldNum" sz="quarter" idx="11"/>
          </p:nvPr>
        </p:nvSpPr>
        <p:spPr/>
        <p:txBody>
          <a:bodyPr/>
          <a:lstStyle/>
          <a:p>
            <a:pPr>
              <a:defRPr/>
            </a:pPr>
            <a:fld id="{56F4B2E3-7CDC-4972-8D42-2D141A8D5E9A}" type="slidenum">
              <a:rPr lang="en-US" smtClean="0"/>
              <a:pPr>
                <a:defRPr/>
              </a:pPr>
              <a:t>9</a:t>
            </a:fld>
            <a:endParaRPr lang="en-US"/>
          </a:p>
        </p:txBody>
      </p:sp>
      <p:sp>
        <p:nvSpPr>
          <p:cNvPr id="5" name="TextBox 4"/>
          <p:cNvSpPr txBox="1"/>
          <p:nvPr/>
        </p:nvSpPr>
        <p:spPr>
          <a:xfrm>
            <a:off x="2930488" y="6455885"/>
            <a:ext cx="5794872" cy="338554"/>
          </a:xfrm>
          <a:prstGeom prst="rect">
            <a:avLst/>
          </a:prstGeom>
          <a:noFill/>
        </p:spPr>
        <p:txBody>
          <a:bodyPr wrap="square" rtlCol="0">
            <a:spAutoFit/>
          </a:bodyPr>
          <a:lstStyle/>
          <a:p>
            <a:r>
              <a:rPr lang="en-US" sz="1600" dirty="0" smtClean="0">
                <a:solidFill>
                  <a:srgbClr val="7030A0"/>
                </a:solidFill>
                <a:latin typeface="+mn-lt"/>
              </a:rPr>
              <a:t>*Relevant P5 Recommendations referenced throughout with [R#]</a:t>
            </a:r>
            <a:endParaRPr lang="en-US" sz="1600" dirty="0">
              <a:solidFill>
                <a:srgbClr val="7030A0"/>
              </a:solidFill>
              <a:latin typeface="+mn-lt"/>
            </a:endParaRPr>
          </a:p>
        </p:txBody>
      </p:sp>
    </p:spTree>
    <p:extLst>
      <p:ext uri="{BB962C8B-B14F-4D97-AF65-F5344CB8AC3E}">
        <p14:creationId xmlns:p14="http://schemas.microsoft.com/office/powerpoint/2010/main" val="2949667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 HEP (March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32938</TotalTime>
  <Words>5745</Words>
  <Application>Microsoft Office PowerPoint</Application>
  <PresentationFormat>On-screen Show (4:3)</PresentationFormat>
  <Paragraphs>425</Paragraphs>
  <Slides>44</Slides>
  <Notes>3</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DOE HEP (March 2014)</vt:lpstr>
      <vt:lpstr>HEP P5 Response and Impacts</vt:lpstr>
      <vt:lpstr>Outline</vt:lpstr>
      <vt:lpstr>Take-Away Messages</vt:lpstr>
      <vt:lpstr>HEP P5 RESPONSES</vt:lpstr>
      <vt:lpstr>Our P5 Elevator Speech</vt:lpstr>
      <vt:lpstr>P5: Executive Summary</vt:lpstr>
      <vt:lpstr>Construction and Physics Timeline</vt:lpstr>
      <vt:lpstr>HEP P5 ACTION ITEMS</vt:lpstr>
      <vt:lpstr>Near-Term Action Items : Big Picture</vt:lpstr>
      <vt:lpstr>The Science Drivers  &amp;  The Frontiers</vt:lpstr>
      <vt:lpstr>Near-Term Action Items II : Major Changes</vt:lpstr>
      <vt:lpstr>Other P5 Recommendations</vt:lpstr>
      <vt:lpstr>Other P5 Recommendations Continued</vt:lpstr>
      <vt:lpstr>Project-Specific Comments</vt:lpstr>
      <vt:lpstr>Project Recommendations</vt:lpstr>
      <vt:lpstr>Project Recommendations Continued</vt:lpstr>
      <vt:lpstr>Project Recommendations Continued</vt:lpstr>
      <vt:lpstr>Project Recommendations Continued</vt:lpstr>
      <vt:lpstr>LBNF Internationalization [Recommendation 13]</vt:lpstr>
      <vt:lpstr>Some Concerns Expressed on LBNF and DOE Response</vt:lpstr>
      <vt:lpstr>More LBNF FAQ</vt:lpstr>
      <vt:lpstr>Other Recommended Projects </vt:lpstr>
      <vt:lpstr>Cosmic Frontier – Cherenkov Telescope Array (CTA)  (P5 Recommendations, OHEP Response)</vt:lpstr>
      <vt:lpstr>HEP Budget Impacts : FY15</vt:lpstr>
      <vt:lpstr>Open Issues</vt:lpstr>
      <vt:lpstr>P5 Rollout Timeline</vt:lpstr>
      <vt:lpstr>HEP Science &amp; Technology Connections</vt:lpstr>
      <vt:lpstr>Particle Physics Connections with Other Disciplines</vt:lpstr>
      <vt:lpstr>Paths Forward</vt:lpstr>
      <vt:lpstr>Take-Away Messages</vt:lpstr>
      <vt:lpstr>BACKUP</vt:lpstr>
      <vt:lpstr>Prioritization for Large Projects</vt:lpstr>
      <vt:lpstr>Prioritization for Medium and Small Projects</vt:lpstr>
      <vt:lpstr>P5: Executive Summary</vt:lpstr>
      <vt:lpstr>Funding Stability and Investment Opportunities</vt:lpstr>
      <vt:lpstr>Recommendations</vt:lpstr>
      <vt:lpstr>Recommendations</vt:lpstr>
      <vt:lpstr>Recommendations</vt:lpstr>
      <vt:lpstr>Recommendations</vt:lpstr>
      <vt:lpstr>Recommendations</vt:lpstr>
      <vt:lpstr>Recommendations</vt:lpstr>
      <vt:lpstr>Changes in Direction</vt:lpstr>
      <vt:lpstr>Scenario A and Scenario B</vt:lpstr>
      <vt:lpstr>Scenario C</vt:lpstr>
    </vt:vector>
  </TitlesOfParts>
  <Company>U.S. Department of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mormaLa</dc:creator>
  <cp:lastModifiedBy>Michael P Cooke</cp:lastModifiedBy>
  <cp:revision>2298</cp:revision>
  <cp:lastPrinted>2014-05-13T21:15:14Z</cp:lastPrinted>
  <dcterms:created xsi:type="dcterms:W3CDTF">2008-09-17T19:05:33Z</dcterms:created>
  <dcterms:modified xsi:type="dcterms:W3CDTF">2014-06-11T14:57:01Z</dcterms:modified>
</cp:coreProperties>
</file>