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82" r:id="rId2"/>
  </p:sldMasterIdLst>
  <p:notesMasterIdLst>
    <p:notesMasterId r:id="rId27"/>
  </p:notesMasterIdLst>
  <p:handoutMasterIdLst>
    <p:handoutMasterId r:id="rId28"/>
  </p:handoutMasterIdLst>
  <p:sldIdLst>
    <p:sldId id="334" r:id="rId3"/>
    <p:sldId id="341" r:id="rId4"/>
    <p:sldId id="409" r:id="rId5"/>
    <p:sldId id="410" r:id="rId6"/>
    <p:sldId id="415" r:id="rId7"/>
    <p:sldId id="414" r:id="rId8"/>
    <p:sldId id="394" r:id="rId9"/>
    <p:sldId id="411" r:id="rId10"/>
    <p:sldId id="419" r:id="rId11"/>
    <p:sldId id="407" r:id="rId12"/>
    <p:sldId id="406" r:id="rId13"/>
    <p:sldId id="408" r:id="rId14"/>
    <p:sldId id="395" r:id="rId15"/>
    <p:sldId id="412" r:id="rId16"/>
    <p:sldId id="378" r:id="rId17"/>
    <p:sldId id="380" r:id="rId18"/>
    <p:sldId id="405" r:id="rId19"/>
    <p:sldId id="387" r:id="rId20"/>
    <p:sldId id="397" r:id="rId21"/>
    <p:sldId id="398" r:id="rId22"/>
    <p:sldId id="335" r:id="rId23"/>
    <p:sldId id="383" r:id="rId24"/>
    <p:sldId id="403" r:id="rId25"/>
    <p:sldId id="418" r:id="rId26"/>
  </p:sldIdLst>
  <p:sldSz cx="9144000" cy="6858000" type="screen4x3"/>
  <p:notesSz cx="6934200" cy="92329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06D4"/>
    <a:srgbClr val="000000"/>
    <a:srgbClr val="E0692D"/>
    <a:srgbClr val="154D81"/>
    <a:srgbClr val="808080"/>
    <a:srgbClr val="DF652C"/>
    <a:srgbClr val="DF6424"/>
    <a:srgbClr val="D35420"/>
    <a:srgbClr val="DA5120"/>
    <a:srgbClr val="9E0F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1" d="100"/>
          <a:sy n="71" d="100"/>
        </p:scale>
        <p:origin x="57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7"/>
    </p:cViewPr>
  </p:sorter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667F04C-BE75-45F6-8143-FD6BE984F499}" type="doc">
      <dgm:prSet loTypeId="urn:microsoft.com/office/officeart/2005/8/layout/vList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DE30B3E-1E86-4268-9D47-1FA52AA2FC26}">
      <dgm:prSet phldrT="[Text]" custT="1"/>
      <dgm:spPr/>
      <dgm:t>
        <a:bodyPr/>
        <a:lstStyle/>
        <a:p>
          <a:r>
            <a:rPr lang="en-US" sz="2100" b="1" dirty="0" smtClean="0">
              <a:solidFill>
                <a:schemeClr val="bg1"/>
              </a:solidFill>
            </a:rPr>
            <a:t>Intensity Frontier of Particle Physics</a:t>
          </a:r>
        </a:p>
      </dgm:t>
    </dgm:pt>
    <dgm:pt modelId="{C8496085-FC6F-4A15-A0C7-AB61148B9E99}" type="parTrans" cxnId="{9BDD6DB1-68EC-49E5-BCFF-E76A9CEF674E}">
      <dgm:prSet/>
      <dgm:spPr/>
      <dgm:t>
        <a:bodyPr/>
        <a:lstStyle/>
        <a:p>
          <a:endParaRPr lang="en-US"/>
        </a:p>
      </dgm:t>
    </dgm:pt>
    <dgm:pt modelId="{5AB2858A-5871-4AAC-8885-710D3EC7DECE}" type="sibTrans" cxnId="{9BDD6DB1-68EC-49E5-BCFF-E76A9CEF674E}">
      <dgm:prSet/>
      <dgm:spPr/>
      <dgm:t>
        <a:bodyPr/>
        <a:lstStyle/>
        <a:p>
          <a:endParaRPr lang="en-US"/>
        </a:p>
      </dgm:t>
    </dgm:pt>
    <dgm:pt modelId="{6D7D7C0A-2E65-4F20-8883-8CA2CF20A7AC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Nonlinear, </a:t>
          </a:r>
          <a:r>
            <a:rPr lang="en-US" sz="1600" dirty="0" err="1" smtClean="0">
              <a:solidFill>
                <a:schemeClr val="bg1"/>
              </a:solidFill>
            </a:rPr>
            <a:t>integrable</a:t>
          </a:r>
          <a:r>
            <a:rPr lang="en-US" sz="1600" dirty="0" smtClean="0">
              <a:solidFill>
                <a:schemeClr val="bg1"/>
              </a:solidFill>
            </a:rPr>
            <a:t> optics</a:t>
          </a:r>
          <a:endParaRPr lang="en-US" sz="1600" dirty="0">
            <a:solidFill>
              <a:schemeClr val="bg1"/>
            </a:solidFill>
          </a:endParaRPr>
        </a:p>
      </dgm:t>
    </dgm:pt>
    <dgm:pt modelId="{15F10AC3-F519-4CAB-BB24-D900CE8CA52A}" type="parTrans" cxnId="{D101C58F-B72B-4610-A748-C66CECE7F696}">
      <dgm:prSet/>
      <dgm:spPr/>
      <dgm:t>
        <a:bodyPr/>
        <a:lstStyle/>
        <a:p>
          <a:endParaRPr lang="en-US"/>
        </a:p>
      </dgm:t>
    </dgm:pt>
    <dgm:pt modelId="{20798F96-F3CB-469A-9C67-84E035A58CFB}" type="sibTrans" cxnId="{D101C58F-B72B-4610-A748-C66CECE7F696}">
      <dgm:prSet/>
      <dgm:spPr/>
      <dgm:t>
        <a:bodyPr/>
        <a:lstStyle/>
        <a:p>
          <a:endParaRPr lang="en-US"/>
        </a:p>
      </dgm:t>
    </dgm:pt>
    <dgm:pt modelId="{F9ABEB95-A9EE-4ACB-94B4-92D80C5BC940}">
      <dgm:prSet phldrT="[Text]" custT="1"/>
      <dgm:spPr/>
      <dgm:t>
        <a:bodyPr/>
        <a:lstStyle/>
        <a:p>
          <a:r>
            <a:rPr lang="en-US" sz="1600" dirty="0" smtClean="0">
              <a:solidFill>
                <a:schemeClr val="bg1"/>
              </a:solidFill>
            </a:rPr>
            <a:t>Space-charge compensation</a:t>
          </a:r>
          <a:endParaRPr lang="en-US" sz="1600" dirty="0">
            <a:solidFill>
              <a:schemeClr val="bg1"/>
            </a:solidFill>
          </a:endParaRPr>
        </a:p>
      </dgm:t>
    </dgm:pt>
    <dgm:pt modelId="{AAF9E85B-622D-43B3-89F6-07A5334C9765}" type="parTrans" cxnId="{1C3387F5-A73C-4B95-9916-E920C9EDB94C}">
      <dgm:prSet/>
      <dgm:spPr/>
      <dgm:t>
        <a:bodyPr/>
        <a:lstStyle/>
        <a:p>
          <a:endParaRPr lang="en-US"/>
        </a:p>
      </dgm:t>
    </dgm:pt>
    <dgm:pt modelId="{0FE0D175-F7DA-4E30-96BB-F651E2FB4F94}" type="sibTrans" cxnId="{1C3387F5-A73C-4B95-9916-E920C9EDB94C}">
      <dgm:prSet/>
      <dgm:spPr/>
      <dgm:t>
        <a:bodyPr/>
        <a:lstStyle/>
        <a:p>
          <a:endParaRPr lang="en-US"/>
        </a:p>
      </dgm:t>
    </dgm:pt>
    <dgm:pt modelId="{753792EC-2502-4BB3-B41D-0D49CA3479EB}" type="pres">
      <dgm:prSet presAssocID="{A667F04C-BE75-45F6-8143-FD6BE984F4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C7521-F09D-465F-B571-9F175D87DF31}" type="pres">
      <dgm:prSet presAssocID="{DDE30B3E-1E86-4268-9D47-1FA52AA2FC26}" presName="comp" presStyleCnt="0"/>
      <dgm:spPr/>
      <dgm:t>
        <a:bodyPr/>
        <a:lstStyle/>
        <a:p>
          <a:endParaRPr lang="en-US"/>
        </a:p>
      </dgm:t>
    </dgm:pt>
    <dgm:pt modelId="{623D3E57-97B6-4F71-9961-F268211A8154}" type="pres">
      <dgm:prSet presAssocID="{DDE30B3E-1E86-4268-9D47-1FA52AA2FC26}" presName="box" presStyleLbl="node1" presStyleIdx="0" presStyleCnt="1"/>
      <dgm:spPr/>
      <dgm:t>
        <a:bodyPr/>
        <a:lstStyle/>
        <a:p>
          <a:endParaRPr lang="en-US"/>
        </a:p>
      </dgm:t>
    </dgm:pt>
    <dgm:pt modelId="{6EC4CBE4-2612-4D6C-BAE3-1422117CCC5D}" type="pres">
      <dgm:prSet presAssocID="{DDE30B3E-1E86-4268-9D47-1FA52AA2FC26}" presName="img" presStyleLbl="fgImgPlace1" presStyleIdx="0" presStyleCnt="1" custScaleX="101471" custScaleY="4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06EEEC-E25F-4BE7-819C-8942FC347026}" type="pres">
      <dgm:prSet presAssocID="{DDE30B3E-1E86-4268-9D47-1FA52AA2FC2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E1D7AD-D534-4FFB-A2A8-7B21EF70A747}" type="presOf" srcId="{DDE30B3E-1E86-4268-9D47-1FA52AA2FC26}" destId="{2806EEEC-E25F-4BE7-819C-8942FC347026}" srcOrd="1" destOrd="0" presId="urn:microsoft.com/office/officeart/2005/8/layout/vList4"/>
    <dgm:cxn modelId="{8070D3FB-FBA7-4CEC-A692-BF6464F1B994}" type="presOf" srcId="{DDE30B3E-1E86-4268-9D47-1FA52AA2FC26}" destId="{623D3E57-97B6-4F71-9961-F268211A8154}" srcOrd="0" destOrd="0" presId="urn:microsoft.com/office/officeart/2005/8/layout/vList4"/>
    <dgm:cxn modelId="{1C3387F5-A73C-4B95-9916-E920C9EDB94C}" srcId="{DDE30B3E-1E86-4268-9D47-1FA52AA2FC26}" destId="{F9ABEB95-A9EE-4ACB-94B4-92D80C5BC940}" srcOrd="1" destOrd="0" parTransId="{AAF9E85B-622D-43B3-89F6-07A5334C9765}" sibTransId="{0FE0D175-F7DA-4E30-96BB-F651E2FB4F94}"/>
    <dgm:cxn modelId="{5C21C68E-9213-4D93-8176-9D8B88B14896}" type="presOf" srcId="{6D7D7C0A-2E65-4F20-8883-8CA2CF20A7AC}" destId="{623D3E57-97B6-4F71-9961-F268211A8154}" srcOrd="0" destOrd="1" presId="urn:microsoft.com/office/officeart/2005/8/layout/vList4"/>
    <dgm:cxn modelId="{9BDD6DB1-68EC-49E5-BCFF-E76A9CEF674E}" srcId="{A667F04C-BE75-45F6-8143-FD6BE984F499}" destId="{DDE30B3E-1E86-4268-9D47-1FA52AA2FC26}" srcOrd="0" destOrd="0" parTransId="{C8496085-FC6F-4A15-A0C7-AB61148B9E99}" sibTransId="{5AB2858A-5871-4AAC-8885-710D3EC7DECE}"/>
    <dgm:cxn modelId="{454356EF-2C87-4CB3-8323-599EBAEFB1AE}" type="presOf" srcId="{A667F04C-BE75-45F6-8143-FD6BE984F499}" destId="{753792EC-2502-4BB3-B41D-0D49CA3479EB}" srcOrd="0" destOrd="0" presId="urn:microsoft.com/office/officeart/2005/8/layout/vList4"/>
    <dgm:cxn modelId="{C5F4FBC6-6E0D-4CC9-A62E-CD081233F566}" type="presOf" srcId="{F9ABEB95-A9EE-4ACB-94B4-92D80C5BC940}" destId="{2806EEEC-E25F-4BE7-819C-8942FC347026}" srcOrd="1" destOrd="2" presId="urn:microsoft.com/office/officeart/2005/8/layout/vList4"/>
    <dgm:cxn modelId="{EDC46CCE-DA80-47A7-92E3-597F0C6E973C}" type="presOf" srcId="{6D7D7C0A-2E65-4F20-8883-8CA2CF20A7AC}" destId="{2806EEEC-E25F-4BE7-819C-8942FC347026}" srcOrd="1" destOrd="1" presId="urn:microsoft.com/office/officeart/2005/8/layout/vList4"/>
    <dgm:cxn modelId="{D101C58F-B72B-4610-A748-C66CECE7F696}" srcId="{DDE30B3E-1E86-4268-9D47-1FA52AA2FC26}" destId="{6D7D7C0A-2E65-4F20-8883-8CA2CF20A7AC}" srcOrd="0" destOrd="0" parTransId="{15F10AC3-F519-4CAB-BB24-D900CE8CA52A}" sibTransId="{20798F96-F3CB-469A-9C67-84E035A58CFB}"/>
    <dgm:cxn modelId="{182679DA-64C7-4965-B5A7-D749E8DEF655}" type="presOf" srcId="{F9ABEB95-A9EE-4ACB-94B4-92D80C5BC940}" destId="{623D3E57-97B6-4F71-9961-F268211A8154}" srcOrd="0" destOrd="2" presId="urn:microsoft.com/office/officeart/2005/8/layout/vList4"/>
    <dgm:cxn modelId="{93DAE4ED-17D9-46FE-A761-C90B64313C29}" type="presParOf" srcId="{753792EC-2502-4BB3-B41D-0D49CA3479EB}" destId="{2D8C7521-F09D-465F-B571-9F175D87DF31}" srcOrd="0" destOrd="0" presId="urn:microsoft.com/office/officeart/2005/8/layout/vList4"/>
    <dgm:cxn modelId="{5BF66201-0E03-466F-96F0-0BF3BE4CC39D}" type="presParOf" srcId="{2D8C7521-F09D-465F-B571-9F175D87DF31}" destId="{623D3E57-97B6-4F71-9961-F268211A8154}" srcOrd="0" destOrd="0" presId="urn:microsoft.com/office/officeart/2005/8/layout/vList4"/>
    <dgm:cxn modelId="{5421C8FA-2144-463B-A251-244E477D0468}" type="presParOf" srcId="{2D8C7521-F09D-465F-B571-9F175D87DF31}" destId="{6EC4CBE4-2612-4D6C-BAE3-1422117CCC5D}" srcOrd="1" destOrd="0" presId="urn:microsoft.com/office/officeart/2005/8/layout/vList4"/>
    <dgm:cxn modelId="{AB01C1E9-D01A-43F5-B0AA-47C73E46FF62}" type="presParOf" srcId="{2D8C7521-F09D-465F-B571-9F175D87DF31}" destId="{2806EEEC-E25F-4BE7-819C-8942FC347026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67F04C-BE75-45F6-8143-FD6BE984F499}" type="doc">
      <dgm:prSet loTypeId="urn:microsoft.com/office/officeart/2005/8/layout/vList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DE30B3E-1E86-4268-9D47-1FA52AA2FC26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Energy Frontier of Particle Physics</a:t>
          </a:r>
          <a:endParaRPr lang="en-US" b="1" dirty="0">
            <a:solidFill>
              <a:schemeClr val="bg1"/>
            </a:solidFill>
          </a:endParaRPr>
        </a:p>
      </dgm:t>
    </dgm:pt>
    <dgm:pt modelId="{C8496085-FC6F-4A15-A0C7-AB61148B9E99}" type="parTrans" cxnId="{9BDD6DB1-68EC-49E5-BCFF-E76A9CEF6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B2858A-5871-4AAC-8885-710D3EC7DECE}" type="sibTrans" cxnId="{9BDD6DB1-68EC-49E5-BCFF-E76A9CEF6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D7D7C0A-2E65-4F20-8883-8CA2CF20A7A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Optical Stochastic Cooling</a:t>
          </a:r>
          <a:endParaRPr lang="en-US" dirty="0">
            <a:solidFill>
              <a:schemeClr val="bg1"/>
            </a:solidFill>
          </a:endParaRPr>
        </a:p>
      </dgm:t>
    </dgm:pt>
    <dgm:pt modelId="{15F10AC3-F519-4CAB-BB24-D900CE8CA52A}" type="parTrans" cxnId="{D101C58F-B72B-4610-A748-C66CECE7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0798F96-F3CB-469A-9C67-84E035A58CFB}" type="sibTrans" cxnId="{D101C58F-B72B-4610-A748-C66CECE7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A984138-F795-446D-95AD-609C549D4D6F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Advanced phase-space manipulation</a:t>
          </a:r>
          <a:endParaRPr lang="en-US" dirty="0">
            <a:solidFill>
              <a:schemeClr val="bg1"/>
            </a:solidFill>
          </a:endParaRPr>
        </a:p>
      </dgm:t>
    </dgm:pt>
    <dgm:pt modelId="{18AC8040-3D76-407B-99F9-1EDA8577FC12}" type="parTrans" cxnId="{A269D6C6-2274-401D-91C8-18F905EF586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42FC1222-AD85-460D-BF15-4C63EEE6E46A}" type="sibTrans" cxnId="{A269D6C6-2274-401D-91C8-18F905EF5867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4408DC7-2A73-4948-82E1-51123C8FB732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Flat beam-driven DWFA in slabs</a:t>
          </a:r>
          <a:endParaRPr lang="en-US" dirty="0">
            <a:solidFill>
              <a:schemeClr val="bg1"/>
            </a:solidFill>
          </a:endParaRPr>
        </a:p>
      </dgm:t>
    </dgm:pt>
    <dgm:pt modelId="{20BFA885-5DEE-4279-B07A-48A22D54D2C8}" type="parTrans" cxnId="{F03E61D9-9EA1-43E4-A0B7-FD5198E1525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AA2CAEE-8DAA-4C95-A5D7-CB3873B66740}" type="sibTrans" cxnId="{F03E61D9-9EA1-43E4-A0B7-FD5198E15255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53792EC-2502-4BB3-B41D-0D49CA3479EB}" type="pres">
      <dgm:prSet presAssocID="{A667F04C-BE75-45F6-8143-FD6BE984F4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C7521-F09D-465F-B571-9F175D87DF31}" type="pres">
      <dgm:prSet presAssocID="{DDE30B3E-1E86-4268-9D47-1FA52AA2FC26}" presName="comp" presStyleCnt="0"/>
      <dgm:spPr/>
      <dgm:t>
        <a:bodyPr/>
        <a:lstStyle/>
        <a:p>
          <a:endParaRPr lang="en-US"/>
        </a:p>
      </dgm:t>
    </dgm:pt>
    <dgm:pt modelId="{623D3E57-97B6-4F71-9961-F268211A8154}" type="pres">
      <dgm:prSet presAssocID="{DDE30B3E-1E86-4268-9D47-1FA52AA2FC26}" presName="box" presStyleLbl="node1" presStyleIdx="0" presStyleCnt="1"/>
      <dgm:spPr/>
      <dgm:t>
        <a:bodyPr/>
        <a:lstStyle/>
        <a:p>
          <a:endParaRPr lang="en-US"/>
        </a:p>
      </dgm:t>
    </dgm:pt>
    <dgm:pt modelId="{6EC4CBE4-2612-4D6C-BAE3-1422117CCC5D}" type="pres">
      <dgm:prSet presAssocID="{DDE30B3E-1E86-4268-9D47-1FA52AA2FC26}" presName="img" presStyleLbl="fgImgPlace1" presStyleIdx="0" presStyleCnt="1" custScaleY="4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06EEEC-E25F-4BE7-819C-8942FC347026}" type="pres">
      <dgm:prSet presAssocID="{DDE30B3E-1E86-4268-9D47-1FA52AA2FC2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D554F87-DCEB-4E89-AE09-A9D381090418}" type="presOf" srcId="{DDE30B3E-1E86-4268-9D47-1FA52AA2FC26}" destId="{623D3E57-97B6-4F71-9961-F268211A8154}" srcOrd="0" destOrd="0" presId="urn:microsoft.com/office/officeart/2005/8/layout/vList4"/>
    <dgm:cxn modelId="{2DB5B250-8227-4758-8CB9-88D00BB4D2C1}" type="presOf" srcId="{6D7D7C0A-2E65-4F20-8883-8CA2CF20A7AC}" destId="{623D3E57-97B6-4F71-9961-F268211A8154}" srcOrd="0" destOrd="1" presId="urn:microsoft.com/office/officeart/2005/8/layout/vList4"/>
    <dgm:cxn modelId="{9A5DC4B4-74A8-4CA9-A8BF-76AE0785B77F}" type="presOf" srcId="{E4408DC7-2A73-4948-82E1-51123C8FB732}" destId="{2806EEEC-E25F-4BE7-819C-8942FC347026}" srcOrd="1" destOrd="3" presId="urn:microsoft.com/office/officeart/2005/8/layout/vList4"/>
    <dgm:cxn modelId="{A269D6C6-2274-401D-91C8-18F905EF5867}" srcId="{DDE30B3E-1E86-4268-9D47-1FA52AA2FC26}" destId="{8A984138-F795-446D-95AD-609C549D4D6F}" srcOrd="1" destOrd="0" parTransId="{18AC8040-3D76-407B-99F9-1EDA8577FC12}" sibTransId="{42FC1222-AD85-460D-BF15-4C63EEE6E46A}"/>
    <dgm:cxn modelId="{07486295-082E-40ED-8DEF-FF32029AD9D1}" type="presOf" srcId="{E4408DC7-2A73-4948-82E1-51123C8FB732}" destId="{623D3E57-97B6-4F71-9961-F268211A8154}" srcOrd="0" destOrd="3" presId="urn:microsoft.com/office/officeart/2005/8/layout/vList4"/>
    <dgm:cxn modelId="{D101C58F-B72B-4610-A748-C66CECE7F696}" srcId="{DDE30B3E-1E86-4268-9D47-1FA52AA2FC26}" destId="{6D7D7C0A-2E65-4F20-8883-8CA2CF20A7AC}" srcOrd="0" destOrd="0" parTransId="{15F10AC3-F519-4CAB-BB24-D900CE8CA52A}" sibTransId="{20798F96-F3CB-469A-9C67-84E035A58CFB}"/>
    <dgm:cxn modelId="{AEF49DE9-DB38-4516-81DD-303E2E191FB7}" type="presOf" srcId="{6D7D7C0A-2E65-4F20-8883-8CA2CF20A7AC}" destId="{2806EEEC-E25F-4BE7-819C-8942FC347026}" srcOrd="1" destOrd="1" presId="urn:microsoft.com/office/officeart/2005/8/layout/vList4"/>
    <dgm:cxn modelId="{269733D5-F878-48BB-BE19-AAA6BA5C808D}" type="presOf" srcId="{8A984138-F795-446D-95AD-609C549D4D6F}" destId="{2806EEEC-E25F-4BE7-819C-8942FC347026}" srcOrd="1" destOrd="2" presId="urn:microsoft.com/office/officeart/2005/8/layout/vList4"/>
    <dgm:cxn modelId="{8CCB63E7-D74B-4764-AA7E-220D60DD3723}" type="presOf" srcId="{8A984138-F795-446D-95AD-609C549D4D6F}" destId="{623D3E57-97B6-4F71-9961-F268211A8154}" srcOrd="0" destOrd="2" presId="urn:microsoft.com/office/officeart/2005/8/layout/vList4"/>
    <dgm:cxn modelId="{FDDA22AD-2974-404B-AADB-F6FB55D0A6D5}" type="presOf" srcId="{DDE30B3E-1E86-4268-9D47-1FA52AA2FC26}" destId="{2806EEEC-E25F-4BE7-819C-8942FC347026}" srcOrd="1" destOrd="0" presId="urn:microsoft.com/office/officeart/2005/8/layout/vList4"/>
    <dgm:cxn modelId="{F03E61D9-9EA1-43E4-A0B7-FD5198E15255}" srcId="{DDE30B3E-1E86-4268-9D47-1FA52AA2FC26}" destId="{E4408DC7-2A73-4948-82E1-51123C8FB732}" srcOrd="2" destOrd="0" parTransId="{20BFA885-5DEE-4279-B07A-48A22D54D2C8}" sibTransId="{2AA2CAEE-8DAA-4C95-A5D7-CB3873B66740}"/>
    <dgm:cxn modelId="{9BDD6DB1-68EC-49E5-BCFF-E76A9CEF674E}" srcId="{A667F04C-BE75-45F6-8143-FD6BE984F499}" destId="{DDE30B3E-1E86-4268-9D47-1FA52AA2FC26}" srcOrd="0" destOrd="0" parTransId="{C8496085-FC6F-4A15-A0C7-AB61148B9E99}" sibTransId="{5AB2858A-5871-4AAC-8885-710D3EC7DECE}"/>
    <dgm:cxn modelId="{035F3D15-FCF0-4453-AB8C-B2F2D67A5EE9}" type="presOf" srcId="{A667F04C-BE75-45F6-8143-FD6BE984F499}" destId="{753792EC-2502-4BB3-B41D-0D49CA3479EB}" srcOrd="0" destOrd="0" presId="urn:microsoft.com/office/officeart/2005/8/layout/vList4"/>
    <dgm:cxn modelId="{CE5D87C9-F7CC-48DD-A49D-2290542F97EA}" type="presParOf" srcId="{753792EC-2502-4BB3-B41D-0D49CA3479EB}" destId="{2D8C7521-F09D-465F-B571-9F175D87DF31}" srcOrd="0" destOrd="0" presId="urn:microsoft.com/office/officeart/2005/8/layout/vList4"/>
    <dgm:cxn modelId="{5B82C6C3-7A93-4DF1-8336-DD673F4777B6}" type="presParOf" srcId="{2D8C7521-F09D-465F-B571-9F175D87DF31}" destId="{623D3E57-97B6-4F71-9961-F268211A8154}" srcOrd="0" destOrd="0" presId="urn:microsoft.com/office/officeart/2005/8/layout/vList4"/>
    <dgm:cxn modelId="{5C883CD8-2120-442C-952B-6D6DB960F550}" type="presParOf" srcId="{2D8C7521-F09D-465F-B571-9F175D87DF31}" destId="{6EC4CBE4-2612-4D6C-BAE3-1422117CCC5D}" srcOrd="1" destOrd="0" presId="urn:microsoft.com/office/officeart/2005/8/layout/vList4"/>
    <dgm:cxn modelId="{A2DE3964-70BC-49A1-BC63-5110391C58FE}" type="presParOf" srcId="{2D8C7521-F09D-465F-B571-9F175D87DF31}" destId="{2806EEEC-E25F-4BE7-819C-8942FC347026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667F04C-BE75-45F6-8143-FD6BE984F499}" type="doc">
      <dgm:prSet loTypeId="urn:microsoft.com/office/officeart/2005/8/layout/vList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DE30B3E-1E86-4268-9D47-1FA52AA2FC26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Superconducting Accelerators for Science</a:t>
          </a:r>
          <a:endParaRPr lang="en-US" b="1" dirty="0">
            <a:solidFill>
              <a:schemeClr val="bg1"/>
            </a:solidFill>
          </a:endParaRPr>
        </a:p>
      </dgm:t>
    </dgm:pt>
    <dgm:pt modelId="{C8496085-FC6F-4A15-A0C7-AB61148B9E99}" type="parTrans" cxnId="{9BDD6DB1-68EC-49E5-BCFF-E76A9CEF674E}">
      <dgm:prSet/>
      <dgm:spPr/>
      <dgm:t>
        <a:bodyPr/>
        <a:lstStyle/>
        <a:p>
          <a:endParaRPr lang="en-US"/>
        </a:p>
      </dgm:t>
    </dgm:pt>
    <dgm:pt modelId="{5AB2858A-5871-4AAC-8885-710D3EC7DECE}" type="sibTrans" cxnId="{9BDD6DB1-68EC-49E5-BCFF-E76A9CEF674E}">
      <dgm:prSet/>
      <dgm:spPr/>
      <dgm:t>
        <a:bodyPr/>
        <a:lstStyle/>
        <a:p>
          <a:endParaRPr lang="en-US"/>
        </a:p>
      </dgm:t>
    </dgm:pt>
    <dgm:pt modelId="{6D7D7C0A-2E65-4F20-8883-8CA2CF20A7A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Beam-based system tests with high-gradient </a:t>
          </a:r>
          <a:r>
            <a:rPr lang="en-US" dirty="0" err="1" smtClean="0">
              <a:solidFill>
                <a:schemeClr val="bg1"/>
              </a:solidFill>
            </a:rPr>
            <a:t>cryomodules</a:t>
          </a:r>
          <a:endParaRPr lang="en-US" dirty="0">
            <a:solidFill>
              <a:schemeClr val="bg1"/>
            </a:solidFill>
          </a:endParaRPr>
        </a:p>
      </dgm:t>
    </dgm:pt>
    <dgm:pt modelId="{15F10AC3-F519-4CAB-BB24-D900CE8CA52A}" type="parTrans" cxnId="{D101C58F-B72B-4610-A748-C66CECE7F696}">
      <dgm:prSet/>
      <dgm:spPr/>
      <dgm:t>
        <a:bodyPr/>
        <a:lstStyle/>
        <a:p>
          <a:endParaRPr lang="en-US"/>
        </a:p>
      </dgm:t>
    </dgm:pt>
    <dgm:pt modelId="{20798F96-F3CB-469A-9C67-84E035A58CFB}" type="sibTrans" cxnId="{D101C58F-B72B-4610-A748-C66CECE7F696}">
      <dgm:prSet/>
      <dgm:spPr/>
      <dgm:t>
        <a:bodyPr/>
        <a:lstStyle/>
        <a:p>
          <a:endParaRPr lang="en-US"/>
        </a:p>
      </dgm:t>
    </dgm:pt>
    <dgm:pt modelId="{92AF57ED-CDCE-4ED5-8BF1-1FD160E6328A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Long-range wakes</a:t>
          </a:r>
          <a:endParaRPr lang="en-US" dirty="0">
            <a:solidFill>
              <a:schemeClr val="bg1"/>
            </a:solidFill>
          </a:endParaRPr>
        </a:p>
      </dgm:t>
    </dgm:pt>
    <dgm:pt modelId="{0D2749E0-8D7F-4C59-9B0A-D8D8B8B06813}" type="parTrans" cxnId="{BFF78A26-1A40-4304-BFF3-712A89C0CE4E}">
      <dgm:prSet/>
      <dgm:spPr/>
      <dgm:t>
        <a:bodyPr/>
        <a:lstStyle/>
        <a:p>
          <a:endParaRPr lang="en-US"/>
        </a:p>
      </dgm:t>
    </dgm:pt>
    <dgm:pt modelId="{40B58F0D-4198-4B69-833E-0BBC06F232B3}" type="sibTrans" cxnId="{BFF78A26-1A40-4304-BFF3-712A89C0CE4E}">
      <dgm:prSet/>
      <dgm:spPr/>
      <dgm:t>
        <a:bodyPr/>
        <a:lstStyle/>
        <a:p>
          <a:endParaRPr lang="en-US"/>
        </a:p>
      </dgm:t>
    </dgm:pt>
    <dgm:pt modelId="{2D25CC8F-0318-4551-B338-AFBB7A52ADB7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Ultra-stable operation of SCLs</a:t>
          </a:r>
          <a:endParaRPr lang="en-US" dirty="0">
            <a:solidFill>
              <a:schemeClr val="bg1"/>
            </a:solidFill>
          </a:endParaRPr>
        </a:p>
      </dgm:t>
    </dgm:pt>
    <dgm:pt modelId="{74907800-845F-446E-8479-03FA08DB5B86}" type="parTrans" cxnId="{ED870820-7C42-49B6-9A58-BEC8E7F2D17A}">
      <dgm:prSet/>
      <dgm:spPr/>
      <dgm:t>
        <a:bodyPr/>
        <a:lstStyle/>
        <a:p>
          <a:endParaRPr lang="en-US"/>
        </a:p>
      </dgm:t>
    </dgm:pt>
    <dgm:pt modelId="{B02DA79B-77AA-41A0-8988-F6366073A916}" type="sibTrans" cxnId="{ED870820-7C42-49B6-9A58-BEC8E7F2D17A}">
      <dgm:prSet/>
      <dgm:spPr/>
      <dgm:t>
        <a:bodyPr/>
        <a:lstStyle/>
        <a:p>
          <a:endParaRPr lang="en-US"/>
        </a:p>
      </dgm:t>
    </dgm:pt>
    <dgm:pt modelId="{753792EC-2502-4BB3-B41D-0D49CA3479EB}" type="pres">
      <dgm:prSet presAssocID="{A667F04C-BE75-45F6-8143-FD6BE984F4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C7521-F09D-465F-B571-9F175D87DF31}" type="pres">
      <dgm:prSet presAssocID="{DDE30B3E-1E86-4268-9D47-1FA52AA2FC26}" presName="comp" presStyleCnt="0"/>
      <dgm:spPr/>
      <dgm:t>
        <a:bodyPr/>
        <a:lstStyle/>
        <a:p>
          <a:endParaRPr lang="en-US"/>
        </a:p>
      </dgm:t>
    </dgm:pt>
    <dgm:pt modelId="{623D3E57-97B6-4F71-9961-F268211A8154}" type="pres">
      <dgm:prSet presAssocID="{DDE30B3E-1E86-4268-9D47-1FA52AA2FC26}" presName="box" presStyleLbl="node1" presStyleIdx="0" presStyleCnt="1"/>
      <dgm:spPr/>
      <dgm:t>
        <a:bodyPr/>
        <a:lstStyle/>
        <a:p>
          <a:endParaRPr lang="en-US"/>
        </a:p>
      </dgm:t>
    </dgm:pt>
    <dgm:pt modelId="{6EC4CBE4-2612-4D6C-BAE3-1422117CCC5D}" type="pres">
      <dgm:prSet presAssocID="{DDE30B3E-1E86-4268-9D47-1FA52AA2FC26}" presName="img" presStyleLbl="fgImgPlace1" presStyleIdx="0" presStyleCnt="1" custScaleY="4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06EEEC-E25F-4BE7-819C-8942FC347026}" type="pres">
      <dgm:prSet presAssocID="{DDE30B3E-1E86-4268-9D47-1FA52AA2FC2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BCC3264-94A0-4F9C-B673-3270F41AC05F}" type="presOf" srcId="{92AF57ED-CDCE-4ED5-8BF1-1FD160E6328A}" destId="{2806EEEC-E25F-4BE7-819C-8942FC347026}" srcOrd="1" destOrd="2" presId="urn:microsoft.com/office/officeart/2005/8/layout/vList4"/>
    <dgm:cxn modelId="{ECA364F1-A76F-4E81-9B8E-043CFC7DEEAC}" type="presOf" srcId="{2D25CC8F-0318-4551-B338-AFBB7A52ADB7}" destId="{2806EEEC-E25F-4BE7-819C-8942FC347026}" srcOrd="1" destOrd="3" presId="urn:microsoft.com/office/officeart/2005/8/layout/vList4"/>
    <dgm:cxn modelId="{5F444A57-0553-494B-B122-3A7BDC4CD456}" type="presOf" srcId="{A667F04C-BE75-45F6-8143-FD6BE984F499}" destId="{753792EC-2502-4BB3-B41D-0D49CA3479EB}" srcOrd="0" destOrd="0" presId="urn:microsoft.com/office/officeart/2005/8/layout/vList4"/>
    <dgm:cxn modelId="{55C4D2F0-D778-41B4-AFBA-6F6BD9F4C4FD}" type="presOf" srcId="{DDE30B3E-1E86-4268-9D47-1FA52AA2FC26}" destId="{623D3E57-97B6-4F71-9961-F268211A8154}" srcOrd="0" destOrd="0" presId="urn:microsoft.com/office/officeart/2005/8/layout/vList4"/>
    <dgm:cxn modelId="{9DBC0D9A-8829-4BCD-8422-844CDE6570DC}" type="presOf" srcId="{92AF57ED-CDCE-4ED5-8BF1-1FD160E6328A}" destId="{623D3E57-97B6-4F71-9961-F268211A8154}" srcOrd="0" destOrd="2" presId="urn:microsoft.com/office/officeart/2005/8/layout/vList4"/>
    <dgm:cxn modelId="{9CC1E834-78B6-4236-96E8-947344F6A006}" type="presOf" srcId="{6D7D7C0A-2E65-4F20-8883-8CA2CF20A7AC}" destId="{2806EEEC-E25F-4BE7-819C-8942FC347026}" srcOrd="1" destOrd="1" presId="urn:microsoft.com/office/officeart/2005/8/layout/vList4"/>
    <dgm:cxn modelId="{D101C58F-B72B-4610-A748-C66CECE7F696}" srcId="{DDE30B3E-1E86-4268-9D47-1FA52AA2FC26}" destId="{6D7D7C0A-2E65-4F20-8883-8CA2CF20A7AC}" srcOrd="0" destOrd="0" parTransId="{15F10AC3-F519-4CAB-BB24-D900CE8CA52A}" sibTransId="{20798F96-F3CB-469A-9C67-84E035A58CFB}"/>
    <dgm:cxn modelId="{9D854A7A-B1C9-493A-A885-5A41B553807F}" type="presOf" srcId="{6D7D7C0A-2E65-4F20-8883-8CA2CF20A7AC}" destId="{623D3E57-97B6-4F71-9961-F268211A8154}" srcOrd="0" destOrd="1" presId="urn:microsoft.com/office/officeart/2005/8/layout/vList4"/>
    <dgm:cxn modelId="{9BDD6DB1-68EC-49E5-BCFF-E76A9CEF674E}" srcId="{A667F04C-BE75-45F6-8143-FD6BE984F499}" destId="{DDE30B3E-1E86-4268-9D47-1FA52AA2FC26}" srcOrd="0" destOrd="0" parTransId="{C8496085-FC6F-4A15-A0C7-AB61148B9E99}" sibTransId="{5AB2858A-5871-4AAC-8885-710D3EC7DECE}"/>
    <dgm:cxn modelId="{ED870820-7C42-49B6-9A58-BEC8E7F2D17A}" srcId="{DDE30B3E-1E86-4268-9D47-1FA52AA2FC26}" destId="{2D25CC8F-0318-4551-B338-AFBB7A52ADB7}" srcOrd="2" destOrd="0" parTransId="{74907800-845F-446E-8479-03FA08DB5B86}" sibTransId="{B02DA79B-77AA-41A0-8988-F6366073A916}"/>
    <dgm:cxn modelId="{88911AD2-79EF-4729-8B78-A8829E8AA091}" type="presOf" srcId="{DDE30B3E-1E86-4268-9D47-1FA52AA2FC26}" destId="{2806EEEC-E25F-4BE7-819C-8942FC347026}" srcOrd="1" destOrd="0" presId="urn:microsoft.com/office/officeart/2005/8/layout/vList4"/>
    <dgm:cxn modelId="{BFF78A26-1A40-4304-BFF3-712A89C0CE4E}" srcId="{DDE30B3E-1E86-4268-9D47-1FA52AA2FC26}" destId="{92AF57ED-CDCE-4ED5-8BF1-1FD160E6328A}" srcOrd="1" destOrd="0" parTransId="{0D2749E0-8D7F-4C59-9B0A-D8D8B8B06813}" sibTransId="{40B58F0D-4198-4B69-833E-0BBC06F232B3}"/>
    <dgm:cxn modelId="{C1A4663B-FCC2-4230-B811-3CDFDA07A479}" type="presOf" srcId="{2D25CC8F-0318-4551-B338-AFBB7A52ADB7}" destId="{623D3E57-97B6-4F71-9961-F268211A8154}" srcOrd="0" destOrd="3" presId="urn:microsoft.com/office/officeart/2005/8/layout/vList4"/>
    <dgm:cxn modelId="{ABA0D539-4A0C-4828-890B-FF55F0EBCC47}" type="presParOf" srcId="{753792EC-2502-4BB3-B41D-0D49CA3479EB}" destId="{2D8C7521-F09D-465F-B571-9F175D87DF31}" srcOrd="0" destOrd="0" presId="urn:microsoft.com/office/officeart/2005/8/layout/vList4"/>
    <dgm:cxn modelId="{F3011A69-9BD3-47B7-8199-2EF3131262AB}" type="presParOf" srcId="{2D8C7521-F09D-465F-B571-9F175D87DF31}" destId="{623D3E57-97B6-4F71-9961-F268211A8154}" srcOrd="0" destOrd="0" presId="urn:microsoft.com/office/officeart/2005/8/layout/vList4"/>
    <dgm:cxn modelId="{6612EE5B-88C7-4123-83EC-4AEEB9A840C3}" type="presParOf" srcId="{2D8C7521-F09D-465F-B571-9F175D87DF31}" destId="{6EC4CBE4-2612-4D6C-BAE3-1422117CCC5D}" srcOrd="1" destOrd="0" presId="urn:microsoft.com/office/officeart/2005/8/layout/vList4"/>
    <dgm:cxn modelId="{E5B709A8-CD6D-4A92-AF67-630139E4C381}" type="presParOf" srcId="{2D8C7521-F09D-465F-B571-9F175D87DF31}" destId="{2806EEEC-E25F-4BE7-819C-8942FC347026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667F04C-BE75-45F6-8143-FD6BE984F499}" type="doc">
      <dgm:prSet loTypeId="urn:microsoft.com/office/officeart/2005/8/layout/vList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DE30B3E-1E86-4268-9D47-1FA52AA2FC26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Novel Radiation Sources</a:t>
          </a:r>
          <a:endParaRPr lang="en-US" b="1" dirty="0">
            <a:solidFill>
              <a:schemeClr val="bg1"/>
            </a:solidFill>
          </a:endParaRPr>
        </a:p>
      </dgm:t>
    </dgm:pt>
    <dgm:pt modelId="{C8496085-FC6F-4A15-A0C7-AB61148B9E99}" type="parTrans" cxnId="{9BDD6DB1-68EC-49E5-BCFF-E76A9CEF6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B2858A-5871-4AAC-8885-710D3EC7DECE}" type="sibTrans" cxnId="{9BDD6DB1-68EC-49E5-BCFF-E76A9CEF6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D7D7C0A-2E65-4F20-8883-8CA2CF20A7A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High-brightness x-ray channeling</a:t>
          </a:r>
          <a:endParaRPr lang="en-US" dirty="0">
            <a:solidFill>
              <a:schemeClr val="bg1"/>
            </a:solidFill>
          </a:endParaRPr>
        </a:p>
      </dgm:t>
    </dgm:pt>
    <dgm:pt modelId="{15F10AC3-F519-4CAB-BB24-D900CE8CA52A}" type="parTrans" cxnId="{D101C58F-B72B-4610-A748-C66CECE7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0798F96-F3CB-469A-9C67-84E035A58CFB}" type="sibTrans" cxnId="{D101C58F-B72B-4610-A748-C66CECE7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1291464-1CBE-4C7E-ABBD-3EB163EB8B2D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Inverse Compton Gamma Ray source</a:t>
          </a:r>
          <a:endParaRPr lang="en-US" dirty="0">
            <a:solidFill>
              <a:schemeClr val="bg1"/>
            </a:solidFill>
          </a:endParaRPr>
        </a:p>
      </dgm:t>
    </dgm:pt>
    <dgm:pt modelId="{9907ADAC-E56A-4D80-97CD-7B25BFD710D6}" type="parTrans" cxnId="{7EC6A868-673D-4BF4-A4F3-9CFE483415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B5899DA5-63D4-40BB-B9FC-463C538DE5D8}" type="sibTrans" cxnId="{7EC6A868-673D-4BF4-A4F3-9CFE483415A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53792EC-2502-4BB3-B41D-0D49CA3479EB}" type="pres">
      <dgm:prSet presAssocID="{A667F04C-BE75-45F6-8143-FD6BE984F4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C7521-F09D-465F-B571-9F175D87DF31}" type="pres">
      <dgm:prSet presAssocID="{DDE30B3E-1E86-4268-9D47-1FA52AA2FC26}" presName="comp" presStyleCnt="0"/>
      <dgm:spPr/>
      <dgm:t>
        <a:bodyPr/>
        <a:lstStyle/>
        <a:p>
          <a:endParaRPr lang="en-US"/>
        </a:p>
      </dgm:t>
    </dgm:pt>
    <dgm:pt modelId="{623D3E57-97B6-4F71-9961-F268211A8154}" type="pres">
      <dgm:prSet presAssocID="{DDE30B3E-1E86-4268-9D47-1FA52AA2FC26}" presName="box" presStyleLbl="node1" presStyleIdx="0" presStyleCnt="1" custLinFactNeighborY="621"/>
      <dgm:spPr/>
      <dgm:t>
        <a:bodyPr/>
        <a:lstStyle/>
        <a:p>
          <a:endParaRPr lang="en-US"/>
        </a:p>
      </dgm:t>
    </dgm:pt>
    <dgm:pt modelId="{6EC4CBE4-2612-4D6C-BAE3-1422117CCC5D}" type="pres">
      <dgm:prSet presAssocID="{DDE30B3E-1E86-4268-9D47-1FA52AA2FC26}" presName="img" presStyleLbl="fgImgPlace1" presStyleIdx="0" presStyleCnt="1" custScaleY="4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06EEEC-E25F-4BE7-819C-8942FC347026}" type="pres">
      <dgm:prSet presAssocID="{DDE30B3E-1E86-4268-9D47-1FA52AA2FC2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E8B0F85-BAE6-4C34-9C80-5B1E94C8883E}" type="presOf" srcId="{A667F04C-BE75-45F6-8143-FD6BE984F499}" destId="{753792EC-2502-4BB3-B41D-0D49CA3479EB}" srcOrd="0" destOrd="0" presId="urn:microsoft.com/office/officeart/2005/8/layout/vList4"/>
    <dgm:cxn modelId="{9B82F8AC-711C-4DE2-B935-51B8102C4AD6}" type="presOf" srcId="{01291464-1CBE-4C7E-ABBD-3EB163EB8B2D}" destId="{2806EEEC-E25F-4BE7-819C-8942FC347026}" srcOrd="1" destOrd="2" presId="urn:microsoft.com/office/officeart/2005/8/layout/vList4"/>
    <dgm:cxn modelId="{7EC6A868-673D-4BF4-A4F3-9CFE483415A9}" srcId="{DDE30B3E-1E86-4268-9D47-1FA52AA2FC26}" destId="{01291464-1CBE-4C7E-ABBD-3EB163EB8B2D}" srcOrd="1" destOrd="0" parTransId="{9907ADAC-E56A-4D80-97CD-7B25BFD710D6}" sibTransId="{B5899DA5-63D4-40BB-B9FC-463C538DE5D8}"/>
    <dgm:cxn modelId="{F055AA1C-A9D8-49E2-A30D-C922B4A5C089}" type="presOf" srcId="{6D7D7C0A-2E65-4F20-8883-8CA2CF20A7AC}" destId="{2806EEEC-E25F-4BE7-819C-8942FC347026}" srcOrd="1" destOrd="1" presId="urn:microsoft.com/office/officeart/2005/8/layout/vList4"/>
    <dgm:cxn modelId="{06CB646D-1D5C-4ECD-8551-A8653D39C21B}" type="presOf" srcId="{01291464-1CBE-4C7E-ABBD-3EB163EB8B2D}" destId="{623D3E57-97B6-4F71-9961-F268211A8154}" srcOrd="0" destOrd="2" presId="urn:microsoft.com/office/officeart/2005/8/layout/vList4"/>
    <dgm:cxn modelId="{9BDD6DB1-68EC-49E5-BCFF-E76A9CEF674E}" srcId="{A667F04C-BE75-45F6-8143-FD6BE984F499}" destId="{DDE30B3E-1E86-4268-9D47-1FA52AA2FC26}" srcOrd="0" destOrd="0" parTransId="{C8496085-FC6F-4A15-A0C7-AB61148B9E99}" sibTransId="{5AB2858A-5871-4AAC-8885-710D3EC7DECE}"/>
    <dgm:cxn modelId="{D59018E6-2A30-4076-ADD4-32795A066605}" type="presOf" srcId="{DDE30B3E-1E86-4268-9D47-1FA52AA2FC26}" destId="{2806EEEC-E25F-4BE7-819C-8942FC347026}" srcOrd="1" destOrd="0" presId="urn:microsoft.com/office/officeart/2005/8/layout/vList4"/>
    <dgm:cxn modelId="{287441BE-1814-471E-9AEF-5D5A7FD1B242}" type="presOf" srcId="{DDE30B3E-1E86-4268-9D47-1FA52AA2FC26}" destId="{623D3E57-97B6-4F71-9961-F268211A8154}" srcOrd="0" destOrd="0" presId="urn:microsoft.com/office/officeart/2005/8/layout/vList4"/>
    <dgm:cxn modelId="{D101C58F-B72B-4610-A748-C66CECE7F696}" srcId="{DDE30B3E-1E86-4268-9D47-1FA52AA2FC26}" destId="{6D7D7C0A-2E65-4F20-8883-8CA2CF20A7AC}" srcOrd="0" destOrd="0" parTransId="{15F10AC3-F519-4CAB-BB24-D900CE8CA52A}" sibTransId="{20798F96-F3CB-469A-9C67-84E035A58CFB}"/>
    <dgm:cxn modelId="{8BCABF37-A3F0-40BB-ABA3-8F98ACD1738A}" type="presOf" srcId="{6D7D7C0A-2E65-4F20-8883-8CA2CF20A7AC}" destId="{623D3E57-97B6-4F71-9961-F268211A8154}" srcOrd="0" destOrd="1" presId="urn:microsoft.com/office/officeart/2005/8/layout/vList4"/>
    <dgm:cxn modelId="{F7BEDD4F-E631-41B2-8A1E-3243F9DB94EA}" type="presParOf" srcId="{753792EC-2502-4BB3-B41D-0D49CA3479EB}" destId="{2D8C7521-F09D-465F-B571-9F175D87DF31}" srcOrd="0" destOrd="0" presId="urn:microsoft.com/office/officeart/2005/8/layout/vList4"/>
    <dgm:cxn modelId="{6999806E-AC51-478B-9DBB-34E2BF497753}" type="presParOf" srcId="{2D8C7521-F09D-465F-B571-9F175D87DF31}" destId="{623D3E57-97B6-4F71-9961-F268211A8154}" srcOrd="0" destOrd="0" presId="urn:microsoft.com/office/officeart/2005/8/layout/vList4"/>
    <dgm:cxn modelId="{FFDFC181-C6D1-4601-AB80-45E21B3E7E54}" type="presParOf" srcId="{2D8C7521-F09D-465F-B571-9F175D87DF31}" destId="{6EC4CBE4-2612-4D6C-BAE3-1422117CCC5D}" srcOrd="1" destOrd="0" presId="urn:microsoft.com/office/officeart/2005/8/layout/vList4"/>
    <dgm:cxn modelId="{EC9F1DD1-FE70-489A-B5EE-4458D6A93929}" type="presParOf" srcId="{2D8C7521-F09D-465F-B571-9F175D87DF31}" destId="{2806EEEC-E25F-4BE7-819C-8942FC347026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667F04C-BE75-45F6-8143-FD6BE984F499}" type="doc">
      <dgm:prSet loTypeId="urn:microsoft.com/office/officeart/2005/8/layout/vList4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DDE30B3E-1E86-4268-9D47-1FA52AA2FC26}">
      <dgm:prSet phldrT="[Text]"/>
      <dgm:spPr/>
      <dgm:t>
        <a:bodyPr/>
        <a:lstStyle/>
        <a:p>
          <a:r>
            <a:rPr lang="en-US" b="1" dirty="0" smtClean="0">
              <a:solidFill>
                <a:schemeClr val="bg1"/>
              </a:solidFill>
            </a:rPr>
            <a:t>Stewardship and Applications</a:t>
          </a:r>
          <a:endParaRPr lang="en-US" b="1" dirty="0">
            <a:solidFill>
              <a:schemeClr val="bg1"/>
            </a:solidFill>
          </a:endParaRPr>
        </a:p>
      </dgm:t>
    </dgm:pt>
    <dgm:pt modelId="{C8496085-FC6F-4A15-A0C7-AB61148B9E99}" type="parTrans" cxnId="{9BDD6DB1-68EC-49E5-BCFF-E76A9CEF6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5AB2858A-5871-4AAC-8885-710D3EC7DECE}" type="sibTrans" cxnId="{9BDD6DB1-68EC-49E5-BCFF-E76A9CEF674E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D7D7C0A-2E65-4F20-8883-8CA2CF20A7AC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Generation and Manipulation Ultra-Low </a:t>
          </a:r>
          <a:r>
            <a:rPr lang="en-US" dirty="0" err="1" smtClean="0">
              <a:solidFill>
                <a:schemeClr val="bg1"/>
              </a:solidFill>
            </a:rPr>
            <a:t>Emittance</a:t>
          </a:r>
          <a:r>
            <a:rPr lang="en-US" dirty="0" smtClean="0">
              <a:solidFill>
                <a:schemeClr val="bg1"/>
              </a:solidFill>
            </a:rPr>
            <a:t> Beams for Future Hard X-ray FELs</a:t>
          </a:r>
          <a:endParaRPr lang="en-US" dirty="0">
            <a:solidFill>
              <a:schemeClr val="bg1"/>
            </a:solidFill>
          </a:endParaRPr>
        </a:p>
      </dgm:t>
    </dgm:pt>
    <dgm:pt modelId="{15F10AC3-F519-4CAB-BB24-D900CE8CA52A}" type="parTrans" cxnId="{D101C58F-B72B-4610-A748-C66CECE7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20798F96-F3CB-469A-9C67-84E035A58CFB}" type="sibTrans" cxnId="{D101C58F-B72B-4610-A748-C66CECE7F69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17E4BDA9-519A-4D1A-B7C8-00D57B897121}">
      <dgm:prSet phldrT="[Text]"/>
      <dgm:spPr/>
      <dgm:t>
        <a:bodyPr/>
        <a:lstStyle/>
        <a:p>
          <a:r>
            <a:rPr lang="en-US" dirty="0" smtClean="0">
              <a:solidFill>
                <a:schemeClr val="bg1"/>
              </a:solidFill>
            </a:rPr>
            <a:t>XUV FEL Oscillator</a:t>
          </a:r>
          <a:endParaRPr lang="en-US" dirty="0">
            <a:solidFill>
              <a:schemeClr val="bg1"/>
            </a:solidFill>
          </a:endParaRPr>
        </a:p>
      </dgm:t>
    </dgm:pt>
    <dgm:pt modelId="{182572C6-535D-44FC-8D87-DCE2AE947F8D}" type="parTrans" cxnId="{B60D9744-BAAA-4675-8797-5985C2B0C9C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E98878BA-F209-4494-95C8-9D468E327195}" type="sibTrans" cxnId="{B60D9744-BAAA-4675-8797-5985C2B0C9CB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753792EC-2502-4BB3-B41D-0D49CA3479EB}" type="pres">
      <dgm:prSet presAssocID="{A667F04C-BE75-45F6-8143-FD6BE984F499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D8C7521-F09D-465F-B571-9F175D87DF31}" type="pres">
      <dgm:prSet presAssocID="{DDE30B3E-1E86-4268-9D47-1FA52AA2FC26}" presName="comp" presStyleCnt="0"/>
      <dgm:spPr/>
      <dgm:t>
        <a:bodyPr/>
        <a:lstStyle/>
        <a:p>
          <a:endParaRPr lang="en-US"/>
        </a:p>
      </dgm:t>
    </dgm:pt>
    <dgm:pt modelId="{623D3E57-97B6-4F71-9961-F268211A8154}" type="pres">
      <dgm:prSet presAssocID="{DDE30B3E-1E86-4268-9D47-1FA52AA2FC26}" presName="box" presStyleLbl="node1" presStyleIdx="0" presStyleCnt="1"/>
      <dgm:spPr/>
      <dgm:t>
        <a:bodyPr/>
        <a:lstStyle/>
        <a:p>
          <a:endParaRPr lang="en-US"/>
        </a:p>
      </dgm:t>
    </dgm:pt>
    <dgm:pt modelId="{6EC4CBE4-2612-4D6C-BAE3-1422117CCC5D}" type="pres">
      <dgm:prSet presAssocID="{DDE30B3E-1E86-4268-9D47-1FA52AA2FC26}" presName="img" presStyleLbl="fgImgPlace1" presStyleIdx="0" presStyleCnt="1" custScaleY="4891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en-US"/>
        </a:p>
      </dgm:t>
    </dgm:pt>
    <dgm:pt modelId="{2806EEEC-E25F-4BE7-819C-8942FC347026}" type="pres">
      <dgm:prSet presAssocID="{DDE30B3E-1E86-4268-9D47-1FA52AA2FC26}" presName="text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60D9744-BAAA-4675-8797-5985C2B0C9CB}" srcId="{DDE30B3E-1E86-4268-9D47-1FA52AA2FC26}" destId="{17E4BDA9-519A-4D1A-B7C8-00D57B897121}" srcOrd="1" destOrd="0" parTransId="{182572C6-535D-44FC-8D87-DCE2AE947F8D}" sibTransId="{E98878BA-F209-4494-95C8-9D468E327195}"/>
    <dgm:cxn modelId="{3FC755E4-B299-4865-80D8-7667B2B31D95}" type="presOf" srcId="{A667F04C-BE75-45F6-8143-FD6BE984F499}" destId="{753792EC-2502-4BB3-B41D-0D49CA3479EB}" srcOrd="0" destOrd="0" presId="urn:microsoft.com/office/officeart/2005/8/layout/vList4"/>
    <dgm:cxn modelId="{17E6F112-EB15-4DE7-BE87-E47F8DAAAB1F}" type="presOf" srcId="{6D7D7C0A-2E65-4F20-8883-8CA2CF20A7AC}" destId="{2806EEEC-E25F-4BE7-819C-8942FC347026}" srcOrd="1" destOrd="1" presId="urn:microsoft.com/office/officeart/2005/8/layout/vList4"/>
    <dgm:cxn modelId="{F8508012-4FDD-4238-BF8B-8FB460BF2EB4}" type="presOf" srcId="{17E4BDA9-519A-4D1A-B7C8-00D57B897121}" destId="{623D3E57-97B6-4F71-9961-F268211A8154}" srcOrd="0" destOrd="2" presId="urn:microsoft.com/office/officeart/2005/8/layout/vList4"/>
    <dgm:cxn modelId="{E515F32C-E152-4DE3-9757-C767935A0894}" type="presOf" srcId="{DDE30B3E-1E86-4268-9D47-1FA52AA2FC26}" destId="{2806EEEC-E25F-4BE7-819C-8942FC347026}" srcOrd="1" destOrd="0" presId="urn:microsoft.com/office/officeart/2005/8/layout/vList4"/>
    <dgm:cxn modelId="{9BDD6DB1-68EC-49E5-BCFF-E76A9CEF674E}" srcId="{A667F04C-BE75-45F6-8143-FD6BE984F499}" destId="{DDE30B3E-1E86-4268-9D47-1FA52AA2FC26}" srcOrd="0" destOrd="0" parTransId="{C8496085-FC6F-4A15-A0C7-AB61148B9E99}" sibTransId="{5AB2858A-5871-4AAC-8885-710D3EC7DECE}"/>
    <dgm:cxn modelId="{108ACAC0-8C5F-4A88-A7B5-D46A335A1FC8}" type="presOf" srcId="{DDE30B3E-1E86-4268-9D47-1FA52AA2FC26}" destId="{623D3E57-97B6-4F71-9961-F268211A8154}" srcOrd="0" destOrd="0" presId="urn:microsoft.com/office/officeart/2005/8/layout/vList4"/>
    <dgm:cxn modelId="{FA677F0F-E639-419A-8D59-C3963F337AB5}" type="presOf" srcId="{6D7D7C0A-2E65-4F20-8883-8CA2CF20A7AC}" destId="{623D3E57-97B6-4F71-9961-F268211A8154}" srcOrd="0" destOrd="1" presId="urn:microsoft.com/office/officeart/2005/8/layout/vList4"/>
    <dgm:cxn modelId="{C7ABC814-EC64-4577-8A78-4AAC9796B207}" type="presOf" srcId="{17E4BDA9-519A-4D1A-B7C8-00D57B897121}" destId="{2806EEEC-E25F-4BE7-819C-8942FC347026}" srcOrd="1" destOrd="2" presId="urn:microsoft.com/office/officeart/2005/8/layout/vList4"/>
    <dgm:cxn modelId="{D101C58F-B72B-4610-A748-C66CECE7F696}" srcId="{DDE30B3E-1E86-4268-9D47-1FA52AA2FC26}" destId="{6D7D7C0A-2E65-4F20-8883-8CA2CF20A7AC}" srcOrd="0" destOrd="0" parTransId="{15F10AC3-F519-4CAB-BB24-D900CE8CA52A}" sibTransId="{20798F96-F3CB-469A-9C67-84E035A58CFB}"/>
    <dgm:cxn modelId="{45965A10-8ED6-446A-A179-4A1E54E86CA4}" type="presParOf" srcId="{753792EC-2502-4BB3-B41D-0D49CA3479EB}" destId="{2D8C7521-F09D-465F-B571-9F175D87DF31}" srcOrd="0" destOrd="0" presId="urn:microsoft.com/office/officeart/2005/8/layout/vList4"/>
    <dgm:cxn modelId="{08F5C3F0-289C-4332-8174-59A4670DCB35}" type="presParOf" srcId="{2D8C7521-F09D-465F-B571-9F175D87DF31}" destId="{623D3E57-97B6-4F71-9961-F268211A8154}" srcOrd="0" destOrd="0" presId="urn:microsoft.com/office/officeart/2005/8/layout/vList4"/>
    <dgm:cxn modelId="{75272A36-8698-4F9E-91A5-346F8C40981D}" type="presParOf" srcId="{2D8C7521-F09D-465F-B571-9F175D87DF31}" destId="{6EC4CBE4-2612-4D6C-BAE3-1422117CCC5D}" srcOrd="1" destOrd="0" presId="urn:microsoft.com/office/officeart/2005/8/layout/vList4"/>
    <dgm:cxn modelId="{F41F8594-A214-41E9-9E0A-819B51D94399}" type="presParOf" srcId="{2D8C7521-F09D-465F-B571-9F175D87DF31}" destId="{2806EEEC-E25F-4BE7-819C-8942FC347026}" srcOrd="2" destOrd="0" presId="urn:microsoft.com/office/officeart/2005/8/layout/vList4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2"/>
            <a:ext cx="3004820" cy="461645"/>
          </a:xfrm>
          <a:prstGeom prst="rect">
            <a:avLst/>
          </a:prstGeom>
        </p:spPr>
        <p:txBody>
          <a:bodyPr vert="horz" wrap="square" lIns="92362" tIns="46181" rIns="92362" bIns="461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1CAA277E-3DB3-4E0A-AD9F-6900EA8F54D5}" type="datetimeFigureOut">
              <a:rPr lang="en-US"/>
              <a:pPr/>
              <a:t>6/11/2014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5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5"/>
            <a:ext cx="3004820" cy="461645"/>
          </a:xfrm>
          <a:prstGeom prst="rect">
            <a:avLst/>
          </a:prstGeom>
        </p:spPr>
        <p:txBody>
          <a:bodyPr vert="horz" wrap="square" lIns="92362" tIns="46181" rIns="92362" bIns="461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D0BA63E5-F3AC-4A02-B22B-FE289D6106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838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2"/>
            <a:ext cx="3004820" cy="461645"/>
          </a:xfrm>
          <a:prstGeom prst="rect">
            <a:avLst/>
          </a:prstGeom>
        </p:spPr>
        <p:txBody>
          <a:bodyPr vert="horz" wrap="square" lIns="92362" tIns="46181" rIns="92362" bIns="46181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C184C89D-EDBB-4CDA-A31C-0AADEDE05BAD}" type="datetimeFigureOut">
              <a:rPr lang="en-US"/>
              <a:pPr/>
              <a:t>6/11/2014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62" tIns="46181" rIns="92362" bIns="46181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30"/>
            <a:ext cx="5547360" cy="4154805"/>
          </a:xfrm>
          <a:prstGeom prst="rect">
            <a:avLst/>
          </a:prstGeom>
        </p:spPr>
        <p:txBody>
          <a:bodyPr vert="horz" lIns="92362" tIns="46181" rIns="92362" bIns="46181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5"/>
            <a:ext cx="3004820" cy="461645"/>
          </a:xfrm>
          <a:prstGeom prst="rect">
            <a:avLst/>
          </a:prstGeom>
        </p:spPr>
        <p:txBody>
          <a:bodyPr vert="horz" lIns="92362" tIns="46181" rIns="92362" bIns="4618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5"/>
            <a:ext cx="3004820" cy="461645"/>
          </a:xfrm>
          <a:prstGeom prst="rect">
            <a:avLst/>
          </a:prstGeom>
        </p:spPr>
        <p:txBody>
          <a:bodyPr vert="horz" wrap="square" lIns="92362" tIns="46181" rIns="92362" bIns="46181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charset="0"/>
              </a:defRPr>
            </a:lvl1pPr>
          </a:lstStyle>
          <a:p>
            <a:fld id="{D9875061-90CC-438F-BA63-9F1F6B99D77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5628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8338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119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53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C50617-1FA3-45FC-A030-A46FC7CAE6B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705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56726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154D81"/>
                </a:solidFill>
                <a:latin typeface="Helvetica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56726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154D81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84003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1/31/14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- ASTA: FNAL Users Mtg , 6/11/2014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88E2-693B-481F-9B0B-022217EFC1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790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"/>
          <p:cNvSpPr>
            <a:spLocks noGrp="1"/>
          </p:cNvSpPr>
          <p:nvPr>
            <p:ph type="body" idx="1"/>
          </p:nvPr>
        </p:nvSpPr>
        <p:spPr>
          <a:xfrm>
            <a:off x="228600" y="361950"/>
            <a:ext cx="420624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>
                <a:solidFill>
                  <a:srgbClr val="154D8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1163053"/>
            <a:ext cx="4206240" cy="486786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Text Placeholder 2"/>
          <p:cNvSpPr>
            <a:spLocks noGrp="1"/>
          </p:cNvSpPr>
          <p:nvPr>
            <p:ph type="body" idx="14"/>
          </p:nvPr>
        </p:nvSpPr>
        <p:spPr>
          <a:xfrm>
            <a:off x="4709160" y="361950"/>
            <a:ext cx="420624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400" b="1">
                <a:solidFill>
                  <a:srgbClr val="154D8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1163053"/>
            <a:ext cx="4206240" cy="486786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6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1/31/14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1312405-D1C1-4CD6-87E2-1DB7EC1654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949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1/31/14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B38574E-6E7E-4759-A957-08C6FA492AD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180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 dirty="0" smtClean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54D0A0F-A73A-4A9F-8078-704A5C65257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722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out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0" y="6515100"/>
            <a:ext cx="1076325" cy="2413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1/31/14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04F52F-AD44-48EA-89FB-2129647E6C5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35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3600">
                <a:solidFill>
                  <a:srgbClr val="154D8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BCF3D8-2621-4450-97AD-FE2D10401A8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900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8125" y="1062704"/>
            <a:ext cx="4251960" cy="492628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43120" y="1062704"/>
            <a:ext cx="4251960" cy="4926287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400">
                <a:solidFill>
                  <a:srgbClr val="404040"/>
                </a:solidFill>
              </a:defRPr>
            </a:lvl1pPr>
            <a:lvl2pPr marL="742950" marR="0" indent="-28575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 sz="2200">
                <a:solidFill>
                  <a:srgbClr val="404040"/>
                </a:solidFill>
              </a:defRPr>
            </a:lvl2pPr>
            <a:lvl3pPr marL="11430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2000">
                <a:solidFill>
                  <a:srgbClr val="404040"/>
                </a:solidFill>
              </a:defRPr>
            </a:lvl3pPr>
            <a:lvl4pPr marL="16002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 sz="1800">
                <a:solidFill>
                  <a:srgbClr val="404040"/>
                </a:solidFill>
              </a:defRPr>
            </a:lvl4pPr>
            <a:lvl5pPr marL="2057400" marR="0" indent="-228600" algn="l" defTabSz="4572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267565"/>
            <a:ext cx="8686800" cy="4778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6703CF0E-B27C-4FC4-B603-D9213D7A770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4954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7154"/>
            <a:ext cx="420624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 i="0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1831474"/>
            <a:ext cx="4206240" cy="415751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 Placeholder 2"/>
          <p:cNvSpPr>
            <a:spLocks noGrp="1"/>
          </p:cNvSpPr>
          <p:nvPr>
            <p:ph type="body" idx="14"/>
          </p:nvPr>
        </p:nvSpPr>
        <p:spPr>
          <a:xfrm>
            <a:off x="4709160" y="1067154"/>
            <a:ext cx="4206240" cy="639762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buNone/>
              <a:defRPr sz="2000" b="0" i="0">
                <a:solidFill>
                  <a:srgbClr val="40404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1831474"/>
            <a:ext cx="4206240" cy="415751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67565"/>
            <a:ext cx="8686800" cy="4778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7FE82812-6661-4338-9C05-E19D247019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916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28600" y="1076561"/>
            <a:ext cx="4249326" cy="352996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2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4666074" y="1076561"/>
            <a:ext cx="4249325" cy="3529968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66074" y="4765101"/>
            <a:ext cx="424932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28600" y="267565"/>
            <a:ext cx="8686800" cy="4778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2A08460B-877A-404A-A1FD-1459A97D00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3656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228600" y="1058461"/>
            <a:ext cx="8686799" cy="4972451"/>
          </a:xfrm>
          <a:prstGeom prst="rect">
            <a:avLst/>
          </a:prstGeom>
        </p:spPr>
        <p:txBody>
          <a:bodyPr lIns="0" tIns="0" rIns="0" bIns="0"/>
          <a:lstStyle>
            <a:lvl1pPr>
              <a:defRPr sz="1600">
                <a:solidFill>
                  <a:srgbClr val="404040"/>
                </a:solidFill>
              </a:defRPr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267565"/>
            <a:ext cx="8686800" cy="4778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/>
            </a:lvl1pPr>
          </a:lstStyle>
          <a:p>
            <a:fld id="{72215B93-0F7C-492C-9D6B-445103D4CD0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750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62123"/>
            <a:ext cx="3027894" cy="496879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62124"/>
            <a:ext cx="5420360" cy="4968789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267565"/>
            <a:ext cx="8686800" cy="4778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900" dirty="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900" dirty="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/>
            </a:lvl1pPr>
          </a:lstStyle>
          <a:p>
            <a:fld id="{97759CEA-C296-43DD-BADA-CBC5774498B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635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67154"/>
            <a:ext cx="8700851" cy="36645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40404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28600" y="267565"/>
            <a:ext cx="8686800" cy="47783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154D8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 dirty="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 smtClean="0">
                <a:solidFill>
                  <a:srgbClr val="154D81"/>
                </a:solidFill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37B10-E63D-4666-BD94-4065D6BE562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4861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0"/>
            <a:ext cx="8839200" cy="6858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 b="1" i="1">
                <a:latin typeface="Century Gothic" panose="020B0502020202020204" pitchFamily="34" charset="0"/>
                <a:cs typeface="Times New Roman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52400" y="990600"/>
            <a:ext cx="8839200" cy="5257800"/>
          </a:xfrm>
          <a:prstGeom prst="rect">
            <a:avLst/>
          </a:prstGeom>
        </p:spPr>
        <p:txBody>
          <a:bodyPr/>
          <a:lstStyle>
            <a:lvl1pPr>
              <a:defRPr sz="2400" b="0" i="1">
                <a:latin typeface="Century Gothic" panose="020B0502020202020204" pitchFamily="34" charset="0"/>
                <a:cs typeface="Times New Roman" pitchFamily="18" charset="0"/>
              </a:defRPr>
            </a:lvl1pPr>
            <a:lvl2pPr>
              <a:defRPr sz="2000" i="1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defRPr>
            </a:lvl2pPr>
            <a:lvl3pPr>
              <a:defRPr sz="1800" i="1">
                <a:solidFill>
                  <a:srgbClr val="5FBB46"/>
                </a:solidFill>
                <a:latin typeface="Century Gothic" panose="020B0502020202020204" pitchFamily="34" charset="0"/>
                <a:cs typeface="Times New Roman" pitchFamily="18" charset="0"/>
              </a:defRPr>
            </a:lvl3pPr>
            <a:lvl4pPr>
              <a:defRPr sz="1600" i="1">
                <a:solidFill>
                  <a:schemeClr val="tx1"/>
                </a:solidFill>
                <a:latin typeface="Century Gothic" panose="020B0502020202020204" pitchFamily="34" charset="0"/>
                <a:cs typeface="Times New Roman" pitchFamily="18" charset="0"/>
              </a:defRPr>
            </a:lvl4pPr>
            <a:lvl5pPr>
              <a:defRPr sz="1400" b="1" i="1">
                <a:solidFill>
                  <a:srgbClr val="B9D532"/>
                </a:solidFill>
                <a:latin typeface="Century Gothic" panose="020B0502020202020204" pitchFamily="34" charset="0"/>
                <a:cs typeface="Times New Roman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8229600" y="6488668"/>
            <a:ext cx="8382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rPr>
              <a:t># </a:t>
            </a:r>
            <a:fld id="{5AD4D27D-51A4-4946-AB6E-BFCDB6726517}" type="slidenum">
              <a:rPr lang="en-US" sz="1600" i="1" smtClean="0">
                <a:solidFill>
                  <a:srgbClr val="005CA5"/>
                </a:solidFill>
                <a:latin typeface="Century Gothic" panose="020B0502020202020204" pitchFamily="34" charset="0"/>
                <a:cs typeface="Times New Roman" pitchFamily="18" charset="0"/>
              </a:rPr>
              <a:pPr algn="ctr"/>
              <a:t>‹#›</a:t>
            </a:fld>
            <a:endParaRPr lang="en-US" sz="1600" i="1" dirty="0">
              <a:solidFill>
                <a:srgbClr val="005CA5"/>
              </a:solidFill>
              <a:latin typeface="Century Gothic" panose="020B0502020202020204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1647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.emf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r">
              <a:defRPr sz="900" dirty="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1/31/14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154D81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C81519E4-BD43-4FFB-B0A0-AB04CACDC5D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52" r:id="rId9"/>
    <p:sldLayoutId id="2147483853" r:id="rId10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595959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595959"/>
          </a:solidFill>
          <a:latin typeface="Helvetica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r>
              <a:rPr lang="en-US" smtClean="0"/>
              <a:t>1/31/14</a:t>
            </a:r>
            <a:endParaRPr 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154D81"/>
                </a:solidFill>
                <a:latin typeface="Helvetica" charset="0"/>
              </a:defRPr>
            </a:lvl1pPr>
          </a:lstStyle>
          <a:p>
            <a:fld id="{2B4BC27B-C9D6-4904-A06C-5CD16DE61D7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MS PGothic" pitchFamily="34" charset="-128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MS PGothic" pitchFamily="34" charset="-128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kern="1200">
          <a:solidFill>
            <a:srgbClr val="7F7F7F"/>
          </a:solidFill>
          <a:latin typeface="Helvetica"/>
          <a:ea typeface="MS PGothic" pitchFamily="34" charset="-128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4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2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200" kern="1200">
          <a:solidFill>
            <a:srgbClr val="7F7F7F"/>
          </a:solidFill>
          <a:latin typeface="Helvetica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5.jpeg"/><Relationship Id="rId3" Type="http://schemas.openxmlformats.org/officeDocument/2006/relationships/image" Target="../media/image25.jpeg"/><Relationship Id="rId7" Type="http://schemas.openxmlformats.org/officeDocument/2006/relationships/image" Target="../media/image29.gif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.gif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wmf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diagramLayout" Target="../diagrams/layout3.xml"/><Relationship Id="rId18" Type="http://schemas.openxmlformats.org/officeDocument/2006/relationships/diagramLayout" Target="../diagrams/layout4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microsoft.com/office/2007/relationships/diagramDrawing" Target="../diagrams/drawing4.xml"/><Relationship Id="rId7" Type="http://schemas.openxmlformats.org/officeDocument/2006/relationships/diagramData" Target="../diagrams/data2.xml"/><Relationship Id="rId12" Type="http://schemas.openxmlformats.org/officeDocument/2006/relationships/diagramData" Target="../diagrams/data3.xml"/><Relationship Id="rId17" Type="http://schemas.openxmlformats.org/officeDocument/2006/relationships/diagramData" Target="../diagrams/data4.xml"/><Relationship Id="rId25" Type="http://schemas.openxmlformats.org/officeDocument/2006/relationships/diagramColors" Target="../diagrams/colors5.xml"/><Relationship Id="rId2" Type="http://schemas.openxmlformats.org/officeDocument/2006/relationships/diagramData" Target="../diagrams/data1.xml"/><Relationship Id="rId16" Type="http://schemas.microsoft.com/office/2007/relationships/diagramDrawing" Target="../diagrams/drawing3.xml"/><Relationship Id="rId20" Type="http://schemas.openxmlformats.org/officeDocument/2006/relationships/diagramColors" Target="../diagrams/colors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24" Type="http://schemas.openxmlformats.org/officeDocument/2006/relationships/diagramQuickStyle" Target="../diagrams/quickStyle5.xml"/><Relationship Id="rId5" Type="http://schemas.openxmlformats.org/officeDocument/2006/relationships/diagramColors" Target="../diagrams/colors1.xml"/><Relationship Id="rId15" Type="http://schemas.openxmlformats.org/officeDocument/2006/relationships/diagramColors" Target="../diagrams/colors3.xml"/><Relationship Id="rId23" Type="http://schemas.openxmlformats.org/officeDocument/2006/relationships/diagramLayout" Target="../diagrams/layout5.xml"/><Relationship Id="rId10" Type="http://schemas.openxmlformats.org/officeDocument/2006/relationships/diagramColors" Target="../diagrams/colors2.xml"/><Relationship Id="rId19" Type="http://schemas.openxmlformats.org/officeDocument/2006/relationships/diagramQuickStyle" Target="../diagrams/quickStyle4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diagramQuickStyle" Target="../diagrams/quickStyle3.xml"/><Relationship Id="rId22" Type="http://schemas.openxmlformats.org/officeDocument/2006/relationships/diagramData" Target="../diagrams/data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450" y="3472195"/>
            <a:ext cx="7556726" cy="1139271"/>
          </a:xfrm>
        </p:spPr>
        <p:txBody>
          <a:bodyPr/>
          <a:lstStyle/>
          <a:p>
            <a:r>
              <a:rPr lang="en-US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ASTA:</a:t>
            </a:r>
            <a:r>
              <a:rPr lang="en-US" dirty="0"/>
              <a:t/>
            </a:r>
            <a:br>
              <a:rPr lang="en-US" dirty="0"/>
            </a:br>
            <a:r>
              <a:rPr lang="en-US" sz="2400" dirty="0" smtClean="0"/>
              <a:t>(Advanced Superconducting Test Accelerator 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Accelerator R&amp;D Facility and Program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806450" y="5178559"/>
            <a:ext cx="7556726" cy="1489952"/>
          </a:xfrm>
        </p:spPr>
        <p:txBody>
          <a:bodyPr/>
          <a:lstStyle/>
          <a:p>
            <a:r>
              <a:rPr lang="en-US" dirty="0" smtClean="0"/>
              <a:t>Vladimir </a:t>
            </a:r>
            <a:r>
              <a:rPr lang="en-US" dirty="0" err="1" smtClean="0"/>
              <a:t>Shiltsev</a:t>
            </a:r>
            <a:endParaRPr lang="en-US" dirty="0" smtClean="0"/>
          </a:p>
          <a:p>
            <a:r>
              <a:rPr lang="en-US" dirty="0" smtClean="0"/>
              <a:t>Accelerator Physics Center, </a:t>
            </a:r>
            <a:r>
              <a:rPr lang="en-US" dirty="0" err="1" smtClean="0"/>
              <a:t>Fermilab</a:t>
            </a:r>
            <a:endParaRPr lang="en-US" dirty="0" smtClean="0"/>
          </a:p>
          <a:p>
            <a:r>
              <a:rPr lang="en-US" dirty="0" smtClean="0"/>
              <a:t>ASTA Director (Interim)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5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947056"/>
            <a:ext cx="7783286" cy="58374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76200"/>
            <a:ext cx="8305800" cy="685800"/>
          </a:xfrm>
        </p:spPr>
        <p:txBody>
          <a:bodyPr>
            <a:noAutofit/>
          </a:bodyPr>
          <a:lstStyle/>
          <a:p>
            <a:r>
              <a:rPr lang="en-US" sz="2400" u="sng" dirty="0" smtClean="0">
                <a:solidFill>
                  <a:srgbClr val="C00000"/>
                </a:solidFill>
              </a:rPr>
              <a:t>In a traditional linear lattice</a:t>
            </a:r>
            <a:r>
              <a:rPr lang="en-US" sz="2400" dirty="0"/>
              <a:t>, </a:t>
            </a:r>
            <a:r>
              <a:rPr lang="en-US" sz="2400" dirty="0" smtClean="0"/>
              <a:t>beam core </a:t>
            </a:r>
            <a:r>
              <a:rPr lang="en-US" sz="2400" dirty="0"/>
              <a:t>mismatch </a:t>
            </a:r>
            <a:r>
              <a:rPr lang="en-US" sz="2400" dirty="0" smtClean="0"/>
              <a:t>oscillations quickly drive particles </a:t>
            </a:r>
            <a:r>
              <a:rPr lang="en-US" sz="2400" dirty="0"/>
              <a:t>into the </a:t>
            </a:r>
            <a:r>
              <a:rPr lang="en-US" sz="2400" dirty="0" smtClean="0">
                <a:solidFill>
                  <a:srgbClr val="C00000"/>
                </a:solidFill>
              </a:rPr>
              <a:t>halo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319338" y="2964316"/>
            <a:ext cx="55054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 rot="16200000">
            <a:off x="-624696" y="3711899"/>
            <a:ext cx="3314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400" dirty="0" err="1" smtClean="0">
                <a:ea typeface="DejaVu Sans"/>
              </a:rPr>
              <a:t>D.Bruhweiler</a:t>
            </a:r>
            <a:r>
              <a:rPr lang="en-US" sz="1400" dirty="0" smtClean="0">
                <a:ea typeface="DejaVu Sans"/>
              </a:rPr>
              <a:t>, et al </a:t>
            </a:r>
            <a:r>
              <a:rPr lang="en-US" sz="1400" dirty="0" err="1" smtClean="0">
                <a:ea typeface="DejaVu Sans"/>
              </a:rPr>
              <a:t>Phys</a:t>
            </a:r>
            <a:r>
              <a:rPr lang="en-US" sz="1400" dirty="0" smtClean="0">
                <a:ea typeface="DejaVu Sans"/>
              </a:rPr>
              <a:t> Rev ST-AB (2014)</a:t>
            </a:r>
            <a:endParaRPr lang="en-US" sz="1400" dirty="0"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252839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543" y="838199"/>
            <a:ext cx="7895772" cy="592182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239055" y="3471863"/>
            <a:ext cx="5505450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 rot="16200000">
            <a:off x="-624696" y="3711899"/>
            <a:ext cx="33147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1400" dirty="0" err="1" smtClean="0">
                <a:ea typeface="DejaVu Sans"/>
              </a:rPr>
              <a:t>D.Bruhweiler</a:t>
            </a:r>
            <a:r>
              <a:rPr lang="en-US" sz="1400" dirty="0" smtClean="0">
                <a:ea typeface="DejaVu Sans"/>
              </a:rPr>
              <a:t>, et al </a:t>
            </a:r>
            <a:r>
              <a:rPr lang="en-US" sz="1400" dirty="0" err="1" smtClean="0">
                <a:ea typeface="DejaVu Sans"/>
              </a:rPr>
              <a:t>Phys</a:t>
            </a:r>
            <a:r>
              <a:rPr lang="en-US" sz="1400" dirty="0" smtClean="0">
                <a:ea typeface="DejaVu Sans"/>
              </a:rPr>
              <a:t> Rev ST-AB (2014)</a:t>
            </a:r>
            <a:endParaRPr lang="en-US" sz="1400" dirty="0">
              <a:ea typeface="DejaVu San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056" y="-1"/>
            <a:ext cx="8958943" cy="968829"/>
          </a:xfrm>
          <a:solidFill>
            <a:schemeClr val="bg1"/>
          </a:solidFill>
        </p:spPr>
        <p:txBody>
          <a:bodyPr>
            <a:noAutofit/>
          </a:bodyPr>
          <a:lstStyle/>
          <a:p>
            <a:pPr defTabSz="457200" eaLnBrk="0" hangingPunct="0">
              <a:defRPr/>
            </a:pPr>
            <a:r>
              <a:rPr lang="en-US" u="sng" dirty="0" smtClean="0">
                <a:solidFill>
                  <a:srgbClr val="C00000"/>
                </a:solidFill>
              </a:rPr>
              <a:t>For </a:t>
            </a:r>
            <a:r>
              <a:rPr lang="en-US" u="sng" dirty="0" err="1" smtClean="0">
                <a:solidFill>
                  <a:srgbClr val="C00000"/>
                </a:solidFill>
              </a:rPr>
              <a:t>integrable</a:t>
            </a:r>
            <a:r>
              <a:rPr lang="en-US" u="sng" dirty="0" smtClean="0">
                <a:solidFill>
                  <a:srgbClr val="C00000"/>
                </a:solidFill>
              </a:rPr>
              <a:t> nonlinear magnetic fields</a:t>
            </a:r>
            <a:r>
              <a:rPr lang="en-US" dirty="0" smtClean="0"/>
              <a:t>, </a:t>
            </a:r>
            <a:r>
              <a:rPr lang="en-US" dirty="0"/>
              <a:t>nonlinear </a:t>
            </a:r>
            <a:r>
              <a:rPr lang="en-US" dirty="0" err="1"/>
              <a:t>decoherence</a:t>
            </a:r>
            <a:r>
              <a:rPr lang="en-US" dirty="0"/>
              <a:t> </a:t>
            </a:r>
            <a:r>
              <a:rPr lang="en-US" dirty="0">
                <a:solidFill>
                  <a:srgbClr val="C00000"/>
                </a:solidFill>
              </a:rPr>
              <a:t>suppresses halo </a:t>
            </a:r>
            <a:r>
              <a:rPr lang="en-US" dirty="0"/>
              <a:t>formation</a:t>
            </a:r>
          </a:p>
        </p:txBody>
      </p:sp>
    </p:spTree>
    <p:extLst>
      <p:ext uri="{BB962C8B-B14F-4D97-AF65-F5344CB8AC3E}">
        <p14:creationId xmlns:p14="http://schemas.microsoft.com/office/powerpoint/2010/main" val="255392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718457" y="61395"/>
            <a:ext cx="7987386" cy="1027176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</a:pPr>
            <a:r>
              <a:rPr lang="en-US" sz="4400" dirty="0" smtClean="0">
                <a:solidFill>
                  <a:srgbClr val="005CA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</a:rPr>
              <a:t>IOTA Collaboration</a:t>
            </a:r>
            <a:endParaRPr lang="en-US" sz="2800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cs typeface="Times New Roman" pitchFamily="18" charset="0"/>
            </a:endParaRPr>
          </a:p>
        </p:txBody>
      </p:sp>
      <p:pic>
        <p:nvPicPr>
          <p:cNvPr id="20" name="Picture 19" descr="ORNL_Leaf20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955" y="2611526"/>
            <a:ext cx="2177523" cy="118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" t="2663" r="1020" b="7397"/>
          <a:stretch/>
        </p:blipFill>
        <p:spPr>
          <a:xfrm>
            <a:off x="350324" y="3997119"/>
            <a:ext cx="1537144" cy="9735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0" b="11900"/>
          <a:stretch/>
        </p:blipFill>
        <p:spPr>
          <a:xfrm>
            <a:off x="402357" y="4852603"/>
            <a:ext cx="1308207" cy="231313"/>
          </a:xfrm>
          <a:prstGeom prst="rect">
            <a:avLst/>
          </a:prstGeom>
        </p:spPr>
      </p:pic>
      <p:pic>
        <p:nvPicPr>
          <p:cNvPr id="5122" name="Picture 2" descr="https://www.irononsticker.com/images/2012/09/10/University%20of%20Chicago%20Logo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4" y="136569"/>
            <a:ext cx="1602530" cy="2314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theor.jinr.ru/%7Ediastp/summer14/index.1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954" y="5409290"/>
            <a:ext cx="1885559" cy="1210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Content Placeholder 3" descr="WEPBA17f3.eps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2381" y="864107"/>
            <a:ext cx="5982741" cy="3988495"/>
          </a:xfrm>
          <a:prstGeom prst="rect">
            <a:avLst/>
          </a:prstGeom>
        </p:spPr>
      </p:pic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3413251" y="864108"/>
            <a:ext cx="52925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DejaVu Sans"/>
              </a:rPr>
              <a:t>Non-linear IOTA Magnet prototype on a test stand 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DejaVu Sans"/>
            </a:endParaRPr>
          </a:p>
        </p:txBody>
      </p:sp>
      <p:pic>
        <p:nvPicPr>
          <p:cNvPr id="16" name="Picture 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10564" y="1099212"/>
            <a:ext cx="1427785" cy="142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techx_logo_v_color.eps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386339" y="5197037"/>
            <a:ext cx="1580761" cy="14551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126" name="Picture 6" descr="http://upload.wikimedia.org/wikipedia/en/thumb/5/51/University_of_Maryland_Seal.svg/370px-University_of_Maryland_Seal.svg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7579" y="5025885"/>
            <a:ext cx="1802760" cy="180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FermiLogo_blue.gif"/>
          <p:cNvPicPr>
            <a:picLocks noChangeAspect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167947" y="4851615"/>
            <a:ext cx="3586058" cy="760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http://cloudtimes.org/wp-content/uploads/2013/03/mit-logo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6513" y="5660025"/>
            <a:ext cx="3691066" cy="11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V.Shiltsev - ASTA: FNAL Users Mtg , 6/11/2014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3388E2-693B-481F-9B0B-022217EFC1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18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5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Role of ASTA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971" y="962129"/>
            <a:ext cx="9046029" cy="5761613"/>
          </a:xfrm>
          <a:solidFill>
            <a:schemeClr val="accent5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sz="3600" b="1" i="1" u="sng" dirty="0" smtClean="0">
                <a:solidFill>
                  <a:srgbClr val="C00000"/>
                </a:solidFill>
              </a:rPr>
              <a:t>Leading</a:t>
            </a:r>
            <a:r>
              <a:rPr lang="en-US" sz="3600" b="1" dirty="0" smtClean="0">
                <a:solidFill>
                  <a:srgbClr val="C00000"/>
                </a:solidFill>
              </a:rPr>
              <a:t> DOE OHEP Accelerator R&amp;D facility for: </a:t>
            </a:r>
            <a:endParaRPr lang="en-US" sz="3600" b="1" dirty="0"/>
          </a:p>
          <a:p>
            <a:pPr lvl="1"/>
            <a:r>
              <a:rPr lang="en-US" sz="3400" dirty="0">
                <a:solidFill>
                  <a:srgbClr val="2306D4"/>
                </a:solidFill>
              </a:rPr>
              <a:t>medium-term research, </a:t>
            </a:r>
            <a:r>
              <a:rPr lang="en-US" sz="3400" dirty="0"/>
              <a:t>to bring 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new concepts</a:t>
            </a:r>
            <a:r>
              <a:rPr lang="en-US" sz="3400" dirty="0"/>
              <a:t> to practice </a:t>
            </a:r>
            <a:r>
              <a:rPr lang="en-US" sz="3400" dirty="0" smtClean="0"/>
              <a:t>which can </a:t>
            </a:r>
            <a:r>
              <a:rPr lang="en-US" sz="3400" dirty="0"/>
              <a:t>be </a:t>
            </a:r>
            <a:r>
              <a:rPr lang="en-US" sz="3400" dirty="0" smtClean="0"/>
              <a:t>used </a:t>
            </a:r>
            <a:r>
              <a:rPr lang="en-US" sz="3400" dirty="0"/>
              <a:t>for 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design of </a:t>
            </a:r>
            <a:r>
              <a:rPr lang="en-US" sz="3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 new </a:t>
            </a:r>
            <a:r>
              <a:rPr lang="en-US" sz="3400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low-cost IF facility </a:t>
            </a:r>
            <a:endParaRPr lang="en-US" sz="3400" u="sng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3400" dirty="0" smtClean="0">
                <a:solidFill>
                  <a:srgbClr val="2306D4"/>
                </a:solidFill>
              </a:rPr>
              <a:t>long-term</a:t>
            </a:r>
            <a:r>
              <a:rPr lang="en-US" sz="3400" dirty="0">
                <a:solidFill>
                  <a:srgbClr val="2306D4"/>
                </a:solidFill>
              </a:rPr>
              <a:t>, exploratory research </a:t>
            </a:r>
            <a:r>
              <a:rPr lang="en-US" sz="3400" dirty="0"/>
              <a:t>aimed at developing </a:t>
            </a:r>
            <a:r>
              <a:rPr lang="en-US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</a:t>
            </a:r>
            <a:r>
              <a:rPr lang="en-US" sz="3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concepts for </a:t>
            </a:r>
            <a:r>
              <a:rPr lang="en-US" sz="3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acceleration and beam manipulation</a:t>
            </a:r>
            <a:endParaRPr lang="en-US" sz="3400" dirty="0"/>
          </a:p>
          <a:p>
            <a:pPr lvl="1"/>
            <a:r>
              <a:rPr lang="en-US" sz="3400" dirty="0" smtClean="0">
                <a:solidFill>
                  <a:srgbClr val="2306D4"/>
                </a:solidFill>
              </a:rPr>
              <a:t>the training of accelerator </a:t>
            </a:r>
            <a:r>
              <a:rPr lang="en-US" sz="3400" dirty="0" smtClean="0"/>
              <a:t>physicists, engineers, and technologists</a:t>
            </a:r>
            <a:endParaRPr lang="en-US" sz="3600" dirty="0" smtClean="0"/>
          </a:p>
          <a:p>
            <a:endParaRPr lang="en-US" sz="3600" dirty="0">
              <a:solidFill>
                <a:srgbClr val="7030A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8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ASTA Users Meeting</a:t>
            </a:r>
            <a:r>
              <a:rPr lang="en-US" dirty="0" smtClean="0"/>
              <a:t>, </a:t>
            </a:r>
            <a:r>
              <a:rPr lang="en-US" sz="3200" i="1" dirty="0" smtClean="0"/>
              <a:t>FNAL 06/9-10/14</a:t>
            </a:r>
            <a:endParaRPr lang="en-US" sz="3200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11" y="862904"/>
            <a:ext cx="8824965" cy="5439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212" y="1043046"/>
            <a:ext cx="88927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56 participants</a:t>
            </a:r>
            <a:r>
              <a:rPr lang="en-US" sz="3200" dirty="0" smtClean="0">
                <a:solidFill>
                  <a:srgbClr val="FFFF00"/>
                </a:solidFill>
              </a:rPr>
              <a:t>, incl. </a:t>
            </a:r>
            <a:r>
              <a:rPr lang="en-US" dirty="0" smtClean="0">
                <a:solidFill>
                  <a:srgbClr val="FFFF00"/>
                </a:solidFill>
              </a:rPr>
              <a:t>30 from US Universities &amp; labs, SBIR </a:t>
            </a:r>
          </a:p>
          <a:p>
            <a:r>
              <a:rPr lang="en-US" sz="3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 presentations </a:t>
            </a:r>
            <a:r>
              <a:rPr lang="en-US" dirty="0" smtClean="0">
                <a:solidFill>
                  <a:srgbClr val="FFFF00"/>
                </a:solidFill>
              </a:rPr>
              <a:t>in 5 sessions (IOTA, SRF, e-beam, experiments)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062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144000" cy="641739"/>
          </a:xfrm>
        </p:spPr>
        <p:txBody>
          <a:bodyPr/>
          <a:lstStyle/>
          <a:p>
            <a:r>
              <a:rPr lang="en-US" sz="3200" dirty="0" err="1" smtClean="0"/>
              <a:t>PhotoInjector</a:t>
            </a:r>
            <a:r>
              <a:rPr lang="en-US" sz="3200" dirty="0" smtClean="0"/>
              <a:t>  – full </a:t>
            </a:r>
            <a:r>
              <a:rPr lang="en-US" sz="3200" i="1" dirty="0" smtClean="0"/>
              <a:t>Q</a:t>
            </a:r>
            <a:r>
              <a:rPr lang="en-US" sz="3200" dirty="0" smtClean="0"/>
              <a:t>/</a:t>
            </a:r>
            <a:r>
              <a:rPr lang="en-US" sz="3200" dirty="0" err="1" smtClean="0"/>
              <a:t>macropulse</a:t>
            </a:r>
            <a:r>
              <a:rPr lang="en-US" sz="3200" dirty="0" smtClean="0"/>
              <a:t> at 5 MeV !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14" y="815964"/>
            <a:ext cx="8925448" cy="773305"/>
          </a:xfrm>
        </p:spPr>
        <p:txBody>
          <a:bodyPr/>
          <a:lstStyle/>
          <a:p>
            <a:r>
              <a:rPr lang="en-US" dirty="0" smtClean="0"/>
              <a:t>Full RF power, </a:t>
            </a:r>
            <a:r>
              <a:rPr lang="en-US" dirty="0" smtClean="0">
                <a:solidFill>
                  <a:srgbClr val="C00000"/>
                </a:solidFill>
              </a:rPr>
              <a:t>~3000 high charge bunches </a:t>
            </a:r>
            <a:r>
              <a:rPr lang="en-US" dirty="0" smtClean="0"/>
              <a:t>in 1ms </a:t>
            </a:r>
          </a:p>
          <a:p>
            <a:r>
              <a:rPr lang="en-US" dirty="0" smtClean="0"/>
              <a:t>(ILC specs: </a:t>
            </a:r>
            <a:r>
              <a:rPr lang="en-US" dirty="0" smtClean="0">
                <a:solidFill>
                  <a:srgbClr val="C00000"/>
                </a:solidFill>
              </a:rPr>
              <a:t>3000 bunches, </a:t>
            </a:r>
            <a:r>
              <a:rPr lang="en-US" dirty="0" smtClean="0"/>
              <a:t>1 </a:t>
            </a:r>
            <a:r>
              <a:rPr lang="en-US" dirty="0" err="1" smtClean="0"/>
              <a:t>ms</a:t>
            </a:r>
            <a:r>
              <a:rPr lang="en-US" dirty="0" smtClean="0"/>
              <a:t>, 3.2 </a:t>
            </a:r>
            <a:r>
              <a:rPr lang="en-US" dirty="0" err="1" smtClean="0"/>
              <a:t>nQ</a:t>
            </a:r>
            <a:r>
              <a:rPr lang="en-US" dirty="0" smtClean="0"/>
              <a:t> /bunch)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9662" y="4719252"/>
            <a:ext cx="3754000" cy="213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06090" y="1782356"/>
            <a:ext cx="373791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(Left</a:t>
            </a:r>
            <a:r>
              <a:rPr lang="en-US" dirty="0"/>
              <a:t>)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 June 2014: </a:t>
            </a:r>
            <a:r>
              <a:rPr lang="en-US" dirty="0"/>
              <a:t>3000 Electron </a:t>
            </a:r>
            <a:r>
              <a:rPr lang="en-US" dirty="0" smtClean="0"/>
              <a:t>bunches </a:t>
            </a:r>
            <a:r>
              <a:rPr lang="en-US" dirty="0"/>
              <a:t>from the ASTA Photoelectron Gun as seen on the Faraday cup downstream of the gun.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(Below) YAG </a:t>
            </a:r>
            <a:r>
              <a:rPr lang="en-US" dirty="0">
                <a:solidFill>
                  <a:srgbClr val="000000"/>
                </a:solidFill>
              </a:rPr>
              <a:t>screen image of first electrons from a Cs2Te cathode </a:t>
            </a:r>
            <a:r>
              <a:rPr lang="en-US" dirty="0"/>
              <a:t> 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82356"/>
            <a:ext cx="5135589" cy="4531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75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144000" cy="641739"/>
          </a:xfrm>
        </p:spPr>
        <p:txBody>
          <a:bodyPr/>
          <a:lstStyle/>
          <a:p>
            <a:pPr algn="ctr"/>
            <a:r>
              <a:rPr lang="en-US" sz="3200" dirty="0" smtClean="0"/>
              <a:t>1.3 GHz SRF </a:t>
            </a:r>
            <a:r>
              <a:rPr lang="en-US" sz="3200" dirty="0" err="1" smtClean="0"/>
              <a:t>Cryomodule</a:t>
            </a:r>
            <a:r>
              <a:rPr lang="en-US" sz="3200" dirty="0" smtClean="0"/>
              <a:t> – Best in the World!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14" y="815964"/>
            <a:ext cx="8925448" cy="773305"/>
          </a:xfrm>
        </p:spPr>
        <p:txBody>
          <a:bodyPr/>
          <a:lstStyle/>
          <a:p>
            <a:r>
              <a:rPr lang="en-US" dirty="0" smtClean="0"/>
              <a:t>June 4</a:t>
            </a:r>
            <a:r>
              <a:rPr lang="en-US" baseline="30000" dirty="0" smtClean="0"/>
              <a:t>th</a:t>
            </a:r>
            <a:r>
              <a:rPr lang="en-US" dirty="0" smtClean="0"/>
              <a:t>, 2014: last cavity (#8) commissioned </a:t>
            </a:r>
          </a:p>
          <a:p>
            <a:r>
              <a:rPr lang="en-US" dirty="0" smtClean="0">
                <a:solidFill>
                  <a:srgbClr val="C00000"/>
                </a:solidFill>
              </a:rPr>
              <a:t>Meets </a:t>
            </a:r>
            <a:r>
              <a:rPr lang="en-US" dirty="0">
                <a:solidFill>
                  <a:srgbClr val="C00000"/>
                </a:solidFill>
              </a:rPr>
              <a:t>ILC </a:t>
            </a:r>
            <a:r>
              <a:rPr lang="en-US" dirty="0" smtClean="0">
                <a:solidFill>
                  <a:srgbClr val="C00000"/>
                </a:solidFill>
              </a:rPr>
              <a:t>specifications</a:t>
            </a:r>
            <a:r>
              <a:rPr lang="en-US" dirty="0" smtClean="0"/>
              <a:t>: 31.5 </a:t>
            </a:r>
            <a:r>
              <a:rPr lang="en-US" dirty="0"/>
              <a:t>MV/m 1ms 5 Hz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10" y="1589269"/>
            <a:ext cx="7809003" cy="526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62" y="1589269"/>
            <a:ext cx="1849751" cy="993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0322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166924" y="103664"/>
            <a:ext cx="8824676" cy="6642949"/>
            <a:chOff x="4207891" y="1289110"/>
            <a:chExt cx="4707509" cy="4823132"/>
          </a:xfrm>
        </p:grpSpPr>
        <p:pic>
          <p:nvPicPr>
            <p:cNvPr id="7" name="Picture 6" descr="CM2 gradients_all8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7891" y="1289110"/>
              <a:ext cx="4707509" cy="482313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 bwMode="auto">
            <a:xfrm>
              <a:off x="4792778" y="2943016"/>
              <a:ext cx="4108744" cy="0"/>
            </a:xfrm>
            <a:prstGeom prst="line">
              <a:avLst/>
            </a:prstGeom>
            <a:noFill/>
            <a:ln w="38100" cap="flat" cmpd="sng" algn="ctr">
              <a:solidFill>
                <a:srgbClr val="0099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6198969" y="3829110"/>
              <a:ext cx="1600318" cy="707886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ILC Milestone</a:t>
              </a:r>
            </a:p>
            <a:p>
              <a:pPr algn="ctr"/>
              <a:r>
                <a:rPr lang="en-US" sz="2000" dirty="0" smtClean="0">
                  <a:solidFill>
                    <a:srgbClr val="009900"/>
                  </a:solidFill>
                </a:rPr>
                <a:t>31.5 MV/m</a:t>
              </a:r>
              <a:endParaRPr lang="en-US" sz="2000" dirty="0">
                <a:solidFill>
                  <a:srgbClr val="009900"/>
                </a:solidFill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 bwMode="auto">
            <a:xfrm flipH="1" flipV="1">
              <a:off x="6760803" y="2910122"/>
              <a:ext cx="86347" cy="918988"/>
            </a:xfrm>
            <a:prstGeom prst="straightConnector1">
              <a:avLst/>
            </a:prstGeom>
            <a:noFill/>
            <a:ln w="38100" cap="flat" cmpd="sng" algn="ctr">
              <a:solidFill>
                <a:srgbClr val="0099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004182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3664"/>
            <a:ext cx="9144000" cy="641739"/>
          </a:xfrm>
        </p:spPr>
        <p:txBody>
          <a:bodyPr/>
          <a:lstStyle/>
          <a:p>
            <a:pPr algn="ctr"/>
            <a:r>
              <a:rPr lang="en-US" sz="3200" dirty="0" smtClean="0"/>
              <a:t>IOTA Ring – Accumulation of Subsystems 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214" y="815964"/>
            <a:ext cx="8925448" cy="773305"/>
          </a:xfrm>
        </p:spPr>
        <p:txBody>
          <a:bodyPr/>
          <a:lstStyle/>
          <a:p>
            <a:r>
              <a:rPr lang="en-US" dirty="0" smtClean="0"/>
              <a:t>Stands, vacuum system, quads, dipoles (in work), RF, PSs, </a:t>
            </a:r>
            <a:r>
              <a:rPr lang="en-US" dirty="0" err="1" smtClean="0"/>
              <a:t>etc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411683" y="3295320"/>
            <a:ext cx="26619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dirty="0" smtClean="0">
                <a:solidFill>
                  <a:srgbClr val="7030A0"/>
                </a:solidFill>
              </a:rPr>
              <a:t>32 IOTA </a:t>
            </a:r>
            <a:r>
              <a:rPr lang="pt-BR" dirty="0">
                <a:solidFill>
                  <a:srgbClr val="7030A0"/>
                </a:solidFill>
              </a:rPr>
              <a:t>quadrupole magnets from </a:t>
            </a:r>
            <a:r>
              <a:rPr lang="pt-BR" dirty="0" smtClean="0">
                <a:solidFill>
                  <a:srgbClr val="7030A0"/>
                </a:solidFill>
              </a:rPr>
              <a:t>JINR</a:t>
            </a:r>
          </a:p>
          <a:p>
            <a:pPr algn="ctr"/>
            <a:r>
              <a:rPr lang="pt-BR" dirty="0" smtClean="0">
                <a:solidFill>
                  <a:srgbClr val="C00000"/>
                </a:solidFill>
              </a:rPr>
              <a:t>+ Stands from MIT </a:t>
            </a:r>
            <a:endParaRPr lang="pt-BR" dirty="0">
              <a:solidFill>
                <a:srgbClr val="C00000"/>
              </a:solidFill>
            </a:endParaRPr>
          </a:p>
          <a:p>
            <a:pPr algn="ctr"/>
            <a:r>
              <a:rPr lang="pt-BR" dirty="0"/>
              <a:t> 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9269"/>
            <a:ext cx="6482023" cy="454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OTA_qua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217" y="1299542"/>
            <a:ext cx="3251444" cy="2011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637" y="4470400"/>
            <a:ext cx="2994025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538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ASTA Research Program Begins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41351"/>
            <a:ext cx="8672513" cy="1878185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Rectangle 11"/>
          <p:cNvSpPr/>
          <p:nvPr/>
        </p:nvSpPr>
        <p:spPr>
          <a:xfrm rot="16200000">
            <a:off x="-1069626" y="4450378"/>
            <a:ext cx="3491801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 err="1"/>
              <a:t>Auralee</a:t>
            </a:r>
            <a:r>
              <a:rPr lang="en-US" sz="2000" b="1" dirty="0"/>
              <a:t> Morin </a:t>
            </a:r>
            <a:r>
              <a:rPr lang="en-US" sz="2000" dirty="0"/>
              <a:t>of Colorado State University carries out  her PhD thesis research at ASTA. </a:t>
            </a:r>
          </a:p>
          <a:p>
            <a:r>
              <a:rPr lang="en-US" sz="2000" dirty="0"/>
              <a:t> </a:t>
            </a:r>
          </a:p>
        </p:txBody>
      </p:sp>
      <p:pic>
        <p:nvPicPr>
          <p:cNvPr id="15368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776" y="3660356"/>
            <a:ext cx="2478646" cy="3197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-20096" y="792351"/>
            <a:ext cx="9144000" cy="4654369"/>
          </a:xfrm>
          <a:prstGeom prst="rect">
            <a:avLst/>
          </a:prstGeom>
          <a:noFill/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u="sng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beam experiment – </a:t>
            </a:r>
            <a:r>
              <a:rPr lang="en-US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Xray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Radiator (NIU, </a:t>
            </a:r>
            <a:r>
              <a:rPr lang="en-US" b="1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Vanderbuilt</a:t>
            </a:r>
            <a:r>
              <a:rPr lang="en-US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)- 2014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lvl="1" indent="0">
              <a:buNone/>
            </a:pPr>
            <a:endParaRPr lang="en-US" b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en-US" b="1" baseline="30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SRF research user and collaborators </a:t>
            </a:r>
          </a:p>
        </p:txBody>
      </p:sp>
      <p:pic>
        <p:nvPicPr>
          <p:cNvPr id="1536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679" y="3660356"/>
            <a:ext cx="4728457" cy="3152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13" name="Rectangle 12"/>
          <p:cNvSpPr/>
          <p:nvPr/>
        </p:nvSpPr>
        <p:spPr>
          <a:xfrm rot="16200000">
            <a:off x="6881425" y="4434995"/>
            <a:ext cx="3678113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Ayaka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Kuramoto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Mathieu </a:t>
            </a:r>
            <a:r>
              <a:rPr lang="en-US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Omet</a:t>
            </a:r>
            <a:r>
              <a:rPr lang="en-US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PhD students from KEK</a:t>
            </a:r>
            <a:r>
              <a:rPr lang="en-US" sz="1600" dirty="0"/>
              <a:t>, </a:t>
            </a:r>
            <a:r>
              <a:rPr lang="en-US" sz="1600" dirty="0" smtClean="0"/>
              <a:t>spent </a:t>
            </a:r>
            <a:r>
              <a:rPr lang="en-US" sz="1600" dirty="0"/>
              <a:t>3 weeks at ASTA as visiting researchers. </a:t>
            </a:r>
          </a:p>
          <a:p>
            <a:r>
              <a:rPr lang="en-US" sz="1600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245025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E0A2C2-4D7E-4063-946A-A0F1CF11DC6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63" y="1963555"/>
            <a:ext cx="8725427" cy="3671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500" y="866155"/>
            <a:ext cx="8915400" cy="990600"/>
          </a:xfrm>
        </p:spPr>
        <p:txBody>
          <a:bodyPr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Facility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Advanced Superconducting Test Accelerator</a:t>
            </a:r>
            <a:b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85421" y="6515100"/>
            <a:ext cx="5373688" cy="2413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V.Shiltsev</a:t>
            </a:r>
            <a:r>
              <a:rPr lang="en-US" dirty="0" smtClean="0"/>
              <a:t> - ASTA: FNAL Users </a:t>
            </a:r>
            <a:r>
              <a:rPr lang="en-US" dirty="0" err="1" smtClean="0"/>
              <a:t>Mtg</a:t>
            </a:r>
            <a:r>
              <a:rPr lang="en-US" dirty="0" smtClean="0"/>
              <a:t> , 6/11/2014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460923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"/>
            <a:ext cx="8686800" cy="1015878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Dr. Chris </a:t>
            </a:r>
            <a:r>
              <a:rPr lang="en-US" dirty="0" err="1"/>
              <a:t>Prokop</a:t>
            </a:r>
            <a:r>
              <a:rPr lang="en-US" dirty="0"/>
              <a:t> </a:t>
            </a:r>
            <a:r>
              <a:rPr lang="en-US" dirty="0" smtClean="0"/>
              <a:t>(NIU) — </a:t>
            </a:r>
            <a:r>
              <a:rPr lang="en-US" dirty="0"/>
              <a:t>the first PhD based on ASTA-related research !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16386" name="Picture 2" descr="Proko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024101"/>
            <a:ext cx="7643757" cy="5735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275" y="1043046"/>
            <a:ext cx="7643757" cy="4987867"/>
          </a:xfrm>
        </p:spPr>
        <p:txBody>
          <a:bodyPr/>
          <a:lstStyle/>
          <a:p>
            <a:r>
              <a:rPr lang="en-US" sz="2000" dirty="0">
                <a:solidFill>
                  <a:schemeClr val="bg1"/>
                </a:solidFill>
              </a:rPr>
              <a:t>the design of the ASTA </a:t>
            </a:r>
            <a:r>
              <a:rPr lang="en-US" sz="2000" dirty="0" smtClean="0">
                <a:solidFill>
                  <a:schemeClr val="bg1"/>
                </a:solidFill>
              </a:rPr>
              <a:t>lattice: the </a:t>
            </a:r>
            <a:r>
              <a:rPr lang="en-US" sz="2000" dirty="0">
                <a:solidFill>
                  <a:schemeClr val="bg1"/>
                </a:solidFill>
              </a:rPr>
              <a:t>optimization of the high-energy </a:t>
            </a:r>
            <a:r>
              <a:rPr lang="en-US" sz="2000" dirty="0" err="1">
                <a:solidFill>
                  <a:schemeClr val="bg1"/>
                </a:solidFill>
              </a:rPr>
              <a:t>beamline</a:t>
            </a:r>
            <a:r>
              <a:rPr lang="en-US" sz="2000" dirty="0">
                <a:solidFill>
                  <a:schemeClr val="bg1"/>
                </a:solidFill>
              </a:rPr>
              <a:t> necessary to accommodate first beam and capable of supporting longer-term upgrades, and the design and optimization of ASTA’s low-energy bunch compression using a magnetic chicane located in the ~50-MeV </a:t>
            </a:r>
            <a:r>
              <a:rPr lang="en-US" sz="2000" dirty="0" err="1">
                <a:solidFill>
                  <a:schemeClr val="bg1"/>
                </a:solidFill>
              </a:rPr>
              <a:t>photoinjector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4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53" y="103664"/>
            <a:ext cx="8970745" cy="641739"/>
          </a:xfrm>
        </p:spPr>
        <p:txBody>
          <a:bodyPr/>
          <a:lstStyle/>
          <a:p>
            <a:r>
              <a:rPr lang="en-US" sz="2400" dirty="0" smtClean="0"/>
              <a:t>June 2014: </a:t>
            </a:r>
            <a:r>
              <a:rPr lang="en-US" sz="2400" dirty="0" err="1" smtClean="0"/>
              <a:t>Auralee</a:t>
            </a:r>
            <a:r>
              <a:rPr lang="en-US" sz="2400" dirty="0" smtClean="0"/>
              <a:t> Morin (CSU, right) and Summer Interns</a:t>
            </a:r>
            <a:br>
              <a:rPr lang="en-US" sz="2400" dirty="0" smtClean="0"/>
            </a:br>
            <a:r>
              <a:rPr lang="en-US" sz="2400" dirty="0" smtClean="0"/>
              <a:t>Kevin Kenny (</a:t>
            </a:r>
            <a:r>
              <a:rPr lang="en-US" sz="2400" dirty="0" err="1" smtClean="0"/>
              <a:t>U.Illinois</a:t>
            </a:r>
            <a:r>
              <a:rPr lang="en-US" sz="2400" dirty="0" smtClean="0"/>
              <a:t>) and Silva </a:t>
            </a:r>
            <a:r>
              <a:rPr lang="en-US" sz="2400" dirty="0" err="1" smtClean="0"/>
              <a:t>Straughter</a:t>
            </a:r>
            <a:r>
              <a:rPr lang="en-US" sz="2400" dirty="0" smtClean="0"/>
              <a:t> (East </a:t>
            </a:r>
            <a:r>
              <a:rPr lang="en-US" sz="2400" dirty="0" err="1" smtClean="0"/>
              <a:t>Mich.Un</a:t>
            </a:r>
            <a:r>
              <a:rPr lang="en-US" sz="2400" dirty="0" smtClean="0"/>
              <a:t>.)</a:t>
            </a:r>
            <a:endParaRPr lang="en-US" sz="24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54" y="835058"/>
            <a:ext cx="7895122" cy="592134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447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ASTA Technical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17922"/>
            <a:ext cx="8672513" cy="5502491"/>
          </a:xfrm>
        </p:spPr>
        <p:txBody>
          <a:bodyPr/>
          <a:lstStyle/>
          <a:p>
            <a:r>
              <a:rPr lang="en-US" sz="2200" b="1" dirty="0" smtClean="0"/>
              <a:t>By </a:t>
            </a:r>
            <a:r>
              <a:rPr lang="en-US" sz="2200" b="1" dirty="0"/>
              <a:t>the end of </a:t>
            </a:r>
            <a:r>
              <a:rPr lang="en-US" sz="2200" b="1" dirty="0" smtClean="0"/>
              <a:t>FY14:</a:t>
            </a:r>
            <a:endParaRPr lang="en-US" sz="2200" b="1" dirty="0"/>
          </a:p>
          <a:p>
            <a:pPr lvl="1"/>
            <a:r>
              <a:rPr lang="en-US" sz="2000" dirty="0"/>
              <a:t>Complete 50 MeV injector and </a:t>
            </a:r>
            <a:r>
              <a:rPr lang="en-US" sz="2000" b="1" dirty="0">
                <a:solidFill>
                  <a:srgbClr val="2306D4"/>
                </a:solidFill>
              </a:rPr>
              <a:t>bring beam </a:t>
            </a:r>
            <a:r>
              <a:rPr lang="en-US" sz="2000" dirty="0">
                <a:solidFill>
                  <a:srgbClr val="2306D4"/>
                </a:solidFill>
              </a:rPr>
              <a:t>to 50 MeV dump</a:t>
            </a:r>
          </a:p>
          <a:p>
            <a:pPr lvl="1"/>
            <a:r>
              <a:rPr lang="en-US" sz="2000" dirty="0" smtClean="0">
                <a:solidFill>
                  <a:srgbClr val="2306D4"/>
                </a:solidFill>
              </a:rPr>
              <a:t>20-50 MeV beam to the 1</a:t>
            </a:r>
            <a:r>
              <a:rPr lang="en-US" sz="2000" baseline="30000" dirty="0" smtClean="0">
                <a:solidFill>
                  <a:srgbClr val="2306D4"/>
                </a:solidFill>
              </a:rPr>
              <a:t>st</a:t>
            </a:r>
            <a:r>
              <a:rPr lang="en-US" sz="2000" dirty="0" smtClean="0">
                <a:solidFill>
                  <a:srgbClr val="2306D4"/>
                </a:solidFill>
              </a:rPr>
              <a:t> experiment (NIU/</a:t>
            </a:r>
            <a:r>
              <a:rPr lang="en-US" sz="2000" dirty="0" err="1" smtClean="0">
                <a:solidFill>
                  <a:srgbClr val="2306D4"/>
                </a:solidFill>
              </a:rPr>
              <a:t>vanderbilt</a:t>
            </a:r>
            <a:r>
              <a:rPr lang="en-US" sz="2000" dirty="0" smtClean="0">
                <a:solidFill>
                  <a:srgbClr val="2306D4"/>
                </a:solidFill>
              </a:rPr>
              <a:t>)  </a:t>
            </a:r>
            <a:endParaRPr lang="en-US" sz="2000" dirty="0">
              <a:solidFill>
                <a:srgbClr val="2306D4"/>
              </a:solidFill>
            </a:endParaRPr>
          </a:p>
          <a:p>
            <a:pPr lvl="1"/>
            <a:r>
              <a:rPr lang="en-US" sz="2000" dirty="0" smtClean="0"/>
              <a:t>Begin installation high-energy </a:t>
            </a:r>
            <a:r>
              <a:rPr lang="en-US" sz="2000" dirty="0" err="1"/>
              <a:t>beamline</a:t>
            </a:r>
            <a:r>
              <a:rPr lang="en-US" sz="2000" dirty="0"/>
              <a:t> from CM2 to HE </a:t>
            </a:r>
            <a:r>
              <a:rPr lang="en-US" sz="2000" dirty="0" smtClean="0"/>
              <a:t>dump</a:t>
            </a:r>
          </a:p>
          <a:p>
            <a:r>
              <a:rPr lang="en-US" sz="2200" b="1" dirty="0" smtClean="0"/>
              <a:t>FY15: </a:t>
            </a:r>
          </a:p>
          <a:p>
            <a:pPr lvl="1"/>
            <a:r>
              <a:rPr lang="en-US" sz="2000" dirty="0" smtClean="0"/>
              <a:t>finish HE beam line installation </a:t>
            </a:r>
          </a:p>
          <a:p>
            <a:pPr lvl="1"/>
            <a:r>
              <a:rPr lang="en-US" sz="2000" dirty="0" smtClean="0">
                <a:solidFill>
                  <a:srgbClr val="2306D4"/>
                </a:solidFill>
              </a:rPr>
              <a:t>beam commissioning of CM2</a:t>
            </a:r>
          </a:p>
          <a:p>
            <a:pPr lvl="1"/>
            <a:r>
              <a:rPr lang="en-US" sz="2000" dirty="0" smtClean="0"/>
              <a:t>Finish construction/fabrication of IOTA elements</a:t>
            </a:r>
          </a:p>
          <a:p>
            <a:r>
              <a:rPr lang="en-US" sz="2200" b="1" dirty="0" smtClean="0"/>
              <a:t>FY16: </a:t>
            </a:r>
          </a:p>
          <a:p>
            <a:pPr lvl="1"/>
            <a:r>
              <a:rPr lang="en-US" sz="2000" dirty="0" smtClean="0">
                <a:solidFill>
                  <a:srgbClr val="2306D4"/>
                </a:solidFill>
              </a:rPr>
              <a:t>Finish IOTA installation and commissioning, 150 MeV </a:t>
            </a:r>
            <a:r>
              <a:rPr lang="en-US" sz="2000" dirty="0">
                <a:solidFill>
                  <a:srgbClr val="2306D4"/>
                </a:solidFill>
              </a:rPr>
              <a:t>e-beam to </a:t>
            </a:r>
            <a:r>
              <a:rPr lang="en-US" sz="2000" dirty="0" smtClean="0">
                <a:solidFill>
                  <a:srgbClr val="2306D4"/>
                </a:solidFill>
              </a:rPr>
              <a:t>IOTA</a:t>
            </a:r>
          </a:p>
          <a:p>
            <a:pPr lvl="1"/>
            <a:r>
              <a:rPr lang="en-US" sz="2000" dirty="0" smtClean="0"/>
              <a:t>Move and install the HINS proton injector (50% completion)</a:t>
            </a:r>
          </a:p>
          <a:p>
            <a:r>
              <a:rPr lang="en-US" sz="2200" b="1" dirty="0" smtClean="0"/>
              <a:t>FY17:</a:t>
            </a:r>
          </a:p>
          <a:p>
            <a:pPr lvl="1"/>
            <a:r>
              <a:rPr lang="en-US" sz="2000" dirty="0" smtClean="0"/>
              <a:t>HINS commissioned, inject protons in IOTA</a:t>
            </a:r>
          </a:p>
          <a:p>
            <a:pPr lvl="1"/>
            <a:r>
              <a:rPr lang="en-US" sz="2000" dirty="0" smtClean="0">
                <a:solidFill>
                  <a:srgbClr val="2306D4"/>
                </a:solidFill>
              </a:rPr>
              <a:t>Full accelerator research program at IOTA (first – with electrons</a:t>
            </a:r>
            <a:r>
              <a:rPr lang="en-US" sz="2000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73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/>
              <a:t>ASTA : Summary</a:t>
            </a:r>
            <a:endParaRPr lang="en-US" sz="44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821990"/>
            <a:ext cx="8845062" cy="5934410"/>
          </a:xfrm>
          <a:solidFill>
            <a:schemeClr val="bg1"/>
          </a:solidFill>
        </p:spPr>
        <p:txBody>
          <a:bodyPr/>
          <a:lstStyle/>
          <a:p>
            <a:r>
              <a:rPr lang="en-US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facility for transformative accelerator R&amp;D</a:t>
            </a:r>
          </a:p>
          <a:p>
            <a:pPr lvl="1"/>
            <a:r>
              <a:rPr lang="en-US" sz="2600" dirty="0" smtClean="0">
                <a:solidFill>
                  <a:srgbClr val="000000"/>
                </a:solidFill>
              </a:rPr>
              <a:t>Will shape the next generation facilities for intensity frontier / neutrino research  </a:t>
            </a:r>
          </a:p>
          <a:p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VERY substantial investment to date ($$, people)</a:t>
            </a:r>
          </a:p>
          <a:p>
            <a:r>
              <a:rPr lang="en-US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technical progress, esp. recently :</a:t>
            </a:r>
            <a:endParaRPr lang="en-US" sz="28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/>
            <a:r>
              <a:rPr lang="en-US" sz="2600" dirty="0" err="1" smtClean="0">
                <a:solidFill>
                  <a:srgbClr val="7030A0"/>
                </a:solidFill>
              </a:rPr>
              <a:t>Photoinjector</a:t>
            </a:r>
            <a:r>
              <a:rPr lang="en-US" sz="2600" dirty="0" smtClean="0">
                <a:solidFill>
                  <a:srgbClr val="7030A0"/>
                </a:solidFill>
              </a:rPr>
              <a:t> and SRF </a:t>
            </a:r>
            <a:r>
              <a:rPr lang="en-US" sz="2600" dirty="0" err="1" smtClean="0">
                <a:solidFill>
                  <a:srgbClr val="7030A0"/>
                </a:solidFill>
              </a:rPr>
              <a:t>Cryo</a:t>
            </a:r>
            <a:r>
              <a:rPr lang="en-US" sz="2600" dirty="0" smtClean="0">
                <a:solidFill>
                  <a:srgbClr val="7030A0"/>
                </a:solidFill>
              </a:rPr>
              <a:t> Module work, IOTA </a:t>
            </a:r>
          </a:p>
          <a:p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 to the 1</a:t>
            </a:r>
            <a:r>
              <a:rPr lang="en-US" sz="2800" baseline="30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</a:t>
            </a:r>
            <a:r>
              <a:rPr lang="en-US" sz="28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experiment in 2014 </a:t>
            </a:r>
          </a:p>
          <a:p>
            <a:r>
              <a:rPr lang="en-US" sz="2800" dirty="0" smtClean="0">
                <a:solidFill>
                  <a:srgbClr val="2306D4"/>
                </a:solidFill>
              </a:rPr>
              <a:t>Aggressive plans for FY15-17 (to </a:t>
            </a:r>
            <a:r>
              <a:rPr lang="en-US" sz="2800" dirty="0" smtClean="0">
                <a:solidFill>
                  <a:srgbClr val="230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finish construction</a:t>
            </a:r>
            <a:r>
              <a:rPr lang="en-US" sz="2800" dirty="0" smtClean="0">
                <a:solidFill>
                  <a:srgbClr val="2306D4"/>
                </a:solidFill>
              </a:rPr>
              <a:t>) </a:t>
            </a:r>
          </a:p>
          <a:p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collaboration grows </a:t>
            </a:r>
            <a:r>
              <a:rPr lang="en-US" sz="2800" dirty="0" smtClean="0">
                <a:solidFill>
                  <a:schemeClr val="accent5">
                    <a:lumMod val="50000"/>
                  </a:schemeClr>
                </a:solidFill>
              </a:rPr>
              <a:t>– more Universities, Int’l partners, SBIRs, other labs, individuals, …</a:t>
            </a:r>
            <a:endParaRPr lang="en-US" sz="2800" dirty="0">
              <a:solidFill>
                <a:schemeClr val="accent5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 are committed to make ASTA a success, and Invite YOU to join the team!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11576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Content Placeholder 5" descr="10-0510-03D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600" y="859959"/>
            <a:ext cx="8686800" cy="57875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1904999"/>
          </a:xfrm>
        </p:spPr>
        <p:txBody>
          <a:bodyPr/>
          <a:lstStyle/>
          <a:p>
            <a:pPr algn="ctr"/>
            <a:r>
              <a:rPr lang="en-US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Offers Unique Research Opportunities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ASTA team welcomes new proposals, new collaborators &amp; users!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7315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FE0A2C2-4D7E-4063-946A-A0F1CF11DC68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7566"/>
            <a:ext cx="8320518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2"/>
          <p:cNvSpPr txBox="1">
            <a:spLocks/>
          </p:cNvSpPr>
          <p:nvPr/>
        </p:nvSpPr>
        <p:spPr bwMode="auto">
          <a:xfrm>
            <a:off x="4648200" y="1981200"/>
            <a:ext cx="34464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45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35000"/>
              <a:buChar char="•"/>
              <a:defRPr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25000"/>
              <a:buChar char="•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FontTx/>
              <a:buNone/>
            </a:pPr>
            <a:r>
              <a:rPr lang="en-US" sz="32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● </a:t>
            </a:r>
            <a:r>
              <a:rPr lang="en-US" sz="3200" kern="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</a:t>
            </a:r>
            <a:endParaRPr lang="en-US" sz="3200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2698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077200" cy="685800"/>
          </a:xfrm>
        </p:spPr>
        <p:txBody>
          <a:bodyPr/>
          <a:lstStyle/>
          <a:p>
            <a:pPr algn="ctr"/>
            <a:r>
              <a:rPr lang="en-US" b="1" dirty="0" smtClean="0"/>
              <a:t>ASTA 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 smtClean="0"/>
              <a:t>Accelerator R&amp;D Facility</a:t>
            </a:r>
            <a:endParaRPr lang="en-US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85800"/>
            <a:ext cx="4114800" cy="2743200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685800"/>
            <a:ext cx="3835400" cy="2801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512741"/>
            <a:ext cx="4114800" cy="2971800"/>
          </a:xfrm>
          <a:prstGeom prst="rect">
            <a:avLst/>
          </a:prstGeom>
        </p:spPr>
      </p:pic>
      <p:sp>
        <p:nvSpPr>
          <p:cNvPr id="1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90600" y="6515100"/>
            <a:ext cx="5391150" cy="2667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V.Shiltsev</a:t>
            </a:r>
            <a:r>
              <a:rPr lang="en-US" dirty="0" smtClean="0"/>
              <a:t> - ASTA: FNAL Users </a:t>
            </a:r>
            <a:r>
              <a:rPr lang="en-US" dirty="0" err="1" smtClean="0"/>
              <a:t>Mtg</a:t>
            </a:r>
            <a:r>
              <a:rPr lang="en-US" dirty="0" smtClean="0"/>
              <a:t> , 6/11/2014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3581400"/>
            <a:ext cx="3860800" cy="2895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90257" y="125185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43200" y="790192"/>
            <a:ext cx="17267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~150 m long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62538" y="755024"/>
            <a:ext cx="3829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Unique cryogenic capabilities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58958" y="3549308"/>
            <a:ext cx="42044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 1.3 GHz SRF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cryomodule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71538" y="3585310"/>
            <a:ext cx="3369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Unique beam parameters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789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Number Placeholder 2"/>
          <p:cNvSpPr txBox="1">
            <a:spLocks noGrp="1"/>
          </p:cNvSpPr>
          <p:nvPr/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Font typeface="Wingdings" pitchFamily="2" charset="2"/>
              <a:buChar char="§"/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 eaLnBrk="0" hangingPunct="0">
              <a:spcBef>
                <a:spcPct val="20000"/>
              </a:spcBef>
              <a:buFont typeface="Wingdings" pitchFamily="2" charset="2"/>
              <a:buChar char="Ø"/>
              <a:defRPr sz="2000">
                <a:solidFill>
                  <a:schemeClr val="accent2"/>
                </a:solidFill>
                <a:latin typeface="Comic Sans MS" pitchFamily="66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rgbClr val="CC0000"/>
                </a:solidFill>
                <a:latin typeface="Comic Sans MS" pitchFamily="66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rgbClr val="008000"/>
                </a:solidFill>
                <a:latin typeface="Comic Sans MS" pitchFamily="66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rgbClr val="CC0099"/>
                </a:solidFill>
                <a:latin typeface="Comic Sans MS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95D7D22-0CCA-4FC9-90CE-1B84CEC67E37}" type="slidenum">
              <a:rPr lang="en-US" altLang="en-US" sz="1200">
                <a:solidFill>
                  <a:srgbClr val="FFFFFF"/>
                </a:solidFill>
                <a:latin typeface="Arial" pitchFamily="34" charset="0"/>
              </a:rPr>
              <a:pPr eaLnBrk="1" hangingPunct="1">
                <a:spcBef>
                  <a:spcPct val="0"/>
                </a:spcBef>
                <a:buFontTx/>
                <a:buNone/>
              </a:pPr>
              <a:t>5</a:t>
            </a:fld>
            <a:endParaRPr lang="en-US" altLang="en-US" sz="1200">
              <a:solidFill>
                <a:srgbClr val="FFFFFF"/>
              </a:solidFill>
              <a:latin typeface="Arial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>
          <a:xfrm>
            <a:off x="468086" y="6534150"/>
            <a:ext cx="2894239" cy="228600"/>
          </a:xfrm>
        </p:spPr>
        <p:txBody>
          <a:bodyPr/>
          <a:lstStyle/>
          <a:p>
            <a:pPr>
              <a:defRPr/>
            </a:pPr>
            <a:r>
              <a:rPr lang="en-US" dirty="0" err="1" smtClean="0"/>
              <a:t>V.Shiltsev</a:t>
            </a:r>
            <a:r>
              <a:rPr lang="en-US" dirty="0" smtClean="0"/>
              <a:t> - ASTA: FNAL Users </a:t>
            </a:r>
            <a:r>
              <a:rPr lang="en-US" dirty="0" err="1" smtClean="0"/>
              <a:t>Mtg</a:t>
            </a:r>
            <a:r>
              <a:rPr lang="en-US" dirty="0" smtClean="0"/>
              <a:t> , 6/11/2014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A6E6165-0D63-4C51-BBAA-16C7D1FA879A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81000" y="115888"/>
            <a:ext cx="8688388" cy="5842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Need accelerator R&amp;D beam facilities !</a:t>
            </a:r>
          </a:p>
        </p:txBody>
      </p:sp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0" y="-336620"/>
            <a:ext cx="9067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2"/>
          <p:cNvSpPr>
            <a:spLocks noGrp="1" noChangeArrowheads="1"/>
          </p:cNvSpPr>
          <p:nvPr>
            <p:ph type="title"/>
          </p:nvPr>
        </p:nvSpPr>
        <p:spPr>
          <a:xfrm>
            <a:off x="2157423" y="-10886"/>
            <a:ext cx="4831207" cy="708077"/>
          </a:xfrm>
          <a:solidFill>
            <a:schemeClr val="bg1"/>
          </a:solidFill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Facility</a:t>
            </a:r>
            <a:endParaRPr lang="en-US" sz="4400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urved Up Arrow 7"/>
          <p:cNvSpPr/>
          <p:nvPr/>
        </p:nvSpPr>
        <p:spPr>
          <a:xfrm rot="16200000">
            <a:off x="7794171" y="3427818"/>
            <a:ext cx="1153886" cy="565220"/>
          </a:xfrm>
          <a:prstGeom prst="curved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9" name="Picture 2" descr="C:\Users\stuarth\Documents\Henderson Files\Programs\Advanced Accelerator R&amp;D\ASTA Briefing December 2012\ASTA Proposal Pictures\Gun_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344" y="1847368"/>
            <a:ext cx="3352800" cy="2514601"/>
          </a:xfrm>
          <a:prstGeom prst="rect">
            <a:avLst/>
          </a:prstGeom>
          <a:noFill/>
          <a:ln w="88900">
            <a:solidFill>
              <a:srgbClr val="FFFF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otched Right Arrow 11"/>
          <p:cNvSpPr/>
          <p:nvPr/>
        </p:nvSpPr>
        <p:spPr>
          <a:xfrm rot="15426179">
            <a:off x="433020" y="1720781"/>
            <a:ext cx="511629" cy="36927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2492829"/>
            <a:ext cx="4401180" cy="3300885"/>
          </a:xfrm>
          <a:prstGeom prst="rect">
            <a:avLst/>
          </a:prstGeom>
          <a:ln w="88900">
            <a:solidFill>
              <a:srgbClr val="FFFF00"/>
            </a:solidFill>
          </a:ln>
        </p:spPr>
      </p:pic>
      <p:sp>
        <p:nvSpPr>
          <p:cNvPr id="22" name="Notched Right Arrow 21"/>
          <p:cNvSpPr/>
          <p:nvPr/>
        </p:nvSpPr>
        <p:spPr>
          <a:xfrm rot="16775919">
            <a:off x="1441497" y="1953201"/>
            <a:ext cx="915148" cy="36927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HINS_2.jp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857" y="2876550"/>
            <a:ext cx="4572000" cy="3429000"/>
          </a:xfrm>
          <a:prstGeom prst="rect">
            <a:avLst/>
          </a:prstGeom>
          <a:ln w="88900">
            <a:solidFill>
              <a:srgbClr val="FFFF00"/>
            </a:solidFill>
          </a:ln>
        </p:spPr>
      </p:pic>
      <p:sp>
        <p:nvSpPr>
          <p:cNvPr id="23" name="Notched Right Arrow 22"/>
          <p:cNvSpPr/>
          <p:nvPr/>
        </p:nvSpPr>
        <p:spPr>
          <a:xfrm rot="16200000">
            <a:off x="4739867" y="2765764"/>
            <a:ext cx="915148" cy="36927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087" y="3710428"/>
            <a:ext cx="4343400" cy="3045972"/>
          </a:xfrm>
          <a:prstGeom prst="rect">
            <a:avLst/>
          </a:prstGeom>
          <a:noFill/>
          <a:ln w="889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7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  <p:bldP spid="22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6858000" cy="762000"/>
          </a:xfrm>
        </p:spPr>
        <p:txBody>
          <a:bodyPr/>
          <a:lstStyle/>
          <a:p>
            <a:r>
              <a:rPr lang="en-US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  <a:endParaRPr 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968836"/>
            <a:ext cx="8305800" cy="1524000"/>
          </a:xfrm>
        </p:spPr>
        <p:txBody>
          <a:bodyPr/>
          <a:lstStyle/>
          <a:p>
            <a:r>
              <a:rPr lang="en-US" sz="2500" dirty="0" smtClean="0">
                <a:solidFill>
                  <a:srgbClr val="000000"/>
                </a:solidFill>
              </a:rPr>
              <a:t>Construction of ASTA and NML began </a:t>
            </a:r>
            <a:r>
              <a:rPr lang="en-US" sz="2500" dirty="0" smtClean="0">
                <a:solidFill>
                  <a:srgbClr val="C00000"/>
                </a:solidFill>
              </a:rPr>
              <a:t>in 2006 </a:t>
            </a:r>
            <a:r>
              <a:rPr lang="en-US" sz="2500" dirty="0" smtClean="0">
                <a:solidFill>
                  <a:srgbClr val="000000"/>
                </a:solidFill>
              </a:rPr>
              <a:t>as part of the </a:t>
            </a:r>
            <a:r>
              <a:rPr lang="en-US" sz="2500" dirty="0" smtClean="0">
                <a:solidFill>
                  <a:srgbClr val="C00000"/>
                </a:solidFill>
              </a:rPr>
              <a:t>ILC/SRF R&amp;D Program </a:t>
            </a:r>
            <a:r>
              <a:rPr lang="en-US" sz="2500" dirty="0" smtClean="0">
                <a:solidFill>
                  <a:srgbClr val="000000"/>
                </a:solidFill>
              </a:rPr>
              <a:t>and later American Recovery and Reinvestment Act </a:t>
            </a:r>
            <a:r>
              <a:rPr lang="en-US" sz="2500" dirty="0" smtClean="0">
                <a:solidFill>
                  <a:srgbClr val="C00000"/>
                </a:solidFill>
              </a:rPr>
              <a:t>(ARRA).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90600" y="6596743"/>
            <a:ext cx="5391150" cy="185056"/>
          </a:xfrm>
        </p:spPr>
        <p:txBody>
          <a:bodyPr/>
          <a:lstStyle/>
          <a:p>
            <a:pPr>
              <a:defRPr/>
            </a:pPr>
            <a:r>
              <a:rPr lang="da-DK" dirty="0" smtClean="0"/>
              <a:t>V.Shiltsev - ASTA: FNAL Users Mtg , 6/11/2014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30626" y="4158341"/>
            <a:ext cx="8926288" cy="1970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000000"/>
                </a:solidFill>
              </a:rPr>
              <a:t>It was recognized early in the planning process that ASTA is of a great interest </a:t>
            </a:r>
            <a:r>
              <a:rPr lang="en-US" sz="2500" dirty="0">
                <a:solidFill>
                  <a:srgbClr val="000000"/>
                </a:solidFill>
              </a:rPr>
              <a:t>to the </a:t>
            </a:r>
            <a:r>
              <a:rPr lang="en-US" sz="2500" dirty="0">
                <a:solidFill>
                  <a:srgbClr val="C00000"/>
                </a:solidFill>
              </a:rPr>
              <a:t>wider Advanced Accelerator R&amp;D </a:t>
            </a:r>
            <a:r>
              <a:rPr lang="en-US" sz="2500" dirty="0" smtClean="0">
                <a:solidFill>
                  <a:srgbClr val="C00000"/>
                </a:solidFill>
              </a:rPr>
              <a:t>community </a:t>
            </a:r>
            <a:r>
              <a:rPr lang="en-US" sz="2500" dirty="0" smtClean="0">
                <a:solidFill>
                  <a:srgbClr val="000000"/>
                </a:solidFill>
              </a:rPr>
              <a:t>because of its </a:t>
            </a:r>
            <a:r>
              <a:rPr lang="en-US" sz="25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unique</a:t>
            </a:r>
            <a:r>
              <a:rPr lang="en-US" sz="2500" dirty="0" smtClean="0">
                <a:solidFill>
                  <a:srgbClr val="000000"/>
                </a:solidFill>
              </a:rPr>
              <a:t> </a:t>
            </a:r>
            <a:r>
              <a:rPr lang="en-US" sz="2500" i="1" dirty="0" smtClean="0">
                <a:solidFill>
                  <a:srgbClr val="000000"/>
                </a:solidFill>
              </a:rPr>
              <a:t>e- beam </a:t>
            </a:r>
            <a:r>
              <a:rPr lang="en-US" sz="2500" dirty="0" smtClean="0">
                <a:solidFill>
                  <a:srgbClr val="000000"/>
                </a:solidFill>
              </a:rPr>
              <a:t>meeting the ILC performance parameters and a small research storage ring, capable to operate with protons and electrons.  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06826" y="2144480"/>
            <a:ext cx="85344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FF"/>
              </a:buClr>
              <a:buSzPct val="8000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0000"/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20000"/>
                  <a:lumOff val="80000"/>
                </a:schemeClr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25000"/>
              <a:buFont typeface="Wingdings" pitchFamily="2" charset="2"/>
              <a:buChar char="q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55000"/>
              <a:buFont typeface="Wingdings" pitchFamily="2" charset="2"/>
              <a:buChar char="l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ClrTx/>
              <a:buFont typeface="Arial" pitchFamily="34" charset="0"/>
              <a:buChar char="•"/>
            </a:pPr>
            <a:r>
              <a:rPr lang="en-US" sz="2500" dirty="0" smtClean="0">
                <a:solidFill>
                  <a:srgbClr val="000000"/>
                </a:solidFill>
              </a:rPr>
              <a:t>The Facility was motivated by the goal of building, testing and operating a complete </a:t>
            </a:r>
            <a:r>
              <a:rPr lang="en-US" sz="2500" dirty="0" smtClean="0">
                <a:solidFill>
                  <a:srgbClr val="C00000"/>
                </a:solidFill>
              </a:rPr>
              <a:t>ILC RF unit </a:t>
            </a:r>
            <a:endParaRPr lang="en-US" sz="2500" dirty="0">
              <a:solidFill>
                <a:srgbClr val="C00000"/>
              </a:solidFill>
            </a:endParaRPr>
          </a:p>
          <a:p>
            <a:pPr>
              <a:buClrTx/>
              <a:buFont typeface="Arial" pitchFamily="34" charset="0"/>
              <a:buChar char="•"/>
            </a:pPr>
            <a:r>
              <a:rPr lang="en-US" sz="2500" dirty="0">
                <a:solidFill>
                  <a:srgbClr val="000000"/>
                </a:solidFill>
              </a:rPr>
              <a:t>To date, an investment of </a:t>
            </a:r>
            <a:r>
              <a:rPr lang="en-US" sz="2500" dirty="0" smtClean="0">
                <a:solidFill>
                  <a:srgbClr val="C00000"/>
                </a:solidFill>
              </a:rPr>
              <a:t>~$90M </a:t>
            </a:r>
            <a:r>
              <a:rPr lang="en-US" sz="2500" dirty="0">
                <a:solidFill>
                  <a:srgbClr val="000000"/>
                </a:solidFill>
              </a:rPr>
              <a:t>has been made, including $18M of ARRA funding, representing </a:t>
            </a:r>
            <a:r>
              <a:rPr lang="en-US" sz="2500" dirty="0" smtClean="0">
                <a:solidFill>
                  <a:srgbClr val="000000"/>
                </a:solidFill>
              </a:rPr>
              <a:t>~90</a:t>
            </a:r>
            <a:r>
              <a:rPr lang="en-US" sz="2500" dirty="0">
                <a:solidFill>
                  <a:srgbClr val="000000"/>
                </a:solidFill>
              </a:rPr>
              <a:t>% completion of the facility</a:t>
            </a:r>
          </a:p>
          <a:p>
            <a:pPr>
              <a:buFont typeface="Arial" pitchFamily="34" charset="0"/>
              <a:buChar char="•"/>
            </a:pPr>
            <a:endParaRPr lang="en-US" sz="25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388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-52753" y="-152400"/>
            <a:ext cx="8839200" cy="762000"/>
          </a:xfrm>
        </p:spPr>
        <p:txBody>
          <a:bodyPr/>
          <a:lstStyle/>
          <a:p>
            <a:pPr algn="ctr">
              <a:defRPr/>
            </a:pPr>
            <a:r>
              <a:rPr lang="en-US" sz="36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2013: ASTA Proposal (FNAL-TM-2568)</a:t>
            </a:r>
          </a:p>
        </p:txBody>
      </p:sp>
      <p:sp>
        <p:nvSpPr>
          <p:cNvPr id="3584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762000" y="6419850"/>
            <a:ext cx="6248400" cy="36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smtClean="0">
                <a:solidFill>
                  <a:srgbClr val="FFFFFF"/>
                </a:solidFill>
              </a:rPr>
              <a:t>V.Shiltsev - ASTA: FNAL Users Mtg , 6/11/2014</a:t>
            </a:r>
            <a:endParaRPr lang="en-US" sz="1200" dirty="0" smtClean="0">
              <a:solidFill>
                <a:srgbClr val="FFFFFF"/>
              </a:solidFill>
            </a:endParaRPr>
          </a:p>
        </p:txBody>
      </p:sp>
      <p:sp>
        <p:nvSpPr>
          <p:cNvPr id="3584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152400" y="6419850"/>
            <a:ext cx="533400" cy="361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defRPr sz="24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F12C09E-16E8-45C0-B6E7-460F6B1C9773}" type="slidenum">
              <a:rPr lang="en-US" sz="1200" smtClean="0">
                <a:solidFill>
                  <a:srgbClr val="FFFFFF"/>
                </a:solidFill>
              </a:rPr>
              <a:pPr eaLnBrk="1" hangingPunct="1"/>
              <a:t>7</a:t>
            </a:fld>
            <a:endParaRPr lang="en-US" sz="1200" smtClean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83770"/>
            <a:ext cx="5715000" cy="5998029"/>
          </a:xfrm>
          <a:solidFill>
            <a:schemeClr val="bg1"/>
          </a:solidFill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97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co-authors from 18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institutions: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24 APS Fellows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10 Accelerator Prize winners</a:t>
            </a: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&gt;25% young researchers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31 proposals &amp;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LOIs: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13 most developed, high-impact proposals presented in in Sec.8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dirty="0" smtClean="0">
                <a:solidFill>
                  <a:srgbClr val="000000"/>
                </a:solidFill>
              </a:rPr>
              <a:t>18 proposals and </a:t>
            </a:r>
            <a:r>
              <a:rPr lang="en-US" dirty="0" err="1" smtClean="0">
                <a:solidFill>
                  <a:srgbClr val="000000"/>
                </a:solidFill>
              </a:rPr>
              <a:t>LOIs</a:t>
            </a:r>
            <a:r>
              <a:rPr lang="en-US" dirty="0" smtClean="0">
                <a:solidFill>
                  <a:srgbClr val="000000"/>
                </a:solidFill>
              </a:rPr>
              <a:t>  in Attachment A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three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ASTA experimental areas</a:t>
            </a:r>
          </a:p>
          <a:p>
            <a:pPr lvl="1">
              <a:defRPr/>
            </a:pPr>
            <a:r>
              <a:rPr lang="en-US" dirty="0" err="1">
                <a:solidFill>
                  <a:srgbClr val="000000"/>
                </a:solidFill>
              </a:rPr>
              <a:t>Exp</a:t>
            </a:r>
            <a:r>
              <a:rPr lang="en-US" dirty="0">
                <a:solidFill>
                  <a:srgbClr val="000000"/>
                </a:solidFill>
              </a:rPr>
              <a:t> Area 1 </a:t>
            </a:r>
            <a:r>
              <a:rPr lang="en-US" dirty="0">
                <a:solidFill>
                  <a:srgbClr val="2306D4"/>
                </a:solidFill>
              </a:rPr>
              <a:t>(50 MeV) </a:t>
            </a: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    (14)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dirty="0" err="1">
                <a:solidFill>
                  <a:srgbClr val="000000"/>
                </a:solidFill>
              </a:rPr>
              <a:t>Exp</a:t>
            </a:r>
            <a:r>
              <a:rPr lang="en-US" dirty="0">
                <a:solidFill>
                  <a:srgbClr val="000000"/>
                </a:solidFill>
              </a:rPr>
              <a:t> Area 2 </a:t>
            </a:r>
            <a:r>
              <a:rPr lang="en-US" dirty="0">
                <a:solidFill>
                  <a:srgbClr val="2306D4"/>
                </a:solidFill>
              </a:rPr>
              <a:t>(300-800 MeV) </a:t>
            </a:r>
            <a:r>
              <a:rPr lang="en-US" dirty="0" smtClean="0">
                <a:solidFill>
                  <a:srgbClr val="2306D4"/>
                </a:solidFill>
              </a:rPr>
              <a:t>  </a:t>
            </a:r>
            <a:r>
              <a:rPr lang="en-US" dirty="0" smtClean="0">
                <a:solidFill>
                  <a:srgbClr val="000000"/>
                </a:solidFill>
              </a:rPr>
              <a:t>(18)</a:t>
            </a:r>
            <a:endParaRPr lang="en-US" dirty="0">
              <a:solidFill>
                <a:srgbClr val="000000"/>
              </a:solidFill>
            </a:endParaRPr>
          </a:p>
          <a:p>
            <a:pPr lvl="1">
              <a:defRPr/>
            </a:pPr>
            <a:r>
              <a:rPr lang="en-US" dirty="0" err="1">
                <a:solidFill>
                  <a:srgbClr val="000000"/>
                </a:solidFill>
              </a:rPr>
              <a:t>Exp</a:t>
            </a:r>
            <a:r>
              <a:rPr lang="en-US" dirty="0">
                <a:solidFill>
                  <a:srgbClr val="000000"/>
                </a:solidFill>
              </a:rPr>
              <a:t> Area 3 </a:t>
            </a:r>
            <a:r>
              <a:rPr lang="en-US" dirty="0">
                <a:solidFill>
                  <a:srgbClr val="2306D4"/>
                </a:solidFill>
              </a:rPr>
              <a:t>(IOTA Ring)      </a:t>
            </a:r>
            <a:r>
              <a:rPr lang="en-US" dirty="0" smtClean="0">
                <a:solidFill>
                  <a:srgbClr val="2306D4"/>
                </a:solidFill>
              </a:rPr>
              <a:t>  </a:t>
            </a:r>
            <a:r>
              <a:rPr lang="en-US" dirty="0" smtClean="0">
                <a:solidFill>
                  <a:srgbClr val="000000"/>
                </a:solidFill>
              </a:rPr>
              <a:t>(7)</a:t>
            </a:r>
            <a:endParaRPr lang="en-US" dirty="0">
              <a:solidFill>
                <a:srgbClr val="000000"/>
              </a:solidFill>
            </a:endParaRP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Broad spectrum of proponents: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University groups</a:t>
            </a:r>
          </a:p>
          <a:p>
            <a:pPr lvl="1"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SBIR companies</a:t>
            </a:r>
          </a:p>
          <a:p>
            <a:pPr marL="457200" lvl="1" indent="0">
              <a:buNone/>
              <a:defRPr/>
            </a:pPr>
            <a:r>
              <a:rPr lang="en-US" sz="2000" dirty="0" smtClean="0">
                <a:solidFill>
                  <a:srgbClr val="000000"/>
                </a:solidFill>
              </a:rPr>
              <a:t> </a:t>
            </a:r>
          </a:p>
          <a:p>
            <a:pPr marL="457200" lvl="1" indent="0">
              <a:buNone/>
              <a:defRPr/>
            </a:pPr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516" y="783770"/>
            <a:ext cx="3997768" cy="5168260"/>
          </a:xfrm>
          <a:prstGeom prst="rect">
            <a:avLst/>
          </a:prstGeom>
          <a:noFill/>
          <a:ln>
            <a:noFill/>
          </a:ln>
          <a:effectLst/>
          <a:scene3d>
            <a:camera prst="perspective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846" name="Rectangle 1"/>
          <p:cNvSpPr>
            <a:spLocks noChangeArrowheads="1"/>
          </p:cNvSpPr>
          <p:nvPr/>
        </p:nvSpPr>
        <p:spPr bwMode="auto">
          <a:xfrm>
            <a:off x="2783393" y="5961591"/>
            <a:ext cx="3550960" cy="92333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/>
          <a:p>
            <a:pPr marL="800100" lvl="1" indent="-342900" algn="l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Large National Laboratories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Detector R&amp;D groups</a:t>
            </a:r>
          </a:p>
          <a:p>
            <a:pPr marL="800100" lvl="1" indent="-342900" algn="l">
              <a:buFont typeface="Arial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National Programs </a:t>
            </a:r>
            <a:r>
              <a:rPr lang="en-US" sz="1800" dirty="0" smtClean="0">
                <a:solidFill>
                  <a:srgbClr val="000000"/>
                </a:solidFill>
              </a:rPr>
              <a:t>, Int’l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5641016" y="5165629"/>
            <a:ext cx="32559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/>
            <a:r>
              <a:rPr lang="en-US" altLang="en-US" dirty="0">
                <a:solidFill>
                  <a:srgbClr val="FFFFFF"/>
                </a:solidFill>
                <a:latin typeface="Rockwell" panose="02060603020205020403" pitchFamily="18" charset="0"/>
              </a:rPr>
              <a:t>http://</a:t>
            </a:r>
            <a:r>
              <a:rPr lang="en-US" altLang="en-US" dirty="0" err="1">
                <a:solidFill>
                  <a:srgbClr val="FFFFFF"/>
                </a:solidFill>
                <a:latin typeface="Rockwell" panose="02060603020205020403" pitchFamily="18" charset="0"/>
              </a:rPr>
              <a:t>asta.fnal.gov</a:t>
            </a:r>
            <a:r>
              <a:rPr lang="en-US" altLang="en-US" dirty="0">
                <a:solidFill>
                  <a:srgbClr val="FFFFFF"/>
                </a:solidFill>
                <a:latin typeface="Rockwell" panose="02060603020205020403" pitchFamily="18" charset="0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07067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0" y="762000"/>
            <a:ext cx="9144000" cy="2057400"/>
          </a:xfrm>
          <a:prstGeom prst="roundRect">
            <a:avLst/>
          </a:prstGeom>
          <a:solidFill>
            <a:srgbClr val="92D050">
              <a:alpha val="94000"/>
            </a:srgbClr>
          </a:solidFill>
          <a:ln w="38100">
            <a:solidFill>
              <a:srgbClr val="C00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3143" y="0"/>
            <a:ext cx="7805057" cy="642257"/>
          </a:xfrm>
        </p:spPr>
        <p:txBody>
          <a:bodyPr/>
          <a:lstStyle/>
          <a:p>
            <a:pPr algn="ctr"/>
            <a:r>
              <a:rPr lang="en-US" sz="4400" b="1" dirty="0" smtClean="0">
                <a:solidFill>
                  <a:srgbClr val="230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 Opportunities at ASTA </a:t>
            </a:r>
            <a:endParaRPr lang="en-US" sz="4400" b="1" dirty="0">
              <a:solidFill>
                <a:srgbClr val="2306D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196072"/>
              </p:ext>
            </p:extLst>
          </p:nvPr>
        </p:nvGraphicFramePr>
        <p:xfrm>
          <a:off x="152400" y="914400"/>
          <a:ext cx="4419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1C9121-044D-47E8-87E9-7D343DF06EE3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10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39790834"/>
              </p:ext>
            </p:extLst>
          </p:nvPr>
        </p:nvGraphicFramePr>
        <p:xfrm>
          <a:off x="4648200" y="914400"/>
          <a:ext cx="4419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11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97047071"/>
              </p:ext>
            </p:extLst>
          </p:nvPr>
        </p:nvGraphicFramePr>
        <p:xfrm>
          <a:off x="152400" y="2884716"/>
          <a:ext cx="4419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12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8898943"/>
              </p:ext>
            </p:extLst>
          </p:nvPr>
        </p:nvGraphicFramePr>
        <p:xfrm>
          <a:off x="4651248" y="2895602"/>
          <a:ext cx="4416552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13" name="Content Placeholder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598548"/>
              </p:ext>
            </p:extLst>
          </p:nvPr>
        </p:nvGraphicFramePr>
        <p:xfrm>
          <a:off x="2362200" y="4844146"/>
          <a:ext cx="4419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1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914400" y="6400800"/>
            <a:ext cx="5391150" cy="457200"/>
          </a:xfrm>
        </p:spPr>
        <p:txBody>
          <a:bodyPr/>
          <a:lstStyle/>
          <a:p>
            <a:pPr>
              <a:defRPr/>
            </a:pPr>
            <a:r>
              <a:rPr lang="da-DK" smtClean="0"/>
              <a:t>V.Shiltsev - ASTA: FNAL Users Mtg , 6/11/2014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152400" y="5068661"/>
            <a:ext cx="2013857" cy="13321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C00000"/>
                </a:solidFill>
              </a:rPr>
              <a:t>DOE GARD Review – March 2013</a:t>
            </a: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6890658" y="4938259"/>
            <a:ext cx="2220684" cy="13754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lIns="0" tIns="0" rIns="0" bIns="0"/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0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/>
              <a:buChar char="•"/>
              <a:defRPr sz="1800" kern="1200">
                <a:solidFill>
                  <a:srgbClr val="404040"/>
                </a:solidFill>
                <a:latin typeface="Helvetica"/>
                <a:ea typeface="MS PGothic" pitchFamily="34" charset="-128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>
                <a:solidFill>
                  <a:srgbClr val="FF0000"/>
                </a:solidFill>
              </a:rPr>
              <a:t>DOE Facilities Review – October 2013</a:t>
            </a:r>
          </a:p>
        </p:txBody>
      </p:sp>
      <p:sp>
        <p:nvSpPr>
          <p:cNvPr id="17" name="Notched Right Arrow 16"/>
          <p:cNvSpPr/>
          <p:nvPr/>
        </p:nvSpPr>
        <p:spPr>
          <a:xfrm rot="16775919">
            <a:off x="194630" y="3719263"/>
            <a:ext cx="2446479" cy="36927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Notched Right Arrow 17"/>
          <p:cNvSpPr/>
          <p:nvPr/>
        </p:nvSpPr>
        <p:spPr>
          <a:xfrm rot="15600139">
            <a:off x="6426546" y="3636013"/>
            <a:ext cx="2277041" cy="369277"/>
          </a:xfrm>
          <a:prstGeom prst="notched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441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24533"/>
            <a:ext cx="9144000" cy="922574"/>
          </a:xfrm>
        </p:spPr>
        <p:txBody>
          <a:bodyPr/>
          <a:lstStyle/>
          <a:p>
            <a:pPr algn="ctr"/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IOTA Ring: to test new beam methods</a:t>
            </a:r>
            <a:b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</a:rPr>
              <a:t>Integrable</a:t>
            </a:r>
            <a:r>
              <a:rPr lang="en-US" sz="2800" dirty="0" smtClean="0">
                <a:solidFill>
                  <a:srgbClr val="FF0000"/>
                </a:solidFill>
              </a:rPr>
              <a:t> Optics and Space-Charge Compensation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V.Shiltsev - ASTA: FNAL Users Mtg , 6/11/2014</a:t>
            </a:r>
            <a:endParaRPr lang="en-US" b="1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BCF3D8-2621-4450-97AD-FE2D10401A8B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28" y="1347107"/>
            <a:ext cx="8723572" cy="5167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80528" y="2650443"/>
            <a:ext cx="5203371" cy="2324328"/>
          </a:xfrm>
          <a:solidFill>
            <a:schemeClr val="bg1"/>
          </a:solidFill>
        </p:spPr>
        <p:txBody>
          <a:bodyPr/>
          <a:lstStyle/>
          <a:p>
            <a:r>
              <a:rPr 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 m circumference</a:t>
            </a:r>
          </a:p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150 MeV e-</a:t>
            </a:r>
          </a:p>
          <a:p>
            <a:r>
              <a:rPr lang="en-US" sz="28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2.5MeV p+ </a:t>
            </a:r>
          </a:p>
          <a:p>
            <a:r>
              <a:rPr lang="en-US" sz="2800" b="1" dirty="0" smtClean="0">
                <a:solidFill>
                  <a:srgbClr val="2306D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toward low loss high current beam dynamics 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766741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ermilabTemplate">
  <a:themeElements>
    <a:clrScheme name="Fermilab 1">
      <a:dk1>
        <a:srgbClr val="154D81"/>
      </a:dk1>
      <a:lt1>
        <a:srgbClr val="FFFFFF"/>
      </a:lt1>
      <a:dk2>
        <a:srgbClr val="154D81"/>
      </a:dk2>
      <a:lt2>
        <a:srgbClr val="FFFFFF"/>
      </a:lt2>
      <a:accent1>
        <a:srgbClr val="82D2E6"/>
      </a:accent1>
      <a:accent2>
        <a:srgbClr val="1997B7"/>
      </a:accent2>
      <a:accent3>
        <a:srgbClr val="D94D2A"/>
      </a:accent3>
      <a:accent4>
        <a:srgbClr val="800F1B"/>
      </a:accent4>
      <a:accent5>
        <a:srgbClr val="399F3C"/>
      </a:accent5>
      <a:accent6>
        <a:srgbClr val="80808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Fermilab: Footer Only">
  <a:themeElements>
    <a:clrScheme name="Fermilab">
      <a:dk1>
        <a:srgbClr val="074184"/>
      </a:dk1>
      <a:lt1>
        <a:srgbClr val="FFFFFF"/>
      </a:lt1>
      <a:dk2>
        <a:srgbClr val="074184"/>
      </a:dk2>
      <a:lt2>
        <a:srgbClr val="FFFCF3"/>
      </a:lt2>
      <a:accent1>
        <a:srgbClr val="70C3DC"/>
      </a:accent1>
      <a:accent2>
        <a:srgbClr val="E14825"/>
      </a:accent2>
      <a:accent3>
        <a:srgbClr val="399F3C"/>
      </a:accent3>
      <a:accent4>
        <a:srgbClr val="800F1B"/>
      </a:accent4>
      <a:accent5>
        <a:srgbClr val="1997B7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FermilabTemplate</Template>
  <TotalTime>23566</TotalTime>
  <Words>1185</Words>
  <Application>Microsoft Office PowerPoint</Application>
  <PresentationFormat>On-screen Show (4:3)</PresentationFormat>
  <Paragraphs>179</Paragraphs>
  <Slides>24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Century Gothic</vt:lpstr>
      <vt:lpstr>DejaVu Sans</vt:lpstr>
      <vt:lpstr>Helvetica</vt:lpstr>
      <vt:lpstr>Rockwell</vt:lpstr>
      <vt:lpstr>Times New Roman</vt:lpstr>
      <vt:lpstr>Wingdings</vt:lpstr>
      <vt:lpstr>FermilabTemplate</vt:lpstr>
      <vt:lpstr>Fermilab: Footer Only</vt:lpstr>
      <vt:lpstr>ASTA: (Advanced Superconducting Test Accelerator ) Accelerator R&amp;D Facility and Program</vt:lpstr>
      <vt:lpstr>ASTA Facility  Advanced Superconducting Test Accelerator </vt:lpstr>
      <vt:lpstr>PowerPoint Presentation</vt:lpstr>
      <vt:lpstr>ASTA  Accelerator R&amp;D Facility</vt:lpstr>
      <vt:lpstr>ASTA Facility</vt:lpstr>
      <vt:lpstr>Background</vt:lpstr>
      <vt:lpstr>2013: ASTA Proposal (FNAL-TM-2568)</vt:lpstr>
      <vt:lpstr>R&amp;D Opportunities at ASTA </vt:lpstr>
      <vt:lpstr>IOTA Ring: to test new beam methods  Integrable Optics and Space-Charge Compensation </vt:lpstr>
      <vt:lpstr>In a traditional linear lattice, beam core mismatch oscillations quickly drive particles into the halo</vt:lpstr>
      <vt:lpstr>For integrable nonlinear magnetic fields, nonlinear decoherence suppresses halo formation</vt:lpstr>
      <vt:lpstr>IOTA Collaboration</vt:lpstr>
      <vt:lpstr>Role of ASTA</vt:lpstr>
      <vt:lpstr>2nd ASTA Users Meeting, FNAL 06/9-10/14</vt:lpstr>
      <vt:lpstr>PhotoInjector  – full Q/macropulse at 5 MeV !</vt:lpstr>
      <vt:lpstr>1.3 GHz SRF Cryomodule – Best in the World! </vt:lpstr>
      <vt:lpstr>PowerPoint Presentation</vt:lpstr>
      <vt:lpstr>IOTA Ring – Accumulation of Subsystems </vt:lpstr>
      <vt:lpstr>ASTA Research Program Begins</vt:lpstr>
      <vt:lpstr>Dr. Chris Prokop (NIU) — the first PhD based on ASTA-related research ! </vt:lpstr>
      <vt:lpstr>June 2014: Auralee Morin (CSU, right) and Summer Interns Kevin Kenny (U.Illinois) and Silva Straughter (East Mich.Un.)</vt:lpstr>
      <vt:lpstr>ASTA Technical Plan</vt:lpstr>
      <vt:lpstr>ASTA : Summary</vt:lpstr>
      <vt:lpstr>ASTA Offers Unique Research Opportunities   The ASTA team welcomes new proposals, new collaborators &amp; users!</vt:lpstr>
    </vt:vector>
  </TitlesOfParts>
  <Company>Fermi National Accelerator Laboratory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Accelerator R&amp;D: Proton Accelerators and R&amp;D Opportunities</dc:title>
  <dc:creator>Stuart D. Henderson x4666 15594N</dc:creator>
  <cp:lastModifiedBy>Gregory Snow</cp:lastModifiedBy>
  <cp:revision>281</cp:revision>
  <cp:lastPrinted>2014-06-03T02:24:51Z</cp:lastPrinted>
  <dcterms:created xsi:type="dcterms:W3CDTF">2014-01-25T15:38:22Z</dcterms:created>
  <dcterms:modified xsi:type="dcterms:W3CDTF">2014-06-11T11:33:45Z</dcterms:modified>
</cp:coreProperties>
</file>