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0" autoAdjust="0"/>
    <p:restoredTop sz="90318" autoAdjust="0"/>
  </p:normalViewPr>
  <p:slideViewPr>
    <p:cSldViewPr snapToGrid="0" snapToObjects="1">
      <p:cViewPr>
        <p:scale>
          <a:sx n="150" d="100"/>
          <a:sy n="150" d="100"/>
        </p:scale>
        <p:origin x="-16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6AB4F-7A7B-5F4C-AE10-FB02C98D021C}" type="datetimeFigureOut">
              <a:rPr lang="en-US" smtClean="0"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BC08C-9241-1E43-91D4-04B24264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2185D-7004-2F44-B630-F7E227741FFD}" type="datetimeFigureOut">
              <a:rPr lang="en-US" smtClean="0"/>
              <a:t>3/14/14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C727-467B-1846-B7B1-41C9E634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1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7473"/>
            <a:ext cx="8229599" cy="1768123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sz="4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628179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3F99-5F5F-1142-97DD-658DBE97A8BF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F4F-E1B4-0045-9613-09210FAD03C6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7217"/>
            <a:ext cx="2057400" cy="5128946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7217"/>
            <a:ext cx="6019800" cy="5128946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9BFD-D264-C84F-9E49-FD449A49F6B9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9370"/>
            <a:ext cx="9144000" cy="5256794"/>
          </a:xfrm>
          <a:solidFill>
            <a:srgbClr val="FFFFFF"/>
          </a:solidFill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5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0325-F50A-C543-B888-54C59BDFA608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28440"/>
            <a:ext cx="2895600" cy="252347"/>
          </a:xfrm>
        </p:spPr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7312"/>
            <a:ext cx="2133600" cy="252347"/>
          </a:xfrm>
        </p:spPr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69370"/>
            <a:ext cx="4564523" cy="52567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523" y="869369"/>
            <a:ext cx="4579477" cy="52567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0711"/>
            <a:ext cx="4040188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2409"/>
            <a:ext cx="4040188" cy="37737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0711"/>
            <a:ext cx="4041775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2409"/>
            <a:ext cx="4041775" cy="3773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F4EF-1F24-0249-8F00-1711807BE308}" type="datetime1">
              <a:rPr lang="en-US" smtClean="0"/>
              <a:t>3/14/14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61AE-0D20-2B49-95CD-2BD4E339D434}" type="datetime1">
              <a:rPr lang="en-US" smtClean="0"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43D-444B-F84B-8DDF-44738987A956}" type="datetime1">
              <a:rPr lang="en-US" smtClean="0"/>
              <a:t>3/14/14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462"/>
            <a:ext cx="3008313" cy="1014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3462"/>
            <a:ext cx="5111750" cy="52227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7726"/>
            <a:ext cx="3008313" cy="4208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8FC-AFC9-5C42-AC88-6AEEF63BCA09}" type="datetime1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171"/>
            <a:ext cx="5486400" cy="37474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5381-F5FB-004A-B7F6-31EFB4AA42C6}" type="datetime1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3">
                <a:lumMod val="75000"/>
                <a:alpha val="66000"/>
              </a:schemeClr>
            </a:gs>
            <a:gs pos="100000">
              <a:schemeClr val="bg1">
                <a:lumMod val="85000"/>
                <a:alpha val="53000"/>
              </a:schemeClr>
            </a:gs>
            <a:gs pos="50000">
              <a:schemeClr val="accent3">
                <a:lumMod val="75000"/>
                <a:alpha val="66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71648"/>
            <a:ext cx="9144000" cy="51545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69128"/>
            <a:ext cx="1111196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3F15-EC64-2440-9948-477E39E715E6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3420" y="6218621"/>
            <a:ext cx="2895600" cy="269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Ao Liu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4348" y="6488301"/>
            <a:ext cx="1782451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uSTORMlogo.eps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6921" r="13152" b="14945"/>
          <a:stretch/>
        </p:blipFill>
        <p:spPr>
          <a:xfrm>
            <a:off x="-1" y="0"/>
            <a:ext cx="1594423" cy="869369"/>
          </a:xfrm>
          <a:prstGeom prst="rect">
            <a:avLst/>
          </a:prstGeom>
        </p:spPr>
      </p:pic>
      <p:pic>
        <p:nvPicPr>
          <p:cNvPr id="8" name="Picture 7" descr="IU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59" y="-4564"/>
            <a:ext cx="873933" cy="873933"/>
          </a:xfrm>
          <a:prstGeom prst="rect">
            <a:avLst/>
          </a:prstGeom>
        </p:spPr>
      </p:pic>
      <p:pic>
        <p:nvPicPr>
          <p:cNvPr id="9" name="Picture 8" descr="Fermilogo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499" y="9202"/>
            <a:ext cx="846132" cy="8461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8395" y="0"/>
            <a:ext cx="5832763" cy="86936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88975" y="6488301"/>
            <a:ext cx="416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Fermilab,</a:t>
            </a:r>
            <a:r>
              <a:rPr lang="en-US" sz="1400" baseline="0" dirty="0" smtClean="0"/>
              <a:t> Indiana University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08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Neutrino Flux Simulation Methodology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3000" dirty="0" smtClean="0">
                <a:latin typeface="Times New Roman"/>
                <a:cs typeface="Times New Roman"/>
              </a:rPr>
              <a:t>nuSTORM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altLang="zh-CN" sz="3000" dirty="0" smtClean="0">
                <a:latin typeface="Times New Roman"/>
                <a:cs typeface="Times New Roman"/>
              </a:rPr>
              <a:t>weekly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altLang="zh-CN" sz="3000" dirty="0" smtClean="0">
                <a:latin typeface="Times New Roman"/>
                <a:cs typeface="Times New Roman"/>
              </a:rPr>
              <a:t>meeting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sz="3000" smtClean="0">
                <a:latin typeface="Times New Roman"/>
                <a:cs typeface="Times New Roman"/>
              </a:rPr>
              <a:t>0</a:t>
            </a:r>
            <a:r>
              <a:rPr lang="en-US" sz="3000" dirty="0">
                <a:latin typeface="Times New Roman"/>
                <a:cs typeface="Times New Roman"/>
              </a:rPr>
              <a:t>3</a:t>
            </a:r>
            <a:r>
              <a:rPr lang="en-US" altLang="zh-CN" sz="3000" smtClean="0">
                <a:latin typeface="Times New Roman"/>
                <a:cs typeface="Times New Roman"/>
              </a:rPr>
              <a:t>/14</a:t>
            </a:r>
            <a:r>
              <a:rPr lang="en-US" sz="3000" smtClean="0">
                <a:latin typeface="Times New Roman"/>
                <a:cs typeface="Times New Roman"/>
              </a:rPr>
              <a:t>/</a:t>
            </a:r>
            <a:r>
              <a:rPr lang="en-US" sz="3000" dirty="0" smtClean="0">
                <a:latin typeface="Times New Roman"/>
                <a:cs typeface="Times New Roman"/>
              </a:rPr>
              <a:t>14</a:t>
            </a: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12404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Ao Liu</a:t>
            </a:r>
            <a:r>
              <a:rPr lang="en-US" baseline="30000" dirty="0" smtClean="0">
                <a:solidFill>
                  <a:schemeClr val="tx1"/>
                </a:solidFill>
              </a:rPr>
              <a:t>*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collaborating with </a:t>
            </a:r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altLang="zh-CN" dirty="0" smtClean="0">
                <a:solidFill>
                  <a:schemeClr val="tx1"/>
                </a:solidFill>
              </a:rPr>
              <a:t>.B.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Lagrange,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avid </a:t>
            </a:r>
            <a:r>
              <a:rPr lang="en-US" dirty="0" err="1" smtClean="0">
                <a:solidFill>
                  <a:schemeClr val="tx1"/>
                </a:solidFill>
              </a:rPr>
              <a:t>Adey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Fermilab, Indiana University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91560" y="6228466"/>
            <a:ext cx="2895600" cy="269680"/>
          </a:xfrm>
        </p:spPr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www.frankliuao.com</a:t>
            </a:r>
            <a:r>
              <a:rPr lang="en-US" dirty="0" smtClean="0"/>
              <a:t>/</a:t>
            </a:r>
            <a:r>
              <a:rPr lang="en-US" dirty="0" err="1" smtClean="0"/>
              <a:t>research.html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2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A</a:t>
            </a:r>
            <a:r>
              <a:rPr lang="zh-CN" altLang="en-US" sz="5000" dirty="0" smtClean="0">
                <a:solidFill>
                  <a:srgbClr val="FF0000"/>
                </a:solidFill>
              </a:rPr>
              <a:t> </a:t>
            </a:r>
            <a:r>
              <a:rPr lang="en-US" altLang="zh-CN" sz="5000" dirty="0" smtClean="0">
                <a:solidFill>
                  <a:srgbClr val="FF0000"/>
                </a:solidFill>
              </a:rPr>
              <a:t>list</a:t>
            </a:r>
            <a:r>
              <a:rPr lang="zh-CN" altLang="en-US" sz="5000" dirty="0" smtClean="0">
                <a:solidFill>
                  <a:srgbClr val="FF0000"/>
                </a:solidFill>
              </a:rPr>
              <a:t> </a:t>
            </a:r>
            <a:r>
              <a:rPr lang="en-US" altLang="zh-CN" sz="5000" dirty="0" smtClean="0">
                <a:solidFill>
                  <a:srgbClr val="FF0000"/>
                </a:solidFill>
              </a:rPr>
              <a:t>of</a:t>
            </a:r>
            <a:r>
              <a:rPr lang="zh-CN" altLang="en-US" sz="5000" dirty="0" smtClean="0">
                <a:solidFill>
                  <a:srgbClr val="FF0000"/>
                </a:solidFill>
              </a:rPr>
              <a:t> </a:t>
            </a:r>
            <a:r>
              <a:rPr lang="en-US" altLang="zh-CN" sz="5000" dirty="0" smtClean="0">
                <a:solidFill>
                  <a:srgbClr val="FF0000"/>
                </a:solidFill>
              </a:rPr>
              <a:t>the</a:t>
            </a:r>
            <a:r>
              <a:rPr lang="zh-CN" altLang="en-US" sz="5000" dirty="0" smtClean="0">
                <a:solidFill>
                  <a:srgbClr val="FF0000"/>
                </a:solidFill>
              </a:rPr>
              <a:t> </a:t>
            </a:r>
            <a:r>
              <a:rPr lang="en-US" altLang="zh-CN" sz="5000" dirty="0" smtClean="0">
                <a:solidFill>
                  <a:srgbClr val="FF0000"/>
                </a:solidFill>
              </a:rPr>
              <a:t>simulations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Simulation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list	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869369"/>
            <a:ext cx="9144000" cy="52567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  <a:ea typeface="Wingdings"/>
                <a:cs typeface="Wingdings"/>
                <a:sym typeface="Wingdings"/>
              </a:rPr>
              <a:t></a:t>
            </a:r>
            <a:r>
              <a:rPr lang="en-US" dirty="0" smtClean="0">
                <a:ea typeface="Zapf Dingbats"/>
                <a:cs typeface="Zapf Dingbats"/>
                <a:sym typeface="Zapf Dingbats"/>
              </a:rPr>
              <a:t> </a:t>
            </a:r>
            <a:r>
              <a:rPr lang="en-US" dirty="0" smtClean="0"/>
              <a:t>Neutrinos from the nominal muon beam.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  <a:ea typeface="Wingdings"/>
                <a:cs typeface="Wingdings"/>
                <a:sym typeface="Wingdings"/>
              </a:rPr>
              <a:t></a:t>
            </a:r>
            <a:r>
              <a:rPr lang="en-US" dirty="0" smtClean="0">
                <a:ea typeface="ＭＳ ゴシック"/>
                <a:cs typeface="ＭＳ ゴシック"/>
              </a:rPr>
              <a:t> Neutrinos from another muon beam with 120% angular divergence.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8000"/>
                </a:solidFill>
                <a:ea typeface="Wingdings"/>
                <a:cs typeface="Wingdings"/>
                <a:sym typeface="Wingdings"/>
              </a:rPr>
              <a:t></a:t>
            </a:r>
            <a:r>
              <a:rPr lang="en-US" dirty="0" smtClean="0">
                <a:ea typeface="ＭＳ ゴシック"/>
                <a:cs typeface="ＭＳ ゴシック"/>
              </a:rPr>
              <a:t> Neutrinos from the “particle zoo”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r>
              <a:rPr lang="en-US" dirty="0" smtClean="0">
                <a:ea typeface="ＭＳ ゴシック"/>
                <a:cs typeface="ＭＳ ゴシック"/>
              </a:rPr>
              <a:t>, which includes </a:t>
            </a:r>
            <a:r>
              <a:rPr lang="el-GR" dirty="0" smtClean="0">
                <a:ea typeface="ＭＳ ゴシック"/>
                <a:cs typeface="ＭＳ ゴシック"/>
              </a:rPr>
              <a:t>π</a:t>
            </a:r>
            <a:r>
              <a:rPr lang="en-US" dirty="0" smtClean="0">
                <a:ea typeface="ＭＳ ゴシック"/>
                <a:cs typeface="ＭＳ ゴシック"/>
              </a:rPr>
              <a:t>+, </a:t>
            </a:r>
            <a:r>
              <a:rPr lang="el-GR" dirty="0" smtClean="0">
                <a:ea typeface="ＭＳ ゴシック"/>
                <a:cs typeface="ＭＳ ゴシック"/>
              </a:rPr>
              <a:t>π</a:t>
            </a:r>
            <a:r>
              <a:rPr lang="en-US" dirty="0" smtClean="0">
                <a:ea typeface="ＭＳ ゴシック"/>
                <a:cs typeface="ＭＳ ゴシック"/>
              </a:rPr>
              <a:t>-, K+, K-.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ea typeface="ＭＳ ゴシック"/>
                <a:cs typeface="ＭＳ ゴシック"/>
              </a:rPr>
              <a:t>☐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r>
              <a:rPr lang="en-US" altLang="zh-CN" dirty="0" smtClean="0">
                <a:ea typeface="ＭＳ ゴシック"/>
                <a:cs typeface="ＭＳ ゴシック"/>
              </a:rPr>
              <a:t>Neutrinos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r>
              <a:rPr lang="en-US" altLang="zh-CN" dirty="0" smtClean="0">
                <a:ea typeface="ＭＳ ゴシック"/>
                <a:cs typeface="ＭＳ ゴシック"/>
              </a:rPr>
              <a:t>from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r>
              <a:rPr lang="en-US" altLang="zh-CN" dirty="0" smtClean="0">
                <a:ea typeface="ＭＳ ゴシック"/>
                <a:cs typeface="ＭＳ ゴシック"/>
              </a:rPr>
              <a:t>FFAG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r>
              <a:rPr lang="en-US" altLang="zh-CN" dirty="0" smtClean="0">
                <a:ea typeface="ＭＳ ゴシック"/>
                <a:cs typeface="ＭＳ ゴシック"/>
              </a:rPr>
              <a:t>lattices.</a:t>
            </a:r>
            <a:r>
              <a:rPr lang="zh-CN" altLang="en-US" dirty="0" smtClean="0">
                <a:ea typeface="ＭＳ ゴシック"/>
                <a:cs typeface="ＭＳ ゴシック"/>
              </a:rPr>
              <a:t> </a:t>
            </a:r>
            <a:endParaRPr lang="en-US" dirty="0" smtClean="0">
              <a:ea typeface="ＭＳ ゴシック"/>
              <a:cs typeface="ＭＳ ゴシック"/>
            </a:endParaRPr>
          </a:p>
          <a:p>
            <a:endParaRPr lang="en-US" dirty="0" smtClean="0">
              <a:ea typeface="ＭＳ ゴシック"/>
              <a:cs typeface="ＭＳ ゴシック"/>
            </a:endParaRP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2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r>
              <a:rPr lang="zh-CN" altLang="en-US" dirty="0" smtClean="0"/>
              <a:t> </a:t>
            </a:r>
            <a:r>
              <a:rPr lang="en-US" altLang="zh-CN" dirty="0" smtClean="0"/>
              <a:t>-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reminder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and 2 have been done. </a:t>
            </a:r>
          </a:p>
          <a:p>
            <a:pPr lvl="1"/>
            <a:r>
              <a:rPr lang="en-US" dirty="0" smtClean="0"/>
              <a:t>Muons were generated from pion decay after a single pass through the “pion beamline”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recorded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decay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straight.</a:t>
            </a:r>
            <a:endParaRPr lang="en-US" dirty="0" smtClean="0"/>
          </a:p>
          <a:p>
            <a:pPr lvl="1"/>
            <a:r>
              <a:rPr lang="en-US" dirty="0" smtClean="0"/>
              <a:t>These</a:t>
            </a:r>
            <a:r>
              <a:rPr lang="zh-CN" altLang="en-US" dirty="0" smtClean="0"/>
              <a:t> </a:t>
            </a:r>
            <a:r>
              <a:rPr lang="en-US" altLang="zh-CN" dirty="0" smtClean="0"/>
              <a:t>muons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were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tracked step-wise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FODO</a:t>
            </a:r>
            <a:r>
              <a:rPr lang="zh-CN" altLang="en-US" dirty="0" smtClean="0"/>
              <a:t> </a:t>
            </a:r>
            <a:r>
              <a:rPr lang="en-US" altLang="zh-CN" dirty="0" smtClean="0"/>
              <a:t>cell, by 29 times. (7 m FODO cell)</a:t>
            </a:r>
          </a:p>
          <a:p>
            <a:pPr lvl="1"/>
            <a:r>
              <a:rPr lang="en-US" dirty="0" smtClean="0"/>
              <a:t>All these muon information was gathered as a muon pool. </a:t>
            </a:r>
          </a:p>
          <a:p>
            <a:pPr lvl="1"/>
            <a:r>
              <a:rPr lang="en-US" dirty="0" smtClean="0"/>
              <a:t>We take a random 1e6 muons from the pool each time and force them to decay at 130 different positions along the decay straight. Record the neutrinos at the ND.</a:t>
            </a:r>
          </a:p>
          <a:p>
            <a:pPr lvl="1"/>
            <a:r>
              <a:rPr lang="en-US" dirty="0" smtClean="0"/>
              <a:t>Multiply the angular divergence of the muons in the pool by 1.2; repeat the steps above.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– particle zoo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secondary particles were taken after horn designed to collect </a:t>
            </a:r>
            <a:r>
              <a:rPr lang="el-GR" dirty="0">
                <a:ea typeface="ＭＳ ゴシック"/>
                <a:cs typeface="ＭＳ ゴシック"/>
              </a:rPr>
              <a:t>π</a:t>
            </a:r>
            <a:r>
              <a:rPr lang="en-US" dirty="0">
                <a:ea typeface="ＭＳ ゴシック"/>
                <a:cs typeface="ＭＳ ゴシック"/>
              </a:rPr>
              <a:t>+</a:t>
            </a:r>
            <a:r>
              <a:rPr lang="en-US" dirty="0" smtClean="0"/>
              <a:t>, including </a:t>
            </a:r>
            <a:r>
              <a:rPr lang="el-GR" dirty="0">
                <a:ea typeface="ＭＳ ゴシック"/>
                <a:cs typeface="ＭＳ ゴシック"/>
              </a:rPr>
              <a:t>π</a:t>
            </a:r>
            <a:r>
              <a:rPr lang="en-US" dirty="0">
                <a:ea typeface="ＭＳ ゴシック"/>
                <a:cs typeface="ＭＳ ゴシック"/>
              </a:rPr>
              <a:t>+, </a:t>
            </a:r>
            <a:r>
              <a:rPr lang="el-GR" dirty="0">
                <a:ea typeface="ＭＳ ゴシック"/>
                <a:cs typeface="ＭＳ ゴシック"/>
              </a:rPr>
              <a:t>π</a:t>
            </a:r>
            <a:r>
              <a:rPr lang="en-US" dirty="0">
                <a:ea typeface="ＭＳ ゴシック"/>
                <a:cs typeface="ＭＳ ゴシック"/>
              </a:rPr>
              <a:t>-, K+, K-</a:t>
            </a:r>
            <a:r>
              <a:rPr lang="en-US" dirty="0" smtClean="0">
                <a:ea typeface="ＭＳ ゴシック"/>
                <a:cs typeface="ＭＳ ゴシック"/>
              </a:rPr>
              <a:t>.</a:t>
            </a:r>
          </a:p>
          <a:p>
            <a:r>
              <a:rPr lang="en-US" dirty="0" smtClean="0">
                <a:ea typeface="ＭＳ ゴシック"/>
                <a:cs typeface="ＭＳ ゴシック"/>
              </a:rPr>
              <a:t>These particles are tracked from the horn to the end of the decay straight, with only one pass. They decay naturally (not forced to decay) in the code. </a:t>
            </a:r>
          </a:p>
          <a:p>
            <a:r>
              <a:rPr lang="en-US" dirty="0" smtClean="0">
                <a:ea typeface="ＭＳ ゴシック"/>
                <a:cs typeface="ＭＳ ゴシック"/>
              </a:rPr>
              <a:t>All the neutrinos from the particle decays are recorded at the FD.</a:t>
            </a:r>
            <a:endParaRPr lang="en-US" dirty="0">
              <a:ea typeface="ＭＳ ゴシック"/>
              <a:cs typeface="ＭＳ ゴシック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neutrinos from FFAG lattices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pion injection hasn’t been fully demonstrated for FFAG lattices, we need to estimate the muon beam from pion decay in the straight.</a:t>
            </a:r>
          </a:p>
          <a:p>
            <a:r>
              <a:rPr lang="en-US" dirty="0" smtClean="0"/>
              <a:t>J.B’s code was used to track 1e5 pi+ in the 165 m long decay straight. They are recorded every 0.25 m, i.e. 660 positions.</a:t>
            </a:r>
          </a:p>
          <a:p>
            <a:r>
              <a:rPr lang="en-US" dirty="0" smtClean="0"/>
              <a:t>The pi’s do not occupy the exactly same </a:t>
            </a:r>
            <a:r>
              <a:rPr lang="en-US" altLang="zh-CN" dirty="0" smtClean="0"/>
              <a:t>longitudinal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coordinates (Z)</a:t>
            </a:r>
            <a:r>
              <a:rPr lang="zh-CN" altLang="en-US" dirty="0" smtClean="0"/>
              <a:t> </a:t>
            </a:r>
            <a:r>
              <a:rPr lang="en-US" altLang="zh-CN" dirty="0" smtClean="0"/>
              <a:t>due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tracking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settings.</a:t>
            </a:r>
            <a:r>
              <a:rPr lang="zh-CN" altLang="en-US" dirty="0" smtClean="0"/>
              <a:t> </a:t>
            </a:r>
            <a:r>
              <a:rPr lang="en-US" altLang="zh-CN" dirty="0" smtClean="0"/>
              <a:t>So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660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positions,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pions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within</a:t>
            </a:r>
            <a:r>
              <a:rPr lang="zh-CN" altLang="en-US" dirty="0" smtClean="0"/>
              <a:t> </a:t>
            </a:r>
            <a:r>
              <a:rPr lang="en-US" altLang="zh-CN" dirty="0" smtClean="0"/>
              <a:t>+- 0.05 m range will be gathered to the same Z.</a:t>
            </a:r>
          </a:p>
          <a:p>
            <a:r>
              <a:rPr lang="en-US" dirty="0" smtClean="0"/>
              <a:t>The pions will be forced to decay at these positions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muons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recorded,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tracked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J.B’s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form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muon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pool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later.</a:t>
            </a:r>
          </a:p>
          <a:p>
            <a:r>
              <a:rPr lang="en-US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done,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l-GR" altLang="zh-CN" dirty="0" smtClean="0">
                <a:latin typeface="Times"/>
                <a:cs typeface="Times"/>
              </a:rPr>
              <a:t>ν</a:t>
            </a:r>
            <a:r>
              <a:rPr lang="en-US" altLang="zh-CN" dirty="0" smtClean="0"/>
              <a:t> flux.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61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54098</TotalTime>
  <Words>448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Presentation1</vt:lpstr>
      <vt:lpstr>Neutrino Flux Simulation Methodology nuSTORM weekly meeting 03/14/14</vt:lpstr>
      <vt:lpstr>PowerPoint Presentation</vt:lpstr>
      <vt:lpstr>Simulation list </vt:lpstr>
      <vt:lpstr>More details - reminder</vt:lpstr>
      <vt:lpstr>More details – particle zoo</vt:lpstr>
      <vt:lpstr>neutrinos from FFAG lattices</vt:lpstr>
    </vt:vector>
  </TitlesOfParts>
  <Manager/>
  <Company>Fermilab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Frank Ao Liu</dc:creator>
  <cp:keywords/>
  <dc:description/>
  <cp:lastModifiedBy>Frank Ao Liu</cp:lastModifiedBy>
  <cp:revision>564</cp:revision>
  <dcterms:created xsi:type="dcterms:W3CDTF">2013-01-27T05:42:24Z</dcterms:created>
  <dcterms:modified xsi:type="dcterms:W3CDTF">2014-03-14T13:58:06Z</dcterms:modified>
  <cp:category/>
</cp:coreProperties>
</file>