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3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84" r:id="rId6"/>
    <p:sldMasterId id="2147484754" r:id="rId7"/>
    <p:sldMasterId id="2147484764" r:id="rId8"/>
    <p:sldMasterId id="2147484774" r:id="rId9"/>
    <p:sldMasterId id="2147484784" r:id="rId10"/>
    <p:sldMasterId id="2147484788" r:id="rId11"/>
    <p:sldMasterId id="2147484798" r:id="rId12"/>
    <p:sldMasterId id="2147484808" r:id="rId13"/>
    <p:sldMasterId id="2147484818" r:id="rId14"/>
    <p:sldMasterId id="2147484828" r:id="rId15"/>
    <p:sldMasterId id="2147484850" r:id="rId16"/>
    <p:sldMasterId id="2147484872" r:id="rId17"/>
    <p:sldMasterId id="2147484882" r:id="rId18"/>
  </p:sldMasterIdLst>
  <p:notesMasterIdLst>
    <p:notesMasterId r:id="rId40"/>
  </p:notesMasterIdLst>
  <p:sldIdLst>
    <p:sldId id="764" r:id="rId19"/>
    <p:sldId id="796" r:id="rId20"/>
    <p:sldId id="801" r:id="rId21"/>
    <p:sldId id="807" r:id="rId22"/>
    <p:sldId id="813" r:id="rId23"/>
    <p:sldId id="812" r:id="rId24"/>
    <p:sldId id="816" r:id="rId25"/>
    <p:sldId id="814" r:id="rId26"/>
    <p:sldId id="802" r:id="rId27"/>
    <p:sldId id="803" r:id="rId28"/>
    <p:sldId id="804" r:id="rId29"/>
    <p:sldId id="806" r:id="rId30"/>
    <p:sldId id="809" r:id="rId31"/>
    <p:sldId id="805" r:id="rId32"/>
    <p:sldId id="808" r:id="rId33"/>
    <p:sldId id="815" r:id="rId34"/>
    <p:sldId id="766" r:id="rId35"/>
    <p:sldId id="817" r:id="rId36"/>
    <p:sldId id="810" r:id="rId37"/>
    <p:sldId id="811" r:id="rId38"/>
    <p:sldId id="794" r:id="rId3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lima, Chrislyn (STFC,RAL,PROG)" initials="CA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D5EA"/>
    <a:srgbClr val="336699"/>
    <a:srgbClr val="E3F3D1"/>
    <a:srgbClr val="66CCFF"/>
    <a:srgbClr val="33CCFF"/>
    <a:srgbClr val="FFCC66"/>
    <a:srgbClr val="006600"/>
    <a:srgbClr val="FFF4DD"/>
    <a:srgbClr val="C2E49C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79" autoAdjust="0"/>
    <p:restoredTop sz="96304" autoAdjust="0"/>
  </p:normalViewPr>
  <p:slideViewPr>
    <p:cSldViewPr>
      <p:cViewPr>
        <p:scale>
          <a:sx n="121" d="100"/>
          <a:sy n="121" d="100"/>
        </p:scale>
        <p:origin x="-46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056"/>
    </p:cViewPr>
  </p:sorterViewPr>
  <p:notesViewPr>
    <p:cSldViewPr>
      <p:cViewPr>
        <p:scale>
          <a:sx n="70" d="100"/>
          <a:sy n="70" d="100"/>
        </p:scale>
        <p:origin x="-255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5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6.xml"/><Relationship Id="rId11" Type="http://schemas.openxmlformats.org/officeDocument/2006/relationships/slideMaster" Target="slideMasters/slideMaster7.xml"/><Relationship Id="rId12" Type="http://schemas.openxmlformats.org/officeDocument/2006/relationships/slideMaster" Target="slideMasters/slideMaster8.xml"/><Relationship Id="rId13" Type="http://schemas.openxmlformats.org/officeDocument/2006/relationships/slideMaster" Target="slideMasters/slideMaster9.xml"/><Relationship Id="rId14" Type="http://schemas.openxmlformats.org/officeDocument/2006/relationships/slideMaster" Target="slideMasters/slideMaster10.xml"/><Relationship Id="rId15" Type="http://schemas.openxmlformats.org/officeDocument/2006/relationships/slideMaster" Target="slideMasters/slideMaster11.xml"/><Relationship Id="rId16" Type="http://schemas.openxmlformats.org/officeDocument/2006/relationships/slideMaster" Target="slideMasters/slideMaster12.xml"/><Relationship Id="rId17" Type="http://schemas.openxmlformats.org/officeDocument/2006/relationships/slideMaster" Target="slideMasters/slideMaster13.xml"/><Relationship Id="rId18" Type="http://schemas.openxmlformats.org/officeDocument/2006/relationships/slideMaster" Target="slideMasters/slideMaster14.xml"/><Relationship Id="rId19" Type="http://schemas.openxmlformats.org/officeDocument/2006/relationships/slide" Target="slides/slide1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johnwomersley:Dropbox:D0%20collaboration%20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530275546840653"/>
          <c:y val="0.038703261366021"/>
          <c:w val="0.644005121951996"/>
          <c:h val="0.7241780234294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marker>
            <c:symbol val="none"/>
          </c:marker>
          <c:cat>
            <c:numRef>
              <c:f>Sheet1!$A$2:$A$25</c:f>
              <c:numCache>
                <c:formatCode>m/d/yy</c:formatCode>
                <c:ptCount val="24"/>
                <c:pt idx="0">
                  <c:v>41730.0</c:v>
                </c:pt>
                <c:pt idx="1">
                  <c:v>41395.0</c:v>
                </c:pt>
                <c:pt idx="2">
                  <c:v>40909.0</c:v>
                </c:pt>
                <c:pt idx="3">
                  <c:v>40544.0</c:v>
                </c:pt>
                <c:pt idx="4">
                  <c:v>40179.0</c:v>
                </c:pt>
                <c:pt idx="5">
                  <c:v>39814.0</c:v>
                </c:pt>
                <c:pt idx="6">
                  <c:v>39448.0</c:v>
                </c:pt>
                <c:pt idx="7">
                  <c:v>39083.0</c:v>
                </c:pt>
                <c:pt idx="8">
                  <c:v>38718.0</c:v>
                </c:pt>
                <c:pt idx="9">
                  <c:v>38353.0</c:v>
                </c:pt>
                <c:pt idx="10">
                  <c:v>38078.0</c:v>
                </c:pt>
                <c:pt idx="11">
                  <c:v>37773.0</c:v>
                </c:pt>
                <c:pt idx="12">
                  <c:v>37347.0</c:v>
                </c:pt>
                <c:pt idx="13">
                  <c:v>36923.0</c:v>
                </c:pt>
                <c:pt idx="14">
                  <c:v>36526.0</c:v>
                </c:pt>
                <c:pt idx="15">
                  <c:v>36161.0</c:v>
                </c:pt>
                <c:pt idx="16">
                  <c:v>35796.0</c:v>
                </c:pt>
                <c:pt idx="17">
                  <c:v>35431.0</c:v>
                </c:pt>
                <c:pt idx="18">
                  <c:v>35065.0</c:v>
                </c:pt>
                <c:pt idx="19">
                  <c:v>34759.0</c:v>
                </c:pt>
                <c:pt idx="20">
                  <c:v>34335.0</c:v>
                </c:pt>
                <c:pt idx="21">
                  <c:v>34121.0</c:v>
                </c:pt>
                <c:pt idx="22">
                  <c:v>33604.0</c:v>
                </c:pt>
                <c:pt idx="23">
                  <c:v>30956.0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18.0</c:v>
                </c:pt>
                <c:pt idx="1">
                  <c:v>17.0</c:v>
                </c:pt>
                <c:pt idx="2">
                  <c:v>18.0</c:v>
                </c:pt>
                <c:pt idx="3">
                  <c:v>18.0</c:v>
                </c:pt>
                <c:pt idx="4">
                  <c:v>18.0</c:v>
                </c:pt>
                <c:pt idx="5">
                  <c:v>18.0</c:v>
                </c:pt>
                <c:pt idx="6">
                  <c:v>18.0</c:v>
                </c:pt>
                <c:pt idx="7">
                  <c:v>18.0</c:v>
                </c:pt>
                <c:pt idx="8">
                  <c:v>18.0</c:v>
                </c:pt>
                <c:pt idx="9">
                  <c:v>19.0</c:v>
                </c:pt>
                <c:pt idx="10">
                  <c:v>14.0</c:v>
                </c:pt>
                <c:pt idx="11">
                  <c:v>14.0</c:v>
                </c:pt>
                <c:pt idx="12">
                  <c:v>16.0</c:v>
                </c:pt>
                <c:pt idx="13">
                  <c:v>15.0</c:v>
                </c:pt>
                <c:pt idx="14">
                  <c:v>13.0</c:v>
                </c:pt>
                <c:pt idx="15">
                  <c:v>10.0</c:v>
                </c:pt>
                <c:pt idx="16">
                  <c:v>10.0</c:v>
                </c:pt>
                <c:pt idx="17">
                  <c:v>9.0</c:v>
                </c:pt>
                <c:pt idx="18">
                  <c:v>9.0</c:v>
                </c:pt>
                <c:pt idx="19">
                  <c:v>8.0</c:v>
                </c:pt>
                <c:pt idx="20">
                  <c:v>7.0</c:v>
                </c:pt>
                <c:pt idx="21">
                  <c:v>6.0</c:v>
                </c:pt>
                <c:pt idx="22">
                  <c:v>4.0</c:v>
                </c:pt>
                <c:pt idx="23">
                  <c:v>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non-US institutions</c:v>
                </c:pt>
              </c:strCache>
            </c:strRef>
          </c:tx>
          <c:marker>
            <c:symbol val="none"/>
          </c:marker>
          <c:cat>
            <c:numRef>
              <c:f>Sheet1!$A$2:$A$25</c:f>
              <c:numCache>
                <c:formatCode>m/d/yy</c:formatCode>
                <c:ptCount val="24"/>
                <c:pt idx="0">
                  <c:v>41730.0</c:v>
                </c:pt>
                <c:pt idx="1">
                  <c:v>41395.0</c:v>
                </c:pt>
                <c:pt idx="2">
                  <c:v>40909.0</c:v>
                </c:pt>
                <c:pt idx="3">
                  <c:v>40544.0</c:v>
                </c:pt>
                <c:pt idx="4">
                  <c:v>40179.0</c:v>
                </c:pt>
                <c:pt idx="5">
                  <c:v>39814.0</c:v>
                </c:pt>
                <c:pt idx="6">
                  <c:v>39448.0</c:v>
                </c:pt>
                <c:pt idx="7">
                  <c:v>39083.0</c:v>
                </c:pt>
                <c:pt idx="8">
                  <c:v>38718.0</c:v>
                </c:pt>
                <c:pt idx="9">
                  <c:v>38353.0</c:v>
                </c:pt>
                <c:pt idx="10">
                  <c:v>38078.0</c:v>
                </c:pt>
                <c:pt idx="11">
                  <c:v>37773.0</c:v>
                </c:pt>
                <c:pt idx="12">
                  <c:v>37347.0</c:v>
                </c:pt>
                <c:pt idx="13">
                  <c:v>36923.0</c:v>
                </c:pt>
                <c:pt idx="14">
                  <c:v>36526.0</c:v>
                </c:pt>
                <c:pt idx="15">
                  <c:v>36161.0</c:v>
                </c:pt>
                <c:pt idx="16">
                  <c:v>35796.0</c:v>
                </c:pt>
                <c:pt idx="17">
                  <c:v>35431.0</c:v>
                </c:pt>
                <c:pt idx="18">
                  <c:v>35065.0</c:v>
                </c:pt>
                <c:pt idx="19">
                  <c:v>34759.0</c:v>
                </c:pt>
                <c:pt idx="20">
                  <c:v>34335.0</c:v>
                </c:pt>
                <c:pt idx="21">
                  <c:v>34121.0</c:v>
                </c:pt>
                <c:pt idx="22">
                  <c:v>33604.0</c:v>
                </c:pt>
                <c:pt idx="23">
                  <c:v>30956.0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41.0</c:v>
                </c:pt>
                <c:pt idx="1">
                  <c:v>41.0</c:v>
                </c:pt>
                <c:pt idx="2">
                  <c:v>43.0</c:v>
                </c:pt>
                <c:pt idx="3">
                  <c:v>43.0</c:v>
                </c:pt>
                <c:pt idx="4">
                  <c:v>45.0</c:v>
                </c:pt>
                <c:pt idx="5">
                  <c:v>44.0</c:v>
                </c:pt>
                <c:pt idx="6">
                  <c:v>45.0</c:v>
                </c:pt>
                <c:pt idx="7">
                  <c:v>44.0</c:v>
                </c:pt>
                <c:pt idx="8">
                  <c:v>45.0</c:v>
                </c:pt>
                <c:pt idx="9">
                  <c:v>45.0</c:v>
                </c:pt>
                <c:pt idx="10">
                  <c:v>26.0</c:v>
                </c:pt>
                <c:pt idx="11">
                  <c:v>26.0</c:v>
                </c:pt>
                <c:pt idx="12">
                  <c:v>28.0</c:v>
                </c:pt>
                <c:pt idx="13">
                  <c:v>26.0</c:v>
                </c:pt>
                <c:pt idx="14">
                  <c:v>20.0</c:v>
                </c:pt>
                <c:pt idx="15">
                  <c:v>15.0</c:v>
                </c:pt>
                <c:pt idx="16">
                  <c:v>15.0</c:v>
                </c:pt>
                <c:pt idx="17">
                  <c:v>14.0</c:v>
                </c:pt>
                <c:pt idx="18">
                  <c:v>14.0</c:v>
                </c:pt>
                <c:pt idx="19">
                  <c:v>12.0</c:v>
                </c:pt>
                <c:pt idx="20">
                  <c:v>7.0</c:v>
                </c:pt>
                <c:pt idx="21">
                  <c:v>5.0</c:v>
                </c:pt>
                <c:pt idx="22">
                  <c:v>3.0</c:v>
                </c:pt>
                <c:pt idx="23">
                  <c:v>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 institutions</c:v>
                </c:pt>
              </c:strCache>
            </c:strRef>
          </c:tx>
          <c:marker>
            <c:symbol val="none"/>
          </c:marker>
          <c:cat>
            <c:numRef>
              <c:f>Sheet1!$A$2:$A$25</c:f>
              <c:numCache>
                <c:formatCode>m/d/yy</c:formatCode>
                <c:ptCount val="24"/>
                <c:pt idx="0">
                  <c:v>41730.0</c:v>
                </c:pt>
                <c:pt idx="1">
                  <c:v>41395.0</c:v>
                </c:pt>
                <c:pt idx="2">
                  <c:v>40909.0</c:v>
                </c:pt>
                <c:pt idx="3">
                  <c:v>40544.0</c:v>
                </c:pt>
                <c:pt idx="4">
                  <c:v>40179.0</c:v>
                </c:pt>
                <c:pt idx="5">
                  <c:v>39814.0</c:v>
                </c:pt>
                <c:pt idx="6">
                  <c:v>39448.0</c:v>
                </c:pt>
                <c:pt idx="7">
                  <c:v>39083.0</c:v>
                </c:pt>
                <c:pt idx="8">
                  <c:v>38718.0</c:v>
                </c:pt>
                <c:pt idx="9">
                  <c:v>38353.0</c:v>
                </c:pt>
                <c:pt idx="10">
                  <c:v>38078.0</c:v>
                </c:pt>
                <c:pt idx="11">
                  <c:v>37773.0</c:v>
                </c:pt>
                <c:pt idx="12">
                  <c:v>37347.0</c:v>
                </c:pt>
                <c:pt idx="13">
                  <c:v>36923.0</c:v>
                </c:pt>
                <c:pt idx="14">
                  <c:v>36526.0</c:v>
                </c:pt>
                <c:pt idx="15">
                  <c:v>36161.0</c:v>
                </c:pt>
                <c:pt idx="16">
                  <c:v>35796.0</c:v>
                </c:pt>
                <c:pt idx="17">
                  <c:v>35431.0</c:v>
                </c:pt>
                <c:pt idx="18">
                  <c:v>35065.0</c:v>
                </c:pt>
                <c:pt idx="19">
                  <c:v>34759.0</c:v>
                </c:pt>
                <c:pt idx="20">
                  <c:v>34335.0</c:v>
                </c:pt>
                <c:pt idx="21">
                  <c:v>34121.0</c:v>
                </c:pt>
                <c:pt idx="22">
                  <c:v>33604.0</c:v>
                </c:pt>
                <c:pt idx="23">
                  <c:v>30956.0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33.0</c:v>
                </c:pt>
                <c:pt idx="1">
                  <c:v>34.0</c:v>
                </c:pt>
                <c:pt idx="2">
                  <c:v>36.0</c:v>
                </c:pt>
                <c:pt idx="3">
                  <c:v>36.0</c:v>
                </c:pt>
                <c:pt idx="4">
                  <c:v>37.0</c:v>
                </c:pt>
                <c:pt idx="5">
                  <c:v>38.0</c:v>
                </c:pt>
                <c:pt idx="6">
                  <c:v>38.0</c:v>
                </c:pt>
                <c:pt idx="7">
                  <c:v>38.0</c:v>
                </c:pt>
                <c:pt idx="8">
                  <c:v>37.0</c:v>
                </c:pt>
                <c:pt idx="9">
                  <c:v>37.0</c:v>
                </c:pt>
                <c:pt idx="10">
                  <c:v>33.0</c:v>
                </c:pt>
                <c:pt idx="11">
                  <c:v>35.0</c:v>
                </c:pt>
                <c:pt idx="12">
                  <c:v>35.0</c:v>
                </c:pt>
                <c:pt idx="13">
                  <c:v>36.0</c:v>
                </c:pt>
                <c:pt idx="14">
                  <c:v>37.0</c:v>
                </c:pt>
                <c:pt idx="15">
                  <c:v>34.0</c:v>
                </c:pt>
                <c:pt idx="16">
                  <c:v>32.0</c:v>
                </c:pt>
                <c:pt idx="17">
                  <c:v>31.0</c:v>
                </c:pt>
                <c:pt idx="18">
                  <c:v>32.0</c:v>
                </c:pt>
                <c:pt idx="19">
                  <c:v>30.0</c:v>
                </c:pt>
                <c:pt idx="20">
                  <c:v>28.0</c:v>
                </c:pt>
                <c:pt idx="21">
                  <c:v>25.0</c:v>
                </c:pt>
                <c:pt idx="22">
                  <c:v>22.0</c:v>
                </c:pt>
                <c:pt idx="23">
                  <c:v>13.0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9928200"/>
        <c:axId val="2074269416"/>
      </c:lineChart>
      <c:dateAx>
        <c:axId val="2069928200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2074269416"/>
        <c:crosses val="autoZero"/>
        <c:auto val="1"/>
        <c:lblOffset val="100"/>
        <c:baseTimeUnit val="months"/>
      </c:dateAx>
      <c:valAx>
        <c:axId val="2074269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69928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220911358611"/>
          <c:y val="0.234141263715796"/>
          <c:w val="0.193846190911582"/>
          <c:h val="0.500593479809433"/>
        </c:manualLayout>
      </c:layout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4FE072-BE27-0041-8B3D-DF6DD9205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67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dirty="0">
              <a:ea typeface="ヒラギノ角ゴ Pro W3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fld id="{0348A2A4-79F0-5F42-9FA9-5597C2232BA3}" type="slidenum">
              <a:rPr lang="en-US" sz="120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dirty="0">
              <a:ea typeface="ヒラギノ角ゴ Pro W3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fld id="{0348A2A4-79F0-5F42-9FA9-5597C2232BA3}" type="slidenum">
              <a:rPr lang="en-US" sz="120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127D-3868-BE4B-B649-DED5D2B045C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1611B-A414-8449-BAB6-380A57A6A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7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05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87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047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77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8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5236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35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694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07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5768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920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669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169514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404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8406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8678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45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8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63CEB-1F07-4E0D-BC00-94687ED7764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6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CC035-BC4E-4DE5-82C1-D4A22CAB305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94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D9E81-952F-468B-B9B9-5FD6A39925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19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12815-A95D-4D6B-9F70-869FE56A6F1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5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8F4CD-643C-48CB-8C8C-CF4709B4F73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17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C646C-3973-4B8E-8A14-84449860CA6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06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7CA7-25DE-4C61-89AD-60A45FD764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2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26EDC-615C-244B-A5C8-161DF94F8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2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A945-0A7C-44D7-B56F-90DF6AB2A0F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FAD9F-049E-4659-890E-6ADD7941FB6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13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fld id="{D2516B16-E9D2-424A-A157-43E764605BA5}" type="datetimeFigureOut">
              <a:rPr lang="en-US">
                <a:solidFill>
                  <a:srgbClr val="000000"/>
                </a:solidFill>
              </a:rPr>
              <a:pPr/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36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fld id="{2F5D3EE3-B416-354C-9C38-F155F14DD82B}" type="datetimeFigureOut">
              <a:rPr lang="en-US">
                <a:solidFill>
                  <a:srgbClr val="000000"/>
                </a:solidFill>
              </a:rPr>
              <a:pPr/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7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fld id="{E6F746E9-9A4B-7A47-8888-F891EA204BAF}" type="datetimeFigureOut">
              <a:rPr lang="en-US">
                <a:solidFill>
                  <a:srgbClr val="000000"/>
                </a:solidFill>
              </a:rPr>
              <a:pPr/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89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fld id="{CE0FA78A-BA24-B744-A256-F0B298C4ACE5}" type="datetimeFigureOut">
              <a:rPr lang="en-US">
                <a:solidFill>
                  <a:srgbClr val="000000"/>
                </a:solidFill>
              </a:rPr>
              <a:pPr/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8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fld id="{2E571266-5060-1F46-81FA-1F6FD54A6A77}" type="datetimeFigureOut">
              <a:rPr lang="en-US">
                <a:solidFill>
                  <a:srgbClr val="000000"/>
                </a:solidFill>
              </a:rPr>
              <a:pPr/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10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fld id="{0C4ED7A0-31DA-2D40-B868-0362D61B1121}" type="datetimeFigureOut">
              <a:rPr lang="en-US">
                <a:solidFill>
                  <a:srgbClr val="000000"/>
                </a:solidFill>
              </a:rPr>
              <a:pPr/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80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fld id="{053BF737-94A8-1741-97F3-79B0BA879CA2}" type="datetimeFigureOut">
              <a:rPr lang="en-US">
                <a:solidFill>
                  <a:srgbClr val="000000"/>
                </a:solidFill>
              </a:rPr>
              <a:pPr/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16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fld id="{B7A40376-7057-8F44-83C5-715A807B1E20}" type="datetimeFigureOut">
              <a:rPr lang="en-US">
                <a:solidFill>
                  <a:srgbClr val="000000"/>
                </a:solidFill>
              </a:rPr>
              <a:pPr/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4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47EE2-BE45-684E-8CE8-6971C56E5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6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fld id="{9EC1B2CE-5A55-7D49-93B2-25A992D23606}" type="datetimeFigureOut">
              <a:rPr lang="en-US">
                <a:solidFill>
                  <a:srgbClr val="000000"/>
                </a:solidFill>
              </a:rPr>
              <a:pPr/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0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3288-FF0E-4F69-AAD4-7C81729EFF6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3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60DD9-8CC6-4EBF-8E36-E154495D605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6A6A5-5B3C-4068-81F8-C89E9A27C76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09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EEEE5-3F14-4F3E-B392-C2AC24AD67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36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F859-B4B8-4893-9D2A-CC6AAA843F8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92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37513-7A42-4F04-B2A7-884B75367C8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39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5D0EE-9E69-45E4-8F61-E949AEAE45A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57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8CF18-9FE0-4961-A983-63485C14E1F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20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B6A9A-9C59-4504-86AF-A9D70987E97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7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3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1611B-A414-8449-BAB6-380A57A6AF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440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26EDC-615C-244B-A5C8-161DF94F8D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49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47EE2-BE45-684E-8CE8-6971C56E5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4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8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77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051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99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78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99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57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282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95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56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81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495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33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609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0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88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5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310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05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28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23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8618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7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534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34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8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0229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91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61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655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607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110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293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4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45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4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516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04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3288-FF0E-4F69-AAD4-7C81729EFF6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5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248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60DD9-8CC6-4EBF-8E36-E154495D605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92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6A6A5-5B3C-4068-81F8-C89E9A27C76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482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EEEE5-3F14-4F3E-B392-C2AC24AD67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050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F859-B4B8-4893-9D2A-CC6AAA843F8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252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37513-7A42-4F04-B2A7-884B75367C8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99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5D0EE-9E69-45E4-8F61-E949AEAE45A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109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8CF18-9FE0-4961-A983-63485C14E1F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220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B6A9A-9C59-4504-86AF-A9D70987E97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08/06/2014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55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062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192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9865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13282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5856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997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425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7007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6004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558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254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5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theme" Target="../theme/theme10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theme" Target="../theme/theme11.xml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theme" Target="../theme/theme12.xml"/><Relationship Id="rId11" Type="http://schemas.openxmlformats.org/officeDocument/2006/relationships/image" Target="../media/image4.jpeg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theme" Target="../theme/theme13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theme" Target="../theme/theme14.xml"/><Relationship Id="rId11" Type="http://schemas.openxmlformats.org/officeDocument/2006/relationships/image" Target="../media/image5.jpeg"/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theme" Target="../theme/theme5.xml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4" Type="http://schemas.openxmlformats.org/officeDocument/2006/relationships/theme" Target="../theme/theme6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theme" Target="../theme/theme7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theme" Target="../theme/theme8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theme" Target="../theme/theme9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CD401DC8-78A3-9848-9E80-D05DA7B6732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19" descr="STFC_t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961E18F1-CB95-4142-9AF7-0D6AACE417F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64462" y="5321697"/>
            <a:ext cx="757953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7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Lucida Grande" pitchFamily="8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Lucida Grande" pitchFamily="8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36EE40-4723-4CAB-A30C-9DB0B56F7FE8}" type="slidenum">
              <a:rPr lang="en-US">
                <a:solidFill>
                  <a:srgbClr val="000000"/>
                </a:solidFill>
                <a:latin typeface="Lucida Grande" pitchFamily="8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Lucida Grande" pitchFamily="84" charset="0"/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1697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fld id="{673D4502-8DF2-4C4F-9005-EC3B02CB77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5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>
              <a:lumMod val="50000"/>
            </a:schemeClr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961E18F1-CB95-4142-9AF7-0D6AACE417F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64462" y="5294311"/>
            <a:ext cx="757953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1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fld id="{673D4502-8DF2-4C4F-9005-EC3B02CB77B8}" type="slidenum">
              <a:rPr lang="en-US">
                <a:solidFill>
                  <a:srgbClr val="000000"/>
                </a:solidFill>
                <a:latin typeface="Lucida Grande" pitchFamily="84" charset="0"/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10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>
              <a:lumMod val="50000"/>
            </a:schemeClr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961E18F1-CB95-4142-9AF7-0D6AACE417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5" name="Picture 1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64462" y="5294311"/>
            <a:ext cx="757953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E003D8-AB54-4AF8-B53F-F4166815B01D}" type="slidenum">
              <a:rPr lang="en-US">
                <a:solidFill>
                  <a:srgbClr val="000000"/>
                </a:solidFill>
                <a:latin typeface="Lucida Grande" pitchFamily="84" charset="0"/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A02D23-405A-B84D-BDD0-E509CBD86C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7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36EE40-4723-4CAB-A30C-9DB0B56F7FE8}" type="slidenum">
              <a:rPr lang="en-US">
                <a:solidFill>
                  <a:srgbClr val="000000"/>
                </a:solidFill>
                <a:latin typeface="Lucida Grande" pitchFamily="84" charset="0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2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CD401DC8-78A3-9848-9E80-D05DA7B6732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9" descr="STFC_t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5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961E18F1-CB95-4142-9AF7-0D6AACE417F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64462" y="5294311"/>
            <a:ext cx="757953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2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961E18F1-CB95-4142-9AF7-0D6AACE417F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64462" y="5294311"/>
            <a:ext cx="757953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08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961E18F1-CB95-4142-9AF7-0D6AACE417F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64462" y="5294311"/>
            <a:ext cx="757953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8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749" y="2161306"/>
            <a:ext cx="82089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 smtClean="0">
                <a:solidFill>
                  <a:srgbClr val="336699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DØ International Cooperation</a:t>
            </a:r>
            <a:endParaRPr lang="en-GB" sz="4400" b="1" dirty="0">
              <a:solidFill>
                <a:srgbClr val="BBE0E3">
                  <a:lumMod val="50000"/>
                </a:srgbClr>
              </a:solidFill>
              <a:latin typeface="Calibri" pitchFamily="34" charset="0"/>
              <a:ea typeface="ヒラギノ角ゴ Pro W3" pitchFamily="84" charset="-128"/>
            </a:endParaRPr>
          </a:p>
          <a:p>
            <a:pPr algn="ctr">
              <a:defRPr/>
            </a:pPr>
            <a:endParaRPr lang="en-GB" sz="3200" b="1" dirty="0" smtClean="0">
              <a:solidFill>
                <a:srgbClr val="000000"/>
              </a:solidFill>
              <a:latin typeface="Calibri" pitchFamily="34" charset="0"/>
              <a:ea typeface="ヒラギノ角ゴ Pro W3" pitchFamily="84" charset="-128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  <a:ea typeface="ヒラギノ角ゴ Pro W3" pitchFamily="84" charset="-128"/>
              </a:rPr>
              <a:t>John Womersley</a:t>
            </a:r>
          </a:p>
          <a:p>
            <a:pPr>
              <a:defRPr/>
            </a:pPr>
            <a:endParaRPr lang="en-GB" sz="2800" dirty="0" smtClean="0">
              <a:solidFill>
                <a:srgbClr val="000000"/>
              </a:solidFill>
              <a:latin typeface="Calibri" pitchFamily="34" charset="0"/>
              <a:ea typeface="ヒラギノ角ゴ Pro W3" pitchFamily="84" charset="-128"/>
            </a:endParaRPr>
          </a:p>
          <a:p>
            <a:pPr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</a:rPr>
              <a:t>D</a:t>
            </a:r>
            <a:r>
              <a:rPr lang="en-GB" dirty="0" smtClean="0">
                <a:latin typeface="Calibri" pitchFamily="34" charset="0"/>
                <a:ea typeface="ヒラギノ角ゴ Pro W3"/>
                <a:cs typeface="Calibri" pitchFamily="34" charset="0"/>
              </a:rPr>
              <a:t>Ø collaboration meeting</a:t>
            </a:r>
            <a:endParaRPr lang="en-GB" dirty="0" smtClean="0">
              <a:latin typeface="Calibri" pitchFamily="34" charset="0"/>
              <a:ea typeface="ヒラギノ角ゴ Pro W3" pitchFamily="84" charset="-128"/>
            </a:endParaRPr>
          </a:p>
          <a:p>
            <a:pPr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</a:rPr>
              <a:t>10 June 2014</a:t>
            </a:r>
            <a:endParaRPr lang="en-GB" dirty="0">
              <a:latin typeface="Calibri"/>
              <a:ea typeface="ヒラギノ角ゴ Pro W3" pitchFamily="8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157192"/>
            <a:ext cx="1584176" cy="8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032" y="1268760"/>
            <a:ext cx="8317432" cy="5040560"/>
          </a:xfrm>
        </p:spPr>
        <p:txBody>
          <a:bodyPr/>
          <a:lstStyle/>
          <a:p>
            <a:pPr marL="342900" lvl="1" indent="-342900" defTabSz="457200">
              <a:lnSpc>
                <a:spcPct val="90000"/>
              </a:lnSpc>
              <a:buFontTx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Took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many years for perceptions to change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But from a very small start built up to one of the larger experimental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efforts in the UK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For a while, CDF and DØ alumni dominated the jobs market in Europe </a:t>
            </a:r>
            <a:br>
              <a:rPr lang="en-GB" sz="2000" dirty="0" smtClean="0">
                <a:latin typeface="Calibri" pitchFamily="34" charset="0"/>
                <a:cs typeface="Calibri" pitchFamily="34" charset="0"/>
              </a:rPr>
            </a:br>
            <a:r>
              <a:rPr lang="en-GB" sz="2000" dirty="0" smtClean="0">
                <a:latin typeface="Calibri" pitchFamily="34" charset="0"/>
                <a:cs typeface="Calibri" pitchFamily="34" charset="0"/>
              </a:rPr>
              <a:t>(as groups prepared for LHC)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lvl="1" indent="0" defTabSz="457200">
              <a:lnSpc>
                <a:spcPct val="90000"/>
              </a:lnSpc>
              <a:buNone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2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12" y="289620"/>
            <a:ext cx="9144000" cy="907132"/>
          </a:xfrm>
        </p:spPr>
        <p:txBody>
          <a:bodyPr/>
          <a:lstStyle/>
          <a:p>
            <a:r>
              <a:rPr lang="en-GB" sz="4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Case Study I - UK</a:t>
            </a:r>
            <a:endParaRPr lang="en-GB" sz="28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419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032" y="1268760"/>
            <a:ext cx="8317432" cy="5040560"/>
          </a:xfrm>
        </p:spPr>
        <p:txBody>
          <a:bodyPr/>
          <a:lstStyle/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Original plan was to transition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direct from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LEP to LHC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In about 1999, started to think of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Tevatron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Many groups just </a:t>
            </a:r>
            <a:r>
              <a:rPr lang="en-GB" sz="2000" dirty="0" err="1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GB" sz="2000" baseline="30000" dirty="0" err="1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GB" sz="2000" dirty="0" err="1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GB" sz="2000" baseline="30000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GB" sz="2000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 in past</a:t>
            </a: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Need physics, training for young people, experience in operation of a detector</a:t>
            </a: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Jakobs</a:t>
            </a: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Zeitnitz</a:t>
            </a: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Schaile</a:t>
            </a:r>
            <a:endParaRPr lang="en-GB" sz="20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Tom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Ferbel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played a big role in persuading – Liquid Argon technology, good fit with ATLAS and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Saclay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Visited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Fermilab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– found DØ very welcoming (CDF “more arrogant”)</a:t>
            </a: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Plus DØ didn’t ask for too much money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Funding agency policy was that it didn’t support experiments at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Fermilab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Didn’t want to embark on an additional long-term project – so DØ was always funded under the ATLAS funding line</a:t>
            </a:r>
          </a:p>
          <a:p>
            <a:pPr marL="342900" lvl="1" indent="-342900" defTabSz="457200">
              <a:lnSpc>
                <a:spcPct val="90000"/>
              </a:lnSpc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lvl="1" indent="0" defTabSz="457200">
              <a:lnSpc>
                <a:spcPct val="90000"/>
              </a:lnSpc>
              <a:buNone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2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12" y="289620"/>
            <a:ext cx="9144000" cy="907132"/>
          </a:xfrm>
        </p:spPr>
        <p:txBody>
          <a:bodyPr/>
          <a:lstStyle/>
          <a:p>
            <a:r>
              <a:rPr lang="en-GB" sz="4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Case Study II - Germany</a:t>
            </a:r>
            <a:endParaRPr lang="en-GB" sz="28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295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032" y="1268760"/>
            <a:ext cx="8317432" cy="5040560"/>
          </a:xfrm>
        </p:spPr>
        <p:txBody>
          <a:bodyPr/>
          <a:lstStyle/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Funding agencies gradually came around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Never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big money, but easier as time went on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Computing contributions became quite important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Those who worked in DØ benefited a lot when they transitioned to ATLAS</a:t>
            </a: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E.g. understanding </a:t>
            </a:r>
            <a:r>
              <a:rPr lang="en-GB" sz="2000" dirty="0" err="1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minbias</a:t>
            </a: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 events; SUSY searches</a:t>
            </a: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But the non-</a:t>
            </a:r>
            <a:r>
              <a:rPr lang="en-GB" sz="2000" dirty="0" err="1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Tevatron</a:t>
            </a: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 people caught up fast!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T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information flow was not just one-way</a:t>
            </a: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DØ Higgs searches benefited a lot from contact with LHC: e.g. H </a:t>
            </a: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  <a:sym typeface="Wingdings"/>
              </a:rPr>
              <a:t> WW channel</a:t>
            </a:r>
            <a:endParaRPr lang="en-GB" sz="20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lvl="1" indent="0" defTabSz="457200">
              <a:lnSpc>
                <a:spcPct val="90000"/>
              </a:lnSpc>
              <a:buNone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2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12" y="289620"/>
            <a:ext cx="9144000" cy="907132"/>
          </a:xfrm>
        </p:spPr>
        <p:txBody>
          <a:bodyPr/>
          <a:lstStyle/>
          <a:p>
            <a:r>
              <a:rPr lang="en-GB" sz="4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Case Study II - Germany</a:t>
            </a:r>
            <a:endParaRPr lang="en-GB" sz="28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572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107950" y="6513513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Arial" charset="0"/>
              </a:rPr>
              <a:t>John Womersley</a:t>
            </a:r>
          </a:p>
        </p:txBody>
      </p:sp>
      <p:pic>
        <p:nvPicPr>
          <p:cNvPr id="30723" name="Picture 2" descr="DZer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DZero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804248" y="6351711"/>
            <a:ext cx="2304256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alibri"/>
                <a:cs typeface="Calibri"/>
              </a:rPr>
              <a:t>Ferminews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 2004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0726" name="Picture 5" descr="netherland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437063"/>
            <a:ext cx="74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 descr="unitedkingdo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839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 descr="unitedstat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063" y="3810000"/>
            <a:ext cx="8366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 descr="german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13" y="228600"/>
            <a:ext cx="74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9" descr="franc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675" y="1700213"/>
            <a:ext cx="74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0" descr="canad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3" y="914400"/>
            <a:ext cx="9874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56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032" y="1412776"/>
            <a:ext cx="8317432" cy="4896544"/>
          </a:xfrm>
        </p:spPr>
        <p:txBody>
          <a:bodyPr/>
          <a:lstStyle/>
          <a:p>
            <a:pPr marL="342900" lvl="1" indent="-342900" defTabSz="45720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Yes -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based at the lab</a:t>
            </a:r>
          </a:p>
          <a:p>
            <a:pPr marL="342900" lvl="1" indent="-342900" defTabSz="45720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Much harder if based in Europe – very different from working at CERN</a:t>
            </a:r>
          </a:p>
          <a:p>
            <a:pPr marL="342900" lvl="1" indent="-342900" defTabSz="45720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International groups needed a full-time presence</a:t>
            </a:r>
          </a:p>
          <a:p>
            <a:pPr marL="342900" lvl="1" indent="-342900" defTabSz="45720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Consortium working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lvl="1" indent="0" defTabSz="457200">
              <a:lnSpc>
                <a:spcPct val="90000"/>
              </a:lnSpc>
              <a:buNone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2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12" y="289620"/>
            <a:ext cx="9144000" cy="907132"/>
          </a:xfrm>
        </p:spPr>
        <p:txBody>
          <a:bodyPr/>
          <a:lstStyle/>
          <a:p>
            <a:r>
              <a:rPr lang="en-GB" sz="4000" kern="1200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GB" sz="4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as </a:t>
            </a:r>
            <a:r>
              <a:rPr lang="en-GB" sz="4000" kern="1200" dirty="0" err="1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Fermilab</a:t>
            </a:r>
            <a:r>
              <a:rPr lang="en-GB" sz="4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 an easy place to work?</a:t>
            </a:r>
            <a:endParaRPr lang="en-GB" sz="28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106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1692696" cy="432048"/>
          </a:xfrm>
          <a:solidFill>
            <a:srgbClr val="FFFFFF">
              <a:alpha val="56000"/>
            </a:srgbClr>
          </a:solidFill>
        </p:spPr>
        <p:txBody>
          <a:bodyPr/>
          <a:lstStyle/>
          <a:p>
            <a:pPr marL="0" lvl="1" indent="0" defTabSz="457200">
              <a:lnSpc>
                <a:spcPct val="90000"/>
              </a:lnSpc>
              <a:buNone/>
              <a:defRPr/>
            </a:pP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Beaune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2003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2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84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032" y="2780928"/>
            <a:ext cx="8317432" cy="3528392"/>
          </a:xfrm>
        </p:spPr>
        <p:txBody>
          <a:bodyPr/>
          <a:lstStyle/>
          <a:p>
            <a:pPr marL="0" lvl="1" indent="0" defTabSz="457200">
              <a:lnSpc>
                <a:spcPct val="90000"/>
              </a:lnSpc>
              <a:buNone/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0" lvl="1" indent="0" defTabSz="457200">
              <a:lnSpc>
                <a:spcPct val="90000"/>
              </a:lnSpc>
              <a:buNone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It benefited everyone involved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DØ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sz="2000" dirty="0" err="1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Fermilab</a:t>
            </a:r>
            <a:endParaRPr lang="en-GB" sz="20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dirty="0" err="1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individial</a:t>
            </a: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 international collaborators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Their groups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Their national programmes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High Energy Physics as a whole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0" lvl="1" indent="0" defTabSz="457200">
              <a:lnSpc>
                <a:spcPct val="90000"/>
              </a:lnSpc>
              <a:buNone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2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12" y="289620"/>
            <a:ext cx="9144000" cy="907132"/>
          </a:xfrm>
        </p:spPr>
        <p:txBody>
          <a:bodyPr/>
          <a:lstStyle/>
          <a:p>
            <a:r>
              <a:rPr lang="en-GB" sz="4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Was this all a good thing?</a:t>
            </a:r>
            <a:endParaRPr lang="en-GB" sz="28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789" y="1196752"/>
            <a:ext cx="178293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72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032" y="1268760"/>
            <a:ext cx="8317432" cy="5040560"/>
          </a:xfrm>
        </p:spPr>
        <p:txBody>
          <a:bodyPr/>
          <a:lstStyle/>
          <a:p>
            <a:pPr marL="0" lvl="1" indent="0" defTabSz="457200">
              <a:lnSpc>
                <a:spcPct val="90000"/>
              </a:lnSpc>
              <a:buNone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world is very different now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HEP is much more global in outlook</a:t>
            </a:r>
            <a:b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e.g. CERN strategy contains 4 strands, two at CERN and two overseas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At one level, this makes international initiatives easier – they are more naturally part of the strategy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endParaRPr lang="en-GB" sz="2000" kern="1200" dirty="0" smtClean="0">
              <a:latin typeface="Calibri" pitchFamily="34" charset="0"/>
              <a:cs typeface="Calibri" pitchFamily="34" charset="0"/>
            </a:endParaRPr>
          </a:p>
          <a:p>
            <a:pPr marL="0" lvl="1" indent="0" defTabSz="457200">
              <a:lnSpc>
                <a:spcPct val="90000"/>
              </a:lnSpc>
              <a:buNone/>
              <a:defRPr/>
            </a:pPr>
            <a:r>
              <a:rPr lang="en-GB" sz="2000" kern="1200" dirty="0" smtClean="0">
                <a:latin typeface="Calibri" pitchFamily="34" charset="0"/>
                <a:cs typeface="Calibri" pitchFamily="34" charset="0"/>
              </a:rPr>
              <a:t>But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Funding pressures everywhere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kern="1200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t is still hard to start smaller, bottom-up efforts at international laboratories (e.g. UK group wanted to work on COMET at JPARC)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Conflict </a:t>
            </a: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remains </a:t>
            </a: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between </a:t>
            </a: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prioritisation and breadth of programme </a:t>
            </a:r>
            <a:endParaRPr lang="en-GB" sz="20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Still </a:t>
            </a: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need to provide smaller, riskier opportunities for younger scientists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2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12" y="289620"/>
            <a:ext cx="9144000" cy="907132"/>
          </a:xfrm>
        </p:spPr>
        <p:txBody>
          <a:bodyPr/>
          <a:lstStyle/>
          <a:p>
            <a:r>
              <a:rPr lang="en-GB" sz="4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What lessons for today?</a:t>
            </a:r>
            <a:endParaRPr lang="en-GB" sz="28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325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032" y="1268760"/>
            <a:ext cx="8317432" cy="5040560"/>
          </a:xfrm>
        </p:spPr>
        <p:txBody>
          <a:bodyPr/>
          <a:lstStyle/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Even in the US, there can be no such thing as a ‘national’ HEP program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000" kern="1200" dirty="0" smtClean="0">
                <a:latin typeface="Calibri" pitchFamily="34" charset="0"/>
                <a:cs typeface="Calibri" pitchFamily="34" charset="0"/>
              </a:rPr>
              <a:t>Internationalisation of the future FNAL program is critical for the lab, and for the rest of the world 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P5 is right to highlight this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kern="12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000" kern="1200" dirty="0" smtClean="0">
                <a:latin typeface="Calibri" pitchFamily="34" charset="0"/>
                <a:cs typeface="Calibri" pitchFamily="34" charset="0"/>
              </a:rPr>
              <a:t>Targeted intervention to attract groups to D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Ø</a:t>
            </a:r>
            <a:r>
              <a:rPr lang="en-GB" sz="2000" kern="1200" dirty="0" smtClean="0">
                <a:latin typeface="Calibri" pitchFamily="34" charset="0"/>
                <a:cs typeface="Calibri" pitchFamily="34" charset="0"/>
              </a:rPr>
              <a:t> worked well because US funding for Run II was (largely) sufficient; it was manpower that was lacking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sz="2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Unfortunately this is not the case for LBNE!</a:t>
            </a:r>
            <a:endParaRPr lang="en-GB" sz="20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Also – “cost free” European participation in </a:t>
            </a:r>
            <a:r>
              <a:rPr lang="en-GB" sz="2000" dirty="0" err="1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Tevatron</a:t>
            </a: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 experiments may have created the perception in DOE that </a:t>
            </a:r>
            <a:r>
              <a:rPr lang="en-GB" sz="2000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US groups could freely use CERN…</a:t>
            </a:r>
            <a:endParaRPr lang="en-GB" sz="20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8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2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12" y="289620"/>
            <a:ext cx="9144000" cy="907132"/>
          </a:xfrm>
        </p:spPr>
        <p:txBody>
          <a:bodyPr/>
          <a:lstStyle/>
          <a:p>
            <a:r>
              <a:rPr lang="en-GB" sz="4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In the context of P5</a:t>
            </a:r>
            <a:endParaRPr lang="en-GB" sz="28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436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4" name="Picture 3" descr="global_strategy.jpg"/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" y="0"/>
            <a:ext cx="9143577" cy="685800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6375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Global collaboration in HEP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172450" cy="3800475"/>
          </a:xfrm>
        </p:spPr>
        <p:txBody>
          <a:bodyPr/>
          <a:lstStyle/>
          <a:p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Tevatron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experiments were pioneers in establishing a genuine partnership between US, Japan and Europe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We need this approach again now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CERN Council European Strategy Process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US P5 report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Japanese roadmap under development</a:t>
            </a:r>
          </a:p>
          <a:p>
            <a:pPr lvl="1"/>
            <a:endParaRPr lang="en-GB" sz="20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Building on recent discoveries 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Higgs, θ</a:t>
            </a:r>
            <a:r>
              <a:rPr lang="en-GB" sz="2400" baseline="-250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13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, precision cosmology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opportunity to shape a </a:t>
            </a:r>
            <a:r>
              <a:rPr lang="en-GB" sz="2400" b="1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science-driven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strategy</a:t>
            </a: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>
              <a:buFontTx/>
              <a:buNone/>
            </a:pPr>
            <a:endParaRPr lang="en-GB" sz="2400" b="1" dirty="0">
              <a:solidFill>
                <a:srgbClr val="3C8C93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9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032" y="1268760"/>
            <a:ext cx="8317432" cy="5040560"/>
          </a:xfrm>
        </p:spPr>
        <p:txBody>
          <a:bodyPr/>
          <a:lstStyle/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DØ has always been an international collaboration</a:t>
            </a:r>
          </a:p>
          <a:p>
            <a:pPr marL="742950" lvl="2" indent="-342900" defTabSz="457200">
              <a:lnSpc>
                <a:spcPct val="90000"/>
              </a:lnSpc>
              <a:buFont typeface="Lucida Grande"/>
              <a:buChar char="-"/>
              <a:defRPr/>
            </a:pPr>
            <a:r>
              <a:rPr lang="en-GB" kern="1200" dirty="0" err="1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Saclay</a:t>
            </a:r>
            <a:r>
              <a:rPr lang="en-GB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 group signed the original TDR</a:t>
            </a: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57200" lvl="1" indent="-4572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But the nature of that collaboration has changed dramatically through our history</a:t>
            </a: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2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292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6" name="Picture 5" descr="global_strategy.jpg"/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" y="0"/>
            <a:ext cx="9143577" cy="685800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6375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Global collaboration in HEP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172450" cy="3800475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Needs to be a </a:t>
            </a:r>
            <a:r>
              <a:rPr lang="en-GB" sz="2400" b="1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global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strategy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Complementary pathways through a common landscape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CERN’s focus will be on energy frontier at LHC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Main questions: how (and where) to progress neutrino physics, precision measurements and 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astroparticle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physics?</a:t>
            </a: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I hope other regions will see the scientific logic and political importance of supporting a strong US program in these areas</a:t>
            </a: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>
              <a:buFontTx/>
              <a:buNone/>
            </a:pPr>
            <a:endParaRPr lang="en-GB" sz="2400" b="1" dirty="0">
              <a:solidFill>
                <a:srgbClr val="3C8C93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9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299" y="0"/>
            <a:ext cx="93663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561454"/>
            <a:ext cx="3456384" cy="923330"/>
          </a:xfrm>
          <a:prstGeom prst="rect">
            <a:avLst/>
          </a:prstGeom>
          <a:solidFill>
            <a:srgbClr val="FFFFFF">
              <a:alpha val="6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72050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016" y="116632"/>
            <a:ext cx="9144000" cy="619100"/>
          </a:xfrm>
        </p:spPr>
        <p:txBody>
          <a:bodyPr/>
          <a:lstStyle/>
          <a:p>
            <a:pPr algn="l"/>
            <a:r>
              <a:rPr lang="en-GB" sz="24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GB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Ø author list, by date of publication</a:t>
            </a:r>
            <a:endParaRPr lang="en-GB" sz="2400" b="0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436963"/>
              </p:ext>
            </p:extLst>
          </p:nvPr>
        </p:nvGraphicFramePr>
        <p:xfrm>
          <a:off x="107504" y="764704"/>
          <a:ext cx="100446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37625" y="4839543"/>
            <a:ext cx="7034167" cy="461665"/>
            <a:chOff x="130121" y="4725144"/>
            <a:chExt cx="7034167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130121" y="4725144"/>
              <a:ext cx="808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1984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7710" y="4725144"/>
              <a:ext cx="808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1989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5299" y="4725144"/>
              <a:ext cx="808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1994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42888" y="4725144"/>
              <a:ext cx="808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1999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0477" y="4725144"/>
              <a:ext cx="808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2003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8066" y="4725144"/>
              <a:ext cx="808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2008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55653" y="4725144"/>
              <a:ext cx="8086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2013</a:t>
              </a:r>
            </a:p>
          </p:txBody>
        </p:sp>
      </p:grpSp>
      <p:sp>
        <p:nvSpPr>
          <p:cNvPr id="3" name="Right Arrow 2"/>
          <p:cNvSpPr/>
          <p:nvPr/>
        </p:nvSpPr>
        <p:spPr bwMode="auto">
          <a:xfrm>
            <a:off x="683568" y="2348880"/>
            <a:ext cx="1512168" cy="720080"/>
          </a:xfrm>
          <a:prstGeom prst="rightArrow">
            <a:avLst>
              <a:gd name="adj1" fmla="val 73894"/>
              <a:gd name="adj2" fmla="val 39140"/>
            </a:avLst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/>
                <a:ea typeface="ヒラギノ角ゴ Pro W3" pitchFamily="84" charset="-128"/>
                <a:cs typeface="Calibri"/>
              </a:rPr>
              <a:t>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ヒラギノ角ゴ Pro W3" pitchFamily="84" charset="-128"/>
                <a:cs typeface="Calibri"/>
              </a:rPr>
              <a:t>onstruction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2195736" y="1484784"/>
            <a:ext cx="1584176" cy="720080"/>
          </a:xfrm>
          <a:prstGeom prst="rightArrow">
            <a:avLst>
              <a:gd name="adj1" fmla="val 73894"/>
              <a:gd name="adj2" fmla="val 39140"/>
            </a:avLst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ヒラギノ角ゴ Pro W3" pitchFamily="84" charset="-128"/>
                <a:cs typeface="Calibri"/>
              </a:rPr>
              <a:t>Run I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5220072" y="2348880"/>
            <a:ext cx="1584176" cy="720080"/>
          </a:xfrm>
          <a:prstGeom prst="rightArrow">
            <a:avLst>
              <a:gd name="adj1" fmla="val 73894"/>
              <a:gd name="adj2" fmla="val 39140"/>
            </a:avLst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ヒラギノ角ゴ Pro W3" pitchFamily="84" charset="-128"/>
                <a:cs typeface="Calibri"/>
              </a:rPr>
              <a:t>Run II</a:t>
            </a:r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303430" y="5393314"/>
            <a:ext cx="760276" cy="720080"/>
          </a:xfrm>
          <a:prstGeom prst="rightArrow">
            <a:avLst>
              <a:gd name="adj1" fmla="val 73894"/>
              <a:gd name="adj2" fmla="val 39140"/>
            </a:avLst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Calibri"/>
                <a:ea typeface="ヒラギノ角ゴ Pro W3" pitchFamily="84" charset="-128"/>
                <a:cs typeface="Calibri"/>
              </a:rPr>
              <a:t>TDR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ea typeface="ヒラギノ角ゴ Pro W3" pitchFamily="8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5322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08520" y="-243408"/>
            <a:ext cx="9361040" cy="734481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3" b="577"/>
          <a:stretch/>
        </p:blipFill>
        <p:spPr>
          <a:xfrm>
            <a:off x="1070516" y="622300"/>
            <a:ext cx="7019383" cy="5580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3805" y="5589240"/>
            <a:ext cx="808635" cy="461665"/>
          </a:xfrm>
          <a:prstGeom prst="rect">
            <a:avLst/>
          </a:prstGeom>
          <a:solidFill>
            <a:srgbClr val="3366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1996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13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08520" y="-243408"/>
            <a:ext cx="9361040" cy="734481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charset="0"/>
              <a:ea typeface="ＭＳ Ｐゴシック" charset="0"/>
            </a:endParaRPr>
          </a:p>
        </p:txBody>
      </p:sp>
      <p:pic>
        <p:nvPicPr>
          <p:cNvPr id="1293316" name="Picture 4" descr="01-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-189927"/>
            <a:ext cx="5832648" cy="729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7741" y="6237312"/>
            <a:ext cx="808635" cy="461665"/>
          </a:xfrm>
          <a:prstGeom prst="rect">
            <a:avLst/>
          </a:prstGeom>
          <a:solidFill>
            <a:srgbClr val="3366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2001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41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08520" y="-243408"/>
            <a:ext cx="9361040" cy="734481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1" b="339"/>
          <a:stretch/>
        </p:blipFill>
        <p:spPr>
          <a:xfrm>
            <a:off x="0" y="325384"/>
            <a:ext cx="9144000" cy="6182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4368" y="6237312"/>
            <a:ext cx="808635" cy="461665"/>
          </a:xfrm>
          <a:prstGeom prst="rect">
            <a:avLst/>
          </a:prstGeom>
          <a:solidFill>
            <a:srgbClr val="3366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3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032" y="1268760"/>
            <a:ext cx="3924944" cy="5040560"/>
          </a:xfrm>
        </p:spPr>
        <p:txBody>
          <a:bodyPr/>
          <a:lstStyle/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Argentina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Brazil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Canada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China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Colombia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Czech Republic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Ecuador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France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Germany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India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Ireland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12" y="289620"/>
            <a:ext cx="9144000" cy="907132"/>
          </a:xfrm>
        </p:spPr>
        <p:txBody>
          <a:bodyPr/>
          <a:lstStyle/>
          <a:p>
            <a:r>
              <a:rPr lang="en-GB" sz="28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Countries which have been part of D</a:t>
            </a:r>
            <a:r>
              <a:rPr lang="en-GB" sz="2800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Ø</a:t>
            </a:r>
            <a:endParaRPr lang="en-GB" sz="28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9504" y="1268760"/>
            <a:ext cx="392494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Korea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Mexico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Netherlands</a:t>
            </a:r>
            <a:endParaRPr lang="en-GB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Tx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Poland</a:t>
            </a:r>
          </a:p>
          <a:p>
            <a:pPr marL="342900" lvl="1" indent="-342900" defTabSz="457200">
              <a:lnSpc>
                <a:spcPct val="90000"/>
              </a:lnSpc>
              <a:buFontTx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Russia</a:t>
            </a:r>
          </a:p>
          <a:p>
            <a:pPr marL="342900" lvl="1" indent="-342900" defTabSz="457200">
              <a:lnSpc>
                <a:spcPct val="90000"/>
              </a:lnSpc>
              <a:buFontTx/>
              <a:buChar char="•"/>
              <a:defRPr/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Spain</a:t>
            </a:r>
          </a:p>
          <a:p>
            <a:pPr marL="342900" lvl="1" indent="-342900" defTabSz="457200">
              <a:lnSpc>
                <a:spcPct val="90000"/>
              </a:lnSpc>
              <a:buFontTx/>
              <a:buChar char="•"/>
              <a:defRPr/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Sweden</a:t>
            </a:r>
          </a:p>
          <a:p>
            <a:pPr marL="342900" lvl="1" indent="-342900" defTabSz="457200">
              <a:lnSpc>
                <a:spcPct val="90000"/>
              </a:lnSpc>
              <a:buFontTx/>
              <a:buChar char="•"/>
              <a:defRPr/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Switzerland</a:t>
            </a:r>
          </a:p>
          <a:p>
            <a:pPr marL="342900" lvl="1" indent="-342900" defTabSz="457200">
              <a:lnSpc>
                <a:spcPct val="90000"/>
              </a:lnSpc>
              <a:buFontTx/>
              <a:buChar char="•"/>
              <a:defRPr/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Ukraine</a:t>
            </a:r>
          </a:p>
          <a:p>
            <a:pPr marL="342900" lvl="1" indent="-342900" defTabSz="457200">
              <a:lnSpc>
                <a:spcPct val="90000"/>
              </a:lnSpc>
              <a:buFontTx/>
              <a:buChar char="•"/>
              <a:defRPr/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UK</a:t>
            </a:r>
          </a:p>
          <a:p>
            <a:pPr marL="342900" lvl="1" indent="-342900" defTabSz="457200">
              <a:lnSpc>
                <a:spcPct val="90000"/>
              </a:lnSpc>
              <a:buFontTx/>
              <a:buChar char="•"/>
              <a:defRPr/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34982954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032" y="1268760"/>
            <a:ext cx="8317432" cy="5040560"/>
          </a:xfrm>
        </p:spPr>
        <p:txBody>
          <a:bodyPr/>
          <a:lstStyle/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Original participants: France, Russia (originally Soviet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Union) 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Hardware contributions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Latin American Countries and Asia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>
                <a:latin typeface="Calibri" pitchFamily="34" charset="0"/>
                <a:cs typeface="Calibri" pitchFamily="34" charset="0"/>
              </a:rPr>
              <a:t>Networks 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kern="1200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Leon Lederman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kern="1200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GB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Ø alumni</a:t>
            </a:r>
          </a:p>
          <a:p>
            <a:pPr marL="0" lvl="1" indent="0" defTabSz="457200">
              <a:lnSpc>
                <a:spcPct val="90000"/>
              </a:lnSpc>
              <a:buNone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Importantly: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r>
              <a:rPr lang="en-GB" sz="2400" kern="1200" dirty="0" smtClean="0">
                <a:latin typeface="Calibri" pitchFamily="34" charset="0"/>
                <a:cs typeface="Calibri" pitchFamily="34" charset="0"/>
              </a:rPr>
              <a:t>Experiment management made a deliberate effort to target new groups in Europe and Canada for Run II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r>
              <a:rPr lang="en-GB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Bring in new manpower and expertise</a:t>
            </a: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2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12" y="289620"/>
            <a:ext cx="9144000" cy="907132"/>
          </a:xfrm>
        </p:spPr>
        <p:txBody>
          <a:bodyPr/>
          <a:lstStyle/>
          <a:p>
            <a:r>
              <a:rPr lang="en-GB" sz="4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Internationalisation</a:t>
            </a:r>
            <a:endParaRPr lang="en-GB" sz="28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688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032" y="1268760"/>
            <a:ext cx="8317432" cy="5040560"/>
          </a:xfrm>
        </p:spPr>
        <p:txBody>
          <a:bodyPr/>
          <a:lstStyle/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LEP operations ending – ideas forming around CDF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and DØ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Approach by Paul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Grannis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visit to London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Imperial and Manchester (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Hassard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Wyatt) pitched to PPESP</a:t>
            </a: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Request for a tiny amount – cut back even more, but accepted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Why?</a:t>
            </a: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UK expertise in hadron colliders small and dwindling (UA1, UA2)</a:t>
            </a: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need to refresh, re-educate, prepare for LHC</a:t>
            </a: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Consciously decided not to sell it as “fun” or “physics” – would not have gone down well with colleagues “slaving away” on ATLAS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Bottom-up, scientist driven</a:t>
            </a: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Not from strategy committees – in fact initially opposed by them</a:t>
            </a:r>
          </a:p>
          <a:p>
            <a:pPr marL="742950" lvl="2" indent="-342900" defTabSz="457200">
              <a:lnSpc>
                <a:spcPct val="9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Some evidence that there was opposition ‘higher up”</a:t>
            </a: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Font typeface="Arial"/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defTabSz="457200">
              <a:lnSpc>
                <a:spcPct val="90000"/>
              </a:lnSpc>
              <a:defRPr/>
            </a:pPr>
            <a:endParaRPr lang="en-GB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400050" lvl="2" indent="0" defTabSz="457200">
              <a:lnSpc>
                <a:spcPct val="90000"/>
              </a:lnSpc>
              <a:buNone/>
              <a:defRPr/>
            </a:pPr>
            <a:endParaRPr lang="en-GB" sz="1800" kern="1200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defTabSz="457200">
              <a:lnSpc>
                <a:spcPct val="90000"/>
              </a:lnSpc>
              <a:buChar char="•"/>
              <a:defRPr/>
            </a:pPr>
            <a:endParaRPr lang="en-GB" sz="22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12" y="289620"/>
            <a:ext cx="9144000" cy="907132"/>
          </a:xfrm>
        </p:spPr>
        <p:txBody>
          <a:bodyPr/>
          <a:lstStyle/>
          <a:p>
            <a:r>
              <a:rPr lang="en-GB" sz="4000" kern="12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Case Study I - UK</a:t>
            </a:r>
            <a:endParaRPr lang="en-GB" sz="2800" kern="12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165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No xmlns="0501ae4a-269e-4a5f-b210-81b59412feec" xsi:nil="true"/>
    <_dlc_DocId xmlns="9c3fe7b8-0756-47c5-a3b8-fbb653a0da1f">WKRUZFVKPJD6-1-1167</_dlc_DocId>
    <_dlc_DocIdUrl xmlns="9c3fe7b8-0756-47c5-a3b8-fbb653a0da1f">
      <Url>http://csd.stfc.ac.uk/sites/chairmansbusiness/_layouts/DocIdRedir.aspx?ID=WKRUZFVKPJD6-1-1167</Url>
      <Description>WKRUZFVKPJD6-1-1167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7B56D129322745A406EC17B022FBF2" ma:contentTypeVersion="2" ma:contentTypeDescription="Create a new document." ma:contentTypeScope="" ma:versionID="d2834b32de7df37f8e7159b75182bfee">
  <xsd:schema xmlns:xsd="http://www.w3.org/2001/XMLSchema" xmlns:xs="http://www.w3.org/2001/XMLSchema" xmlns:p="http://schemas.microsoft.com/office/2006/metadata/properties" xmlns:ns2="0501ae4a-269e-4a5f-b210-81b59412feec" xmlns:ns3="9c3fe7b8-0756-47c5-a3b8-fbb653a0da1f" targetNamespace="http://schemas.microsoft.com/office/2006/metadata/properties" ma:root="true" ma:fieldsID="37039c2e311beaa243f856589732bcd9" ns2:_="" ns3:_="">
    <xsd:import namespace="0501ae4a-269e-4a5f-b210-81b59412feec"/>
    <xsd:import namespace="9c3fe7b8-0756-47c5-a3b8-fbb653a0da1f"/>
    <xsd:element name="properties">
      <xsd:complexType>
        <xsd:sequence>
          <xsd:element name="documentManagement">
            <xsd:complexType>
              <xsd:all>
                <xsd:element ref="ns2:No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1ae4a-269e-4a5f-b210-81b59412feec" elementFormDefault="qualified">
    <xsd:import namespace="http://schemas.microsoft.com/office/2006/documentManagement/types"/>
    <xsd:import namespace="http://schemas.microsoft.com/office/infopath/2007/PartnerControls"/>
    <xsd:element name="No" ma:index="8" nillable="true" ma:displayName="No" ma:internalName="N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fe7b8-0756-47c5-a3b8-fbb653a0da1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7E06FE-E80A-4A21-92ED-C6D0F69427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D864DE-A376-4A75-8652-9F37233F40EC}">
  <ds:schemaRefs>
    <ds:schemaRef ds:uri="http://purl.org/dc/dcmitype/"/>
    <ds:schemaRef ds:uri="9c3fe7b8-0756-47c5-a3b8-fbb653a0da1f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501ae4a-269e-4a5f-b210-81b59412feec"/>
  </ds:schemaRefs>
</ds:datastoreItem>
</file>

<file path=customXml/itemProps3.xml><?xml version="1.0" encoding="utf-8"?>
<ds:datastoreItem xmlns:ds="http://schemas.openxmlformats.org/officeDocument/2006/customXml" ds:itemID="{19F87AE8-850D-4D63-B3C6-1F8B5AD7F5E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A95D471-2915-4641-9698-2648DCD2F7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1ae4a-269e-4a5f-b210-81b59412feec"/>
    <ds:schemaRef ds:uri="9c3fe7b8-0756-47c5-a3b8-fbb653a0d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32029</TotalTime>
  <Words>856</Words>
  <Application>Microsoft Macintosh PowerPoint</Application>
  <PresentationFormat>On-screen Show (4:3)</PresentationFormat>
  <Paragraphs>216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STFC_PowerPoint_template</vt:lpstr>
      <vt:lpstr>1_Blank Presentation</vt:lpstr>
      <vt:lpstr>2_Blank Presentation</vt:lpstr>
      <vt:lpstr>3_Blank Presentation</vt:lpstr>
      <vt:lpstr>4_Blank Presentation</vt:lpstr>
      <vt:lpstr>1_STFC_PowerPoint_template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PowerPoint Presentation</vt:lpstr>
      <vt:lpstr>PowerPoint Presentation</vt:lpstr>
      <vt:lpstr>DØ author list, by date of publication</vt:lpstr>
      <vt:lpstr>PowerPoint Presentation</vt:lpstr>
      <vt:lpstr>PowerPoint Presentation</vt:lpstr>
      <vt:lpstr>PowerPoint Presentation</vt:lpstr>
      <vt:lpstr>Countries which have been part of DØ</vt:lpstr>
      <vt:lpstr>Internationalisation</vt:lpstr>
      <vt:lpstr>Case Study I - UK</vt:lpstr>
      <vt:lpstr>Case Study I - UK</vt:lpstr>
      <vt:lpstr>Case Study II - Germany</vt:lpstr>
      <vt:lpstr>Case Study II - Germany</vt:lpstr>
      <vt:lpstr>PowerPoint Presentation</vt:lpstr>
      <vt:lpstr>Was Fermilab an easy place to work?</vt:lpstr>
      <vt:lpstr>PowerPoint Presentation</vt:lpstr>
      <vt:lpstr>Was this all a good thing?</vt:lpstr>
      <vt:lpstr>What lessons for today?</vt:lpstr>
      <vt:lpstr>In the context of P5</vt:lpstr>
      <vt:lpstr>Global collaboration in HEP</vt:lpstr>
      <vt:lpstr>Global collaboration in HEP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</dc:title>
  <dc:creator>Karen Lynn Summers</dc:creator>
  <dc:description>This is the official template for use by STFC staff</dc:description>
  <cp:lastModifiedBy>W. John Womersley</cp:lastModifiedBy>
  <cp:revision>900</cp:revision>
  <cp:lastPrinted>2014-03-05T16:35:50Z</cp:lastPrinted>
  <dcterms:created xsi:type="dcterms:W3CDTF">2008-12-05T12:18:49Z</dcterms:created>
  <dcterms:modified xsi:type="dcterms:W3CDTF">2014-06-08T19:12:40Z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0x010100277B56D129322745A406EC17B022FBF2</vt:lpwstr>
  </property>
  <property fmtid="{D5CDD505-2E9C-101B-9397-08002B2CF9AE}" pid="4" name="_dlc_DocIdItemGuid">
    <vt:lpwstr>16f5d4ec-2a22-4f29-aaa8-29fcd621d609</vt:lpwstr>
  </property>
</Properties>
</file>