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7" r:id="rId3"/>
    <p:sldId id="262" r:id="rId4"/>
    <p:sldId id="270" r:id="rId5"/>
    <p:sldId id="261" r:id="rId6"/>
    <p:sldId id="269" r:id="rId7"/>
    <p:sldId id="265" r:id="rId8"/>
    <p:sldId id="263" r:id="rId9"/>
    <p:sldId id="267" r:id="rId10"/>
    <p:sldId id="260" r:id="rId11"/>
    <p:sldId id="268" r:id="rId12"/>
    <p:sldId id="266" r:id="rId13"/>
    <p:sldId id="273" r:id="rId14"/>
    <p:sldId id="272" r:id="rId15"/>
    <p:sldId id="274" r:id="rId16"/>
    <p:sldId id="275" r:id="rId17"/>
    <p:sldId id="276" r:id="rId18"/>
    <p:sldId id="277" r:id="rId19"/>
    <p:sldId id="280" r:id="rId20"/>
    <p:sldId id="283" r:id="rId21"/>
    <p:sldId id="282" r:id="rId22"/>
    <p:sldId id="285" r:id="rId23"/>
    <p:sldId id="279" r:id="rId24"/>
    <p:sldId id="281" r:id="rId25"/>
    <p:sldId id="278" r:id="rId26"/>
    <p:sldId id="286" r:id="rId27"/>
    <p:sldId id="287" r:id="rId28"/>
    <p:sldId id="288" r:id="rId29"/>
    <p:sldId id="284" r:id="rId30"/>
    <p:sldId id="289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000000"/>
    <a:srgbClr val="4B5C29"/>
    <a:srgbClr val="5C04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608" y="-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slide footer_green_37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613775"/>
            <a:ext cx="91440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slide header_green_37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86000" y="0"/>
            <a:ext cx="91440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952999" y="152400"/>
            <a:ext cx="1903413" cy="3048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18B65-4CBA-DB46-9D73-AD0C58E7BE22}" type="datetime1">
              <a:rPr lang="en-US" smtClean="0"/>
              <a:pPr/>
              <a:t>3/24/14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762000" y="8610601"/>
            <a:ext cx="5486400" cy="228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324599" y="8685213"/>
            <a:ext cx="53181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A05E24-A365-DF40-BF27-0C4D1E380F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59437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269693-4B73-3F4B-BE08-27CE2957F7EB}" type="datetime1">
              <a:rPr lang="en-US" smtClean="0"/>
              <a:pPr/>
              <a:t>3/24/14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1A7F71-A600-874B-8C52-75C3F91F2D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72569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38"/>
            <a:ext cx="7696200" cy="106997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3080" name="Picture 7" descr="doe_black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4963" y="6456363"/>
            <a:ext cx="96043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title header_green_378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title footer_green_378.jp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794500"/>
            <a:ext cx="9144000" cy="6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DD589E-8D67-6744-8508-670B216DFEF3}" type="datetime1">
              <a:t>3/24/14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Peter Winter, Vacuum and alignment overview for Run 1, AlCap Collaboration meeting, March 24-28,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sz="2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2DAFF8-763E-904C-9A6E-2A7B8DBC161A}" type="datetime1">
              <a:t>3/24/14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Peter Winter, Vacuum and alignment overview for Run 1, AlCap Collaboration meeting, March 24-28,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AD00E39-78FE-A642-9B5C-81DEB54F3BFA}" type="datetime1">
              <a:t>3/24/14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Peter Winter, Vacuum and alignment overview for Run 1, AlCap Collaboration meeting, March 24-28,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3000" b="1" cap="none" baseline="0"/>
            </a:lvl1pPr>
          </a:lstStyle>
          <a:p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9B68AF-16E9-DE45-9680-F11EEEB7B879}" type="datetime1">
              <a:t>3/24/14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Peter Winter, Vacuum and alignment overview for Run 1, AlCap Collaboration meeting, March 24-28,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 u="none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D22B63-0256-EC49-A1E3-AC977CD7C01F}" type="datetime1">
              <a:t>3/24/14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Peter Winter, Vacuum and alignment overview for Run 1, AlCap Collaboration meeting, March 24-28,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BA45AD-4036-BB46-8808-941F51A4CEBE}" type="datetime1">
              <a:t>3/24/14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Peter Winter, Vacuum and alignment overview for Run 1, AlCap Collaboration meeting, March 24-28, 2014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65DCCC-90D2-2B4E-99C0-AD6E87A692B9}" type="datetime1">
              <a:t>3/24/14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Peter Winter, Vacuum and alignment overview for Run 1, AlCap Collaboration meeting, March 24-28,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A7C677-69CE-8D4A-AFE3-6F3733614AF0}" type="datetime1">
              <a:t>3/24/14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Peter Winter, Vacuum and alignment overview for Run 1, AlCap Collaboration meeting, March 24-28,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479550"/>
          </a:xfrm>
        </p:spPr>
        <p:txBody>
          <a:bodyPr anchor="t"/>
          <a:lstStyle>
            <a:lvl1pPr algn="l">
              <a:defRPr sz="2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52601"/>
            <a:ext cx="3008313" cy="44196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8A7E2C0-B61E-1F43-AF4B-42E6CC61F8F9}" type="datetime1">
              <a:t>3/24/14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Peter Winter, Vacuum and alignment overview for Run 1, AlCap Collaboration meeting, March 24-28,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AB4664-4EB7-2746-818B-CED92B2C07D6}" type="datetime1">
              <a:t>3/24/14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Peter Winter, Vacuum and alignment overview for Run 1, AlCap Collaboration meeting, March 24-28,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slide footer_green_378.jp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27775"/>
            <a:ext cx="91440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fld id="{D245E9ED-6F6C-9943-8F59-C6AE0B0C0D98}" type="datetime1">
              <a:t>3/24/14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25" y="6307138"/>
            <a:ext cx="59420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en-US" smtClean="0"/>
              <a:t>Peter Winter, Vacuum and alignment overview for Run 1, AlCap Collaboration meeting, March 24-28, 2014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489700"/>
            <a:ext cx="384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4" descr="slide header_green_378.jp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muon.npl.washington.edu/elog/mu2e/RunPSI2013/56" TargetMode="External"/><Relationship Id="rId3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hyperlink" Target="https://muon.npl.washington.edu/elog/mu2e/Analysis-R13/19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muon.npl.washington.edu/elog/mu2e/RunPSI2013/74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muon.npl.washington.edu/elog/mu2e/RunPSI2013/7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Vacuum and alignment in Run 1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Peter Winter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Vacuum interlock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r>
              <a:rPr lang="en-US" sz="2000"/>
              <a:t>We want to automatically disable the Si HV when vacuum in dangerous intermediate range</a:t>
            </a:r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endParaRPr lang="en-US" sz="20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Vacuum and alignment overview for Run 1, AlCap Collaboration meeting, March 24-28,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6" descr="Screen Shot 2014-03-22 at 11.31.3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200" y="1828800"/>
            <a:ext cx="5943600" cy="42756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38400"/>
            <a:ext cx="3015746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141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Vacuum interlock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r>
              <a:rPr lang="en-US" sz="2400"/>
              <a:t>The pump control has usually set points for such an interlock on the output serial connector</a:t>
            </a:r>
          </a:p>
          <a:p>
            <a:r>
              <a:rPr lang="en-US" sz="2400"/>
              <a:t>Reference for setting this up next </a:t>
            </a:r>
            <a:br>
              <a:rPr lang="en-US" sz="2400"/>
            </a:br>
            <a:r>
              <a:rPr lang="en-US" sz="2400"/>
              <a:t>year in </a:t>
            </a:r>
            <a:r>
              <a:rPr lang="en-US" sz="2400">
                <a:hlinkClick r:id="rId2"/>
              </a:rPr>
              <a:t>elog:56</a:t>
            </a:r>
            <a:r>
              <a:rPr lang="en-US" sz="2400"/>
              <a:t> and replies. </a:t>
            </a:r>
          </a:p>
          <a:p>
            <a:r>
              <a:rPr lang="en-US" sz="2400"/>
              <a:t>Final set points were</a:t>
            </a:r>
          </a:p>
          <a:p>
            <a:pPr lvl="1"/>
            <a:r>
              <a:rPr lang="en-US" sz="2200"/>
              <a:t>Enable: P &gt; 300 mBar</a:t>
            </a:r>
          </a:p>
          <a:p>
            <a:pPr lvl="1"/>
            <a:r>
              <a:rPr lang="en-US" sz="2200"/>
              <a:t>Disable: 300mBar &gt; P &gt; 3E-4 mBar</a:t>
            </a:r>
          </a:p>
          <a:p>
            <a:pPr lvl="1"/>
            <a:r>
              <a:rPr lang="en-US" sz="2200"/>
              <a:t>Enable: P &lt; 3E-4 mBar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Vacuum and alignment overview for Run 1, AlCap Collaboration meeting, March 24-28,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5" descr="Screen Shot 2014-03-22 at 11.36.2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600" y="1524000"/>
            <a:ext cx="3033059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57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Vacuum lessons for next run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686800" cy="4525963"/>
          </a:xfrm>
        </p:spPr>
        <p:txBody>
          <a:bodyPr/>
          <a:lstStyle/>
          <a:p>
            <a:r>
              <a:rPr lang="en-US" sz="2400"/>
              <a:t>We should start with the final setup from Run 1</a:t>
            </a:r>
          </a:p>
          <a:p>
            <a:r>
              <a:rPr lang="en-US" sz="2400"/>
              <a:t>Always use the PSI oil free o-rings, ports and tubes</a:t>
            </a:r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pPr marL="0" indent="0">
              <a:buNone/>
            </a:pPr>
            <a:endParaRPr lang="en-US" sz="2400"/>
          </a:p>
          <a:p>
            <a:r>
              <a:rPr lang="en-US" sz="2400"/>
              <a:t>Vacuum interlock should be in place for detector HV</a:t>
            </a:r>
          </a:p>
          <a:p>
            <a:r>
              <a:rPr lang="en-US" sz="2400"/>
              <a:t>We should involve the PSI vacuum group and use their knowledge rather than do it ourself as they are experts</a:t>
            </a:r>
          </a:p>
          <a:p>
            <a:r>
              <a:rPr lang="en-US" sz="2400"/>
              <a:t>Flanges, o-rings need careful handling as little scratches can lead to time consuming leak search (especially heavy top flange)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Vacuum and alignment overview for Run 1, AlCap Collaboration meeting, March 24-28,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7000" y="1981200"/>
            <a:ext cx="3607813" cy="19625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59220" y="2743200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Shiny = BAD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85260" y="2743200"/>
            <a:ext cx="1366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8000"/>
                </a:solidFill>
              </a:rPr>
              <a:t>Dull = GOOD</a:t>
            </a:r>
          </a:p>
        </p:txBody>
      </p:sp>
    </p:spTree>
    <p:extLst>
      <p:ext uri="{BB962C8B-B14F-4D97-AF65-F5344CB8AC3E}">
        <p14:creationId xmlns:p14="http://schemas.microsoft.com/office/powerpoint/2010/main" val="4279722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vacuum chamber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686800" cy="4525963"/>
          </a:xfrm>
        </p:spPr>
        <p:txBody>
          <a:bodyPr/>
          <a:lstStyle/>
          <a:p>
            <a:r>
              <a:rPr lang="en-US" sz="2400"/>
              <a:t>The vacuum chamber contains many items</a:t>
            </a:r>
          </a:p>
          <a:p>
            <a:pPr lvl="1"/>
            <a:r>
              <a:rPr lang="en-US" sz="2400"/>
              <a:t>Collimator with lead at the entrance</a:t>
            </a:r>
          </a:p>
          <a:p>
            <a:pPr lvl="1"/>
            <a:r>
              <a:rPr lang="en-US" sz="2400"/>
              <a:t>Target holder with 45 degree angle</a:t>
            </a:r>
          </a:p>
          <a:p>
            <a:pPr lvl="1"/>
            <a:r>
              <a:rPr lang="en-US" sz="2400"/>
              <a:t>Si detectors with scintillator on either side at 90 degrees</a:t>
            </a:r>
          </a:p>
          <a:p>
            <a:pPr lvl="1"/>
            <a:r>
              <a:rPr lang="en-US" sz="2400"/>
              <a:t>Lead shield and veto scintillator</a:t>
            </a:r>
          </a:p>
          <a:p>
            <a:pPr lvl="1"/>
            <a:endParaRPr lang="en-US" sz="24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Vacuum and alignment overview for Run 1, AlCap Collaboration meeting, March 24-28,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3276600"/>
            <a:ext cx="47752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197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lead shielding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r>
              <a:rPr lang="en-US" sz="2000"/>
              <a:t>Aim: Cover all possible locations of stopped muons with lead</a:t>
            </a:r>
          </a:p>
          <a:p>
            <a:r>
              <a:rPr lang="en-US" sz="2000"/>
              <a:t>Last minute development since it was missing to start production data. Master work of Volodya from 11pm – 5am!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Vacuum and alignment overview for Run 1, AlCap Collaboration meeting, March 24-28,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" y="2286000"/>
            <a:ext cx="4978400" cy="3733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600" y="2286000"/>
            <a:ext cx="337185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33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was the size of the opening determined?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4953000" cy="4678363"/>
          </a:xfrm>
        </p:spPr>
        <p:txBody>
          <a:bodyPr/>
          <a:lstStyle/>
          <a:p>
            <a:r>
              <a:rPr lang="en-US" sz="2000"/>
              <a:t>Opening is 6 cm x 6 cm, no physics / Monte Carlo driven dimension</a:t>
            </a:r>
          </a:p>
          <a:p>
            <a:r>
              <a:rPr lang="en-US" sz="2000"/>
              <a:t>We even considered closing it entirely</a:t>
            </a:r>
          </a:p>
          <a:p>
            <a:r>
              <a:rPr lang="en-US" sz="2000"/>
              <a:t>Size was to make it small to minimize muons possibly stopping in low-Z material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Vacuum and alignment overview for Run 1, AlCap Collaboration meeting, March 24-28,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00" y="1447800"/>
            <a:ext cx="3505200" cy="467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172498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105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Some more pictures of the lead shield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Vacuum and alignment overview for Run 1, AlCap Collaboration meeting, March 24-28,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3295650"/>
            <a:ext cx="4648200" cy="3486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400" y="838200"/>
            <a:ext cx="480060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50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vacuum chamber alignment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Vacuum and alignment overview for Run 1, AlCap Collaboration meeting, March 24-28,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943100"/>
            <a:ext cx="5638800" cy="422910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8458200" cy="4678363"/>
          </a:xfrm>
        </p:spPr>
        <p:txBody>
          <a:bodyPr/>
          <a:lstStyle/>
          <a:p>
            <a:r>
              <a:rPr lang="en-US" sz="2000"/>
              <a:t>Collimator, detector and target alignment is tricky because</a:t>
            </a:r>
          </a:p>
          <a:p>
            <a:pPr lvl="1"/>
            <a:r>
              <a:rPr lang="en-US"/>
              <a:t>no real alignment mechanism and difficult to measure inside chamber </a:t>
            </a:r>
          </a:p>
          <a:p>
            <a:pPr lvl="1"/>
            <a:r>
              <a:rPr lang="en-US"/>
              <a:t>sensitive objects require to be careful</a:t>
            </a:r>
          </a:p>
        </p:txBody>
      </p:sp>
    </p:spTree>
    <p:extLst>
      <p:ext uri="{BB962C8B-B14F-4D97-AF65-F5344CB8AC3E}">
        <p14:creationId xmlns:p14="http://schemas.microsoft.com/office/powerpoint/2010/main" val="2184770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Alignment strategy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8686800" cy="2895600"/>
          </a:xfrm>
        </p:spPr>
        <p:txBody>
          <a:bodyPr/>
          <a:lstStyle/>
          <a:p>
            <a:r>
              <a:rPr lang="en-US"/>
              <a:t>Want to align the collimator, target and detectors relative to the nominal beam axis and in height relative to the muon entrance chamber</a:t>
            </a:r>
          </a:p>
          <a:p>
            <a:r>
              <a:rPr lang="en-US"/>
              <a:t>We used a laser parallel to the nominal beam axis to center / align objects</a:t>
            </a:r>
          </a:p>
          <a:p>
            <a:r>
              <a:rPr lang="en-US"/>
              <a:t>Metrology group at PSI brought a device with a view point with a center mark inside</a:t>
            </a:r>
          </a:p>
          <a:p>
            <a:r>
              <a:rPr lang="en-US"/>
              <a:t>The marker of this device was aligned with the nominal beam axis, allowed to verify our alignment of objects relative to beam axis with laser</a:t>
            </a:r>
          </a:p>
          <a:p>
            <a:r>
              <a:rPr lang="en-US"/>
              <a:t>Height of detectors was measured with ruler (will describe)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Vacuum and alignment overview for Run 1, AlCap Collaboration meeting, March 24-28,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0" name="Picture 9" descr="IMG_20131207_043948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0200" y="3188354"/>
            <a:ext cx="5715000" cy="3536296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 bwMode="auto">
          <a:xfrm flipV="1">
            <a:off x="5867400" y="3886200"/>
            <a:ext cx="1676400" cy="457200"/>
          </a:xfrm>
          <a:prstGeom prst="straightConnector1">
            <a:avLst/>
          </a:prstGeom>
          <a:noFill/>
          <a:ln w="57150" cap="flat" cmpd="sng" algn="ctr">
            <a:solidFill>
              <a:srgbClr val="3366FF"/>
            </a:solidFill>
            <a:prstDash val="solid"/>
            <a:round/>
            <a:headEnd type="arrow" w="med" len="med"/>
            <a:tailEnd type="none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7620664" y="3429000"/>
            <a:ext cx="15233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Location of</a:t>
            </a:r>
          </a:p>
          <a:p>
            <a:r>
              <a:rPr lang="en-US"/>
              <a:t>tripod with</a:t>
            </a:r>
          </a:p>
          <a:p>
            <a:r>
              <a:rPr lang="en-US"/>
              <a:t>special view</a:t>
            </a:r>
          </a:p>
          <a:p>
            <a:r>
              <a:rPr lang="en-US"/>
              <a:t>port and mark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 flipH="1" flipV="1">
            <a:off x="1219200" y="4267200"/>
            <a:ext cx="3276600" cy="762000"/>
          </a:xfrm>
          <a:prstGeom prst="straightConnector1">
            <a:avLst/>
          </a:prstGeom>
          <a:noFill/>
          <a:ln w="57150" cap="flat" cmpd="sng" algn="ctr">
            <a:solidFill>
              <a:srgbClr val="3366FF"/>
            </a:solidFill>
            <a:prstDash val="solid"/>
            <a:round/>
            <a:headEnd type="arrow" w="med" len="med"/>
            <a:tailEnd type="none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287764" y="3773269"/>
            <a:ext cx="1236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Location of</a:t>
            </a:r>
          </a:p>
          <a:p>
            <a:r>
              <a:rPr lang="en-US"/>
              <a:t>laser</a:t>
            </a:r>
          </a:p>
        </p:txBody>
      </p:sp>
    </p:spTree>
    <p:extLst>
      <p:ext uri="{BB962C8B-B14F-4D97-AF65-F5344CB8AC3E}">
        <p14:creationId xmlns:p14="http://schemas.microsoft.com/office/powerpoint/2010/main" val="1258571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Vacuum chamber alignment with laser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Vacuum and alignment overview for Run 1, AlCap Collaboration meeting, March 24-28,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8305800" y="3239869"/>
            <a:ext cx="1295400" cy="2590800"/>
          </a:xfrm>
          <a:prstGeom prst="rect">
            <a:avLst/>
          </a:prstGeom>
          <a:solidFill>
            <a:srgbClr val="C0504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05600" y="5830669"/>
            <a:ext cx="1511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last quad with</a:t>
            </a:r>
          </a:p>
          <a:p>
            <a:r>
              <a:rPr lang="en-US"/>
              <a:t>laser on top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6858000" y="3239869"/>
            <a:ext cx="1295400" cy="2590800"/>
          </a:xfrm>
          <a:prstGeom prst="rect">
            <a:avLst/>
          </a:prstGeom>
          <a:solidFill>
            <a:srgbClr val="C0504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7010400" y="4306669"/>
            <a:ext cx="762000" cy="457200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cxnSp>
        <p:nvCxnSpPr>
          <p:cNvPr id="12" name="Straight Connector 11"/>
          <p:cNvCxnSpPr>
            <a:stCxn id="8" idx="1"/>
          </p:cNvCxnSpPr>
          <p:nvPr/>
        </p:nvCxnSpPr>
        <p:spPr bwMode="auto">
          <a:xfrm flipH="1">
            <a:off x="0" y="4535269"/>
            <a:ext cx="6858000" cy="0"/>
          </a:xfrm>
          <a:prstGeom prst="line">
            <a:avLst/>
          </a:prstGeom>
          <a:noFill/>
          <a:ln w="127000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3733800" y="3620869"/>
            <a:ext cx="1752600" cy="1752600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6800" y="4575514"/>
            <a:ext cx="26431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beam axis marker on floor</a:t>
            </a:r>
          </a:p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(exaggerated in thickness)</a:t>
            </a:r>
          </a:p>
        </p:txBody>
      </p:sp>
      <p:cxnSp>
        <p:nvCxnSpPr>
          <p:cNvPr id="14" name="Straight Connector 13"/>
          <p:cNvCxnSpPr/>
          <p:nvPr/>
        </p:nvCxnSpPr>
        <p:spPr bwMode="auto">
          <a:xfrm flipH="1">
            <a:off x="685800" y="4535269"/>
            <a:ext cx="6324600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3657600" y="3239869"/>
            <a:ext cx="1806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1F497D"/>
                </a:solidFill>
              </a:rPr>
              <a:t>vacuum chamber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47800" y="3773269"/>
            <a:ext cx="1951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laser beam aligned </a:t>
            </a:r>
          </a:p>
          <a:p>
            <a:r>
              <a:rPr lang="en-US">
                <a:solidFill>
                  <a:srgbClr val="FF0000"/>
                </a:solidFill>
              </a:rPr>
              <a:t>with beam axis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8686800" cy="2895600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en-US" sz="2000"/>
              <a:t>The laser was mounted centered on the last quad on a camera tripod</a:t>
            </a:r>
          </a:p>
          <a:p>
            <a:pPr>
              <a:buFont typeface="+mj-lt"/>
              <a:buAutoNum type="arabicPeriod"/>
            </a:pPr>
            <a:r>
              <a:rPr lang="en-US" sz="2000"/>
              <a:t>Installed an elevated cross bar downstream of chamber with plumb bob aligned to nominal beam axis on the floor</a:t>
            </a:r>
          </a:p>
          <a:p>
            <a:pPr>
              <a:buFont typeface="+mj-lt"/>
              <a:buAutoNum type="arabicPeriod"/>
            </a:pPr>
            <a:r>
              <a:rPr lang="en-US" sz="2000"/>
              <a:t>Align laser beam with string of the plumb bob to generate a vertical laser plane on the beam axis</a:t>
            </a:r>
          </a:p>
          <a:p>
            <a:pPr>
              <a:buFont typeface="+mj-lt"/>
              <a:buAutoNum type="arabicPeriod"/>
            </a:pPr>
            <a:endParaRPr lang="en-US" sz="2000"/>
          </a:p>
          <a:p>
            <a:pPr>
              <a:buFont typeface="+mj-lt"/>
              <a:buAutoNum type="arabicPeriod"/>
            </a:pPr>
            <a:endParaRPr lang="en-US" sz="2000"/>
          </a:p>
        </p:txBody>
      </p:sp>
      <p:sp>
        <p:nvSpPr>
          <p:cNvPr id="24" name="Oval 23"/>
          <p:cNvSpPr>
            <a:spLocks noChangeAspect="1"/>
          </p:cNvSpPr>
          <p:nvPr/>
        </p:nvSpPr>
        <p:spPr bwMode="auto">
          <a:xfrm>
            <a:off x="381000" y="4382869"/>
            <a:ext cx="304800" cy="304800"/>
          </a:xfrm>
          <a:prstGeom prst="ellipse">
            <a:avLst/>
          </a:prstGeom>
          <a:solidFill>
            <a:srgbClr val="FF6600"/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Calibri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 flipV="1">
            <a:off x="533400" y="2782669"/>
            <a:ext cx="0" cy="3429000"/>
          </a:xfrm>
          <a:prstGeom prst="line">
            <a:avLst/>
          </a:prstGeom>
          <a:noFill/>
          <a:ln w="1270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609600" y="2745938"/>
            <a:ext cx="1945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elevated cross bar </a:t>
            </a:r>
          </a:p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with</a:t>
            </a:r>
            <a:r>
              <a:rPr lang="en-US">
                <a:solidFill>
                  <a:srgbClr val="FF6600"/>
                </a:solidFill>
              </a:rPr>
              <a:t> plumb bob</a:t>
            </a:r>
          </a:p>
        </p:txBody>
      </p:sp>
    </p:spTree>
    <p:extLst>
      <p:ext uri="{BB962C8B-B14F-4D97-AF65-F5344CB8AC3E}">
        <p14:creationId xmlns:p14="http://schemas.microsoft.com/office/powerpoint/2010/main" val="2134543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/>
              <a:t>Vacuum chamber:</a:t>
            </a:r>
          </a:p>
          <a:p>
            <a:pPr lvl="1"/>
            <a:r>
              <a:rPr lang="en-US" sz="2000"/>
              <a:t>Chamber configuration, vacuum issues and performance</a:t>
            </a:r>
          </a:p>
          <a:p>
            <a:r>
              <a:rPr lang="en-US" sz="2200"/>
              <a:t>Detector alignment</a:t>
            </a:r>
          </a:p>
          <a:p>
            <a:pPr lvl="1"/>
            <a:r>
              <a:rPr lang="en-US" sz="2000"/>
              <a:t>Detector and lead configuration</a:t>
            </a:r>
          </a:p>
          <a:p>
            <a:pPr lvl="1"/>
            <a:r>
              <a:rPr lang="en-US" sz="2000"/>
              <a:t>Alignment measurements</a:t>
            </a:r>
            <a:endParaRPr lang="en-US" sz="24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Vacuum and alignment overview for Run 1, AlCap Collaboration meeting, March 24-28,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Vacuum chamber alignment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Vacuum and alignment overview for Run 1, AlCap Collaboration meeting, March 24-28,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0900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6546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Vacuum chamber alignment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Vacuum and alignment overview for Run 1, AlCap Collaboration meeting, March 24-28,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0900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9678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Vacuum chamber alignment with laser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Vacuum and alignment overview for Run 1, AlCap Collaboration meeting, March 24-28,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933194"/>
            <a:ext cx="8763000" cy="4924806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8915400" cy="2895600"/>
          </a:xfrm>
        </p:spPr>
        <p:txBody>
          <a:bodyPr/>
          <a:lstStyle/>
          <a:p>
            <a:r>
              <a:rPr lang="en-US"/>
              <a:t>Added marks on the top surface of the vacuum vessel at 0 (beam entrance) and 180 degrees (beam exit)</a:t>
            </a:r>
          </a:p>
          <a:p>
            <a:r>
              <a:rPr lang="en-US"/>
              <a:t>Use laser to center the vacuum chamber relative to beam axis (muPC well centered, too)</a:t>
            </a:r>
          </a:p>
          <a:p>
            <a:pPr>
              <a:buFont typeface="+mj-lt"/>
              <a:buAutoNum type="arabicPeriod"/>
            </a:pPr>
            <a:endParaRPr lang="en-US"/>
          </a:p>
          <a:p>
            <a:pPr>
              <a:buFont typeface="+mj-lt"/>
              <a:buAutoNum type="arabicPeriod"/>
            </a:pPr>
            <a:endParaRPr lang="en-US"/>
          </a:p>
        </p:txBody>
      </p:sp>
      <p:sp>
        <p:nvSpPr>
          <p:cNvPr id="7" name="Oval 6"/>
          <p:cNvSpPr/>
          <p:nvPr/>
        </p:nvSpPr>
        <p:spPr bwMode="auto">
          <a:xfrm>
            <a:off x="2895600" y="2057400"/>
            <a:ext cx="1524000" cy="1447800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114800" y="4572000"/>
            <a:ext cx="1524000" cy="1447800"/>
          </a:xfrm>
          <a:prstGeom prst="ellipse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8139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Vacuum chamber alignment with laser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Vacuum and alignment overview for Run 1, AlCap Collaboration meeting, March 24-28,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0900"/>
            <a:ext cx="9144000" cy="513892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6400800" y="1828800"/>
            <a:ext cx="1524000" cy="1447800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1219200" y="3276600"/>
            <a:ext cx="1524000" cy="1447800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5432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Target alignment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Vacuum and alignment overview for Run 1, AlCap Collaboration meeting, March 24-28,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966570"/>
            <a:ext cx="8839200" cy="496763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3962400" y="3657600"/>
            <a:ext cx="1524000" cy="1447800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8915400" cy="2895600"/>
          </a:xfrm>
        </p:spPr>
        <p:txBody>
          <a:bodyPr/>
          <a:lstStyle/>
          <a:p>
            <a:r>
              <a:rPr lang="en-US"/>
              <a:t>Aligning target on beam axis and at 45 degrees was trickier since it has two rotation centers</a:t>
            </a:r>
          </a:p>
          <a:p>
            <a:r>
              <a:rPr lang="en-US"/>
              <a:t>Maybe one can think of an improvement for next run?</a:t>
            </a:r>
          </a:p>
          <a:p>
            <a:pPr>
              <a:buFont typeface="+mj-lt"/>
              <a:buAutoNum type="arabicPeriod"/>
            </a:pPr>
            <a:endParaRPr lang="en-US"/>
          </a:p>
          <a:p>
            <a:pPr>
              <a:buFont typeface="+mj-lt"/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5432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Target alignment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Vacuum and alignment overview for Run 1, AlCap Collaboration meeting, March 24-28,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0900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635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Target alignment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Vacuum and alignment overview for Run 1, AlCap Collaboration meeting, March 24-28,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194560"/>
            <a:ext cx="7620000" cy="428244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8915400" cy="2895600"/>
          </a:xfrm>
        </p:spPr>
        <p:txBody>
          <a:bodyPr/>
          <a:lstStyle/>
          <a:p>
            <a:r>
              <a:rPr lang="en-US"/>
              <a:t>45 degree  alignment with long ruler along 45 degree marks on chamber top (similar to beam axis marks used with the laser)</a:t>
            </a:r>
          </a:p>
          <a:p>
            <a:r>
              <a:rPr lang="en-US"/>
              <a:t>Precision for angle 1-2 degrees at best</a:t>
            </a:r>
          </a:p>
          <a:p>
            <a:pPr>
              <a:buFont typeface="+mj-lt"/>
              <a:buAutoNum type="arabicPeriod"/>
            </a:pPr>
            <a:endParaRPr lang="en-US"/>
          </a:p>
          <a:p>
            <a:pPr>
              <a:buFont typeface="+mj-lt"/>
              <a:buAutoNum type="arabicPeriod"/>
            </a:pPr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 rot="18020834">
            <a:off x="2121259" y="4215153"/>
            <a:ext cx="5410200" cy="304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8401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Silicon and scintillator alignment at 90 degrees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Vacuum and alignment overview for Run 1, AlCap Collaboration meeting, March 24-28,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42872"/>
            <a:ext cx="9144000" cy="513892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 rot="20640000">
            <a:off x="1411723" y="4103097"/>
            <a:ext cx="6567042" cy="33528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 rot="15222713">
            <a:off x="2132214" y="3890211"/>
            <a:ext cx="5322628" cy="335288"/>
          </a:xfrm>
          <a:prstGeom prst="rect">
            <a:avLst/>
          </a:prstGeom>
          <a:solidFill>
            <a:srgbClr val="EFDEA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alibri" pitchFamily="34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8915400" cy="2895600"/>
          </a:xfrm>
        </p:spPr>
        <p:txBody>
          <a:bodyPr/>
          <a:lstStyle/>
          <a:p>
            <a:r>
              <a:rPr lang="en-US"/>
              <a:t>Use perpendicular rulers and beam axis marks to align symmetrically around target center</a:t>
            </a:r>
          </a:p>
          <a:p>
            <a:r>
              <a:rPr lang="en-US"/>
              <a:t>Angular alginment of detectors to bem axis again with 1-2 degree precision</a:t>
            </a:r>
          </a:p>
          <a:p>
            <a:pPr>
              <a:buFont typeface="+mj-lt"/>
              <a:buAutoNum type="arabicPeriod"/>
            </a:pPr>
            <a:endParaRPr lang="en-US"/>
          </a:p>
          <a:p>
            <a:pPr>
              <a:buFont typeface="+mj-lt"/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9811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Height alignment of all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1523999"/>
          </a:xfrm>
        </p:spPr>
        <p:txBody>
          <a:bodyPr/>
          <a:lstStyle/>
          <a:p>
            <a:r>
              <a:rPr lang="en-US"/>
              <a:t>Height alignment inside the chamber performed relative to the muPC center</a:t>
            </a:r>
          </a:p>
          <a:p>
            <a:r>
              <a:rPr lang="en-US"/>
              <a:t>Method: Ruler on top of chamber and one perpendicular to measure top and bottom of object to calculate its center and adjust relative to muPC </a:t>
            </a:r>
          </a:p>
          <a:p>
            <a:r>
              <a:rPr lang="en-US"/>
              <a:t>Aligned collimator, target, Si detectors and veto counter to ±5mm precision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Vacuum and alignment overview for Run 1, AlCap Collaboration meeting, March 24-28,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2971800" y="3593068"/>
            <a:ext cx="152400" cy="24384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943600" y="3594910"/>
            <a:ext cx="152400" cy="24384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 flipV="1">
            <a:off x="5943600" y="3518710"/>
            <a:ext cx="304800" cy="762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 flipV="1">
            <a:off x="5943600" y="6033310"/>
            <a:ext cx="304800" cy="762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 flipV="1">
            <a:off x="2819400" y="6031468"/>
            <a:ext cx="304800" cy="762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 flipV="1">
            <a:off x="2819400" y="3516868"/>
            <a:ext cx="304800" cy="762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 flipV="1">
            <a:off x="2819400" y="6107668"/>
            <a:ext cx="3429000" cy="1524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 flipV="1">
            <a:off x="2133600" y="3440668"/>
            <a:ext cx="5181600" cy="76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72200" y="5562600"/>
            <a:ext cx="2754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Vacuum chamber side view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67919" y="3048000"/>
            <a:ext cx="1347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2">
                    <a:lumMod val="60000"/>
                    <a:lumOff val="40000"/>
                  </a:schemeClr>
                </a:solidFill>
              </a:rPr>
              <a:t>Ruler on top</a:t>
            </a:r>
          </a:p>
        </p:txBody>
      </p:sp>
      <p:sp>
        <p:nvSpPr>
          <p:cNvPr id="17" name="Rectangle 16"/>
          <p:cNvSpPr/>
          <p:nvPr/>
        </p:nvSpPr>
        <p:spPr bwMode="auto">
          <a:xfrm rot="16200000">
            <a:off x="3589861" y="4118009"/>
            <a:ext cx="3366369" cy="335288"/>
          </a:xfrm>
          <a:prstGeom prst="rect">
            <a:avLst/>
          </a:prstGeom>
          <a:solidFill>
            <a:srgbClr val="EFDEA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alibri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5105400" y="2831069"/>
            <a:ext cx="2286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5105400" y="3059669"/>
            <a:ext cx="2286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5105400" y="3288269"/>
            <a:ext cx="2286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5105400" y="3516869"/>
            <a:ext cx="2286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5105400" y="3745469"/>
            <a:ext cx="2286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5105400" y="3974069"/>
            <a:ext cx="2286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5105400" y="4202669"/>
            <a:ext cx="2286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5105400" y="4431269"/>
            <a:ext cx="2286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5105400" y="4659869"/>
            <a:ext cx="2286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5105400" y="4888469"/>
            <a:ext cx="2286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5105400" y="5117069"/>
            <a:ext cx="2286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5105400" y="5345669"/>
            <a:ext cx="2286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>
            <a:off x="5105400" y="5574269"/>
            <a:ext cx="2286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5105400" y="5802869"/>
            <a:ext cx="2286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5486400" y="2514600"/>
            <a:ext cx="844552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>
                <a:ln w="3175">
                  <a:solidFill>
                    <a:schemeClr val="tx1"/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Ruler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3810000" y="3810000"/>
            <a:ext cx="1295400" cy="1143000"/>
          </a:xfrm>
          <a:prstGeom prst="rect">
            <a:avLst/>
          </a:prstGeom>
          <a:solidFill>
            <a:schemeClr val="bg2">
              <a:lumMod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657600" y="4876800"/>
            <a:ext cx="789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151515"/>
                </a:solidFill>
              </a:rPr>
              <a:t>Target</a:t>
            </a:r>
          </a:p>
        </p:txBody>
      </p:sp>
      <p:cxnSp>
        <p:nvCxnSpPr>
          <p:cNvPr id="37" name="Straight Arrow Connector 36"/>
          <p:cNvCxnSpPr/>
          <p:nvPr/>
        </p:nvCxnSpPr>
        <p:spPr bwMode="auto">
          <a:xfrm>
            <a:off x="1828800" y="3810000"/>
            <a:ext cx="1828800" cy="0"/>
          </a:xfrm>
          <a:prstGeom prst="straightConnector1">
            <a:avLst/>
          </a:prstGeom>
          <a:noFill/>
          <a:ln w="9525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>
            <a:off x="1828800" y="4953000"/>
            <a:ext cx="1828800" cy="0"/>
          </a:xfrm>
          <a:prstGeom prst="straightConnector1">
            <a:avLst/>
          </a:prstGeom>
          <a:noFill/>
          <a:ln w="9525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381000" y="3581400"/>
            <a:ext cx="151217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Measurement</a:t>
            </a:r>
          </a:p>
          <a:p>
            <a:r>
              <a:rPr lang="en-US"/>
              <a:t>points for </a:t>
            </a:r>
          </a:p>
          <a:p>
            <a:r>
              <a:rPr lang="en-US"/>
              <a:t>vertical </a:t>
            </a:r>
          </a:p>
          <a:p>
            <a:r>
              <a:rPr lang="en-US"/>
              <a:t>alignment of</a:t>
            </a:r>
          </a:p>
          <a:p>
            <a:r>
              <a:rPr lang="en-US"/>
              <a:t>all objects</a:t>
            </a:r>
          </a:p>
        </p:txBody>
      </p:sp>
    </p:spTree>
    <p:extLst>
      <p:ext uri="{BB962C8B-B14F-4D97-AF65-F5344CB8AC3E}">
        <p14:creationId xmlns:p14="http://schemas.microsoft.com/office/powerpoint/2010/main" val="15204061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Vacuum chamber survey by PSI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Vacuum and alignment overview for Run 1, AlCap Collaboration meeting, March 24-28,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6" name="Picture 5" descr="Screen Shot 2014-03-23 at 9.38.13 A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996" y="2514600"/>
            <a:ext cx="8834604" cy="4331241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686800" cy="2895600"/>
          </a:xfrm>
        </p:spPr>
        <p:txBody>
          <a:bodyPr/>
          <a:lstStyle/>
          <a:p>
            <a:r>
              <a:rPr lang="en-US" sz="2000"/>
              <a:t>Document in </a:t>
            </a:r>
            <a:r>
              <a:rPr lang="en-US" sz="2000">
                <a:hlinkClick r:id="rId3"/>
              </a:rPr>
              <a:t>elog:19</a:t>
            </a:r>
            <a:endParaRPr lang="en-US" sz="2000"/>
          </a:p>
          <a:p>
            <a:r>
              <a:rPr lang="en-US" sz="2000"/>
              <a:t>Not sure that relative position to beam axis should be taken serious since this is after the run and the chamber was most likely moved during shutdown</a:t>
            </a:r>
          </a:p>
          <a:p>
            <a:r>
              <a:rPr lang="en-US" sz="2000"/>
              <a:t>Measurement precision 2-3mm due to shaky chamber holder</a:t>
            </a:r>
          </a:p>
        </p:txBody>
      </p:sp>
    </p:spTree>
    <p:extLst>
      <p:ext uri="{BB962C8B-B14F-4D97-AF65-F5344CB8AC3E}">
        <p14:creationId xmlns:p14="http://schemas.microsoft.com/office/powerpoint/2010/main" val="2227654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Vacuum system setup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5715000" cy="4525963"/>
          </a:xfrm>
        </p:spPr>
        <p:txBody>
          <a:bodyPr/>
          <a:lstStyle/>
          <a:p>
            <a:r>
              <a:rPr lang="en-US" sz="2000"/>
              <a:t>Vacuum setup was quite some journey</a:t>
            </a:r>
          </a:p>
          <a:p>
            <a:r>
              <a:rPr lang="en-US" sz="2000"/>
              <a:t>Started out with the pump station at the port</a:t>
            </a:r>
            <a:br>
              <a:rPr lang="en-US" sz="2000"/>
            </a:br>
            <a:r>
              <a:rPr lang="en-US" sz="2000"/>
              <a:t>below the chamber</a:t>
            </a:r>
          </a:p>
          <a:p>
            <a:r>
              <a:rPr lang="en-US" sz="2000"/>
              <a:t>Not a good place due to falling pieces from work in chamber (lucky that LEMO connector did not destroy sensitive fins of turbo)</a:t>
            </a:r>
          </a:p>
          <a:p>
            <a:r>
              <a:rPr lang="en-US" sz="2000"/>
              <a:t>First change: Use side port for pump connection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Vacuum and alignment overview for Run 1, AlCap Collaboration meeting, March 24-28,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6797" y="381000"/>
            <a:ext cx="2795886" cy="37264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3431840"/>
            <a:ext cx="4038600" cy="274036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 bwMode="auto">
          <a:xfrm>
            <a:off x="6934200" y="3276600"/>
            <a:ext cx="762000" cy="8382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3420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Alignment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/>
              <a:t>Alignment of objects relative to beam axis with estimated ±2mm precision</a:t>
            </a:r>
          </a:p>
          <a:p>
            <a:r>
              <a:rPr lang="en-US" sz="2000"/>
              <a:t>Angles of objects aligned to ±2 degrees</a:t>
            </a:r>
          </a:p>
          <a:p>
            <a:r>
              <a:rPr lang="en-US" sz="2000"/>
              <a:t>Height adjusted relative to muPC with ±5 mm</a:t>
            </a:r>
          </a:p>
          <a:p>
            <a:r>
              <a:rPr lang="en-US" sz="2000"/>
              <a:t>Some of these measurements can be cross checked from PSI survey report (at least relative alignment of objects, maybe not the absolut relative to the beam axis)</a:t>
            </a:r>
          </a:p>
          <a:p>
            <a:r>
              <a:rPr lang="en-US" sz="2000"/>
              <a:t>We might want to think about a way to improve alignment of objects for Run2 as this was tedious and not very precise</a:t>
            </a:r>
          </a:p>
          <a:p>
            <a:pPr lvl="1"/>
            <a:r>
              <a:rPr lang="en-US"/>
              <a:t>Marks / grid on the bottom plate</a:t>
            </a:r>
          </a:p>
          <a:p>
            <a:pPr lvl="1"/>
            <a:r>
              <a:rPr lang="en-US"/>
              <a:t>Laser mounted above the chamber to produce required pattern via mask</a:t>
            </a:r>
          </a:p>
          <a:p>
            <a:pPr lvl="1"/>
            <a:r>
              <a:rPr lang="en-US"/>
              <a:t>...?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Vacuum and alignment overview for Run 1, AlCap Collaboration meeting, March 24-28,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476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Lots of time was spent to eliminate leaks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525963"/>
          </a:xfrm>
        </p:spPr>
        <p:txBody>
          <a:bodyPr/>
          <a:lstStyle/>
          <a:p>
            <a:r>
              <a:rPr lang="en-US" sz="2000"/>
              <a:t>We had a long series of various tests</a:t>
            </a:r>
          </a:p>
          <a:p>
            <a:r>
              <a:rPr lang="en-US" sz="2000"/>
              <a:t>Several leaks that were fixed</a:t>
            </a:r>
          </a:p>
          <a:p>
            <a:r>
              <a:rPr lang="en-US" sz="2000"/>
              <a:t>Many configuration changes took a long time to get it finally good enough for our needs</a:t>
            </a:r>
          </a:p>
          <a:p>
            <a:r>
              <a:rPr lang="en-US" sz="2000"/>
              <a:t>Lots of help from the vacuum group!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Vacuum and alignment overview for Run 1, AlCap Collaboration meeting, March 24-28,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5" descr="Screen Shot 2014-03-22 at 10.43.4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798323"/>
            <a:ext cx="8001000" cy="398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2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Leak tests of feedthroughs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r>
              <a:rPr lang="en-US"/>
              <a:t>We had 3 main types of feedthroughs: AccuGlas, metal Osaka with electrical isolation, Osaka teflon. They all were no problem concerning the vacuum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Vacuum and alignment overview for Run 1, AlCap Collaboration meeting, March 24-28,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5486400"/>
            <a:ext cx="2667325" cy="16932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2971800"/>
            <a:ext cx="4013200" cy="3009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2895600"/>
            <a:ext cx="3302000" cy="2476500"/>
          </a:xfrm>
          <a:prstGeom prst="rect">
            <a:avLst/>
          </a:prstGeom>
        </p:spPr>
      </p:pic>
      <p:pic>
        <p:nvPicPr>
          <p:cNvPr id="10" name="Picture 9" descr="Screen Shot 2014-03-22 at 11.53.01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1676400"/>
            <a:ext cx="8343900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525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Leak tests: Top flange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6637"/>
            <a:ext cx="4114800" cy="4525963"/>
          </a:xfrm>
        </p:spPr>
        <p:txBody>
          <a:bodyPr/>
          <a:lstStyle/>
          <a:p>
            <a:r>
              <a:rPr lang="en-US" sz="2400"/>
              <a:t>The top flange is a general source for bad vacuum</a:t>
            </a:r>
          </a:p>
          <a:p>
            <a:pPr lvl="1"/>
            <a:r>
              <a:rPr lang="en-US" sz="2000"/>
              <a:t>It is not planar with the vacuum top (from welding?)</a:t>
            </a:r>
          </a:p>
          <a:p>
            <a:pPr lvl="1"/>
            <a:r>
              <a:rPr lang="en-US" sz="2000"/>
              <a:t>It scratches easily when mounted (since it is heavy) or when put aside with vacuum side down</a:t>
            </a:r>
          </a:p>
          <a:p>
            <a:r>
              <a:rPr lang="en-US" sz="2200"/>
              <a:t>Ended up using 6 clamps instead of typically 3-4</a:t>
            </a:r>
          </a:p>
          <a:p>
            <a:r>
              <a:rPr lang="en-US" sz="2200"/>
              <a:t>Needs to be handled carefully to maintain well polished surface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Vacuum and alignment overview for Run 1, AlCap Collaboration meeting, March 24-28,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914903"/>
            <a:ext cx="3887963" cy="5181097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 bwMode="auto">
          <a:xfrm flipH="1" flipV="1">
            <a:off x="7162800" y="1905000"/>
            <a:ext cx="533400" cy="281940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arrow" w="med" len="med"/>
            <a:tailEnd type="none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6251059" y="1352490"/>
            <a:ext cx="18261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Scratches easily</a:t>
            </a:r>
          </a:p>
        </p:txBody>
      </p:sp>
    </p:spTree>
    <p:extLst>
      <p:ext uri="{BB962C8B-B14F-4D97-AF65-F5344CB8AC3E}">
        <p14:creationId xmlns:p14="http://schemas.microsoft.com/office/powerpoint/2010/main" val="240289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Leak tests: Light guides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229600" cy="4525963"/>
          </a:xfrm>
        </p:spPr>
        <p:txBody>
          <a:bodyPr/>
          <a:lstStyle/>
          <a:p>
            <a:r>
              <a:rPr lang="en-US" sz="2000">
                <a:solidFill>
                  <a:srgbClr val="CC00CC"/>
                </a:solidFill>
              </a:rPr>
              <a:t>Bad vacuum with light guides </a:t>
            </a:r>
            <a:br>
              <a:rPr lang="en-US" sz="2000">
                <a:solidFill>
                  <a:srgbClr val="CC00CC"/>
                </a:solidFill>
              </a:rPr>
            </a:br>
            <a:r>
              <a:rPr lang="en-US" sz="2000">
                <a:solidFill>
                  <a:srgbClr val="CC00CC"/>
                </a:solidFill>
              </a:rPr>
              <a:t>in place (huge signal with Helium</a:t>
            </a:r>
            <a:br>
              <a:rPr lang="en-US" sz="2000">
                <a:solidFill>
                  <a:srgbClr val="CC00CC"/>
                </a:solidFill>
              </a:rPr>
            </a:br>
            <a:r>
              <a:rPr lang="en-US" sz="2000">
                <a:solidFill>
                  <a:srgbClr val="CC00CC"/>
                </a:solidFill>
              </a:rPr>
              <a:t>leak tester) </a:t>
            </a:r>
          </a:p>
          <a:p>
            <a:r>
              <a:rPr lang="en-US" sz="2000">
                <a:solidFill>
                  <a:srgbClr val="000000"/>
                </a:solidFill>
              </a:rPr>
              <a:t>Removal of light guide </a:t>
            </a:r>
            <a:br>
              <a:rPr lang="en-US" sz="2000">
                <a:solidFill>
                  <a:srgbClr val="000000"/>
                </a:solidFill>
              </a:rPr>
            </a:br>
            <a:r>
              <a:rPr lang="en-US" sz="2000">
                <a:solidFill>
                  <a:srgbClr val="000000"/>
                </a:solidFill>
              </a:rPr>
              <a:t>feedthroughs gives good </a:t>
            </a:r>
            <a:br>
              <a:rPr lang="en-US" sz="2000">
                <a:solidFill>
                  <a:srgbClr val="000000"/>
                </a:solidFill>
              </a:rPr>
            </a:br>
            <a:r>
              <a:rPr lang="en-US" sz="2000">
                <a:solidFill>
                  <a:srgbClr val="000000"/>
                </a:solidFill>
              </a:rPr>
              <a:t>vacuum quickly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Vacuum and alignment overview for Run 1, AlCap Collaboration meeting, March 24-28,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3929" y="0"/>
            <a:ext cx="4673600" cy="3505200"/>
          </a:xfrm>
          <a:prstGeom prst="rect">
            <a:avLst/>
          </a:prstGeom>
        </p:spPr>
      </p:pic>
      <p:pic>
        <p:nvPicPr>
          <p:cNvPr id="7" name="Picture 6" descr="Screen Shot 2014-03-22 at 11.12.53 A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3215270"/>
            <a:ext cx="6858000" cy="3414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2717688"/>
            <a:ext cx="2763856" cy="36831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58000" y="3124200"/>
            <a:ext cx="16337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He leak tester</a:t>
            </a:r>
          </a:p>
        </p:txBody>
      </p:sp>
    </p:spTree>
    <p:extLst>
      <p:ext uri="{BB962C8B-B14F-4D97-AF65-F5344CB8AC3E}">
        <p14:creationId xmlns:p14="http://schemas.microsoft.com/office/powerpoint/2010/main" val="2011946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Final setup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5105400" cy="4525963"/>
          </a:xfrm>
        </p:spPr>
        <p:txBody>
          <a:bodyPr/>
          <a:lstStyle/>
          <a:p>
            <a:r>
              <a:rPr lang="en-US" sz="2000"/>
              <a:t>Pump connected via solid T to chamber</a:t>
            </a:r>
          </a:p>
          <a:p>
            <a:r>
              <a:rPr lang="en-US" sz="2000"/>
              <a:t>Side port of T is for venting and dry N</a:t>
            </a:r>
            <a:r>
              <a:rPr lang="en-US" sz="2000" baseline="-25000"/>
              <a:t>2</a:t>
            </a:r>
          </a:p>
          <a:p>
            <a:r>
              <a:rPr lang="en-US" sz="2000"/>
              <a:t>Many steps but finally worked well (reaching 3E-4 mbar within ~1.5h)</a:t>
            </a:r>
          </a:p>
          <a:p>
            <a:r>
              <a:rPr lang="en-US" sz="2000"/>
              <a:t>Instructions in </a:t>
            </a:r>
            <a:r>
              <a:rPr lang="en-US" sz="2000">
                <a:hlinkClick r:id="rId2"/>
              </a:rPr>
              <a:t>elog:74</a:t>
            </a:r>
            <a:r>
              <a:rPr lang="en-US" sz="2000"/>
              <a:t>, reference for Run2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Vacuum and alignment overview for Run 1, AlCap Collaboration meeting, March 24-28,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400" y="6639"/>
            <a:ext cx="4038600" cy="3028950"/>
          </a:xfrm>
          <a:prstGeom prst="rect">
            <a:avLst/>
          </a:prstGeom>
        </p:spPr>
      </p:pic>
      <p:pic>
        <p:nvPicPr>
          <p:cNvPr id="8" name="Picture 7" descr="Screen Shot 2014-03-22 at 10.40.41 A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2895600"/>
            <a:ext cx="7315200" cy="390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926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Final setup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/>
          <a:lstStyle/>
          <a:p>
            <a:r>
              <a:rPr lang="en-US"/>
              <a:t>Pump connected via solid T to chamber</a:t>
            </a:r>
          </a:p>
          <a:p>
            <a:r>
              <a:rPr lang="en-US"/>
              <a:t>Side port of T is for venting and dry </a:t>
            </a:r>
            <a:br>
              <a:rPr lang="en-US"/>
            </a:br>
            <a:r>
              <a:rPr lang="en-US"/>
              <a:t>nitrogen</a:t>
            </a:r>
          </a:p>
          <a:p>
            <a:r>
              <a:rPr lang="en-US"/>
              <a:t>Many steps but worked well</a:t>
            </a:r>
          </a:p>
          <a:p>
            <a:r>
              <a:rPr lang="en-US"/>
              <a:t>Instructions in </a:t>
            </a:r>
            <a:r>
              <a:rPr lang="en-US">
                <a:hlinkClick r:id="rId2"/>
              </a:rPr>
              <a:t>elog:74</a:t>
            </a:r>
            <a:r>
              <a:rPr lang="en-US"/>
              <a:t>, reference for Run2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Vacuum and alignment overview for Run 1, AlCap Collaboration meeting, March 24-28,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400" y="6639"/>
            <a:ext cx="4038600" cy="3028950"/>
          </a:xfrm>
          <a:prstGeom prst="rect">
            <a:avLst/>
          </a:prstGeom>
        </p:spPr>
      </p:pic>
      <p:pic>
        <p:nvPicPr>
          <p:cNvPr id="8" name="Picture 7" descr="Screen Shot 2014-03-22 at 10.40.41 A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2895600"/>
            <a:ext cx="7315200" cy="39076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3900" y="0"/>
            <a:ext cx="51435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 flipV="1">
            <a:off x="2819400" y="609600"/>
            <a:ext cx="2057400" cy="15240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 flipV="1">
            <a:off x="3352800" y="5410200"/>
            <a:ext cx="2057400" cy="15240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007857"/>
      </p:ext>
    </p:extLst>
  </p:cSld>
  <p:clrMapOvr>
    <a:masterClrMapping/>
  </p:clrMapOvr>
</p:sld>
</file>

<file path=ppt/theme/theme1.xml><?xml version="1.0" encoding="utf-8"?>
<a:theme xmlns:a="http://schemas.openxmlformats.org/drawingml/2006/main" name="green_2007">
  <a:themeElements>
    <a:clrScheme name="Custom 7">
      <a:dk1>
        <a:srgbClr val="616161"/>
      </a:dk1>
      <a:lt1>
        <a:srgbClr val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9D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Blue design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Blue design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Custom 11">
      <a:dk1>
        <a:srgbClr val="616161"/>
      </a:dk1>
      <a:lt1>
        <a:sysClr val="window" lastClr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4B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green_2007.potx</Template>
  <TotalTime>1766</TotalTime>
  <Words>1792</Words>
  <Application>Microsoft Macintosh PowerPoint</Application>
  <PresentationFormat>On-screen Show (4:3)</PresentationFormat>
  <Paragraphs>214</Paragraphs>
  <Slides>30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green_2007</vt:lpstr>
      <vt:lpstr>Vacuum and alignment in Run 1</vt:lpstr>
      <vt:lpstr>Overview</vt:lpstr>
      <vt:lpstr>Vacuum system setup</vt:lpstr>
      <vt:lpstr>Lots of time was spent to eliminate leaks</vt:lpstr>
      <vt:lpstr>Leak tests of feedthroughs</vt:lpstr>
      <vt:lpstr>Leak tests: Top flange</vt:lpstr>
      <vt:lpstr>Leak tests: Light guides</vt:lpstr>
      <vt:lpstr>Final setup</vt:lpstr>
      <vt:lpstr>Final setup</vt:lpstr>
      <vt:lpstr>Vacuum interlock</vt:lpstr>
      <vt:lpstr>Vacuum interlock</vt:lpstr>
      <vt:lpstr>Vacuum lessons for next run</vt:lpstr>
      <vt:lpstr>The vacuum chamber</vt:lpstr>
      <vt:lpstr>The lead shielding</vt:lpstr>
      <vt:lpstr>How was the size of the opening determined?</vt:lpstr>
      <vt:lpstr>Some more pictures of the lead shield</vt:lpstr>
      <vt:lpstr>The vacuum chamber alignment</vt:lpstr>
      <vt:lpstr>Alignment strategy</vt:lpstr>
      <vt:lpstr>Vacuum chamber alignment with laser</vt:lpstr>
      <vt:lpstr>Vacuum chamber alignment</vt:lpstr>
      <vt:lpstr>Vacuum chamber alignment</vt:lpstr>
      <vt:lpstr>Vacuum chamber alignment with laser</vt:lpstr>
      <vt:lpstr>Vacuum chamber alignment with laser</vt:lpstr>
      <vt:lpstr>Target alignment</vt:lpstr>
      <vt:lpstr>Target alignment</vt:lpstr>
      <vt:lpstr>Target alignment</vt:lpstr>
      <vt:lpstr>Silicon and scintillator alignment at 90 degrees</vt:lpstr>
      <vt:lpstr>Height alignment of all components</vt:lpstr>
      <vt:lpstr>Vacuum chamber survey by PSI</vt:lpstr>
      <vt:lpstr>Alignment summary</vt:lpstr>
    </vt:vector>
  </TitlesOfParts>
  <Company>Argonne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Betty Waterman</dc:creator>
  <cp:lastModifiedBy>Peter Winter</cp:lastModifiedBy>
  <cp:revision>62</cp:revision>
  <dcterms:created xsi:type="dcterms:W3CDTF">2009-09-22T20:45:55Z</dcterms:created>
  <dcterms:modified xsi:type="dcterms:W3CDTF">2014-03-24T15:59:57Z</dcterms:modified>
</cp:coreProperties>
</file>