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3" r:id="rId1"/>
  </p:sldMasterIdLst>
  <p:notesMasterIdLst>
    <p:notesMasterId r:id="rId15"/>
  </p:notesMasterIdLst>
  <p:handoutMasterIdLst>
    <p:handoutMasterId r:id="rId16"/>
  </p:handoutMasterIdLst>
  <p:sldIdLst>
    <p:sldId id="422" r:id="rId2"/>
    <p:sldId id="423" r:id="rId3"/>
    <p:sldId id="424" r:id="rId4"/>
    <p:sldId id="430" r:id="rId5"/>
    <p:sldId id="432" r:id="rId6"/>
    <p:sldId id="427" r:id="rId7"/>
    <p:sldId id="431" r:id="rId8"/>
    <p:sldId id="428" r:id="rId9"/>
    <p:sldId id="426" r:id="rId10"/>
    <p:sldId id="434" r:id="rId11"/>
    <p:sldId id="436" r:id="rId12"/>
    <p:sldId id="433" r:id="rId13"/>
    <p:sldId id="435" r:id="rId14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6988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3977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097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7959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4947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1939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198924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5917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CC"/>
    <a:srgbClr val="D9F5FF"/>
    <a:srgbClr val="FFFF99"/>
    <a:srgbClr val="0066FF"/>
    <a:srgbClr val="FFCC99"/>
    <a:srgbClr val="55D2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5" autoAdjust="0"/>
    <p:restoredTop sz="94719" autoAdjust="0"/>
  </p:normalViewPr>
  <p:slideViewPr>
    <p:cSldViewPr snapToGrid="0">
      <p:cViewPr>
        <p:scale>
          <a:sx n="116" d="100"/>
          <a:sy n="116" d="100"/>
        </p:scale>
        <p:origin x="-136" y="64"/>
      </p:cViewPr>
      <p:guideLst>
        <p:guide orient="horz" pos="2196"/>
        <p:guide pos="3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96" y="-1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81375" y="9129713"/>
            <a:ext cx="5540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84" tIns="46930" rIns="92184" bIns="46930">
            <a:spAutoFit/>
          </a:bodyPr>
          <a:lstStyle/>
          <a:p>
            <a:pPr defTabSz="917575">
              <a:lnSpc>
                <a:spcPct val="90000"/>
              </a:lnSpc>
            </a:pPr>
            <a:r>
              <a:rPr lang="en-US" sz="1300" b="0">
                <a:latin typeface="Times New Roman" pitchFamily="18" charset="0"/>
              </a:rPr>
              <a:t>Page </a:t>
            </a:r>
            <a:fld id="{D1117255-25DC-45D1-9AB8-42695796F179}" type="slidenum">
              <a:rPr lang="en-US" sz="1300" b="0">
                <a:latin typeface="Times New Roman" pitchFamily="18" charset="0"/>
              </a:rPr>
              <a:pPr defTabSz="917575">
                <a:lnSpc>
                  <a:spcPct val="90000"/>
                </a:lnSpc>
              </a:pPr>
              <a:t>‹#›</a:t>
            </a:fld>
            <a:endParaRPr lang="en-US" sz="13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1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7" tIns="46930" rIns="95537" bIns="46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82963" y="9129713"/>
            <a:ext cx="5508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84" tIns="46930" rIns="92184" bIns="46930">
            <a:spAutoFit/>
          </a:bodyPr>
          <a:lstStyle/>
          <a:p>
            <a:pPr defTabSz="917575">
              <a:lnSpc>
                <a:spcPct val="90000"/>
              </a:lnSpc>
            </a:pPr>
            <a:r>
              <a:rPr lang="en-US" sz="1300" b="0">
                <a:latin typeface="Times New Roman" pitchFamily="18" charset="0"/>
              </a:rPr>
              <a:t>Page </a:t>
            </a:r>
            <a:fld id="{B86A8D53-2E3E-4355-AFBF-A9B92447A2A9}" type="slidenum">
              <a:rPr lang="en-US" sz="1300" b="0">
                <a:latin typeface="Times New Roman" pitchFamily="18" charset="0"/>
              </a:rPr>
              <a:pPr defTabSz="917575">
                <a:lnSpc>
                  <a:spcPct val="90000"/>
                </a:lnSpc>
              </a:pPr>
              <a:t>‹#›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93725" y="-668338"/>
            <a:ext cx="8505825" cy="63785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7614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77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97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959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4985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429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104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4000" y="1066800"/>
            <a:ext cx="4241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41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78650" y="63579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AD9C2-CB29-8A40-93B7-489BF614C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1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281"/>
            <a:ext cx="8229600" cy="90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5839"/>
            <a:ext cx="4038600" cy="54662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005839"/>
            <a:ext cx="4041648" cy="54662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660" y="106646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74673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04872"/>
            <a:ext cx="4041648" cy="45671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904872"/>
            <a:ext cx="4041648" cy="45671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198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4033644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546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472044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61FCBD-300C-A74A-B6C5-B61A9A5C8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3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398463" indent="-228600" algn="l" defTabSz="914400" rtl="0" eaLnBrk="1" latinLnBrk="0" hangingPunct="1">
        <a:spcBef>
          <a:spcPct val="20000"/>
        </a:spcBef>
        <a:buClr>
          <a:schemeClr val="accent3"/>
        </a:buClr>
        <a:buSzPct val="120000"/>
        <a:buFont typeface="Wingdings" charset="2"/>
        <a:buChar char="§"/>
        <a:defRPr sz="20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39846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568325" indent="-169863" algn="l" defTabSz="9144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00" kern="1200">
          <a:solidFill>
            <a:schemeClr val="accent4">
              <a:lumMod val="50000"/>
            </a:schemeClr>
          </a:solidFill>
          <a:latin typeface="+mj-lt"/>
          <a:ea typeface="+mn-ea"/>
          <a:cs typeface="+mn-cs"/>
        </a:defRPr>
      </a:lvl4pPr>
      <a:lvl5pPr marL="795338" indent="-16986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-cdf.fnal.gov/~vrusu/psi/psi/Blog/Entries/2009/4/2_Unfolding_studies.html" TargetMode="Externa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wm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AlCap</a:t>
            </a:r>
            <a:r>
              <a:rPr lang="en-US" dirty="0" smtClean="0"/>
              <a:t> Overview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53" y="1586123"/>
            <a:ext cx="8229600" cy="4895515"/>
          </a:xfrm>
        </p:spPr>
        <p:txBody>
          <a:bodyPr/>
          <a:lstStyle/>
          <a:p>
            <a:r>
              <a:rPr lang="en-US" dirty="0" smtClean="0"/>
              <a:t>WP1: Charged Particle emission after </a:t>
            </a:r>
            <a:r>
              <a:rPr lang="en-US" dirty="0" err="1" smtClean="0"/>
              <a:t>Muon</a:t>
            </a:r>
            <a:r>
              <a:rPr lang="en-US" dirty="0" smtClean="0"/>
              <a:t> Capture</a:t>
            </a:r>
          </a:p>
          <a:p>
            <a:pPr lvl="1"/>
            <a:r>
              <a:rPr lang="en-US" dirty="0" smtClean="0"/>
              <a:t>Kammel (</a:t>
            </a:r>
            <a:r>
              <a:rPr lang="en-US" dirty="0"/>
              <a:t>W</a:t>
            </a:r>
            <a:r>
              <a:rPr lang="en-US" dirty="0" smtClean="0"/>
              <a:t>ashington) and </a:t>
            </a:r>
            <a:r>
              <a:rPr lang="en-US" dirty="0" err="1" smtClean="0"/>
              <a:t>Kuno</a:t>
            </a:r>
            <a:r>
              <a:rPr lang="en-US" dirty="0" smtClean="0"/>
              <a:t> (Osaka)</a:t>
            </a:r>
          </a:p>
          <a:p>
            <a:pPr lvl="1"/>
            <a:r>
              <a:rPr lang="en-US" dirty="0" smtClean="0"/>
              <a:t>Rate and spectrum with precision 5-10% down to 2.5 MeV</a:t>
            </a:r>
          </a:p>
          <a:p>
            <a:pPr lvl="1"/>
            <a:r>
              <a:rPr lang="en-US" dirty="0" smtClean="0"/>
              <a:t>Dominant rate in tracker for Mu2e and COMET I</a:t>
            </a:r>
          </a:p>
          <a:p>
            <a:r>
              <a:rPr lang="en-US" dirty="0" smtClean="0"/>
              <a:t>WP2: X-ray and Gamma Emission after </a:t>
            </a:r>
            <a:r>
              <a:rPr lang="en-US" dirty="0" err="1" smtClean="0"/>
              <a:t>Muon</a:t>
            </a:r>
            <a:r>
              <a:rPr lang="en-US" dirty="0" smtClean="0"/>
              <a:t> Capture</a:t>
            </a:r>
          </a:p>
          <a:p>
            <a:pPr lvl="1"/>
            <a:r>
              <a:rPr lang="en-US" dirty="0" smtClean="0"/>
              <a:t>Miller (Boston)</a:t>
            </a:r>
          </a:p>
          <a:p>
            <a:pPr lvl="1"/>
            <a:r>
              <a:rPr lang="en-US" dirty="0" smtClean="0"/>
              <a:t>X-ray and gamma ray for normalization (by </a:t>
            </a:r>
            <a:r>
              <a:rPr lang="en-US" dirty="0" err="1" smtClean="0"/>
              <a:t>Ge</a:t>
            </a:r>
            <a:r>
              <a:rPr lang="en-US" dirty="0" smtClean="0"/>
              <a:t> detector), </a:t>
            </a:r>
            <a:br>
              <a:rPr lang="en-US" dirty="0" smtClean="0"/>
            </a:b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decay (by </a:t>
            </a:r>
            <a:r>
              <a:rPr lang="en-US" dirty="0" err="1" smtClean="0"/>
              <a:t>NaI</a:t>
            </a:r>
            <a:r>
              <a:rPr lang="en-US" dirty="0" smtClean="0"/>
              <a:t> detector)</a:t>
            </a:r>
          </a:p>
          <a:p>
            <a:r>
              <a:rPr lang="en-US" dirty="0" smtClean="0"/>
              <a:t>WP3: Neutron Emission after </a:t>
            </a:r>
            <a:r>
              <a:rPr lang="en-US" dirty="0" err="1" smtClean="0"/>
              <a:t>Muon</a:t>
            </a:r>
            <a:r>
              <a:rPr lang="en-US" dirty="0" smtClean="0"/>
              <a:t> Capture</a:t>
            </a:r>
          </a:p>
          <a:p>
            <a:pPr lvl="1"/>
            <a:r>
              <a:rPr lang="en-US" dirty="0" smtClean="0"/>
              <a:t>Hungerford (Houston) and Winter (ANL)</a:t>
            </a:r>
          </a:p>
          <a:p>
            <a:pPr lvl="1"/>
            <a:r>
              <a:rPr lang="en-US" dirty="0" smtClean="0"/>
              <a:t>Rate and spectrum from 1 MeV up to 10 MeV</a:t>
            </a:r>
          </a:p>
          <a:p>
            <a:pPr lvl="1"/>
            <a:r>
              <a:rPr lang="en-US" dirty="0" smtClean="0"/>
              <a:t>BG for calorimeters and cosmic-ray veto, damage to electronics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6188142" y="5036408"/>
            <a:ext cx="2033521" cy="459846"/>
          </a:xfrm>
          <a:prstGeom prst="borderCallout1">
            <a:avLst>
              <a:gd name="adj1" fmla="val 5623"/>
              <a:gd name="adj2" fmla="val -6320"/>
              <a:gd name="adj3" fmla="val 7738"/>
              <a:gd name="adj4" fmla="val -73641"/>
            </a:avLst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Software Czar</a:t>
            </a:r>
            <a:endParaRPr lang="en-US" b="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0942" y="815420"/>
            <a:ext cx="180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Peter </a:t>
            </a:r>
            <a:r>
              <a:rPr lang="en-US" dirty="0" smtClean="0">
                <a:solidFill>
                  <a:schemeClr val="bg2"/>
                </a:solidFill>
              </a:rPr>
              <a:t>Kammel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3-22 at 12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051" y="1467128"/>
            <a:ext cx="5186046" cy="34133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38" y="810204"/>
            <a:ext cx="8229600" cy="5650891"/>
          </a:xfrm>
        </p:spPr>
        <p:txBody>
          <a:bodyPr>
            <a:normAutofit/>
          </a:bodyPr>
          <a:lstStyle/>
          <a:p>
            <a:pPr marL="169863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Surface stop. </a:t>
            </a:r>
            <a:r>
              <a:rPr lang="en-US" dirty="0" smtClean="0"/>
              <a:t>Applicable to thin Si or surface stop in thick Si </a:t>
            </a:r>
          </a:p>
          <a:p>
            <a:pPr marL="169863" lvl="1" indent="0">
              <a:buNone/>
            </a:pPr>
            <a:r>
              <a:rPr lang="en-US" dirty="0" smtClean="0"/>
              <a:t>Measure </a:t>
            </a:r>
            <a:r>
              <a:rPr lang="en-US" i="1" dirty="0" smtClean="0"/>
              <a:t>f(T)</a:t>
            </a:r>
            <a:r>
              <a:rPr lang="en-US" dirty="0" smtClean="0"/>
              <a:t> Si and confirm </a:t>
            </a:r>
            <a:r>
              <a:rPr lang="en-US" dirty="0" err="1" smtClean="0"/>
              <a:t>bg</a:t>
            </a:r>
            <a:r>
              <a:rPr lang="en-US" dirty="0" smtClean="0"/>
              <a:t> under control </a:t>
            </a:r>
            <a:r>
              <a:rPr lang="en-US" sz="1800" dirty="0" smtClean="0">
                <a:solidFill>
                  <a:srgbClr val="846648"/>
                </a:solidFill>
              </a:rPr>
              <a:t>(see Michael’s talk)</a:t>
            </a:r>
          </a:p>
          <a:p>
            <a:pPr marL="169863" lvl="1" indent="0">
              <a:buNone/>
            </a:pPr>
            <a:endParaRPr lang="en-US" sz="1800" dirty="0" smtClean="0">
              <a:solidFill>
                <a:srgbClr val="846648"/>
              </a:solidFill>
            </a:endParaRPr>
          </a:p>
          <a:p>
            <a:pPr marL="51276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846648"/>
                </a:solidFill>
              </a:rPr>
              <a:t>initial cut</a:t>
            </a:r>
            <a:br>
              <a:rPr lang="en-US" sz="1800" dirty="0" smtClean="0">
                <a:solidFill>
                  <a:srgbClr val="846648"/>
                </a:solidFill>
              </a:rPr>
            </a:br>
            <a:r>
              <a:rPr lang="en-US" sz="1800" dirty="0" err="1" smtClean="0">
                <a:solidFill>
                  <a:srgbClr val="846648"/>
                </a:solidFill>
              </a:rPr>
              <a:t>mSC</a:t>
            </a:r>
            <a:r>
              <a:rPr lang="en-US" sz="1800" dirty="0" smtClean="0">
                <a:solidFill>
                  <a:srgbClr val="846648"/>
                </a:solidFill>
              </a:rPr>
              <a:t> x !</a:t>
            </a:r>
            <a:r>
              <a:rPr lang="en-US" sz="1800" dirty="0" err="1" smtClean="0">
                <a:solidFill>
                  <a:srgbClr val="846648"/>
                </a:solidFill>
              </a:rPr>
              <a:t>mSCa</a:t>
            </a:r>
            <a:r>
              <a:rPr lang="en-US" sz="1800" dirty="0" smtClean="0">
                <a:solidFill>
                  <a:srgbClr val="846648"/>
                </a:solidFill>
              </a:rPr>
              <a:t> x </a:t>
            </a:r>
            <a:r>
              <a:rPr lang="en-US" sz="1800" dirty="0" err="1" smtClean="0">
                <a:solidFill>
                  <a:srgbClr val="846648"/>
                </a:solidFill>
              </a:rPr>
              <a:t>mPC</a:t>
            </a:r>
            <a:r>
              <a:rPr lang="en-US" sz="1800" dirty="0" smtClean="0">
                <a:solidFill>
                  <a:srgbClr val="846648"/>
                </a:solidFill>
              </a:rPr>
              <a:t> x !mV x PP</a:t>
            </a:r>
          </a:p>
          <a:p>
            <a:pPr marL="51276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846648"/>
                </a:solidFill>
              </a:rPr>
              <a:t>standard </a:t>
            </a:r>
            <a:r>
              <a:rPr lang="en-US" sz="1800" dirty="0" err="1" smtClean="0">
                <a:solidFill>
                  <a:srgbClr val="846648"/>
                </a:solidFill>
              </a:rPr>
              <a:t>muon</a:t>
            </a:r>
            <a:r>
              <a:rPr lang="en-US" sz="1800" dirty="0" smtClean="0">
                <a:solidFill>
                  <a:srgbClr val="846648"/>
                </a:solidFill>
              </a:rPr>
              <a:t> cut</a:t>
            </a:r>
            <a:br>
              <a:rPr lang="en-US" sz="1800" dirty="0" smtClean="0">
                <a:solidFill>
                  <a:srgbClr val="846648"/>
                </a:solidFill>
              </a:rPr>
            </a:br>
            <a:r>
              <a:rPr lang="en-US" sz="1800" dirty="0" smtClean="0">
                <a:solidFill>
                  <a:srgbClr val="846648"/>
                </a:solidFill>
              </a:rPr>
              <a:t>+ prompt </a:t>
            </a:r>
            <a:r>
              <a:rPr lang="en-US" sz="1800" dirty="0" err="1" smtClean="0">
                <a:solidFill>
                  <a:srgbClr val="846648"/>
                </a:solidFill>
              </a:rPr>
              <a:t>SiL</a:t>
            </a:r>
            <a:r>
              <a:rPr lang="en-US" sz="1800" dirty="0" smtClean="0">
                <a:solidFill>
                  <a:srgbClr val="846648"/>
                </a:solidFill>
              </a:rPr>
              <a:t> veto</a:t>
            </a:r>
          </a:p>
          <a:p>
            <a:pPr marL="512763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846648"/>
                </a:solidFill>
              </a:rPr>
              <a:t>+</a:t>
            </a:r>
            <a:r>
              <a:rPr lang="en-US" sz="1800" dirty="0" err="1" smtClean="0">
                <a:solidFill>
                  <a:srgbClr val="846648"/>
                </a:solidFill>
              </a:rPr>
              <a:t>SiR</a:t>
            </a:r>
            <a:r>
              <a:rPr lang="en-US" sz="1800" dirty="0" smtClean="0">
                <a:solidFill>
                  <a:srgbClr val="846648"/>
                </a:solidFill>
              </a:rPr>
              <a:t> </a:t>
            </a:r>
            <a:r>
              <a:rPr lang="en-US" sz="1800" dirty="0" err="1" smtClean="0">
                <a:solidFill>
                  <a:srgbClr val="846648"/>
                </a:solidFill>
              </a:rPr>
              <a:t>muon</a:t>
            </a:r>
            <a:r>
              <a:rPr lang="en-US" sz="1800" dirty="0" smtClean="0">
                <a:solidFill>
                  <a:srgbClr val="846648"/>
                </a:solidFill>
              </a:rPr>
              <a:t> </a:t>
            </a:r>
            <a:r>
              <a:rPr lang="en-US" sz="1800" dirty="0" err="1" smtClean="0">
                <a:solidFill>
                  <a:srgbClr val="846648"/>
                </a:solidFill>
              </a:rPr>
              <a:t>coinc</a:t>
            </a:r>
            <a:endParaRPr lang="en-US" sz="1800" dirty="0">
              <a:solidFill>
                <a:srgbClr val="846648"/>
              </a:solidFill>
            </a:endParaRPr>
          </a:p>
          <a:p>
            <a:endParaRPr lang="en-US" sz="2200" dirty="0" smtClean="0">
              <a:solidFill>
                <a:srgbClr val="846648"/>
              </a:solidFill>
            </a:endParaRPr>
          </a:p>
          <a:p>
            <a:pPr lvl="1"/>
            <a:r>
              <a:rPr lang="en-US" sz="1800" dirty="0" smtClean="0">
                <a:solidFill>
                  <a:srgbClr val="846648"/>
                </a:solidFill>
              </a:rPr>
              <a:t>with cut 1</a:t>
            </a:r>
          </a:p>
          <a:p>
            <a:pPr marL="169862" lvl="2"/>
            <a:r>
              <a:rPr lang="en-US" sz="1400" dirty="0" smtClean="0">
                <a:solidFill>
                  <a:srgbClr val="846648"/>
                </a:solidFill>
              </a:rPr>
              <a:t>E(</a:t>
            </a:r>
            <a:r>
              <a:rPr lang="en-US" sz="1400" dirty="0" err="1" smtClean="0">
                <a:solidFill>
                  <a:srgbClr val="846648"/>
                </a:solidFill>
              </a:rPr>
              <a:t>SiL</a:t>
            </a:r>
            <a:r>
              <a:rPr lang="en-US" sz="1400" dirty="0" smtClean="0">
                <a:solidFill>
                  <a:srgbClr val="846648"/>
                </a:solidFill>
              </a:rPr>
              <a:t>), with delayed time cut</a:t>
            </a:r>
            <a:endParaRPr lang="en-US" sz="1400" dirty="0">
              <a:solidFill>
                <a:srgbClr val="846648"/>
              </a:solidFill>
            </a:endParaRPr>
          </a:p>
          <a:p>
            <a:pPr marL="169862" lvl="2"/>
            <a:r>
              <a:rPr lang="en-US" sz="1400" dirty="0" smtClean="0">
                <a:solidFill>
                  <a:srgbClr val="846648"/>
                </a:solidFill>
              </a:rPr>
              <a:t>t(</a:t>
            </a:r>
            <a:r>
              <a:rPr lang="en-US" sz="1400" dirty="0" err="1" smtClean="0">
                <a:solidFill>
                  <a:srgbClr val="846648"/>
                </a:solidFill>
              </a:rPr>
              <a:t>SiL</a:t>
            </a:r>
            <a:r>
              <a:rPr lang="en-US" sz="1400" dirty="0" smtClean="0">
                <a:solidFill>
                  <a:srgbClr val="846648"/>
                </a:solidFill>
              </a:rPr>
              <a:t>), prompt peak ?</a:t>
            </a:r>
            <a:endParaRPr lang="en-US" sz="2200" dirty="0">
              <a:solidFill>
                <a:srgbClr val="846648"/>
              </a:solidFill>
            </a:endParaRPr>
          </a:p>
          <a:p>
            <a:pPr lvl="1"/>
            <a:r>
              <a:rPr lang="en-US" sz="1800" dirty="0">
                <a:solidFill>
                  <a:srgbClr val="846648"/>
                </a:solidFill>
              </a:rPr>
              <a:t>with cut </a:t>
            </a:r>
            <a:r>
              <a:rPr lang="en-US" sz="1800" dirty="0" smtClean="0">
                <a:solidFill>
                  <a:srgbClr val="846648"/>
                </a:solidFill>
              </a:rPr>
              <a:t>2</a:t>
            </a:r>
            <a:endParaRPr lang="en-US" sz="1800" dirty="0">
              <a:solidFill>
                <a:srgbClr val="846648"/>
              </a:solidFill>
            </a:endParaRPr>
          </a:p>
          <a:p>
            <a:pPr marL="169862" lvl="2"/>
            <a:r>
              <a:rPr lang="en-US" sz="1400" dirty="0">
                <a:solidFill>
                  <a:srgbClr val="846648"/>
                </a:solidFill>
              </a:rPr>
              <a:t>E(</a:t>
            </a:r>
            <a:r>
              <a:rPr lang="en-US" sz="1400" dirty="0" err="1">
                <a:solidFill>
                  <a:srgbClr val="846648"/>
                </a:solidFill>
              </a:rPr>
              <a:t>SiL</a:t>
            </a:r>
            <a:r>
              <a:rPr lang="en-US" sz="1400" dirty="0">
                <a:solidFill>
                  <a:srgbClr val="846648"/>
                </a:solidFill>
              </a:rPr>
              <a:t>), with delayed </a:t>
            </a:r>
            <a:r>
              <a:rPr lang="en-US" sz="1400" dirty="0" smtClean="0">
                <a:solidFill>
                  <a:srgbClr val="846648"/>
                </a:solidFill>
              </a:rPr>
              <a:t>time time cut</a:t>
            </a:r>
            <a:endParaRPr lang="en-US" sz="1400" dirty="0">
              <a:solidFill>
                <a:srgbClr val="846648"/>
              </a:solidFill>
            </a:endParaRPr>
          </a:p>
          <a:p>
            <a:pPr marL="169862" lvl="2"/>
            <a:r>
              <a:rPr lang="en-US" sz="1400" dirty="0">
                <a:solidFill>
                  <a:srgbClr val="846648"/>
                </a:solidFill>
              </a:rPr>
              <a:t>t(</a:t>
            </a:r>
            <a:r>
              <a:rPr lang="en-US" sz="1400" dirty="0" err="1">
                <a:solidFill>
                  <a:srgbClr val="846648"/>
                </a:solidFill>
              </a:rPr>
              <a:t>SiL</a:t>
            </a:r>
            <a:r>
              <a:rPr lang="en-US" sz="1400" dirty="0">
                <a:solidFill>
                  <a:srgbClr val="846648"/>
                </a:solidFill>
              </a:rPr>
              <a:t>), </a:t>
            </a:r>
            <a:r>
              <a:rPr lang="en-US" sz="1400" dirty="0" smtClean="0">
                <a:solidFill>
                  <a:srgbClr val="846648"/>
                </a:solidFill>
              </a:rPr>
              <a:t>lifetime ok ?</a:t>
            </a:r>
            <a:endParaRPr lang="en-US" sz="2200" dirty="0">
              <a:solidFill>
                <a:srgbClr val="846648"/>
              </a:solidFill>
            </a:endParaRPr>
          </a:p>
          <a:p>
            <a:pPr lvl="1"/>
            <a:r>
              <a:rPr lang="en-US" sz="1800" dirty="0">
                <a:solidFill>
                  <a:srgbClr val="846648"/>
                </a:solidFill>
              </a:rPr>
              <a:t>with cut </a:t>
            </a:r>
            <a:r>
              <a:rPr lang="en-US" sz="1800" dirty="0" smtClean="0">
                <a:solidFill>
                  <a:srgbClr val="846648"/>
                </a:solidFill>
              </a:rPr>
              <a:t>3</a:t>
            </a:r>
            <a:endParaRPr lang="en-US" sz="1800" dirty="0">
              <a:solidFill>
                <a:srgbClr val="846648"/>
              </a:solidFill>
            </a:endParaRPr>
          </a:p>
          <a:p>
            <a:pPr marL="169862" lvl="2"/>
            <a:r>
              <a:rPr lang="en-US" sz="1400" dirty="0">
                <a:solidFill>
                  <a:srgbClr val="846648"/>
                </a:solidFill>
              </a:rPr>
              <a:t>E(</a:t>
            </a:r>
            <a:r>
              <a:rPr lang="en-US" sz="1400" dirty="0" err="1">
                <a:solidFill>
                  <a:srgbClr val="846648"/>
                </a:solidFill>
              </a:rPr>
              <a:t>SiL</a:t>
            </a:r>
            <a:r>
              <a:rPr lang="en-US" sz="1400" dirty="0" smtClean="0">
                <a:solidFill>
                  <a:srgbClr val="846648"/>
                </a:solidFill>
              </a:rPr>
              <a:t>) </a:t>
            </a:r>
            <a:r>
              <a:rPr lang="en-US" b="1" dirty="0" smtClean="0">
                <a:solidFill>
                  <a:srgbClr val="846648"/>
                </a:solidFill>
              </a:rPr>
              <a:t>should be identical to above </a:t>
            </a:r>
            <a:endParaRPr lang="en-US" sz="1400" b="1" dirty="0">
              <a:solidFill>
                <a:srgbClr val="846648"/>
              </a:solidFill>
            </a:endParaRPr>
          </a:p>
          <a:p>
            <a:pPr marL="169862" lvl="2"/>
            <a:r>
              <a:rPr lang="en-US" sz="1400" dirty="0">
                <a:solidFill>
                  <a:srgbClr val="846648"/>
                </a:solidFill>
              </a:rPr>
              <a:t>t(</a:t>
            </a:r>
            <a:r>
              <a:rPr lang="en-US" sz="1400" dirty="0" err="1">
                <a:solidFill>
                  <a:srgbClr val="846648"/>
                </a:solidFill>
              </a:rPr>
              <a:t>SiL</a:t>
            </a:r>
            <a:r>
              <a:rPr lang="en-US" sz="1400" dirty="0" smtClean="0">
                <a:solidFill>
                  <a:srgbClr val="846648"/>
                </a:solidFill>
              </a:rPr>
              <a:t>)  </a:t>
            </a:r>
            <a:r>
              <a:rPr lang="en-US" b="1" dirty="0" smtClean="0">
                <a:solidFill>
                  <a:srgbClr val="846648"/>
                </a:solidFill>
              </a:rPr>
              <a:t>if that’s the case, f(t) is clean</a:t>
            </a:r>
            <a:endParaRPr lang="en-US" b="1" dirty="0">
              <a:solidFill>
                <a:srgbClr val="846648"/>
              </a:solidFill>
            </a:endParaRPr>
          </a:p>
          <a:p>
            <a:pPr marL="0" lvl="1" indent="0">
              <a:buNone/>
            </a:pPr>
            <a:endParaRPr lang="en-US" sz="1800" dirty="0">
              <a:solidFill>
                <a:srgbClr val="846648"/>
              </a:solidFill>
            </a:endParaRPr>
          </a:p>
          <a:p>
            <a:pPr marL="0" lvl="1" indent="0">
              <a:buNone/>
            </a:pPr>
            <a:endParaRPr lang="en-US" sz="1800" dirty="0" smtClean="0">
              <a:solidFill>
                <a:srgbClr val="846648"/>
              </a:solidFill>
            </a:endParaRPr>
          </a:p>
          <a:p>
            <a:pPr marL="0" lvl="1" indent="0">
              <a:buNone/>
            </a:pPr>
            <a:endParaRPr lang="en-US" sz="1800" dirty="0" smtClean="0">
              <a:solidFill>
                <a:srgbClr val="846648"/>
              </a:solidFill>
            </a:endParaRPr>
          </a:p>
          <a:p>
            <a:pPr marL="0" lvl="1" indent="0">
              <a:buNone/>
            </a:pPr>
            <a:endParaRPr lang="en-US" sz="1800" dirty="0" smtClean="0">
              <a:solidFill>
                <a:srgbClr val="846648"/>
              </a:solidFill>
            </a:endParaRPr>
          </a:p>
          <a:p>
            <a:pPr marL="512763" lvl="1" indent="-342900">
              <a:buFont typeface="+mj-lt"/>
              <a:buAutoNum type="arabicPeriod"/>
            </a:pPr>
            <a:endParaRPr lang="en-US" sz="1800" dirty="0" smtClean="0">
              <a:solidFill>
                <a:srgbClr val="846648"/>
              </a:solidFill>
            </a:endParaRPr>
          </a:p>
          <a:p>
            <a:pPr lvl="1"/>
            <a:endParaRPr lang="en-US" sz="1800" dirty="0" smtClean="0">
              <a:solidFill>
                <a:srgbClr val="846648"/>
              </a:solidFill>
            </a:endParaRPr>
          </a:p>
          <a:p>
            <a:pPr marL="169863" lvl="1" indent="0">
              <a:buNone/>
            </a:pPr>
            <a:endParaRPr lang="en-US" sz="1800" dirty="0">
              <a:solidFill>
                <a:srgbClr val="846648"/>
              </a:solidFill>
            </a:endParaRPr>
          </a:p>
          <a:p>
            <a:pPr marL="169863" lvl="1" indent="0">
              <a:buNone/>
            </a:pPr>
            <a:endParaRPr lang="en-US" sz="1800" dirty="0" smtClean="0">
              <a:solidFill>
                <a:srgbClr val="84664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Target Analysis: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7852" y="4850279"/>
            <a:ext cx="4517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/>
              <a:t>Spectra:</a:t>
            </a:r>
          </a:p>
          <a:p>
            <a:pPr marL="854075" lvl="2" indent="-284163" algn="l">
              <a:buFont typeface="Arial"/>
              <a:buChar char="•"/>
            </a:pPr>
            <a:r>
              <a:rPr lang="en-US" b="0" dirty="0" smtClean="0"/>
              <a:t>E(</a:t>
            </a:r>
            <a:r>
              <a:rPr lang="en-US" b="0" dirty="0" err="1" smtClean="0"/>
              <a:t>SiR</a:t>
            </a:r>
            <a:r>
              <a:rPr lang="en-US" b="0" dirty="0" smtClean="0"/>
              <a:t>) x t(</a:t>
            </a:r>
            <a:r>
              <a:rPr lang="en-US" b="0" dirty="0" err="1" smtClean="0"/>
              <a:t>SiR</a:t>
            </a:r>
            <a:r>
              <a:rPr lang="en-US" b="0" dirty="0" smtClean="0"/>
              <a:t>), time cuts on </a:t>
            </a:r>
            <a:r>
              <a:rPr lang="en-US" b="0" dirty="0" err="1" smtClean="0"/>
              <a:t>SiR</a:t>
            </a:r>
            <a:r>
              <a:rPr lang="en-US" b="0" dirty="0" smtClean="0"/>
              <a:t>-f</a:t>
            </a:r>
          </a:p>
          <a:p>
            <a:pPr marL="854075" lvl="2" indent="-284163" algn="l">
              <a:buFont typeface="Arial"/>
              <a:buChar char="•"/>
            </a:pPr>
            <a:r>
              <a:rPr lang="en-US" b="0" dirty="0" smtClean="0"/>
              <a:t>E(</a:t>
            </a:r>
            <a:r>
              <a:rPr lang="en-US" b="0" dirty="0" err="1" smtClean="0"/>
              <a:t>SiL</a:t>
            </a:r>
            <a:r>
              <a:rPr lang="en-US" b="0" dirty="0" smtClean="0"/>
              <a:t>) x t(</a:t>
            </a:r>
            <a:r>
              <a:rPr lang="en-US" b="0" dirty="0" err="1" smtClean="0"/>
              <a:t>SiL</a:t>
            </a:r>
            <a:r>
              <a:rPr lang="en-US" b="0" dirty="0" smtClean="0"/>
              <a:t>), time cuts on </a:t>
            </a:r>
            <a:r>
              <a:rPr lang="en-US" b="0" dirty="0" err="1" smtClean="0"/>
              <a:t>SiL</a:t>
            </a:r>
            <a:r>
              <a:rPr lang="en-US" b="0" dirty="0" smtClean="0"/>
              <a:t>-f</a:t>
            </a:r>
          </a:p>
          <a:p>
            <a:pPr marL="854075" lvl="2" indent="-284163" algn="l">
              <a:buFont typeface="Arial"/>
              <a:buChar char="•"/>
            </a:pPr>
            <a:r>
              <a:rPr lang="en-US" b="0" dirty="0" smtClean="0"/>
              <a:t>t(</a:t>
            </a:r>
            <a:r>
              <a:rPr lang="en-US" b="0" dirty="0" err="1" smtClean="0"/>
              <a:t>SiR</a:t>
            </a:r>
            <a:r>
              <a:rPr lang="en-US" b="0" dirty="0" smtClean="0"/>
              <a:t>) – t(</a:t>
            </a:r>
            <a:r>
              <a:rPr lang="en-US" b="0" dirty="0" err="1" smtClean="0"/>
              <a:t>SiL</a:t>
            </a:r>
            <a:r>
              <a:rPr lang="en-US" b="0" dirty="0" smtClean="0"/>
              <a:t>), E x t with </a:t>
            </a:r>
            <a:r>
              <a:rPr lang="en-US" b="0" dirty="0" err="1" smtClean="0"/>
              <a:t>coinc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9034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Target Analysis: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stop. Determine </a:t>
            </a:r>
            <a:r>
              <a:rPr lang="en-US" i="1" dirty="0" smtClean="0">
                <a:solidFill>
                  <a:srgbClr val="63891F"/>
                </a:solidFill>
              </a:rPr>
              <a:t>f(E)</a:t>
            </a:r>
            <a:r>
              <a:rPr lang="en-US" dirty="0" smtClean="0"/>
              <a:t> Si.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standard </a:t>
            </a:r>
            <a:r>
              <a:rPr lang="en-US" dirty="0" err="1" smtClean="0"/>
              <a:t>muon</a:t>
            </a:r>
            <a:r>
              <a:rPr lang="en-US" dirty="0" smtClean="0"/>
              <a:t> cut + mu in </a:t>
            </a:r>
            <a:r>
              <a:rPr lang="en-US" dirty="0" err="1" smtClean="0"/>
              <a:t>SiR</a:t>
            </a:r>
            <a:r>
              <a:rPr lang="en-US" dirty="0" smtClean="0"/>
              <a:t> (defines normalization)</a:t>
            </a:r>
            <a:br>
              <a:rPr lang="en-US" dirty="0" smtClean="0"/>
            </a:br>
            <a:r>
              <a:rPr lang="en-US" dirty="0" smtClean="0"/>
              <a:t>compare mu </a:t>
            </a:r>
            <a:r>
              <a:rPr lang="en-US" dirty="0" err="1" smtClean="0"/>
              <a:t>SiR</a:t>
            </a:r>
            <a:r>
              <a:rPr lang="en-US" dirty="0" smtClean="0"/>
              <a:t>/</a:t>
            </a:r>
            <a:r>
              <a:rPr lang="en-US" dirty="0" err="1" smtClean="0"/>
              <a:t>mSC</a:t>
            </a:r>
            <a:r>
              <a:rPr lang="en-US" dirty="0" smtClean="0"/>
              <a:t> ratio to MC.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fast pulse analysis  E x t </a:t>
            </a:r>
            <a:r>
              <a:rPr lang="en-US" dirty="0" err="1" smtClean="0"/>
              <a:t>SiR</a:t>
            </a:r>
            <a:r>
              <a:rPr lang="en-US" dirty="0" smtClean="0"/>
              <a:t>, time distribution, E spectra ?</a:t>
            </a:r>
          </a:p>
          <a:p>
            <a:pPr lvl="2"/>
            <a:r>
              <a:rPr lang="en-US" dirty="0" smtClean="0"/>
              <a:t>can we do that with TFA undershoot 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slow pulse analysis, only accept delayed, well separated pulses, pile up correction for slow pulses, improved energy resolution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MC corrections for escaped p, E&lt;7 MeV should be save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AnalysisTopics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X ray calibration</a:t>
            </a:r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dirty="0" smtClean="0"/>
              <a:t>esponse matrix k</a:t>
            </a:r>
          </a:p>
          <a:p>
            <a:pPr lvl="1"/>
            <a:r>
              <a:rPr lang="en-US" sz="1600" dirty="0" smtClean="0"/>
              <a:t>thick/thin active target to determine k</a:t>
            </a:r>
          </a:p>
          <a:p>
            <a:pPr lvl="1"/>
            <a:r>
              <a:rPr lang="en-US" sz="1600" dirty="0" smtClean="0"/>
              <a:t>Monte Carlo for k</a:t>
            </a:r>
          </a:p>
          <a:p>
            <a:pPr lvl="1"/>
            <a:r>
              <a:rPr lang="en-US" sz="1600" dirty="0" smtClean="0"/>
              <a:t>Unfolding methods</a:t>
            </a:r>
          </a:p>
          <a:p>
            <a:endParaRPr lang="en-US" sz="2000" dirty="0"/>
          </a:p>
          <a:p>
            <a:r>
              <a:rPr lang="en-US" sz="2000" dirty="0" err="1" smtClean="0"/>
              <a:t>Muon</a:t>
            </a:r>
            <a:r>
              <a:rPr lang="en-US" sz="2000" dirty="0" smtClean="0"/>
              <a:t> beam</a:t>
            </a:r>
          </a:p>
          <a:p>
            <a:pPr lvl="1"/>
            <a:r>
              <a:rPr lang="en-US" sz="1600" dirty="0" smtClean="0"/>
              <a:t>measure p x E in </a:t>
            </a:r>
            <a:r>
              <a:rPr lang="en-US" sz="1600" dirty="0" err="1" smtClean="0"/>
              <a:t>SiR</a:t>
            </a:r>
            <a:endParaRPr lang="en-US" sz="1600" dirty="0" smtClean="0"/>
          </a:p>
          <a:p>
            <a:pPr lvl="1"/>
            <a:r>
              <a:rPr lang="en-US" sz="1600" dirty="0" smtClean="0"/>
              <a:t>MC predict stopping fractions, range distribution and compare to X-rays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Thick </a:t>
            </a:r>
            <a:r>
              <a:rPr lang="en-US" sz="2000" dirty="0" smtClean="0"/>
              <a:t>silicon analysis</a:t>
            </a:r>
          </a:p>
          <a:p>
            <a:pPr lvl="1"/>
            <a:r>
              <a:rPr lang="en-US" sz="1600" dirty="0" smtClean="0"/>
              <a:t>Active target analysis: surface</a:t>
            </a:r>
          </a:p>
          <a:p>
            <a:pPr lvl="1"/>
            <a:r>
              <a:rPr lang="en-US" sz="1600" dirty="0" smtClean="0"/>
              <a:t>Active target analysis: center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Thin </a:t>
            </a:r>
            <a:r>
              <a:rPr lang="en-US" sz="2000" dirty="0" smtClean="0"/>
              <a:t>silicon analysis</a:t>
            </a:r>
          </a:p>
          <a:p>
            <a:pPr lvl="1"/>
            <a:r>
              <a:rPr lang="en-US" sz="1600" dirty="0" smtClean="0"/>
              <a:t>passive like Al</a:t>
            </a:r>
          </a:p>
          <a:p>
            <a:pPr lvl="1"/>
            <a:r>
              <a:rPr lang="en-US" sz="1600" dirty="0" smtClean="0"/>
              <a:t>Active target analysis: surface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Al </a:t>
            </a:r>
            <a:r>
              <a:rPr lang="en-US" sz="2000" dirty="0" smtClean="0"/>
              <a:t>measurements</a:t>
            </a:r>
          </a:p>
          <a:p>
            <a:pPr lvl="1"/>
            <a:r>
              <a:rPr lang="en-US" sz="1600" dirty="0" smtClean="0"/>
              <a:t>standard </a:t>
            </a:r>
            <a:r>
              <a:rPr lang="en-US" sz="1600" dirty="0" err="1" smtClean="0"/>
              <a:t>muon</a:t>
            </a:r>
            <a:r>
              <a:rPr lang="en-US" sz="1600" dirty="0" smtClean="0"/>
              <a:t> cut</a:t>
            </a:r>
          </a:p>
          <a:p>
            <a:pPr lvl="1"/>
            <a:r>
              <a:rPr lang="en-US" sz="1600" dirty="0" smtClean="0"/>
              <a:t>fast pulse analysis E x t</a:t>
            </a:r>
          </a:p>
          <a:p>
            <a:pPr lvl="1"/>
            <a:r>
              <a:rPr lang="en-US" sz="1600" dirty="0" smtClean="0"/>
              <a:t>slow pulse analysis E x t</a:t>
            </a:r>
          </a:p>
          <a:p>
            <a:pPr lvl="2"/>
            <a:r>
              <a:rPr lang="en-US" sz="1200" dirty="0" smtClean="0"/>
              <a:t>only one fast pulse</a:t>
            </a:r>
          </a:p>
          <a:p>
            <a:pPr lvl="2"/>
            <a:r>
              <a:rPr lang="en-US" sz="1200" dirty="0" smtClean="0"/>
              <a:t>just use slow pulses, if double pulse </a:t>
            </a:r>
            <a:r>
              <a:rPr lang="en-US" sz="1200" dirty="0" err="1" smtClean="0"/>
              <a:t>prob</a:t>
            </a:r>
            <a:r>
              <a:rPr lang="en-US" sz="1200" dirty="0" smtClean="0"/>
              <a:t> small,</a:t>
            </a:r>
            <a:br>
              <a:rPr lang="en-US" sz="1200" dirty="0" smtClean="0"/>
            </a:br>
            <a:r>
              <a:rPr lang="en-US" sz="1200" dirty="0" smtClean="0"/>
              <a:t>lower, well defined threshold</a:t>
            </a:r>
          </a:p>
          <a:p>
            <a:pPr lvl="2"/>
            <a:r>
              <a:rPr lang="en-US" sz="1200" dirty="0" smtClean="0"/>
              <a:t>consistency </a:t>
            </a:r>
            <a:r>
              <a:rPr lang="en-US" sz="1200" dirty="0" err="1" smtClean="0"/>
              <a:t>SiL</a:t>
            </a:r>
            <a:r>
              <a:rPr lang="en-US" sz="1200" dirty="0" smtClean="0"/>
              <a:t>/</a:t>
            </a:r>
            <a:r>
              <a:rPr lang="en-US" sz="1200" dirty="0" err="1" smtClean="0"/>
              <a:t>SiR</a:t>
            </a:r>
            <a:endParaRPr lang="en-US" sz="1200" dirty="0" smtClean="0"/>
          </a:p>
          <a:p>
            <a:pPr lvl="2"/>
            <a:r>
              <a:rPr lang="en-US" sz="1200" dirty="0" smtClean="0"/>
              <a:t>background estimation/subtraction </a:t>
            </a:r>
          </a:p>
          <a:p>
            <a:pPr lvl="1"/>
            <a:r>
              <a:rPr lang="en-US" sz="1600" dirty="0" smtClean="0"/>
              <a:t>consistency </a:t>
            </a:r>
            <a:r>
              <a:rPr lang="en-US" sz="1600" i="1" dirty="0" smtClean="0">
                <a:solidFill>
                  <a:srgbClr val="63891F"/>
                </a:solidFill>
              </a:rPr>
              <a:t>f(t)</a:t>
            </a:r>
            <a:r>
              <a:rPr lang="en-US" sz="1600" i="1" dirty="0" smtClean="0"/>
              <a:t> </a:t>
            </a:r>
            <a:r>
              <a:rPr lang="en-US" sz="1600" dirty="0" smtClean="0"/>
              <a:t>different target thickness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11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50971" y="1729897"/>
            <a:ext cx="3820719" cy="37773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555136" y="3162609"/>
            <a:ext cx="814277" cy="888382"/>
          </a:xfrm>
          <a:prstGeom prst="line">
            <a:avLst/>
          </a:pr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92754" y="1356726"/>
            <a:ext cx="939042" cy="915"/>
          </a:xfrm>
          <a:prstGeom prst="line">
            <a:avLst/>
          </a:prstGeom>
          <a:ln w="762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66629" y="3136021"/>
            <a:ext cx="18576" cy="941557"/>
          </a:xfrm>
          <a:prstGeom prst="line">
            <a:avLst/>
          </a:prstGeom>
          <a:ln w="7620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7977" y="1138667"/>
            <a:ext cx="93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mSC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07435" y="4159630"/>
            <a:ext cx="93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3153" y="3606800"/>
            <a:ext cx="93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8961" y="2211640"/>
            <a:ext cx="7105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mSC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SiL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6262039" y="2160903"/>
            <a:ext cx="295586" cy="3394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250225" y="2992753"/>
            <a:ext cx="295586" cy="339410"/>
          </a:xfrm>
          <a:prstGeom prst="triangle">
            <a:avLst/>
          </a:prstGeom>
          <a:pattFill prst="pct80">
            <a:fgClr>
              <a:schemeClr val="accent3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7618678" y="2992753"/>
            <a:ext cx="295586" cy="339410"/>
          </a:xfrm>
          <a:prstGeom prst="triangle">
            <a:avLst/>
          </a:prstGeom>
          <a:pattFill prst="lgCheck">
            <a:fgClr>
              <a:schemeClr val="accent3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250225" y="3813490"/>
            <a:ext cx="295586" cy="339410"/>
          </a:xfrm>
          <a:prstGeom prst="triangle">
            <a:avLst/>
          </a:prstGeom>
          <a:pattFill prst="lgCheck">
            <a:fgClr>
              <a:schemeClr val="accent5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7596782" y="3813490"/>
            <a:ext cx="295586" cy="339410"/>
          </a:xfrm>
          <a:prstGeom prst="triangle">
            <a:avLst/>
          </a:prstGeom>
          <a:pattFill prst="lgCheck">
            <a:fgClr>
              <a:schemeClr val="accent5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99296" y="1521871"/>
            <a:ext cx="7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4987" y="1520989"/>
            <a:ext cx="7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91643" y="952538"/>
            <a:ext cx="317481" cy="2386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47853" y="3383152"/>
            <a:ext cx="1685933" cy="164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36038" y="2112219"/>
            <a:ext cx="7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2029" y="3020081"/>
            <a:ext cx="7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218248" y="4357588"/>
            <a:ext cx="2397529" cy="10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86877" y="4653203"/>
            <a:ext cx="75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m</a:t>
            </a:r>
            <a:endParaRPr lang="en-US" sz="2400" baseline="-25000" dirty="0">
              <a:latin typeface="Symbol" charset="2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10672" y="4630424"/>
            <a:ext cx="75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</a:t>
            </a:r>
            <a:r>
              <a:rPr lang="en-US" sz="2400" baseline="-25000" dirty="0" err="1">
                <a:latin typeface="Arial"/>
                <a:cs typeface="Arial"/>
              </a:rPr>
              <a:t>p</a:t>
            </a:r>
            <a:endParaRPr lang="en-US" sz="2400" baseline="-2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8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for Mu2e and COMET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15" y="4062413"/>
            <a:ext cx="4051300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4105958"/>
            <a:ext cx="4358368" cy="27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Screen Shot 2014-03-17 at 5.45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203" y="925166"/>
            <a:ext cx="5730626" cy="2961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857" y="4937869"/>
            <a:ext cx="3924668" cy="1248154"/>
          </a:xfrm>
          <a:prstGeom prst="rect">
            <a:avLst/>
          </a:prstGeom>
          <a:solidFill>
            <a:schemeClr val="accent3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94762" y="4598460"/>
            <a:ext cx="289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accepted by 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005839"/>
            <a:ext cx="4038600" cy="56838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 relevant Al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 energy spectrum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 </a:t>
            </a:r>
            <a:r>
              <a:rPr lang="en-US" sz="2400" dirty="0" err="1" smtClean="0"/>
              <a:t>p:d:t</a:t>
            </a:r>
            <a:r>
              <a:rPr lang="en-US" sz="2400" dirty="0" smtClean="0"/>
              <a:t> ratio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only 1968 Si data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same situation for Ti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insufficient for serious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design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035" y="1199959"/>
            <a:ext cx="5211066" cy="24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8" y="1296459"/>
            <a:ext cx="2724447" cy="184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5900" y="1473015"/>
            <a:ext cx="2109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aseline="30000" dirty="0"/>
              <a:t>Phys. Rev. Lett., 20(12):596 (1968</a:t>
            </a:r>
            <a:r>
              <a:rPr lang="hu-HU" baseline="30000" dirty="0"/>
              <a:t>)</a:t>
            </a:r>
            <a:endParaRPr lang="en-US" dirty="0"/>
          </a:p>
        </p:txBody>
      </p:sp>
      <p:pic>
        <p:nvPicPr>
          <p:cNvPr id="10" name="Picture 9" descr="Screen Shot 2014-03-21 at 6.22.1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24" y="3372201"/>
            <a:ext cx="2395402" cy="3025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0743" y="836613"/>
            <a:ext cx="325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Activation analysis incomplete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195" y="6441472"/>
            <a:ext cx="3963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only high energies, 1.27 mm target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9015" y="867695"/>
            <a:ext cx="325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Active Si target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449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5840"/>
            <a:ext cx="8443215" cy="5466204"/>
          </a:xfrm>
        </p:spPr>
        <p:txBody>
          <a:bodyPr>
            <a:normAutofit/>
          </a:bodyPr>
          <a:lstStyle/>
          <a:p>
            <a:r>
              <a:rPr lang="en-US" dirty="0" smtClean="0"/>
              <a:t>Measure spectrum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/</a:t>
            </a:r>
            <a:r>
              <a:rPr lang="en-US" dirty="0" err="1" smtClean="0"/>
              <a:t>dE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rgbClr val="63891F"/>
                </a:solidFill>
              </a:rPr>
              <a:t>f(E)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p,d,t</a:t>
            </a:r>
            <a:r>
              <a:rPr lang="en-US" dirty="0" smtClean="0"/>
              <a:t> emitted after mu-capture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5% absolute, 5% relative, 2.5&lt;E&lt;12 MeV</a:t>
            </a:r>
          </a:p>
          <a:p>
            <a:pPr lvl="1"/>
            <a:r>
              <a:rPr lang="en-US" dirty="0" smtClean="0"/>
              <a:t>for Al, Ti and Si (important systematic cross check)</a:t>
            </a:r>
          </a:p>
          <a:p>
            <a:endParaRPr lang="en-US" dirty="0" smtClean="0"/>
          </a:p>
          <a:p>
            <a:r>
              <a:rPr lang="en-US" dirty="0" smtClean="0"/>
              <a:t>Method (proton case)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Screen Shot 2014-03-23 at 10.1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73" y="4121150"/>
            <a:ext cx="5778500" cy="181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WP1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030925"/>
              </p:ext>
            </p:extLst>
          </p:nvPr>
        </p:nvGraphicFramePr>
        <p:xfrm>
          <a:off x="4184650" y="3276600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4" imgW="774700" imgH="304800" progId="">
                  <p:embed/>
                </p:oleObj>
              </mc:Choice>
              <mc:Fallback>
                <p:oleObj r:id="rId4" imgW="774700" imgH="304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650" y="3276600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20591733">
            <a:off x="3098661" y="38320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891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63891F"/>
                </a:solidFill>
              </a:rPr>
              <a:t> in target</a:t>
            </a:r>
            <a:endParaRPr lang="en-US" dirty="0">
              <a:solidFill>
                <a:srgbClr val="63891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04973">
            <a:off x="5009957" y="3640235"/>
            <a:ext cx="249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>response function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950647">
            <a:off x="4549487" y="6086349"/>
            <a:ext cx="299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>emission probability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Key ingredients</a:t>
            </a:r>
          </a:p>
          <a:p>
            <a:pPr lvl="2"/>
            <a:r>
              <a:rPr lang="en-US" dirty="0" smtClean="0"/>
              <a:t>Beam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Si detector packages</a:t>
            </a:r>
            <a:br>
              <a:rPr lang="en-US" dirty="0" smtClean="0"/>
            </a:br>
            <a:r>
              <a:rPr lang="en-US" dirty="0" smtClean="0"/>
              <a:t>	    65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1500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Screen Shot 2014-03-21 at 9.5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5" y="3842999"/>
            <a:ext cx="3719317" cy="2936280"/>
          </a:xfrm>
          <a:prstGeom prst="rect">
            <a:avLst/>
          </a:prstGeom>
        </p:spPr>
      </p:pic>
      <p:pic>
        <p:nvPicPr>
          <p:cNvPr id="7" name="Picture 6" descr="Screen Shot 2014-03-23 at 11.19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0" y="1933199"/>
            <a:ext cx="3145812" cy="642797"/>
          </a:xfrm>
          <a:prstGeom prst="rect">
            <a:avLst/>
          </a:prstGeom>
        </p:spPr>
      </p:pic>
      <p:pic>
        <p:nvPicPr>
          <p:cNvPr id="9" name="Picture 8" descr="Screen Shot 2014-03-23 at 11.19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79" y="1543768"/>
            <a:ext cx="894627" cy="409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06006" y="1620409"/>
            <a:ext cx="963124" cy="307777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straggling</a:t>
            </a:r>
            <a:endParaRPr lang="en-US" sz="1400" b="0" dirty="0"/>
          </a:p>
        </p:txBody>
      </p:sp>
      <p:pic>
        <p:nvPicPr>
          <p:cNvPr id="6" name="Picture 5" descr="Screen Shot 2014-03-24 at 8.46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9" y="930640"/>
            <a:ext cx="3776907" cy="3043743"/>
          </a:xfrm>
          <a:prstGeom prst="rect">
            <a:avLst/>
          </a:prstGeom>
        </p:spPr>
      </p:pic>
      <p:pic>
        <p:nvPicPr>
          <p:cNvPr id="11" name="Picture 10" descr="Screen Shot 2014-03-24 at 8.47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18" y="4274432"/>
            <a:ext cx="4073182" cy="217436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853562" y="4598459"/>
            <a:ext cx="1018129" cy="12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30801" y="3815027"/>
            <a:ext cx="1227000" cy="612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86405" y="2036461"/>
            <a:ext cx="1116658" cy="299994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64510" y="5080203"/>
            <a:ext cx="996233" cy="459846"/>
          </a:xfrm>
          <a:prstGeom prst="straightConnector1">
            <a:avLst/>
          </a:prstGeom>
          <a:ln>
            <a:solidFill>
              <a:srgbClr val="84664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919248" y="5266331"/>
            <a:ext cx="996234" cy="240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41143" y="5572895"/>
            <a:ext cx="864862" cy="1751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20720" y="4598459"/>
            <a:ext cx="1007181" cy="1543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19720" y="6536382"/>
            <a:ext cx="194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Andy, </a:t>
            </a:r>
            <a:r>
              <a:rPr lang="en-US" dirty="0" err="1" smtClean="0"/>
              <a:t>Phill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30196" y="5025459"/>
            <a:ext cx="996233" cy="394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5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Systematics WP1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5840"/>
            <a:ext cx="8443215" cy="5466204"/>
          </a:xfrm>
        </p:spPr>
        <p:txBody>
          <a:bodyPr>
            <a:normAutofit fontScale="77500" lnSpcReduction="20000"/>
          </a:bodyPr>
          <a:lstStyle/>
          <a:p>
            <a:pPr indent="-228600"/>
            <a:r>
              <a:rPr lang="en-US" dirty="0" smtClean="0"/>
              <a:t>Absolute </a:t>
            </a:r>
            <a:r>
              <a:rPr lang="en-US" dirty="0"/>
              <a:t>calibration</a:t>
            </a:r>
          </a:p>
          <a:p>
            <a:pPr lvl="1"/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smtClean="0"/>
              <a:t>stops in target</a:t>
            </a:r>
            <a:endParaRPr lang="en-US" dirty="0"/>
          </a:p>
          <a:p>
            <a:pPr lvl="1"/>
            <a:r>
              <a:rPr lang="en-US" dirty="0"/>
              <a:t>Proton </a:t>
            </a:r>
            <a:r>
              <a:rPr lang="en-US" dirty="0" smtClean="0"/>
              <a:t>detection efficiency</a:t>
            </a:r>
            <a:endParaRPr lang="en-US" dirty="0"/>
          </a:p>
          <a:p>
            <a:pPr indent="-228600"/>
            <a:endParaRPr lang="en-US" dirty="0" smtClean="0"/>
          </a:p>
          <a:p>
            <a:pPr indent="-228600"/>
            <a:r>
              <a:rPr lang="en-US" dirty="0" err="1" smtClean="0"/>
              <a:t>Deconvolution</a:t>
            </a:r>
            <a:endParaRPr lang="en-US" dirty="0"/>
          </a:p>
          <a:p>
            <a:pPr lvl="1"/>
            <a:r>
              <a:rPr lang="en-US" dirty="0"/>
              <a:t>Reconstruction of original </a:t>
            </a:r>
            <a:r>
              <a:rPr lang="en-US" i="1" dirty="0" smtClean="0">
                <a:solidFill>
                  <a:schemeClr val="accent5"/>
                </a:solidFill>
              </a:rPr>
              <a:t>f(E)</a:t>
            </a:r>
            <a:endParaRPr lang="en-US" i="1" baseline="-25000" dirty="0">
              <a:solidFill>
                <a:schemeClr val="accent5"/>
              </a:solidFill>
            </a:endParaRPr>
          </a:p>
          <a:p>
            <a:pPr indent="-228600"/>
            <a:endParaRPr lang="en-US" dirty="0" smtClean="0"/>
          </a:p>
          <a:p>
            <a:pPr indent="-228600"/>
            <a:r>
              <a:rPr lang="en-US" dirty="0" smtClean="0"/>
              <a:t>PID, </a:t>
            </a:r>
            <a:r>
              <a:rPr lang="en-US" sz="2000" b="0" dirty="0" smtClean="0"/>
              <a:t>very promising</a:t>
            </a:r>
            <a:endParaRPr lang="en-US" sz="2000" b="0" dirty="0"/>
          </a:p>
          <a:p>
            <a:pPr indent="-228600"/>
            <a:endParaRPr lang="en-US" dirty="0" smtClean="0"/>
          </a:p>
          <a:p>
            <a:pPr indent="-228600"/>
            <a:r>
              <a:rPr lang="en-US" dirty="0" smtClean="0"/>
              <a:t>Background</a:t>
            </a:r>
            <a:endParaRPr lang="en-US" dirty="0"/>
          </a:p>
          <a:p>
            <a:pPr lvl="1"/>
            <a:r>
              <a:rPr lang="en-US" dirty="0"/>
              <a:t>Target</a:t>
            </a:r>
          </a:p>
          <a:p>
            <a:pPr marL="228599" lvl="2"/>
            <a:r>
              <a:rPr lang="en-US" dirty="0" smtClean="0"/>
              <a:t>	Electrons</a:t>
            </a:r>
            <a:endParaRPr lang="en-US" dirty="0"/>
          </a:p>
          <a:p>
            <a:pPr marL="228599" lvl="2"/>
            <a:r>
              <a:rPr lang="en-US" dirty="0" smtClean="0"/>
              <a:t>	Neutrons</a:t>
            </a:r>
            <a:endParaRPr lang="en-US" dirty="0"/>
          </a:p>
          <a:p>
            <a:pPr lvl="1"/>
            <a:r>
              <a:rPr lang="en-US" dirty="0"/>
              <a:t>Wall</a:t>
            </a:r>
          </a:p>
          <a:p>
            <a:pPr marL="228599" lvl="2"/>
            <a:r>
              <a:rPr lang="en-US" dirty="0" smtClean="0"/>
              <a:t>	Protons</a:t>
            </a:r>
          </a:p>
          <a:p>
            <a:pPr indent="-398463"/>
            <a:r>
              <a:rPr lang="en-US" dirty="0" smtClean="0"/>
              <a:t>Thresholds and noise unstable</a:t>
            </a:r>
          </a:p>
          <a:p>
            <a:pPr lvl="1" indent="-398463"/>
            <a:r>
              <a:rPr lang="en-US" dirty="0" smtClean="0"/>
              <a:t>Si1, Si2 fast threshold effect on spectra </a:t>
            </a:r>
          </a:p>
          <a:p>
            <a:pPr marL="396875" lvl="4" indent="0">
              <a:buNone/>
            </a:pPr>
            <a:r>
              <a:rPr lang="en-US" dirty="0" smtClean="0"/>
              <a:t>	check with </a:t>
            </a:r>
            <a:r>
              <a:rPr lang="en-US" dirty="0" err="1" smtClean="0"/>
              <a:t>Ef</a:t>
            </a:r>
            <a:r>
              <a:rPr lang="en-US" dirty="0" smtClean="0"/>
              <a:t> x </a:t>
            </a:r>
            <a:r>
              <a:rPr lang="en-US" dirty="0" err="1" smtClean="0"/>
              <a:t>Es</a:t>
            </a:r>
            <a:r>
              <a:rPr lang="en-US" dirty="0" smtClean="0"/>
              <a:t> histograms</a:t>
            </a:r>
          </a:p>
          <a:p>
            <a:pPr marL="396875" lvl="4" indent="0">
              <a:buNone/>
            </a:pPr>
            <a:r>
              <a:rPr lang="en-US" dirty="0"/>
              <a:t>	</a:t>
            </a:r>
            <a:r>
              <a:rPr lang="en-US" dirty="0" smtClean="0"/>
              <a:t>noise, threshold run history</a:t>
            </a:r>
            <a:endParaRPr lang="en-US" dirty="0"/>
          </a:p>
          <a:p>
            <a:pPr marL="396875" lvl="4" indent="0">
              <a:buNone/>
            </a:pPr>
            <a:endParaRPr lang="en-US" dirty="0" smtClean="0"/>
          </a:p>
          <a:p>
            <a:pPr indent="-398463"/>
            <a:r>
              <a:rPr lang="en-US" dirty="0" smtClean="0"/>
              <a:t>Geometry, detector, electronics changes, position uncertainty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92833"/>
              </p:ext>
            </p:extLst>
          </p:nvPr>
        </p:nvGraphicFramePr>
        <p:xfrm>
          <a:off x="4184650" y="3276600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3" imgW="774700" imgH="304800" progId="">
                  <p:embed/>
                </p:oleObj>
              </mc:Choice>
              <mc:Fallback>
                <p:oleObj r:id="rId3" imgW="774700" imgH="304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4650" y="3276600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242649" y="4424635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6988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977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97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959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4947" algn="l" defTabSz="913977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1939" algn="l" defTabSz="913977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8924" algn="l" defTabSz="913977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5917" algn="l" defTabSz="913977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creen Shot 2014-03-17 at 6.44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896" y="1828435"/>
            <a:ext cx="4204702" cy="2759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4229" y="2780972"/>
            <a:ext cx="98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pPr algn="l"/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0320" y="4554665"/>
            <a:ext cx="364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Si1 only?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5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Charged particle efficiency</a:t>
            </a:r>
          </a:p>
          <a:p>
            <a:pPr lvl="1"/>
            <a:r>
              <a:rPr lang="en-US" dirty="0" smtClean="0"/>
              <a:t>MC, study sensitivity to beam properties, </a:t>
            </a:r>
            <a:r>
              <a:rPr lang="en-US" sz="1700" dirty="0" err="1" smtClean="0"/>
              <a:t>mPC</a:t>
            </a:r>
            <a:r>
              <a:rPr lang="en-US" sz="1700" dirty="0" smtClean="0"/>
              <a:t>: </a:t>
            </a:r>
            <a:r>
              <a:rPr lang="en-US" sz="1700" dirty="0" err="1" smtClean="0"/>
              <a:t>x,y</a:t>
            </a:r>
            <a:r>
              <a:rPr lang="en-US" sz="1700" dirty="0"/>
              <a:t> </a:t>
            </a:r>
            <a:r>
              <a:rPr lang="en-US" sz="1700" dirty="0" smtClean="0"/>
              <a:t>Turtle: </a:t>
            </a:r>
            <a:r>
              <a:rPr lang="en-US" sz="1700" dirty="0" err="1" smtClean="0"/>
              <a:t>x’,y</a:t>
            </a:r>
            <a:r>
              <a:rPr lang="en-US" sz="1700" dirty="0" smtClean="0"/>
              <a:t>’</a:t>
            </a:r>
          </a:p>
          <a:p>
            <a:pPr lvl="1"/>
            <a:r>
              <a:rPr lang="en-US" dirty="0" smtClean="0"/>
              <a:t>Is thin </a:t>
            </a:r>
            <a:r>
              <a:rPr lang="en-US" dirty="0" err="1" smtClean="0"/>
              <a:t>SiR</a:t>
            </a:r>
            <a:r>
              <a:rPr lang="en-US" dirty="0" smtClean="0"/>
              <a:t> active/passive target emission consistent </a:t>
            </a:r>
            <a:br>
              <a:rPr lang="en-US" dirty="0" smtClean="0"/>
            </a:br>
            <a:r>
              <a:rPr lang="en-US" dirty="0" smtClean="0"/>
              <a:t>with measured </a:t>
            </a:r>
            <a:r>
              <a:rPr lang="en-US" i="1" dirty="0" smtClean="0"/>
              <a:t>f(E)</a:t>
            </a:r>
            <a:r>
              <a:rPr lang="en-US" dirty="0" smtClean="0"/>
              <a:t> in thick Si </a:t>
            </a:r>
          </a:p>
          <a:p>
            <a:pPr lvl="1"/>
            <a:r>
              <a:rPr lang="en-US" dirty="0" smtClean="0"/>
              <a:t>energy calibration with Am-241, resolution, threshold quality</a:t>
            </a:r>
          </a:p>
          <a:p>
            <a:endParaRPr lang="en-US" dirty="0"/>
          </a:p>
          <a:p>
            <a:r>
              <a:rPr lang="en-US" dirty="0" smtClean="0"/>
              <a:t>X-ray efficiency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sources</a:t>
            </a:r>
          </a:p>
          <a:p>
            <a:pPr lvl="1"/>
            <a:r>
              <a:rPr lang="en-US" dirty="0" smtClean="0"/>
              <a:t>Si active target X-rays, consistent?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onsistent with calculated stopping fraction from E(</a:t>
            </a:r>
            <a:r>
              <a:rPr lang="en-US" dirty="0" err="1" smtClean="0"/>
              <a:t>SiR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p measurements ? Use range-energy and MC. Geometry documented?</a:t>
            </a:r>
          </a:p>
          <a:p>
            <a:endParaRPr lang="en-US" dirty="0"/>
          </a:p>
          <a:p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Try lifetime fit ?</a:t>
            </a:r>
          </a:p>
          <a:p>
            <a:pPr lvl="2"/>
            <a:r>
              <a:rPr lang="en-US" dirty="0" smtClean="0"/>
              <a:t>Should work for thick Si target, questionable for thin targets</a:t>
            </a:r>
          </a:p>
          <a:p>
            <a:pPr lvl="2"/>
            <a:r>
              <a:rPr lang="en-US" dirty="0" smtClean="0"/>
              <a:t>Use for roughly determining stopping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 matrix from</a:t>
            </a:r>
          </a:p>
          <a:p>
            <a:pPr lvl="1"/>
            <a:r>
              <a:rPr lang="en-US" dirty="0" smtClean="0"/>
              <a:t>MC, input: 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range distribution in target from thick Si</a:t>
            </a:r>
          </a:p>
          <a:p>
            <a:pPr lvl="2"/>
            <a:r>
              <a:rPr lang="en-US" dirty="0" smtClean="0"/>
              <a:t>transverse distribution from </a:t>
            </a:r>
            <a:r>
              <a:rPr lang="en-US" dirty="0" err="1" smtClean="0"/>
              <a:t>mPC</a:t>
            </a:r>
            <a:r>
              <a:rPr lang="en-US" dirty="0" smtClean="0"/>
              <a:t>, MC</a:t>
            </a:r>
            <a:br>
              <a:rPr lang="en-US" dirty="0" smtClean="0"/>
            </a:br>
            <a:r>
              <a:rPr lang="en-US" dirty="0" smtClean="0"/>
              <a:t>eventually measure with Si16</a:t>
            </a:r>
          </a:p>
          <a:p>
            <a:pPr lvl="1"/>
            <a:r>
              <a:rPr lang="en-US" dirty="0" smtClean="0"/>
              <a:t>Thick/thin Si target direct measurement</a:t>
            </a:r>
          </a:p>
          <a:p>
            <a:pPr lvl="2"/>
            <a:r>
              <a:rPr lang="en-US" dirty="0" smtClean="0"/>
              <a:t>Yoshi: correct for capture recoil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Unfolding Methods</a:t>
            </a:r>
          </a:p>
          <a:p>
            <a:pPr lvl="1"/>
            <a:r>
              <a:rPr lang="en-US" dirty="0" smtClean="0"/>
              <a:t>Nam</a:t>
            </a:r>
          </a:p>
          <a:p>
            <a:pPr lvl="1"/>
            <a:r>
              <a:rPr lang="en-US" dirty="0" smtClean="0">
                <a:hlinkClick r:id="rId4"/>
              </a:rPr>
              <a:t>Vadim 2009</a:t>
            </a:r>
            <a:r>
              <a:rPr lang="en-US" dirty="0" smtClean="0"/>
              <a:t>* </a:t>
            </a:r>
          </a:p>
          <a:p>
            <a:pPr lvl="2"/>
            <a:r>
              <a:rPr lang="en-US" sz="1400" dirty="0" smtClean="0"/>
              <a:t>Singular </a:t>
            </a:r>
            <a:r>
              <a:rPr lang="en-US" sz="1400" dirty="0"/>
              <a:t>Value </a:t>
            </a:r>
            <a:r>
              <a:rPr lang="en-US" sz="1400" dirty="0" smtClean="0"/>
              <a:t>Decomposition</a:t>
            </a:r>
          </a:p>
          <a:p>
            <a:pPr lvl="2"/>
            <a:r>
              <a:rPr lang="en-US" sz="1400" dirty="0" smtClean="0"/>
              <a:t>Bayesian</a:t>
            </a:r>
          </a:p>
          <a:p>
            <a:pPr lvl="1"/>
            <a:r>
              <a:rPr lang="en-US" dirty="0" smtClean="0"/>
              <a:t>consistency different target thickness</a:t>
            </a:r>
          </a:p>
          <a:p>
            <a:pPr lvl="2"/>
            <a:endParaRPr lang="en-US" dirty="0" smtClean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78650" y="6357938"/>
            <a:ext cx="2133600" cy="476250"/>
          </a:xfrm>
          <a:prstGeom prst="rect">
            <a:avLst/>
          </a:prstGeom>
        </p:spPr>
        <p:txBody>
          <a:bodyPr/>
          <a:lstStyle/>
          <a:p>
            <a:fld id="{1E0DB1DC-3E1D-5F43-B6B6-681CD6C20B95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Deconvolution</a:t>
            </a:r>
            <a:endParaRPr 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79664"/>
              </p:ext>
            </p:extLst>
          </p:nvPr>
        </p:nvGraphicFramePr>
        <p:xfrm>
          <a:off x="942274" y="1547421"/>
          <a:ext cx="19351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Formula" r:id="rId5" imgW="783000" imgH="310680" progId="Equation.Ribbit">
                  <p:embed/>
                </p:oleObj>
              </mc:Choice>
              <mc:Fallback>
                <p:oleObj name="Formula" r:id="rId5" imgW="783000" imgH="3106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274" y="1547421"/>
                        <a:ext cx="1935162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39377" y="1055296"/>
            <a:ext cx="2642834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dirty="0"/>
              <a:t>Measured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565778" y="1180104"/>
            <a:ext cx="125494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dirty="0"/>
              <a:t>Original</a:t>
            </a:r>
          </a:p>
        </p:txBody>
      </p:sp>
      <p:pic>
        <p:nvPicPr>
          <p:cNvPr id="4" name="Picture 3" descr="Screen Shot 2014-03-21 at 9.32.2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30" y="4083871"/>
            <a:ext cx="3841770" cy="26098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04710" y="5189690"/>
            <a:ext cx="1740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4-03-21 at 9.38.1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397" y="1565666"/>
            <a:ext cx="3788604" cy="237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2111" y="1489025"/>
            <a:ext cx="2211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2009 run 1.5mm Si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60096" y="3087539"/>
            <a:ext cx="996234" cy="470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8475" y="6534834"/>
            <a:ext cx="651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b="0" dirty="0"/>
              <a:t>* </a:t>
            </a:r>
            <a:r>
              <a:rPr lang="en-US" sz="1300" b="0" dirty="0"/>
              <a:t>http://www-</a:t>
            </a:r>
            <a:r>
              <a:rPr lang="en-US" sz="1300" b="0" dirty="0" err="1"/>
              <a:t>cdf.fnal.gov</a:t>
            </a:r>
            <a:r>
              <a:rPr lang="en-US" sz="1300" b="0" dirty="0"/>
              <a:t>/~</a:t>
            </a:r>
            <a:r>
              <a:rPr lang="en-US" sz="1300" b="0" dirty="0" err="1"/>
              <a:t>vrusu</a:t>
            </a:r>
            <a:r>
              <a:rPr lang="en-US" sz="1300" b="0" dirty="0"/>
              <a:t>/psi/psi/Blog/Entries/2009/4/2_Unfolding_studies.html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4125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907301"/>
            <a:ext cx="8229600" cy="5466204"/>
          </a:xfrm>
        </p:spPr>
        <p:txBody>
          <a:bodyPr/>
          <a:lstStyle/>
          <a:p>
            <a:r>
              <a:rPr lang="en-US" dirty="0"/>
              <a:t>Target</a:t>
            </a:r>
          </a:p>
          <a:p>
            <a:pPr marL="169863" lvl="1"/>
            <a:r>
              <a:rPr lang="en-US" dirty="0"/>
              <a:t>Michel </a:t>
            </a:r>
            <a:r>
              <a:rPr lang="en-US" dirty="0" smtClean="0"/>
              <a:t>electrons: </a:t>
            </a:r>
            <a:r>
              <a:rPr lang="en-US" sz="1600" dirty="0" smtClean="0">
                <a:solidFill>
                  <a:schemeClr val="accent4"/>
                </a:solidFill>
              </a:rPr>
              <a:t>MIPS </a:t>
            </a:r>
            <a:r>
              <a:rPr lang="en-US" sz="1600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solidFill>
                  <a:schemeClr val="accent4"/>
                </a:solidFill>
              </a:rPr>
              <a:t>E~40 </a:t>
            </a:r>
            <a:r>
              <a:rPr lang="en-US" sz="1600" dirty="0" err="1" smtClean="0">
                <a:solidFill>
                  <a:schemeClr val="accent4"/>
                </a:solidFill>
              </a:rPr>
              <a:t>keV</a:t>
            </a:r>
            <a:r>
              <a:rPr lang="en-US" sz="1600" dirty="0" smtClean="0">
                <a:solidFill>
                  <a:schemeClr val="accent4"/>
                </a:solidFill>
              </a:rPr>
              <a:t> in 100 </a:t>
            </a:r>
            <a:r>
              <a:rPr lang="en-US" sz="1600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chemeClr val="accent4"/>
                </a:solidFill>
              </a:rPr>
              <a:t>m </a:t>
            </a:r>
          </a:p>
          <a:p>
            <a:pPr marL="169862" lvl="2"/>
            <a:r>
              <a:rPr lang="en-US" dirty="0" smtClean="0">
                <a:solidFill>
                  <a:schemeClr val="accent4"/>
                </a:solidFill>
              </a:rPr>
              <a:t>Cuts:	</a:t>
            </a:r>
            <a:r>
              <a:rPr lang="en-US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chemeClr val="accent4"/>
                </a:solidFill>
              </a:rPr>
              <a:t>E </a:t>
            </a:r>
            <a:r>
              <a:rPr lang="en-US" dirty="0" err="1" smtClean="0">
                <a:solidFill>
                  <a:schemeClr val="accent4"/>
                </a:solidFill>
              </a:rPr>
              <a:t>vs</a:t>
            </a:r>
            <a:r>
              <a:rPr lang="en-US" dirty="0" smtClean="0">
                <a:solidFill>
                  <a:schemeClr val="accent4"/>
                </a:solidFill>
              </a:rPr>
              <a:t> E</a:t>
            </a:r>
          </a:p>
          <a:p>
            <a:pPr marL="169862" lvl="2"/>
            <a:r>
              <a:rPr lang="en-US" dirty="0">
                <a:solidFill>
                  <a:schemeClr val="accent4"/>
                </a:solidFill>
              </a:rPr>
              <a:t>	</a:t>
            </a:r>
            <a:r>
              <a:rPr lang="en-US" dirty="0" smtClean="0">
                <a:solidFill>
                  <a:schemeClr val="accent4"/>
                </a:solidFill>
              </a:rPr>
              <a:t>Si veto scintillator</a:t>
            </a:r>
            <a:endParaRPr lang="en-US" dirty="0">
              <a:solidFill>
                <a:schemeClr val="accent4"/>
              </a:solidFill>
            </a:endParaRPr>
          </a:p>
          <a:p>
            <a:pPr marL="169862" lvl="2"/>
            <a:r>
              <a:rPr lang="en-US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chemeClr val="accent4"/>
                </a:solidFill>
              </a:rPr>
              <a:t>+ </a:t>
            </a:r>
            <a:r>
              <a:rPr lang="en-US" dirty="0" err="1" smtClean="0">
                <a:solidFill>
                  <a:schemeClr val="accent4"/>
                </a:solidFill>
              </a:rPr>
              <a:t>bg</a:t>
            </a:r>
            <a:r>
              <a:rPr lang="en-US" dirty="0" smtClean="0">
                <a:solidFill>
                  <a:schemeClr val="accent4"/>
                </a:solidFill>
              </a:rPr>
              <a:t> study</a:t>
            </a:r>
            <a:endParaRPr lang="en-US" dirty="0"/>
          </a:p>
          <a:p>
            <a:pPr marL="169863" lvl="1"/>
            <a:r>
              <a:rPr lang="en-US" dirty="0" smtClean="0"/>
              <a:t>Neutrons</a:t>
            </a:r>
          </a:p>
          <a:p>
            <a:pPr marL="169862" lvl="2"/>
            <a:r>
              <a:rPr lang="en-US" dirty="0" smtClean="0"/>
              <a:t>Cuts: 	</a:t>
            </a:r>
            <a:r>
              <a:rPr lang="en-US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chemeClr val="accent4"/>
                </a:solidFill>
              </a:rPr>
              <a:t>E </a:t>
            </a:r>
            <a:r>
              <a:rPr lang="en-US" dirty="0" err="1">
                <a:solidFill>
                  <a:schemeClr val="accent4"/>
                </a:solidFill>
              </a:rPr>
              <a:t>vs</a:t>
            </a:r>
            <a:r>
              <a:rPr lang="en-US" dirty="0">
                <a:solidFill>
                  <a:schemeClr val="accent4"/>
                </a:solidFill>
              </a:rPr>
              <a:t> E</a:t>
            </a:r>
          </a:p>
          <a:p>
            <a:pPr marL="169862" lvl="2"/>
            <a:r>
              <a:rPr lang="en-US" dirty="0" smtClean="0"/>
              <a:t>Absorber </a:t>
            </a:r>
            <a:r>
              <a:rPr lang="en-US" dirty="0" err="1" smtClean="0"/>
              <a:t>bg</a:t>
            </a:r>
            <a:r>
              <a:rPr lang="en-US" dirty="0" smtClean="0"/>
              <a:t> study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harged particles from wall </a:t>
            </a:r>
            <a:r>
              <a:rPr lang="en-US" dirty="0"/>
              <a:t>+ </a:t>
            </a:r>
            <a:r>
              <a:rPr lang="en-US" dirty="0" smtClean="0"/>
              <a:t>windows</a:t>
            </a:r>
            <a:endParaRPr lang="en-US" dirty="0"/>
          </a:p>
          <a:p>
            <a:pPr marL="169863" lvl="1"/>
            <a:r>
              <a:rPr lang="en-US" dirty="0" smtClean="0"/>
              <a:t>Study time spectra, lifetimes</a:t>
            </a:r>
          </a:p>
          <a:p>
            <a:pPr marL="169863" lvl="1"/>
            <a:r>
              <a:rPr lang="en-US" dirty="0" smtClean="0"/>
              <a:t>Active target analysis, explained next</a:t>
            </a:r>
          </a:p>
          <a:p>
            <a:pPr marL="169863" lvl="1"/>
            <a:r>
              <a:rPr lang="en-US" dirty="0" smtClean="0"/>
              <a:t>Consistency with MC</a:t>
            </a:r>
          </a:p>
          <a:p>
            <a:pPr indent="-457200"/>
            <a:r>
              <a:rPr lang="en-US" dirty="0" smtClean="0"/>
              <a:t>Direct stops in Si counters</a:t>
            </a:r>
          </a:p>
          <a:p>
            <a:pPr marL="230188" lvl="1" indent="-230188"/>
            <a:r>
              <a:rPr lang="en-US" dirty="0" smtClean="0"/>
              <a:t>Study prompt correlations</a:t>
            </a:r>
          </a:p>
          <a:p>
            <a:pPr indent="-398463"/>
            <a:r>
              <a:rPr lang="en-US" dirty="0" smtClean="0"/>
              <a:t>Beam electrons</a:t>
            </a:r>
          </a:p>
          <a:p>
            <a:pPr marL="169863"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Custom 7">
      <a:dk1>
        <a:sysClr val="windowText" lastClr="000000"/>
      </a:dk1>
      <a:lt1>
        <a:sysClr val="window" lastClr="FFFFFF"/>
      </a:lt1>
      <a:dk2>
        <a:srgbClr val="2F5897"/>
      </a:dk2>
      <a:lt2>
        <a:srgbClr val="727578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362F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12604541</TotalTime>
  <Pages>15</Pages>
  <Words>539</Words>
  <Application>Microsoft Macintosh PowerPoint</Application>
  <PresentationFormat>Letter Paper (8.5x11 in)</PresentationFormat>
  <Paragraphs>244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template</vt:lpstr>
      <vt:lpstr>Formula</vt:lpstr>
      <vt:lpstr>AlCap Overview and Goals</vt:lpstr>
      <vt:lpstr>Relevance for Mu2e and COMET</vt:lpstr>
      <vt:lpstr>Present Knowledge</vt:lpstr>
      <vt:lpstr>Goals WP1</vt:lpstr>
      <vt:lpstr>Measurements</vt:lpstr>
      <vt:lpstr>Systematics WP1</vt:lpstr>
      <vt:lpstr>Absolute Calibration</vt:lpstr>
      <vt:lpstr>Deconvolution</vt:lpstr>
      <vt:lpstr>Background</vt:lpstr>
      <vt:lpstr>Active Target Analysis: Surface</vt:lpstr>
      <vt:lpstr>Active Target Analysis: Center</vt:lpstr>
      <vt:lpstr>AnalysisTopics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</dc:title>
  <dc:subject/>
  <dc:creator>P. Kammel</dc:creator>
  <cp:keywords/>
  <dc:description/>
  <cp:lastModifiedBy>Peter Kammel</cp:lastModifiedBy>
  <cp:revision>643</cp:revision>
  <cp:lastPrinted>2014-03-23T15:02:12Z</cp:lastPrinted>
  <dcterms:created xsi:type="dcterms:W3CDTF">1998-11-13T10:19:43Z</dcterms:created>
  <dcterms:modified xsi:type="dcterms:W3CDTF">2014-03-25T03:49:35Z</dcterms:modified>
  <cp:category/>
</cp:coreProperties>
</file>