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3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FB2-27C2-8143-B08E-E7DCCE2C9900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4B5B-9539-5A46-9F1F-9A76F2E81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9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FB2-27C2-8143-B08E-E7DCCE2C9900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4B5B-9539-5A46-9F1F-9A76F2E81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71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FB2-27C2-8143-B08E-E7DCCE2C9900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4B5B-9539-5A46-9F1F-9A76F2E81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4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FB2-27C2-8143-B08E-E7DCCE2C9900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4B5B-9539-5A46-9F1F-9A76F2E81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2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FB2-27C2-8143-B08E-E7DCCE2C9900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4B5B-9539-5A46-9F1F-9A76F2E81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59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FB2-27C2-8143-B08E-E7DCCE2C9900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4B5B-9539-5A46-9F1F-9A76F2E81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4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FB2-27C2-8143-B08E-E7DCCE2C9900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4B5B-9539-5A46-9F1F-9A76F2E81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55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FB2-27C2-8143-B08E-E7DCCE2C9900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4B5B-9539-5A46-9F1F-9A76F2E81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5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FB2-27C2-8143-B08E-E7DCCE2C9900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4B5B-9539-5A46-9F1F-9A76F2E81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5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FB2-27C2-8143-B08E-E7DCCE2C9900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4B5B-9539-5A46-9F1F-9A76F2E81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25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EBFB2-27C2-8143-B08E-E7DCCE2C9900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4B5B-9539-5A46-9F1F-9A76F2E81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49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EBFB2-27C2-8143-B08E-E7DCCE2C9900}" type="datetimeFigureOut">
              <a:rPr lang="en-US" smtClean="0"/>
              <a:t>3/24/2014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4B5B-9539-5A46-9F1F-9A76F2E81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1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Scintillators</a:t>
            </a:r>
            <a:r>
              <a:rPr lang="en-US" dirty="0" smtClean="0"/>
              <a:t>:</a:t>
            </a:r>
            <a:r>
              <a:rPr lang="en-US" dirty="0"/>
              <a:t> </a:t>
            </a:r>
            <a:r>
              <a:rPr lang="en-US" dirty="0" smtClean="0"/>
              <a:t>Setup</a:t>
            </a:r>
            <a:r>
              <a:rPr lang="en-US" dirty="0"/>
              <a:t>,	</a:t>
            </a:r>
            <a:r>
              <a:rPr lang="en-US" dirty="0" smtClean="0"/>
              <a:t>performance</a:t>
            </a:r>
            <a:r>
              <a:rPr lang="en-US" dirty="0"/>
              <a:t> </a:t>
            </a:r>
            <a:r>
              <a:rPr lang="en-US" dirty="0" smtClean="0"/>
              <a:t>and lessons</a:t>
            </a:r>
            <a:r>
              <a:rPr lang="en-US" dirty="0"/>
              <a:t>	</a:t>
            </a:r>
            <a:r>
              <a:rPr lang="en-US" dirty="0" smtClean="0"/>
              <a:t>learned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Ran Hong</a:t>
            </a:r>
          </a:p>
          <a:p>
            <a:r>
              <a:rPr lang="en-US" sz="2000" dirty="0" smtClean="0"/>
              <a:t>CENPA, University of Washington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5379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shocked?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31223" y="2342606"/>
            <a:ext cx="1663337" cy="1741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31223" y="2503714"/>
            <a:ext cx="1663337" cy="174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1909525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HV supply</a:t>
            </a:r>
            <a:endParaRPr lang="en-US" dirty="0"/>
          </a:p>
        </p:txBody>
      </p:sp>
      <p:sp>
        <p:nvSpPr>
          <p:cNvPr id="10" name="Flowchart: Process 9"/>
          <p:cNvSpPr/>
          <p:nvPr/>
        </p:nvSpPr>
        <p:spPr>
          <a:xfrm>
            <a:off x="3683726" y="2159726"/>
            <a:ext cx="69668" cy="200297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Process 10"/>
          <p:cNvSpPr/>
          <p:nvPr/>
        </p:nvSpPr>
        <p:spPr>
          <a:xfrm>
            <a:off x="3679372" y="2503714"/>
            <a:ext cx="69668" cy="200297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Process 11"/>
          <p:cNvSpPr/>
          <p:nvPr/>
        </p:nvSpPr>
        <p:spPr>
          <a:xfrm>
            <a:off x="3679372" y="2847702"/>
            <a:ext cx="69668" cy="200297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ocess 12"/>
          <p:cNvSpPr/>
          <p:nvPr/>
        </p:nvSpPr>
        <p:spPr>
          <a:xfrm>
            <a:off x="3683726" y="4445726"/>
            <a:ext cx="69668" cy="200297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10" idx="2"/>
            <a:endCxn id="11" idx="0"/>
          </p:cNvCxnSpPr>
          <p:nvPr/>
        </p:nvCxnSpPr>
        <p:spPr>
          <a:xfrm flipH="1">
            <a:off x="3714206" y="2360023"/>
            <a:ext cx="4354" cy="1436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2"/>
            <a:endCxn id="12" idx="0"/>
          </p:cNvCxnSpPr>
          <p:nvPr/>
        </p:nvCxnSpPr>
        <p:spPr>
          <a:xfrm>
            <a:off x="3714206" y="2704011"/>
            <a:ext cx="0" cy="1436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3" idx="2"/>
          </p:cNvCxnSpPr>
          <p:nvPr/>
        </p:nvCxnSpPr>
        <p:spPr>
          <a:xfrm flipH="1">
            <a:off x="3714206" y="4646023"/>
            <a:ext cx="4354" cy="15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2"/>
          </p:cNvCxnSpPr>
          <p:nvPr/>
        </p:nvCxnSpPr>
        <p:spPr>
          <a:xfrm>
            <a:off x="3718560" y="2360023"/>
            <a:ext cx="7402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14205" y="2102680"/>
            <a:ext cx="7402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718560" y="2704011"/>
            <a:ext cx="7402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14206" y="3047999"/>
            <a:ext cx="7402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709852" y="1997687"/>
            <a:ext cx="4354" cy="1436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2" idx="2"/>
          </p:cNvCxnSpPr>
          <p:nvPr/>
        </p:nvCxnSpPr>
        <p:spPr>
          <a:xfrm>
            <a:off x="3714206" y="3047999"/>
            <a:ext cx="0" cy="1407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727269" y="3270778"/>
            <a:ext cx="0" cy="1407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727269" y="3531325"/>
            <a:ext cx="0" cy="1407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18560" y="3783874"/>
            <a:ext cx="0" cy="1407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718560" y="4036421"/>
            <a:ext cx="0" cy="1407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727269" y="4304968"/>
            <a:ext cx="0" cy="1407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679372" y="4646023"/>
            <a:ext cx="7402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458789" y="1831370"/>
            <a:ext cx="9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Cathode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63142" y="2477832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Dynodes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419601" y="4461357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Anode</a:t>
            </a:r>
          </a:p>
        </p:txBody>
      </p:sp>
      <p:sp>
        <p:nvSpPr>
          <p:cNvPr id="39" name="Flowchart: Process 38"/>
          <p:cNvSpPr/>
          <p:nvPr/>
        </p:nvSpPr>
        <p:spPr>
          <a:xfrm>
            <a:off x="3688080" y="4814421"/>
            <a:ext cx="69668" cy="200297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57200" y="2524947"/>
            <a:ext cx="150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HV cable GND</a:t>
            </a:r>
            <a:endParaRPr lang="en-US" dirty="0"/>
          </a:p>
        </p:txBody>
      </p:sp>
      <p:cxnSp>
        <p:nvCxnSpPr>
          <p:cNvPr id="42" name="Straight Connector 41"/>
          <p:cNvCxnSpPr>
            <a:stCxn id="39" idx="2"/>
          </p:cNvCxnSpPr>
          <p:nvPr/>
        </p:nvCxnSpPr>
        <p:spPr>
          <a:xfrm>
            <a:off x="3722914" y="5014718"/>
            <a:ext cx="4355" cy="3584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>
            <a:off x="2804160" y="4265023"/>
            <a:ext cx="914400" cy="914400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587931" y="5373189"/>
            <a:ext cx="2960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624943" y="5442857"/>
            <a:ext cx="2046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672840" y="5490754"/>
            <a:ext cx="1066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285863" y="5590903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PMT Base GND</a:t>
            </a:r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2194560" y="2342606"/>
            <a:ext cx="94923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3143794" y="1997687"/>
            <a:ext cx="0" cy="34491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143794" y="1997687"/>
            <a:ext cx="59218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190208" y="2493904"/>
            <a:ext cx="613952" cy="16832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677885" y="4006457"/>
            <a:ext cx="309155" cy="4292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2651759" y="4006457"/>
            <a:ext cx="309154" cy="4292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54" idx="3"/>
          </p:cNvCxnSpPr>
          <p:nvPr/>
        </p:nvCxnSpPr>
        <p:spPr>
          <a:xfrm>
            <a:off x="4882775" y="5775569"/>
            <a:ext cx="821339" cy="69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704114" y="5601398"/>
            <a:ext cx="143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Becomes HV!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8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of </a:t>
            </a:r>
            <a:r>
              <a:rPr lang="en-US" dirty="0" err="1"/>
              <a:t>ScL</a:t>
            </a:r>
            <a:r>
              <a:rPr lang="en-US" dirty="0"/>
              <a:t>/</a:t>
            </a:r>
            <a:r>
              <a:rPr lang="en-US" dirty="0" err="1"/>
              <a:t>ScR</a:t>
            </a:r>
            <a:r>
              <a:rPr lang="en-US" dirty="0"/>
              <a:t>/</a:t>
            </a:r>
            <a:r>
              <a:rPr lang="en-US" dirty="0" err="1"/>
              <a:t>MuVeto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2" y="1726474"/>
            <a:ext cx="3065417" cy="2299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" y="4408713"/>
            <a:ext cx="3065417" cy="2299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629" y="1519646"/>
            <a:ext cx="3222171" cy="24166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2763" y="235862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45511" y="5315885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04297" y="3956651"/>
            <a:ext cx="934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MuVeto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60424" y="5315885"/>
            <a:ext cx="2937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ScL</a:t>
            </a:r>
            <a:r>
              <a:rPr lang="en-US" dirty="0" smtClean="0"/>
              <a:t> may be broken (elog:440)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97833" y="4741510"/>
            <a:ext cx="266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Pictures are from elog:475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537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of </a:t>
            </a:r>
            <a:r>
              <a:rPr lang="en-US" dirty="0" err="1" smtClean="0"/>
              <a:t>ScL</a:t>
            </a:r>
            <a:r>
              <a:rPr lang="en-US" dirty="0" smtClean="0"/>
              <a:t>/</a:t>
            </a:r>
            <a:r>
              <a:rPr lang="en-US" dirty="0" err="1" smtClean="0"/>
              <a:t>ScR</a:t>
            </a:r>
            <a:r>
              <a:rPr lang="en-US" dirty="0" smtClean="0"/>
              <a:t>/</a:t>
            </a:r>
            <a:r>
              <a:rPr lang="en-US" dirty="0" err="1" smtClean="0"/>
              <a:t>MuVeto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5" y="1608418"/>
            <a:ext cx="7418490" cy="4509527"/>
          </a:xfrm>
        </p:spPr>
      </p:pic>
      <p:sp>
        <p:nvSpPr>
          <p:cNvPr id="5" name="TextBox 4"/>
          <p:cNvSpPr txBox="1"/>
          <p:nvPr/>
        </p:nvSpPr>
        <p:spPr>
          <a:xfrm>
            <a:off x="3265714" y="6124059"/>
            <a:ext cx="380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 shapes using FADC, elog:513,535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17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of </a:t>
            </a:r>
            <a:r>
              <a:rPr lang="en-US" dirty="0" err="1"/>
              <a:t>ScL</a:t>
            </a:r>
            <a:r>
              <a:rPr lang="en-US" dirty="0"/>
              <a:t>/</a:t>
            </a:r>
            <a:r>
              <a:rPr lang="en-US" dirty="0" err="1"/>
              <a:t>ScR</a:t>
            </a:r>
            <a:r>
              <a:rPr lang="en-US" dirty="0"/>
              <a:t>/</a:t>
            </a:r>
            <a:r>
              <a:rPr lang="en-US" dirty="0" err="1"/>
              <a:t>MuVeto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BU digitizer to read the Scintillators (elog:539)</a:t>
            </a:r>
          </a:p>
          <a:p>
            <a:pPr lvl="1"/>
            <a:r>
              <a:rPr lang="en-US" dirty="0" smtClean="0"/>
              <a:t>Ch0: </a:t>
            </a:r>
            <a:r>
              <a:rPr lang="en-US" dirty="0" err="1" smtClean="0"/>
              <a:t>muSC</a:t>
            </a:r>
            <a:endParaRPr lang="en-US" dirty="0" smtClean="0"/>
          </a:p>
          <a:p>
            <a:pPr lvl="1"/>
            <a:r>
              <a:rPr lang="en-US" dirty="0" smtClean="0"/>
              <a:t>Ch1: </a:t>
            </a:r>
            <a:r>
              <a:rPr lang="en-US" dirty="0" err="1" smtClean="0"/>
              <a:t>ScL</a:t>
            </a:r>
            <a:endParaRPr lang="en-US" dirty="0" smtClean="0"/>
          </a:p>
          <a:p>
            <a:pPr lvl="1"/>
            <a:r>
              <a:rPr lang="en-US" dirty="0" smtClean="0"/>
              <a:t>Ch2: </a:t>
            </a:r>
            <a:r>
              <a:rPr lang="en-US" dirty="0" err="1" smtClean="0"/>
              <a:t>ScR</a:t>
            </a:r>
            <a:endParaRPr lang="en-US" dirty="0" smtClean="0"/>
          </a:p>
          <a:p>
            <a:pPr lvl="1"/>
            <a:r>
              <a:rPr lang="en-US" dirty="0" smtClean="0"/>
              <a:t>Ch3: </a:t>
            </a:r>
            <a:r>
              <a:rPr lang="en-US" dirty="0" err="1" smtClean="0"/>
              <a:t>muVeto</a:t>
            </a:r>
            <a:endParaRPr lang="en-US" dirty="0" smtClean="0"/>
          </a:p>
          <a:p>
            <a:r>
              <a:rPr lang="en-US" dirty="0" smtClean="0"/>
              <a:t>For analysis: see whether we have good energy resolutions / good pulse shapes.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70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seal between the light guide and its sleeve is flaky, the KF feed-</a:t>
            </a:r>
            <a:r>
              <a:rPr lang="en-US" dirty="0" err="1" smtClean="0"/>
              <a:t>throughs</a:t>
            </a:r>
            <a:r>
              <a:rPr lang="en-US" dirty="0" smtClean="0"/>
              <a:t> are OK.</a:t>
            </a:r>
          </a:p>
          <a:p>
            <a:r>
              <a:rPr lang="en-US" dirty="0" smtClean="0"/>
              <a:t>PMT bases are fragile, need more careful handling. Check connections before biasing. Need more spare ones (or more robust ones).</a:t>
            </a:r>
          </a:p>
          <a:p>
            <a:r>
              <a:rPr lang="en-US" dirty="0" smtClean="0"/>
              <a:t>FADC sample rate is not high enough for PMTs, need shaping amplifiers or faster digitizers. Analysis group should pay attention to the pulse shapes of the </a:t>
            </a:r>
            <a:r>
              <a:rPr lang="en-US" dirty="0" err="1" smtClean="0"/>
              <a:t>PMTs.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98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Bonus: Si16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52626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Bonus: Si16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Cover the bunch of cables with copper tape</a:t>
            </a:r>
          </a:p>
          <a:p>
            <a:r>
              <a:rPr lang="en-US" sz="2800" dirty="0" smtClean="0"/>
              <a:t>Braids of the cables are isolated from the connector </a:t>
            </a:r>
          </a:p>
          <a:p>
            <a:r>
              <a:rPr lang="en-US" sz="2800" dirty="0" smtClean="0"/>
              <a:t>Tricky to get rid of noise/ground loop (elog:599)</a:t>
            </a:r>
          </a:p>
          <a:p>
            <a:r>
              <a:rPr lang="en-US" sz="2800" dirty="0" smtClean="0"/>
              <a:t>Achieved resolution using 1MeV </a:t>
            </a:r>
            <a:r>
              <a:rPr lang="en-US" sz="2800" dirty="0" err="1" smtClean="0"/>
              <a:t>pulser</a:t>
            </a:r>
            <a:r>
              <a:rPr lang="en-US" sz="2800" dirty="0" smtClean="0"/>
              <a:t>: 100 </a:t>
            </a:r>
            <a:r>
              <a:rPr lang="en-US" sz="2800" dirty="0" err="1" smtClean="0"/>
              <a:t>keV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Not be able to use Am241 to calibrate: The air attenuate the alpha particles too much (elog:607)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0305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Scintillator/Light-guide Setup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PMT Setup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Signal reading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025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Scintillator Setup</a:t>
            </a:r>
            <a:endParaRPr lang="en-US" dirty="0"/>
          </a:p>
        </p:txBody>
      </p:sp>
      <p:pic>
        <p:nvPicPr>
          <p:cNvPr id="4" name="Content Placeholder 3" descr="Slide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cxnSp>
        <p:nvCxnSpPr>
          <p:cNvPr id="5" name="Straight Arrow Connector 4"/>
          <p:cNvCxnSpPr/>
          <p:nvPr/>
        </p:nvCxnSpPr>
        <p:spPr>
          <a:xfrm flipH="1">
            <a:off x="2690949" y="2751909"/>
            <a:ext cx="5756365" cy="1402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531429" y="3074909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μ</a:t>
            </a:r>
            <a:r>
              <a:rPr lang="en-US" dirty="0" smtClean="0">
                <a:solidFill>
                  <a:srgbClr val="FF0000"/>
                </a:solidFill>
              </a:rPr>
              <a:t>  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2161" y="4151885"/>
            <a:ext cx="847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μ</a:t>
            </a:r>
            <a:r>
              <a:rPr lang="en-US" dirty="0" smtClean="0">
                <a:solidFill>
                  <a:srgbClr val="FF0000"/>
                </a:solidFill>
              </a:rPr>
              <a:t>  Veto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3852" y="5497359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ScL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2583" y="1535325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ScR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88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Scintillator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Easy to change Scintillator angle, but hard to change it’s height, impossible to change its horizontal position</a:t>
            </a:r>
          </a:p>
          <a:p>
            <a:r>
              <a:rPr lang="en-US" dirty="0" smtClean="0"/>
              <a:t>Tiny shift between </a:t>
            </a:r>
            <a:r>
              <a:rPr lang="en-US" dirty="0" err="1" smtClean="0"/>
              <a:t>ScL</a:t>
            </a:r>
            <a:r>
              <a:rPr lang="en-US" dirty="0" smtClean="0"/>
              <a:t> and </a:t>
            </a:r>
            <a:r>
              <a:rPr lang="en-US" dirty="0" err="1" smtClean="0"/>
              <a:t>SiL</a:t>
            </a:r>
            <a:endParaRPr lang="en-US" dirty="0" smtClean="0"/>
          </a:p>
          <a:p>
            <a:r>
              <a:rPr lang="en-US" dirty="0" smtClean="0"/>
              <a:t>Very hard to mount the light guides after the scintillators are glued 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633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guide configuration</a:t>
            </a:r>
            <a:endParaRPr lang="en-US" dirty="0"/>
          </a:p>
        </p:txBody>
      </p:sp>
      <p:sp>
        <p:nvSpPr>
          <p:cNvPr id="4" name="Flowchart: Process 3"/>
          <p:cNvSpPr/>
          <p:nvPr/>
        </p:nvSpPr>
        <p:spPr>
          <a:xfrm>
            <a:off x="3831773" y="2734491"/>
            <a:ext cx="374468" cy="3936275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Process 4"/>
          <p:cNvSpPr/>
          <p:nvPr/>
        </p:nvSpPr>
        <p:spPr>
          <a:xfrm>
            <a:off x="3770811" y="2856411"/>
            <a:ext cx="60962" cy="3735978"/>
          </a:xfrm>
          <a:prstGeom prst="flowChartProcess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Process 5"/>
          <p:cNvSpPr/>
          <p:nvPr/>
        </p:nvSpPr>
        <p:spPr>
          <a:xfrm>
            <a:off x="4206241" y="2856411"/>
            <a:ext cx="60962" cy="3735978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79522" y="2743199"/>
            <a:ext cx="60960" cy="113212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210598" y="2743199"/>
            <a:ext cx="60960" cy="113212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Process 8"/>
          <p:cNvSpPr/>
          <p:nvPr/>
        </p:nvSpPr>
        <p:spPr>
          <a:xfrm>
            <a:off x="3370217" y="5347063"/>
            <a:ext cx="400594" cy="217714"/>
          </a:xfrm>
          <a:prstGeom prst="flowChartProcess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Process 9"/>
          <p:cNvSpPr/>
          <p:nvPr/>
        </p:nvSpPr>
        <p:spPr>
          <a:xfrm>
            <a:off x="4271558" y="5347063"/>
            <a:ext cx="400594" cy="217714"/>
          </a:xfrm>
          <a:prstGeom prst="flowChartProcess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Process 10"/>
          <p:cNvSpPr/>
          <p:nvPr/>
        </p:nvSpPr>
        <p:spPr>
          <a:xfrm>
            <a:off x="3570514" y="5564777"/>
            <a:ext cx="204651" cy="905692"/>
          </a:xfrm>
          <a:prstGeom prst="flowChartProcess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Process 11"/>
          <p:cNvSpPr/>
          <p:nvPr/>
        </p:nvSpPr>
        <p:spPr>
          <a:xfrm>
            <a:off x="4271560" y="5564777"/>
            <a:ext cx="204651" cy="905692"/>
          </a:xfrm>
          <a:prstGeom prst="flowChartProcess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ocess 12"/>
          <p:cNvSpPr/>
          <p:nvPr/>
        </p:nvSpPr>
        <p:spPr>
          <a:xfrm>
            <a:off x="4271560" y="5921829"/>
            <a:ext cx="400592" cy="95794"/>
          </a:xfrm>
          <a:prstGeom prst="flowChartProcess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056623" y="1958423"/>
            <a:ext cx="190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Plastic Light Guide</a:t>
            </a:r>
            <a:endParaRPr lang="en-US" dirty="0"/>
          </a:p>
        </p:txBody>
      </p:sp>
      <p:cxnSp>
        <p:nvCxnSpPr>
          <p:cNvPr id="16" name="Straight Arrow Connector 15"/>
          <p:cNvCxnSpPr>
            <a:endCxn id="4" idx="0"/>
          </p:cNvCxnSpPr>
          <p:nvPr/>
        </p:nvCxnSpPr>
        <p:spPr>
          <a:xfrm flipH="1">
            <a:off x="4019007" y="2290353"/>
            <a:ext cx="354878" cy="4441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32962" y="2558533"/>
            <a:ext cx="285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Torr</a:t>
            </a:r>
            <a:r>
              <a:rPr lang="en-US" dirty="0" smtClean="0"/>
              <a:t> Seal: </a:t>
            </a:r>
            <a:r>
              <a:rPr lang="en-US" dirty="0" smtClean="0">
                <a:solidFill>
                  <a:srgbClr val="FF0000"/>
                </a:solidFill>
              </a:rPr>
              <a:t>Cause severe leak!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>
            <a:stCxn id="17" idx="1"/>
            <a:endCxn id="8" idx="6"/>
          </p:cNvCxnSpPr>
          <p:nvPr/>
        </p:nvCxnSpPr>
        <p:spPr>
          <a:xfrm flipH="1">
            <a:off x="4271558" y="2743199"/>
            <a:ext cx="361404" cy="566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11634" y="3270739"/>
            <a:ext cx="320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Aluminum/Stainless steel sleeve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1" idx="1"/>
          </p:cNvCxnSpPr>
          <p:nvPr/>
        </p:nvCxnSpPr>
        <p:spPr>
          <a:xfrm flipH="1">
            <a:off x="4241078" y="3455405"/>
            <a:ext cx="670556" cy="454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31015" y="5271254"/>
            <a:ext cx="127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KF40 flange</a:t>
            </a:r>
            <a:endParaRPr lang="en-US" dirty="0"/>
          </a:p>
        </p:txBody>
      </p:sp>
      <p:cxnSp>
        <p:nvCxnSpPr>
          <p:cNvPr id="26" name="Straight Arrow Connector 25"/>
          <p:cNvCxnSpPr>
            <a:endCxn id="10" idx="3"/>
          </p:cNvCxnSpPr>
          <p:nvPr/>
        </p:nvCxnSpPr>
        <p:spPr>
          <a:xfrm flipH="1">
            <a:off x="4672152" y="5455920"/>
            <a:ext cx="45886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86248" y="5785060"/>
            <a:ext cx="189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Diff. Pumping port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4737463" y="5969726"/>
            <a:ext cx="58347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737463" y="4737352"/>
            <a:ext cx="426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Sealed by pressure/friction: plastic to metal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4271558" y="5052757"/>
            <a:ext cx="537749" cy="2943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17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guide leak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7" name="TextBox 6"/>
          <p:cNvSpPr txBox="1"/>
          <p:nvPr/>
        </p:nvSpPr>
        <p:spPr>
          <a:xfrm>
            <a:off x="5808427" y="3257005"/>
            <a:ext cx="916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LEAK!</a:t>
            </a:r>
            <a:endParaRPr lang="en-US" sz="2400" b="1" dirty="0">
              <a:solidFill>
                <a:srgbClr val="00B05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538651" y="2873829"/>
            <a:ext cx="322218" cy="487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868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 the leak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>
        <p:nvSpPr>
          <p:cNvPr id="8" name="TextBox 7"/>
          <p:cNvSpPr txBox="1"/>
          <p:nvPr/>
        </p:nvSpPr>
        <p:spPr>
          <a:xfrm>
            <a:off x="1257040" y="4756666"/>
            <a:ext cx="2916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Newest </a:t>
            </a:r>
            <a:r>
              <a:rPr lang="en-US" b="1" dirty="0" err="1" smtClean="0">
                <a:solidFill>
                  <a:srgbClr val="FF0000"/>
                </a:solidFill>
              </a:rPr>
              <a:t>Torr</a:t>
            </a:r>
            <a:r>
              <a:rPr lang="en-US" b="1" dirty="0" smtClean="0">
                <a:solidFill>
                  <a:srgbClr val="FF0000"/>
                </a:solidFill>
              </a:rPr>
              <a:t>-seal, leaks most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UHV sealant does not help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168434" y="3863181"/>
            <a:ext cx="409303" cy="8934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29349" y="4861168"/>
            <a:ext cx="3301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Easy Fix: </a:t>
            </a:r>
            <a:r>
              <a:rPr lang="en-US" b="1" dirty="0">
                <a:solidFill>
                  <a:srgbClr val="0070C0"/>
                </a:solidFill>
              </a:rPr>
              <a:t>Covering with </a:t>
            </a:r>
            <a:r>
              <a:rPr lang="en-US" b="1" dirty="0" smtClean="0">
                <a:solidFill>
                  <a:srgbClr val="0070C0"/>
                </a:solidFill>
              </a:rPr>
              <a:t>excessive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UV cured optical glue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667500" y="3526971"/>
            <a:ext cx="0" cy="13341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512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PMT Module:  XP2982 (datasheet elog:490)</a:t>
            </a:r>
          </a:p>
          <a:p>
            <a:r>
              <a:rPr lang="en-US" dirty="0" smtClean="0"/>
              <a:t>Bias: -1800V (see elog:507)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 PMT bases broke, 1 person shocked!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ScR</a:t>
            </a:r>
            <a:r>
              <a:rPr lang="en-US" dirty="0" smtClean="0">
                <a:solidFill>
                  <a:srgbClr val="FF0000"/>
                </a:solidFill>
              </a:rPr>
              <a:t> first, then Mu-Veto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54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PMT Base Problem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554888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373</Words>
  <Application>Microsoft Office PowerPoint</Application>
  <PresentationFormat>On-screen Show (4:3)</PresentationFormat>
  <Paragraphs>74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Scintillators: Setup, performance and lessons learned</vt:lpstr>
      <vt:lpstr>PowerPoint Presentation</vt:lpstr>
      <vt:lpstr>Scintillator Setup</vt:lpstr>
      <vt:lpstr>Scintillator Setup</vt:lpstr>
      <vt:lpstr>Light guide configuration</vt:lpstr>
      <vt:lpstr>Light guide leak</vt:lpstr>
      <vt:lpstr>Fix the leak</vt:lpstr>
      <vt:lpstr>PMT</vt:lpstr>
      <vt:lpstr>PMT Base Problem</vt:lpstr>
      <vt:lpstr>Why shocked?</vt:lpstr>
      <vt:lpstr>Signal of ScL/ScR/MuVeto</vt:lpstr>
      <vt:lpstr>Signal of ScL/ScR/MuVeto</vt:lpstr>
      <vt:lpstr>Signal of ScL/ScR/MuVeto</vt:lpstr>
      <vt:lpstr>Lessons learned</vt:lpstr>
      <vt:lpstr>Bonus: Si16</vt:lpstr>
      <vt:lpstr>Bonus: Si16</vt:lpstr>
    </vt:vector>
  </TitlesOfParts>
  <Company>University of Washington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Scintillators: Set up, performance and lessons learned</dc:title>
  <dc:creator>Ran Hong</dc:creator>
  <cp:lastModifiedBy>Ran Hong</cp:lastModifiedBy>
  <cp:revision>20</cp:revision>
  <dcterms:created xsi:type="dcterms:W3CDTF">2014-03-23T07:23:09Z</dcterms:created>
  <dcterms:modified xsi:type="dcterms:W3CDTF">2014-03-24T07:37:40Z</dcterms:modified>
</cp:coreProperties>
</file>