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53" r:id="rId1"/>
  </p:sldMasterIdLst>
  <p:notesMasterIdLst>
    <p:notesMasterId r:id="rId7"/>
  </p:notesMasterIdLst>
  <p:handoutMasterIdLst>
    <p:handoutMasterId r:id="rId8"/>
  </p:handoutMasterIdLst>
  <p:sldIdLst>
    <p:sldId id="422" r:id="rId2"/>
    <p:sldId id="424" r:id="rId3"/>
    <p:sldId id="425" r:id="rId4"/>
    <p:sldId id="426" r:id="rId5"/>
    <p:sldId id="427" r:id="rId6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6988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3977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097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7959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4947" algn="l" defTabSz="913977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1939" algn="l" defTabSz="913977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198924" algn="l" defTabSz="913977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5917" algn="l" defTabSz="913977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CC"/>
    <a:srgbClr val="D9F5FF"/>
    <a:srgbClr val="FFFF99"/>
    <a:srgbClr val="0066FF"/>
    <a:srgbClr val="FFCC99"/>
    <a:srgbClr val="55D2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5" autoAdjust="0"/>
    <p:restoredTop sz="94719" autoAdjust="0"/>
  </p:normalViewPr>
  <p:slideViewPr>
    <p:cSldViewPr snapToGrid="0">
      <p:cViewPr>
        <p:scale>
          <a:sx n="116" d="100"/>
          <a:sy n="116" d="100"/>
        </p:scale>
        <p:origin x="-136" y="32"/>
      </p:cViewPr>
      <p:guideLst>
        <p:guide orient="horz" pos="2369"/>
        <p:guide pos="3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96" y="-1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381375" y="9129713"/>
            <a:ext cx="55403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84" tIns="46930" rIns="92184" bIns="46930">
            <a:spAutoFit/>
          </a:bodyPr>
          <a:lstStyle/>
          <a:p>
            <a:pPr defTabSz="917575">
              <a:lnSpc>
                <a:spcPct val="90000"/>
              </a:lnSpc>
            </a:pPr>
            <a:r>
              <a:rPr lang="en-US" sz="1300" b="0">
                <a:latin typeface="Times New Roman" pitchFamily="18" charset="0"/>
              </a:rPr>
              <a:t>Page </a:t>
            </a:r>
            <a:fld id="{D1117255-25DC-45D1-9AB8-42695796F179}" type="slidenum">
              <a:rPr lang="en-US" sz="1300" b="0">
                <a:latin typeface="Times New Roman" pitchFamily="18" charset="0"/>
              </a:rPr>
              <a:pPr defTabSz="917575">
                <a:lnSpc>
                  <a:spcPct val="90000"/>
                </a:lnSpc>
              </a:pPr>
              <a:t>‹#›</a:t>
            </a:fld>
            <a:endParaRPr lang="en-US" sz="13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1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7" tIns="46930" rIns="95537" bIns="46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382963" y="9129713"/>
            <a:ext cx="55086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84" tIns="46930" rIns="92184" bIns="46930">
            <a:spAutoFit/>
          </a:bodyPr>
          <a:lstStyle/>
          <a:p>
            <a:pPr defTabSz="917575">
              <a:lnSpc>
                <a:spcPct val="90000"/>
              </a:lnSpc>
            </a:pPr>
            <a:r>
              <a:rPr lang="en-US" sz="1300" b="0">
                <a:latin typeface="Times New Roman" pitchFamily="18" charset="0"/>
              </a:rPr>
              <a:t>Page </a:t>
            </a:r>
            <a:fld id="{B86A8D53-2E3E-4355-AFBF-A9B92447A2A9}" type="slidenum">
              <a:rPr lang="en-US" sz="1300" b="0">
                <a:latin typeface="Times New Roman" pitchFamily="18" charset="0"/>
              </a:rPr>
              <a:pPr defTabSz="917575">
                <a:lnSpc>
                  <a:spcPct val="90000"/>
                </a:lnSpc>
              </a:pPr>
              <a:t>‹#›</a:t>
            </a:fld>
            <a:endParaRPr lang="en-US" sz="1300" b="0">
              <a:latin typeface="Times New Roman" pitchFamily="18" charset="0"/>
            </a:endParaRP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593725" y="-668338"/>
            <a:ext cx="8505825" cy="63785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7614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9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977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97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959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4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04985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3429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0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9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9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210425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4000" y="1066800"/>
            <a:ext cx="4241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41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78650" y="63579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2AD9C2-CB29-8A40-93B7-489BF614C8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0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1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4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1281"/>
            <a:ext cx="8229600" cy="901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5839"/>
            <a:ext cx="4038600" cy="54662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005839"/>
            <a:ext cx="4041648" cy="54662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660" y="1066468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074673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904872"/>
            <a:ext cx="4041648" cy="45671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904872"/>
            <a:ext cx="4041648" cy="45671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2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3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61989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4033644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4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5840"/>
            <a:ext cx="8229600" cy="5466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472044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661FCBD-300C-A74A-B6C5-B61A9A5C88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3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3600" b="1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398463" indent="-228600" algn="l" defTabSz="914400" rtl="0" eaLnBrk="1" latinLnBrk="0" hangingPunct="1">
        <a:spcBef>
          <a:spcPct val="20000"/>
        </a:spcBef>
        <a:buClr>
          <a:schemeClr val="accent3"/>
        </a:buClr>
        <a:buSzPct val="120000"/>
        <a:buFont typeface="Wingdings" charset="2"/>
        <a:buChar char="§"/>
        <a:defRPr sz="2000" kern="1200"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2pPr>
      <a:lvl3pPr marL="398462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accent2"/>
          </a:solidFill>
          <a:latin typeface="+mj-lt"/>
          <a:ea typeface="+mn-ea"/>
          <a:cs typeface="+mn-cs"/>
        </a:defRPr>
      </a:lvl3pPr>
      <a:lvl4pPr marL="568325" indent="-169863" algn="l" defTabSz="9144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600" kern="1200">
          <a:solidFill>
            <a:schemeClr val="accent4">
              <a:lumMod val="50000"/>
            </a:schemeClr>
          </a:solidFill>
          <a:latin typeface="+mj-lt"/>
          <a:ea typeface="+mn-ea"/>
          <a:cs typeface="+mn-cs"/>
        </a:defRPr>
      </a:lvl4pPr>
      <a:lvl5pPr marL="795338" indent="-16986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accent4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01434"/>
            <a:ext cx="8257106" cy="5070609"/>
          </a:xfrm>
        </p:spPr>
        <p:txBody>
          <a:bodyPr/>
          <a:lstStyle/>
          <a:p>
            <a:r>
              <a:rPr lang="en-US" dirty="0" smtClean="0"/>
              <a:t>Silicon detectors</a:t>
            </a:r>
          </a:p>
          <a:p>
            <a:endParaRPr lang="en-US" dirty="0"/>
          </a:p>
          <a:p>
            <a:r>
              <a:rPr lang="en-US" dirty="0" smtClean="0"/>
              <a:t>Other components</a:t>
            </a:r>
          </a:p>
          <a:p>
            <a:pPr lvl="2"/>
            <a:r>
              <a:rPr lang="en-US" dirty="0" smtClean="0"/>
              <a:t>from previous speakers</a:t>
            </a:r>
          </a:p>
          <a:p>
            <a:pPr lvl="2"/>
            <a:endParaRPr lang="en-US" dirty="0"/>
          </a:p>
          <a:p>
            <a:r>
              <a:rPr lang="en-US" dirty="0" smtClean="0"/>
              <a:t>Run and Preparations</a:t>
            </a:r>
          </a:p>
          <a:p>
            <a:endParaRPr lang="en-US" dirty="0"/>
          </a:p>
          <a:p>
            <a:r>
              <a:rPr lang="en-US" dirty="0" smtClean="0"/>
              <a:t>Overall impression: </a:t>
            </a:r>
          </a:p>
          <a:p>
            <a:pPr lvl="1"/>
            <a:r>
              <a:rPr lang="en-US" dirty="0" smtClean="0"/>
              <a:t>heroic and lucky job, because we assembled </a:t>
            </a:r>
            <a:r>
              <a:rPr lang="en-US" dirty="0" err="1" smtClean="0"/>
              <a:t>exp</a:t>
            </a:r>
            <a:r>
              <a:rPr lang="en-US" dirty="0" smtClean="0"/>
              <a:t> during </a:t>
            </a:r>
            <a:r>
              <a:rPr lang="en-US" dirty="0" err="1" smtClean="0"/>
              <a:t>beamtime</a:t>
            </a:r>
            <a:endParaRPr lang="en-US" dirty="0" smtClean="0"/>
          </a:p>
          <a:p>
            <a:pPr lvl="1"/>
            <a:r>
              <a:rPr lang="en-US" dirty="0" smtClean="0"/>
              <a:t>but stability, consistency compromised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Upgrade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80942" y="815420"/>
            <a:ext cx="180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Peter </a:t>
            </a:r>
            <a:r>
              <a:rPr lang="en-US" dirty="0" smtClean="0">
                <a:solidFill>
                  <a:schemeClr val="bg2"/>
                </a:solidFill>
              </a:rPr>
              <a:t>Kammel</a:t>
            </a:r>
            <a:endParaRPr lang="en-US" dirty="0"/>
          </a:p>
        </p:txBody>
      </p:sp>
      <p:pic>
        <p:nvPicPr>
          <p:cNvPr id="8" name="Picture 7" descr="SiPackage1-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97" y="1522087"/>
            <a:ext cx="3596650" cy="26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1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1280"/>
            <a:ext cx="8229600" cy="803896"/>
          </a:xfrm>
        </p:spPr>
        <p:txBody>
          <a:bodyPr/>
          <a:lstStyle/>
          <a:p>
            <a:r>
              <a:rPr lang="en-US" dirty="0" smtClean="0"/>
              <a:t>Si Detector Improvements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5760" y="1005839"/>
            <a:ext cx="4648250" cy="54662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Natural setup</a:t>
            </a:r>
          </a:p>
          <a:p>
            <a:pPr lvl="1"/>
            <a:r>
              <a:rPr lang="en-US" dirty="0" err="1" smtClean="0"/>
              <a:t>SiL</a:t>
            </a:r>
            <a:r>
              <a:rPr lang="en-US" dirty="0" smtClean="0"/>
              <a:t>/</a:t>
            </a:r>
            <a:r>
              <a:rPr lang="en-US" dirty="0" err="1" smtClean="0"/>
              <a:t>SiR</a:t>
            </a:r>
            <a:endParaRPr lang="en-US" dirty="0" smtClean="0"/>
          </a:p>
          <a:p>
            <a:pPr lvl="2"/>
            <a:r>
              <a:rPr lang="en-US" dirty="0"/>
              <a:t>each on separate MSI8</a:t>
            </a:r>
          </a:p>
          <a:p>
            <a:pPr lvl="2"/>
            <a:r>
              <a:rPr lang="en-US" dirty="0"/>
              <a:t>try to improve TFA shaping or</a:t>
            </a:r>
            <a:br>
              <a:rPr lang="en-US" dirty="0"/>
            </a:br>
            <a:r>
              <a:rPr lang="en-US" dirty="0"/>
              <a:t>modify that sum is 1-4 </a:t>
            </a:r>
            <a:r>
              <a:rPr lang="en-US" dirty="0" smtClean="0"/>
              <a:t>only</a:t>
            </a:r>
          </a:p>
          <a:p>
            <a:pPr lvl="2"/>
            <a:r>
              <a:rPr lang="en-US" dirty="0" smtClean="0"/>
              <a:t>prepare attenuator</a:t>
            </a:r>
          </a:p>
          <a:p>
            <a:pPr lvl="2"/>
            <a:r>
              <a:rPr lang="en-US" dirty="0" smtClean="0"/>
              <a:t>modified Osaka flange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Si16 </a:t>
            </a:r>
          </a:p>
          <a:p>
            <a:pPr lvl="2"/>
            <a:r>
              <a:rPr lang="en-US" dirty="0" smtClean="0"/>
              <a:t>on MSI16</a:t>
            </a:r>
          </a:p>
          <a:p>
            <a:pPr lvl="2"/>
            <a:r>
              <a:rPr lang="en-US" dirty="0" smtClean="0"/>
              <a:t>prepare cables</a:t>
            </a:r>
          </a:p>
          <a:p>
            <a:pPr lvl="2"/>
            <a:r>
              <a:rPr lang="en-US" dirty="0" smtClean="0"/>
              <a:t>prepare attenuators</a:t>
            </a:r>
          </a:p>
          <a:p>
            <a:pPr lvl="2"/>
            <a:r>
              <a:rPr lang="en-US" dirty="0" err="1" smtClean="0"/>
              <a:t>Accuglas</a:t>
            </a:r>
            <a:r>
              <a:rPr lang="en-US" dirty="0" smtClean="0"/>
              <a:t> sub-d </a:t>
            </a:r>
            <a:r>
              <a:rPr lang="en-US" dirty="0" err="1" smtClean="0"/>
              <a:t>feedthrough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Needs testing</a:t>
            </a:r>
          </a:p>
          <a:p>
            <a:r>
              <a:rPr lang="en-US" dirty="0" smtClean="0"/>
              <a:t>Who wants to get involved ?</a:t>
            </a:r>
          </a:p>
          <a:p>
            <a:r>
              <a:rPr lang="en-US" dirty="0" smtClean="0"/>
              <a:t>How to organize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 descr="Screen Shot 2014-03-22 at 10.2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19" y="941589"/>
            <a:ext cx="4927481" cy="299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5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Detector Improvements 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05840"/>
            <a:ext cx="8229600" cy="5852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Improve noise stability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69863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Improve </a:t>
            </a:r>
            <a:r>
              <a:rPr lang="en-US" dirty="0" err="1" smtClean="0"/>
              <a:t>feedthrough</a:t>
            </a:r>
            <a:r>
              <a:rPr lang="en-US" dirty="0" smtClean="0"/>
              <a:t> and cables: high quality BNC cables and </a:t>
            </a:r>
            <a:r>
              <a:rPr lang="en-US" dirty="0" err="1" smtClean="0"/>
              <a:t>lemo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Mount </a:t>
            </a:r>
            <a:r>
              <a:rPr lang="en-US" dirty="0" smtClean="0"/>
              <a:t>shielded boxes on flange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protect </a:t>
            </a:r>
            <a:r>
              <a:rPr lang="en-US" dirty="0" smtClean="0"/>
              <a:t>preamp and </a:t>
            </a:r>
            <a:r>
              <a:rPr lang="en-US" dirty="0" err="1" smtClean="0"/>
              <a:t>feedthroughShort</a:t>
            </a:r>
            <a:r>
              <a:rPr lang="en-US" dirty="0" smtClean="0"/>
              <a:t> cables</a:t>
            </a:r>
            <a:endParaRPr lang="en-US" dirty="0" smtClean="0"/>
          </a:p>
          <a:p>
            <a:pPr lvl="2"/>
            <a:r>
              <a:rPr lang="en-US" dirty="0" smtClean="0"/>
              <a:t>UW/OU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Other ideas ?</a:t>
            </a:r>
          </a:p>
          <a:p>
            <a:pPr lvl="2"/>
            <a:r>
              <a:rPr lang="en-US" dirty="0" smtClean="0"/>
              <a:t>In vacuum </a:t>
            </a:r>
            <a:r>
              <a:rPr lang="en-US" dirty="0" smtClean="0"/>
              <a:t>requires </a:t>
            </a:r>
            <a:r>
              <a:rPr lang="en-US" dirty="0" smtClean="0"/>
              <a:t>effort, but interesting, </a:t>
            </a:r>
          </a:p>
          <a:p>
            <a:pPr lvl="2"/>
            <a:r>
              <a:rPr lang="en-US" dirty="0" smtClean="0"/>
              <a:t>if we can use sub-d </a:t>
            </a:r>
            <a:r>
              <a:rPr lang="en-US" dirty="0" err="1" smtClean="0"/>
              <a:t>feedthrough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Build new FADC crate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linear </a:t>
            </a:r>
            <a:r>
              <a:rPr lang="en-US" dirty="0" smtClean="0"/>
              <a:t>power supply (UW)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Dedicated test set-up for Si16 with MSI16, noise, cables, dynamic </a:t>
            </a:r>
            <a:r>
              <a:rPr lang="en-US" dirty="0" smtClean="0"/>
              <a:t>range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 descr="Screen Shot 2014-03-23 at 3.51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1" y="1448318"/>
            <a:ext cx="7086600" cy="1066800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  <p:pic>
        <p:nvPicPr>
          <p:cNvPr id="7" name="Picture 6" descr="Screen Shot 2014-03-24 at 10.11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70" y="3126396"/>
            <a:ext cx="3104852" cy="276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4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system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DAQ</a:t>
            </a:r>
            <a:endParaRPr lang="en-US" dirty="0"/>
          </a:p>
          <a:p>
            <a:pPr lvl="1"/>
            <a:r>
              <a:rPr lang="en-US" dirty="0" smtClean="0"/>
              <a:t>500 MHz FADC for </a:t>
            </a:r>
            <a:r>
              <a:rPr lang="en-US" dirty="0" err="1" smtClean="0"/>
              <a:t>muSC</a:t>
            </a:r>
            <a:r>
              <a:rPr lang="en-US" dirty="0"/>
              <a:t> </a:t>
            </a:r>
            <a:r>
              <a:rPr lang="en-US" dirty="0" smtClean="0"/>
              <a:t>and other scintillators</a:t>
            </a:r>
          </a:p>
          <a:p>
            <a:pPr lvl="2"/>
            <a:r>
              <a:rPr lang="en-US" dirty="0" smtClean="0"/>
              <a:t>or </a:t>
            </a:r>
            <a:r>
              <a:rPr lang="en-US" dirty="0" err="1" smtClean="0"/>
              <a:t>muSC</a:t>
            </a:r>
            <a:r>
              <a:rPr lang="en-US" dirty="0" smtClean="0"/>
              <a:t> on TDC</a:t>
            </a:r>
          </a:p>
          <a:p>
            <a:r>
              <a:rPr lang="en-US" dirty="0" smtClean="0"/>
              <a:t>FADC</a:t>
            </a:r>
          </a:p>
          <a:p>
            <a:pPr lvl="1"/>
            <a:r>
              <a:rPr lang="en-US" dirty="0" smtClean="0"/>
              <a:t>Stability of new firmware, better crate, losses under study</a:t>
            </a:r>
          </a:p>
          <a:p>
            <a:r>
              <a:rPr lang="en-US" dirty="0" smtClean="0"/>
              <a:t>Alignment</a:t>
            </a:r>
          </a:p>
          <a:p>
            <a:pPr lvl="1"/>
            <a:r>
              <a:rPr lang="en-US" dirty="0" smtClean="0"/>
              <a:t>Prepare better alignment laser set-up</a:t>
            </a:r>
          </a:p>
          <a:p>
            <a:r>
              <a:rPr lang="en-US" dirty="0" err="1" smtClean="0"/>
              <a:t>Ge</a:t>
            </a:r>
            <a:r>
              <a:rPr lang="en-US" dirty="0" smtClean="0"/>
              <a:t> detector</a:t>
            </a:r>
          </a:p>
          <a:p>
            <a:pPr lvl="1"/>
            <a:r>
              <a:rPr lang="en-US" dirty="0" smtClean="0"/>
              <a:t>In good shape, some puzzles, better measurement position?</a:t>
            </a:r>
          </a:p>
          <a:p>
            <a:r>
              <a:rPr lang="en-US" dirty="0" smtClean="0"/>
              <a:t>Neutron detectors</a:t>
            </a:r>
          </a:p>
          <a:p>
            <a:pPr lvl="1"/>
            <a:r>
              <a:rPr lang="en-US" dirty="0" smtClean="0"/>
              <a:t>Still some work ahead</a:t>
            </a:r>
          </a:p>
          <a:p>
            <a:r>
              <a:rPr lang="en-US" dirty="0" smtClean="0"/>
              <a:t>Scintillators</a:t>
            </a:r>
          </a:p>
          <a:p>
            <a:pPr lvl="1"/>
            <a:r>
              <a:rPr lang="en-US" dirty="0" smtClean="0"/>
              <a:t>Vacuum seals (better gluing or no aluminum pipe), improve strain relief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8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38" descr="F:\EigeneDateien\MuCap\Vorträge\Troia2007\expha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65" y="1373402"/>
            <a:ext cx="3581464" cy="449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66" y="1040032"/>
            <a:ext cx="5911715" cy="5441511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PSI will only run 6 months during the next 2 </a:t>
            </a:r>
            <a:r>
              <a:rPr lang="en-US" sz="2000" dirty="0" err="1" smtClean="0"/>
              <a:t>yrs</a:t>
            </a:r>
            <a:endParaRPr lang="en-US" sz="2000" dirty="0" smtClean="0"/>
          </a:p>
          <a:p>
            <a:pPr lvl="1"/>
            <a:r>
              <a:rPr lang="en-US" dirty="0" smtClean="0"/>
              <a:t>Director’s decision to increase funds for new light source construction</a:t>
            </a:r>
          </a:p>
          <a:p>
            <a:r>
              <a:rPr lang="en-US" sz="2000" dirty="0" smtClean="0"/>
              <a:t>piE1 was one of the most competitive areas</a:t>
            </a:r>
          </a:p>
          <a:p>
            <a:endParaRPr lang="en-US" dirty="0"/>
          </a:p>
          <a:p>
            <a:r>
              <a:rPr lang="en-US" sz="2000" dirty="0" smtClean="0"/>
              <a:t>I think it will be difficult to get more than 2 weeks in piE1 (</a:t>
            </a:r>
            <a:r>
              <a:rPr lang="en-US" sz="2000" smtClean="0"/>
              <a:t>request </a:t>
            </a:r>
            <a:r>
              <a:rPr lang="en-US" sz="2000" smtClean="0"/>
              <a:t>4?)</a:t>
            </a:r>
            <a:r>
              <a:rPr lang="en-US" sz="2000" dirty="0" smtClean="0"/>
              <a:t>, neutron measurement in piM1? Final </a:t>
            </a:r>
            <a:r>
              <a:rPr lang="en-US" sz="2000" dirty="0" err="1" smtClean="0"/>
              <a:t>MuSun</a:t>
            </a:r>
            <a:r>
              <a:rPr lang="en-US" sz="2000" dirty="0" smtClean="0"/>
              <a:t> run.</a:t>
            </a:r>
          </a:p>
          <a:p>
            <a:endParaRPr lang="en-US" dirty="0"/>
          </a:p>
          <a:p>
            <a:r>
              <a:rPr lang="en-US" sz="2000" dirty="0" smtClean="0"/>
              <a:t>Would 2 weeks be enough ?</a:t>
            </a:r>
          </a:p>
          <a:p>
            <a:endParaRPr lang="en-US" sz="2000" dirty="0"/>
          </a:p>
          <a:p>
            <a:r>
              <a:rPr lang="en-US" sz="2000" dirty="0" smtClean="0"/>
              <a:t>Run first in cycle with </a:t>
            </a:r>
            <a:r>
              <a:rPr lang="en-US" sz="2000" dirty="0" smtClean="0"/>
              <a:t> &gt;2 </a:t>
            </a:r>
            <a:r>
              <a:rPr lang="en-US" sz="2000" dirty="0" smtClean="0"/>
              <a:t>weeks advanced on site preparations, to be ready 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r>
              <a:rPr lang="en-US" sz="2000" dirty="0" smtClean="0"/>
              <a:t>Preparation time in area not a problem, if properly scheduled, </a:t>
            </a:r>
            <a:r>
              <a:rPr lang="en-US" sz="1700" dirty="0" smtClean="0"/>
              <a:t>separating wall</a:t>
            </a:r>
            <a:endParaRPr lang="en-US" sz="17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2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">
  <a:themeElements>
    <a:clrScheme name="Custom 7">
      <a:dk1>
        <a:sysClr val="windowText" lastClr="000000"/>
      </a:dk1>
      <a:lt1>
        <a:sysClr val="window" lastClr="FFFFFF"/>
      </a:lt1>
      <a:dk2>
        <a:srgbClr val="2F5897"/>
      </a:dk2>
      <a:lt2>
        <a:srgbClr val="727578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362F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12604543</TotalTime>
  <Pages>15</Pages>
  <Words>249</Words>
  <Application>Microsoft Macintosh PowerPoint</Application>
  <PresentationFormat>Letter Paper (8.5x11 in)</PresentationFormat>
  <Paragraphs>84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template</vt:lpstr>
      <vt:lpstr>Hardware Upgrade Summary</vt:lpstr>
      <vt:lpstr>Si Detector Improvements I</vt:lpstr>
      <vt:lpstr>Si Detector Improvements II</vt:lpstr>
      <vt:lpstr>Other system improvements</vt:lpstr>
      <vt:lpstr>Run Planning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</dc:title>
  <dc:subject/>
  <dc:creator>P. Kammel</dc:creator>
  <cp:keywords/>
  <dc:description/>
  <cp:lastModifiedBy>Peter Kammel</cp:lastModifiedBy>
  <cp:revision>648</cp:revision>
  <cp:lastPrinted>2014-03-23T00:17:41Z</cp:lastPrinted>
  <dcterms:created xsi:type="dcterms:W3CDTF">1998-11-13T10:19:43Z</dcterms:created>
  <dcterms:modified xsi:type="dcterms:W3CDTF">2014-03-25T03:45:00Z</dcterms:modified>
  <cp:category/>
</cp:coreProperties>
</file>