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79" r:id="rId4"/>
    <p:sldId id="280" r:id="rId5"/>
    <p:sldId id="261" r:id="rId6"/>
    <p:sldId id="282" r:id="rId7"/>
    <p:sldId id="281" r:id="rId8"/>
    <p:sldId id="265" r:id="rId9"/>
    <p:sldId id="271" r:id="rId10"/>
    <p:sldId id="273" r:id="rId11"/>
    <p:sldId id="275" r:id="rId12"/>
    <p:sldId id="260" r:id="rId13"/>
    <p:sldId id="267" r:id="rId14"/>
    <p:sldId id="269" r:id="rId15"/>
    <p:sldId id="270" r:id="rId16"/>
    <p:sldId id="272" r:id="rId17"/>
    <p:sldId id="274" r:id="rId18"/>
    <p:sldId id="266" r:id="rId19"/>
    <p:sldId id="26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70E9B-025E-9B4B-ADEA-8CE47EB154A8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2DF3E-3A2A-5340-9CFB-555AB923A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83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83A9-BFF3-7E44-A8E8-4380EFE53DF1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AFAFD-7617-5840-86E3-F37F4A13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70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37FF-C937-494A-BEED-B86E826FB557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224F-2F7E-DD47-9FE0-B2D1A9716675}" type="datetime2">
              <a:rPr lang="en-US" smtClean="0"/>
              <a:t>Friday, March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908-A50E-5C47-8743-2E21C1B65B3D}" type="datetime2">
              <a:rPr lang="en-US" smtClean="0"/>
              <a:t>Friday, March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2ADC-1A03-9445-997B-8FF504D4B088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1608-4DEA-1E49-A1CC-D9AF309082D3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F1C-9B7C-E14D-8AC0-EE961479BB41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3836-A4DC-6E46-9E1F-BEEF613D148F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CAA-AF89-7B43-BF3F-6760E3BA5C1B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F4D8-7709-0849-B2C3-6037206ACCD8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C180-A27A-444F-8000-149C385E5E6E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9E07-0E3B-B144-9D3D-6E373054B744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41140D-5335-E740-BF4A-2B5AC93FA10D}" type="datetime2">
              <a:rPr lang="en-US" smtClean="0"/>
              <a:t>Friday, March 28,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Excel_Sheet3.xlsx"/><Relationship Id="rId5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Excel_Sheet4.xlsx"/><Relationship Id="rId5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39" y="1219200"/>
            <a:ext cx="7528561" cy="2152650"/>
          </a:xfrm>
        </p:spPr>
        <p:txBody>
          <a:bodyPr/>
          <a:lstStyle/>
          <a:p>
            <a:r>
              <a:rPr lang="en-US" sz="5400" dirty="0" smtClean="0"/>
              <a:t>Tevatron Data </a:t>
            </a:r>
            <a:r>
              <a:rPr lang="en-US" sz="5400" dirty="0" err="1" smtClean="0"/>
              <a:t>Curation</a:t>
            </a:r>
            <a:r>
              <a:rPr lang="en-US" sz="5400" dirty="0" smtClean="0"/>
              <a:t> Update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7344" y="3375491"/>
            <a:ext cx="6298456" cy="68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Gene Oleynik, Fermilab</a:t>
            </a:r>
          </a:p>
          <a:p>
            <a:r>
              <a:rPr lang="en-US" dirty="0" smtClean="0"/>
              <a:t>Department Head, Data Movement and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29609"/>
            <a:ext cx="8042276" cy="84889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near completion of migration to T2 media.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are on track on our commitment to maintain Tevatron </a:t>
            </a:r>
            <a:r>
              <a:rPr lang="en-US" dirty="0"/>
              <a:t>d</a:t>
            </a:r>
            <a:r>
              <a:rPr lang="en-US" dirty="0" smtClean="0"/>
              <a:t>ata to 2020.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5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3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07679"/>
          </a:xfrm>
        </p:spPr>
        <p:txBody>
          <a:bodyPr/>
          <a:lstStyle/>
          <a:p>
            <a:r>
              <a:rPr lang="en-US" dirty="0" smtClean="0"/>
              <a:t>Technology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0837"/>
            <a:ext cx="8042276" cy="4663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the course of the </a:t>
            </a:r>
            <a:r>
              <a:rPr lang="en-US" dirty="0" smtClean="0"/>
              <a:t>Tevatron (not even counting 8mm):</a:t>
            </a:r>
          </a:p>
          <a:p>
            <a:pPr lvl="1"/>
            <a:r>
              <a:rPr lang="en-US" dirty="0" smtClean="0"/>
              <a:t>&gt; 90x increase in tape capacity</a:t>
            </a:r>
          </a:p>
          <a:p>
            <a:pPr lvl="1"/>
            <a:r>
              <a:rPr lang="en-US" dirty="0" smtClean="0"/>
              <a:t>&gt; 24x increase in transfer rate </a:t>
            </a:r>
          </a:p>
          <a:p>
            <a:pPr lvl="1"/>
            <a:r>
              <a:rPr lang="en-US" dirty="0" smtClean="0"/>
              <a:t>Decommissioned 9310 &amp; ADIC AML-2 tape libraries. </a:t>
            </a:r>
          </a:p>
          <a:p>
            <a:pPr lvl="1"/>
            <a:r>
              <a:rPr lang="en-US" dirty="0" smtClean="0"/>
              <a:t>Migrated off 9940A, 9940B, LTO1, LTO2, LTO3 to LTO4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Currently migrating LTO4 to T2 (5.4TB/cartridge media)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Care taken to insure all migrated data is copied and correct:</a:t>
            </a:r>
          </a:p>
          <a:p>
            <a:pPr lvl="1"/>
            <a:r>
              <a:rPr lang="en-US" dirty="0" smtClean="0"/>
              <a:t>Read back and verify checksum for every migrated file </a:t>
            </a:r>
          </a:p>
          <a:p>
            <a:pPr lvl="1"/>
            <a:r>
              <a:rPr lang="en-US" dirty="0" smtClean="0"/>
              <a:t>Validate metadata is correct</a:t>
            </a:r>
          </a:p>
          <a:p>
            <a:pPr lvl="1"/>
            <a:r>
              <a:rPr lang="en-US" dirty="0" smtClean="0"/>
              <a:t>Verify no file left behind when disposing of older media (new extra paranoid step)</a:t>
            </a:r>
            <a:endParaRPr lang="en-US" dirty="0"/>
          </a:p>
          <a:p>
            <a:pPr lvl="1"/>
            <a:r>
              <a:rPr lang="en-US" dirty="0" smtClean="0"/>
              <a:t>Ramping up migration took to a lot of effort and time. Use up to 8 “Migration Stations” in parallel.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8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27095"/>
            <a:ext cx="8042276" cy="801858"/>
          </a:xfrm>
        </p:spPr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28953"/>
            <a:ext cx="8042276" cy="5146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Decreasing track pitch yields higher demands on  the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Dimensional stability: </a:t>
            </a:r>
            <a:r>
              <a:rPr lang="en-US" dirty="0"/>
              <a:t>T</a:t>
            </a:r>
            <a:r>
              <a:rPr lang="en-US" dirty="0" smtClean="0"/>
              <a:t>emperature </a:t>
            </a:r>
            <a:r>
              <a:rPr lang="en-US" dirty="0"/>
              <a:t>and humidity </a:t>
            </a:r>
            <a:r>
              <a:rPr lang="en-US" dirty="0" smtClean="0"/>
              <a:t>results in creep and can cause read problems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Dust </a:t>
            </a:r>
            <a:r>
              <a:rPr lang="en-US" dirty="0"/>
              <a:t>and other debris. Fine dust is of most </a:t>
            </a:r>
            <a:r>
              <a:rPr lang="en-US" dirty="0" smtClean="0"/>
              <a:t>concern.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Content Placeholder 5" descr="pitch_vs_time.png"/>
          <p:cNvPicPr>
            <a:picLocks noChangeAspect="1"/>
          </p:cNvPicPr>
          <p:nvPr/>
        </p:nvPicPr>
        <p:blipFill>
          <a:blip r:embed="rId2"/>
          <a:srcRect t="5113" b="5113"/>
          <a:stretch>
            <a:fillRect/>
          </a:stretch>
        </p:blipFill>
        <p:spPr>
          <a:xfrm>
            <a:off x="2618170" y="2132468"/>
            <a:ext cx="4740279" cy="256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6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7471"/>
            <a:ext cx="8042276" cy="781481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9275" y="1128952"/>
            <a:ext cx="8042276" cy="4814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try to stay within the recommended operating range for Humidity and temperature: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Dust, the recommendation is Class 8 cleanroom. We are about class 9 (better).</a:t>
            </a:r>
          </a:p>
          <a:p>
            <a:pPr marL="274320" lvl="1" indent="0">
              <a:buNone/>
            </a:pPr>
            <a:r>
              <a:rPr lang="en-US" b="1" i="1" dirty="0"/>
              <a:t>W</a:t>
            </a:r>
            <a:r>
              <a:rPr lang="en-US" b="1" i="1" dirty="0" smtClean="0"/>
              <a:t>e still see </a:t>
            </a:r>
            <a:r>
              <a:rPr lang="en-US" b="1" i="1" dirty="0"/>
              <a:t>d</a:t>
            </a:r>
            <a:r>
              <a:rPr lang="en-US" b="1" i="1" dirty="0" smtClean="0"/>
              <a:t>ust built up in the libraries over the years, though it has not caused problems yet.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42" y="2159900"/>
            <a:ext cx="6845979" cy="166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7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463393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Integrity, Monitoring and 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1"/>
            <a:ext cx="8042276" cy="4513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ata integrity:</a:t>
            </a:r>
          </a:p>
          <a:p>
            <a:pPr lvl="1"/>
            <a:r>
              <a:rPr lang="en-US" dirty="0" smtClean="0"/>
              <a:t>End-to-end </a:t>
            </a:r>
            <a:r>
              <a:rPr lang="en-US" dirty="0" err="1" smtClean="0"/>
              <a:t>checksumming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Spot </a:t>
            </a:r>
            <a:r>
              <a:rPr lang="en-US" dirty="0">
                <a:solidFill>
                  <a:srgbClr val="FF0000"/>
                </a:solidFill>
              </a:rPr>
              <a:t>sampling </a:t>
            </a:r>
            <a:r>
              <a:rPr lang="en-US" dirty="0" smtClean="0">
                <a:solidFill>
                  <a:srgbClr val="FF0000"/>
                </a:solidFill>
              </a:rPr>
              <a:t>files’ checksums</a:t>
            </a:r>
          </a:p>
          <a:p>
            <a:pPr lvl="1"/>
            <a:r>
              <a:rPr lang="en-US" dirty="0" smtClean="0"/>
              <a:t>Experiment accesses (very good coverage while running)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Write-protect filled tapes</a:t>
            </a:r>
          </a:p>
          <a:p>
            <a:pPr lvl="1"/>
            <a:r>
              <a:rPr lang="en-US" dirty="0" smtClean="0"/>
              <a:t>Extensive proactive health monitoring (soft errors, rates, etc.).</a:t>
            </a:r>
          </a:p>
          <a:p>
            <a:pPr marL="0" indent="0">
              <a:buNone/>
            </a:pPr>
            <a:r>
              <a:rPr lang="en-US" dirty="0" smtClean="0"/>
              <a:t>Environment </a:t>
            </a:r>
            <a:r>
              <a:rPr lang="en-US" dirty="0"/>
              <a:t>m</a:t>
            </a:r>
            <a:r>
              <a:rPr lang="en-US" dirty="0" smtClean="0"/>
              <a:t>onitoring: </a:t>
            </a:r>
          </a:p>
          <a:p>
            <a:pPr lvl="1"/>
            <a:r>
              <a:rPr lang="en-US" dirty="0" smtClean="0"/>
              <a:t>Wireless temperature/humidity recorders at libraries</a:t>
            </a:r>
          </a:p>
          <a:p>
            <a:pPr lvl="1"/>
            <a:r>
              <a:rPr lang="en-US" dirty="0" smtClean="0"/>
              <a:t>Portable industrial dust detector. Sampled around the rooms</a:t>
            </a:r>
          </a:p>
          <a:p>
            <a:pPr marL="0" indent="0">
              <a:buNone/>
            </a:pPr>
            <a:r>
              <a:rPr lang="en-US" dirty="0" smtClean="0"/>
              <a:t>DR:</a:t>
            </a:r>
          </a:p>
          <a:p>
            <a:pPr lvl="1"/>
            <a:r>
              <a:rPr lang="en-US" dirty="0" smtClean="0"/>
              <a:t>Data is mostly single copy, but CDF RAW is basically included in RECO, and The RAW and RECO are in separate data centers</a:t>
            </a:r>
          </a:p>
          <a:p>
            <a:pPr lvl="1"/>
            <a:r>
              <a:rPr lang="en-US" dirty="0" smtClean="0"/>
              <a:t>Online database backups at different data center than databases</a:t>
            </a:r>
          </a:p>
          <a:p>
            <a:pPr lvl="1"/>
            <a:r>
              <a:rPr lang="en-US" dirty="0" smtClean="0"/>
              <a:t>Second copy efforts started for CDF (FNAL to CNAF)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6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42" y="347472"/>
            <a:ext cx="8637663" cy="848898"/>
          </a:xfrm>
        </p:spPr>
        <p:txBody>
          <a:bodyPr/>
          <a:lstStyle/>
          <a:p>
            <a:r>
              <a:rPr lang="en-US" dirty="0" smtClean="0"/>
              <a:t>Integrity </a:t>
            </a:r>
            <a:r>
              <a:rPr lang="en-US" dirty="0"/>
              <a:t>I</a:t>
            </a:r>
            <a:r>
              <a:rPr lang="en-US" dirty="0" smtClean="0"/>
              <a:t>ssues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Encountered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54393"/>
            <a:ext cx="8042276" cy="46716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Fine debris buildup in LTO4 drives (bad tape batch?) resulting in slow transfers (like an hour to </a:t>
            </a:r>
            <a:r>
              <a:rPr lang="en-US" b="1" dirty="0" smtClean="0"/>
              <a:t>successfully! </a:t>
            </a:r>
            <a:r>
              <a:rPr lang="en-US" dirty="0" smtClean="0"/>
              <a:t>read a GB file), No data loss, required close monitoring to proactively replace drives.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Slitting Debris in a batch of T2 media. No data loss.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Several instances of insects on tape at Grid Center. Some data loss (CMS T2).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Mangled tape (</a:t>
            </a:r>
            <a:r>
              <a:rPr lang="en-US" b="1" i="1" dirty="0" smtClean="0">
                <a:solidFill>
                  <a:srgbClr val="FF0000"/>
                </a:solidFill>
              </a:rPr>
              <a:t>very</a:t>
            </a:r>
            <a:r>
              <a:rPr lang="en-US" dirty="0" smtClean="0">
                <a:solidFill>
                  <a:srgbClr val="FF0000"/>
                </a:solidFill>
              </a:rPr>
              <a:t> rare, though we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ust recently had such an incident with a CMS T2 </a:t>
            </a:r>
            <a:r>
              <a:rPr lang="en-US" dirty="0">
                <a:solidFill>
                  <a:srgbClr val="FF0000"/>
                </a:solidFill>
              </a:rPr>
              <a:t>media 15,170/15,707 </a:t>
            </a:r>
            <a:r>
              <a:rPr lang="en-US" dirty="0" smtClean="0">
                <a:solidFill>
                  <a:srgbClr val="FF0000"/>
                </a:solidFill>
              </a:rPr>
              <a:t>recovered).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Other firmware bugs – potential data losses (had copies).</a:t>
            </a:r>
          </a:p>
          <a:p>
            <a:r>
              <a:rPr lang="en-US" dirty="0" smtClean="0"/>
              <a:t>A number of unreadable files: 13/15M for Tevatron.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e have never encountered a checksum error from tape, just sense media errors</a:t>
            </a:r>
            <a:r>
              <a:rPr lang="en-US" dirty="0" smtClean="0"/>
              <a:t>. Successful reading of files may be sufficient.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6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739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Integrity and Monitoring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currently sample randomly selected tapes and  files and tapes and verify checksums.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this the right thing to do in data preservation mode?  </a:t>
            </a:r>
            <a:r>
              <a:rPr lang="en-US" b="1" i="1" dirty="0" smtClean="0">
                <a:solidFill>
                  <a:srgbClr val="FF0000"/>
                </a:solidFill>
              </a:rPr>
              <a:t>Do we risk mangling or inserting debris or…?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 we measure Data loss? </a:t>
            </a:r>
          </a:p>
          <a:p>
            <a:pPr lvl="1"/>
            <a:r>
              <a:rPr lang="en-US" dirty="0" smtClean="0"/>
              <a:t>The real impact is lost statistical significance, and that varies (a calibration file vs. a RAW data file). </a:t>
            </a:r>
            <a:endParaRPr lang="en-US" dirty="0"/>
          </a:p>
          <a:p>
            <a:pPr lvl="1"/>
            <a:r>
              <a:rPr lang="en-US" dirty="0" smtClean="0"/>
              <a:t>Easiest to do is lost files or potentially lost (is it lost if it exists elsewhere?).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w</a:t>
            </a:r>
            <a:r>
              <a:rPr lang="en-US" dirty="0" smtClean="0"/>
              <a:t>ork in progress.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3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17336"/>
            <a:ext cx="8042276" cy="801859"/>
          </a:xfrm>
        </p:spPr>
        <p:txBody>
          <a:bodyPr/>
          <a:lstStyle/>
          <a:p>
            <a:r>
              <a:rPr lang="en-US" dirty="0" smtClean="0"/>
              <a:t>So what does all this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9435"/>
            <a:ext cx="8042276" cy="4908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Amortized costs </a:t>
            </a:r>
            <a:r>
              <a:rPr lang="en-US" dirty="0"/>
              <a:t>(</a:t>
            </a:r>
            <a:r>
              <a:rPr lang="en-US" dirty="0" smtClean="0"/>
              <a:t>M&amp;S costs over the appropriate  lifetimes)</a:t>
            </a:r>
          </a:p>
          <a:p>
            <a:pPr lvl="1"/>
            <a:r>
              <a:rPr lang="en-US" dirty="0" smtClean="0"/>
              <a:t>Tape and disk hardware</a:t>
            </a:r>
          </a:p>
          <a:p>
            <a:pPr lvl="1"/>
            <a:r>
              <a:rPr lang="en-US" dirty="0" smtClean="0"/>
              <a:t>Infrastructure equipment, servers, network switches.</a:t>
            </a:r>
          </a:p>
          <a:p>
            <a:pPr lvl="1"/>
            <a:r>
              <a:rPr lang="en-US" dirty="0" smtClean="0"/>
              <a:t>Migration (media amortization ~ 6 year), tape trade-in, decrease in tape cost over time</a:t>
            </a:r>
          </a:p>
          <a:p>
            <a:pPr marL="0" indent="0">
              <a:buNone/>
            </a:pPr>
            <a:r>
              <a:rPr lang="en-US" dirty="0" smtClean="0"/>
              <a:t>Yearly costs:</a:t>
            </a:r>
          </a:p>
          <a:p>
            <a:r>
              <a:rPr lang="en-US" dirty="0" smtClean="0"/>
              <a:t>Salaries: 5.5 system admin, 4.5 developers</a:t>
            </a:r>
          </a:p>
          <a:p>
            <a:r>
              <a:rPr lang="en-US" dirty="0"/>
              <a:t>Facilities (electric, building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Maintenance</a:t>
            </a:r>
          </a:p>
          <a:p>
            <a:pPr marL="0" indent="0">
              <a:buNone/>
            </a:pPr>
            <a:r>
              <a:rPr lang="en-US" dirty="0" smtClean="0"/>
              <a:t>Lab overhead costs for staff and M&amp;S </a:t>
            </a:r>
          </a:p>
          <a:p>
            <a:pPr marL="0" indent="0">
              <a:buNone/>
            </a:pPr>
            <a:r>
              <a:rPr lang="en-US" dirty="0" smtClean="0"/>
              <a:t>Duty factor: assume 50% of library occupied by customers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Estimate ~ $25-35/TB/</a:t>
            </a:r>
            <a:r>
              <a:rPr lang="en-US" dirty="0" err="1" smtClean="0"/>
              <a:t>yr</a:t>
            </a:r>
            <a:r>
              <a:rPr lang="en-US" dirty="0" smtClean="0"/>
              <a:t> for tape      5-10x this for disk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96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4400"/>
            <a:ext cx="8042276" cy="770499"/>
          </a:xfrm>
        </p:spPr>
        <p:txBody>
          <a:bodyPr/>
          <a:lstStyle/>
          <a:p>
            <a:r>
              <a:rPr lang="en-US" dirty="0" smtClean="0"/>
              <a:t>What keeps me awake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8075"/>
            <a:ext cx="8042276" cy="4909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Large unplanned effort and costs: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 software technology sustainable. In-house and collaborative expertise sustainable?</a:t>
            </a:r>
          </a:p>
          <a:p>
            <a:pPr lvl="1"/>
            <a:r>
              <a:rPr lang="en-US" dirty="0" smtClean="0"/>
              <a:t>This can be expensive to move from: new interfaces, formats, data migration and etc. may all be needed</a:t>
            </a:r>
          </a:p>
          <a:p>
            <a:pPr marL="0" indent="0">
              <a:buNone/>
            </a:pPr>
            <a:r>
              <a:rPr lang="en-US" dirty="0" smtClean="0"/>
              <a:t>Reliance on proprietary vendor technology</a:t>
            </a:r>
          </a:p>
          <a:p>
            <a:pPr lvl="1"/>
            <a:r>
              <a:rPr lang="en-US" dirty="0" smtClean="0"/>
              <a:t>We use widely adopted hardware, but it could be costly and require a costly migration to different technology if there is a vendor issue</a:t>
            </a:r>
          </a:p>
          <a:p>
            <a:pPr marL="0" indent="0">
              <a:buNone/>
            </a:pPr>
            <a:r>
              <a:rPr lang="en-US" dirty="0" smtClean="0"/>
              <a:t>Dust Cleanup?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4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Tevatron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79509"/>
            <a:ext cx="8042276" cy="43102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Tevatron Data located in two Data Centers on site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21 PB </a:t>
            </a:r>
            <a:r>
              <a:rPr lang="en-US" dirty="0"/>
              <a:t>of tape storage </a:t>
            </a:r>
            <a:r>
              <a:rPr lang="en-US" dirty="0" smtClean="0"/>
              <a:t>about equally </a:t>
            </a:r>
            <a:r>
              <a:rPr lang="en-US" dirty="0"/>
              <a:t>split between D0 &amp; CDF</a:t>
            </a:r>
          </a:p>
          <a:p>
            <a:pPr marL="349250" lvl="1" indent="0">
              <a:buNone/>
            </a:pPr>
            <a:r>
              <a:rPr lang="en-US" dirty="0" smtClean="0"/>
              <a:t>Combined </a:t>
            </a:r>
            <a:r>
              <a:rPr lang="en-US" dirty="0"/>
              <a:t>front-</a:t>
            </a:r>
            <a:r>
              <a:rPr lang="en-US" dirty="0" smtClean="0"/>
              <a:t>end </a:t>
            </a:r>
            <a:r>
              <a:rPr lang="en-US" dirty="0"/>
              <a:t>disk cache on the order of </a:t>
            </a:r>
            <a:r>
              <a:rPr lang="en-US" dirty="0">
                <a:solidFill>
                  <a:srgbClr val="FF0000"/>
                </a:solidFill>
              </a:rPr>
              <a:t>3 PB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GRID Computing Center: RAW and Online Database backups: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Tevatron uses 1/4 10000 slot libraries there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Feynman Computing Center: Reconstructed and other  data: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3 10,000 slot SL8500 shared with other experiments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cache disks located </a:t>
            </a:r>
            <a:r>
              <a:rPr lang="en-US" dirty="0" smtClean="0"/>
              <a:t>here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22 Run II T10000C drives 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Copy of CDF RAW + n-tuples @ CNAF in progress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1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track density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Content Placeholder 7" descr="tracks_vs_time.png"/>
          <p:cNvPicPr>
            <a:picLocks noGrp="1" noChangeAspect="1"/>
          </p:cNvPicPr>
          <p:nvPr/>
        </p:nvPicPr>
        <p:blipFill>
          <a:blip r:embed="rId2"/>
          <a:srcRect l="-4815" r="-4815"/>
          <a:stretch>
            <a:fillRect/>
          </a:stretch>
        </p:blipFill>
        <p:spPr>
          <a:xfrm>
            <a:off x="234442" y="1600201"/>
            <a:ext cx="8781064" cy="482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6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Tevatron Tape Transfers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104900"/>
              </p:ext>
            </p:extLst>
          </p:nvPr>
        </p:nvGraphicFramePr>
        <p:xfrm>
          <a:off x="845851" y="1524000"/>
          <a:ext cx="6967417" cy="4743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Worksheet" r:id="rId4" imgW="8597900" imgH="5854700" progId="Excel.Sheet.12">
                  <p:embed/>
                </p:oleObj>
              </mc:Choice>
              <mc:Fallback>
                <p:oleObj name="Worksheet" r:id="rId4" imgW="8597900" imgH="5854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5851" y="1524000"/>
                        <a:ext cx="6967417" cy="4743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5936039" y="5297260"/>
            <a:ext cx="924926" cy="1828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656971" y="4989483"/>
            <a:ext cx="1498490" cy="307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400" dirty="0"/>
              <a:t>500 TB to CNAF</a:t>
            </a:r>
          </a:p>
        </p:txBody>
      </p:sp>
    </p:spTree>
    <p:extLst>
      <p:ext uri="{BB962C8B-B14F-4D97-AF65-F5344CB8AC3E}">
        <p14:creationId xmlns:p14="http://schemas.microsoft.com/office/powerpoint/2010/main" val="204743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Active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360960"/>
              </p:ext>
            </p:extLst>
          </p:nvPr>
        </p:nvGraphicFramePr>
        <p:xfrm>
          <a:off x="622859" y="1391634"/>
          <a:ext cx="7614707" cy="5185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4" imgW="8597900" imgH="5854700" progId="Excel.Sheet.12">
                  <p:embed/>
                </p:oleObj>
              </mc:Choice>
              <mc:Fallback>
                <p:oleObj name="Worksheet" r:id="rId4" imgW="8597900" imgH="5854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2859" y="1391634"/>
                        <a:ext cx="7614707" cy="5185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1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269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Technology Migration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761036"/>
              </p:ext>
            </p:extLst>
          </p:nvPr>
        </p:nvGraphicFramePr>
        <p:xfrm>
          <a:off x="122881" y="1341087"/>
          <a:ext cx="889822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680"/>
                <a:gridCol w="704680"/>
                <a:gridCol w="704680"/>
                <a:gridCol w="704680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  <a:gridCol w="2171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LTO2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&gt; LTO4 (7380)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9940A &gt; LTO4 (1330)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9940B &gt; LTO4 (18300)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LTO1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&gt; LTO4 (1075)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LTO3    &gt;</a:t>
                      </a:r>
                      <a:r>
                        <a:rPr lang="en-US" baseline="0" dirty="0" smtClean="0"/>
                        <a:t> LTO4,T2 (4000)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LTO4    &gt; T2 (18963/25028)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en-US" dirty="0" smtClean="0"/>
                        <a:t>    In progress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996" y="4233314"/>
            <a:ext cx="84528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Parenthetical numbers are number of tapes migrated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Migration Activities – Obviously a continual process</a:t>
            </a:r>
          </a:p>
          <a:p>
            <a:r>
              <a:rPr lang="en-US" sz="2000" dirty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76% complete overall: 94% done with CDF, 58% D0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RAW data is complete, need spokes signoff to remove LTO4</a:t>
            </a:r>
          </a:p>
          <a:p>
            <a:r>
              <a:rPr lang="en-US" sz="2000" dirty="0" smtClean="0"/>
              <a:t>By </a:t>
            </a:r>
            <a:r>
              <a:rPr lang="en-US" sz="2000" dirty="0"/>
              <a:t>the end of FY14, we will have migrated over 57,000 Tevatron media with a final count of less than 4000!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31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distribution at </a:t>
            </a:r>
            <a:r>
              <a:rPr lang="en-US" dirty="0" smtClean="0"/>
              <a:t>GCC GS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879890"/>
              </p:ext>
            </p:extLst>
          </p:nvPr>
        </p:nvGraphicFramePr>
        <p:xfrm>
          <a:off x="579804" y="1394678"/>
          <a:ext cx="7752756" cy="527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4" imgW="8597900" imgH="5854700" progId="Excel.Sheet.12">
                  <p:embed/>
                </p:oleObj>
              </mc:Choice>
              <mc:Fallback>
                <p:oleObj name="Worksheet" r:id="rId4" imgW="8597900" imgH="5854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804" y="1394678"/>
                        <a:ext cx="7752756" cy="527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51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distribution at FCC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865769"/>
              </p:ext>
            </p:extLst>
          </p:nvPr>
        </p:nvGraphicFramePr>
        <p:xfrm>
          <a:off x="607414" y="1422518"/>
          <a:ext cx="7785946" cy="530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Worksheet" r:id="rId4" imgW="8597900" imgH="5854700" progId="Excel.Sheet.12">
                  <p:embed/>
                </p:oleObj>
              </mc:Choice>
              <mc:Fallback>
                <p:oleObj name="Worksheet" r:id="rId4" imgW="8597900" imgH="5854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7414" y="1422518"/>
                        <a:ext cx="7785946" cy="5301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43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5457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echnology Migration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46" y="1458230"/>
            <a:ext cx="8042276" cy="475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Cyclically move to newer denser tape technology.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Run II is T10000C (5 TB/cart). These same media can be used in T10000D (8 TB/cart) and T10000D can read T10000C written media.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=&gt; This technology will last the preservation period.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 to use </a:t>
            </a:r>
            <a:r>
              <a:rPr lang="en-US" dirty="0"/>
              <a:t>in-house developed </a:t>
            </a:r>
            <a:r>
              <a:rPr lang="en-US" dirty="0" smtClean="0"/>
              <a:t>and </a:t>
            </a:r>
            <a:r>
              <a:rPr lang="en-US" dirty="0"/>
              <a:t>HEP </a:t>
            </a:r>
            <a:r>
              <a:rPr lang="en-US" dirty="0" smtClean="0"/>
              <a:t>collaborative storage  software:</a:t>
            </a:r>
          </a:p>
          <a:p>
            <a:pPr lvl="1"/>
            <a:r>
              <a:rPr lang="en-US" dirty="0" smtClean="0"/>
              <a:t>Enstore </a:t>
            </a:r>
          </a:p>
          <a:p>
            <a:pPr lvl="1"/>
            <a:r>
              <a:rPr lang="en-US" dirty="0" smtClean="0"/>
              <a:t>SAM</a:t>
            </a:r>
            <a:r>
              <a:rPr lang="en-US" dirty="0"/>
              <a:t>, </a:t>
            </a:r>
            <a:r>
              <a:rPr lang="en-US" dirty="0" smtClean="0"/>
              <a:t>SAM cache</a:t>
            </a:r>
          </a:p>
          <a:p>
            <a:pPr lvl="1"/>
            <a:r>
              <a:rPr lang="en-US" dirty="0" smtClean="0"/>
              <a:t>dCache (</a:t>
            </a:r>
            <a:r>
              <a:rPr lang="en-US" dirty="0" smtClean="0">
                <a:solidFill>
                  <a:srgbClr val="FF0000"/>
                </a:solidFill>
              </a:rPr>
              <a:t>we are about to deploy a D0 dCache for preservation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7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3746"/>
            <a:ext cx="8042276" cy="895938"/>
          </a:xfrm>
        </p:spPr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03514"/>
            <a:ext cx="8042276" cy="4829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Minimize the differences in technologies by the experiments and support sustainable ones.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Plan to stay on T2 media for some time</a:t>
            </a:r>
            <a:r>
              <a:rPr lang="en-US" dirty="0" smtClean="0">
                <a:solidFill>
                  <a:srgbClr val="FF0000"/>
                </a:solidFill>
              </a:rPr>
              <a:t>. Complete migration to T2 by the end of FY14.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D0 investigating moving to </a:t>
            </a:r>
            <a:r>
              <a:rPr lang="en-US" dirty="0" err="1" smtClean="0"/>
              <a:t>SAM+dCache</a:t>
            </a:r>
            <a:r>
              <a:rPr lang="en-US" dirty="0" smtClean="0"/>
              <a:t> rather than SAM Cache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the amount of equipment to support</a:t>
            </a:r>
          </a:p>
          <a:p>
            <a:pPr lvl="1"/>
            <a:r>
              <a:rPr lang="en-US" dirty="0" smtClean="0"/>
              <a:t>CDF plans to reduce their cache disk from the 2011 level down to about 6% of that by 2016. D0 will likely do similar</a:t>
            </a:r>
          </a:p>
          <a:p>
            <a:pPr lvl="1"/>
            <a:r>
              <a:rPr lang="en-US" dirty="0" smtClean="0"/>
              <a:t>T10000C tape drive count has been reduced from LTO4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Completion of Fermi </a:t>
            </a:r>
            <a:r>
              <a:rPr lang="en-US" dirty="0"/>
              <a:t>&gt;</a:t>
            </a:r>
            <a:r>
              <a:rPr lang="en-US" dirty="0" smtClean="0"/>
              <a:t>&gt; CNAF copies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99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626</TotalTime>
  <Words>1074</Words>
  <Application>Microsoft Macintosh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Clarity</vt:lpstr>
      <vt:lpstr>Worksheet</vt:lpstr>
      <vt:lpstr>Tevatron Data Curation Update</vt:lpstr>
      <vt:lpstr>Current Tevatron Storage</vt:lpstr>
      <vt:lpstr>Current Tevatron Tape Transfers</vt:lpstr>
      <vt:lpstr>Distribution of Active Data</vt:lpstr>
      <vt:lpstr>Technology Migration</vt:lpstr>
      <vt:lpstr>Media distribution at GCC GS Library</vt:lpstr>
      <vt:lpstr>Media distribution at FCC Libraries</vt:lpstr>
      <vt:lpstr>Technology Migration</vt:lpstr>
      <vt:lpstr>Moving Forward</vt:lpstr>
      <vt:lpstr>Conclusion</vt:lpstr>
      <vt:lpstr>Backup slides</vt:lpstr>
      <vt:lpstr>Technology Migration</vt:lpstr>
      <vt:lpstr>Environment</vt:lpstr>
      <vt:lpstr>Environment</vt:lpstr>
      <vt:lpstr>Integrity, Monitoring and Disaster Recovery</vt:lpstr>
      <vt:lpstr>Integrity Issues We Have Encountered</vt:lpstr>
      <vt:lpstr>Integrity and Monitoring open questions</vt:lpstr>
      <vt:lpstr>So what does all this cost?</vt:lpstr>
      <vt:lpstr>What keeps me awake</vt:lpstr>
      <vt:lpstr>Tape track density trend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Tevatron Data Curation </dc:title>
  <dc:creator>Gene Oleynik</dc:creator>
  <cp:lastModifiedBy>Gene Oleynik</cp:lastModifiedBy>
  <cp:revision>75</cp:revision>
  <dcterms:created xsi:type="dcterms:W3CDTF">2014-01-10T19:51:42Z</dcterms:created>
  <dcterms:modified xsi:type="dcterms:W3CDTF">2014-03-28T17:54:29Z</dcterms:modified>
</cp:coreProperties>
</file>