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32"/>
  </p:notesMasterIdLst>
  <p:handoutMasterIdLst>
    <p:handoutMasterId r:id="rId33"/>
  </p:handoutMasterIdLst>
  <p:sldIdLst>
    <p:sldId id="273" r:id="rId2"/>
    <p:sldId id="275" r:id="rId3"/>
    <p:sldId id="276" r:id="rId4"/>
    <p:sldId id="278" r:id="rId5"/>
    <p:sldId id="277" r:id="rId6"/>
    <p:sldId id="279" r:id="rId7"/>
    <p:sldId id="280" r:id="rId8"/>
    <p:sldId id="274" r:id="rId9"/>
    <p:sldId id="281" r:id="rId10"/>
    <p:sldId id="282" r:id="rId11"/>
    <p:sldId id="283" r:id="rId12"/>
    <p:sldId id="298" r:id="rId13"/>
    <p:sldId id="297" r:id="rId14"/>
    <p:sldId id="299" r:id="rId15"/>
    <p:sldId id="300" r:id="rId16"/>
    <p:sldId id="301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302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64" autoAdjust="0"/>
  </p:normalViewPr>
  <p:slideViewPr>
    <p:cSldViewPr snapToGrid="0" snapToObjects="1">
      <p:cViewPr varScale="1">
        <p:scale>
          <a:sx n="133" d="100"/>
          <a:sy n="133" d="100"/>
        </p:scale>
        <p:origin x="-11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3F0C2D-8FD2-F141-B9D2-BB240C045086}" type="datetimeFigureOut">
              <a:rPr lang="en-US"/>
              <a:pPr>
                <a:defRPr/>
              </a:pPr>
              <a:t>5/31/14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BD2077-28A4-E745-9070-78901476C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03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E68C9F-E843-454A-9A19-5320BCD3840E}" type="datetimeFigureOut">
              <a:rPr lang="en-US"/>
              <a:pPr>
                <a:defRPr/>
              </a:pPr>
              <a:t>5/31/14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F1DE5F-0975-4B43-8962-9F6AB46C3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490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129FD-DCA0-4F23-AAB3-E6FE205C2C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98F82A-DA6F-FE49-9A1A-AA429818BFC7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5225" y="685800"/>
            <a:ext cx="4424363" cy="3319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818" y="4344458"/>
            <a:ext cx="5380071" cy="38549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13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Lipton Higgs Factory Workshop[ 11/16/2012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7CABF-D697-3449-8067-CB06DD9D4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4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Lipton Higgs Factory Workshop[ 11/16/2012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37042-5BBE-F445-A1B7-E126F4B8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7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Lipton Higgs Factory Workshop[ 11/16/2012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7874-1475-2146-BE23-485A44F53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4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Lipton Higgs Factory Workshop[ 11/16/2012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DB27B-CE2F-4F4E-8CFE-337446703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4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Lipton Higgs Factory Workshop[ 11/16/2012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7623-93E0-0242-A428-7A4258702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2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Lipton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4D96-4C9A-B64F-AA51-FCBB6412F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Lipton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16925-2FC7-F84C-B00E-5059FF2A9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7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Lipton Higgs Factory Workshop[ 11/16/2012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B638-5196-DA42-B299-EABC33A09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6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Lipton Higgs Factory Workshop[ 11/16/2012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D482-2A15-E546-864C-99359F031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6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Lipton Higgs Factory Workshop[ 11/16/2012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73BD-CF4B-9045-ABEA-ADFCE196E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4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 Lipton Higgs Factory Workshop[ 11/16/2012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FBC3F-383B-BE47-9A5D-39451B906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6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4549775" cy="89376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911225"/>
            <a:ext cx="60198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R. Lipton 2013 SLAC Summer Institute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CB8794-BA09-9148-8AF3-763967BDE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1F497D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1F497D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1F497D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1F497D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1F497D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1F497D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1F497D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1F497D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1F497D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660066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800000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15968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arxiv.org/abs/arXiv:1405.0285" TargetMode="External"/><Relationship Id="rId5" Type="http://schemas.openxmlformats.org/officeDocument/2006/relationships/hyperlink" Target="http://arxiv.org/abs/arXiv:1404.2924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://arxiv.org/abs/arXiv:1405.3455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31300" cy="1331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latin typeface="Calibri" charset="0"/>
              </a:rPr>
              <a:t>Muon</a:t>
            </a:r>
            <a:r>
              <a:rPr lang="en-US" b="1" dirty="0" smtClean="0">
                <a:latin typeface="Calibri" charset="0"/>
              </a:rPr>
              <a:t> Collider Physics and Detector</a:t>
            </a:r>
            <a:r>
              <a:rPr lang="en-US" b="1" dirty="0">
                <a:latin typeface="Calibri" charset="0"/>
              </a:rPr>
              <a:t/>
            </a:r>
            <a:br>
              <a:rPr lang="en-US" b="1" dirty="0">
                <a:latin typeface="Calibri" charset="0"/>
              </a:rPr>
            </a:br>
            <a:r>
              <a:rPr lang="en-US" sz="2000" dirty="0">
                <a:latin typeface="Calibri" charset="0"/>
              </a:rPr>
              <a:t>Ronald Lipton, Fermilab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0" y="1452563"/>
            <a:ext cx="8959850" cy="553085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Energy 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Physics has had remarkable success at the Frontier culminating </a:t>
            </a:r>
            <a:r>
              <a:rPr lang="en-US" dirty="0" smtClean="0">
                <a:solidFill>
                  <a:srgbClr val="800000"/>
                </a:solidFill>
                <a:latin typeface="Calibri" charset="0"/>
              </a:rPr>
              <a:t>Sessions:</a:t>
            </a:r>
          </a:p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rgbClr val="800000"/>
                </a:solidFill>
                <a:latin typeface="Calibri" charset="0"/>
              </a:rPr>
              <a:t>Theory Perspectives</a:t>
            </a:r>
          </a:p>
          <a:p>
            <a:pPr marL="400050" lvl="1" indent="0">
              <a:buFont typeface="Arial" charset="0"/>
              <a:buNone/>
            </a:pPr>
            <a:r>
              <a:rPr lang="en-US" dirty="0" smtClean="0">
                <a:solidFill>
                  <a:srgbClr val="800000"/>
                </a:solidFill>
                <a:latin typeface="Calibri" charset="0"/>
              </a:rPr>
              <a:t>Zhen Liu</a:t>
            </a:r>
          </a:p>
          <a:p>
            <a:pPr marL="400050" lvl="1" indent="0">
              <a:buFont typeface="Arial" charset="0"/>
              <a:buNone/>
            </a:pPr>
            <a:r>
              <a:rPr lang="en-US" dirty="0" smtClean="0">
                <a:solidFill>
                  <a:srgbClr val="800000"/>
                </a:solidFill>
                <a:latin typeface="Calibri" charset="0"/>
              </a:rPr>
              <a:t>Adam Martin </a:t>
            </a: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Calibri" charset="0"/>
              </a:rPr>
              <a:t>Higgs.</a:t>
            </a:r>
            <a:br>
              <a:rPr lang="en-US" dirty="0">
                <a:solidFill>
                  <a:schemeClr val="bg1"/>
                </a:solidFill>
                <a:latin typeface="Calibri" charset="0"/>
              </a:rPr>
            </a:br>
            <a:r>
              <a:rPr lang="en-US" dirty="0">
                <a:solidFill>
                  <a:schemeClr val="bg1"/>
                </a:solidFill>
                <a:latin typeface="Calibri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charset="0"/>
              </a:rPr>
            </a:br>
            <a:r>
              <a:rPr lang="en-US" dirty="0" smtClean="0">
                <a:solidFill>
                  <a:schemeClr val="bg1"/>
                </a:solidFill>
                <a:latin typeface="Calibri" charset="0"/>
              </a:rPr>
              <a:t>\</a:t>
            </a:r>
            <a:endParaRPr lang="en-US" dirty="0">
              <a:solidFill>
                <a:srgbClr val="800000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dirty="0" smtClean="0">
                <a:solidFill>
                  <a:srgbClr val="800000"/>
                </a:solidFill>
                <a:latin typeface="Calibri" charset="0"/>
              </a:rPr>
              <a:t>Physics and detector studies status</a:t>
            </a:r>
          </a:p>
          <a:p>
            <a:pPr marL="400050" lvl="1" indent="0">
              <a:buFont typeface="Arial" charset="0"/>
              <a:buNone/>
            </a:pPr>
            <a:r>
              <a:rPr lang="en-US" dirty="0" smtClean="0">
                <a:solidFill>
                  <a:srgbClr val="800000"/>
                </a:solidFill>
                <a:latin typeface="Calibri" charset="0"/>
              </a:rPr>
              <a:t>Anna </a:t>
            </a:r>
            <a:r>
              <a:rPr lang="en-US" dirty="0" err="1" smtClean="0">
                <a:solidFill>
                  <a:srgbClr val="800000"/>
                </a:solidFill>
                <a:latin typeface="Calibri" charset="0"/>
              </a:rPr>
              <a:t>Mazzacane</a:t>
            </a:r>
            <a:r>
              <a:rPr lang="en-US" dirty="0">
                <a:solidFill>
                  <a:srgbClr val="800000"/>
                </a:solidFill>
                <a:latin typeface="Calibri" charset="0"/>
              </a:rPr>
              <a:t/>
            </a:r>
            <a:br>
              <a:rPr lang="en-US" dirty="0">
                <a:solidFill>
                  <a:srgbClr val="800000"/>
                </a:solidFill>
                <a:latin typeface="Calibri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charset="0"/>
              </a:rPr>
              <a:t>Vito </a:t>
            </a:r>
            <a:r>
              <a:rPr lang="en-US" dirty="0" err="1" smtClean="0">
                <a:solidFill>
                  <a:srgbClr val="800000"/>
                </a:solidFill>
                <a:latin typeface="Calibri" charset="0"/>
              </a:rPr>
              <a:t>DiBenedetto</a:t>
            </a:r>
            <a:endParaRPr lang="en-US" dirty="0" smtClean="0">
              <a:solidFill>
                <a:srgbClr val="800000"/>
              </a:solidFill>
              <a:latin typeface="Calibri" charset="0"/>
            </a:endParaRPr>
          </a:p>
          <a:p>
            <a:pPr marL="400050" lvl="1" indent="0">
              <a:buFont typeface="Arial" charset="0"/>
              <a:buNone/>
            </a:pPr>
            <a:r>
              <a:rPr lang="en-US" dirty="0" smtClean="0">
                <a:solidFill>
                  <a:srgbClr val="800000"/>
                </a:solidFill>
                <a:latin typeface="Calibri" charset="0"/>
              </a:rPr>
              <a:t>Hans Wenzel (Alex Conway)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Lipton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D4D96-4C9A-B64F-AA51-FCBB6412FF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7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9073" y="0"/>
            <a:ext cx="156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(Adam Martin)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78148" y="1486270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Lipton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D4D96-4C9A-B64F-AA51-FCBB6412FF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92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901" y="28645"/>
            <a:ext cx="156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(Adam Martin)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6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92200"/>
            <a:ext cx="7015162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framework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40866" y="914400"/>
            <a:ext cx="3996655" cy="3419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Used for ILC and CLIC physics studies: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Many reconstruction modules available e.g.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PFA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accent2"/>
                </a:solidFill>
              </a:rPr>
              <a:t>Tracking, Vertexing, B-tagging 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Good relations with SLAC group  provide support, contribute to the tutorial, e.g. changes specific to the muon collider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7475" y="92232"/>
            <a:ext cx="152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(Hans Wenzel)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189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mcdrcal01 detector in org.lcsim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June   21</a:t>
            </a:r>
            <a:r>
              <a:rPr lang="en-GB" baseline="30000" dirty="0" smtClean="0"/>
              <a:t>st</a:t>
            </a:r>
            <a:r>
              <a:rPr lang="en-GB" dirty="0" smtClean="0"/>
              <a:t> 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pic>
        <p:nvPicPr>
          <p:cNvPr id="6" name="Picture 5" descr="mcdrcal01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56455"/>
            <a:ext cx="3962400" cy="4020545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71600" y="1066800"/>
            <a:ext cx="3163888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000" b="1" dirty="0"/>
              <a:t>5T solenoidal field,</a:t>
            </a:r>
          </a:p>
          <a:p>
            <a:r>
              <a:rPr lang="en-US" sz="2000" b="1" dirty="0"/>
              <a:t>     </a:t>
            </a:r>
            <a:r>
              <a:rPr lang="en-US" sz="2000" b="1" dirty="0" smtClean="0"/>
              <a:t>radius=3.075m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Calorimeter </a:t>
            </a:r>
            <a:r>
              <a:rPr lang="en-US" sz="2000" b="1" dirty="0"/>
              <a:t>dimensions:</a:t>
            </a:r>
          </a:p>
          <a:p>
            <a:r>
              <a:rPr lang="en-US" sz="2000" b="1" dirty="0"/>
              <a:t>Rmin: </a:t>
            </a:r>
            <a:r>
              <a:rPr lang="en-US" sz="2000" b="1" dirty="0" smtClean="0"/>
              <a:t>1.36 </a:t>
            </a:r>
            <a:r>
              <a:rPr lang="en-US" sz="2000" b="1" dirty="0"/>
              <a:t>m</a:t>
            </a:r>
          </a:p>
          <a:p>
            <a:r>
              <a:rPr lang="en-US" sz="2000" b="1" dirty="0"/>
              <a:t>Rmax: </a:t>
            </a:r>
            <a:r>
              <a:rPr lang="en-US" sz="2000" b="1" dirty="0" smtClean="0"/>
              <a:t>3.07 </a:t>
            </a:r>
            <a:r>
              <a:rPr lang="en-US" sz="2000" b="1" dirty="0"/>
              <a:t>m</a:t>
            </a:r>
          </a:p>
          <a:p>
            <a:r>
              <a:rPr lang="en-US" sz="2000" b="1" dirty="0"/>
              <a:t>Length: </a:t>
            </a:r>
            <a:r>
              <a:rPr lang="en-US" sz="2000" b="1" dirty="0" smtClean="0"/>
              <a:t>2x3.702 </a:t>
            </a:r>
            <a:r>
              <a:rPr lang="en-US" sz="2000" b="1" dirty="0"/>
              <a:t>m </a:t>
            </a:r>
          </a:p>
        </p:txBody>
      </p:sp>
      <p:pic>
        <p:nvPicPr>
          <p:cNvPr id="8" name="Picture 7" descr="mcdrcal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3810000" cy="42613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24400" y="5099561"/>
            <a:ext cx="4198585" cy="815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Good relation with accelerator group,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Easy to change detector design if e.g.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shielding/MDI changes. Declared DMZ.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7475" y="92232"/>
            <a:ext cx="152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(Hans Wenzel)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5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30000" dirty="0"/>
              <a:t>0</a:t>
            </a:r>
            <a:r>
              <a:rPr lang="en-US" dirty="0">
                <a:sym typeface="Wingdings" panose="05000000000000000000" pitchFamily="2" charset="2"/>
              </a:rPr>
              <a:t> bb event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May   30</a:t>
            </a:r>
            <a:r>
              <a:rPr lang="en-GB" baseline="30000" dirty="0" smtClean="0"/>
              <a:t>th</a:t>
            </a:r>
            <a:r>
              <a:rPr lang="en-GB" dirty="0" smtClean="0"/>
              <a:t> 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386"/>
            <a:ext cx="8809933" cy="5069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7475" y="92232"/>
            <a:ext cx="152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(Hans Wenzel)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Study - SM </a:t>
            </a: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map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14600"/>
            <a:ext cx="6448534" cy="3937000"/>
          </a:xfrm>
          <a:prstGeom prst="rect">
            <a:avLst/>
          </a:prstGeom>
        </p:spPr>
      </p:pic>
      <p:pic>
        <p:nvPicPr>
          <p:cNvPr id="8" name="Picture 7" descr="map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5800"/>
            <a:ext cx="5617592" cy="170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4267200"/>
            <a:ext cx="2290361" cy="1226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Require:</a:t>
            </a:r>
          </a:p>
          <a:p>
            <a:r>
              <a:rPr lang="en-US" sz="2800" dirty="0" err="1" smtClean="0">
                <a:solidFill>
                  <a:srgbClr val="008000"/>
                </a:solidFill>
              </a:rPr>
              <a:t>Evis</a:t>
            </a:r>
            <a:r>
              <a:rPr lang="en-US" sz="2800" dirty="0" smtClean="0">
                <a:solidFill>
                  <a:srgbClr val="008000"/>
                </a:solidFill>
              </a:rPr>
              <a:t>&gt; 98GeV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in Detector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7475" y="92232"/>
            <a:ext cx="152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(Hans Wenzel)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16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May   30</a:t>
            </a:r>
            <a:r>
              <a:rPr lang="en-GB" baseline="30000" smtClean="0"/>
              <a:t>th</a:t>
            </a:r>
            <a:r>
              <a:rPr lang="en-GB" smtClean="0"/>
              <a:t>   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pic>
        <p:nvPicPr>
          <p:cNvPr id="5" name="Picture 4" descr="map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1" y="0"/>
            <a:ext cx="6023346" cy="5805973"/>
          </a:xfrm>
          <a:prstGeom prst="rect">
            <a:avLst/>
          </a:prstGeom>
        </p:spPr>
      </p:pic>
      <p:pic>
        <p:nvPicPr>
          <p:cNvPr id="6" name="Picture 5" descr="map7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399"/>
          <a:stretch/>
        </p:blipFill>
        <p:spPr>
          <a:xfrm>
            <a:off x="611216" y="3730407"/>
            <a:ext cx="7438274" cy="3145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7475" y="92232"/>
            <a:ext cx="152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(Hans Wenzel)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709203" cy="1594550"/>
          </a:xfrm>
        </p:spPr>
        <p:txBody>
          <a:bodyPr/>
          <a:lstStyle/>
          <a:p>
            <a:r>
              <a:rPr lang="en-US" dirty="0" smtClean="0"/>
              <a:t>Higgs</a:t>
            </a:r>
            <a:br>
              <a:rPr lang="en-US" dirty="0" smtClean="0"/>
            </a:br>
            <a:r>
              <a:rPr lang="en-US" dirty="0" smtClean="0"/>
              <a:t>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85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5D482-2A15-E546-864C-99359F03151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7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5543" y="15846"/>
            <a:ext cx="160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(A. </a:t>
            </a:r>
            <a:r>
              <a:rPr lang="en-US" dirty="0" err="1" smtClean="0">
                <a:solidFill>
                  <a:schemeClr val="bg1"/>
                </a:solidFill>
              </a:rPr>
              <a:t>Mazzacane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85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5D482-2A15-E546-864C-99359F03151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09964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5543" y="15846"/>
            <a:ext cx="160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(A. </a:t>
            </a:r>
            <a:r>
              <a:rPr lang="en-US" dirty="0" err="1" smtClean="0">
                <a:solidFill>
                  <a:schemeClr val="bg1"/>
                </a:solidFill>
              </a:rPr>
              <a:t>Mazzacane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4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5D482-2A15-E546-864C-99359F03151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46773" cy="3970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135" y="3151781"/>
            <a:ext cx="6269865" cy="3706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5394"/>
            <a:ext cx="160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(A. </a:t>
            </a:r>
            <a:r>
              <a:rPr lang="en-US" dirty="0" err="1" smtClean="0">
                <a:solidFill>
                  <a:schemeClr val="bg1"/>
                </a:solidFill>
              </a:rPr>
              <a:t>Mazzacane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3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7" y="153712"/>
            <a:ext cx="7765322" cy="970450"/>
          </a:xfrm>
        </p:spPr>
        <p:txBody>
          <a:bodyPr/>
          <a:lstStyle/>
          <a:p>
            <a:pPr lvl="1"/>
            <a:r>
              <a:rPr lang="en-US" dirty="0" smtClean="0"/>
              <a:t>Higgs Width: </a:t>
            </a:r>
            <a:r>
              <a:rPr lang="en-US" dirty="0" smtClean="0"/>
              <a:t>Motivation - </a:t>
            </a:r>
            <a:r>
              <a:rPr lang="en-US" dirty="0" smtClean="0">
                <a:solidFill>
                  <a:srgbClr val="800000"/>
                </a:solidFill>
              </a:rPr>
              <a:t>Zhen Liu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698" y="1417106"/>
            <a:ext cx="7765322" cy="1021772"/>
          </a:xfrm>
        </p:spPr>
        <p:txBody>
          <a:bodyPr/>
          <a:lstStyle/>
          <a:p>
            <a:r>
              <a:rPr lang="en-US" dirty="0" smtClean="0"/>
              <a:t>Setting the overall scale of the coupling strength</a:t>
            </a:r>
          </a:p>
          <a:p>
            <a:r>
              <a:rPr lang="en-US" dirty="0" smtClean="0"/>
              <a:t>A measurement/indicator of  ``buried decay mode’’[1]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79" y="2344014"/>
            <a:ext cx="3819048" cy="3809524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81" y="3021393"/>
            <a:ext cx="2808480" cy="69001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13" y="4248776"/>
            <a:ext cx="2808480" cy="12124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1570" y="6248401"/>
            <a:ext cx="835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 For example, see some well-motivated yet challenging modes discussed in the Exotic Higgs Decay, by D. Curtin, Z.L. et al., </a:t>
            </a:r>
            <a:r>
              <a:rPr lang="en-US" dirty="0" err="1" smtClean="0"/>
              <a:t>arxiv</a:t>
            </a:r>
            <a:r>
              <a:rPr lang="en-US" dirty="0" smtClean="0"/>
              <a:t>: 1312.4992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0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5D482-2A15-E546-864C-99359F03151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81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7364" y="0"/>
            <a:ext cx="160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(A. </a:t>
            </a:r>
            <a:r>
              <a:rPr lang="en-US" dirty="0" err="1" smtClean="0">
                <a:solidFill>
                  <a:schemeClr val="bg1"/>
                </a:solidFill>
              </a:rPr>
              <a:t>Mazzacane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2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5D482-2A15-E546-864C-99359F03151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843757" cy="3642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476" y="3642434"/>
            <a:ext cx="5381524" cy="3215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6164" y="38192"/>
            <a:ext cx="160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(A. </a:t>
            </a:r>
            <a:r>
              <a:rPr lang="en-US" dirty="0" err="1" smtClean="0">
                <a:solidFill>
                  <a:schemeClr val="bg1"/>
                </a:solidFill>
              </a:rPr>
              <a:t>Mazzacane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90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5D482-2A15-E546-864C-99359F03151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56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75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5D482-2A15-E546-864C-99359F03151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085"/>
            <a:ext cx="9144000" cy="55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31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5D482-2A15-E546-864C-99359F03151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921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2899202"/>
            <a:ext cx="8717893" cy="39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8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5D482-2A15-E546-864C-99359F03151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0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10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5D482-2A15-E546-864C-99359F03151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8849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50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5D482-2A15-E546-864C-99359F03151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8846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23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5D482-2A15-E546-864C-99359F03151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33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96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Studies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79388" y="1021658"/>
            <a:ext cx="4566278" cy="19191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A. Conway looked at </a:t>
            </a:r>
            <a:r>
              <a:rPr lang="en-US" dirty="0" err="1" smtClean="0"/>
              <a:t>higgs</a:t>
            </a:r>
            <a:r>
              <a:rPr lang="en-US" dirty="0" smtClean="0"/>
              <a:t> self-coupling at a high energy machine based on scaling CLIC studies.</a:t>
            </a:r>
          </a:p>
          <a:p>
            <a:pPr marL="0" indent="0">
              <a:buNone/>
            </a:pPr>
            <a:r>
              <a:rPr lang="en-US" dirty="0" smtClean="0"/>
              <a:t>Estimate 8% precision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Lipton Higgs Factory Workshop[ 11/16/2012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5D482-2A15-E546-864C-99359F03151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84" y="893763"/>
            <a:ext cx="1957467" cy="1414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051" y="1241267"/>
            <a:ext cx="2241949" cy="8020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33167" y="474160"/>
            <a:ext cx="363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 to coupling uncertainty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68" y="3141359"/>
            <a:ext cx="4336814" cy="33060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525" y="3167416"/>
            <a:ext cx="4181052" cy="328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9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162580"/>
            <a:ext cx="5541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600" dirty="0" smtClean="0">
                <a:latin typeface="Corbel"/>
              </a:rPr>
              <a:t>Total Width at the </a:t>
            </a:r>
            <a:r>
              <a:rPr lang="en-US" sz="3600" dirty="0" smtClean="0">
                <a:latin typeface="Corbel"/>
              </a:rPr>
              <a:t>LHC- </a:t>
            </a:r>
            <a:r>
              <a:rPr lang="en-US" dirty="0">
                <a:solidFill>
                  <a:srgbClr val="800000"/>
                </a:solidFill>
              </a:rPr>
              <a:t>Zhen Liu</a:t>
            </a:r>
          </a:p>
          <a:p>
            <a:endParaRPr lang="en-US" sz="3600" dirty="0">
              <a:latin typeface="Corbe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74" y="2713516"/>
            <a:ext cx="1220940" cy="3863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74" y="1674766"/>
            <a:ext cx="1210744" cy="7154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58859" y="1847820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On-shell: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58858" y="2722036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Off-shell: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58858" y="1261212"/>
            <a:ext cx="274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cross sections: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934670"/>
            <a:ext cx="9239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[1]C. </a:t>
            </a:r>
            <a:r>
              <a:rPr lang="en-US" dirty="0" err="1" smtClean="0"/>
              <a:t>Englert</a:t>
            </a:r>
            <a:r>
              <a:rPr lang="en-US" dirty="0" smtClean="0"/>
              <a:t> and M. </a:t>
            </a:r>
            <a:r>
              <a:rPr lang="en-US" dirty="0" err="1" smtClean="0"/>
              <a:t>Spannowsky</a:t>
            </a:r>
            <a:r>
              <a:rPr lang="en-US" dirty="0" smtClean="0"/>
              <a:t>, </a:t>
            </a:r>
            <a:r>
              <a:rPr lang="en-US" dirty="0"/>
              <a:t> </a:t>
            </a:r>
            <a:r>
              <a:rPr lang="en-US" b="1" dirty="0" smtClean="0">
                <a:hlinkClick r:id="rId4"/>
              </a:rPr>
              <a:t>arXiv:1405.0285</a:t>
            </a:r>
            <a:endParaRPr lang="en-US" b="1" dirty="0" smtClean="0"/>
          </a:p>
          <a:p>
            <a:r>
              <a:rPr lang="en-US" dirty="0" smtClean="0"/>
              <a:t>[2]For some interesting discussion of NP feed down into SM Higgs production, see F. Yu, </a:t>
            </a:r>
            <a:r>
              <a:rPr lang="en-US" b="1" dirty="0">
                <a:hlinkClick r:id="rId5"/>
              </a:rPr>
              <a:t>arXiv:1404.2924</a:t>
            </a:r>
            <a:r>
              <a:rPr lang="en-US" b="1" dirty="0"/>
              <a:t> </a:t>
            </a:r>
            <a:endParaRPr lang="en-US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4" y="961134"/>
            <a:ext cx="4782340" cy="4929695"/>
          </a:xfrm>
        </p:spPr>
      </p:pic>
      <p:sp>
        <p:nvSpPr>
          <p:cNvPr id="21" name="Rectangle 20"/>
          <p:cNvSpPr/>
          <p:nvPr/>
        </p:nvSpPr>
        <p:spPr>
          <a:xfrm>
            <a:off x="2778920" y="4341763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99CC"/>
                </a:solidFill>
                <a:latin typeface="arial" panose="020B0604020202020204" pitchFamily="34" charset="0"/>
                <a:hlinkClick r:id="rId7"/>
              </a:rPr>
              <a:t>arXiv:1405.3455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72501" y="3234519"/>
            <a:ext cx="4394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F. </a:t>
            </a:r>
            <a:r>
              <a:rPr lang="en-US" dirty="0" err="1" smtClean="0"/>
              <a:t>Caola</a:t>
            </a:r>
            <a:r>
              <a:rPr lang="en-US" dirty="0" smtClean="0"/>
              <a:t> and K. </a:t>
            </a:r>
            <a:r>
              <a:rPr lang="en-US" dirty="0" err="1" smtClean="0"/>
              <a:t>Melnikov</a:t>
            </a:r>
            <a:r>
              <a:rPr lang="en-US" dirty="0" smtClean="0"/>
              <a:t> estimated an “eventually” reach of ~10 SM width;</a:t>
            </a:r>
          </a:p>
          <a:p>
            <a:r>
              <a:rPr lang="en-US" dirty="0" smtClean="0"/>
              <a:t>CMS with current data ~5.4 SM </a:t>
            </a:r>
            <a:r>
              <a:rPr lang="en-US" dirty="0" err="1" smtClean="0"/>
              <a:t>witdh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48115" y="4157849"/>
            <a:ext cx="4195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 measurement, but:</a:t>
            </a:r>
          </a:p>
          <a:p>
            <a:pPr marL="342900" indent="-342900">
              <a:buAutoNum type="arabicParenR"/>
            </a:pPr>
            <a:r>
              <a:rPr lang="en-US" dirty="0" smtClean="0"/>
              <a:t>On-shell rate uncertainty</a:t>
            </a:r>
          </a:p>
          <a:p>
            <a:pPr marL="342900" indent="-342900">
              <a:buAutoNum type="arabicParenR"/>
            </a:pPr>
            <a:r>
              <a:rPr lang="en-US" dirty="0" err="1" smtClean="0"/>
              <a:t>Loop-running</a:t>
            </a:r>
            <a:r>
              <a:rPr lang="en-US" dirty="0" err="1" smtClean="0">
                <a:sym typeface="Wingdings" panose="05000000000000000000" pitchFamily="2" charset="2"/>
              </a:rPr>
              <a:t>interplay</a:t>
            </a:r>
            <a:r>
              <a:rPr lang="en-US" dirty="0" smtClean="0">
                <a:sym typeface="Wingdings" panose="05000000000000000000" pitchFamily="2" charset="2"/>
              </a:rPr>
              <a:t> of (at least) undetermined Top Yukawa [1]</a:t>
            </a:r>
          </a:p>
          <a:p>
            <a:pPr marL="342900" indent="-342900">
              <a:buAutoNum type="arabicParenR"/>
            </a:pPr>
            <a:r>
              <a:rPr lang="en-US" dirty="0" smtClean="0">
                <a:sym typeface="Wingdings" panose="05000000000000000000" pitchFamily="2" charset="2"/>
              </a:rPr>
              <a:t>Possible NP input [1,2]</a:t>
            </a:r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69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7" y="1151435"/>
            <a:ext cx="8261596" cy="4525963"/>
          </a:xfrm>
        </p:spPr>
        <p:txBody>
          <a:bodyPr/>
          <a:lstStyle/>
          <a:p>
            <a:r>
              <a:rPr lang="en-US" dirty="0" smtClean="0"/>
              <a:t>Over the last several years there has been enormous progress in understanding how to meet the challenges of detectors at a </a:t>
            </a:r>
            <a:r>
              <a:rPr lang="en-US" dirty="0" err="1" smtClean="0"/>
              <a:t>muon</a:t>
            </a:r>
            <a:r>
              <a:rPr lang="en-US" dirty="0" smtClean="0"/>
              <a:t> collider – this was due to a great team working with very </a:t>
            </a:r>
            <a:r>
              <a:rPr lang="en-US" smtClean="0"/>
              <a:t>limited resources.</a:t>
            </a:r>
            <a:endParaRPr lang="en-US" dirty="0" smtClean="0"/>
          </a:p>
          <a:p>
            <a:r>
              <a:rPr lang="en-US" dirty="0" smtClean="0"/>
              <a:t>We now believe we have a reasonable understanding of the tools needed and tradeoffs required to reduce backgrounds</a:t>
            </a:r>
          </a:p>
          <a:p>
            <a:r>
              <a:rPr lang="en-US" dirty="0" smtClean="0"/>
              <a:t>We would like to conclude some of the basic studies for high energy machines.</a:t>
            </a:r>
          </a:p>
          <a:p>
            <a:r>
              <a:rPr lang="en-US" dirty="0"/>
              <a:t>We hope to preserve this knowledge and software infrastructure.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Lipton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D4D96-4C9A-B64F-AA51-FCBB6412FF7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3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709"/>
            <a:ext cx="3165764" cy="1280395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Profile for 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SM</a:t>
            </a:r>
            <a:r>
              <a:rPr lang="en-US" dirty="0" smtClean="0"/>
              <a:t> </a:t>
            </a:r>
            <a:r>
              <a:rPr lang="en-US" dirty="0" smtClean="0"/>
              <a:t>Higgs - </a:t>
            </a:r>
            <a:r>
              <a:rPr lang="en-US" dirty="0">
                <a:solidFill>
                  <a:srgbClr val="800000"/>
                </a:solidFill>
              </a:rPr>
              <a:t>Zhen </a:t>
            </a:r>
            <a:r>
              <a:rPr lang="en-US" dirty="0" smtClean="0">
                <a:solidFill>
                  <a:srgbClr val="800000"/>
                </a:solidFill>
              </a:rPr>
              <a:t>Liu</a:t>
            </a:r>
            <a:endParaRPr lang="en-US" sz="5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003"/>
            <a:ext cx="5867400" cy="6842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7" y="2743200"/>
            <a:ext cx="34844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4000">
                <a:solidFill>
                  <a:schemeClr val="accent3"/>
                </a:solidFill>
              </a:rPr>
              <a:t>Leading channels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 err="1" smtClean="0">
                <a:solidFill>
                  <a:schemeClr val="accent3"/>
                </a:solidFill>
              </a:rPr>
              <a:t>Sig+Bkg</a:t>
            </a:r>
            <a:endParaRPr lang="en-US" sz="4000">
              <a:solidFill>
                <a:schemeClr val="accent3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4000">
                <a:solidFill>
                  <a:schemeClr val="accent3"/>
                </a:solidFill>
              </a:rPr>
              <a:t>Randomize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000">
                <a:solidFill>
                  <a:schemeClr val="accent3"/>
                </a:solidFill>
              </a:rPr>
              <a:t>Step </a:t>
            </a:r>
            <a:r>
              <a:rPr lang="en-US" sz="4000" smtClean="0">
                <a:solidFill>
                  <a:schemeClr val="accent3"/>
                </a:solidFill>
              </a:rPr>
              <a:t>choice</a:t>
            </a:r>
            <a:endParaRPr lang="en-US" sz="40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79" y="3016724"/>
            <a:ext cx="6684821" cy="3841276"/>
          </a:xfrm>
          <a:prstGeom prst="rect">
            <a:avLst/>
          </a:prstGeom>
        </p:spPr>
      </p:pic>
      <p:pic>
        <p:nvPicPr>
          <p:cNvPr id="6" name="Picture 5" descr="luminocombine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3276600"/>
            <a:ext cx="3289300" cy="3454400"/>
          </a:xfrm>
          <a:prstGeom prst="rect">
            <a:avLst/>
          </a:prstGeom>
        </p:spPr>
      </p:pic>
      <p:pic>
        <p:nvPicPr>
          <p:cNvPr id="7" name="Picture 6" descr="luminocombine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500" y="3327400"/>
            <a:ext cx="3289300" cy="345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-76200"/>
            <a:ext cx="624990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400" dirty="0" smtClean="0"/>
              <a:t>Fitting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smtClean="0"/>
              <a:t>the</a:t>
            </a:r>
            <a:r>
              <a:rPr lang="en-US" sz="4400" dirty="0" smtClean="0">
                <a:solidFill>
                  <a:srgbClr val="0070C0"/>
                </a:solidFill>
              </a:rPr>
              <a:t> SM </a:t>
            </a:r>
            <a:r>
              <a:rPr lang="en-US" sz="4400" dirty="0" smtClean="0"/>
              <a:t>Higgs </a:t>
            </a:r>
            <a:r>
              <a:rPr lang="en-US" dirty="0">
                <a:solidFill>
                  <a:srgbClr val="800000"/>
                </a:solidFill>
              </a:rPr>
              <a:t>Zhen Liu</a:t>
            </a:r>
          </a:p>
          <a:p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278" y="741049"/>
            <a:ext cx="7630122" cy="223075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971800" y="2286000"/>
            <a:ext cx="5486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71800" y="1371600"/>
            <a:ext cx="5486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71800" y="1665924"/>
            <a:ext cx="2978624" cy="381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38" y="100955"/>
            <a:ext cx="5163053" cy="594489"/>
          </a:xfrm>
        </p:spPr>
        <p:txBody>
          <a:bodyPr>
            <a:normAutofit/>
          </a:bodyPr>
          <a:lstStyle/>
          <a:p>
            <a:pPr lvl="1" algn="l"/>
            <a:r>
              <a:rPr lang="en-US" dirty="0" smtClean="0"/>
              <a:t>3 </a:t>
            </a:r>
            <a:r>
              <a:rPr lang="en-US" dirty="0" err="1" smtClean="0"/>
              <a:t>TeV</a:t>
            </a:r>
            <a:r>
              <a:rPr lang="en-US" dirty="0" smtClean="0"/>
              <a:t> - H/A Recoil Mass </a:t>
            </a:r>
            <a:r>
              <a:rPr lang="en-US" dirty="0">
                <a:solidFill>
                  <a:srgbClr val="800000"/>
                </a:solidFill>
              </a:rPr>
              <a:t>Zhen </a:t>
            </a:r>
            <a:r>
              <a:rPr lang="en-US" dirty="0" smtClean="0">
                <a:solidFill>
                  <a:srgbClr val="800000"/>
                </a:solidFill>
              </a:rPr>
              <a:t>Liu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110"/>
            <a:ext cx="6434173" cy="4430805"/>
          </a:xfrm>
        </p:spPr>
      </p:pic>
      <p:sp>
        <p:nvSpPr>
          <p:cNvPr id="7" name="TextBox 6"/>
          <p:cNvSpPr txBox="1"/>
          <p:nvPr/>
        </p:nvSpPr>
        <p:spPr>
          <a:xfrm>
            <a:off x="2592822" y="695444"/>
            <a:ext cx="517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Huge background for </a:t>
            </a:r>
            <a:r>
              <a:rPr lang="en-US" dirty="0" smtClean="0"/>
              <a:t>photon inclusive</a:t>
            </a:r>
            <a:endParaRPr lang="en-US" dirty="0"/>
          </a:p>
          <a:p>
            <a:r>
              <a:rPr lang="en-US" dirty="0" smtClean="0"/>
              <a:t>So we need to rely on exclusive process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239" y="5852203"/>
            <a:ext cx="8922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bb decay mode for example,</a:t>
            </a:r>
          </a:p>
          <a:p>
            <a:r>
              <a:rPr lang="en-US" dirty="0" smtClean="0"/>
              <a:t>Assuming 80% tagging efficiency on a heavy Higgs with Br to bb 80%.</a:t>
            </a:r>
          </a:p>
          <a:p>
            <a:r>
              <a:rPr lang="en-US" dirty="0" smtClean="0"/>
              <a:t>Effectively 64%; can be interpreted (approximately) 64% of Heavy Higgs decay useful.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34173" y="1528549"/>
            <a:ext cx="258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MG5+Pythia+smearing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8137" y="1942882"/>
            <a:ext cx="2702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Black—background;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—1 </a:t>
            </a:r>
            <a:r>
              <a:rPr lang="en-US" dirty="0" err="1" smtClean="0"/>
              <a:t>GeV</a:t>
            </a:r>
            <a:r>
              <a:rPr lang="en-US" dirty="0" smtClean="0"/>
              <a:t> Width;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—10 </a:t>
            </a:r>
            <a:r>
              <a:rPr lang="en-US" dirty="0" err="1" smtClean="0"/>
              <a:t>GeV</a:t>
            </a:r>
            <a:r>
              <a:rPr lang="en-US" dirty="0" smtClean="0"/>
              <a:t> Width;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Green</a:t>
            </a:r>
            <a:r>
              <a:rPr lang="en-US" dirty="0" smtClean="0"/>
              <a:t>—100 </a:t>
            </a:r>
            <a:r>
              <a:rPr lang="en-US" dirty="0" err="1" smtClean="0"/>
              <a:t>GeV</a:t>
            </a:r>
            <a:r>
              <a:rPr lang="en-US" dirty="0"/>
              <a:t> </a:t>
            </a:r>
            <a:r>
              <a:rPr lang="en-US" dirty="0" smtClean="0"/>
              <a:t>Width;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61291" y="139148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“Shiny Higgs” – </a:t>
            </a:r>
            <a:r>
              <a:rPr lang="en-US" dirty="0" err="1" smtClean="0"/>
              <a:t>radiative</a:t>
            </a:r>
            <a:r>
              <a:rPr lang="en-US" dirty="0" smtClean="0"/>
              <a:t> returns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99048" y="-35708"/>
            <a:ext cx="7765322" cy="970450"/>
          </a:xfrm>
        </p:spPr>
        <p:txBody>
          <a:bodyPr/>
          <a:lstStyle/>
          <a:p>
            <a:r>
              <a:rPr lang="en-US" dirty="0" smtClean="0"/>
              <a:t>Sensitivities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4" y="804220"/>
            <a:ext cx="6784254" cy="4571998"/>
          </a:xfrm>
        </p:spPr>
      </p:pic>
      <p:sp>
        <p:nvSpPr>
          <p:cNvPr id="6" name="TextBox 5"/>
          <p:cNvSpPr txBox="1"/>
          <p:nvPr/>
        </p:nvSpPr>
        <p:spPr>
          <a:xfrm>
            <a:off x="4000394" y="5604173"/>
            <a:ext cx="5574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 for 1, 10, 100 </a:t>
            </a:r>
            <a:r>
              <a:rPr lang="en-US" dirty="0" err="1"/>
              <a:t>GeV</a:t>
            </a:r>
            <a:r>
              <a:rPr lang="en-US" dirty="0"/>
              <a:t> Total Width</a:t>
            </a:r>
          </a:p>
          <a:p>
            <a:r>
              <a:rPr lang="en-US" dirty="0"/>
              <a:t>Solid, Dashed for 2-sigma 5-sigma significance</a:t>
            </a:r>
          </a:p>
          <a:p>
            <a:r>
              <a:rPr lang="en-US" dirty="0"/>
              <a:t>Bin size choice optimized for k_\mu=10</a:t>
            </a:r>
          </a:p>
        </p:txBody>
      </p:sp>
    </p:spTree>
    <p:extLst>
      <p:ext uri="{BB962C8B-B14F-4D97-AF65-F5344CB8AC3E}">
        <p14:creationId xmlns:p14="http://schemas.microsoft.com/office/powerpoint/2010/main" val="30774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Lipton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D4D96-4C9A-B64F-AA51-FCBB6412FF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9144000" cy="66351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901" y="28645"/>
            <a:ext cx="156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(Adam Martin)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4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R. Lipton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D4D96-4C9A-B64F-AA51-FCBB6412FF7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901" y="28645"/>
            <a:ext cx="156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(Adam Martin)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54165"/>
      </p:ext>
    </p:extLst>
  </p:cSld>
  <p:clrMapOvr>
    <a:masterClrMapping/>
  </p:clrMapOvr>
</p:sld>
</file>

<file path=ppt/theme/theme1.xml><?xml version="1.0" encoding="utf-8"?>
<a:theme xmlns:a="http://schemas.openxmlformats.org/drawingml/2006/main" name="geenr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geenric.pot</Template>
  <TotalTime>20605</TotalTime>
  <Words>827</Words>
  <Application>Microsoft Macintosh PowerPoint</Application>
  <PresentationFormat>On-screen Show (4:3)</PresentationFormat>
  <Paragraphs>140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Calibri</vt:lpstr>
      <vt:lpstr>ＭＳ Ｐゴシック</vt:lpstr>
      <vt:lpstr>Arial</vt:lpstr>
      <vt:lpstr>Symbol</vt:lpstr>
      <vt:lpstr>Helvetica</vt:lpstr>
      <vt:lpstr>Rockwell</vt:lpstr>
      <vt:lpstr>MS Mincho</vt:lpstr>
      <vt:lpstr>Wingdings</vt:lpstr>
      <vt:lpstr>Verdana</vt:lpstr>
      <vt:lpstr>Times New Roman</vt:lpstr>
      <vt:lpstr>ヒラギノ角ゴ ProN W3</vt:lpstr>
      <vt:lpstr>Cambria</vt:lpstr>
      <vt:lpstr>ヒラギノ明朝 ProN W6</vt:lpstr>
      <vt:lpstr>Tahoma</vt:lpstr>
      <vt:lpstr>Cambria Math</vt:lpstr>
      <vt:lpstr>MS PGothic</vt:lpstr>
      <vt:lpstr>Gill Sans</vt:lpstr>
      <vt:lpstr>geenric</vt:lpstr>
      <vt:lpstr>Muon Collider Physics and Detector Ronald Lipton, Fermilab</vt:lpstr>
      <vt:lpstr>Higgs Width: Motivation - Zhen Liu</vt:lpstr>
      <vt:lpstr>PowerPoint Presentation</vt:lpstr>
      <vt:lpstr>Profile for  SM Higgs - Zhen Liu</vt:lpstr>
      <vt:lpstr>PowerPoint Presentation</vt:lpstr>
      <vt:lpstr>3 TeV - H/A Recoil Mass Zhen Liu</vt:lpstr>
      <vt:lpstr>Sensitivities</vt:lpstr>
      <vt:lpstr>PowerPoint Presentation</vt:lpstr>
      <vt:lpstr>PowerPoint Presentation</vt:lpstr>
      <vt:lpstr>PowerPoint Presentation</vt:lpstr>
      <vt:lpstr>PowerPoint Presentation</vt:lpstr>
      <vt:lpstr>Software framework</vt:lpstr>
      <vt:lpstr>The mcdrcal01 detector in org.lcsim</vt:lpstr>
      <vt:lpstr>H0 bb event</vt:lpstr>
      <vt:lpstr>Higgs Study - SM Background</vt:lpstr>
      <vt:lpstr>Higgs 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Studies</vt:lpstr>
      <vt:lpstr>Conclusions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Ronald Lipton</dc:creator>
  <cp:lastModifiedBy>Ronald Lipton</cp:lastModifiedBy>
  <cp:revision>315</cp:revision>
  <cp:lastPrinted>2013-06-27T16:13:03Z</cp:lastPrinted>
  <dcterms:created xsi:type="dcterms:W3CDTF">2009-10-19T13:17:27Z</dcterms:created>
  <dcterms:modified xsi:type="dcterms:W3CDTF">2014-05-31T15:28:38Z</dcterms:modified>
</cp:coreProperties>
</file>