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70" r:id="rId3"/>
    <p:sldId id="321" r:id="rId4"/>
    <p:sldId id="296" r:id="rId5"/>
    <p:sldId id="297" r:id="rId6"/>
    <p:sldId id="291" r:id="rId7"/>
    <p:sldId id="269" r:id="rId8"/>
    <p:sldId id="271" r:id="rId9"/>
    <p:sldId id="282" r:id="rId10"/>
    <p:sldId id="283" r:id="rId11"/>
    <p:sldId id="286" r:id="rId12"/>
    <p:sldId id="274" r:id="rId13"/>
    <p:sldId id="298" r:id="rId14"/>
    <p:sldId id="299" r:id="rId15"/>
    <p:sldId id="287" r:id="rId16"/>
    <p:sldId id="300" r:id="rId17"/>
    <p:sldId id="301" r:id="rId18"/>
    <p:sldId id="29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20" r:id="rId34"/>
    <p:sldId id="302" r:id="rId35"/>
    <p:sldId id="322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3D5D8-19E5-4544-BBB2-D8217F628328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65D5-E695-44C0-B8BC-8EFE70A9B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8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2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5560-ED60-4EE3-A022-06CFDD3CF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Photon &amp; </a:t>
            </a:r>
            <a:r>
              <a:rPr lang="en-US" dirty="0" err="1" smtClean="0"/>
              <a:t>e+e</a:t>
            </a:r>
            <a:r>
              <a:rPr lang="en-US" dirty="0" smtClean="0"/>
              <a:t>- Hits</a:t>
            </a:r>
            <a:br>
              <a:rPr lang="en-US" dirty="0" smtClean="0"/>
            </a:br>
            <a:r>
              <a:rPr lang="en-US" dirty="0" smtClean="0"/>
              <a:t>in Muon Higgs Factory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T. Markiewicz</a:t>
            </a:r>
          </a:p>
          <a:p>
            <a:r>
              <a:rPr lang="en-US" dirty="0" smtClean="0"/>
              <a:t>T. Maruyama</a:t>
            </a:r>
          </a:p>
          <a:p>
            <a:r>
              <a:rPr lang="en-US" dirty="0" smtClean="0"/>
              <a:t>SLAC</a:t>
            </a:r>
          </a:p>
          <a:p>
            <a:r>
              <a:rPr lang="en-US" dirty="0" smtClean="0"/>
              <a:t>MAP Collaboration Meeting. Fermilab</a:t>
            </a:r>
          </a:p>
          <a:p>
            <a:r>
              <a:rPr lang="en-US" dirty="0" smtClean="0"/>
              <a:t>29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Distribution of photon hits on r=5.5cm Barrel</a:t>
            </a:r>
            <a:endParaRPr lang="en-US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938636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43655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time=</a:t>
            </a:r>
            <a:r>
              <a:rPr lang="en-US" dirty="0" err="1" smtClean="0"/>
              <a:t>time_parent+time_child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5" y="4041321"/>
            <a:ext cx="365204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27666"/>
            <a:ext cx="3810000" cy="26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16947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6665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time_child</a:t>
            </a:r>
            <a:r>
              <a:rPr lang="en-US" dirty="0" smtClean="0"/>
              <a:t> rel. to parent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05" y="4467906"/>
            <a:ext cx="3179589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0" y="4876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80416" y="79738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66856" y="76200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915400" y="30480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Converted Photon Background Occupancy in r=5.5cm VXD Barrel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/>
              <a:t>Max. transit time for prompt photon from vertex is </a:t>
            </a:r>
            <a:r>
              <a:rPr lang="en-US" dirty="0" smtClean="0"/>
              <a:t>0.71ns</a:t>
            </a:r>
          </a:p>
          <a:p>
            <a:r>
              <a:rPr lang="en-US" dirty="0" smtClean="0"/>
              <a:t>ALL background hits 43k x 102 x 2 x 1000 = 8.8</a:t>
            </a:r>
            <a:r>
              <a:rPr lang="en-US" dirty="0"/>
              <a:t> 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Layer has r=5.5cm and L=2x20.5=41cm; Area=1417cm^2</a:t>
            </a:r>
          </a:p>
          <a:p>
            <a:r>
              <a:rPr lang="en-US" dirty="0" smtClean="0"/>
              <a:t>Average hit density is 6.2 x 10^6 hits/cm^2</a:t>
            </a:r>
          </a:p>
          <a:p>
            <a:r>
              <a:rPr lang="en-US" dirty="0" smtClean="0"/>
              <a:t>If pixel = 20um x 20 um, this is 25 hits/pixel average per train </a:t>
            </a:r>
          </a:p>
          <a:p>
            <a:r>
              <a:rPr lang="en-US" dirty="0" smtClean="0"/>
              <a:t>Peak occupancy is ~4x average occupancy -&gt; 100 hits/pixel</a:t>
            </a:r>
            <a:endParaRPr lang="en-US" dirty="0"/>
          </a:p>
          <a:p>
            <a:r>
              <a:rPr lang="en-US" dirty="0" smtClean="0"/>
              <a:t>A +/-0.8ns time cut would be required to reject the backgrounds from tip of the downstream cone, leave background from the upbeam cone and the beampipe. 18.59k/43.0k= 43%</a:t>
            </a:r>
          </a:p>
          <a:p>
            <a:r>
              <a:rPr lang="en-US" dirty="0" smtClean="0"/>
              <a:t>Occupancy is to be compared to engineered KPIX architecture for 4 hits per readout per train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03820" y="3048000"/>
            <a:ext cx="0" cy="3182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2748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Z Distribution of photons in r=50 Barrel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28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 at </a:t>
            </a:r>
            <a:r>
              <a:rPr lang="en-US" dirty="0" smtClean="0"/>
              <a:t>photons </a:t>
            </a:r>
            <a:r>
              <a:rPr lang="en-US" dirty="0"/>
              <a:t>at r=50cm -91&lt;z&lt;91 Silicon layer: 1</a:t>
            </a:r>
            <a:r>
              <a:rPr lang="en-US" baseline="30000" dirty="0"/>
              <a:t>st</a:t>
            </a:r>
            <a:r>
              <a:rPr lang="en-US" dirty="0"/>
              <a:t> layer of </a:t>
            </a:r>
            <a:r>
              <a:rPr lang="en-US" dirty="0" smtClean="0"/>
              <a:t>tracker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09700"/>
            <a:ext cx="73040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64251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05" y="1066799"/>
            <a:ext cx="449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7918"/>
            <a:ext cx="3657600" cy="25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" y="1143000"/>
            <a:ext cx="384126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Distribution of photon hits on r=50cm Barrel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947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6665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time_child</a:t>
            </a:r>
            <a:r>
              <a:rPr lang="en-US" dirty="0" smtClean="0"/>
              <a:t> rel. to 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3857" y="45183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1563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time=</a:t>
            </a:r>
            <a:r>
              <a:rPr lang="en-US" dirty="0" err="1" smtClean="0"/>
              <a:t>time_parent+time_child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11092" y="990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01000" y="990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Converted Photon Background Occupancy in r=50cm Tracker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/>
              <a:t>Max. transit time for prompt photon from vertex is </a:t>
            </a:r>
            <a:r>
              <a:rPr lang="en-US" dirty="0" smtClean="0"/>
              <a:t>3.5ns</a:t>
            </a:r>
          </a:p>
          <a:p>
            <a:r>
              <a:rPr lang="en-US" dirty="0" smtClean="0"/>
              <a:t>ALL background hits 136.4k x 102 x 2 x 1000 = 27.8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Layer has r=50cm and L=2x91=182cm; Area=57177cm^2</a:t>
            </a:r>
          </a:p>
          <a:p>
            <a:r>
              <a:rPr lang="en-US" dirty="0" smtClean="0"/>
              <a:t>Average hit density is 0.486 x 10^6 hits/cm^2</a:t>
            </a:r>
          </a:p>
          <a:p>
            <a:r>
              <a:rPr lang="en-US" dirty="0" smtClean="0"/>
              <a:t>If detector is = 50um x 1 cm strip, this is 2430 hits/strip average per train </a:t>
            </a:r>
          </a:p>
          <a:p>
            <a:r>
              <a:rPr lang="en-US" dirty="0" smtClean="0"/>
              <a:t>Peak occupancy is ~2x average occupancy -&gt; 5000 hits/strip</a:t>
            </a:r>
            <a:endParaRPr lang="en-US" dirty="0"/>
          </a:p>
          <a:p>
            <a:r>
              <a:rPr lang="en-US" dirty="0" smtClean="0"/>
              <a:t>The time of flight variation across the barrel (1.5-4.0ns) encompasses the majority of the background</a:t>
            </a:r>
          </a:p>
          <a:p>
            <a:r>
              <a:rPr lang="en-US" dirty="0" smtClean="0"/>
              <a:t>Occupancy is to be compared to engineered KPIX architecture for 4 hits per readout per train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Z Distribution of photons on r=131cm ECAL Barrel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162050"/>
            <a:ext cx="72755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098864"/>
            <a:ext cx="3875087" cy="27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58" y="842962"/>
            <a:ext cx="4429284" cy="31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79370"/>
            <a:ext cx="3957637" cy="28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6300"/>
            <a:ext cx="4231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Distribution of photon hits on r=131cm Barrel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947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6665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time_child</a:t>
            </a:r>
            <a:r>
              <a:rPr lang="en-US" dirty="0" smtClean="0"/>
              <a:t> rel. to 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3857" y="45183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1563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time=</a:t>
            </a:r>
            <a:r>
              <a:rPr lang="en-US" dirty="0" err="1" smtClean="0"/>
              <a:t>time_parent+time_child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135584" y="90896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556152" y="9144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Converted Photon Occupancy at r=131cm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Max</a:t>
            </a:r>
            <a:r>
              <a:rPr lang="en-US" dirty="0"/>
              <a:t>. transit time for prompt photon from vertex is 8</a:t>
            </a:r>
            <a:r>
              <a:rPr lang="en-US" dirty="0" smtClean="0"/>
              <a:t>ns</a:t>
            </a:r>
          </a:p>
          <a:p>
            <a:r>
              <a:rPr lang="en-US" dirty="0" smtClean="0"/>
              <a:t>ALL background hits 135.2k x 102 x 2 x 1000 = 27.6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Layer has r=131cm and L=2x200=400cm; Area=3.29E5cm^2</a:t>
            </a:r>
          </a:p>
          <a:p>
            <a:r>
              <a:rPr lang="en-US" dirty="0" smtClean="0"/>
              <a:t>Average hit density is 8.4x 10^4 hits/cm^2</a:t>
            </a:r>
          </a:p>
          <a:p>
            <a:r>
              <a:rPr lang="en-US" dirty="0" smtClean="0"/>
              <a:t>If detector is = 1cm x 1 cm pad, this is 8.4x10^4 hits/pad average per train </a:t>
            </a:r>
          </a:p>
          <a:p>
            <a:r>
              <a:rPr lang="en-US" dirty="0" smtClean="0"/>
              <a:t>Peak occupancy is ~2x average occupancy -&gt; 16k hits/pad</a:t>
            </a:r>
            <a:endParaRPr lang="en-US" dirty="0"/>
          </a:p>
          <a:p>
            <a:r>
              <a:rPr lang="en-US" dirty="0" smtClean="0"/>
              <a:t>The time of flight variation across the barrel (4.0-10.0ns) encompasses the majority of the background</a:t>
            </a:r>
          </a:p>
          <a:p>
            <a:r>
              <a:rPr lang="en-US" dirty="0" smtClean="0"/>
              <a:t>Occupancy is to be compared to engineered KPIX architecture for 4 hits per readout per train</a:t>
            </a:r>
          </a:p>
          <a:p>
            <a:r>
              <a:rPr lang="en-US" dirty="0" smtClean="0"/>
              <a:t>Average photon energy is 1 MeV</a:t>
            </a:r>
          </a:p>
          <a:p>
            <a:pPr lvl="1"/>
            <a:r>
              <a:rPr lang="en-US" dirty="0" smtClean="0"/>
              <a:t>At calorimeter, an energy cut would work</a:t>
            </a:r>
          </a:p>
          <a:p>
            <a:pPr lvl="1"/>
            <a:r>
              <a:rPr lang="en-US" dirty="0" smtClean="0"/>
              <a:t>It is difficult to shield 1 MeV photons</a:t>
            </a:r>
          </a:p>
          <a:p>
            <a:pPr lvl="2"/>
            <a:r>
              <a:rPr lang="en-US" dirty="0" smtClean="0"/>
              <a:t>No easy fix for trackers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89" y="4343400"/>
            <a:ext cx="342494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914400"/>
            <a:ext cx="4613275" cy="25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Time Distribution of photon hits on 2 VXD disks </a:t>
            </a:r>
            <a:r>
              <a:rPr lang="en-US" sz="2700" dirty="0"/>
              <a:t>at </a:t>
            </a:r>
            <a:r>
              <a:rPr lang="en-US" sz="2700" dirty="0" smtClean="0"/>
              <a:t>z=25cm, 6.7&lt;r&lt;18.4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582000" y="914400"/>
            <a:ext cx="0" cy="252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1600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TOF from vertex =1.0 ns</a:t>
            </a:r>
          </a:p>
          <a:p>
            <a:r>
              <a:rPr lang="en-US" sz="1400" dirty="0" smtClean="0"/>
              <a:t>Gate 0.5&lt;t&lt;1.5ns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324600" y="907287"/>
            <a:ext cx="0" cy="252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0" y="762000"/>
            <a:ext cx="430891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0" y="3581400"/>
            <a:ext cx="3933509" cy="28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8200" y="402023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time_child</a:t>
            </a:r>
            <a:r>
              <a:rPr lang="en-US" sz="1600" dirty="0" smtClean="0"/>
              <a:t> rel. to parent</a:t>
            </a:r>
          </a:p>
          <a:p>
            <a:pPr algn="ctr"/>
            <a:r>
              <a:rPr lang="en-US" sz="1600" dirty="0" smtClean="0"/>
              <a:t>Near disk/far disk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896517"/>
            <a:ext cx="4556125" cy="24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150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Converted Photon Background Occupancy at </a:t>
            </a:r>
            <a:r>
              <a:rPr lang="en-US" sz="2400" dirty="0"/>
              <a:t>on 2 disks at z=25cm, </a:t>
            </a:r>
            <a:r>
              <a:rPr lang="en-US" sz="2400" dirty="0" smtClean="0"/>
              <a:t>6.7&lt;r&lt;18.4cm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005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Max</a:t>
            </a:r>
            <a:r>
              <a:rPr lang="en-US" dirty="0"/>
              <a:t>. transit time for prompt photon from vertex is </a:t>
            </a:r>
            <a:r>
              <a:rPr lang="en-US" dirty="0" smtClean="0"/>
              <a:t>1.0 ns</a:t>
            </a:r>
          </a:p>
          <a:p>
            <a:r>
              <a:rPr lang="en-US" dirty="0" smtClean="0"/>
              <a:t>ALL background hits 28k x 102 </a:t>
            </a:r>
            <a:r>
              <a:rPr lang="en-US" dirty="0" smtClean="0">
                <a:solidFill>
                  <a:srgbClr val="FF0000"/>
                </a:solidFill>
              </a:rPr>
              <a:t>x 1</a:t>
            </a:r>
            <a:r>
              <a:rPr lang="en-US" dirty="0" smtClean="0"/>
              <a:t> x 1000 = 2.85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Area of each disk=923cm^2</a:t>
            </a:r>
          </a:p>
          <a:p>
            <a:r>
              <a:rPr lang="en-US" dirty="0" smtClean="0"/>
              <a:t>Average hit density is 3.1 x 10^6 hits/cm^2</a:t>
            </a:r>
          </a:p>
          <a:p>
            <a:r>
              <a:rPr lang="en-US" dirty="0" smtClean="0"/>
              <a:t>If pixel = 20um x 20 um, this is 12.3 hits/pixel average per train </a:t>
            </a:r>
          </a:p>
          <a:p>
            <a:r>
              <a:rPr lang="en-US" dirty="0" smtClean="0"/>
              <a:t>Peak occupancy is ~2.5x average occupancy -&gt; 31 hits/pixel</a:t>
            </a:r>
            <a:endParaRPr lang="en-US" dirty="0"/>
          </a:p>
          <a:p>
            <a:r>
              <a:rPr lang="en-US" dirty="0" smtClean="0"/>
              <a:t>A 0.5-1.5ns gate leaves most of the background intact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48409"/>
            <a:ext cx="4837113" cy="261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6400800" cy="3034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3266"/>
            <a:ext cx="4568952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600200"/>
            <a:ext cx="178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FLUKA Geometry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173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Takashi Maruyama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9533" y="2895600"/>
            <a:ext cx="16592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plots: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beam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enters from R side</a:t>
            </a:r>
          </a:p>
          <a:p>
            <a:endParaRPr lang="en-US" dirty="0"/>
          </a:p>
          <a:p>
            <a:r>
              <a:rPr lang="en-US" dirty="0" smtClean="0"/>
              <a:t>Beam starts at</a:t>
            </a:r>
          </a:p>
          <a:p>
            <a:r>
              <a:rPr lang="en-US" dirty="0" smtClean="0"/>
              <a:t>X=-1.947m</a:t>
            </a:r>
          </a:p>
          <a:p>
            <a:r>
              <a:rPr lang="en-US" dirty="0" smtClean="0"/>
              <a:t>Z=22.5077m</a:t>
            </a:r>
          </a:p>
          <a:p>
            <a:r>
              <a:rPr lang="en-US" dirty="0" smtClean="0"/>
              <a:t>S=22.71m</a:t>
            </a:r>
          </a:p>
          <a:p>
            <a:r>
              <a:rPr lang="en-US" dirty="0" smtClean="0"/>
              <a:t>T0=75.7ns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59266"/>
            <a:ext cx="4370473" cy="309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4" y="3810000"/>
            <a:ext cx="425244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14352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0"/>
            <a:ext cx="403859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Time Distribution of photon hits on 2 disks </a:t>
            </a:r>
            <a:r>
              <a:rPr lang="en-US" sz="2700" dirty="0"/>
              <a:t>at </a:t>
            </a:r>
            <a:r>
              <a:rPr lang="en-US" sz="2700" dirty="0" smtClean="0"/>
              <a:t>z=92cm, 25.3&lt;r&lt;53.3cm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010400" y="776433"/>
            <a:ext cx="0" cy="280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0800" y="102212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TOF from vertex =3.5 ns</a:t>
            </a:r>
          </a:p>
          <a:p>
            <a:r>
              <a:rPr lang="en-US" sz="1400" dirty="0" smtClean="0"/>
              <a:t>Gate 3&lt;t&lt;4ns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39000" y="832500"/>
            <a:ext cx="0" cy="274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430243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time_child</a:t>
            </a:r>
            <a:r>
              <a:rPr lang="en-US" sz="1600" dirty="0" smtClean="0"/>
              <a:t> rel. to parent</a:t>
            </a:r>
          </a:p>
          <a:p>
            <a:pPr algn="ctr"/>
            <a:r>
              <a:rPr lang="en-US" sz="1600" dirty="0" smtClean="0"/>
              <a:t>Near disk/far disk</a:t>
            </a:r>
          </a:p>
          <a:p>
            <a:pPr algn="ctr"/>
            <a:r>
              <a:rPr lang="en-US" sz="1600" dirty="0" smtClean="0"/>
              <a:t>From cone tips + anomaly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2286000"/>
            <a:ext cx="6934200" cy="2319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Background Occupancy at </a:t>
            </a:r>
            <a:r>
              <a:rPr lang="en-US" sz="2400" dirty="0"/>
              <a:t>on 2 disks at </a:t>
            </a:r>
            <a:r>
              <a:rPr lang="en-US" sz="2400" dirty="0" smtClean="0"/>
              <a:t>z=92cm</a:t>
            </a:r>
            <a:r>
              <a:rPr lang="en-US" sz="2400" dirty="0"/>
              <a:t>, </a:t>
            </a:r>
            <a:r>
              <a:rPr lang="en-US" sz="2400" dirty="0" smtClean="0"/>
              <a:t>25.3&lt;r&lt;53.3cm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599"/>
            <a:ext cx="8229600" cy="30123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Max</a:t>
            </a:r>
            <a:r>
              <a:rPr lang="en-US" dirty="0"/>
              <a:t>. transit time for prompt photon from vertex is </a:t>
            </a:r>
            <a:r>
              <a:rPr lang="en-US" dirty="0" smtClean="0"/>
              <a:t>3.54 ns</a:t>
            </a:r>
          </a:p>
          <a:p>
            <a:r>
              <a:rPr lang="en-US" dirty="0" smtClean="0"/>
              <a:t>ALL background hits 17.6k x 102 </a:t>
            </a:r>
            <a:r>
              <a:rPr lang="en-US" dirty="0" smtClean="0">
                <a:solidFill>
                  <a:srgbClr val="FF0000"/>
                </a:solidFill>
              </a:rPr>
              <a:t>x 1</a:t>
            </a:r>
            <a:r>
              <a:rPr lang="en-US" dirty="0" smtClean="0"/>
              <a:t> x 1000 = 1.79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Area of each disk=6914cm^2</a:t>
            </a:r>
          </a:p>
          <a:p>
            <a:r>
              <a:rPr lang="en-US" dirty="0" smtClean="0"/>
              <a:t>Average hit density is 2.6 x 10^5 hits/cm^2</a:t>
            </a:r>
          </a:p>
          <a:p>
            <a:r>
              <a:rPr lang="en-US" dirty="0" smtClean="0"/>
              <a:t>If strip = 50um x 1cm, this is  1300 hits/strip average per train </a:t>
            </a:r>
          </a:p>
          <a:p>
            <a:r>
              <a:rPr lang="en-US" dirty="0" smtClean="0"/>
              <a:t>Peak occupancy is ~1.25x average occupancy -&gt; 1600 hits/strip</a:t>
            </a:r>
            <a:endParaRPr lang="en-US" dirty="0"/>
          </a:p>
          <a:p>
            <a:r>
              <a:rPr lang="en-US" dirty="0" smtClean="0"/>
              <a:t>A 3-4ns gate leaves 12.1/17.6=69% of these hits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83980"/>
            <a:ext cx="4556125" cy="247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78" y="664704"/>
            <a:ext cx="4515872" cy="24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" y="3810000"/>
            <a:ext cx="479195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160112" cy="22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" y="559266"/>
            <a:ext cx="4574563" cy="271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Time Distribution of photon hits on 2 disks </a:t>
            </a:r>
            <a:r>
              <a:rPr lang="en-US" sz="2700" dirty="0"/>
              <a:t>at </a:t>
            </a:r>
            <a:r>
              <a:rPr lang="en-US" sz="2700" dirty="0" smtClean="0"/>
              <a:t>z=200cm, 38&lt;r&lt;130.9cm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036200" y="776433"/>
            <a:ext cx="0" cy="2804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0800" y="102212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TOF from vertex =8.0 ns</a:t>
            </a:r>
          </a:p>
          <a:p>
            <a:r>
              <a:rPr lang="en-US" sz="1400" dirty="0" smtClean="0"/>
              <a:t>Gate 6.5&lt;t&lt;9ns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1000" y="762000"/>
            <a:ext cx="0" cy="274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038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time_child</a:t>
            </a:r>
            <a:r>
              <a:rPr lang="en-US" sz="1400" dirty="0" smtClean="0"/>
              <a:t> rel. to parent</a:t>
            </a:r>
          </a:p>
          <a:p>
            <a:pPr algn="ctr"/>
            <a:r>
              <a:rPr lang="en-US" sz="1400" dirty="0" smtClean="0"/>
              <a:t>Near disk/far disk</a:t>
            </a:r>
          </a:p>
          <a:p>
            <a:pPr algn="ctr"/>
            <a:r>
              <a:rPr lang="en-US" sz="1400" dirty="0" smtClean="0"/>
              <a:t>From cone tips + anomaly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of photons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2514600"/>
            <a:ext cx="7162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Background Occupancy </a:t>
            </a:r>
            <a:r>
              <a:rPr lang="en-US" sz="2400" dirty="0"/>
              <a:t>at on 2 disks at </a:t>
            </a:r>
            <a:r>
              <a:rPr lang="en-US" sz="2400" dirty="0" smtClean="0"/>
              <a:t>z=200cm</a:t>
            </a:r>
            <a:r>
              <a:rPr lang="en-US" sz="2400" dirty="0"/>
              <a:t>, </a:t>
            </a:r>
            <a:r>
              <a:rPr lang="en-US" sz="2400" dirty="0" smtClean="0"/>
              <a:t>38&lt;r&lt;130.9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62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Max</a:t>
            </a:r>
            <a:r>
              <a:rPr lang="en-US" dirty="0"/>
              <a:t>. transit time for prompt photon from vertex is 8</a:t>
            </a:r>
            <a:r>
              <a:rPr lang="en-US" dirty="0" smtClean="0"/>
              <a:t>ns</a:t>
            </a:r>
          </a:p>
          <a:p>
            <a:r>
              <a:rPr lang="en-US" dirty="0" smtClean="0"/>
              <a:t>ALL background hits 25.6k x 102 </a:t>
            </a:r>
            <a:r>
              <a:rPr lang="en-US" dirty="0" smtClean="0">
                <a:solidFill>
                  <a:srgbClr val="FF0000"/>
                </a:solidFill>
              </a:rPr>
              <a:t>x 1</a:t>
            </a:r>
            <a:r>
              <a:rPr lang="en-US" dirty="0" smtClean="0"/>
              <a:t> x 1000 = 2.6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Area=49.3E3cm^2</a:t>
            </a:r>
          </a:p>
          <a:p>
            <a:r>
              <a:rPr lang="en-US" dirty="0" smtClean="0"/>
              <a:t>Average hit density is 5.3x 10^4 hits/cm^2</a:t>
            </a:r>
          </a:p>
          <a:p>
            <a:r>
              <a:rPr lang="en-US" dirty="0" smtClean="0"/>
              <a:t>If detector is = 1cm x 1 cm pad, this is 53x10^3 hits/pad average per train </a:t>
            </a:r>
          </a:p>
          <a:p>
            <a:r>
              <a:rPr lang="en-US" dirty="0" smtClean="0"/>
              <a:t>Peak occupancy is ~1.2x average occupancy -&gt; 64k hits/pad</a:t>
            </a:r>
            <a:endParaRPr lang="en-US" dirty="0"/>
          </a:p>
          <a:p>
            <a:r>
              <a:rPr lang="en-US" dirty="0" smtClean="0"/>
              <a:t>68% background hits are in 6.5-9ns gate</a:t>
            </a:r>
          </a:p>
          <a:p>
            <a:r>
              <a:rPr lang="en-US" dirty="0" smtClean="0"/>
              <a:t>Average photon energy is 1.2 MeV</a:t>
            </a:r>
          </a:p>
          <a:p>
            <a:pPr lvl="1"/>
            <a:r>
              <a:rPr lang="en-US" dirty="0" smtClean="0"/>
              <a:t>At calorimeter, an energy cut would work</a:t>
            </a:r>
          </a:p>
          <a:p>
            <a:pPr lvl="1"/>
            <a:r>
              <a:rPr lang="en-US" dirty="0" smtClean="0"/>
              <a:t>It is difficult to shield 1 MeV photons</a:t>
            </a:r>
          </a:p>
          <a:p>
            <a:pPr lvl="2"/>
            <a:r>
              <a:rPr lang="en-US" dirty="0" smtClean="0"/>
              <a:t>No easy fix for trackers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9" y="4419600"/>
            <a:ext cx="4246129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4557643" cy="2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1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many slow looping particles</a:t>
            </a:r>
            <a:br>
              <a:rPr lang="en-US" sz="2800" dirty="0" smtClean="0"/>
            </a:br>
            <a:r>
              <a:rPr lang="en-US" sz="2800" dirty="0" smtClean="0"/>
              <a:t>both from physics and background events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540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990600" y="1143000"/>
            <a:ext cx="239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charged hadrons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3339811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0292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2172" y="2145268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2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48736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e+e</a:t>
            </a:r>
            <a:r>
              <a:rPr lang="en-US" sz="2400" dirty="0" smtClean="0"/>
              <a:t>- backgrounds: Source locations more broadly distributed than that of photon backgrounds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0" y="1183822"/>
            <a:ext cx="372503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3886200"/>
            <a:ext cx="3987198" cy="268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"/>
          <a:stretch/>
        </p:blipFill>
        <p:spPr bwMode="auto">
          <a:xfrm>
            <a:off x="4495800" y="968829"/>
            <a:ext cx="41901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3244"/>
            <a:ext cx="4005728" cy="269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1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e+e</a:t>
            </a:r>
            <a:r>
              <a:rPr lang="en-US" sz="2400" dirty="0" smtClean="0"/>
              <a:t>- backgrounds: multiple hits and hit times from </a:t>
            </a:r>
            <a:r>
              <a:rPr lang="en-US" sz="2400" dirty="0" err="1" smtClean="0"/>
              <a:t>loopers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3962400"/>
            <a:ext cx="3650267" cy="24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74" y="797379"/>
            <a:ext cx="4501319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47" y="3886200"/>
            <a:ext cx="3629553" cy="24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scoring planes</a:t>
            </a:r>
          </a:p>
          <a:p>
            <a:r>
              <a:rPr lang="en-US" dirty="0" smtClean="0"/>
              <a:t>Hit time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n_hit</a:t>
            </a:r>
            <a:r>
              <a:rPr lang="en-US" dirty="0" smtClean="0"/>
              <a:t>&gt;~6-8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478102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scoring planes</a:t>
            </a:r>
          </a:p>
          <a:p>
            <a:r>
              <a:rPr lang="en-US" dirty="0" err="1" smtClean="0"/>
              <a:t>Hit_child</a:t>
            </a:r>
            <a:r>
              <a:rPr lang="en-US" dirty="0" smtClean="0"/>
              <a:t> rel. to parent e+/e-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38" y="898921"/>
            <a:ext cx="4729924" cy="31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7" y="3951297"/>
            <a:ext cx="4004760" cy="27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" y="1143000"/>
            <a:ext cx="394088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Distribution of </a:t>
            </a:r>
            <a:r>
              <a:rPr lang="en-US" sz="3200" dirty="0" err="1" smtClean="0"/>
              <a:t>e+e</a:t>
            </a:r>
            <a:r>
              <a:rPr lang="en-US" sz="3200" dirty="0" smtClean="0"/>
              <a:t>- hits on r=5.5cm Barrel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966856" y="174090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time=</a:t>
            </a:r>
            <a:r>
              <a:rPr lang="en-US" dirty="0" err="1" smtClean="0"/>
              <a:t>time_parent+time_child</a:t>
            </a:r>
            <a:endParaRPr lang="en-US" dirty="0" smtClean="0"/>
          </a:p>
          <a:p>
            <a:pPr algn="ctr"/>
            <a:r>
              <a:rPr lang="en-US" dirty="0" smtClean="0"/>
              <a:t>0-1ns gate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947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6665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time_child</a:t>
            </a:r>
            <a:r>
              <a:rPr lang="en-US" dirty="0" smtClean="0"/>
              <a:t> rel. to parent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38800" y="79738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42908" y="76200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18" y="4166455"/>
            <a:ext cx="3661964" cy="249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84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915400" y="30480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+/e- Background Occupancy at r=5.5cm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/>
              <a:t>Max. transit time for prompt photon from vertex is </a:t>
            </a:r>
            <a:r>
              <a:rPr lang="en-US" dirty="0" smtClean="0"/>
              <a:t>0.71ns</a:t>
            </a:r>
          </a:p>
          <a:p>
            <a:r>
              <a:rPr lang="en-US" dirty="0" smtClean="0"/>
              <a:t>ALL background hits 18.1k x 510 x 2 x 1000 = 18.5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 smtClean="0"/>
              <a:t>Layer has r=5.5cm and L=2x20.5=41cm; Area=1417cm^2</a:t>
            </a:r>
          </a:p>
          <a:p>
            <a:r>
              <a:rPr lang="en-US" dirty="0" smtClean="0"/>
              <a:t>Average hit density is 13 x 10^6 hits/cm^2</a:t>
            </a:r>
          </a:p>
          <a:p>
            <a:r>
              <a:rPr lang="en-US" dirty="0" smtClean="0"/>
              <a:t>If pixel = 20um x 20 um, this is 52 hits/pixel average per train </a:t>
            </a:r>
          </a:p>
          <a:p>
            <a:r>
              <a:rPr lang="en-US" dirty="0" smtClean="0"/>
              <a:t>Peak occupancy is ~3x average occupancy -&gt; 150 hits/pixel/train</a:t>
            </a:r>
            <a:endParaRPr lang="en-US" dirty="0"/>
          </a:p>
          <a:p>
            <a:r>
              <a:rPr lang="en-US" dirty="0" smtClean="0"/>
              <a:t>A 0-1ns gate leaves 1.2k/18.1k= 6.5%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803820" y="3048000"/>
            <a:ext cx="0" cy="3182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1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Relatively few e+/e- Backgrounds make it to the </a:t>
            </a:r>
            <a:br>
              <a:rPr lang="en-US" sz="2400" dirty="0" smtClean="0"/>
            </a:br>
            <a:r>
              <a:rPr lang="en-US" sz="2400" dirty="0" smtClean="0"/>
              <a:t>r=50cm barrel tracker &amp; the r=131cm surface of the barrel </a:t>
            </a:r>
            <a:r>
              <a:rPr lang="en-US" sz="2400" dirty="0" err="1" smtClean="0"/>
              <a:t>Ecal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but those hits are “in time” with physics events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50779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6" y="4245429"/>
            <a:ext cx="37338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5240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050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4754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3" y="4103914"/>
            <a:ext cx="383877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64008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152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Summer 2013 Work Attempted to Ensure Agreement w/ MARS as presented by </a:t>
            </a:r>
            <a:r>
              <a:rPr lang="en-US" sz="2400" dirty="0" err="1" smtClean="0"/>
              <a:t>Striganov</a:t>
            </a:r>
            <a:r>
              <a:rPr lang="en-US" sz="2400" dirty="0" smtClean="0"/>
              <a:t> at June 2013 MAP CM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15549"/>
              </p:ext>
            </p:extLst>
          </p:nvPr>
        </p:nvGraphicFramePr>
        <p:xfrm>
          <a:off x="304800" y="1600200"/>
          <a:ext cx="52578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556"/>
                <a:gridCol w="1138052"/>
                <a:gridCol w="1229096"/>
                <a:gridCol w="1229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Striganov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Maruyama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Cutoff 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1.6×10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1.8×10</a:t>
                      </a:r>
                      <a:r>
                        <a:rPr lang="en-US" baseline="30000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0.1 MeV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e+/e-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6.1×10</a:t>
                      </a:r>
                      <a:r>
                        <a:rPr lang="en-US" baseline="30000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7.0×10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0.5 MeV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8.6×10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10×10</a:t>
                      </a:r>
                      <a:r>
                        <a:rPr lang="en-US" baseline="30000" dirty="0" smtClean="0"/>
                        <a:t>7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0.1 MeV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Hadrons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5.1×10</a:t>
                      </a:r>
                      <a:r>
                        <a:rPr lang="en-US" baseline="30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7×10</a:t>
                      </a:r>
                      <a:r>
                        <a:rPr lang="en-US" baseline="30000" smtClean="0"/>
                        <a:t>4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 MeV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981722"/>
            <a:ext cx="2971800" cy="2876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27" y="3945863"/>
            <a:ext cx="2886773" cy="274113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524000"/>
            <a:ext cx="2238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2400" y="4419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90926" y="423850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+/e-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3326" y="3581400"/>
            <a:ext cx="139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6488668"/>
            <a:ext cx="139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51" y="992089"/>
            <a:ext cx="4290605" cy="28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3835808"/>
            <a:ext cx="4365171" cy="28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1179"/>
            <a:ext cx="4412228" cy="292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Distribution of </a:t>
            </a:r>
            <a:r>
              <a:rPr lang="en-US" sz="3200" dirty="0" err="1" smtClean="0"/>
              <a:t>e+e</a:t>
            </a:r>
            <a:r>
              <a:rPr lang="en-US" sz="3200" dirty="0" smtClean="0"/>
              <a:t>- hits on z=25cm Disks</a:t>
            </a:r>
            <a:br>
              <a:rPr lang="en-US" sz="3200" dirty="0" smtClean="0"/>
            </a:br>
            <a:r>
              <a:rPr lang="en-US" sz="3200" dirty="0" smtClean="0"/>
              <a:t>Many, many spirals before hitting disk delays arrival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966856" y="174090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time=</a:t>
            </a:r>
            <a:r>
              <a:rPr lang="en-US" dirty="0" err="1" smtClean="0"/>
              <a:t>time_parent+time_child</a:t>
            </a:r>
            <a:endParaRPr lang="en-US" dirty="0" smtClean="0"/>
          </a:p>
          <a:p>
            <a:pPr algn="ctr"/>
            <a:r>
              <a:rPr lang="en-US" dirty="0" smtClean="0"/>
              <a:t>0.5-1.5ns gate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9473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time_parent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6665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time_child</a:t>
            </a:r>
            <a:r>
              <a:rPr lang="en-US" dirty="0" smtClean="0"/>
              <a:t> rel. to parent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7507"/>
            <a:ext cx="3841161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935436" y="41638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2328" y="381000"/>
            <a:ext cx="0" cy="3629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9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+/e- Background Occupancy at z=25cm disks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038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Max</a:t>
            </a:r>
            <a:r>
              <a:rPr lang="en-US" dirty="0"/>
              <a:t>. transit time for prompt photon from vertex is 1</a:t>
            </a:r>
            <a:r>
              <a:rPr lang="en-US" dirty="0" smtClean="0"/>
              <a:t>ns</a:t>
            </a:r>
          </a:p>
          <a:p>
            <a:r>
              <a:rPr lang="en-US" dirty="0" smtClean="0"/>
              <a:t>ALL background hits 1973 x 510 x 1 x 1000 = 1 </a:t>
            </a:r>
            <a:r>
              <a:rPr lang="en-US" dirty="0"/>
              <a:t>x </a:t>
            </a:r>
            <a:r>
              <a:rPr lang="en-US" dirty="0" smtClean="0"/>
              <a:t>10^9 hits per train</a:t>
            </a:r>
          </a:p>
          <a:p>
            <a:r>
              <a:rPr lang="en-US" dirty="0"/>
              <a:t>Area of each disk=922.6cm^2</a:t>
            </a:r>
          </a:p>
          <a:p>
            <a:r>
              <a:rPr lang="en-US" dirty="0" smtClean="0"/>
              <a:t>Average hit density is 1.1 x 10^6 hits/cm^2</a:t>
            </a:r>
          </a:p>
          <a:p>
            <a:r>
              <a:rPr lang="en-US" dirty="0" smtClean="0"/>
              <a:t>If pixel = 20um x 20 um, this is 4.4 hits/pixel average per train </a:t>
            </a:r>
          </a:p>
          <a:p>
            <a:r>
              <a:rPr lang="en-US" dirty="0" smtClean="0"/>
              <a:t>Peak occupancy is ~4x average occupancy -&gt; 17 hits/pixel/train</a:t>
            </a:r>
            <a:endParaRPr lang="en-US" dirty="0"/>
          </a:p>
          <a:p>
            <a:r>
              <a:rPr lang="en-US" dirty="0" smtClean="0"/>
              <a:t>As the source of these at this disk are 30-80cm from the IP, not the cone tip, a timing cut is very effective: A 0.5-1.5ns gate leaves 1%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39522"/>
            <a:ext cx="3960813" cy="263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06802"/>
            <a:ext cx="3962400" cy="26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86" y="1600200"/>
            <a:ext cx="372200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6" y="4179125"/>
            <a:ext cx="3795094" cy="25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Relatively few e+/e- Backgrounds make it to the </a:t>
            </a:r>
            <a:br>
              <a:rPr lang="en-US" sz="2400" dirty="0" smtClean="0"/>
            </a:br>
            <a:r>
              <a:rPr lang="en-US" sz="2400" dirty="0" smtClean="0"/>
              <a:t>z=92cm </a:t>
            </a:r>
            <a:r>
              <a:rPr lang="en-US" sz="2400" dirty="0" err="1" smtClean="0"/>
              <a:t>fwd</a:t>
            </a:r>
            <a:r>
              <a:rPr lang="en-US" sz="2400" dirty="0" smtClean="0"/>
              <a:t> tracker &amp; the z=200cm surface of the Endcap </a:t>
            </a:r>
            <a:r>
              <a:rPr lang="en-US" sz="2400" dirty="0" err="1" smtClean="0"/>
              <a:t>Ecal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tighter time cuts help further as e+/e- source is far up the cone, away from the IP at large z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526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050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42364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15200" y="4191000"/>
            <a:ext cx="0" cy="25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7" y="1600200"/>
            <a:ext cx="384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562100"/>
            <a:ext cx="921067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1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Irreducible backgrounds emanating from the IP come predominately from the downbeam cone tip and are thus largely in time with the collision</a:t>
            </a:r>
          </a:p>
          <a:p>
            <a:r>
              <a:rPr lang="en-US" dirty="0" smtClean="0"/>
              <a:t>~1 MeV photons that convert (2% probability) in 300um Silicon VXD and Tracking layers are the dominate background</a:t>
            </a:r>
          </a:p>
          <a:p>
            <a:r>
              <a:rPr lang="en-US" dirty="0" smtClean="0"/>
              <a:t>Timing cuts not particularly effective given (in this IR geometry) proximity of cone tips to the IP (±0.7ns away)</a:t>
            </a:r>
          </a:p>
          <a:p>
            <a:r>
              <a:rPr lang="en-US" dirty="0" smtClean="0"/>
              <a:t>Silicon strip tracker (50um x 1cm) show 100%-500% occupancy per BX to be compared to ILC performance of 1-2%. Can argue what is max. allowed (10%), but 100% does not work.</a:t>
            </a:r>
          </a:p>
          <a:p>
            <a:r>
              <a:rPr lang="en-US" dirty="0" smtClean="0"/>
              <a:t>Hits per readout unit per train (1000 BX) &gt;&gt; 4 buffers designed for the ILC Readout architecture (“KPIX”)</a:t>
            </a:r>
          </a:p>
          <a:p>
            <a:r>
              <a:rPr lang="en-US" dirty="0" smtClean="0"/>
              <a:t>Reading each readout element each bunch crossing probably required</a:t>
            </a:r>
          </a:p>
          <a:p>
            <a:r>
              <a:rPr lang="en-US" dirty="0" smtClean="0"/>
              <a:t>Barrel backgrounds more important than endcap backgrounds</a:t>
            </a:r>
          </a:p>
          <a:p>
            <a:r>
              <a:rPr lang="en-US" dirty="0" smtClean="0"/>
              <a:t>Endcap hits caused by spiraling </a:t>
            </a:r>
            <a:r>
              <a:rPr lang="en-US" dirty="0" err="1" smtClean="0"/>
              <a:t>e+e</a:t>
            </a:r>
            <a:r>
              <a:rPr lang="en-US" dirty="0" smtClean="0"/>
              <a:t>- are out of time when they hit endcap trackers</a:t>
            </a:r>
          </a:p>
          <a:p>
            <a:r>
              <a:rPr lang="en-US" dirty="0" smtClean="0"/>
              <a:t>Tracker backgrounds with 50um x 1cm strips &gt;&gt; VXD backgrounds with 20 um x 20um pixels </a:t>
            </a:r>
          </a:p>
          <a:p>
            <a:r>
              <a:rPr lang="en-US" dirty="0" smtClean="0"/>
              <a:t>Barrel and Endcap ECAL need to passively absorb 50-200 ~1 MeV photons/pad/BX without showing a hit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Fix problems with how we use FLUKA timing information</a:t>
            </a:r>
          </a:p>
          <a:p>
            <a:pPr lvl="1"/>
            <a:r>
              <a:rPr lang="en-US" dirty="0" smtClean="0"/>
              <a:t>Investigate larger beam pipe, more relaxed shielding cone geometries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1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2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51242"/>
            <a:ext cx="3820879" cy="265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487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Charged h backgrounds: Source locations about the same as that of e-/e+ backgrounds but produced typically much, much later</a:t>
            </a:r>
            <a:br>
              <a:rPr lang="en-US" sz="2000" dirty="0" smtClean="0"/>
            </a:br>
            <a:r>
              <a:rPr lang="en-US" sz="2000" dirty="0" smtClean="0"/>
              <a:t>(this is hallmark of FLUKA problem mentioned at beginning of talk: so forget charged hadrons and neutrons for now)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4185"/>
            <a:ext cx="4027416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9" y="4304515"/>
            <a:ext cx="3514725" cy="24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2" y="1078806"/>
            <a:ext cx="427795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6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3988743"/>
            <a:ext cx="4131129" cy="28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10483"/>
            <a:ext cx="4383995" cy="257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87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Charged h backgrounds: multiple hits and long hit times from </a:t>
            </a:r>
            <a:r>
              <a:rPr lang="en-US" sz="2400" dirty="0" err="1" smtClean="0"/>
              <a:t>loopers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n_hit</a:t>
            </a:r>
            <a:r>
              <a:rPr lang="en-US" dirty="0" smtClean="0"/>
              <a:t>&gt;~3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4478102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scoring planes</a:t>
            </a:r>
          </a:p>
          <a:p>
            <a:r>
              <a:rPr lang="en-US" dirty="0" err="1" smtClean="0"/>
              <a:t>Hit_child</a:t>
            </a:r>
            <a:r>
              <a:rPr lang="en-US" dirty="0" smtClean="0"/>
              <a:t> rel. to parent e+/e-</a:t>
            </a:r>
          </a:p>
          <a:p>
            <a:r>
              <a:rPr lang="en-US" dirty="0" smtClean="0"/>
              <a:t>Many low p </a:t>
            </a:r>
            <a:r>
              <a:rPr lang="en-US" dirty="0" err="1"/>
              <a:t>l</a:t>
            </a:r>
            <a:r>
              <a:rPr lang="en-US" dirty="0" err="1" smtClean="0"/>
              <a:t>oopers</a:t>
            </a:r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4554197" cy="31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1400" y="121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endParaRPr lang="en-US" dirty="0" smtClean="0"/>
          </a:p>
          <a:p>
            <a:r>
              <a:rPr lang="en-US" dirty="0" err="1" smtClean="0"/>
              <a:t>Kaons</a:t>
            </a:r>
            <a:endParaRPr lang="en-US" dirty="0" smtClean="0"/>
          </a:p>
          <a:p>
            <a:r>
              <a:rPr lang="en-US" dirty="0" smtClean="0"/>
              <a:t>protons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24100" y="1371600"/>
            <a:ext cx="1333500" cy="77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14600" y="1680865"/>
            <a:ext cx="1066800" cy="1290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90850" y="2057400"/>
            <a:ext cx="74295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Study Hit Density per Readout Plane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Geant</a:t>
            </a:r>
            <a:r>
              <a:rPr lang="en-US" dirty="0" smtClean="0"/>
              <a:t> 3 Detector planes</a:t>
            </a:r>
          </a:p>
          <a:p>
            <a:pPr lvl="1"/>
            <a:r>
              <a:rPr lang="en-US" dirty="0" smtClean="0"/>
              <a:t>Each 300um Silicon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Track </a:t>
            </a:r>
            <a:r>
              <a:rPr lang="en-US" dirty="0" err="1" smtClean="0"/>
              <a:t>Fluka</a:t>
            </a:r>
            <a:r>
              <a:rPr lang="en-US" dirty="0" smtClean="0"/>
              <a:t> generated particles in 4 Tesla field</a:t>
            </a:r>
          </a:p>
          <a:p>
            <a:r>
              <a:rPr lang="en-US" dirty="0" smtClean="0"/>
              <a:t>Record hit position and hit time</a:t>
            </a:r>
          </a:p>
          <a:p>
            <a:r>
              <a:rPr lang="en-US" dirty="0" smtClean="0"/>
              <a:t>Find hit density per readout time w/ and w/o timing cut</a:t>
            </a:r>
          </a:p>
          <a:p>
            <a:pPr lvl="1"/>
            <a:r>
              <a:rPr lang="en-US" dirty="0" smtClean="0"/>
              <a:t>Figure of merit for ILC backgrounds and detectors</a:t>
            </a:r>
          </a:p>
          <a:p>
            <a:pPr lvl="1"/>
            <a:r>
              <a:rPr lang="en-US" dirty="0" smtClean="0"/>
              <a:t>Some preliminary discussions of readout electronics required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62138"/>
            <a:ext cx="3886200" cy="232638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98129"/>
              </p:ext>
            </p:extLst>
          </p:nvPr>
        </p:nvGraphicFramePr>
        <p:xfrm>
          <a:off x="5268666" y="609600"/>
          <a:ext cx="2743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243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Barrel Detector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Radius (cm)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Half Length (cm)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VXD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Tracker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91.0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65332"/>
              </p:ext>
            </p:extLst>
          </p:nvPr>
        </p:nvGraphicFramePr>
        <p:xfrm>
          <a:off x="5268666" y="2392680"/>
          <a:ext cx="32004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Endcap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 (cm)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Rin</a:t>
                      </a:r>
                      <a:r>
                        <a:rPr lang="en-US" sz="1200" dirty="0" smtClean="0"/>
                        <a:t> (cm)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Rout (cm)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VXD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18.4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Tracker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53.3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38.0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130.9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timing to set timing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590800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6800"/>
            <a:ext cx="2514600" cy="240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2590800" cy="245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3800"/>
            <a:ext cx="2723731" cy="2634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16" y="3733800"/>
            <a:ext cx="2754990" cy="260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2955264" cy="2762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34290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(cm)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6324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(cm)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90483" y="346708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(ns)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219200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Endcap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2972" y="1219200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89972" y="1219200"/>
            <a:ext cx="91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Barrel 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52454" y="3886200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Endcap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3810000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Endcap</a:t>
            </a:r>
            <a:r>
              <a:rPr lang="en-US" dirty="0" smtClean="0"/>
              <a:t> 3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8200" y="32766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22098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1400" y="3328947"/>
            <a:ext cx="2135588" cy="2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6829" y="1787784"/>
            <a:ext cx="2135588" cy="2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46422" y="3323658"/>
            <a:ext cx="2135588" cy="2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23900" y="2187996"/>
            <a:ext cx="2135588" cy="2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9286" y="5702986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87320" y="6229083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72749" y="5021862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12587" y="6271500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82114" y="4467954"/>
            <a:ext cx="228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Photons Crossing Defined Silicon Layers</a:t>
            </a:r>
            <a:endParaRPr lang="en-US" sz="3200" dirty="0"/>
          </a:p>
        </p:txBody>
      </p:sp>
      <p:pic>
        <p:nvPicPr>
          <p:cNvPr id="5122" name="Picture 2" descr="C:\Users\twmark\Documents\MAP\FLUKA\photons-error fixed-limited statistics\All Hits\r_vs_z_of_child_h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676400"/>
            <a:ext cx="8324850" cy="38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Error in our Interpretation of “FLUKA time” Uncovered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28600" y="609599"/>
            <a:ext cx="8839200" cy="287800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 5/20/14 discover error in time assigned to parent particle by our interpretation of FLUKA:</a:t>
            </a:r>
          </a:p>
          <a:p>
            <a:pPr lvl="1"/>
            <a:r>
              <a:rPr lang="en-US" dirty="0" smtClean="0"/>
              <a:t>NOT time it left beampipe, W cone or W disk, but rather time at the end of the “FLUKA step” which is large in the case of photons, charged hadrons &amp; neutrons and small in the case of e+/e-</a:t>
            </a:r>
          </a:p>
          <a:p>
            <a:r>
              <a:rPr lang="en-US" dirty="0" smtClean="0"/>
              <a:t>For photons, Takashi reran FLUKA for 1 bunch &amp; scored the photons (rather than letting them convert): Multiply by  5100 x 2% = 102 to get background associated with one bunch. # hits/converted </a:t>
            </a:r>
            <a:r>
              <a:rPr lang="el-GR" dirty="0" smtClean="0"/>
              <a:t>γ</a:t>
            </a:r>
            <a:r>
              <a:rPr lang="en-US" dirty="0" smtClean="0"/>
              <a:t> underestimated (hits/</a:t>
            </a:r>
            <a:r>
              <a:rPr lang="el-GR" dirty="0" smtClean="0">
                <a:latin typeface="Calibri"/>
              </a:rPr>
              <a:t>γ</a:t>
            </a:r>
            <a:r>
              <a:rPr lang="en-US" dirty="0" smtClean="0"/>
              <a:t>~4)</a:t>
            </a:r>
          </a:p>
          <a:p>
            <a:r>
              <a:rPr lang="en-US" dirty="0"/>
              <a:t>For electrons: error small, use Takashi’s full statistics: Multiply </a:t>
            </a:r>
            <a:r>
              <a:rPr lang="en-US" dirty="0" err="1"/>
              <a:t>unnormalized</a:t>
            </a:r>
            <a:r>
              <a:rPr lang="en-US" dirty="0"/>
              <a:t> plots by x510 to get backgrounds associated with 1 bunch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when photon produced by showering decay electron</a:t>
            </a:r>
            <a:br>
              <a:rPr lang="en-US" dirty="0" smtClean="0"/>
            </a:br>
            <a:r>
              <a:rPr lang="en-US" dirty="0" smtClean="0"/>
              <a:t>(all 9 Silicon layers in this plot)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29199" y="4267200"/>
            <a:ext cx="3707969" cy="2514600"/>
            <a:chOff x="5029200" y="4308764"/>
            <a:chExt cx="3707969" cy="2514600"/>
          </a:xfrm>
        </p:grpSpPr>
        <p:pic>
          <p:nvPicPr>
            <p:cNvPr id="9" name="Picture 2" descr="C:\Users\twmark\Documents\MAP\FLUKA\plots\time_parent_conv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308764"/>
              <a:ext cx="3707969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62600" y="472440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Previous incorrect result (+75 ns) June 2013</a:t>
              </a:r>
              <a:endParaRPr lang="en-US" sz="1100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8" y="4095750"/>
            <a:ext cx="386530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4191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Current correct result </a:t>
            </a:r>
            <a:endParaRPr lang="en-US" sz="11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4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Time and z of produced photon background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5170"/>
            <a:ext cx="4341813" cy="30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" y="783770"/>
            <a:ext cx="3952875" cy="28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7" t="37622" r="34953" b="49820"/>
          <a:stretch/>
        </p:blipFill>
        <p:spPr>
          <a:xfrm>
            <a:off x="2349050" y="3831770"/>
            <a:ext cx="243840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055905"/>
            <a:ext cx="2169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Downbeam Cone tip:</a:t>
            </a:r>
          </a:p>
          <a:p>
            <a:r>
              <a:rPr lang="en-US" dirty="0" smtClean="0"/>
              <a:t>Z=-20.45cm</a:t>
            </a:r>
          </a:p>
          <a:p>
            <a:r>
              <a:rPr lang="en-US" dirty="0" smtClean="0"/>
              <a:t>R=2.8cm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752600" y="2104538"/>
            <a:ext cx="1524000" cy="22606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76600" y="3298370"/>
            <a:ext cx="3152549" cy="1066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8092" y="55517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2190750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39850" y="4057649"/>
            <a:ext cx="1888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Upbeam Cone tip:</a:t>
            </a:r>
          </a:p>
          <a:p>
            <a:r>
              <a:rPr lang="en-US" dirty="0" smtClean="0"/>
              <a:t>Z=+20.45cm</a:t>
            </a:r>
          </a:p>
          <a:p>
            <a:r>
              <a:rPr lang="en-US" dirty="0" smtClean="0"/>
              <a:t>R=2.8cm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10000" y="3450770"/>
            <a:ext cx="3276600" cy="91440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90800" y="2460170"/>
            <a:ext cx="1219200" cy="190500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0800000">
            <a:off x="2732771" y="5257799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11250" y="530173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Muon Beam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85933"/>
            <a:ext cx="2819400" cy="20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5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Z Distribution of Photons in r=5.5cm Barrel VXD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838200"/>
            <a:ext cx="72278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23622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to get Peak/Average occupancy</a:t>
            </a:r>
          </a:p>
          <a:p>
            <a:r>
              <a:rPr lang="en-US" dirty="0" smtClean="0"/>
              <a:t>Should also look at azimuth as more background in horizontal plane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 May 2014 - MAP CM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T. Markiewicz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5560-ED60-4EE3-A022-06CFDD3CF6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2227</Words>
  <Application>Microsoft Office PowerPoint</Application>
  <PresentationFormat>On-screen Show (4:3)</PresentationFormat>
  <Paragraphs>389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Photon &amp; e+e- Hits in Muon Higgs Factory</vt:lpstr>
      <vt:lpstr>PowerPoint Presentation</vt:lpstr>
      <vt:lpstr>Summer 2013 Work Attempted to Ensure Agreement w/ MARS as presented by Striganov at June 2013 MAP CM</vt:lpstr>
      <vt:lpstr>Study Hit Density per Readout Plane</vt:lpstr>
      <vt:lpstr>Pythia timing to set timing gates</vt:lpstr>
      <vt:lpstr>Photons Crossing Defined Silicon Layers</vt:lpstr>
      <vt:lpstr>Error in our Interpretation of “FLUKA time” Uncovered</vt:lpstr>
      <vt:lpstr>Time and z of produced photon background</vt:lpstr>
      <vt:lpstr>Z Distribution of Photons in r=5.5cm Barrel VXD</vt:lpstr>
      <vt:lpstr>Time Distribution of photon hits on r=5.5cm Barrel</vt:lpstr>
      <vt:lpstr>Converted Photon Background Occupancy in r=5.5cm VXD Barrel</vt:lpstr>
      <vt:lpstr>Z Distribution of photons in r=50 Barrel</vt:lpstr>
      <vt:lpstr>Time Distribution of photon hits on r=50cm Barrel</vt:lpstr>
      <vt:lpstr>Converted Photon Background Occupancy in r=50cm Tracker</vt:lpstr>
      <vt:lpstr>Z Distribution of photons on r=131cm ECAL Barrel </vt:lpstr>
      <vt:lpstr>Time Distribution of photon hits on r=131cm Barrel</vt:lpstr>
      <vt:lpstr>Background Converted Photon Occupancy at r=131cm</vt:lpstr>
      <vt:lpstr>Time Distribution of photon hits on 2 VXD disks at z=25cm, 6.7&lt;r&lt;18.4</vt:lpstr>
      <vt:lpstr>Converted Photon Background Occupancy at on 2 disks at z=25cm, 6.7&lt;r&lt;18.4cm</vt:lpstr>
      <vt:lpstr>Time Distribution of photon hits on 2 disks at z=92cm, 25.3&lt;r&lt;53.3cm</vt:lpstr>
      <vt:lpstr>Background Occupancy at on 2 disks at z=92cm, 25.3&lt;r&lt;53.3cm</vt:lpstr>
      <vt:lpstr>Time Distribution of photon hits on 2 disks at z=200cm, 38&lt;r&lt;130.9cm</vt:lpstr>
      <vt:lpstr>Background Occupancy at on 2 disks at z=200cm, 38&lt;r&lt;130.9</vt:lpstr>
      <vt:lpstr>There are many slow looping particles both from physics and background events</vt:lpstr>
      <vt:lpstr>e+e- backgrounds: Source locations more broadly distributed than that of photon backgrounds</vt:lpstr>
      <vt:lpstr>e+e- backgrounds: multiple hits and hit times from loopers</vt:lpstr>
      <vt:lpstr>Time Distribution of e+e- hits on r=5.5cm Barrel</vt:lpstr>
      <vt:lpstr>e+/e- Background Occupancy at r=5.5cm</vt:lpstr>
      <vt:lpstr>Relatively few e+/e- Backgrounds make it to the  r=50cm barrel tracker &amp; the r=131cm surface of the barrel Ecal,  but those hits are “in time” with physics events</vt:lpstr>
      <vt:lpstr>Time Distribution of e+e- hits on z=25cm Disks Many, many spirals before hitting disk delays arrival</vt:lpstr>
      <vt:lpstr>e+/e- Background Occupancy at z=25cm disks</vt:lpstr>
      <vt:lpstr>Relatively few e+/e- Backgrounds make it to the  z=92cm fwd tracker &amp; the z=200cm surface of the Endcap Ecal  the tighter time cuts help further as e+/e- source is far up the cone, away from the IP at large z</vt:lpstr>
      <vt:lpstr>Summary Table</vt:lpstr>
      <vt:lpstr>Conclusions</vt:lpstr>
      <vt:lpstr>EXTRA</vt:lpstr>
      <vt:lpstr>Charged h backgrounds: Source locations about the same as that of e-/e+ backgrounds but produced typically much, much later (this is hallmark of FLUKA problem mentioned at beginning of talk: so forget charged hadrons and neutrons for now)</vt:lpstr>
      <vt:lpstr>Charged h backgrounds: multiple hits and long hit times from loopers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Photon Background</dc:title>
  <dc:creator>Thomas W. Markiewicz</dc:creator>
  <cp:lastModifiedBy>Thomas W. Markiewicz</cp:lastModifiedBy>
  <cp:revision>119</cp:revision>
  <dcterms:created xsi:type="dcterms:W3CDTF">2013-10-09T19:58:27Z</dcterms:created>
  <dcterms:modified xsi:type="dcterms:W3CDTF">2014-05-27T15:43:45Z</dcterms:modified>
</cp:coreProperties>
</file>