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1"/>
  </p:notesMasterIdLst>
  <p:handoutMasterIdLst>
    <p:handoutMasterId r:id="rId12"/>
  </p:handoutMasterIdLst>
  <p:sldIdLst>
    <p:sldId id="427" r:id="rId2"/>
    <p:sldId id="434" r:id="rId3"/>
    <p:sldId id="431" r:id="rId4"/>
    <p:sldId id="432" r:id="rId5"/>
    <p:sldId id="433" r:id="rId6"/>
    <p:sldId id="436" r:id="rId7"/>
    <p:sldId id="435" r:id="rId8"/>
    <p:sldId id="437" r:id="rId9"/>
    <p:sldId id="438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667" autoAdjust="0"/>
  </p:normalViewPr>
  <p:slideViewPr>
    <p:cSldViewPr>
      <p:cViewPr varScale="1">
        <p:scale>
          <a:sx n="78" d="100"/>
          <a:sy n="78" d="100"/>
        </p:scale>
        <p:origin x="66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194174" y="6546850"/>
            <a:ext cx="72779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/>
              <a:t>KT McDonald              </a:t>
            </a:r>
            <a:r>
              <a:rPr lang="en-US" sz="1600" dirty="0" smtClean="0">
                <a:solidFill>
                  <a:srgbClr val="FF0000"/>
                </a:solidFill>
              </a:rPr>
              <a:t>MAP</a:t>
            </a:r>
            <a:r>
              <a:rPr lang="en-US" sz="1600" baseline="0" dirty="0" smtClean="0">
                <a:solidFill>
                  <a:srgbClr val="FF0000"/>
                </a:solidFill>
              </a:rPr>
              <a:t> Spring Meeting</a:t>
            </a:r>
            <a:r>
              <a:rPr lang="en-US" sz="1600" dirty="0" smtClean="0">
                <a:solidFill>
                  <a:srgbClr val="FF0000"/>
                </a:solidFill>
              </a:rPr>
              <a:t>       </a:t>
            </a:r>
            <a:r>
              <a:rPr lang="en-US" sz="1600" baseline="0" dirty="0" smtClean="0">
                <a:solidFill>
                  <a:srgbClr val="0000FF"/>
                </a:solidFill>
              </a:rPr>
              <a:t>     May </a:t>
            </a:r>
            <a:r>
              <a:rPr lang="en-US" sz="1600" baseline="0" dirty="0" smtClean="0">
                <a:solidFill>
                  <a:srgbClr val="0000FF"/>
                </a:solidFill>
              </a:rPr>
              <a:t>30</a:t>
            </a:r>
            <a:r>
              <a:rPr lang="en-US" sz="1600" dirty="0" smtClean="0"/>
              <a:t>, </a:t>
            </a:r>
            <a:r>
              <a:rPr lang="en-US" sz="1600" dirty="0" smtClean="0"/>
              <a:t>2014 </a:t>
            </a:r>
            <a:r>
              <a:rPr lang="en-US" sz="1600" dirty="0" smtClean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 smtClean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p.princeton.edu/~mcdonald/mumu/target/AH=Fermi=Report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584684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rgbClr val="3333FF"/>
                </a:solidFill>
              </a:rPr>
              <a:t>Target System Concept </a:t>
            </a:r>
            <a:endParaRPr lang="en-US" sz="3600" dirty="0" smtClean="0">
              <a:solidFill>
                <a:srgbClr val="3333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600" dirty="0" smtClean="0">
                <a:solidFill>
                  <a:srgbClr val="3333FF"/>
                </a:solidFill>
              </a:rPr>
              <a:t>for </a:t>
            </a:r>
            <a:r>
              <a:rPr lang="en-US" sz="3600" dirty="0">
                <a:solidFill>
                  <a:srgbClr val="3333FF"/>
                </a:solidFill>
              </a:rPr>
              <a:t>a Muon Collider/Neutrino Factory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4939525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K.T. McDonald</a:t>
            </a:r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Princeton University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(May 28, 2014)</a:t>
            </a:r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4" descr="D:\Users\vbg\Pictures\MAP\140530 20to2T5m120cm4pDL 02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" y="1664803"/>
            <a:ext cx="9144508" cy="345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03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144524" y="-207404"/>
            <a:ext cx="9469052" cy="4813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Specifications from the Muon Accelerator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Staging Scenario</a:t>
            </a:r>
            <a:endParaRPr lang="en-US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eaLnBrk="1" hangingPunct="1"/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6.75 </a:t>
            </a:r>
            <a:r>
              <a:rPr lang="en-US" sz="2000" dirty="0" err="1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GeV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(kinetic energy) proton beam with 3 ns (</a:t>
            </a:r>
            <a:r>
              <a:rPr lang="en-US" sz="2000" dirty="0" err="1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rms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) pulse.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1 MW initial beam power, upgradable to 2 MW (perhaps even to 4 MW).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6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0 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Hz initial rep rate for Neutrino Factory;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   15 Hz rep rate for later </a:t>
            </a:r>
            <a:r>
              <a:rPr lang="en-US" sz="2000" dirty="0" err="1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Muon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 Collider.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The goal is to deliver a maximum number of soft muons,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~ 40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&lt; KE &lt; ~ 180 MeV.</a:t>
            </a: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9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108520" y="-135396"/>
            <a:ext cx="9761790" cy="549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Target System Concept</a:t>
            </a:r>
          </a:p>
          <a:p>
            <a:pPr eaLnBrk="1" hangingPunct="1"/>
            <a:endParaRPr lang="en-US" sz="2000" dirty="0" smtClean="0">
              <a:solidFill>
                <a:srgbClr val="FF0000"/>
              </a:solidFill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Graphite target (</a:t>
            </a:r>
            <a:r>
              <a:rPr lang="el-GR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ρ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 ~ 1.8 g/cm</a:t>
            </a:r>
            <a:r>
              <a:rPr lang="en-US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), radiation cooled (with option for convection cooling); liquid metal jet as option for 2-4 MW beam power.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Target inside high-field solenoid magnet (20 T) that collects both µ</a:t>
            </a:r>
            <a:r>
              <a:rPr lang="en-US" sz="2000" baseline="30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±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Target and proton beam tilted with respect to magnetic axis.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Superconducting magnet coils shielded by He-gas-cooled W beads.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charset="0"/>
              </a:rPr>
              <a:t>Proton beam dump via a graphite rod just downstream of the target.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latin typeface="Comic Sans MS" panose="030F0702030302020204" pitchFamily="66" charset="0"/>
              <a:cs typeface="Times New Roman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</a:rPr>
              <a:t>Some of the proton and </a:t>
            </a:r>
            <a:r>
              <a:rPr lang="en-US" sz="2000" dirty="0" smtClean="0">
                <a:solidFill>
                  <a:srgbClr val="3333FF"/>
                </a:solidFill>
                <a:latin typeface="Comic Sans MS" panose="030F0702030302020204" pitchFamily="66" charset="0"/>
                <a:cs typeface="Times New Roman" charset="0"/>
                <a:sym typeface="Symbol" panose="05050102010706020507" pitchFamily="18" charset="2"/>
              </a:rPr>
              <a:t>/µ transport near the target is in air.</a:t>
            </a:r>
            <a:endParaRPr lang="en-US" sz="2000" dirty="0">
              <a:solidFill>
                <a:srgbClr val="3333FF"/>
              </a:solidFill>
              <a:latin typeface="Comic Sans MS" panose="030F0702030302020204" pitchFamily="66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9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4" descr="D:\Users\vbg\Pictures\MAP\140530 20to2T5m120cm4pDL 03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" y="1609880"/>
            <a:ext cx="5880386" cy="325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140203 beam path 1"/>
          <p:cNvPicPr>
            <a:picLocks noGrp="1" noChangeAspect="1"/>
          </p:cNvPicPr>
          <p:nvPr isPhoto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780" y="1681544"/>
            <a:ext cx="3208947" cy="153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32965" y="3133627"/>
            <a:ext cx="3203531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Stainless-steel target vessel (double-walled with intramural He-gas flow for cooling) with graphite target and beam dump, and downstream Be window.</a:t>
            </a:r>
          </a:p>
          <a:p>
            <a:r>
              <a:rPr lang="en-US" sz="1600" dirty="0" smtClean="0"/>
              <a:t>This </a:t>
            </a:r>
            <a:r>
              <a:rPr lang="en-US" sz="1600" dirty="0" smtClean="0"/>
              <a:t>vessel would be replaced every few </a:t>
            </a:r>
            <a:r>
              <a:rPr lang="en-US" sz="1600" dirty="0" smtClean="0"/>
              <a:t>months</a:t>
            </a:r>
            <a:r>
              <a:rPr lang="en-US" sz="1600" dirty="0" smtClean="0"/>
              <a:t>  at </a:t>
            </a:r>
            <a:r>
              <a:rPr lang="en-US" sz="1600" dirty="0" smtClean="0"/>
              <a:t>1 MW beam power.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21198"/>
            <a:ext cx="4456531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15 T superconducting coil </a:t>
            </a:r>
            <a:r>
              <a:rPr lang="en-US" sz="1600" dirty="0" err="1" smtClean="0"/>
              <a:t>outsert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Stored energy ~ 3 GJ</a:t>
            </a:r>
            <a:r>
              <a:rPr lang="en-US" sz="1600" dirty="0"/>
              <a:t>,</a:t>
            </a:r>
            <a:r>
              <a:rPr lang="en-US" sz="1600" dirty="0" smtClean="0"/>
              <a:t>  ~ 100 tons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663788" y="4787789"/>
            <a:ext cx="234026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 T copper-coil </a:t>
            </a:r>
            <a:r>
              <a:rPr lang="en-US" sz="1600" dirty="0" smtClean="0"/>
              <a:t>insert</a:t>
            </a:r>
            <a:r>
              <a:rPr lang="en-US" sz="1600" dirty="0"/>
              <a:t>;</a:t>
            </a:r>
            <a:r>
              <a:rPr lang="en-US" sz="1600" dirty="0" smtClean="0"/>
              <a:t>   </a:t>
            </a:r>
            <a:r>
              <a:rPr lang="en-US" sz="1600" dirty="0" smtClean="0"/>
              <a:t>Water-cooled, </a:t>
            </a:r>
          </a:p>
          <a:p>
            <a:r>
              <a:rPr lang="en-US" sz="1600" dirty="0" err="1" smtClean="0"/>
              <a:t>MgO</a:t>
            </a:r>
            <a:r>
              <a:rPr lang="en-US" sz="1600" dirty="0" smtClean="0"/>
              <a:t> insulated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967305" y="5909162"/>
            <a:ext cx="6327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He-gas cooled W-bead shielding (~ 100 tons)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45347" y="1211476"/>
            <a:ext cx="2223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Proton beam tube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5093" y="4823506"/>
            <a:ext cx="2713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Upstream proton beam window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97279" y="1546324"/>
            <a:ext cx="222393" cy="1444509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733647" y="3147237"/>
            <a:ext cx="154435" cy="1721925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419500" y="678998"/>
            <a:ext cx="808686" cy="1364898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345681" y="3083898"/>
            <a:ext cx="198321" cy="1749259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4228186" y="2847108"/>
            <a:ext cx="1898503" cy="92997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4274958" y="3288121"/>
            <a:ext cx="1437841" cy="2621041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75756" y="0"/>
            <a:ext cx="3704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FF0000"/>
                </a:solidFill>
                <a:cs typeface="Times New Roman" charset="0"/>
              </a:rPr>
              <a:t>Target System Concept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3585" y="1592796"/>
            <a:ext cx="1273694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Last</a:t>
            </a:r>
          </a:p>
          <a:p>
            <a:r>
              <a:rPr lang="en-US" sz="1600" dirty="0" smtClean="0"/>
              <a:t>Final-Focus</a:t>
            </a:r>
          </a:p>
          <a:p>
            <a:r>
              <a:rPr lang="en-US" sz="1600" dirty="0" smtClean="0"/>
              <a:t>quad</a:t>
            </a:r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68129" y="2464513"/>
            <a:ext cx="47655" cy="475592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848364" y="2782102"/>
            <a:ext cx="468052" cy="430873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824192" y="2068450"/>
            <a:ext cx="104292" cy="2224646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8411297" y="4293096"/>
            <a:ext cx="409175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288987" y="1129262"/>
            <a:ext cx="4456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 window (at each end of downstream magnet modules if beam not in air</a:t>
            </a:r>
            <a:endParaRPr lang="en-US" sz="1600" dirty="0" smtClean="0"/>
          </a:p>
        </p:txBody>
      </p:sp>
      <p:cxnSp>
        <p:nvCxnSpPr>
          <p:cNvPr id="43" name="Straight Arrow Connector 42"/>
          <p:cNvCxnSpPr>
            <a:stCxn id="42" idx="1"/>
          </p:cNvCxnSpPr>
          <p:nvPr/>
        </p:nvCxnSpPr>
        <p:spPr>
          <a:xfrm>
            <a:off x="5288987" y="1421650"/>
            <a:ext cx="156913" cy="1149684"/>
          </a:xfrm>
          <a:prstGeom prst="straightConnector1">
            <a:avLst/>
          </a:prstGeom>
          <a:ln w="254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72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11" descr="CHG-GA-ba0-len-n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>
          <a:xfrm>
            <a:off x="467545" y="440668"/>
            <a:ext cx="3621060" cy="3041499"/>
          </a:xfrm>
          <a:prstGeom prst="rect">
            <a:avLst/>
          </a:prstGeom>
        </p:spPr>
      </p:pic>
      <p:pic>
        <p:nvPicPr>
          <p:cNvPr id="5" name="Picture 5" descr="len80-ba65-tr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4360409" y="431235"/>
            <a:ext cx="3631971" cy="305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len80-tr0.8-ba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431540" y="3489340"/>
            <a:ext cx="3657064" cy="3072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u_endcool_tapl.eps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  <a:lum bright="-72000" contras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527679"/>
            <a:ext cx="3737984" cy="2961661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  <a:outerShdw blurRad="292100" dist="139700" dir="2700000" algn="tl" rotWithShape="0">
              <a:schemeClr val="bg1">
                <a:alpha val="65000"/>
              </a:scheme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2079679" y="0"/>
            <a:ext cx="4408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3333FF"/>
                </a:solidFill>
                <a:cs typeface="Times New Roman" charset="0"/>
              </a:rPr>
              <a:t>Target System </a:t>
            </a:r>
            <a:r>
              <a:rPr lang="en-US" b="1" dirty="0" smtClean="0">
                <a:solidFill>
                  <a:srgbClr val="3333FF"/>
                </a:solidFill>
                <a:cs typeface="Times New Roman" charset="0"/>
              </a:rPr>
              <a:t>Optimization</a:t>
            </a:r>
            <a:endParaRPr lang="en-US" b="1" dirty="0">
              <a:solidFill>
                <a:srgbClr val="3333FF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5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807"/>
            <a:ext cx="8424936" cy="677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3333FF"/>
                </a:solidFill>
              </a:rPr>
              <a:t>Target System Optimizations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High-</a:t>
            </a:r>
            <a:r>
              <a:rPr lang="en-US" sz="2000" i="1" dirty="0" smtClean="0">
                <a:solidFill>
                  <a:srgbClr val="FF0000"/>
                </a:solidFill>
              </a:rPr>
              <a:t>Z</a:t>
            </a:r>
            <a:r>
              <a:rPr lang="en-US" sz="2000" dirty="0" smtClean="0">
                <a:solidFill>
                  <a:srgbClr val="FF0000"/>
                </a:solidFill>
              </a:rPr>
              <a:t> favored.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Optima for graphite </a:t>
            </a:r>
            <a:r>
              <a:rPr lang="en-US" sz="2000" dirty="0" smtClean="0">
                <a:solidFill>
                  <a:srgbClr val="3333FF"/>
                </a:solidFill>
              </a:rPr>
              <a:t>target (</a:t>
            </a:r>
            <a:r>
              <a:rPr lang="el-GR" sz="2000" dirty="0" smtClean="0">
                <a:solidFill>
                  <a:srgbClr val="3333FF"/>
                </a:solidFill>
              </a:rPr>
              <a:t>ρ</a:t>
            </a:r>
            <a:r>
              <a:rPr lang="en-US" sz="2000" dirty="0" smtClean="0">
                <a:solidFill>
                  <a:srgbClr val="3333FF"/>
                </a:solidFill>
              </a:rPr>
              <a:t> = 1.8 g/cm</a:t>
            </a:r>
            <a:r>
              <a:rPr lang="en-US" sz="2000" baseline="30000" dirty="0" smtClean="0">
                <a:solidFill>
                  <a:srgbClr val="3333FF"/>
                </a:solidFill>
              </a:rPr>
              <a:t>3</a:t>
            </a:r>
            <a:r>
              <a:rPr lang="en-US" sz="2000" dirty="0" smtClean="0">
                <a:solidFill>
                  <a:srgbClr val="3333FF"/>
                </a:solidFill>
              </a:rPr>
              <a:t>): </a:t>
            </a:r>
            <a:r>
              <a:rPr lang="en-US" sz="2000" dirty="0" smtClean="0">
                <a:solidFill>
                  <a:srgbClr val="3333FF"/>
                </a:solidFill>
              </a:rPr>
              <a:t>length = 80 cm, 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                            </a:t>
            </a:r>
            <a:r>
              <a:rPr lang="en-US" sz="2000" dirty="0" smtClean="0">
                <a:solidFill>
                  <a:srgbClr val="3333FF"/>
                </a:solidFill>
              </a:rPr>
              <a:t>radius </a:t>
            </a:r>
            <a:r>
              <a:rPr lang="en-US" sz="2000" dirty="0" smtClean="0">
                <a:solidFill>
                  <a:srgbClr val="3333FF"/>
                </a:solidFill>
              </a:rPr>
              <a:t>~ 8 mm (with </a:t>
            </a:r>
            <a:r>
              <a:rPr lang="el-GR" sz="2000" dirty="0" smtClean="0">
                <a:solidFill>
                  <a:srgbClr val="3333FF"/>
                </a:solidFill>
              </a:rPr>
              <a:t>σ</a:t>
            </a:r>
            <a:r>
              <a:rPr lang="en-US" sz="2000" baseline="-25000" dirty="0" smtClean="0">
                <a:solidFill>
                  <a:srgbClr val="3333FF"/>
                </a:solidFill>
              </a:rPr>
              <a:t>r</a:t>
            </a:r>
            <a:r>
              <a:rPr lang="en-US" sz="2000" dirty="0" smtClean="0">
                <a:solidFill>
                  <a:srgbClr val="3333FF"/>
                </a:solidFill>
              </a:rPr>
              <a:t> = 2 mm </a:t>
            </a:r>
            <a:r>
              <a:rPr lang="en-US" sz="2000" dirty="0" smtClean="0">
                <a:solidFill>
                  <a:srgbClr val="3333FF"/>
                </a:solidFill>
              </a:rPr>
              <a:t>(</a:t>
            </a:r>
            <a:r>
              <a:rPr lang="en-US" sz="2000" dirty="0" err="1" smtClean="0">
                <a:solidFill>
                  <a:srgbClr val="3333FF"/>
                </a:solidFill>
              </a:rPr>
              <a:t>rms</a:t>
            </a:r>
            <a:r>
              <a:rPr lang="en-US" sz="2000" dirty="0" smtClean="0">
                <a:solidFill>
                  <a:srgbClr val="3333FF"/>
                </a:solidFill>
              </a:rPr>
              <a:t>) beam radius),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</a:t>
            </a:r>
            <a:r>
              <a:rPr lang="en-US" sz="2000" dirty="0" smtClean="0">
                <a:solidFill>
                  <a:srgbClr val="3333FF"/>
                </a:solidFill>
              </a:rPr>
              <a:t>tilt </a:t>
            </a:r>
            <a:r>
              <a:rPr lang="en-US" sz="2000" dirty="0" smtClean="0">
                <a:solidFill>
                  <a:srgbClr val="3333FF"/>
                </a:solidFill>
              </a:rPr>
              <a:t>angle = 65 </a:t>
            </a:r>
            <a:r>
              <a:rPr lang="en-US" sz="2000" dirty="0" err="1" smtClean="0">
                <a:solidFill>
                  <a:srgbClr val="3333FF"/>
                </a:solidFill>
              </a:rPr>
              <a:t>mrad</a:t>
            </a:r>
            <a:r>
              <a:rPr lang="en-US" sz="2000" dirty="0" smtClean="0">
                <a:solidFill>
                  <a:srgbClr val="3333FF"/>
                </a:solidFill>
              </a:rPr>
              <a:t>,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         nominal geometric </a:t>
            </a:r>
            <a:r>
              <a:rPr lang="en-US" sz="2000" dirty="0" err="1" smtClean="0">
                <a:solidFill>
                  <a:srgbClr val="3333FF"/>
                </a:solidFill>
              </a:rPr>
              <a:t>rms</a:t>
            </a:r>
            <a:r>
              <a:rPr lang="en-US" sz="2000" dirty="0" smtClean="0">
                <a:solidFill>
                  <a:srgbClr val="3333FF"/>
                </a:solidFill>
              </a:rPr>
              <a:t> emittance </a:t>
            </a:r>
            <a:r>
              <a:rPr lang="el-GR" sz="2000" dirty="0" smtClean="0">
                <a:solidFill>
                  <a:srgbClr val="3333FF"/>
                </a:solidFill>
              </a:rPr>
              <a:t>ε</a:t>
            </a:r>
            <a:r>
              <a:rPr lang="el-GR" sz="2000" baseline="-25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n-US" sz="2000" dirty="0" smtClean="0">
                <a:solidFill>
                  <a:srgbClr val="3333FF"/>
                </a:solidFill>
              </a:rPr>
              <a:t> = 5 µm.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                             </a:t>
            </a:r>
            <a:r>
              <a:rPr lang="el-GR" sz="2000" dirty="0" smtClean="0">
                <a:solidFill>
                  <a:srgbClr val="3333FF"/>
                </a:solidFill>
              </a:rPr>
              <a:t>β</a:t>
            </a:r>
            <a:r>
              <a:rPr lang="en-US" sz="2000" dirty="0" smtClean="0">
                <a:solidFill>
                  <a:srgbClr val="3333FF"/>
                </a:solidFill>
              </a:rPr>
              <a:t>* = </a:t>
            </a:r>
            <a:r>
              <a:rPr lang="el-GR" sz="2000" dirty="0" smtClean="0">
                <a:solidFill>
                  <a:srgbClr val="3333FF"/>
                </a:solidFill>
              </a:rPr>
              <a:t>σ</a:t>
            </a:r>
            <a:r>
              <a:rPr lang="en-US" sz="2000" baseline="-25000" dirty="0" smtClean="0">
                <a:solidFill>
                  <a:srgbClr val="3333FF"/>
                </a:solidFill>
              </a:rPr>
              <a:t>r</a:t>
            </a:r>
            <a:r>
              <a:rPr lang="en-US" sz="2000" baseline="30000" dirty="0" smtClean="0">
                <a:solidFill>
                  <a:srgbClr val="3333FF"/>
                </a:solidFill>
              </a:rPr>
              <a:t>2</a:t>
            </a:r>
            <a:r>
              <a:rPr lang="en-US" sz="2000" dirty="0" smtClean="0">
                <a:solidFill>
                  <a:srgbClr val="3333FF"/>
                </a:solidFill>
              </a:rPr>
              <a:t> /</a:t>
            </a:r>
            <a:r>
              <a:rPr lang="el-GR" sz="2000" dirty="0" smtClean="0">
                <a:solidFill>
                  <a:srgbClr val="3333FF"/>
                </a:solidFill>
              </a:rPr>
              <a:t>ε</a:t>
            </a:r>
            <a:r>
              <a:rPr lang="el-GR" sz="2000" baseline="-25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l-GR" sz="2000" dirty="0" smtClean="0">
                <a:solidFill>
                  <a:srgbClr val="3333FF"/>
                </a:solidFill>
                <a:sym typeface="Symbol" panose="05050102010706020507" pitchFamily="18" charset="2"/>
              </a:rPr>
              <a:t></a:t>
            </a:r>
            <a:r>
              <a:rPr lang="en-US" sz="2000" dirty="0" smtClean="0">
                <a:solidFill>
                  <a:srgbClr val="3333FF"/>
                </a:solidFill>
              </a:rPr>
              <a:t> = 0.8 m.</a:t>
            </a:r>
            <a:endParaRPr lang="en-US" sz="2000" dirty="0" smtClean="0">
              <a:solidFill>
                <a:srgbClr val="3333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Graphite proton beam dump, 120 cm long, 24 mm radius to intercept most of the (diverging) </a:t>
            </a:r>
            <a:r>
              <a:rPr lang="en-US" sz="2000" dirty="0" err="1" smtClean="0">
                <a:solidFill>
                  <a:srgbClr val="FF0000"/>
                </a:solidFill>
              </a:rPr>
              <a:t>unscattered</a:t>
            </a:r>
            <a:r>
              <a:rPr lang="en-US" sz="2000" dirty="0" smtClean="0">
                <a:solidFill>
                  <a:srgbClr val="FF0000"/>
                </a:solidFill>
              </a:rPr>
              <a:t> proton beam.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The 20 T field on target should drop to the ~ 2 T field in the rest of the Front End over ~ 5 m.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956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540" y="15207"/>
            <a:ext cx="85689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Issues for Further Study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endParaRPr lang="en-US" sz="2000" b="1" dirty="0">
              <a:solidFill>
                <a:srgbClr val="3333FF"/>
              </a:solidFill>
            </a:endParaRPr>
          </a:p>
          <a:p>
            <a:r>
              <a:rPr lang="en-US" sz="2000" dirty="0">
                <a:solidFill>
                  <a:srgbClr val="3333FF"/>
                </a:solidFill>
              </a:rPr>
              <a:t>     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Thermal “shock” of the short proton  pulse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        Probably </a:t>
            </a:r>
            <a:r>
              <a:rPr lang="en-US" sz="2000" dirty="0">
                <a:solidFill>
                  <a:srgbClr val="3333FF"/>
                </a:solidFill>
              </a:rPr>
              <a:t>OK for 2 </a:t>
            </a:r>
            <a:r>
              <a:rPr lang="en-US" sz="2000" dirty="0" smtClean="0">
                <a:solidFill>
                  <a:srgbClr val="3333FF"/>
                </a:solidFill>
              </a:rPr>
              <a:t>MW and </a:t>
            </a:r>
            <a:r>
              <a:rPr lang="en-US" sz="2000" dirty="0" smtClean="0">
                <a:solidFill>
                  <a:srgbClr val="3333FF"/>
                </a:solidFill>
              </a:rPr>
              <a:t>60 </a:t>
            </a:r>
            <a:r>
              <a:rPr lang="en-US" sz="2000" dirty="0" smtClean="0">
                <a:solidFill>
                  <a:srgbClr val="3333FF"/>
                </a:solidFill>
              </a:rPr>
              <a:t>Hz operation</a:t>
            </a:r>
            <a:r>
              <a:rPr lang="en-US" sz="2000" dirty="0">
                <a:solidFill>
                  <a:srgbClr val="3333FF"/>
                </a:solidFill>
              </a:rPr>
              <a:t>;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smtClean="0">
                <a:solidFill>
                  <a:srgbClr val="3333FF"/>
                </a:solidFill>
              </a:rPr>
              <a:t>       15-Hz option needs </a:t>
            </a:r>
            <a:r>
              <a:rPr lang="en-US" sz="2000" dirty="0" smtClean="0">
                <a:solidFill>
                  <a:srgbClr val="3333FF"/>
                </a:solidFill>
              </a:rPr>
              <a:t>study: carbon-carbon composite </a:t>
            </a:r>
            <a:r>
              <a:rPr lang="en-US" sz="2000" i="1" dirty="0" smtClean="0">
                <a:solidFill>
                  <a:srgbClr val="3333FF"/>
                </a:solidFill>
              </a:rPr>
              <a:t>vs</a:t>
            </a:r>
            <a:r>
              <a:rPr lang="en-US" sz="2000" dirty="0" smtClean="0">
                <a:solidFill>
                  <a:srgbClr val="3333FF"/>
                </a:solidFill>
              </a:rPr>
              <a:t>. graphite.</a:t>
            </a:r>
            <a:endParaRPr lang="en-US" sz="2000" dirty="0" smtClean="0">
              <a:solidFill>
                <a:srgbClr val="3333FF"/>
              </a:solidFill>
            </a:endParaRP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Cooling of target, and the W beads.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</a:rPr>
              <a:t>Lifetime of target against radiation damage.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Beam windows.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FF"/>
                </a:solidFill>
                <a:sym typeface="Symbol" panose="05050102010706020507" pitchFamily="18" charset="2"/>
              </a:rPr>
              <a:t>* and beam emittance at the target.</a:t>
            </a:r>
          </a:p>
          <a:p>
            <a:endParaRPr lang="en-US" sz="20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To preserve liquid-metal-jet upgrade option, need related infrastructure installed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at </a:t>
            </a:r>
            <a:r>
              <a:rPr lang="en-US" sz="20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 = 0.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1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51701"/>
            <a:ext cx="9144000" cy="597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Appendix: Thermal </a:t>
            </a:r>
            <a:r>
              <a:rPr lang="en-US" dirty="0"/>
              <a:t>Issues for Solid Targets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When </a:t>
            </a:r>
            <a:r>
              <a:rPr lang="en-US" sz="1600" dirty="0">
                <a:solidFill>
                  <a:srgbClr val="FF0000"/>
                </a:solidFill>
              </a:rPr>
              <a:t>beam pulse length </a:t>
            </a:r>
            <a:r>
              <a:rPr lang="en-US" sz="1600" i="1" dirty="0" smtClean="0">
                <a:solidFill>
                  <a:srgbClr val="FF0000"/>
                </a:solidFill>
              </a:rPr>
              <a:t>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is less than target radius </a:t>
            </a:r>
            <a:r>
              <a:rPr lang="en-US" sz="1600" i="1" dirty="0" smtClean="0">
                <a:solidFill>
                  <a:srgbClr val="FF0000"/>
                </a:solidFill>
              </a:rPr>
              <a:t>r </a:t>
            </a:r>
            <a:r>
              <a:rPr lang="en-US" sz="1600" dirty="0" smtClean="0">
                <a:solidFill>
                  <a:srgbClr val="FF0000"/>
                </a:solidFill>
              </a:rPr>
              <a:t>divided </a:t>
            </a:r>
            <a:r>
              <a:rPr lang="en-US" sz="1600" dirty="0">
                <a:solidFill>
                  <a:srgbClr val="FF0000"/>
                </a:solidFill>
              </a:rPr>
              <a:t>by speed of sound </a:t>
            </a:r>
            <a:r>
              <a:rPr lang="en-US" sz="1600" i="1" dirty="0" err="1" smtClean="0">
                <a:solidFill>
                  <a:srgbClr val="FF0000"/>
                </a:solidFill>
              </a:rPr>
              <a:t>v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sound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rgbClr val="FF0000"/>
                </a:solidFill>
              </a:rPr>
              <a:t>beam-induced pressure </a:t>
            </a:r>
            <a:r>
              <a:rPr lang="en-US" sz="1600" dirty="0" smtClean="0">
                <a:solidFill>
                  <a:srgbClr val="FF0000"/>
                </a:solidFill>
              </a:rPr>
              <a:t>waves (</a:t>
            </a:r>
            <a:r>
              <a:rPr lang="en-US" sz="1600" dirty="0">
                <a:solidFill>
                  <a:srgbClr val="FF0000"/>
                </a:solidFill>
              </a:rPr>
              <a:t>thermal shock) 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are a major issue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/>
              <a:t>Simple </a:t>
            </a:r>
            <a:r>
              <a:rPr lang="en-US" sz="1600" dirty="0"/>
              <a:t>model: if </a:t>
            </a:r>
            <a:r>
              <a:rPr lang="en-US" sz="1600" i="1" dirty="0" smtClean="0"/>
              <a:t>U</a:t>
            </a:r>
            <a:r>
              <a:rPr lang="en-US" sz="1600" dirty="0" smtClean="0"/>
              <a:t>  = </a:t>
            </a:r>
            <a:r>
              <a:rPr lang="en-US" sz="1600" dirty="0"/>
              <a:t>beam energy deposition in, say, Joules/g, </a:t>
            </a:r>
            <a:r>
              <a:rPr lang="en-US" sz="1600" dirty="0" smtClean="0"/>
              <a:t>then the </a:t>
            </a:r>
            <a:r>
              <a:rPr lang="en-US" sz="1600" dirty="0"/>
              <a:t>instantaneous temperature rise </a:t>
            </a:r>
            <a:r>
              <a:rPr lang="en-US" sz="1600" i="1" dirty="0" smtClean="0">
                <a:sym typeface="Symbol" panose="05050102010706020507" pitchFamily="18" charset="2"/>
              </a:rPr>
              <a:t>∆</a:t>
            </a:r>
            <a:r>
              <a:rPr lang="en-US" sz="1600" i="1" dirty="0" smtClean="0"/>
              <a:t>T</a:t>
            </a:r>
            <a:r>
              <a:rPr lang="en-US" sz="1600" dirty="0" smtClean="0"/>
              <a:t> </a:t>
            </a:r>
            <a:r>
              <a:rPr lang="en-US" sz="1600" dirty="0"/>
              <a:t>is given </a:t>
            </a:r>
            <a:r>
              <a:rPr lang="en-US" sz="1600" dirty="0" smtClean="0"/>
              <a:t>by </a:t>
            </a:r>
            <a:r>
              <a:rPr lang="en-US" sz="1600" i="1" dirty="0" smtClean="0">
                <a:sym typeface="Symbol" panose="05050102010706020507" pitchFamily="18" charset="2"/>
              </a:rPr>
              <a:t>∆</a:t>
            </a:r>
            <a:r>
              <a:rPr lang="en-US" sz="1600" i="1" dirty="0" smtClean="0"/>
              <a:t>T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i="1" dirty="0" smtClean="0"/>
              <a:t>U </a:t>
            </a:r>
            <a:r>
              <a:rPr lang="en-US" sz="1600" dirty="0" smtClean="0"/>
              <a:t>/</a:t>
            </a:r>
            <a:r>
              <a:rPr lang="en-US" sz="1600" i="1" dirty="0" smtClean="0"/>
              <a:t>C</a:t>
            </a:r>
            <a:r>
              <a:rPr lang="en-US" sz="1600" dirty="0" smtClean="0"/>
              <a:t>, where </a:t>
            </a:r>
            <a:r>
              <a:rPr lang="en-US" sz="1600" i="1" dirty="0" smtClean="0"/>
              <a:t>C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heat</a:t>
            </a:r>
            <a:r>
              <a:rPr lang="en-US" sz="1600" dirty="0"/>
              <a:t>\ </a:t>
            </a:r>
            <a:r>
              <a:rPr lang="en-US" sz="1600" dirty="0" smtClean="0"/>
              <a:t>capacity in </a:t>
            </a:r>
            <a:r>
              <a:rPr lang="en-US" sz="1600" dirty="0"/>
              <a:t>Joules/g/K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The </a:t>
            </a:r>
            <a:r>
              <a:rPr lang="en-US" sz="1600" dirty="0">
                <a:solidFill>
                  <a:srgbClr val="FF0000"/>
                </a:solidFill>
              </a:rPr>
              <a:t>temperature rise leads to a strain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given </a:t>
            </a:r>
            <a:r>
              <a:rPr lang="en-US" sz="1600" dirty="0" smtClean="0">
                <a:solidFill>
                  <a:srgbClr val="FF0000"/>
                </a:solidFill>
              </a:rPr>
              <a:t>by         ∆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/r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∆T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U</a:t>
            </a:r>
            <a:r>
              <a:rPr lang="en-US" sz="1600" dirty="0" smtClean="0">
                <a:solidFill>
                  <a:srgbClr val="FF0000"/>
                </a:solidFill>
              </a:rPr>
              <a:t>/</a:t>
            </a:r>
            <a:r>
              <a:rPr lang="en-US" sz="1600" i="1" dirty="0" smtClean="0">
                <a:solidFill>
                  <a:srgbClr val="FF0000"/>
                </a:solidFill>
              </a:rPr>
              <a:t>C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where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n-US" sz="1600" dirty="0" smtClean="0">
                <a:solidFill>
                  <a:srgbClr val="FF0000"/>
                </a:solidFill>
              </a:rPr>
              <a:t>thermal expansion </a:t>
            </a:r>
            <a:r>
              <a:rPr lang="en-US" sz="1600" dirty="0">
                <a:solidFill>
                  <a:srgbClr val="FF0000"/>
                </a:solidFill>
              </a:rPr>
              <a:t>coefficient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dirty="0"/>
              <a:t>strain leads to a stress </a:t>
            </a:r>
            <a:r>
              <a:rPr lang="en-US" sz="1600" i="1" dirty="0" smtClean="0"/>
              <a:t>P</a:t>
            </a:r>
            <a:r>
              <a:rPr lang="en-US" sz="1600" dirty="0" smtClean="0"/>
              <a:t>  (= </a:t>
            </a:r>
            <a:r>
              <a:rPr lang="en-US" sz="1600" dirty="0"/>
              <a:t>force/area) given </a:t>
            </a:r>
            <a:r>
              <a:rPr lang="en-US" sz="1600" dirty="0" smtClean="0"/>
              <a:t>by       </a:t>
            </a:r>
            <a:r>
              <a:rPr lang="en-US" sz="1600" i="1" dirty="0" smtClean="0"/>
              <a:t>P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i="1" dirty="0"/>
              <a:t>E</a:t>
            </a:r>
            <a:r>
              <a:rPr lang="en-US" sz="1600" dirty="0"/>
              <a:t> </a:t>
            </a:r>
            <a:r>
              <a:rPr lang="en-US" sz="1600" i="1" dirty="0" smtClean="0"/>
              <a:t>∆</a:t>
            </a:r>
            <a:r>
              <a:rPr lang="en-US" sz="1600" dirty="0" smtClean="0"/>
              <a:t>r/r = </a:t>
            </a:r>
            <a:r>
              <a:rPr lang="en-US" sz="1600" i="1" dirty="0" smtClean="0"/>
              <a:t>E</a:t>
            </a:r>
            <a:r>
              <a:rPr lang="en-US" sz="1600" dirty="0" smtClean="0"/>
              <a:t> </a:t>
            </a:r>
            <a:r>
              <a:rPr lang="el-GR" sz="1600" dirty="0" smtClean="0"/>
              <a:t>α</a:t>
            </a:r>
            <a:r>
              <a:rPr lang="en-US" sz="1600" dirty="0" smtClean="0"/>
              <a:t> </a:t>
            </a:r>
            <a:r>
              <a:rPr lang="en-US" sz="1600" i="1" dirty="0" smtClean="0"/>
              <a:t>U</a:t>
            </a:r>
            <a:r>
              <a:rPr lang="en-US" sz="1600" dirty="0" smtClean="0"/>
              <a:t>/</a:t>
            </a:r>
            <a:r>
              <a:rPr lang="en-US" sz="1600" i="1" dirty="0" smtClean="0"/>
              <a:t>C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where </a:t>
            </a:r>
            <a:r>
              <a:rPr lang="en-US" sz="1600" i="1" dirty="0"/>
              <a:t>E</a:t>
            </a:r>
            <a:r>
              <a:rPr lang="en-US" sz="1600" dirty="0"/>
              <a:t> = </a:t>
            </a:r>
            <a:r>
              <a:rPr lang="en-US" sz="1600" dirty="0" smtClean="0"/>
              <a:t>modulus of </a:t>
            </a:r>
            <a:r>
              <a:rPr lang="en-US" sz="1600" dirty="0"/>
              <a:t>elasticity</a:t>
            </a:r>
            <a:r>
              <a:rPr lang="en-US" sz="1600" dirty="0" smtClean="0"/>
              <a:t>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In </a:t>
            </a:r>
            <a:r>
              <a:rPr lang="en-US" sz="1600" dirty="0">
                <a:solidFill>
                  <a:srgbClr val="FF0000"/>
                </a:solidFill>
              </a:rPr>
              <a:t>many metals, the tensile strength obeys </a:t>
            </a:r>
            <a:r>
              <a:rPr lang="en-US" sz="1600" i="1" dirty="0" smtClean="0">
                <a:solidFill>
                  <a:srgbClr val="FF0000"/>
                </a:solidFill>
              </a:rPr>
              <a:t>P</a:t>
            </a:r>
            <a:r>
              <a:rPr lang="en-US" sz="1600" dirty="0" smtClean="0">
                <a:solidFill>
                  <a:srgbClr val="FF0000"/>
                </a:solidFill>
              </a:rPr>
              <a:t> ≈ </a:t>
            </a:r>
            <a:r>
              <a:rPr lang="en-US" sz="1600" dirty="0">
                <a:solidFill>
                  <a:srgbClr val="FF0000"/>
                </a:solidFill>
              </a:rPr>
              <a:t>0.002 </a:t>
            </a:r>
            <a:r>
              <a:rPr lang="en-US" sz="1600" i="1" dirty="0" smtClean="0">
                <a:solidFill>
                  <a:srgbClr val="FF0000"/>
                </a:solidFill>
              </a:rPr>
              <a:t>E</a:t>
            </a:r>
            <a:r>
              <a:rPr lang="en-US" sz="1600" dirty="0" smtClean="0">
                <a:solidFill>
                  <a:srgbClr val="FF0000"/>
                </a:solidFill>
              </a:rPr>
              <a:t>, 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≈ 10</a:t>
            </a:r>
            <a:r>
              <a:rPr lang="en-US" sz="1600" baseline="30000" dirty="0" smtClean="0">
                <a:solidFill>
                  <a:srgbClr val="FF0000"/>
                </a:solidFill>
              </a:rPr>
              <a:t>-5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rgbClr val="FF0000"/>
                </a:solidFill>
              </a:rPr>
              <a:t>and </a:t>
            </a:r>
            <a:r>
              <a:rPr lang="en-US" sz="1600" i="1" dirty="0" smtClean="0">
                <a:solidFill>
                  <a:srgbClr val="FF0000"/>
                </a:solidFill>
              </a:rPr>
              <a:t>C </a:t>
            </a:r>
            <a:r>
              <a:rPr lang="en-US" sz="1600" dirty="0" smtClean="0">
                <a:solidFill>
                  <a:srgbClr val="FF0000"/>
                </a:solidFill>
              </a:rPr>
              <a:t>≈ 0.3 </a:t>
            </a:r>
            <a:r>
              <a:rPr lang="en-US" sz="1600" dirty="0">
                <a:solidFill>
                  <a:srgbClr val="FF0000"/>
                </a:solidFill>
              </a:rPr>
              <a:t>J/g/K, 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i</a:t>
            </a:r>
            <a:r>
              <a:rPr lang="en-US" sz="1600" dirty="0" smtClean="0">
                <a:solidFill>
                  <a:srgbClr val="FF0000"/>
                </a:solidFill>
              </a:rPr>
              <a:t>n which case </a:t>
            </a:r>
            <a:r>
              <a:rPr lang="en-US" sz="1600" i="1" dirty="0" err="1" smtClean="0">
                <a:solidFill>
                  <a:srgbClr val="FF0000"/>
                </a:solidFill>
              </a:rPr>
              <a:t>U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max</a:t>
            </a:r>
            <a:r>
              <a:rPr lang="en-US" sz="1600" baseline="-250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≈ </a:t>
            </a:r>
            <a:r>
              <a:rPr lang="en-US" sz="1600" i="1" dirty="0" smtClean="0">
                <a:solidFill>
                  <a:srgbClr val="FF0000"/>
                </a:solidFill>
              </a:rPr>
              <a:t>P </a:t>
            </a:r>
            <a:r>
              <a:rPr lang="en-US" sz="1600" i="1" dirty="0">
                <a:solidFill>
                  <a:srgbClr val="FF0000"/>
                </a:solidFill>
              </a:rPr>
              <a:t>C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/ </a:t>
            </a:r>
            <a:r>
              <a:rPr lang="en-US" sz="1600" i="1" dirty="0" smtClean="0">
                <a:solidFill>
                  <a:srgbClr val="FF0000"/>
                </a:solidFill>
              </a:rPr>
              <a:t>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α</a:t>
            </a:r>
            <a:r>
              <a:rPr lang="en-US" sz="1600" dirty="0" smtClean="0">
                <a:solidFill>
                  <a:srgbClr val="FF0000"/>
                </a:solidFill>
              </a:rPr>
              <a:t> ≈ 0.002 ∙ </a:t>
            </a:r>
            <a:r>
              <a:rPr lang="en-US" sz="1600" dirty="0">
                <a:solidFill>
                  <a:srgbClr val="FF0000"/>
                </a:solidFill>
              </a:rPr>
              <a:t>0.3 </a:t>
            </a:r>
            <a:r>
              <a:rPr lang="en-US" sz="1600" dirty="0" smtClean="0">
                <a:solidFill>
                  <a:srgbClr val="FF0000"/>
                </a:solidFill>
              </a:rPr>
              <a:t>/ 10</a:t>
            </a:r>
            <a:r>
              <a:rPr lang="en-US" sz="1600" baseline="30000" dirty="0" smtClean="0">
                <a:solidFill>
                  <a:srgbClr val="FF0000"/>
                </a:solidFill>
              </a:rPr>
              <a:t>-5</a:t>
            </a:r>
            <a:r>
              <a:rPr lang="en-US" sz="1600" dirty="0" smtClean="0">
                <a:solidFill>
                  <a:srgbClr val="FF0000"/>
                </a:solidFill>
              </a:rPr>
              <a:t> ≈ 60</a:t>
            </a:r>
            <a:r>
              <a:rPr lang="en-US" sz="1600" dirty="0">
                <a:solidFill>
                  <a:srgbClr val="FF0000"/>
                </a:solidFill>
              </a:rPr>
              <a:t>\ </a:t>
            </a:r>
            <a:r>
              <a:rPr lang="en-US" sz="1600" dirty="0" smtClean="0">
                <a:solidFill>
                  <a:srgbClr val="FF0000"/>
                </a:solidFill>
              </a:rPr>
              <a:t>J/g.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/>
              <a:t>Graphite @ 1400</a:t>
            </a:r>
            <a:r>
              <a:rPr lang="en-US" sz="1600" dirty="0" smtClean="0">
                <a:sym typeface="Symbol" panose="05050102010706020507" pitchFamily="18" charset="2"/>
              </a:rPr>
              <a:t></a:t>
            </a:r>
            <a:r>
              <a:rPr lang="en-US" sz="1600" dirty="0" smtClean="0"/>
              <a:t> C: </a:t>
            </a:r>
            <a:r>
              <a:rPr lang="en-US" sz="1600" i="1" dirty="0" smtClean="0"/>
              <a:t>P</a:t>
            </a:r>
            <a:r>
              <a:rPr lang="en-US" sz="1600" dirty="0" smtClean="0"/>
              <a:t> = 42.4 </a:t>
            </a:r>
            <a:r>
              <a:rPr lang="en-US" sz="1600" dirty="0" err="1" smtClean="0"/>
              <a:t>Mpa</a:t>
            </a:r>
            <a:r>
              <a:rPr lang="en-US" sz="1600" dirty="0" smtClean="0"/>
              <a:t>, </a:t>
            </a:r>
            <a:r>
              <a:rPr lang="en-US" sz="1600" i="1" dirty="0" smtClean="0"/>
              <a:t>E</a:t>
            </a:r>
            <a:r>
              <a:rPr lang="en-US" sz="1600" dirty="0" smtClean="0"/>
              <a:t> = 7.2 </a:t>
            </a:r>
            <a:r>
              <a:rPr lang="en-US" sz="1600" dirty="0" err="1" smtClean="0"/>
              <a:t>Gpa</a:t>
            </a:r>
            <a:r>
              <a:rPr lang="en-US" sz="1600" dirty="0" smtClean="0"/>
              <a:t>,  </a:t>
            </a:r>
            <a:r>
              <a:rPr lang="el-GR" sz="1600" dirty="0" smtClean="0"/>
              <a:t>α</a:t>
            </a:r>
            <a:r>
              <a:rPr lang="en-US" sz="1600" dirty="0" smtClean="0"/>
              <a:t> = 4.8 </a:t>
            </a:r>
            <a:r>
              <a:rPr lang="en-US" sz="1600" dirty="0" smtClean="0">
                <a:sym typeface="Symbol" panose="05050102010706020507" pitchFamily="18" charset="2"/>
              </a:rPr>
              <a:t> 10</a:t>
            </a:r>
            <a:r>
              <a:rPr lang="en-US" sz="1600" baseline="30000" dirty="0" smtClean="0">
                <a:sym typeface="Symbol" panose="05050102010706020507" pitchFamily="18" charset="2"/>
              </a:rPr>
              <a:t>-5</a:t>
            </a:r>
            <a:r>
              <a:rPr lang="en-US" sz="1600" dirty="0" smtClean="0">
                <a:sym typeface="Symbol" panose="05050102010706020507" pitchFamily="18" charset="2"/>
              </a:rPr>
              <a:t>, </a:t>
            </a:r>
            <a:r>
              <a:rPr lang="en-US" sz="1600" i="1" dirty="0" smtClean="0">
                <a:sym typeface="Symbol" panose="05050102010706020507" pitchFamily="18" charset="2"/>
              </a:rPr>
              <a:t>C</a:t>
            </a:r>
            <a:r>
              <a:rPr lang="en-US" sz="1600" dirty="0" smtClean="0">
                <a:sym typeface="Symbol" panose="05050102010706020507" pitchFamily="18" charset="2"/>
              </a:rPr>
              <a:t>  = 1.4 J/g, </a:t>
            </a:r>
            <a:r>
              <a:rPr lang="en-US" sz="1600" i="1" dirty="0" err="1"/>
              <a:t>U</a:t>
            </a:r>
            <a:r>
              <a:rPr lang="en-US" sz="1600" baseline="-25000" dirty="0" err="1"/>
              <a:t>max</a:t>
            </a:r>
            <a:r>
              <a:rPr lang="en-US" sz="1600" baseline="-25000" dirty="0"/>
              <a:t> </a:t>
            </a:r>
            <a:r>
              <a:rPr lang="en-US" sz="1600" dirty="0"/>
              <a:t>≈ </a:t>
            </a:r>
            <a:r>
              <a:rPr lang="en-US" sz="1600" dirty="0" smtClean="0"/>
              <a:t>1700 J/g.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        (</a:t>
            </a:r>
            <a:r>
              <a:rPr lang="el-GR" sz="1600" dirty="0" smtClean="0"/>
              <a:t>α</a:t>
            </a:r>
            <a:r>
              <a:rPr lang="en-US" sz="1600" dirty="0" smtClean="0"/>
              <a:t> ≈ 1 </a:t>
            </a:r>
            <a:r>
              <a:rPr lang="en-US" sz="1600" dirty="0" smtClean="0">
                <a:sym typeface="Symbol" panose="05050102010706020507" pitchFamily="18" charset="2"/>
              </a:rPr>
              <a:t> 10</a:t>
            </a:r>
            <a:r>
              <a:rPr lang="en-US" sz="1600" baseline="30000" dirty="0" smtClean="0">
                <a:sym typeface="Symbol" panose="05050102010706020507" pitchFamily="18" charset="2"/>
              </a:rPr>
              <a:t>-5</a:t>
            </a:r>
            <a:r>
              <a:rPr lang="en-US" sz="1600" dirty="0" smtClean="0">
                <a:sym typeface="Symbol" panose="05050102010706020507" pitchFamily="18" charset="2"/>
              </a:rPr>
              <a:t> for carbon-carbon composite)</a:t>
            </a:r>
            <a:endParaRPr lang="en-US" sz="1600" dirty="0" smtClean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[A nickel target at FNAL has operated with </a:t>
            </a:r>
            <a:r>
              <a:rPr lang="en-US" sz="1600" i="1" dirty="0" err="1">
                <a:solidFill>
                  <a:srgbClr val="FF0000"/>
                </a:solidFill>
              </a:rPr>
              <a:t>U</a:t>
            </a:r>
            <a:r>
              <a:rPr lang="en-US" sz="1600" baseline="-25000" dirty="0" err="1">
                <a:solidFill>
                  <a:srgbClr val="FF0000"/>
                </a:solidFill>
              </a:rPr>
              <a:t>max</a:t>
            </a:r>
            <a:r>
              <a:rPr lang="en-US" sz="1600" baseline="-250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≈ </a:t>
            </a:r>
            <a:r>
              <a:rPr lang="en-US" sz="1600" dirty="0" smtClean="0">
                <a:solidFill>
                  <a:srgbClr val="FF0000"/>
                </a:solidFill>
              </a:rPr>
              <a:t>1500 J/g.]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3668" y="6010605"/>
            <a:ext cx="6768752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These arguments are from </a:t>
            </a:r>
            <a:r>
              <a:rPr lang="en-US" sz="1200" dirty="0" smtClean="0"/>
              <a:t>A </a:t>
            </a:r>
            <a:r>
              <a:rPr lang="en-US" sz="1200" dirty="0"/>
              <a:t>Short Course on </a:t>
            </a:r>
            <a:r>
              <a:rPr lang="en-US" sz="1200" dirty="0" err="1" smtClean="0"/>
              <a:t>Targetry</a:t>
            </a:r>
            <a:r>
              <a:rPr lang="en-US" sz="1200" i="1" dirty="0" smtClean="0"/>
              <a:t>, KTM, NuFact03 </a:t>
            </a:r>
            <a:r>
              <a:rPr lang="en-US" sz="1200" i="1" dirty="0"/>
              <a:t>Summer </a:t>
            </a:r>
            <a:r>
              <a:rPr lang="en-US" sz="1200" i="1" dirty="0" smtClean="0"/>
              <a:t>Institute,</a:t>
            </a:r>
          </a:p>
          <a:p>
            <a:r>
              <a:rPr lang="en-US" sz="1200" i="1" dirty="0" smtClean="0"/>
              <a:t>following earlier suggestions by P. </a:t>
            </a:r>
            <a:r>
              <a:rPr lang="en-US" sz="1200" i="1" dirty="0" err="1"/>
              <a:t>S</a:t>
            </a:r>
            <a:r>
              <a:rPr lang="en-US" sz="1200" i="1" dirty="0" err="1" smtClean="0"/>
              <a:t>ievers</a:t>
            </a:r>
            <a:r>
              <a:rPr lang="en-US" sz="1200" i="1" dirty="0" smtClean="0"/>
              <a:t>.</a:t>
            </a:r>
            <a:endParaRPr lang="en-US" sz="1200" i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830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16632"/>
            <a:ext cx="9144000" cy="693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</a:t>
            </a:r>
            <a:r>
              <a:rPr lang="en-US" sz="2000" dirty="0"/>
              <a:t>Much Beam Power Can a Solid Target Stand</a:t>
            </a:r>
            <a:r>
              <a:rPr lang="en-US" sz="2000" dirty="0" smtClean="0"/>
              <a:t>?</a:t>
            </a:r>
            <a:endParaRPr lang="en-US" sz="20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What </a:t>
            </a:r>
            <a:r>
              <a:rPr lang="en-US" sz="1600" dirty="0">
                <a:solidFill>
                  <a:srgbClr val="FF0000"/>
                </a:solidFill>
              </a:rPr>
              <a:t>is </a:t>
            </a:r>
            <a:r>
              <a:rPr lang="en-US" sz="1600" dirty="0" smtClean="0">
                <a:solidFill>
                  <a:srgbClr val="FF0000"/>
                </a:solidFill>
              </a:rPr>
              <a:t>the maximum </a:t>
            </a:r>
            <a:r>
              <a:rPr lang="en-US" sz="1600" dirty="0">
                <a:solidFill>
                  <a:srgbClr val="FF0000"/>
                </a:solidFill>
              </a:rPr>
              <a:t>beam power this material can withstand without cracking, for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a 10-GeV beam at 10 Hz with area 0.1 </a:t>
            </a:r>
            <a:r>
              <a:rPr lang="en-US" sz="1600" dirty="0" smtClean="0">
                <a:solidFill>
                  <a:srgbClr val="FF0000"/>
                </a:solidFill>
              </a:rPr>
              <a:t>cm</a:t>
            </a:r>
            <a:r>
              <a:rPr lang="en-US" sz="1600" baseline="30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?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err="1" smtClean="0"/>
              <a:t>Ans</a:t>
            </a:r>
            <a:r>
              <a:rPr lang="en-US" sz="1600" dirty="0"/>
              <a:t>:  If we ignore </a:t>
            </a:r>
            <a:r>
              <a:rPr lang="en-US" sz="1600" dirty="0" smtClean="0"/>
              <a:t>“showers” </a:t>
            </a:r>
            <a:r>
              <a:rPr lang="en-US" sz="1600" dirty="0"/>
              <a:t>in the material, </a:t>
            </a:r>
            <a:r>
              <a:rPr lang="en-US" sz="1600" dirty="0" smtClean="0"/>
              <a:t>we </a:t>
            </a:r>
            <a:r>
              <a:rPr lang="en-US" sz="1600" dirty="0"/>
              <a:t>still have </a:t>
            </a:r>
            <a:r>
              <a:rPr lang="en-US" sz="1600" i="1" dirty="0" err="1" smtClean="0"/>
              <a:t>dE</a:t>
            </a:r>
            <a:r>
              <a:rPr lang="en-US" sz="1600" i="1" dirty="0" smtClean="0"/>
              <a:t> </a:t>
            </a:r>
            <a:r>
              <a:rPr lang="en-US" sz="1600" dirty="0" smtClean="0"/>
              <a:t>/</a:t>
            </a:r>
            <a:r>
              <a:rPr lang="en-US" sz="1600" i="1" dirty="0" smtClean="0"/>
              <a:t>dx</a:t>
            </a:r>
            <a:r>
              <a:rPr lang="en-US" sz="1600" dirty="0" smtClean="0"/>
              <a:t> ionization loss of </a:t>
            </a:r>
            <a:r>
              <a:rPr lang="en-US" sz="1600" dirty="0"/>
              <a:t>about </a:t>
            </a:r>
            <a:r>
              <a:rPr lang="en-US" sz="1600" dirty="0" smtClean="0"/>
              <a:t>      1.5 MeV/g/cm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.  </a:t>
            </a:r>
            <a:endParaRPr lang="en-US" sz="1600" dirty="0"/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Now, 1.5 MeV </a:t>
            </a:r>
            <a:r>
              <a:rPr lang="en-US" sz="1600" dirty="0" smtClean="0">
                <a:solidFill>
                  <a:srgbClr val="FF0000"/>
                </a:solidFill>
              </a:rPr>
              <a:t>= 2.46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sz="1600" dirty="0" smtClean="0">
                <a:solidFill>
                  <a:srgbClr val="FF0000"/>
                </a:solidFill>
              </a:rPr>
              <a:t> 10</a:t>
            </a:r>
            <a:r>
              <a:rPr lang="en-US" sz="1600" i="1" baseline="30000" dirty="0" smtClean="0">
                <a:solidFill>
                  <a:srgbClr val="FF0000"/>
                </a:solidFill>
              </a:rPr>
              <a:t>-</a:t>
            </a:r>
            <a:r>
              <a:rPr lang="en-US" sz="1600" baseline="30000" dirty="0" smtClean="0">
                <a:solidFill>
                  <a:srgbClr val="FF0000"/>
                </a:solidFill>
              </a:rPr>
              <a:t>13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J, so </a:t>
            </a:r>
            <a:r>
              <a:rPr lang="en-US" sz="1600" dirty="0" smtClean="0">
                <a:solidFill>
                  <a:srgbClr val="FF0000"/>
                </a:solidFill>
              </a:rPr>
              <a:t>1500 J/g requires </a:t>
            </a:r>
            <a:r>
              <a:rPr lang="en-US" sz="1600" dirty="0">
                <a:solidFill>
                  <a:srgbClr val="FF0000"/>
                </a:solidFill>
              </a:rPr>
              <a:t>a proton beam intensity of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1500 </a:t>
            </a:r>
            <a:r>
              <a:rPr lang="en-US" sz="1600" dirty="0">
                <a:solidFill>
                  <a:srgbClr val="FF0000"/>
                </a:solidFill>
              </a:rPr>
              <a:t>/(2.4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sz="1600" dirty="0" smtClean="0">
                <a:solidFill>
                  <a:srgbClr val="FF0000"/>
                </a:solidFill>
              </a:rPr>
              <a:t> 10</a:t>
            </a:r>
            <a:r>
              <a:rPr lang="en-US" sz="1600" baseline="30000" dirty="0" smtClean="0">
                <a:solidFill>
                  <a:srgbClr val="FF0000"/>
                </a:solidFill>
              </a:rPr>
              <a:t>-13</a:t>
            </a:r>
            <a:r>
              <a:rPr lang="en-US" sz="1600" dirty="0" smtClean="0">
                <a:solidFill>
                  <a:srgbClr val="FF0000"/>
                </a:solidFill>
              </a:rPr>
              <a:t>) </a:t>
            </a:r>
            <a:r>
              <a:rPr lang="en-US" sz="1600" dirty="0">
                <a:solidFill>
                  <a:srgbClr val="FF0000"/>
                </a:solidFill>
              </a:rPr>
              <a:t>= 6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  <a:r>
              <a:rPr lang="en-US" sz="1600" dirty="0" smtClean="0">
                <a:solidFill>
                  <a:srgbClr val="FF0000"/>
                </a:solidFill>
              </a:rPr>
              <a:t> 10</a:t>
            </a:r>
            <a:r>
              <a:rPr lang="en-US" sz="1600" baseline="30000" dirty="0" smtClean="0">
                <a:solidFill>
                  <a:srgbClr val="FF0000"/>
                </a:solidFill>
              </a:rPr>
              <a:t>15</a:t>
            </a:r>
            <a:r>
              <a:rPr lang="en-US" sz="1600" dirty="0" smtClean="0">
                <a:solidFill>
                  <a:srgbClr val="FF0000"/>
                </a:solidFill>
              </a:rPr>
              <a:t>/cm</a:t>
            </a:r>
            <a:r>
              <a:rPr lang="en-US" sz="16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/>
              <a:t>So, </a:t>
            </a:r>
            <a:r>
              <a:rPr lang="en-US" sz="1600" i="1" dirty="0" err="1" smtClean="0"/>
              <a:t>P</a:t>
            </a:r>
            <a:r>
              <a:rPr lang="en-US" sz="1600" baseline="-25000" dirty="0" err="1" smtClean="0"/>
              <a:t>max</a:t>
            </a:r>
            <a:r>
              <a:rPr lang="en-US" sz="1600" dirty="0" smtClean="0"/>
              <a:t> ≈ 10 Hz ∙ 10</a:t>
            </a:r>
            <a:r>
              <a:rPr lang="en-US" sz="1600" baseline="30000" dirty="0" smtClean="0"/>
              <a:t>10</a:t>
            </a:r>
            <a:r>
              <a:rPr lang="en-US" sz="1600" dirty="0" smtClean="0"/>
              <a:t> eV ∙ 1.6 </a:t>
            </a:r>
            <a:r>
              <a:rPr lang="en-US" sz="1600" dirty="0" smtClean="0">
                <a:sym typeface="Symbol" panose="05050102010706020507" pitchFamily="18" charset="2"/>
              </a:rPr>
              <a:t></a:t>
            </a:r>
            <a:r>
              <a:rPr lang="en-US" sz="1600" dirty="0" smtClean="0"/>
              <a:t> 10</a:t>
            </a:r>
            <a:r>
              <a:rPr lang="en-US" sz="1600" baseline="30000" dirty="0" smtClean="0"/>
              <a:t>-19</a:t>
            </a:r>
            <a:r>
              <a:rPr lang="en-US" sz="1600" dirty="0" smtClean="0"/>
              <a:t> J/eV ∙ 6 </a:t>
            </a:r>
            <a:r>
              <a:rPr lang="en-US" sz="1600" dirty="0" smtClean="0">
                <a:sym typeface="Symbol" panose="05050102010706020507" pitchFamily="18" charset="2"/>
              </a:rPr>
              <a:t></a:t>
            </a:r>
            <a:r>
              <a:rPr lang="en-US" sz="1600" dirty="0" smtClean="0"/>
              <a:t> 10</a:t>
            </a:r>
            <a:r>
              <a:rPr lang="en-US" sz="1600" baseline="30000" dirty="0" smtClean="0"/>
              <a:t>15</a:t>
            </a:r>
            <a:r>
              <a:rPr lang="en-US" sz="1600" dirty="0" smtClean="0"/>
              <a:t> cm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∙ 0.1 cm</a:t>
            </a:r>
            <a:r>
              <a:rPr lang="en-US" sz="1600" baseline="30000" dirty="0" smtClean="0"/>
              <a:t>2 </a:t>
            </a:r>
            <a:r>
              <a:rPr lang="en-US" sz="1600" dirty="0" smtClean="0"/>
              <a:t>≈ 10</a:t>
            </a:r>
            <a:r>
              <a:rPr lang="en-US" sz="1600" baseline="30000" dirty="0"/>
              <a:t>7</a:t>
            </a:r>
            <a:r>
              <a:rPr lang="en-US" sz="1600" baseline="30000" dirty="0" smtClean="0"/>
              <a:t> </a:t>
            </a:r>
            <a:r>
              <a:rPr lang="en-US" sz="1600" dirty="0" smtClean="0"/>
              <a:t>J/s = 10 MW.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If graphite cracks </a:t>
            </a:r>
            <a:r>
              <a:rPr lang="en-US" sz="1600" dirty="0"/>
              <a:t>under singles pulses of </a:t>
            </a:r>
            <a:r>
              <a:rPr lang="en-US" sz="1600" dirty="0" smtClean="0"/>
              <a:t>&gt; 1500 </a:t>
            </a:r>
            <a:r>
              <a:rPr lang="en-US" sz="1600" dirty="0"/>
              <a:t>J/g, </a:t>
            </a:r>
            <a:r>
              <a:rPr lang="en-US" sz="1600" dirty="0" smtClean="0"/>
              <a:t>then </a:t>
            </a:r>
            <a:r>
              <a:rPr lang="en-US" sz="1600" dirty="0"/>
              <a:t>safe up to </a:t>
            </a:r>
            <a:r>
              <a:rPr lang="en-US" sz="1600" dirty="0" smtClean="0"/>
              <a:t>10 </a:t>
            </a:r>
            <a:r>
              <a:rPr lang="en-US" sz="1600" dirty="0"/>
              <a:t>MW beam </a:t>
            </a:r>
            <a:r>
              <a:rPr lang="en-US" sz="1600" dirty="0" smtClean="0"/>
              <a:t>power IF could ignore the higher energy deposition due to showers.  But, model in 2000 by A. </a:t>
            </a:r>
            <a:r>
              <a:rPr lang="en-US" sz="1600" dirty="0" err="1" smtClean="0"/>
              <a:t>Hassanein</a:t>
            </a:r>
            <a:r>
              <a:rPr lang="en-US" sz="1600" dirty="0" smtClean="0"/>
              <a:t> (ANL) suggests that including showers limits a graphite target to 0.5 MW @ 15 Hz.</a:t>
            </a:r>
          </a:p>
          <a:p>
            <a:r>
              <a:rPr lang="en-US" sz="1200" dirty="0">
                <a:hlinkClick r:id="rId2"/>
              </a:rPr>
              <a:t>http://www.hep.princeton.edu/~</a:t>
            </a:r>
            <a:r>
              <a:rPr lang="en-US" sz="1200" dirty="0" smtClean="0">
                <a:hlinkClick r:id="rId2"/>
              </a:rPr>
              <a:t>mcdonald/mumu/target/AH=Fermi=Report.pdf</a:t>
            </a:r>
            <a:endParaRPr lang="en-US" sz="1200" dirty="0" smtClean="0"/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If increase beam/target radius by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2, graphite good to 1 MW @ 15 Hz.</a:t>
            </a:r>
          </a:p>
          <a:p>
            <a:endParaRPr lang="en-US" sz="1600" dirty="0" smtClean="0"/>
          </a:p>
          <a:p>
            <a:r>
              <a:rPr lang="en-US" sz="1600" dirty="0" smtClean="0"/>
              <a:t>A larger-radius carbon-carbon composite target might then be good up to 5 MW @ 15 Hz.</a:t>
            </a:r>
          </a:p>
          <a:p>
            <a:endParaRPr lang="en-US" sz="1600" dirty="0"/>
          </a:p>
          <a:p>
            <a:pPr algn="ctr"/>
            <a:r>
              <a:rPr lang="en-US" sz="1600" dirty="0" smtClean="0"/>
              <a:t>More study needed!</a:t>
            </a:r>
          </a:p>
          <a:p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1953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29830</TotalTime>
  <Words>977</Words>
  <Application>Microsoft Office PowerPoint</Application>
  <PresentationFormat>On-screen Show (4:3)</PresentationFormat>
  <Paragraphs>115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Comic Sans MS</vt:lpstr>
      <vt:lpstr>Symbol</vt:lpstr>
      <vt:lpstr>Times New Roman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</cp:lastModifiedBy>
  <cp:revision>496</cp:revision>
  <cp:lastPrinted>2014-05-28T21:27:37Z</cp:lastPrinted>
  <dcterms:created xsi:type="dcterms:W3CDTF">2007-03-05T16:41:11Z</dcterms:created>
  <dcterms:modified xsi:type="dcterms:W3CDTF">2014-05-30T18:20:56Z</dcterms:modified>
</cp:coreProperties>
</file>