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59" r:id="rId5"/>
    <p:sldId id="260" r:id="rId6"/>
    <p:sldId id="264" r:id="rId7"/>
    <p:sldId id="261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MAP spring workshop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C9AAA-8836-46FD-829A-23B202CF28FE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4D70-6E56-428E-8CA0-210F7A97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682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MAP spring workshop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6D12-4E4D-4A3C-A703-6DF82041D072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E6A2E-AEF9-4FB0-B6EC-C977E0C56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756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6A2E-AEF9-4FB0-B6EC-C977E0C56FEF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7285CB-42FC-42BE-8A6B-F7829B10C1EF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MAP spring workshop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7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MAP spring workshop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DDAC07-334C-44DF-8204-0DB01CA75779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6A2E-AEF9-4FB0-B6EC-C977E0C56F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3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E43B-B562-4700-B4E9-FC29BB5A285C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2882-50C9-4AF0-B25C-F80215961425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2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48-2BA6-4CA5-9CD7-BC0C7343E3CC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F822-CFF0-496F-ADF3-D61E0A20E428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9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B123-691F-45AA-AF52-CCB6CC5EBC6E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D30C-92AD-4DE8-BC3D-577C8CA5A529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2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84A9-7365-4349-824B-1F772027DB7B}" type="datetime1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25D8-0F5D-45F3-80AB-30650A64EB6F}" type="datetime1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3D72-5305-4306-8A5B-440B24756070}" type="datetime1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6CB-E0A3-40C6-B5B3-43ACAEC9D0BF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2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FD3E-ADF5-4514-A3D1-4C6118752FA7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5753-DE46-49BA-ACF3-6ABA16A6D371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C9E1-0585-480F-982A-9D969346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16074"/>
            <a:ext cx="8686800" cy="13557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Thermal and </a:t>
            </a:r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Mechanical</a:t>
            </a:r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S</a:t>
            </a:r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imulation of Beryllium Window of MICE 201 MHz Cavity by TEM3P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Tianhuan</a:t>
            </a:r>
            <a:r>
              <a:rPr lang="en-US" dirty="0" smtClean="0"/>
              <a:t> Luo, </a:t>
            </a:r>
            <a:r>
              <a:rPr lang="en-US" dirty="0" err="1" smtClean="0"/>
              <a:t>Derun</a:t>
            </a:r>
            <a:r>
              <a:rPr lang="en-US" dirty="0" smtClean="0"/>
              <a:t> Li</a:t>
            </a:r>
          </a:p>
          <a:p>
            <a:r>
              <a:rPr lang="en-US" dirty="0" smtClean="0"/>
              <a:t>Center of Beam Physics</a:t>
            </a:r>
          </a:p>
          <a:p>
            <a:r>
              <a:rPr lang="en-US" dirty="0" smtClean="0"/>
              <a:t>Lawrence Berkeley National Laboratory</a:t>
            </a:r>
          </a:p>
          <a:p>
            <a:endParaRPr lang="en-US" dirty="0"/>
          </a:p>
          <a:p>
            <a:r>
              <a:rPr lang="en-US" dirty="0" smtClean="0"/>
              <a:t>MAP Spring Workshop May 2014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3437"/>
            <a:ext cx="9144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1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Appendix A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thermal and mechanic parameters of Beryllium and Copper used in the simulation is listed here: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69804"/>
              </p:ext>
            </p:extLst>
          </p:nvPr>
        </p:nvGraphicFramePr>
        <p:xfrm>
          <a:off x="609600" y="2514598"/>
          <a:ext cx="8077200" cy="276358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810000"/>
                <a:gridCol w="2057400"/>
                <a:gridCol w="2209800"/>
              </a:tblGrid>
              <a:tr h="463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</a:tr>
              <a:tr h="463994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conductivity (S/m)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5.8e7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2.3e7</a:t>
                      </a:r>
                      <a:endParaRPr lang="en-US" dirty="0"/>
                    </a:p>
                  </a:txBody>
                  <a:tcPr/>
                </a:tc>
              </a:tr>
              <a:tr h="443614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</a:t>
                      </a:r>
                      <a:r>
                        <a:rPr lang="en-US" baseline="0" dirty="0" smtClean="0"/>
                        <a:t> conductivity (W/m/K)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463994">
                <a:tc>
                  <a:txBody>
                    <a:bodyPr/>
                    <a:lstStyle/>
                    <a:p>
                      <a:r>
                        <a:rPr lang="en-US" dirty="0" smtClean="0"/>
                        <a:t>Coefficient</a:t>
                      </a:r>
                      <a:r>
                        <a:rPr lang="en-US" baseline="0" dirty="0" smtClean="0"/>
                        <a:t> of thermal expansion (1/K)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1.2e-5</a:t>
                      </a:r>
                      <a:endParaRPr lang="en-US" dirty="0"/>
                    </a:p>
                  </a:txBody>
                  <a:tcPr/>
                </a:tc>
              </a:tr>
              <a:tr h="463994">
                <a:tc>
                  <a:txBody>
                    <a:bodyPr/>
                    <a:lstStyle/>
                    <a:p>
                      <a:r>
                        <a:rPr lang="en-US" dirty="0" smtClean="0"/>
                        <a:t>Lame</a:t>
                      </a:r>
                      <a:r>
                        <a:rPr lang="en-US" baseline="0" dirty="0" smtClean="0"/>
                        <a:t> constant (Pa)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8.1e10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0.9e10</a:t>
                      </a:r>
                      <a:endParaRPr lang="en-US" dirty="0"/>
                    </a:p>
                  </a:txBody>
                  <a:tcPr/>
                </a:tc>
              </a:tr>
              <a:tr h="463994">
                <a:tc>
                  <a:txBody>
                    <a:bodyPr/>
                    <a:lstStyle/>
                    <a:p>
                      <a:r>
                        <a:rPr lang="en-US" dirty="0" smtClean="0"/>
                        <a:t>Shear modulus (Pa)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4.3e10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1.5e11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Thank You!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Be windows for MICE 201 MHz cavity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7848600" cy="17525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R=210 mm, thickness=0.38 mm.</a:t>
            </a:r>
          </a:p>
          <a:p>
            <a:r>
              <a:rPr lang="en-US" sz="1800" dirty="0" smtClean="0"/>
              <a:t>Double curvature profile: minimize the thermal stress from RF heating, control the thermal deformation direction. </a:t>
            </a:r>
          </a:p>
          <a:p>
            <a:r>
              <a:rPr lang="en-US" sz="1800" dirty="0" smtClean="0"/>
              <a:t>Curved in the same direction: partially cancels the frequency shift caused by the window thermal deformation.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7"/>
          <a:stretch/>
        </p:blipFill>
        <p:spPr bwMode="auto">
          <a:xfrm>
            <a:off x="762001" y="2863850"/>
            <a:ext cx="3625174" cy="376555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37" y="2773947"/>
            <a:ext cx="2844800" cy="1874253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38" y="4876800"/>
            <a:ext cx="2844800" cy="18288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TEM3P simulation for MICE 201MHz Cavity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9124" r="31185"/>
          <a:stretch/>
        </p:blipFill>
        <p:spPr>
          <a:xfrm>
            <a:off x="762000" y="3352800"/>
            <a:ext cx="2997989" cy="306186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09600" y="1369874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TEM3P is part of the SLAC ACE3P suite for thermal and mechanic simulation.  For the Be window of MICE 201 Cavity, we are majorly interested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temperature distribution 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“slow” frequency shift due to the thermal deformation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dynamic frequency shift due to Lorentz force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overall stress on the window (so far can’t do this analysis yet).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9366" y="33528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simplicity, the copper shell is fixed at 293 K and zero mechanical movement.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operation condition: effective E field from 2 MV/m to 16 MV/m, where 8 MV/m is the nominal operation for MICE and 16 MV/m for Neutrino Factory; duty factor 0.001.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Copper and Beryllium material properties: see Appendix 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Temperature distribution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7"/>
          <a:stretch/>
        </p:blipFill>
        <p:spPr>
          <a:xfrm>
            <a:off x="533400" y="1206136"/>
            <a:ext cx="3428999" cy="222286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7976"/>
            <a:ext cx="4858219" cy="292031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1979961" cy="1969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50390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field (MV/m)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3276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R (m)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295400"/>
            <a:ext cx="461665" cy="2585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Temperature T (K)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0619" y="23844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535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815477"/>
            <a:ext cx="3809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Curved in window heats more than curved out window due to larger surface B field.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Previously ANSYS simulation by Steve </a:t>
            </a:r>
            <a:r>
              <a:rPr lang="en-US" dirty="0" err="1" smtClean="0"/>
              <a:t>Virostek</a:t>
            </a:r>
            <a:r>
              <a:rPr lang="en-US" dirty="0" smtClean="0"/>
              <a:t>  </a:t>
            </a:r>
            <a:r>
              <a:rPr lang="en-US" dirty="0" err="1" smtClean="0"/>
              <a:t>T_center</a:t>
            </a:r>
            <a:r>
              <a:rPr lang="en-US" dirty="0" smtClean="0"/>
              <a:t>=359 K at 16 MV/m, consistent with TEM3P result of 361 K.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nominal MICE operation at 8MV/m, </a:t>
            </a:r>
            <a:r>
              <a:rPr lang="en-US" dirty="0" err="1" smtClean="0"/>
              <a:t>T_center</a:t>
            </a:r>
            <a:r>
              <a:rPr lang="en-US" dirty="0" smtClean="0"/>
              <a:t>= 310 K.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87" y="1817132"/>
            <a:ext cx="1938338" cy="15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58974" y="1224303"/>
            <a:ext cx="163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ANSYS Stress analysis by S.V.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38600" y="44958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Thermal Deformation (1)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7"/>
          <a:stretch/>
        </p:blipFill>
        <p:spPr>
          <a:xfrm>
            <a:off x="445008" y="1056375"/>
            <a:ext cx="3288792" cy="2255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32394"/>
            <a:ext cx="2155827" cy="214420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31979"/>
            <a:ext cx="4394446" cy="2641537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6002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E_eff</a:t>
            </a:r>
            <a:r>
              <a:rPr lang="en-US" dirty="0" smtClean="0"/>
              <a:t> (MV/m)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E_eff</a:t>
            </a:r>
            <a:r>
              <a:rPr lang="en-US" dirty="0" smtClean="0"/>
              <a:t> (MV/m)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" y="3831977"/>
            <a:ext cx="4394446" cy="2641537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371600" y="4278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dX</a:t>
            </a:r>
            <a:r>
              <a:rPr lang="en-US" b="1" dirty="0" smtClean="0"/>
              <a:t> (um)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1245275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RF heating on two windows are different, resulting different thermal deformations, thus the frequency drifts with the input power.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3074" y="3200400"/>
            <a:ext cx="139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R (m)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132394"/>
            <a:ext cx="461665" cy="18847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Displacement (m)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5432" y="39095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05274" y="477077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out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Thermal Deformation (2)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76" y="1332500"/>
            <a:ext cx="4852524" cy="2916677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681876" y="4278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E_eff</a:t>
            </a:r>
            <a:r>
              <a:rPr lang="en-US" dirty="0" smtClean="0"/>
              <a:t> (MV/m)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5191" y="4656465"/>
            <a:ext cx="7391400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Previous ANSYS simulation by Steve </a:t>
            </a:r>
            <a:r>
              <a:rPr lang="en-US" dirty="0" err="1" smtClean="0"/>
              <a:t>Virostek</a:t>
            </a:r>
            <a:r>
              <a:rPr lang="en-US" dirty="0" smtClean="0"/>
              <a:t> shows max_|</a:t>
            </a:r>
            <a:r>
              <a:rPr lang="en-US" dirty="0" err="1" smtClean="0"/>
              <a:t>df</a:t>
            </a:r>
            <a:r>
              <a:rPr lang="en-US" dirty="0" smtClean="0"/>
              <a:t>| =94 KHz, while TEM3P simulation gives max_|</a:t>
            </a:r>
            <a:r>
              <a:rPr lang="en-US" dirty="0" err="1" smtClean="0"/>
              <a:t>df</a:t>
            </a:r>
            <a:r>
              <a:rPr lang="en-US" dirty="0" smtClean="0"/>
              <a:t>|=110 KHz. This small difference is mainly due to the slightly different thermal expansion </a:t>
            </a:r>
            <a:r>
              <a:rPr lang="en-US" dirty="0" smtClean="0"/>
              <a:t>coefficient </a:t>
            </a:r>
            <a:r>
              <a:rPr lang="en-US" dirty="0" smtClean="0"/>
              <a:t>and cooling condition between two models.</a:t>
            </a:r>
          </a:p>
          <a:p>
            <a:endParaRPr lang="en-US" dirty="0"/>
          </a:p>
          <a:p>
            <a:r>
              <a:rPr lang="en-US" dirty="0" smtClean="0"/>
              <a:t>For nominal MICE operation of 8 MV/m, </a:t>
            </a:r>
            <a:r>
              <a:rPr lang="en-US" dirty="0" err="1" smtClean="0"/>
              <a:t>df</a:t>
            </a:r>
            <a:r>
              <a:rPr lang="en-US" dirty="0" smtClean="0"/>
              <a:t>= -24 KHz, well within </a:t>
            </a:r>
            <a:r>
              <a:rPr lang="en-US" dirty="0" smtClean="0"/>
              <a:t>the designed </a:t>
            </a:r>
            <a:r>
              <a:rPr lang="en-US" dirty="0" smtClean="0"/>
              <a:t>tuning range of RF tuner +/- 500 KHz.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Lorentz Force Detuning (1)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011674"/>
              </p:ext>
            </p:extLst>
          </p:nvPr>
        </p:nvGraphicFramePr>
        <p:xfrm>
          <a:off x="4257472" y="1192037"/>
          <a:ext cx="1905000" cy="59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4" imgW="1269720" imgH="393480" progId="Equation.3">
                  <p:embed/>
                </p:oleObj>
              </mc:Choice>
              <mc:Fallback>
                <p:oleObj name="Equation" r:id="rId4" imgW="12697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7472" y="1192037"/>
                        <a:ext cx="1905000" cy="590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22640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pressure from Lorentz Force: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162800" y="1143000"/>
            <a:ext cx="1066800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29600" y="133710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477000" y="133710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29600" y="1600200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19900" y="1600200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2800" y="2057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924800" y="2057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1"/>
          </p:cNvCxnSpPr>
          <p:nvPr/>
        </p:nvCxnSpPr>
        <p:spPr>
          <a:xfrm>
            <a:off x="7162800" y="2438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3"/>
          </p:cNvCxnSpPr>
          <p:nvPr/>
        </p:nvCxnSpPr>
        <p:spPr>
          <a:xfrm flipH="1">
            <a:off x="7696200" y="2438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1556"/>
            <a:ext cx="4191000" cy="2519244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13716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dX</a:t>
            </a:r>
            <a:r>
              <a:rPr lang="en-US" b="1" dirty="0" smtClean="0"/>
              <a:t> (um)</a:t>
            </a:r>
            <a:endParaRPr lang="en-US" b="1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159250" cy="2500159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61722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E_eff</a:t>
            </a:r>
            <a:r>
              <a:rPr lang="en-US" dirty="0" smtClean="0"/>
              <a:t> (MV/m)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647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E_eff</a:t>
            </a:r>
            <a:r>
              <a:rPr lang="en-US" dirty="0" smtClean="0"/>
              <a:t> (MV/m)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LFD has been studied mainly in superconducting RF cavity, due to the low tolerance of the frequency shift and thin cavity wall. To compensate LFD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Increase cavity stiffness; not applicable to Be window.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Increase input power; only applicable to small detuning.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Dynamic tuning with </a:t>
            </a:r>
            <a:r>
              <a:rPr lang="en-US" dirty="0" err="1" smtClean="0"/>
              <a:t>Piezo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5498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 out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Lorentz Force Detuning (2)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219200"/>
            <a:ext cx="4044950" cy="2431451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057400" y="383333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E_eff</a:t>
            </a:r>
            <a:r>
              <a:rPr lang="en-US" dirty="0" smtClean="0"/>
              <a:t> (MV/m)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382631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LFD is much smaller than the thermal detuning.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nominal MICE operation 8 MV/m, </a:t>
            </a:r>
            <a:r>
              <a:rPr lang="en-US" sz="2000" dirty="0" err="1" smtClean="0"/>
              <a:t>df</a:t>
            </a:r>
            <a:r>
              <a:rPr lang="en-US" sz="2000" dirty="0" smtClean="0"/>
              <a:t>=-1.4 KHz, which is within the cavity BW.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when operated above 14 MV/m, |</a:t>
            </a:r>
            <a:r>
              <a:rPr lang="en-US" sz="2000" dirty="0" err="1" smtClean="0"/>
              <a:t>df</a:t>
            </a:r>
            <a:r>
              <a:rPr lang="en-US" sz="2000" dirty="0" smtClean="0"/>
              <a:t> | &gt; 3.9 KHz, which is out of the cavity BW, thus the procedure to compensate LFD needs to be considered.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LFD from the copper wall is much smaller compared with Be window, with |</a:t>
            </a:r>
            <a:r>
              <a:rPr lang="en-US" sz="2000" dirty="0" err="1" smtClean="0"/>
              <a:t>df</a:t>
            </a:r>
            <a:r>
              <a:rPr lang="en-US" sz="2000" dirty="0" smtClean="0"/>
              <a:t>|~0.02 KHz at 16 MV/m.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4557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Bandwidth (BW)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14054"/>
              </p:ext>
            </p:extLst>
          </p:nvPr>
        </p:nvGraphicFramePr>
        <p:xfrm>
          <a:off x="5867400" y="1588532"/>
          <a:ext cx="2488660" cy="146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2158920" imgH="1269720" progId="Equation.3">
                  <p:embed/>
                </p:oleObj>
              </mc:Choice>
              <mc:Fallback>
                <p:oleObj name="Equation" r:id="rId4" imgW="2158920" imgH="1269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1588532"/>
                        <a:ext cx="2488660" cy="1463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14492" b="6785"/>
          <a:stretch/>
        </p:blipFill>
        <p:spPr>
          <a:xfrm>
            <a:off x="5943600" y="3312765"/>
            <a:ext cx="2667000" cy="14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Summary</a:t>
            </a:r>
            <a:endParaRPr 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TEM3P simulation of MICE 201 MHz cavity has been carried out. The temperature and thermal deformation results have been benchmarked with previous ANSYS simulation by Steve </a:t>
            </a:r>
            <a:r>
              <a:rPr lang="en-US" dirty="0" err="1" smtClean="0"/>
              <a:t>Virostek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frequency shift due to thermal stress is well within the designed tuning range of cavity RF tuner up to 16 MV/m.</a:t>
            </a:r>
          </a:p>
          <a:p>
            <a:r>
              <a:rPr lang="en-US" dirty="0" smtClean="0"/>
              <a:t>The frequency shift due to the LFD is within the cavity BW for nominal MICE operation at 8 MV/m. But when the effective E field is above 14MV/m, the simulation shows the LFD will detune the cavity out of its BW and the compensation procedure might need to be implemented.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9E1-0585-480F-982A-9D969346A2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795</Words>
  <Application>Microsoft Office PowerPoint</Application>
  <PresentationFormat>On-screen Show (4:3)</PresentationFormat>
  <Paragraphs>104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Thermal and Mechanical Simulation of Beryllium Window of MICE 201 MHz Cavity by TEM3P</vt:lpstr>
      <vt:lpstr>Be windows for MICE 201 MHz cavity</vt:lpstr>
      <vt:lpstr>TEM3P simulation for MICE 201MHz Cavity</vt:lpstr>
      <vt:lpstr>Temperature distribution</vt:lpstr>
      <vt:lpstr>Thermal Deformation (1)</vt:lpstr>
      <vt:lpstr>Thermal Deformation (2)</vt:lpstr>
      <vt:lpstr>Lorentz Force Detuning (1)</vt:lpstr>
      <vt:lpstr>Lorentz Force Detuning (2)</vt:lpstr>
      <vt:lpstr>Summary</vt:lpstr>
      <vt:lpstr>Appendix 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Beryllium Window for RF cavity of Muon accelerator</dc:title>
  <dc:creator>tianhuan luo</dc:creator>
  <cp:lastModifiedBy>tianhuan luo</cp:lastModifiedBy>
  <cp:revision>62</cp:revision>
  <dcterms:created xsi:type="dcterms:W3CDTF">2014-05-21T17:58:27Z</dcterms:created>
  <dcterms:modified xsi:type="dcterms:W3CDTF">2014-05-28T13:23:04Z</dcterms:modified>
</cp:coreProperties>
</file>