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78" r:id="rId2"/>
    <p:sldId id="276" r:id="rId3"/>
    <p:sldId id="282" r:id="rId4"/>
    <p:sldId id="272" r:id="rId5"/>
    <p:sldId id="261" r:id="rId6"/>
    <p:sldId id="260" r:id="rId7"/>
    <p:sldId id="274" r:id="rId8"/>
    <p:sldId id="279" r:id="rId9"/>
    <p:sldId id="264" r:id="rId10"/>
    <p:sldId id="269" r:id="rId11"/>
    <p:sldId id="268" r:id="rId12"/>
    <p:sldId id="271" r:id="rId13"/>
    <p:sldId id="275" r:id="rId14"/>
    <p:sldId id="259" r:id="rId15"/>
    <p:sldId id="273" r:id="rId1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6" autoAdjust="0"/>
    <p:restoredTop sz="94690" autoAdjust="0"/>
  </p:normalViewPr>
  <p:slideViewPr>
    <p:cSldViewPr snapToGrid="0" snapToObjects="1">
      <p:cViewPr varScale="1">
        <p:scale>
          <a:sx n="77" d="100"/>
          <a:sy n="77" d="100"/>
        </p:scale>
        <p:origin x="-3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043343" cy="465455"/>
          </a:xfrm>
          <a:prstGeom prst="rect">
            <a:avLst/>
          </a:prstGeom>
        </p:spPr>
        <p:txBody>
          <a:bodyPr vert="horz" lIns="93292" tIns="46646" rIns="93292" bIns="46646" rtlCol="0"/>
          <a:lstStyle>
            <a:lvl1pPr algn="l">
              <a:defRPr sz="1200"/>
            </a:lvl1pPr>
          </a:lstStyle>
          <a:p>
            <a:endParaRPr lang="en-US"/>
          </a:p>
        </p:txBody>
      </p:sp>
      <p:sp>
        <p:nvSpPr>
          <p:cNvPr id="3" name="Date Placeholder 2"/>
          <p:cNvSpPr>
            <a:spLocks noGrp="1"/>
          </p:cNvSpPr>
          <p:nvPr>
            <p:ph type="dt" sz="quarter" idx="1"/>
          </p:nvPr>
        </p:nvSpPr>
        <p:spPr>
          <a:xfrm>
            <a:off x="3978132" y="5"/>
            <a:ext cx="3043343" cy="465455"/>
          </a:xfrm>
          <a:prstGeom prst="rect">
            <a:avLst/>
          </a:prstGeom>
        </p:spPr>
        <p:txBody>
          <a:bodyPr vert="horz" lIns="93292" tIns="46646" rIns="93292" bIns="46646" rtlCol="0"/>
          <a:lstStyle>
            <a:lvl1pPr algn="r">
              <a:defRPr sz="1200"/>
            </a:lvl1pPr>
          </a:lstStyle>
          <a:p>
            <a:fld id="{93725969-F28A-5B45-81BD-4249DB00ECC9}" type="datetimeFigureOut">
              <a:rPr lang="en-US" smtClean="0"/>
              <a:pPr/>
              <a:t>5/30/2014</a:t>
            </a:fld>
            <a:endParaRPr lang="en-US"/>
          </a:p>
        </p:txBody>
      </p:sp>
      <p:sp>
        <p:nvSpPr>
          <p:cNvPr id="4" name="Footer Placeholder 3"/>
          <p:cNvSpPr>
            <a:spLocks noGrp="1"/>
          </p:cNvSpPr>
          <p:nvPr>
            <p:ph type="ftr" sz="quarter" idx="2"/>
          </p:nvPr>
        </p:nvSpPr>
        <p:spPr>
          <a:xfrm>
            <a:off x="1" y="8842034"/>
            <a:ext cx="3043343" cy="465455"/>
          </a:xfrm>
          <a:prstGeom prst="rect">
            <a:avLst/>
          </a:prstGeom>
        </p:spPr>
        <p:txBody>
          <a:bodyPr vert="horz" lIns="93292" tIns="46646" rIns="93292" bIns="46646"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4"/>
            <a:ext cx="3043343" cy="465455"/>
          </a:xfrm>
          <a:prstGeom prst="rect">
            <a:avLst/>
          </a:prstGeom>
        </p:spPr>
        <p:txBody>
          <a:bodyPr vert="horz" lIns="93292" tIns="46646" rIns="93292" bIns="46646" rtlCol="0" anchor="b"/>
          <a:lstStyle>
            <a:lvl1pPr algn="r">
              <a:defRPr sz="1200"/>
            </a:lvl1pPr>
          </a:lstStyle>
          <a:p>
            <a:fld id="{C20EA74B-60AA-9446-BCE8-2D7E559A5DCA}" type="slidenum">
              <a:rPr lang="en-US" smtClean="0"/>
              <a:pPr/>
              <a:t>‹#›</a:t>
            </a:fld>
            <a:endParaRPr lang="en-US"/>
          </a:p>
        </p:txBody>
      </p:sp>
    </p:spTree>
    <p:extLst>
      <p:ext uri="{BB962C8B-B14F-4D97-AF65-F5344CB8AC3E}">
        <p14:creationId xmlns:p14="http://schemas.microsoft.com/office/powerpoint/2010/main" xmlns="" val="13467748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043343" cy="465455"/>
          </a:xfrm>
          <a:prstGeom prst="rect">
            <a:avLst/>
          </a:prstGeom>
        </p:spPr>
        <p:txBody>
          <a:bodyPr vert="horz" lIns="93292" tIns="46646" rIns="93292" bIns="46646" rtlCol="0"/>
          <a:lstStyle>
            <a:lvl1pPr algn="l">
              <a:defRPr sz="1200"/>
            </a:lvl1pPr>
          </a:lstStyle>
          <a:p>
            <a:endParaRPr lang="en-US"/>
          </a:p>
        </p:txBody>
      </p:sp>
      <p:sp>
        <p:nvSpPr>
          <p:cNvPr id="3" name="Date Placeholder 2"/>
          <p:cNvSpPr>
            <a:spLocks noGrp="1"/>
          </p:cNvSpPr>
          <p:nvPr>
            <p:ph type="dt" idx="1"/>
          </p:nvPr>
        </p:nvSpPr>
        <p:spPr>
          <a:xfrm>
            <a:off x="3978132" y="5"/>
            <a:ext cx="3043343" cy="465455"/>
          </a:xfrm>
          <a:prstGeom prst="rect">
            <a:avLst/>
          </a:prstGeom>
        </p:spPr>
        <p:txBody>
          <a:bodyPr vert="horz" lIns="93292" tIns="46646" rIns="93292" bIns="46646" rtlCol="0"/>
          <a:lstStyle>
            <a:lvl1pPr algn="r">
              <a:defRPr sz="1200"/>
            </a:lvl1pPr>
          </a:lstStyle>
          <a:p>
            <a:fld id="{B289E8B9-3152-EB45-ADCF-F80FE96F9BA8}" type="datetimeFigureOut">
              <a:rPr lang="en-US" smtClean="0"/>
              <a:pPr/>
              <a:t>5/30/2014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92" tIns="46646" rIns="93292" bIns="46646" rtlCol="0" anchor="ctr"/>
          <a:lstStyle/>
          <a:p>
            <a:endParaRPr lang="en-US"/>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92" tIns="46646" rIns="93292" bIns="466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4"/>
            <a:ext cx="3043343" cy="465455"/>
          </a:xfrm>
          <a:prstGeom prst="rect">
            <a:avLst/>
          </a:prstGeom>
        </p:spPr>
        <p:txBody>
          <a:bodyPr vert="horz" lIns="93292" tIns="46646" rIns="93292" bIns="4664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4"/>
            <a:ext cx="3043343" cy="465455"/>
          </a:xfrm>
          <a:prstGeom prst="rect">
            <a:avLst/>
          </a:prstGeom>
        </p:spPr>
        <p:txBody>
          <a:bodyPr vert="horz" lIns="93292" tIns="46646" rIns="93292" bIns="46646" rtlCol="0" anchor="b"/>
          <a:lstStyle>
            <a:lvl1pPr algn="r">
              <a:defRPr sz="1200"/>
            </a:lvl1pPr>
          </a:lstStyle>
          <a:p>
            <a:fld id="{7772B8F9-5099-7F44-AD13-E00D74EFD809}" type="slidenum">
              <a:rPr lang="en-US" smtClean="0"/>
              <a:pPr/>
              <a:t>‹#›</a:t>
            </a:fld>
            <a:endParaRPr lang="en-US"/>
          </a:p>
        </p:txBody>
      </p:sp>
    </p:spTree>
    <p:extLst>
      <p:ext uri="{BB962C8B-B14F-4D97-AF65-F5344CB8AC3E}">
        <p14:creationId xmlns:p14="http://schemas.microsoft.com/office/powerpoint/2010/main" xmlns="" val="36061179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72B8F9-5099-7F44-AD13-E00D74EFD80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72B8F9-5099-7F44-AD13-E00D74EFD809}"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6935"/>
            <a:ext cx="7772400" cy="2089895"/>
          </a:xfrm>
        </p:spPr>
        <p:txBody>
          <a:bodyPr/>
          <a:lstStyle>
            <a:lvl1pPr>
              <a:defRPr>
                <a:solidFill>
                  <a:srgbClr val="17375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March xx, 2013</a:t>
            </a:r>
            <a:endParaRPr lang="en-US"/>
          </a:p>
        </p:txBody>
      </p:sp>
      <p:sp>
        <p:nvSpPr>
          <p:cNvPr id="5" name="Footer Placeholder 4"/>
          <p:cNvSpPr>
            <a:spLocks noGrp="1"/>
          </p:cNvSpPr>
          <p:nvPr>
            <p:ph type="ftr" sz="quarter" idx="11"/>
          </p:nvPr>
        </p:nvSpPr>
        <p:spPr/>
        <p:txBody>
          <a:bodyPr/>
          <a:lstStyle/>
          <a:p>
            <a:r>
              <a:rPr lang="en-US" smtClean="0"/>
              <a:t>Presenter’s Name | DOE Mini-Review of MAP (FNAL, March 4-6, 2013)</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pPr/>
              <a:t>‹#›</a:t>
            </a:fld>
            <a:endParaRPr lang="en-US"/>
          </a:p>
        </p:txBody>
      </p:sp>
    </p:spTree>
    <p:extLst>
      <p:ext uri="{BB962C8B-B14F-4D97-AF65-F5344CB8AC3E}">
        <p14:creationId xmlns:p14="http://schemas.microsoft.com/office/powerpoint/2010/main" xmlns="" val="903066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xx, 2013</a:t>
            </a:r>
            <a:endParaRPr lang="en-US"/>
          </a:p>
        </p:txBody>
      </p:sp>
      <p:sp>
        <p:nvSpPr>
          <p:cNvPr id="5" name="Footer Placeholder 4"/>
          <p:cNvSpPr>
            <a:spLocks noGrp="1"/>
          </p:cNvSpPr>
          <p:nvPr>
            <p:ph type="ftr" sz="quarter" idx="11"/>
          </p:nvPr>
        </p:nvSpPr>
        <p:spPr/>
        <p:txBody>
          <a:bodyPr/>
          <a:lstStyle/>
          <a:p>
            <a:r>
              <a:rPr lang="en-US" smtClean="0"/>
              <a:t>Presenter’s Name | DOE Mini-Review of MAP (FNAL, March 4-6, 2013)</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pPr/>
              <a:t>‹#›</a:t>
            </a:fld>
            <a:endParaRPr lang="en-US"/>
          </a:p>
        </p:txBody>
      </p:sp>
    </p:spTree>
    <p:extLst>
      <p:ext uri="{BB962C8B-B14F-4D97-AF65-F5344CB8AC3E}">
        <p14:creationId xmlns:p14="http://schemas.microsoft.com/office/powerpoint/2010/main" xmlns="" val="31166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xx, 2013</a:t>
            </a:r>
            <a:endParaRPr lang="en-US"/>
          </a:p>
        </p:txBody>
      </p:sp>
      <p:sp>
        <p:nvSpPr>
          <p:cNvPr id="5" name="Footer Placeholder 4"/>
          <p:cNvSpPr>
            <a:spLocks noGrp="1"/>
          </p:cNvSpPr>
          <p:nvPr>
            <p:ph type="ftr" sz="quarter" idx="11"/>
          </p:nvPr>
        </p:nvSpPr>
        <p:spPr/>
        <p:txBody>
          <a:bodyPr/>
          <a:lstStyle/>
          <a:p>
            <a:r>
              <a:rPr lang="en-US" smtClean="0"/>
              <a:t>Presenter’s Name | DOE Mini-Review of MAP (FNAL, March 4-6, 2013)</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pPr/>
              <a:t>‹#›</a:t>
            </a:fld>
            <a:endParaRPr lang="en-US"/>
          </a:p>
        </p:txBody>
      </p:sp>
    </p:spTree>
    <p:extLst>
      <p:ext uri="{BB962C8B-B14F-4D97-AF65-F5344CB8AC3E}">
        <p14:creationId xmlns:p14="http://schemas.microsoft.com/office/powerpoint/2010/main" xmlns="" val="182139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934" y="6556849"/>
            <a:ext cx="1732895" cy="285745"/>
          </a:xfrm>
        </p:spPr>
        <p:txBody>
          <a:bodyPr/>
          <a:lstStyle/>
          <a:p>
            <a:r>
              <a:rPr lang="en-US" smtClean="0"/>
              <a:t>March xx, 2013</a:t>
            </a:r>
            <a:endParaRPr lang="en-US"/>
          </a:p>
        </p:txBody>
      </p:sp>
      <p:sp>
        <p:nvSpPr>
          <p:cNvPr id="5" name="Footer Placeholder 4"/>
          <p:cNvSpPr>
            <a:spLocks noGrp="1"/>
          </p:cNvSpPr>
          <p:nvPr>
            <p:ph type="ftr" sz="quarter" idx="11"/>
          </p:nvPr>
        </p:nvSpPr>
        <p:spPr/>
        <p:txBody>
          <a:bodyPr/>
          <a:lstStyle/>
          <a:p>
            <a:r>
              <a:rPr lang="en-US" smtClean="0"/>
              <a:t>Presenter’s Name | DOE Mini-Review of MAP (FNAL, March 4-6, 2013)</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pPr/>
              <a:t>‹#›</a:t>
            </a:fld>
            <a:endParaRPr lang="en-US"/>
          </a:p>
        </p:txBody>
      </p:sp>
    </p:spTree>
    <p:extLst>
      <p:ext uri="{BB962C8B-B14F-4D97-AF65-F5344CB8AC3E}">
        <p14:creationId xmlns:p14="http://schemas.microsoft.com/office/powerpoint/2010/main" xmlns="" val="134188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6">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March xx, 2013</a:t>
            </a:r>
            <a:endParaRPr lang="en-US"/>
          </a:p>
        </p:txBody>
      </p:sp>
      <p:sp>
        <p:nvSpPr>
          <p:cNvPr id="5" name="Footer Placeholder 4"/>
          <p:cNvSpPr>
            <a:spLocks noGrp="1"/>
          </p:cNvSpPr>
          <p:nvPr>
            <p:ph type="ftr" sz="quarter" idx="11"/>
          </p:nvPr>
        </p:nvSpPr>
        <p:spPr/>
        <p:txBody>
          <a:bodyPr/>
          <a:lstStyle/>
          <a:p>
            <a:r>
              <a:rPr lang="en-US" smtClean="0"/>
              <a:t>Presenter’s Name | DOE Mini-Review of MAP (FNAL, March 4-6, 2013)</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pPr/>
              <a:t>‹#›</a:t>
            </a:fld>
            <a:endParaRPr lang="en-US"/>
          </a:p>
        </p:txBody>
      </p:sp>
    </p:spTree>
    <p:extLst>
      <p:ext uri="{BB962C8B-B14F-4D97-AF65-F5344CB8AC3E}">
        <p14:creationId xmlns:p14="http://schemas.microsoft.com/office/powerpoint/2010/main" xmlns="" val="285204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March xx, 2013</a:t>
            </a:r>
            <a:endParaRPr lang="en-US"/>
          </a:p>
        </p:txBody>
      </p:sp>
      <p:sp>
        <p:nvSpPr>
          <p:cNvPr id="6" name="Footer Placeholder 5"/>
          <p:cNvSpPr>
            <a:spLocks noGrp="1"/>
          </p:cNvSpPr>
          <p:nvPr>
            <p:ph type="ftr" sz="quarter" idx="11"/>
          </p:nvPr>
        </p:nvSpPr>
        <p:spPr/>
        <p:txBody>
          <a:bodyPr/>
          <a:lstStyle/>
          <a:p>
            <a:r>
              <a:rPr lang="en-US" smtClean="0"/>
              <a:t>Presenter’s Name | DOE Mini-Review of MAP (FNAL, March 4-6, 2013)</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pPr/>
              <a:t>‹#›</a:t>
            </a:fld>
            <a:endParaRPr lang="en-US"/>
          </a:p>
        </p:txBody>
      </p:sp>
    </p:spTree>
    <p:extLst>
      <p:ext uri="{BB962C8B-B14F-4D97-AF65-F5344CB8AC3E}">
        <p14:creationId xmlns:p14="http://schemas.microsoft.com/office/powerpoint/2010/main" xmlns="" val="385129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March xx, 2013</a:t>
            </a:r>
            <a:endParaRPr lang="en-US"/>
          </a:p>
        </p:txBody>
      </p:sp>
      <p:sp>
        <p:nvSpPr>
          <p:cNvPr id="8" name="Footer Placeholder 7"/>
          <p:cNvSpPr>
            <a:spLocks noGrp="1"/>
          </p:cNvSpPr>
          <p:nvPr>
            <p:ph type="ftr" sz="quarter" idx="11"/>
          </p:nvPr>
        </p:nvSpPr>
        <p:spPr/>
        <p:txBody>
          <a:bodyPr/>
          <a:lstStyle/>
          <a:p>
            <a:r>
              <a:rPr lang="en-US" smtClean="0"/>
              <a:t>Presenter’s Name | DOE Mini-Review of MAP (FNAL, March 4-6, 2013)</a:t>
            </a:r>
            <a:endParaRPr lang="en-US"/>
          </a:p>
        </p:txBody>
      </p:sp>
      <p:sp>
        <p:nvSpPr>
          <p:cNvPr id="9" name="Slide Number Placeholder 8"/>
          <p:cNvSpPr>
            <a:spLocks noGrp="1"/>
          </p:cNvSpPr>
          <p:nvPr>
            <p:ph type="sldNum" sz="quarter" idx="12"/>
          </p:nvPr>
        </p:nvSpPr>
        <p:spPr/>
        <p:txBody>
          <a:bodyPr/>
          <a:lstStyle/>
          <a:p>
            <a:fld id="{8A5FAC83-C8C4-8046-B35B-A89823688311}" type="slidenum">
              <a:rPr lang="en-US" smtClean="0"/>
              <a:pPr/>
              <a:t>‹#›</a:t>
            </a:fld>
            <a:endParaRPr lang="en-US"/>
          </a:p>
        </p:txBody>
      </p:sp>
    </p:spTree>
    <p:extLst>
      <p:ext uri="{BB962C8B-B14F-4D97-AF65-F5344CB8AC3E}">
        <p14:creationId xmlns:p14="http://schemas.microsoft.com/office/powerpoint/2010/main" xmlns="" val="255227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March xx, 2013</a:t>
            </a:r>
            <a:endParaRPr lang="en-US"/>
          </a:p>
        </p:txBody>
      </p:sp>
      <p:sp>
        <p:nvSpPr>
          <p:cNvPr id="4" name="Footer Placeholder 3"/>
          <p:cNvSpPr>
            <a:spLocks noGrp="1"/>
          </p:cNvSpPr>
          <p:nvPr>
            <p:ph type="ftr" sz="quarter" idx="11"/>
          </p:nvPr>
        </p:nvSpPr>
        <p:spPr/>
        <p:txBody>
          <a:bodyPr/>
          <a:lstStyle/>
          <a:p>
            <a:r>
              <a:rPr lang="en-US" smtClean="0"/>
              <a:t>Presenter’s Name | DOE Mini-Review of MAP (FNAL, March 4-6, 2013)</a:t>
            </a:r>
            <a:endParaRPr lang="en-US"/>
          </a:p>
        </p:txBody>
      </p:sp>
      <p:sp>
        <p:nvSpPr>
          <p:cNvPr id="5" name="Slide Number Placeholder 4"/>
          <p:cNvSpPr>
            <a:spLocks noGrp="1"/>
          </p:cNvSpPr>
          <p:nvPr>
            <p:ph type="sldNum" sz="quarter" idx="12"/>
          </p:nvPr>
        </p:nvSpPr>
        <p:spPr/>
        <p:txBody>
          <a:bodyPr/>
          <a:lstStyle/>
          <a:p>
            <a:fld id="{8A5FAC83-C8C4-8046-B35B-A89823688311}" type="slidenum">
              <a:rPr lang="en-US" smtClean="0"/>
              <a:pPr/>
              <a:t>‹#›</a:t>
            </a:fld>
            <a:endParaRPr lang="en-US"/>
          </a:p>
        </p:txBody>
      </p:sp>
    </p:spTree>
    <p:extLst>
      <p:ext uri="{BB962C8B-B14F-4D97-AF65-F5344CB8AC3E}">
        <p14:creationId xmlns:p14="http://schemas.microsoft.com/office/powerpoint/2010/main" xmlns="" val="194366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xx, 2013</a:t>
            </a:r>
            <a:endParaRPr lang="en-US"/>
          </a:p>
        </p:txBody>
      </p:sp>
      <p:sp>
        <p:nvSpPr>
          <p:cNvPr id="3" name="Footer Placeholder 2"/>
          <p:cNvSpPr>
            <a:spLocks noGrp="1"/>
          </p:cNvSpPr>
          <p:nvPr>
            <p:ph type="ftr" sz="quarter" idx="11"/>
          </p:nvPr>
        </p:nvSpPr>
        <p:spPr/>
        <p:txBody>
          <a:bodyPr/>
          <a:lstStyle/>
          <a:p>
            <a:r>
              <a:rPr lang="en-US" smtClean="0"/>
              <a:t>Presenter’s Name | DOE Mini-Review of MAP (FNAL, March 4-6, 2013)</a:t>
            </a:r>
            <a:endParaRPr lang="en-US"/>
          </a:p>
        </p:txBody>
      </p:sp>
      <p:sp>
        <p:nvSpPr>
          <p:cNvPr id="4" name="Slide Number Placeholder 3"/>
          <p:cNvSpPr>
            <a:spLocks noGrp="1"/>
          </p:cNvSpPr>
          <p:nvPr>
            <p:ph type="sldNum" sz="quarter" idx="12"/>
          </p:nvPr>
        </p:nvSpPr>
        <p:spPr/>
        <p:txBody>
          <a:bodyPr/>
          <a:lstStyle/>
          <a:p>
            <a:fld id="{8A5FAC83-C8C4-8046-B35B-A89823688311}" type="slidenum">
              <a:rPr lang="en-US" smtClean="0"/>
              <a:pPr/>
              <a:t>‹#›</a:t>
            </a:fld>
            <a:endParaRPr lang="en-US"/>
          </a:p>
        </p:txBody>
      </p:sp>
    </p:spTree>
    <p:extLst>
      <p:ext uri="{BB962C8B-B14F-4D97-AF65-F5344CB8AC3E}">
        <p14:creationId xmlns:p14="http://schemas.microsoft.com/office/powerpoint/2010/main" xmlns="" val="112808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xx, 2013</a:t>
            </a:r>
            <a:endParaRPr lang="en-US"/>
          </a:p>
        </p:txBody>
      </p:sp>
      <p:sp>
        <p:nvSpPr>
          <p:cNvPr id="6" name="Footer Placeholder 5"/>
          <p:cNvSpPr>
            <a:spLocks noGrp="1"/>
          </p:cNvSpPr>
          <p:nvPr>
            <p:ph type="ftr" sz="quarter" idx="11"/>
          </p:nvPr>
        </p:nvSpPr>
        <p:spPr/>
        <p:txBody>
          <a:bodyPr/>
          <a:lstStyle/>
          <a:p>
            <a:r>
              <a:rPr lang="en-US" smtClean="0"/>
              <a:t>Presenter’s Name | DOE Mini-Review of MAP (FNAL, March 4-6, 2013)</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pPr/>
              <a:t>‹#›</a:t>
            </a:fld>
            <a:endParaRPr lang="en-US"/>
          </a:p>
        </p:txBody>
      </p:sp>
    </p:spTree>
    <p:extLst>
      <p:ext uri="{BB962C8B-B14F-4D97-AF65-F5344CB8AC3E}">
        <p14:creationId xmlns:p14="http://schemas.microsoft.com/office/powerpoint/2010/main" xmlns="" val="227785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xx, 2013</a:t>
            </a:r>
            <a:endParaRPr lang="en-US"/>
          </a:p>
        </p:txBody>
      </p:sp>
      <p:sp>
        <p:nvSpPr>
          <p:cNvPr id="6" name="Footer Placeholder 5"/>
          <p:cNvSpPr>
            <a:spLocks noGrp="1"/>
          </p:cNvSpPr>
          <p:nvPr>
            <p:ph type="ftr" sz="quarter" idx="11"/>
          </p:nvPr>
        </p:nvSpPr>
        <p:spPr/>
        <p:txBody>
          <a:bodyPr/>
          <a:lstStyle/>
          <a:p>
            <a:r>
              <a:rPr lang="en-US" smtClean="0"/>
              <a:t>Presenter’s Name | DOE Mini-Review of MAP (FNAL, March 4-6, 2013)</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pPr/>
              <a:t>‹#›</a:t>
            </a:fld>
            <a:endParaRPr lang="en-US"/>
          </a:p>
        </p:txBody>
      </p:sp>
    </p:spTree>
    <p:extLst>
      <p:ext uri="{BB962C8B-B14F-4D97-AF65-F5344CB8AC3E}">
        <p14:creationId xmlns:p14="http://schemas.microsoft.com/office/powerpoint/2010/main" xmlns="" val="196633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2700"/>
            <a:ext cx="9152990" cy="98477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32894" y="-3192"/>
            <a:ext cx="6536390" cy="98796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9053" y="990544"/>
            <a:ext cx="8915813" cy="55570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228" y="6558965"/>
            <a:ext cx="1732895" cy="285745"/>
          </a:xfrm>
          <a:prstGeom prst="rect">
            <a:avLst/>
          </a:prstGeom>
        </p:spPr>
        <p:txBody>
          <a:bodyPr vert="horz" lIns="91440" tIns="45720" rIns="91440" bIns="45720" rtlCol="0" anchor="ctr"/>
          <a:lstStyle>
            <a:lvl1pPr algn="l">
              <a:defRPr sz="1200">
                <a:solidFill>
                  <a:srgbClr val="17375E"/>
                </a:solidFill>
              </a:defRPr>
            </a:lvl1pPr>
          </a:lstStyle>
          <a:p>
            <a:r>
              <a:rPr lang="en-US" smtClean="0"/>
              <a:t>March xx, 2013</a:t>
            </a:r>
            <a:endParaRPr lang="en-US" dirty="0"/>
          </a:p>
        </p:txBody>
      </p:sp>
      <p:sp>
        <p:nvSpPr>
          <p:cNvPr id="5" name="Footer Placeholder 4"/>
          <p:cNvSpPr>
            <a:spLocks noGrp="1"/>
          </p:cNvSpPr>
          <p:nvPr>
            <p:ph type="ftr" sz="quarter" idx="3"/>
          </p:nvPr>
        </p:nvSpPr>
        <p:spPr>
          <a:xfrm>
            <a:off x="1732895" y="6547616"/>
            <a:ext cx="5674901" cy="310384"/>
          </a:xfrm>
          <a:prstGeom prst="rect">
            <a:avLst/>
          </a:prstGeom>
        </p:spPr>
        <p:txBody>
          <a:bodyPr vert="horz" lIns="91440" tIns="45720" rIns="91440" bIns="45720" rtlCol="0" anchor="ctr"/>
          <a:lstStyle>
            <a:lvl1pPr algn="ctr">
              <a:defRPr sz="1200">
                <a:solidFill>
                  <a:srgbClr val="17375E"/>
                </a:solidFill>
              </a:defRPr>
            </a:lvl1pPr>
          </a:lstStyle>
          <a:p>
            <a:r>
              <a:rPr lang="en-US" smtClean="0"/>
              <a:t>Presenter’s Name | DOE Mini-Review of MAP (FNAL, March 4-6, 2013)</a:t>
            </a:r>
            <a:endParaRPr lang="en-US" dirty="0"/>
          </a:p>
        </p:txBody>
      </p:sp>
      <p:sp>
        <p:nvSpPr>
          <p:cNvPr id="6" name="Slide Number Placeholder 5"/>
          <p:cNvSpPr>
            <a:spLocks noGrp="1"/>
          </p:cNvSpPr>
          <p:nvPr>
            <p:ph type="sldNum" sz="quarter" idx="4"/>
          </p:nvPr>
        </p:nvSpPr>
        <p:spPr>
          <a:xfrm>
            <a:off x="7407796" y="6547616"/>
            <a:ext cx="1736203" cy="310384"/>
          </a:xfrm>
          <a:prstGeom prst="rect">
            <a:avLst/>
          </a:prstGeom>
        </p:spPr>
        <p:txBody>
          <a:bodyPr vert="horz" lIns="91440" tIns="45720" rIns="91440" bIns="45720" rtlCol="0" anchor="ctr"/>
          <a:lstStyle>
            <a:lvl1pPr algn="r">
              <a:defRPr sz="1200">
                <a:solidFill>
                  <a:srgbClr val="17375E"/>
                </a:solidFill>
              </a:defRPr>
            </a:lvl1pPr>
          </a:lstStyle>
          <a:p>
            <a:fld id="{8A5FAC83-C8C4-8046-B35B-A89823688311}" type="slidenum">
              <a:rPr lang="en-US" smtClean="0"/>
              <a:pPr/>
              <a:t>‹#›</a:t>
            </a:fld>
            <a:endParaRPr lang="en-US" dirty="0"/>
          </a:p>
        </p:txBody>
      </p:sp>
      <p:pic>
        <p:nvPicPr>
          <p:cNvPr id="9" name="Picture 2" descr="C:\Documents and Settings\sgeer\My Documents\MAP\MAP-LOGO.png"/>
          <p:cNvPicPr>
            <a:picLocks noChangeAspect="1" noChangeArrowheads="1"/>
          </p:cNvPicPr>
          <p:nvPr/>
        </p:nvPicPr>
        <p:blipFill>
          <a:blip r:embed="rId13"/>
          <a:srcRect/>
          <a:stretch>
            <a:fillRect/>
          </a:stretch>
        </p:blipFill>
        <p:spPr bwMode="auto">
          <a:xfrm>
            <a:off x="8294684" y="-10111"/>
            <a:ext cx="857250" cy="974725"/>
          </a:xfrm>
          <a:prstGeom prst="rect">
            <a:avLst/>
          </a:prstGeom>
          <a:noFill/>
          <a:ln w="50800">
            <a:noFill/>
          </a:ln>
          <a:effectLst/>
        </p:spPr>
      </p:pic>
      <p:sp>
        <p:nvSpPr>
          <p:cNvPr id="11" name="Rectangle 10"/>
          <p:cNvSpPr/>
          <p:nvPr/>
        </p:nvSpPr>
        <p:spPr>
          <a:xfrm>
            <a:off x="0" y="0"/>
            <a:ext cx="1243452" cy="9773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3228" y="6547616"/>
            <a:ext cx="9126534"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990544"/>
            <a:ext cx="9152990"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FermilabLogo_White].eps"/>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1" y="349708"/>
            <a:ext cx="1732894" cy="314374"/>
          </a:xfrm>
          <a:prstGeom prst="rect">
            <a:avLst/>
          </a:prstGeom>
        </p:spPr>
      </p:pic>
    </p:spTree>
    <p:extLst>
      <p:ext uri="{BB962C8B-B14F-4D97-AF65-F5344CB8AC3E}">
        <p14:creationId xmlns:p14="http://schemas.microsoft.com/office/powerpoint/2010/main" xmlns="" val="2908450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32894" y="-3192"/>
            <a:ext cx="6536390" cy="98796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17375E"/>
              </a:solidFill>
              <a:effectLst/>
              <a:uLnTx/>
              <a:uFillTx/>
              <a:latin typeface="+mj-lt"/>
              <a:ea typeface="+mj-ea"/>
              <a:cs typeface="+mj-cs"/>
            </a:endParaRPr>
          </a:p>
        </p:txBody>
      </p:sp>
      <p:sp>
        <p:nvSpPr>
          <p:cNvPr id="5" name="Title 1"/>
          <p:cNvSpPr txBox="1">
            <a:spLocks/>
          </p:cNvSpPr>
          <p:nvPr/>
        </p:nvSpPr>
        <p:spPr>
          <a:xfrm>
            <a:off x="1732894" y="1799838"/>
            <a:ext cx="6536390" cy="98796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17375E"/>
              </a:solidFill>
              <a:effectLst/>
              <a:uLnTx/>
              <a:uFillTx/>
              <a:latin typeface="+mj-lt"/>
              <a:ea typeface="+mj-ea"/>
              <a:cs typeface="+mj-cs"/>
            </a:endParaRPr>
          </a:p>
        </p:txBody>
      </p:sp>
      <p:sp>
        <p:nvSpPr>
          <p:cNvPr id="6" name="TextBox 5"/>
          <p:cNvSpPr txBox="1"/>
          <p:nvPr/>
        </p:nvSpPr>
        <p:spPr>
          <a:xfrm>
            <a:off x="717104" y="1799838"/>
            <a:ext cx="7367530" cy="830997"/>
          </a:xfrm>
          <a:prstGeom prst="rect">
            <a:avLst/>
          </a:prstGeom>
          <a:noFill/>
        </p:spPr>
        <p:txBody>
          <a:bodyPr wrap="none" rtlCol="0">
            <a:spAutoFit/>
          </a:bodyPr>
          <a:lstStyle/>
          <a:p>
            <a:r>
              <a:rPr lang="en-US" sz="2400" b="1" i="1" dirty="0" smtClean="0"/>
              <a:t>               Preliminary Consideration of </a:t>
            </a:r>
          </a:p>
          <a:p>
            <a:r>
              <a:rPr lang="en-US" sz="2400" b="1" i="1" dirty="0" smtClean="0"/>
              <a:t>Superconducting Magnets for </a:t>
            </a:r>
            <a:r>
              <a:rPr lang="en-US" sz="2400" b="1" i="1" dirty="0" err="1" smtClean="0"/>
              <a:t>Muon</a:t>
            </a:r>
            <a:r>
              <a:rPr lang="en-US" sz="2400" b="1" i="1" dirty="0" smtClean="0"/>
              <a:t> Acceleration</a:t>
            </a:r>
            <a:endParaRPr lang="en-US" sz="2400" b="1" i="1" dirty="0"/>
          </a:p>
        </p:txBody>
      </p:sp>
      <p:sp>
        <p:nvSpPr>
          <p:cNvPr id="7" name="TextBox 6"/>
          <p:cNvSpPr txBox="1"/>
          <p:nvPr/>
        </p:nvSpPr>
        <p:spPr>
          <a:xfrm>
            <a:off x="2529654" y="3010829"/>
            <a:ext cx="3657540" cy="2092881"/>
          </a:xfrm>
          <a:prstGeom prst="rect">
            <a:avLst/>
          </a:prstGeom>
          <a:noFill/>
        </p:spPr>
        <p:txBody>
          <a:bodyPr wrap="none" rtlCol="0">
            <a:spAutoFit/>
          </a:bodyPr>
          <a:lstStyle/>
          <a:p>
            <a:r>
              <a:rPr lang="en-US" i="1" dirty="0" smtClean="0"/>
              <a:t>             </a:t>
            </a:r>
            <a:r>
              <a:rPr lang="en-US" sz="1600" i="1" dirty="0" smtClean="0"/>
              <a:t>Henryk Piekarz</a:t>
            </a:r>
          </a:p>
          <a:p>
            <a:endParaRPr lang="en-US" sz="800" dirty="0" smtClean="0"/>
          </a:p>
          <a:p>
            <a:r>
              <a:rPr lang="en-US" sz="1600" b="1" i="1" dirty="0" smtClean="0"/>
              <a:t>       </a:t>
            </a:r>
            <a:r>
              <a:rPr lang="en-US" sz="1600" b="1" i="1" dirty="0" err="1" smtClean="0"/>
              <a:t>Muon</a:t>
            </a:r>
            <a:r>
              <a:rPr lang="en-US" sz="1600" b="1" i="1" dirty="0" smtClean="0"/>
              <a:t> Acceleration Program</a:t>
            </a:r>
          </a:p>
          <a:p>
            <a:r>
              <a:rPr lang="en-US" sz="1600" b="1" i="1" dirty="0" smtClean="0"/>
              <a:t>                APC, </a:t>
            </a:r>
            <a:r>
              <a:rPr lang="en-US" sz="1600" b="1" i="1" dirty="0" err="1" smtClean="0"/>
              <a:t>Fermilab</a:t>
            </a:r>
            <a:endParaRPr lang="en-US" sz="1600" b="1" i="1" dirty="0" smtClean="0"/>
          </a:p>
          <a:p>
            <a:endParaRPr lang="en-US" sz="800" b="1" i="1" dirty="0" smtClean="0"/>
          </a:p>
          <a:p>
            <a:r>
              <a:rPr lang="en-US" sz="1600" i="1" dirty="0" smtClean="0"/>
              <a:t>                        with</a:t>
            </a:r>
          </a:p>
          <a:p>
            <a:endParaRPr lang="en-US" sz="800" i="1" dirty="0" smtClean="0"/>
          </a:p>
          <a:p>
            <a:r>
              <a:rPr lang="en-US" sz="1600" i="1" dirty="0" smtClean="0"/>
              <a:t>J. Blowers</a:t>
            </a:r>
            <a:r>
              <a:rPr lang="en-US" sz="1600" i="1" baseline="30000" dirty="0" smtClean="0"/>
              <a:t>1</a:t>
            </a:r>
            <a:r>
              <a:rPr lang="en-US" sz="1600" i="1" dirty="0" smtClean="0"/>
              <a:t>, S. Hays</a:t>
            </a:r>
            <a:r>
              <a:rPr lang="en-US" sz="1600" i="1" baseline="30000" dirty="0" smtClean="0"/>
              <a:t>2</a:t>
            </a:r>
            <a:r>
              <a:rPr lang="en-US" sz="1600" i="1" dirty="0" smtClean="0"/>
              <a:t> and  V. Shiltsev</a:t>
            </a:r>
            <a:r>
              <a:rPr lang="en-US" sz="1600" i="1" baseline="30000" dirty="0" smtClean="0"/>
              <a:t>3</a:t>
            </a:r>
            <a:endParaRPr lang="en-US" sz="1600" i="1" dirty="0" smtClean="0"/>
          </a:p>
          <a:p>
            <a:endParaRPr lang="en-US" sz="800" i="1" dirty="0" smtClean="0"/>
          </a:p>
          <a:p>
            <a:r>
              <a:rPr lang="en-US" sz="1600" i="1" dirty="0" smtClean="0"/>
              <a:t>    </a:t>
            </a:r>
            <a:r>
              <a:rPr lang="en-US" sz="1600" i="1" baseline="30000" dirty="0" smtClean="0"/>
              <a:t>1</a:t>
            </a:r>
            <a:r>
              <a:rPr lang="en-US" sz="1600" i="1" dirty="0" smtClean="0"/>
              <a:t>TD, </a:t>
            </a:r>
            <a:r>
              <a:rPr lang="en-US" sz="1600" i="1" baseline="30000" dirty="0" smtClean="0"/>
              <a:t>2</a:t>
            </a:r>
            <a:r>
              <a:rPr lang="en-US" sz="1200" i="1" dirty="0" smtClean="0"/>
              <a:t> </a:t>
            </a:r>
            <a:r>
              <a:rPr lang="en-US" sz="1600" i="1" dirty="0" smtClean="0"/>
              <a:t>AD and </a:t>
            </a:r>
            <a:r>
              <a:rPr lang="en-US" sz="1200" i="1" dirty="0" smtClean="0"/>
              <a:t> </a:t>
            </a:r>
            <a:r>
              <a:rPr lang="en-US" sz="1600" i="1" baseline="30000" dirty="0" smtClean="0"/>
              <a:t>3</a:t>
            </a:r>
            <a:r>
              <a:rPr lang="en-US" sz="1600" i="1" dirty="0" smtClean="0"/>
              <a:t> APC, </a:t>
            </a:r>
            <a:r>
              <a:rPr lang="en-US" sz="1600" i="1" dirty="0" err="1" smtClean="0"/>
              <a:t>Fermilab</a:t>
            </a:r>
            <a:endParaRPr lang="en-US" sz="1600" i="1" dirty="0"/>
          </a:p>
        </p:txBody>
      </p:sp>
      <p:sp>
        <p:nvSpPr>
          <p:cNvPr id="8" name="TextBox 7"/>
          <p:cNvSpPr txBox="1"/>
          <p:nvPr/>
        </p:nvSpPr>
        <p:spPr>
          <a:xfrm>
            <a:off x="1460810" y="5537251"/>
            <a:ext cx="5857244" cy="369332"/>
          </a:xfrm>
          <a:prstGeom prst="rect">
            <a:avLst/>
          </a:prstGeom>
          <a:noFill/>
        </p:spPr>
        <p:txBody>
          <a:bodyPr wrap="none" rtlCol="0">
            <a:spAutoFit/>
          </a:bodyPr>
          <a:lstStyle/>
          <a:p>
            <a:r>
              <a:rPr lang="en-US" i="1" dirty="0" smtClean="0"/>
              <a:t>MAP Collaboration Meeting, </a:t>
            </a:r>
            <a:r>
              <a:rPr lang="en-US" i="1" dirty="0" err="1" smtClean="0"/>
              <a:t>Fermilab</a:t>
            </a:r>
            <a:r>
              <a:rPr lang="en-US" i="1" dirty="0" smtClean="0"/>
              <a:t>, 27-31 May, 2014</a:t>
            </a:r>
            <a:endParaRPr lang="en-US"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82751" y="1114745"/>
            <a:ext cx="6775300" cy="584775"/>
          </a:xfrm>
          <a:prstGeom prst="rect">
            <a:avLst/>
          </a:prstGeom>
          <a:noFill/>
        </p:spPr>
        <p:txBody>
          <a:bodyPr wrap="square" rtlCol="0">
            <a:spAutoFit/>
          </a:bodyPr>
          <a:lstStyle/>
          <a:p>
            <a:r>
              <a:rPr lang="en-US" sz="1400" i="1" dirty="0" smtClean="0"/>
              <a:t>Sine-wave current form can be generated using 2 modes of power supply operation:</a:t>
            </a:r>
          </a:p>
          <a:p>
            <a:r>
              <a:rPr lang="en-US" sz="1400" i="1" dirty="0" smtClean="0"/>
              <a:t> (1) White Circuit (continual) and (2) Ringing Circuit (periodical)</a:t>
            </a:r>
            <a:r>
              <a:rPr lang="en-US" i="1" dirty="0" smtClean="0"/>
              <a:t>.</a:t>
            </a:r>
          </a:p>
        </p:txBody>
      </p:sp>
      <p:sp>
        <p:nvSpPr>
          <p:cNvPr id="4" name="Title 1"/>
          <p:cNvSpPr txBox="1">
            <a:spLocks/>
          </p:cNvSpPr>
          <p:nvPr/>
        </p:nvSpPr>
        <p:spPr>
          <a:xfrm>
            <a:off x="1732894" y="-3192"/>
            <a:ext cx="6536390" cy="98796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mj-lt"/>
                <a:ea typeface="+mj-ea"/>
                <a:cs typeface="+mj-cs"/>
              </a:rPr>
              <a:t> Power Supply Circuits with Sine-Wave Current </a:t>
            </a:r>
            <a:endParaRPr kumimoji="0" lang="en-US" sz="2400" b="0" i="0" u="none" strike="noStrike" kern="1200" cap="none" spc="0" normalizeH="0" baseline="0" noProof="0" dirty="0">
              <a:ln>
                <a:noFill/>
              </a:ln>
              <a:solidFill>
                <a:schemeClr val="bg1"/>
              </a:solidFill>
              <a:effectLst/>
              <a:uLnTx/>
              <a:uFillTx/>
              <a:latin typeface="+mj-lt"/>
              <a:ea typeface="+mj-ea"/>
              <a:cs typeface="+mj-cs"/>
            </a:endParaRPr>
          </a:p>
        </p:txBody>
      </p:sp>
      <p:sp>
        <p:nvSpPr>
          <p:cNvPr id="7" name="TextBox 6"/>
          <p:cNvSpPr txBox="1"/>
          <p:nvPr/>
        </p:nvSpPr>
        <p:spPr>
          <a:xfrm>
            <a:off x="364031" y="3874168"/>
            <a:ext cx="7528023" cy="2462213"/>
          </a:xfrm>
          <a:prstGeom prst="rect">
            <a:avLst/>
          </a:prstGeom>
          <a:noFill/>
        </p:spPr>
        <p:txBody>
          <a:bodyPr wrap="none" rtlCol="0">
            <a:spAutoFit/>
          </a:bodyPr>
          <a:lstStyle/>
          <a:p>
            <a:r>
              <a:rPr lang="en-US" sz="1400" i="1" dirty="0" smtClean="0"/>
              <a:t>        Beam bunch is accelerated using the first full leading edge of the current sine-wave.</a:t>
            </a:r>
          </a:p>
          <a:p>
            <a:r>
              <a:rPr lang="en-US" sz="1400" i="1" dirty="0" smtClean="0"/>
              <a:t> In both White and Ringing Circuit modes the power loss is not limited to acceleration period.</a:t>
            </a:r>
          </a:p>
          <a:p>
            <a:r>
              <a:rPr lang="en-US" sz="1400" i="1" dirty="0" smtClean="0"/>
              <a:t>The Ringing Circuit mode, however, operates at the same frequency as beam, e.g. 15 Hz, </a:t>
            </a:r>
          </a:p>
          <a:p>
            <a:r>
              <a:rPr lang="en-US" sz="1400" i="1" dirty="0" smtClean="0"/>
              <a:t>and rapidly decaying current and B-field within the acceleration cycle considerably reduce </a:t>
            </a:r>
          </a:p>
          <a:p>
            <a:r>
              <a:rPr lang="en-US" sz="1400" i="1" dirty="0" smtClean="0"/>
              <a:t>power losses. </a:t>
            </a:r>
          </a:p>
          <a:p>
            <a:endParaRPr lang="en-US" sz="1400" i="1" dirty="0" smtClean="0"/>
          </a:p>
          <a:p>
            <a:r>
              <a:rPr lang="en-US" sz="1400" i="1" dirty="0" smtClean="0"/>
              <a:t>        Contrary to the Ringing Circuit the White Circuit mode is well developed and it has been</a:t>
            </a:r>
          </a:p>
          <a:p>
            <a:r>
              <a:rPr lang="en-US" sz="1400" i="1" dirty="0" smtClean="0"/>
              <a:t>applied in many rapid-cycling accelerators (e.g. Booster at </a:t>
            </a:r>
            <a:r>
              <a:rPr lang="en-US" sz="1400" i="1" dirty="0" err="1" smtClean="0"/>
              <a:t>Fermilab</a:t>
            </a:r>
            <a:r>
              <a:rPr lang="en-US" sz="1400" i="1" dirty="0" smtClean="0"/>
              <a:t>).</a:t>
            </a:r>
          </a:p>
          <a:p>
            <a:endParaRPr lang="en-US" sz="1400" i="1" dirty="0" smtClean="0"/>
          </a:p>
          <a:p>
            <a:r>
              <a:rPr lang="en-US" sz="1400" i="1" dirty="0" smtClean="0"/>
              <a:t>        Significant R&amp;D is required to insure that the first sine-wave leading edge of the Ringing</a:t>
            </a:r>
          </a:p>
          <a:p>
            <a:r>
              <a:rPr lang="en-US" sz="1400" i="1" dirty="0" smtClean="0"/>
              <a:t>Power Supply is suitable for the beam acceleration. </a:t>
            </a:r>
            <a:endParaRPr lang="en-US" sz="1400" i="1" dirty="0"/>
          </a:p>
        </p:txBody>
      </p:sp>
      <p:sp>
        <p:nvSpPr>
          <p:cNvPr id="10" name="Date Placeholder 3"/>
          <p:cNvSpPr>
            <a:spLocks noGrp="1"/>
          </p:cNvSpPr>
          <p:nvPr>
            <p:ph type="dt" sz="half" idx="10"/>
          </p:nvPr>
        </p:nvSpPr>
        <p:spPr>
          <a:xfrm>
            <a:off x="16934" y="6556849"/>
            <a:ext cx="1732895" cy="285745"/>
          </a:xfrm>
        </p:spPr>
        <p:txBody>
          <a:bodyPr/>
          <a:lstStyle/>
          <a:p>
            <a:r>
              <a:rPr lang="en-US" dirty="0" smtClean="0"/>
              <a:t>May 30, 2014</a:t>
            </a:r>
            <a:endParaRPr lang="en-US" dirty="0"/>
          </a:p>
        </p:txBody>
      </p:sp>
      <p:sp>
        <p:nvSpPr>
          <p:cNvPr id="11" name="Footer Placeholder 4"/>
          <p:cNvSpPr>
            <a:spLocks noGrp="1"/>
          </p:cNvSpPr>
          <p:nvPr>
            <p:ph type="ftr" sz="quarter" idx="11"/>
          </p:nvPr>
        </p:nvSpPr>
        <p:spPr>
          <a:xfrm>
            <a:off x="1732895" y="6547616"/>
            <a:ext cx="5674901" cy="310384"/>
          </a:xfrm>
        </p:spPr>
        <p:txBody>
          <a:bodyPr/>
          <a:lstStyle/>
          <a:p>
            <a:r>
              <a:rPr lang="en-US" dirty="0" smtClean="0"/>
              <a:t>Henryk Piekarz | </a:t>
            </a:r>
            <a:r>
              <a:rPr lang="en-US" dirty="0" err="1" smtClean="0"/>
              <a:t>Muon</a:t>
            </a:r>
            <a:r>
              <a:rPr lang="en-US" dirty="0" smtClean="0"/>
              <a:t> Collaboration Meeting (FNAL, May 27-31, 2014)</a:t>
            </a:r>
            <a:endParaRPr lang="en-US" dirty="0"/>
          </a:p>
        </p:txBody>
      </p:sp>
      <p:sp>
        <p:nvSpPr>
          <p:cNvPr id="12" name="Slide Number Placeholder 5"/>
          <p:cNvSpPr>
            <a:spLocks noGrp="1"/>
          </p:cNvSpPr>
          <p:nvPr>
            <p:ph type="sldNum" sz="quarter" idx="12"/>
          </p:nvPr>
        </p:nvSpPr>
        <p:spPr>
          <a:xfrm>
            <a:off x="7407796" y="6547616"/>
            <a:ext cx="1736203" cy="310384"/>
          </a:xfrm>
        </p:spPr>
        <p:txBody>
          <a:bodyPr/>
          <a:lstStyle/>
          <a:p>
            <a:fld id="{8A5FAC83-C8C4-8046-B35B-A89823688311}" type="slidenum">
              <a:rPr lang="en-US" smtClean="0"/>
              <a:pPr/>
              <a:t>10</a:t>
            </a:fld>
            <a:endParaRPr lang="en-US" dirty="0"/>
          </a:p>
        </p:txBody>
      </p:sp>
      <p:pic>
        <p:nvPicPr>
          <p:cNvPr id="13" name="Picture 12" descr="white-ring.jpg"/>
          <p:cNvPicPr>
            <a:picLocks noChangeAspect="1"/>
          </p:cNvPicPr>
          <p:nvPr/>
        </p:nvPicPr>
        <p:blipFill>
          <a:blip r:embed="rId2"/>
          <a:stretch>
            <a:fillRect/>
          </a:stretch>
        </p:blipFill>
        <p:spPr>
          <a:xfrm>
            <a:off x="1096206" y="1868993"/>
            <a:ext cx="6107482" cy="20051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32894" y="-3192"/>
            <a:ext cx="6536390" cy="98796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mj-lt"/>
                <a:ea typeface="+mj-ea"/>
                <a:cs typeface="+mj-cs"/>
              </a:rPr>
              <a:t>Technology Limitations for Rapid-Cycling Magnet Power Supply</a:t>
            </a:r>
          </a:p>
        </p:txBody>
      </p:sp>
      <p:sp>
        <p:nvSpPr>
          <p:cNvPr id="6" name="Date Placeholder 3"/>
          <p:cNvSpPr>
            <a:spLocks noGrp="1"/>
          </p:cNvSpPr>
          <p:nvPr>
            <p:ph type="dt" sz="half" idx="10"/>
          </p:nvPr>
        </p:nvSpPr>
        <p:spPr>
          <a:xfrm>
            <a:off x="16934" y="6556849"/>
            <a:ext cx="1732895" cy="285745"/>
          </a:xfrm>
        </p:spPr>
        <p:txBody>
          <a:bodyPr/>
          <a:lstStyle/>
          <a:p>
            <a:r>
              <a:rPr lang="en-US" dirty="0" smtClean="0"/>
              <a:t>May 30, 2014</a:t>
            </a:r>
            <a:endParaRPr lang="en-US" dirty="0"/>
          </a:p>
        </p:txBody>
      </p:sp>
      <p:sp>
        <p:nvSpPr>
          <p:cNvPr id="7" name="Footer Placeholder 4"/>
          <p:cNvSpPr>
            <a:spLocks noGrp="1"/>
          </p:cNvSpPr>
          <p:nvPr>
            <p:ph type="ftr" sz="quarter" idx="11"/>
          </p:nvPr>
        </p:nvSpPr>
        <p:spPr>
          <a:xfrm>
            <a:off x="1732895" y="6547616"/>
            <a:ext cx="5674901" cy="310384"/>
          </a:xfrm>
        </p:spPr>
        <p:txBody>
          <a:bodyPr/>
          <a:lstStyle/>
          <a:p>
            <a:r>
              <a:rPr lang="en-US" dirty="0" smtClean="0"/>
              <a:t>Henryk Piekarz | </a:t>
            </a:r>
            <a:r>
              <a:rPr lang="en-US" dirty="0" err="1" smtClean="0"/>
              <a:t>Muon</a:t>
            </a:r>
            <a:r>
              <a:rPr lang="en-US" dirty="0" smtClean="0"/>
              <a:t> Collaboration Meeting (FNAL, May 27-31, 2014)</a:t>
            </a:r>
            <a:endParaRPr lang="en-US" dirty="0"/>
          </a:p>
        </p:txBody>
      </p:sp>
      <p:sp>
        <p:nvSpPr>
          <p:cNvPr id="8" name="Slide Number Placeholder 5"/>
          <p:cNvSpPr>
            <a:spLocks noGrp="1"/>
          </p:cNvSpPr>
          <p:nvPr>
            <p:ph type="sldNum" sz="quarter" idx="12"/>
          </p:nvPr>
        </p:nvSpPr>
        <p:spPr>
          <a:xfrm>
            <a:off x="7407796" y="6547616"/>
            <a:ext cx="1736203" cy="310384"/>
          </a:xfrm>
        </p:spPr>
        <p:txBody>
          <a:bodyPr/>
          <a:lstStyle/>
          <a:p>
            <a:fld id="{8A5FAC83-C8C4-8046-B35B-A89823688311}" type="slidenum">
              <a:rPr lang="en-US" smtClean="0"/>
              <a:pPr/>
              <a:t>11</a:t>
            </a:fld>
            <a:endParaRPr lang="en-US" dirty="0"/>
          </a:p>
        </p:txBody>
      </p:sp>
      <p:sp>
        <p:nvSpPr>
          <p:cNvPr id="9" name="TextBox 8"/>
          <p:cNvSpPr txBox="1"/>
          <p:nvPr/>
        </p:nvSpPr>
        <p:spPr>
          <a:xfrm>
            <a:off x="509450" y="1449659"/>
            <a:ext cx="8300014" cy="4278094"/>
          </a:xfrm>
          <a:prstGeom prst="rect">
            <a:avLst/>
          </a:prstGeom>
          <a:noFill/>
        </p:spPr>
        <p:txBody>
          <a:bodyPr wrap="square" rtlCol="0">
            <a:spAutoFit/>
          </a:bodyPr>
          <a:lstStyle/>
          <a:p>
            <a:r>
              <a:rPr lang="en-US" sz="1400" i="1" dirty="0" smtClean="0"/>
              <a:t>The IGBT semiconductor technology is typically used to construct  fast ramping and switching</a:t>
            </a:r>
          </a:p>
          <a:p>
            <a:r>
              <a:rPr lang="en-US" sz="1400" i="1" dirty="0" smtClean="0"/>
              <a:t>high-current magnet power supplies.</a:t>
            </a:r>
            <a:r>
              <a:rPr lang="en-US" sz="1400" dirty="0" smtClean="0"/>
              <a:t> </a:t>
            </a:r>
          </a:p>
          <a:p>
            <a:endParaRPr lang="en-US" sz="1400" dirty="0" smtClean="0"/>
          </a:p>
          <a:p>
            <a:r>
              <a:rPr lang="en-US" sz="1400" i="1" dirty="0" smtClean="0"/>
              <a:t>A commercial IGBT (e.g. POWEREX CM600HX-24A ) allows for a pulse current of up</a:t>
            </a:r>
          </a:p>
          <a:p>
            <a:r>
              <a:rPr lang="en-US" sz="1400" i="1" dirty="0" smtClean="0"/>
              <a:t>to 1200 A with a transient time of 10 µs. </a:t>
            </a:r>
            <a:r>
              <a:rPr lang="en-US" sz="1400" i="1" dirty="0" err="1" smtClean="0"/>
              <a:t>Muon</a:t>
            </a:r>
            <a:r>
              <a:rPr lang="en-US" sz="1400" i="1" dirty="0" smtClean="0"/>
              <a:t> acceleration magnet requires 72000 A </a:t>
            </a:r>
          </a:p>
          <a:p>
            <a:r>
              <a:rPr lang="en-US" sz="1400" i="1" dirty="0" smtClean="0"/>
              <a:t>(single turn) and 12000 A (six turn) current but with a 500  µs transient time. </a:t>
            </a:r>
          </a:p>
          <a:p>
            <a:endParaRPr lang="en-US" sz="1400" b="1" i="1" dirty="0" smtClean="0"/>
          </a:p>
          <a:p>
            <a:r>
              <a:rPr lang="en-US" sz="1400" b="1" i="1" dirty="0" smtClean="0">
                <a:solidFill>
                  <a:srgbClr val="002060"/>
                </a:solidFill>
              </a:rPr>
              <a:t>The IGBT can be modified to generate higher than the design current, e.g. in ILC studies</a:t>
            </a:r>
          </a:p>
          <a:p>
            <a:r>
              <a:rPr lang="en-US" sz="1400" b="1" i="1" dirty="0" smtClean="0">
                <a:solidFill>
                  <a:srgbClr val="002060"/>
                </a:solidFill>
              </a:rPr>
              <a:t>the IGBT FZ800R33KF2 (Eupec.inc) of 800 A was modified to switch 3000 A at ~10000 A/µs</a:t>
            </a:r>
          </a:p>
          <a:p>
            <a:r>
              <a:rPr lang="en-US" sz="1400" b="1" i="1" dirty="0" smtClean="0">
                <a:solidFill>
                  <a:srgbClr val="002060"/>
                </a:solidFill>
              </a:rPr>
              <a:t>(M.N. Nguyen et al.,SLAC-PUB-12591, 2001). Such an improvement may be even more </a:t>
            </a:r>
          </a:p>
          <a:p>
            <a:r>
              <a:rPr lang="en-US" sz="1400" b="1" i="1" dirty="0" smtClean="0">
                <a:solidFill>
                  <a:srgbClr val="002060"/>
                </a:solidFill>
              </a:rPr>
              <a:t>likely with required transient time much slower than the original one. </a:t>
            </a:r>
          </a:p>
          <a:p>
            <a:endParaRPr lang="en-US" sz="1400" b="1" i="1" dirty="0" smtClean="0">
              <a:solidFill>
                <a:srgbClr val="002060"/>
              </a:solidFill>
            </a:endParaRPr>
          </a:p>
          <a:p>
            <a:r>
              <a:rPr lang="en-US" sz="1400" i="1" dirty="0" smtClean="0"/>
              <a:t>Without any improvements there would be 60 POWEREX CM600Hx-24A units per magnet</a:t>
            </a:r>
          </a:p>
          <a:p>
            <a:r>
              <a:rPr lang="en-US" sz="1400" i="1" dirty="0" smtClean="0"/>
              <a:t>string. As each unit is 15 cm x 6 cm x 1.7 cm (~ 150 cm</a:t>
            </a:r>
            <a:r>
              <a:rPr lang="en-US" sz="1400" i="1" baseline="30000" dirty="0" smtClean="0"/>
              <a:t>3</a:t>
            </a:r>
            <a:r>
              <a:rPr lang="en-US" sz="1400" i="1" dirty="0" smtClean="0"/>
              <a:t>) a power supply would occupy </a:t>
            </a:r>
          </a:p>
          <a:p>
            <a:r>
              <a:rPr lang="en-US" sz="1400" i="1" dirty="0" smtClean="0"/>
              <a:t>about 1 m</a:t>
            </a:r>
            <a:r>
              <a:rPr lang="en-US" sz="1400" i="1" baseline="30000" dirty="0" smtClean="0"/>
              <a:t>3</a:t>
            </a:r>
            <a:r>
              <a:rPr lang="en-US" sz="1400" i="1" dirty="0" smtClean="0"/>
              <a:t> space.   </a:t>
            </a:r>
          </a:p>
          <a:p>
            <a:endParaRPr lang="en-US" sz="1400" b="1" i="1" dirty="0" smtClean="0">
              <a:solidFill>
                <a:srgbClr val="002060"/>
              </a:solidFill>
            </a:endParaRPr>
          </a:p>
          <a:p>
            <a:r>
              <a:rPr lang="en-US" sz="1600" b="1" i="1" dirty="0" smtClean="0">
                <a:solidFill>
                  <a:schemeClr val="accent2"/>
                </a:solidFill>
              </a:rPr>
              <a:t>Semiconductor technology should allow for implementation of a modified sine-wave pulse current but rather very significant R&amp;D in cooperation with industry will be  required.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32894" y="-3192"/>
            <a:ext cx="6536390" cy="987967"/>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smtClean="0">
                <a:solidFill>
                  <a:schemeClr val="bg1"/>
                </a:solidFill>
                <a:latin typeface="+mj-lt"/>
                <a:ea typeface="+mj-ea"/>
                <a:cs typeface="+mj-cs"/>
              </a:rPr>
              <a:t>Rapid-Cycling </a:t>
            </a:r>
            <a:r>
              <a:rPr lang="en-US" sz="3600" noProof="0" dirty="0" smtClean="0">
                <a:solidFill>
                  <a:schemeClr val="bg1"/>
                </a:solidFill>
                <a:latin typeface="+mj-lt"/>
                <a:ea typeface="+mj-ea"/>
                <a:cs typeface="+mj-cs"/>
              </a:rPr>
              <a:t>Test Magnet Design and </a:t>
            </a:r>
            <a:r>
              <a:rPr lang="en-US" sz="3600" dirty="0" smtClean="0">
                <a:solidFill>
                  <a:schemeClr val="bg1"/>
                </a:solidFill>
                <a:latin typeface="+mj-lt"/>
                <a:ea typeface="+mj-ea"/>
                <a:cs typeface="+mj-cs"/>
              </a:rPr>
              <a:t>Goal</a:t>
            </a:r>
            <a:r>
              <a:rPr lang="en-US" sz="3600" noProof="0" dirty="0" smtClean="0">
                <a:solidFill>
                  <a:schemeClr val="bg1"/>
                </a:solidFill>
                <a:latin typeface="+mj-lt"/>
                <a:ea typeface="+mj-ea"/>
                <a:cs typeface="+mj-cs"/>
              </a:rPr>
              <a:t>s</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Date Placeholder 3"/>
          <p:cNvSpPr>
            <a:spLocks noGrp="1"/>
          </p:cNvSpPr>
          <p:nvPr>
            <p:ph type="dt" sz="half" idx="10"/>
          </p:nvPr>
        </p:nvSpPr>
        <p:spPr>
          <a:xfrm>
            <a:off x="16934" y="6556849"/>
            <a:ext cx="1732895" cy="285745"/>
          </a:xfrm>
        </p:spPr>
        <p:txBody>
          <a:bodyPr/>
          <a:lstStyle/>
          <a:p>
            <a:r>
              <a:rPr lang="en-US" dirty="0" smtClean="0"/>
              <a:t>May 30, 2014</a:t>
            </a:r>
            <a:endParaRPr lang="en-US" dirty="0"/>
          </a:p>
        </p:txBody>
      </p:sp>
      <p:sp>
        <p:nvSpPr>
          <p:cNvPr id="7" name="Footer Placeholder 4"/>
          <p:cNvSpPr>
            <a:spLocks noGrp="1"/>
          </p:cNvSpPr>
          <p:nvPr>
            <p:ph type="ftr" sz="quarter" idx="11"/>
          </p:nvPr>
        </p:nvSpPr>
        <p:spPr>
          <a:xfrm>
            <a:off x="1732895" y="6547616"/>
            <a:ext cx="5674901" cy="310384"/>
          </a:xfrm>
        </p:spPr>
        <p:txBody>
          <a:bodyPr/>
          <a:lstStyle/>
          <a:p>
            <a:r>
              <a:rPr lang="en-US" dirty="0" smtClean="0"/>
              <a:t>Henryk Piekarz | </a:t>
            </a:r>
            <a:r>
              <a:rPr lang="en-US" dirty="0" err="1" smtClean="0"/>
              <a:t>Muon</a:t>
            </a:r>
            <a:r>
              <a:rPr lang="en-US" dirty="0" smtClean="0"/>
              <a:t> Collaboration Meeting (FNAL, May 27-31, 2014)</a:t>
            </a:r>
            <a:endParaRPr lang="en-US" dirty="0"/>
          </a:p>
        </p:txBody>
      </p:sp>
      <p:sp>
        <p:nvSpPr>
          <p:cNvPr id="8" name="Slide Number Placeholder 6"/>
          <p:cNvSpPr>
            <a:spLocks noGrp="1"/>
          </p:cNvSpPr>
          <p:nvPr>
            <p:ph type="sldNum" sz="quarter" idx="12"/>
          </p:nvPr>
        </p:nvSpPr>
        <p:spPr>
          <a:xfrm>
            <a:off x="7407796" y="6547616"/>
            <a:ext cx="1736203" cy="310384"/>
          </a:xfrm>
        </p:spPr>
        <p:txBody>
          <a:bodyPr/>
          <a:lstStyle/>
          <a:p>
            <a:fld id="{8A5FAC83-C8C4-8046-B35B-A89823688311}" type="slidenum">
              <a:rPr lang="en-US" smtClean="0"/>
              <a:pPr/>
              <a:t>12</a:t>
            </a:fld>
            <a:endParaRPr lang="en-US" dirty="0"/>
          </a:p>
        </p:txBody>
      </p:sp>
      <p:pic>
        <p:nvPicPr>
          <p:cNvPr id="10" name="Picture 9" descr="HP-muon-04-6kA_2013-10-15[1].JPG"/>
          <p:cNvPicPr/>
          <p:nvPr/>
        </p:nvPicPr>
        <p:blipFill>
          <a:blip r:embed="rId2" cstate="print"/>
          <a:stretch>
            <a:fillRect/>
          </a:stretch>
        </p:blipFill>
        <p:spPr>
          <a:xfrm>
            <a:off x="988644" y="984775"/>
            <a:ext cx="2203450" cy="1631950"/>
          </a:xfrm>
          <a:prstGeom prst="rect">
            <a:avLst/>
          </a:prstGeom>
        </p:spPr>
      </p:pic>
      <p:sp>
        <p:nvSpPr>
          <p:cNvPr id="15" name="TextBox 14"/>
          <p:cNvSpPr txBox="1"/>
          <p:nvPr/>
        </p:nvSpPr>
        <p:spPr>
          <a:xfrm>
            <a:off x="16934" y="2730707"/>
            <a:ext cx="3796232" cy="246221"/>
          </a:xfrm>
          <a:prstGeom prst="rect">
            <a:avLst/>
          </a:prstGeom>
          <a:noFill/>
        </p:spPr>
        <p:txBody>
          <a:bodyPr wrap="none" rtlCol="0">
            <a:spAutoFit/>
          </a:bodyPr>
          <a:lstStyle/>
          <a:p>
            <a:r>
              <a:rPr lang="en-US" sz="1000" i="1" dirty="0" smtClean="0"/>
              <a:t>Core design for rapid-cycling test magnet (gap 5 mm x 100 mm).</a:t>
            </a:r>
            <a:endParaRPr lang="en-US" sz="1000" i="1" dirty="0"/>
          </a:p>
        </p:txBody>
      </p:sp>
      <p:sp>
        <p:nvSpPr>
          <p:cNvPr id="16" name="TextBox 15"/>
          <p:cNvSpPr txBox="1"/>
          <p:nvPr/>
        </p:nvSpPr>
        <p:spPr>
          <a:xfrm>
            <a:off x="362622" y="2978664"/>
            <a:ext cx="3161443" cy="369332"/>
          </a:xfrm>
          <a:prstGeom prst="rect">
            <a:avLst/>
          </a:prstGeom>
          <a:noFill/>
        </p:spPr>
        <p:txBody>
          <a:bodyPr wrap="square" rtlCol="0">
            <a:spAutoFit/>
          </a:bodyPr>
          <a:lstStyle/>
          <a:p>
            <a:r>
              <a:rPr lang="en-US" sz="1000" i="1" dirty="0" smtClean="0"/>
              <a:t>Basic parameters of rapid-cycling test magnet</a:t>
            </a:r>
            <a:r>
              <a:rPr lang="en-US" i="1" dirty="0" smtClean="0"/>
              <a:t>.</a:t>
            </a:r>
            <a:endParaRPr lang="en-US" i="1" dirty="0"/>
          </a:p>
        </p:txBody>
      </p:sp>
      <p:sp>
        <p:nvSpPr>
          <p:cNvPr id="12" name="TextBox 11"/>
          <p:cNvSpPr txBox="1"/>
          <p:nvPr/>
        </p:nvSpPr>
        <p:spPr>
          <a:xfrm>
            <a:off x="4136973" y="1499600"/>
            <a:ext cx="4817456" cy="2616101"/>
          </a:xfrm>
          <a:prstGeom prst="rect">
            <a:avLst/>
          </a:prstGeom>
          <a:noFill/>
        </p:spPr>
        <p:txBody>
          <a:bodyPr wrap="square" rtlCol="0">
            <a:spAutoFit/>
          </a:bodyPr>
          <a:lstStyle/>
          <a:p>
            <a:r>
              <a:rPr lang="en-US" sz="1400" i="1" dirty="0" smtClean="0"/>
              <a:t>A 0.5 m long test magnet with 5 mm x 100 mm gap will feature 1.8 T field in the beam gap. The field in the cable space will be primarily due to un-suppressed self-fields thus allowing test the efficiency of self-filed suppression with the Ni5%W  magnetic substrates. </a:t>
            </a:r>
          </a:p>
          <a:p>
            <a:endParaRPr lang="en-US" sz="800" i="1" dirty="0" smtClean="0"/>
          </a:p>
          <a:p>
            <a:r>
              <a:rPr lang="en-US" sz="1400" i="1" dirty="0" smtClean="0"/>
              <a:t>A 3 kA current source will be assembled with the unused </a:t>
            </a:r>
          </a:p>
          <a:p>
            <a:r>
              <a:rPr lang="en-US" sz="1400" i="1" dirty="0" smtClean="0"/>
              <a:t>parts from the Main Injector power supplies and modified</a:t>
            </a:r>
          </a:p>
          <a:p>
            <a:r>
              <a:rPr lang="en-US" sz="1400" i="1" dirty="0" smtClean="0"/>
              <a:t>to operate at: </a:t>
            </a:r>
          </a:p>
          <a:p>
            <a:endParaRPr lang="en-US" sz="800" i="1" dirty="0" smtClean="0"/>
          </a:p>
          <a:p>
            <a:r>
              <a:rPr lang="en-US" sz="1400" i="1" dirty="0" smtClean="0"/>
              <a:t>             (A) 600 Hz in a ringing mode (2100 T/s), and</a:t>
            </a:r>
          </a:p>
          <a:p>
            <a:endParaRPr lang="en-US" sz="800" i="1" dirty="0" smtClean="0"/>
          </a:p>
          <a:p>
            <a:r>
              <a:rPr lang="en-US" sz="1400" i="1" dirty="0" smtClean="0"/>
              <a:t>             (B)  20 Hz in a white circuit mode (72 T/s)</a:t>
            </a:r>
          </a:p>
        </p:txBody>
      </p:sp>
      <p:graphicFrame>
        <p:nvGraphicFramePr>
          <p:cNvPr id="13" name="Table 12"/>
          <p:cNvGraphicFramePr>
            <a:graphicFrameLocks noGrp="1"/>
          </p:cNvGraphicFramePr>
          <p:nvPr/>
        </p:nvGraphicFramePr>
        <p:xfrm>
          <a:off x="42071" y="3347996"/>
          <a:ext cx="3771095" cy="2996946"/>
        </p:xfrm>
        <a:graphic>
          <a:graphicData uri="http://schemas.openxmlformats.org/drawingml/2006/table">
            <a:tbl>
              <a:tblPr/>
              <a:tblGrid>
                <a:gridCol w="2198773"/>
                <a:gridCol w="1572322"/>
              </a:tblGrid>
              <a:tr h="0">
                <a:tc>
                  <a:txBody>
                    <a:bodyPr/>
                    <a:lstStyle/>
                    <a:p>
                      <a:pPr marL="0" marR="0" algn="just">
                        <a:lnSpc>
                          <a:spcPct val="115000"/>
                        </a:lnSpc>
                        <a:spcBef>
                          <a:spcPts val="0"/>
                        </a:spcBef>
                        <a:spcAft>
                          <a:spcPts val="0"/>
                        </a:spcAft>
                      </a:pPr>
                      <a:r>
                        <a:rPr lang="en-US" sz="900" b="1" dirty="0">
                          <a:latin typeface="Calibri"/>
                          <a:ea typeface="Calibri"/>
                          <a:cs typeface="Times New Roman"/>
                        </a:rPr>
                        <a:t>Core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900" dirty="0" smtClean="0">
                          <a:latin typeface="Calibri"/>
                          <a:ea typeface="Calibri"/>
                          <a:cs typeface="Times New Roman"/>
                        </a:rPr>
                        <a:t>Laminations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dirty="0">
                          <a:latin typeface="Calibri"/>
                          <a:ea typeface="Calibri"/>
                          <a:cs typeface="Times New Roman"/>
                        </a:rPr>
                        <a:t>Fe3%Si non-oriented, 0.1 mm</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900">
                          <a:latin typeface="Calibri"/>
                          <a:ea typeface="Calibri"/>
                          <a:cs typeface="Times New Roman"/>
                        </a:rPr>
                        <a:t>Cross-section, H x V                    [mm x mm]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dirty="0">
                          <a:latin typeface="Calibri"/>
                          <a:ea typeface="Calibri"/>
                          <a:cs typeface="Times New Roman"/>
                        </a:rPr>
                        <a:t>               350 x 180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900">
                          <a:latin typeface="Calibri"/>
                          <a:ea typeface="Calibri"/>
                          <a:cs typeface="Times New Roman"/>
                        </a:rPr>
                        <a:t>Length                                                [mm]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Calibri"/>
                          <a:ea typeface="Calibri"/>
                          <a:cs typeface="Times New Roman"/>
                        </a:rPr>
                        <a:t>                    500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900">
                          <a:latin typeface="Calibri"/>
                          <a:ea typeface="Calibri"/>
                          <a:cs typeface="Times New Roman"/>
                        </a:rPr>
                        <a:t>Beam gap, V x H                           [mm x mm]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Calibri"/>
                          <a:ea typeface="Calibri"/>
                          <a:cs typeface="Times New Roman"/>
                        </a:rPr>
                        <a:t>                 5 x 100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900">
                          <a:latin typeface="Calibri"/>
                          <a:ea typeface="Calibri"/>
                          <a:cs typeface="Times New Roman"/>
                        </a:rPr>
                        <a:t>Mass                                                    [kg]</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Calibri"/>
                          <a:ea typeface="Calibri"/>
                          <a:cs typeface="Times New Roman"/>
                        </a:rPr>
                        <a:t>                   206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900" b="1">
                          <a:latin typeface="Calibri"/>
                          <a:ea typeface="Calibri"/>
                          <a:cs typeface="Times New Roman"/>
                        </a:rPr>
                        <a:t>Cable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900" dirty="0">
                          <a:latin typeface="Calibri"/>
                          <a:ea typeface="Calibri"/>
                          <a:cs typeface="Times New Roman"/>
                        </a:rPr>
                        <a:t>Manufacturer</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Calibri"/>
                          <a:ea typeface="Calibri"/>
                          <a:cs typeface="Times New Roman"/>
                        </a:rPr>
                        <a:t>              Super-Power</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900" dirty="0" smtClean="0">
                          <a:latin typeface="Calibri"/>
                          <a:ea typeface="Calibri"/>
                          <a:cs typeface="Times New Roman"/>
                        </a:rPr>
                        <a:t>Strand cross-section</a:t>
                      </a:r>
                      <a:r>
                        <a:rPr lang="en-US" sz="900" dirty="0">
                          <a:latin typeface="Calibri"/>
                          <a:ea typeface="Calibri"/>
                          <a:cs typeface="Times New Roman"/>
                        </a:rPr>
                        <a:t>, W x T   </a:t>
                      </a:r>
                      <a:r>
                        <a:rPr lang="en-US" sz="900" dirty="0" smtClean="0">
                          <a:latin typeface="Calibri"/>
                          <a:ea typeface="Calibri"/>
                          <a:cs typeface="Times New Roman"/>
                        </a:rPr>
                        <a:t>   </a:t>
                      </a:r>
                      <a:r>
                        <a:rPr lang="en-US" sz="900" dirty="0">
                          <a:latin typeface="Calibri"/>
                          <a:ea typeface="Calibri"/>
                          <a:cs typeface="Times New Roman"/>
                        </a:rPr>
                        <a:t>[mm x mm]</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Calibri"/>
                          <a:ea typeface="Calibri"/>
                          <a:cs typeface="Times New Roman"/>
                        </a:rPr>
                        <a:t>                  4 x 0.1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900" dirty="0">
                          <a:latin typeface="Calibri"/>
                          <a:ea typeface="Calibri"/>
                          <a:cs typeface="Times New Roman"/>
                        </a:rPr>
                        <a:t>Number of strands / sub-cable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Calibri"/>
                          <a:ea typeface="Calibri"/>
                          <a:cs typeface="Times New Roman"/>
                        </a:rPr>
                        <a:t>                      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900">
                          <a:latin typeface="Calibri"/>
                          <a:ea typeface="Calibri"/>
                          <a:cs typeface="Times New Roman"/>
                        </a:rPr>
                        <a:t>Number of sub-cables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Calibri"/>
                          <a:ea typeface="Calibri"/>
                          <a:cs typeface="Times New Roman"/>
                        </a:rPr>
                        <a:t>                      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900" dirty="0">
                          <a:latin typeface="Calibri"/>
                          <a:ea typeface="Calibri"/>
                          <a:cs typeface="Times New Roman"/>
                        </a:rPr>
                        <a:t>Strand length / sub-cable                 [m]</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Calibri"/>
                          <a:ea typeface="Calibri"/>
                          <a:cs typeface="Times New Roman"/>
                        </a:rPr>
                        <a:t>                     4.5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900">
                          <a:latin typeface="Calibri"/>
                          <a:ea typeface="Calibri"/>
                          <a:cs typeface="Times New Roman"/>
                        </a:rPr>
                        <a:t>Current (operations)                    [kA-turns]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dirty="0">
                          <a:latin typeface="Calibri"/>
                          <a:ea typeface="Calibri"/>
                          <a:cs typeface="Times New Roman"/>
                        </a:rPr>
                        <a:t>                       </a:t>
                      </a:r>
                      <a:r>
                        <a:rPr lang="en-US" sz="900" dirty="0" smtClean="0">
                          <a:latin typeface="Calibri"/>
                          <a:ea typeface="Calibri"/>
                          <a:cs typeface="Times New Roman"/>
                        </a:rPr>
                        <a:t>9</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900">
                          <a:latin typeface="Calibri"/>
                          <a:ea typeface="Calibri"/>
                          <a:cs typeface="Times New Roman"/>
                        </a:rPr>
                        <a:t>Number of turns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dirty="0">
                          <a:latin typeface="Calibri"/>
                          <a:ea typeface="Calibri"/>
                          <a:cs typeface="Times New Roman"/>
                        </a:rPr>
                        <a:t>                       </a:t>
                      </a:r>
                      <a:r>
                        <a:rPr lang="en-US" sz="900" dirty="0" smtClean="0">
                          <a:latin typeface="Calibri"/>
                          <a:ea typeface="Calibri"/>
                          <a:cs typeface="Times New Roman"/>
                        </a:rPr>
                        <a:t>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900">
                          <a:latin typeface="Calibri"/>
                          <a:ea typeface="Calibri"/>
                          <a:cs typeface="Times New Roman"/>
                        </a:rPr>
                        <a:t>Total strand length                            [m]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Calibri"/>
                          <a:ea typeface="Calibri"/>
                          <a:cs typeface="Times New Roman"/>
                        </a:rPr>
                        <a:t>                      27</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900">
                          <a:latin typeface="Calibri"/>
                          <a:ea typeface="Calibri"/>
                          <a:cs typeface="Times New Roman"/>
                        </a:rPr>
                        <a:t>Cable mass (with Ni5%W)                [kg]</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Calibri"/>
                          <a:ea typeface="Calibri"/>
                          <a:cs typeface="Times New Roman"/>
                        </a:rPr>
                        <a:t>                       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900">
                          <a:latin typeface="Calibri"/>
                          <a:ea typeface="Calibri"/>
                          <a:cs typeface="Times New Roman"/>
                        </a:rPr>
                        <a:t>Critical current @ 20 K                     [kA]</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dirty="0">
                          <a:latin typeface="Calibri"/>
                          <a:ea typeface="Calibri"/>
                          <a:cs typeface="Times New Roman"/>
                        </a:rPr>
                        <a:t>                       </a:t>
                      </a:r>
                      <a:r>
                        <a:rPr lang="en-US" sz="900" dirty="0" smtClean="0">
                          <a:latin typeface="Calibri"/>
                          <a:ea typeface="Calibri"/>
                          <a:cs typeface="Times New Roman"/>
                        </a:rPr>
                        <a:t>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900">
                          <a:latin typeface="Calibri"/>
                          <a:ea typeface="Calibri"/>
                          <a:cs typeface="Times New Roman"/>
                        </a:rPr>
                        <a:t>Current max @ 7 K (operations)    [kA]</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dirty="0">
                          <a:latin typeface="Calibri"/>
                          <a:ea typeface="Calibri"/>
                          <a:cs typeface="Times New Roman"/>
                        </a:rPr>
                        <a:t>                     </a:t>
                      </a:r>
                      <a:r>
                        <a:rPr lang="en-US" sz="900" dirty="0" smtClean="0">
                          <a:latin typeface="Calibri"/>
                          <a:ea typeface="Calibri"/>
                          <a:cs typeface="Times New Roman"/>
                        </a:rPr>
                        <a:t>4.5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900">
                          <a:latin typeface="Calibri"/>
                          <a:ea typeface="Calibri"/>
                          <a:cs typeface="Times New Roman"/>
                        </a:rPr>
                        <a:t>Magnetic inductance                       [µH]</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dirty="0">
                          <a:latin typeface="Calibri"/>
                          <a:ea typeface="Calibri"/>
                          <a:cs typeface="Times New Roman"/>
                        </a:rPr>
                        <a:t>                      9</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32894" y="-3192"/>
            <a:ext cx="6536390" cy="98796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mj-lt"/>
                <a:ea typeface="+mj-ea"/>
                <a:cs typeface="+mj-cs"/>
              </a:rPr>
              <a:t>Fast-Cycling HTS Magnet Cable Design</a:t>
            </a:r>
          </a:p>
        </p:txBody>
      </p:sp>
      <p:pic>
        <p:nvPicPr>
          <p:cNvPr id="1026" name="Picture 2" descr="Q:\PS2\E4R-test\E4R-mag-test\MT-23\MT23-paper\1PoCO-03-figs\Figure 2.jpg"/>
          <p:cNvPicPr>
            <a:picLocks noChangeAspect="1" noChangeArrowheads="1"/>
          </p:cNvPicPr>
          <p:nvPr/>
        </p:nvPicPr>
        <p:blipFill>
          <a:blip r:embed="rId2"/>
          <a:srcRect/>
          <a:stretch>
            <a:fillRect/>
          </a:stretch>
        </p:blipFill>
        <p:spPr bwMode="auto">
          <a:xfrm>
            <a:off x="643025" y="1229253"/>
            <a:ext cx="3358390" cy="1915391"/>
          </a:xfrm>
          <a:prstGeom prst="rect">
            <a:avLst/>
          </a:prstGeom>
          <a:noFill/>
        </p:spPr>
      </p:pic>
      <p:pic>
        <p:nvPicPr>
          <p:cNvPr id="1027" name="Picture 3" descr="Q:\PS2\E4R-test\E4R-mag-test\MT-23\MT23-paper\1PoCO-03-figs\Figure 4.jpg"/>
          <p:cNvPicPr>
            <a:picLocks noChangeAspect="1" noChangeArrowheads="1"/>
          </p:cNvPicPr>
          <p:nvPr/>
        </p:nvPicPr>
        <p:blipFill>
          <a:blip r:embed="rId3"/>
          <a:srcRect/>
          <a:stretch>
            <a:fillRect/>
          </a:stretch>
        </p:blipFill>
        <p:spPr bwMode="auto">
          <a:xfrm>
            <a:off x="4638907" y="1229254"/>
            <a:ext cx="4059045" cy="2192390"/>
          </a:xfrm>
          <a:prstGeom prst="rect">
            <a:avLst/>
          </a:prstGeom>
          <a:noFill/>
        </p:spPr>
      </p:pic>
      <p:pic>
        <p:nvPicPr>
          <p:cNvPr id="1028" name="Picture 4" descr="Q:\PS2\E4R-test\E4R-mag-test\MT-23\MT23-paper\1PoCO-03-figs\Figure 5.jpg"/>
          <p:cNvPicPr>
            <a:picLocks noChangeAspect="1" noChangeArrowheads="1"/>
          </p:cNvPicPr>
          <p:nvPr/>
        </p:nvPicPr>
        <p:blipFill>
          <a:blip r:embed="rId4"/>
          <a:srcRect/>
          <a:stretch>
            <a:fillRect/>
          </a:stretch>
        </p:blipFill>
        <p:spPr bwMode="auto">
          <a:xfrm>
            <a:off x="187698" y="3647297"/>
            <a:ext cx="3813717" cy="2430117"/>
          </a:xfrm>
          <a:prstGeom prst="rect">
            <a:avLst/>
          </a:prstGeom>
          <a:noFill/>
        </p:spPr>
      </p:pic>
      <p:pic>
        <p:nvPicPr>
          <p:cNvPr id="1029" name="Picture 5" descr="Q:\PS2\E4R-test\E4R-mag-test\MT-23\MT23-paper\1PoCO-03-figs\Figure 6.jpg"/>
          <p:cNvPicPr>
            <a:picLocks noChangeAspect="1" noChangeArrowheads="1"/>
          </p:cNvPicPr>
          <p:nvPr/>
        </p:nvPicPr>
        <p:blipFill>
          <a:blip r:embed="rId5"/>
          <a:srcRect/>
          <a:stretch>
            <a:fillRect/>
          </a:stretch>
        </p:blipFill>
        <p:spPr bwMode="auto">
          <a:xfrm>
            <a:off x="4873084" y="3869473"/>
            <a:ext cx="3741520" cy="2207941"/>
          </a:xfrm>
          <a:prstGeom prst="rect">
            <a:avLst/>
          </a:prstGeom>
          <a:noFill/>
        </p:spPr>
      </p:pic>
      <p:sp>
        <p:nvSpPr>
          <p:cNvPr id="7" name="Date Placeholder 3"/>
          <p:cNvSpPr>
            <a:spLocks noGrp="1"/>
          </p:cNvSpPr>
          <p:nvPr>
            <p:ph type="dt" sz="half" idx="10"/>
          </p:nvPr>
        </p:nvSpPr>
        <p:spPr>
          <a:xfrm>
            <a:off x="16934" y="6556849"/>
            <a:ext cx="1732895" cy="285745"/>
          </a:xfrm>
        </p:spPr>
        <p:txBody>
          <a:bodyPr/>
          <a:lstStyle/>
          <a:p>
            <a:r>
              <a:rPr lang="en-US" dirty="0" smtClean="0"/>
              <a:t>May 30, 2014</a:t>
            </a:r>
            <a:endParaRPr lang="en-US" dirty="0"/>
          </a:p>
        </p:txBody>
      </p:sp>
      <p:sp>
        <p:nvSpPr>
          <p:cNvPr id="8" name="Footer Placeholder 4"/>
          <p:cNvSpPr>
            <a:spLocks noGrp="1"/>
          </p:cNvSpPr>
          <p:nvPr>
            <p:ph type="ftr" sz="quarter" idx="11"/>
          </p:nvPr>
        </p:nvSpPr>
        <p:spPr>
          <a:xfrm>
            <a:off x="1732895" y="6547616"/>
            <a:ext cx="5674901" cy="310384"/>
          </a:xfrm>
        </p:spPr>
        <p:txBody>
          <a:bodyPr/>
          <a:lstStyle/>
          <a:p>
            <a:r>
              <a:rPr lang="en-US" dirty="0" smtClean="0"/>
              <a:t>Henryk Piekarz | </a:t>
            </a:r>
            <a:r>
              <a:rPr lang="en-US" dirty="0" err="1" smtClean="0"/>
              <a:t>Muon</a:t>
            </a:r>
            <a:r>
              <a:rPr lang="en-US" dirty="0" smtClean="0"/>
              <a:t> Collaboration Meeting (FNAL, May 27-31, 2014)</a:t>
            </a:r>
            <a:endParaRPr lang="en-US" dirty="0"/>
          </a:p>
        </p:txBody>
      </p:sp>
      <p:sp>
        <p:nvSpPr>
          <p:cNvPr id="9" name="Slide Number Placeholder 5"/>
          <p:cNvSpPr>
            <a:spLocks noGrp="1"/>
          </p:cNvSpPr>
          <p:nvPr>
            <p:ph type="sldNum" sz="quarter" idx="12"/>
          </p:nvPr>
        </p:nvSpPr>
        <p:spPr>
          <a:xfrm>
            <a:off x="7407796" y="6547616"/>
            <a:ext cx="1736203" cy="310384"/>
          </a:xfrm>
        </p:spPr>
        <p:txBody>
          <a:bodyPr/>
          <a:lstStyle/>
          <a:p>
            <a:fld id="{8A5FAC83-C8C4-8046-B35B-A89823688311}" type="slidenum">
              <a:rPr lang="en-US" smtClean="0"/>
              <a:pPr/>
              <a:t>13</a:t>
            </a:fld>
            <a:endParaRPr lang="en-US" dirty="0"/>
          </a:p>
        </p:txBody>
      </p:sp>
      <p:sp>
        <p:nvSpPr>
          <p:cNvPr id="10" name="TextBox 9"/>
          <p:cNvSpPr txBox="1"/>
          <p:nvPr/>
        </p:nvSpPr>
        <p:spPr>
          <a:xfrm>
            <a:off x="1059366" y="3144644"/>
            <a:ext cx="2318263" cy="276999"/>
          </a:xfrm>
          <a:prstGeom prst="rect">
            <a:avLst/>
          </a:prstGeom>
          <a:noFill/>
        </p:spPr>
        <p:txBody>
          <a:bodyPr wrap="none" rtlCol="0">
            <a:spAutoFit/>
          </a:bodyPr>
          <a:lstStyle/>
          <a:p>
            <a:r>
              <a:rPr lang="en-US" sz="1200" dirty="0" smtClean="0"/>
              <a:t>HTS sub-cable with 20 strands.</a:t>
            </a:r>
            <a:endParaRPr lang="en-US" sz="1200" dirty="0"/>
          </a:p>
        </p:txBody>
      </p:sp>
      <p:sp>
        <p:nvSpPr>
          <p:cNvPr id="11" name="TextBox 10"/>
          <p:cNvSpPr txBox="1"/>
          <p:nvPr/>
        </p:nvSpPr>
        <p:spPr>
          <a:xfrm>
            <a:off x="4906537" y="3421644"/>
            <a:ext cx="3708066" cy="276999"/>
          </a:xfrm>
          <a:prstGeom prst="rect">
            <a:avLst/>
          </a:prstGeom>
          <a:noFill/>
        </p:spPr>
        <p:txBody>
          <a:bodyPr wrap="none" rtlCol="0">
            <a:spAutoFit/>
          </a:bodyPr>
          <a:lstStyle/>
          <a:p>
            <a:r>
              <a:rPr lang="en-US" sz="1200" dirty="0" smtClean="0"/>
              <a:t>Splicing arrangement of HTS strands to power lead.</a:t>
            </a:r>
            <a:endParaRPr lang="en-US" sz="1200" dirty="0"/>
          </a:p>
        </p:txBody>
      </p:sp>
      <p:sp>
        <p:nvSpPr>
          <p:cNvPr id="12" name="TextBox 11"/>
          <p:cNvSpPr txBox="1"/>
          <p:nvPr/>
        </p:nvSpPr>
        <p:spPr>
          <a:xfrm>
            <a:off x="375985" y="6178284"/>
            <a:ext cx="2839239" cy="276999"/>
          </a:xfrm>
          <a:prstGeom prst="rect">
            <a:avLst/>
          </a:prstGeom>
          <a:noFill/>
        </p:spPr>
        <p:txBody>
          <a:bodyPr wrap="none" rtlCol="0">
            <a:spAutoFit/>
          </a:bodyPr>
          <a:lstStyle/>
          <a:p>
            <a:r>
              <a:rPr lang="en-US" sz="1200" dirty="0" smtClean="0"/>
              <a:t>HTS strands connected to power lead. </a:t>
            </a:r>
            <a:endParaRPr lang="en-US" sz="1200" dirty="0"/>
          </a:p>
        </p:txBody>
      </p:sp>
      <p:sp>
        <p:nvSpPr>
          <p:cNvPr id="13" name="TextBox 12"/>
          <p:cNvSpPr txBox="1"/>
          <p:nvPr/>
        </p:nvSpPr>
        <p:spPr>
          <a:xfrm>
            <a:off x="5010276" y="6178284"/>
            <a:ext cx="3687676" cy="276999"/>
          </a:xfrm>
          <a:prstGeom prst="rect">
            <a:avLst/>
          </a:prstGeom>
          <a:noFill/>
        </p:spPr>
        <p:txBody>
          <a:bodyPr wrap="none" rtlCol="0">
            <a:spAutoFit/>
          </a:bodyPr>
          <a:lstStyle/>
          <a:p>
            <a:r>
              <a:rPr lang="en-US" sz="1200" dirty="0" smtClean="0"/>
              <a:t>View of HTS cable with lead and cryogenic support.</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Status of Fast Cycling HTS Test Magnet Construction</a:t>
            </a:r>
            <a:endParaRPr lang="en-US" dirty="0"/>
          </a:p>
        </p:txBody>
      </p:sp>
      <p:sp>
        <p:nvSpPr>
          <p:cNvPr id="7" name="Slide Number Placeholder 6"/>
          <p:cNvSpPr>
            <a:spLocks noGrp="1"/>
          </p:cNvSpPr>
          <p:nvPr>
            <p:ph type="sldNum" sz="quarter" idx="12"/>
          </p:nvPr>
        </p:nvSpPr>
        <p:spPr/>
        <p:txBody>
          <a:bodyPr/>
          <a:lstStyle/>
          <a:p>
            <a:fld id="{8A5FAC83-C8C4-8046-B35B-A89823688311}" type="slidenum">
              <a:rPr lang="en-US" smtClean="0"/>
              <a:pPr/>
              <a:t>14</a:t>
            </a:fld>
            <a:endParaRPr lang="en-US" dirty="0"/>
          </a:p>
        </p:txBody>
      </p:sp>
      <p:pic>
        <p:nvPicPr>
          <p:cNvPr id="10" name="Picture 9" descr="P3140001-2.JPG"/>
          <p:cNvPicPr>
            <a:picLocks noChangeAspect="1"/>
          </p:cNvPicPr>
          <p:nvPr/>
        </p:nvPicPr>
        <p:blipFill>
          <a:blip r:embed="rId2"/>
          <a:stretch>
            <a:fillRect/>
          </a:stretch>
        </p:blipFill>
        <p:spPr>
          <a:xfrm>
            <a:off x="4891373" y="1541520"/>
            <a:ext cx="3703834" cy="1851661"/>
          </a:xfrm>
          <a:prstGeom prst="rect">
            <a:avLst/>
          </a:prstGeom>
        </p:spPr>
      </p:pic>
      <p:pic>
        <p:nvPicPr>
          <p:cNvPr id="11" name="Picture 10" descr="P3260002.JPG"/>
          <p:cNvPicPr>
            <a:picLocks noChangeAspect="1"/>
          </p:cNvPicPr>
          <p:nvPr/>
        </p:nvPicPr>
        <p:blipFill>
          <a:blip r:embed="rId3"/>
          <a:stretch>
            <a:fillRect/>
          </a:stretch>
        </p:blipFill>
        <p:spPr>
          <a:xfrm>
            <a:off x="179360" y="3873998"/>
            <a:ext cx="3659306" cy="2034284"/>
          </a:xfrm>
          <a:prstGeom prst="rect">
            <a:avLst/>
          </a:prstGeom>
        </p:spPr>
      </p:pic>
      <p:sp>
        <p:nvSpPr>
          <p:cNvPr id="13" name="TextBox 12"/>
          <p:cNvSpPr txBox="1"/>
          <p:nvPr/>
        </p:nvSpPr>
        <p:spPr>
          <a:xfrm>
            <a:off x="5031811" y="3421914"/>
            <a:ext cx="3139001" cy="307777"/>
          </a:xfrm>
          <a:prstGeom prst="rect">
            <a:avLst/>
          </a:prstGeom>
          <a:noFill/>
        </p:spPr>
        <p:txBody>
          <a:bodyPr wrap="none" rtlCol="0">
            <a:spAutoFit/>
          </a:bodyPr>
          <a:lstStyle/>
          <a:p>
            <a:r>
              <a:rPr lang="en-US" sz="1400" dirty="0" smtClean="0"/>
              <a:t>Inserting HTS cable into magnet core</a:t>
            </a:r>
            <a:endParaRPr lang="en-US" sz="1400" dirty="0"/>
          </a:p>
        </p:txBody>
      </p:sp>
      <p:sp>
        <p:nvSpPr>
          <p:cNvPr id="14" name="TextBox 13"/>
          <p:cNvSpPr txBox="1"/>
          <p:nvPr/>
        </p:nvSpPr>
        <p:spPr>
          <a:xfrm>
            <a:off x="607828" y="6046341"/>
            <a:ext cx="2961067" cy="307777"/>
          </a:xfrm>
          <a:prstGeom prst="rect">
            <a:avLst/>
          </a:prstGeom>
          <a:noFill/>
        </p:spPr>
        <p:txBody>
          <a:bodyPr wrap="none" rtlCol="0">
            <a:spAutoFit/>
          </a:bodyPr>
          <a:lstStyle/>
          <a:p>
            <a:r>
              <a:rPr lang="en-US" sz="1400" dirty="0" smtClean="0"/>
              <a:t>HTS cable installed in magnet core</a:t>
            </a:r>
            <a:endParaRPr lang="en-US" sz="1400" dirty="0"/>
          </a:p>
        </p:txBody>
      </p:sp>
      <p:pic>
        <p:nvPicPr>
          <p:cNvPr id="2050" name="Picture 2" descr="Q:\PS2\E4R-test\E4R-mag-test\l2-REPORTS\PA260004.JPG"/>
          <p:cNvPicPr>
            <a:picLocks noChangeAspect="1" noChangeArrowheads="1"/>
          </p:cNvPicPr>
          <p:nvPr/>
        </p:nvPicPr>
        <p:blipFill>
          <a:blip r:embed="rId4"/>
          <a:srcRect/>
          <a:stretch>
            <a:fillRect/>
          </a:stretch>
        </p:blipFill>
        <p:spPr bwMode="auto">
          <a:xfrm>
            <a:off x="4891373" y="3873999"/>
            <a:ext cx="3703834" cy="2034284"/>
          </a:xfrm>
          <a:prstGeom prst="rect">
            <a:avLst/>
          </a:prstGeom>
          <a:noFill/>
        </p:spPr>
      </p:pic>
      <p:sp>
        <p:nvSpPr>
          <p:cNvPr id="23" name="TextBox 22"/>
          <p:cNvSpPr txBox="1"/>
          <p:nvPr/>
        </p:nvSpPr>
        <p:spPr>
          <a:xfrm>
            <a:off x="676757" y="3421914"/>
            <a:ext cx="2733441" cy="307777"/>
          </a:xfrm>
          <a:prstGeom prst="rect">
            <a:avLst/>
          </a:prstGeom>
          <a:noFill/>
        </p:spPr>
        <p:txBody>
          <a:bodyPr wrap="none" rtlCol="0">
            <a:spAutoFit/>
          </a:bodyPr>
          <a:lstStyle/>
          <a:p>
            <a:r>
              <a:rPr lang="en-US" sz="1400" dirty="0" smtClean="0"/>
              <a:t>6 HTS coils stacked into a cable</a:t>
            </a:r>
            <a:endParaRPr lang="en-US" sz="1400" dirty="0"/>
          </a:p>
        </p:txBody>
      </p:sp>
      <p:sp>
        <p:nvSpPr>
          <p:cNvPr id="25" name="TextBox 24"/>
          <p:cNvSpPr txBox="1"/>
          <p:nvPr/>
        </p:nvSpPr>
        <p:spPr>
          <a:xfrm>
            <a:off x="4489005" y="6046341"/>
            <a:ext cx="4294765" cy="307777"/>
          </a:xfrm>
          <a:prstGeom prst="rect">
            <a:avLst/>
          </a:prstGeom>
          <a:noFill/>
        </p:spPr>
        <p:txBody>
          <a:bodyPr wrap="none" rtlCol="0">
            <a:spAutoFit/>
          </a:bodyPr>
          <a:lstStyle/>
          <a:p>
            <a:r>
              <a:rPr lang="en-US" sz="1400" dirty="0" smtClean="0"/>
              <a:t>HTS cable spliced to lead-connecting copper blocks</a:t>
            </a:r>
            <a:endParaRPr lang="en-US" sz="1400" dirty="0"/>
          </a:p>
        </p:txBody>
      </p:sp>
      <p:sp>
        <p:nvSpPr>
          <p:cNvPr id="26" name="Date Placeholder 3"/>
          <p:cNvSpPr>
            <a:spLocks noGrp="1"/>
          </p:cNvSpPr>
          <p:nvPr>
            <p:ph type="dt" sz="half" idx="10"/>
          </p:nvPr>
        </p:nvSpPr>
        <p:spPr>
          <a:xfrm>
            <a:off x="16934" y="6556849"/>
            <a:ext cx="1732895" cy="285745"/>
          </a:xfrm>
        </p:spPr>
        <p:txBody>
          <a:bodyPr/>
          <a:lstStyle/>
          <a:p>
            <a:r>
              <a:rPr lang="en-US" dirty="0" smtClean="0"/>
              <a:t>May 30, 2014</a:t>
            </a:r>
            <a:endParaRPr lang="en-US" dirty="0"/>
          </a:p>
        </p:txBody>
      </p:sp>
      <p:sp>
        <p:nvSpPr>
          <p:cNvPr id="15" name="Footer Placeholder 4"/>
          <p:cNvSpPr>
            <a:spLocks noGrp="1"/>
          </p:cNvSpPr>
          <p:nvPr>
            <p:ph type="ftr" sz="quarter" idx="11"/>
          </p:nvPr>
        </p:nvSpPr>
        <p:spPr>
          <a:xfrm>
            <a:off x="1732895" y="6547616"/>
            <a:ext cx="5674901" cy="310384"/>
          </a:xfrm>
        </p:spPr>
        <p:txBody>
          <a:bodyPr/>
          <a:lstStyle/>
          <a:p>
            <a:r>
              <a:rPr lang="en-US" dirty="0" smtClean="0"/>
              <a:t>Henryk Piekarz | </a:t>
            </a:r>
            <a:r>
              <a:rPr lang="en-US" dirty="0" err="1" smtClean="0"/>
              <a:t>Muon</a:t>
            </a:r>
            <a:r>
              <a:rPr lang="en-US" dirty="0" smtClean="0"/>
              <a:t> Collaboration Meeting (FNAL, May 27-31, 2014)</a:t>
            </a:r>
            <a:endParaRPr lang="en-US" dirty="0"/>
          </a:p>
        </p:txBody>
      </p:sp>
      <p:pic>
        <p:nvPicPr>
          <p:cNvPr id="19" name="Picture 18" descr="Figure 9.jpg"/>
          <p:cNvPicPr>
            <a:picLocks noChangeAspect="1"/>
          </p:cNvPicPr>
          <p:nvPr/>
        </p:nvPicPr>
        <p:blipFill>
          <a:blip r:embed="rId5"/>
          <a:stretch>
            <a:fillRect/>
          </a:stretch>
        </p:blipFill>
        <p:spPr>
          <a:xfrm>
            <a:off x="269771" y="1212007"/>
            <a:ext cx="3568895" cy="21811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32894" y="-3192"/>
            <a:ext cx="6536390" cy="98796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i="1" dirty="0" smtClean="0">
                <a:solidFill>
                  <a:schemeClr val="bg1"/>
                </a:solidFill>
                <a:latin typeface="+mj-lt"/>
                <a:ea typeface="+mj-ea"/>
                <a:cs typeface="+mj-cs"/>
              </a:rPr>
              <a:t>Main References </a:t>
            </a:r>
            <a:r>
              <a:rPr kumimoji="0" lang="en-US" sz="2400" b="0" i="0" u="none" strike="noStrike" kern="1200" cap="none" spc="0" normalizeH="0" baseline="0" noProof="0" dirty="0" smtClean="0">
                <a:ln>
                  <a:noFill/>
                </a:ln>
                <a:solidFill>
                  <a:srgbClr val="17375E"/>
                </a:solidFill>
                <a:effectLst/>
                <a:uLnTx/>
                <a:uFillTx/>
                <a:latin typeface="+mj-lt"/>
                <a:ea typeface="+mj-ea"/>
                <a:cs typeface="+mj-cs"/>
              </a:rPr>
              <a:t>n</a:t>
            </a:r>
            <a:endParaRPr kumimoji="0" lang="en-US" sz="2400" b="0" i="0" u="none" strike="noStrike" kern="1200" cap="none" spc="0" normalizeH="0" baseline="0" noProof="0" dirty="0">
              <a:ln>
                <a:noFill/>
              </a:ln>
              <a:solidFill>
                <a:srgbClr val="17375E"/>
              </a:solidFill>
              <a:effectLst/>
              <a:uLnTx/>
              <a:uFillTx/>
              <a:latin typeface="+mj-lt"/>
              <a:ea typeface="+mj-ea"/>
              <a:cs typeface="+mj-cs"/>
            </a:endParaRPr>
          </a:p>
        </p:txBody>
      </p:sp>
      <p:sp>
        <p:nvSpPr>
          <p:cNvPr id="8" name="Date Placeholder 3"/>
          <p:cNvSpPr>
            <a:spLocks noGrp="1"/>
          </p:cNvSpPr>
          <p:nvPr>
            <p:ph type="dt" sz="half" idx="10"/>
          </p:nvPr>
        </p:nvSpPr>
        <p:spPr>
          <a:xfrm>
            <a:off x="16934" y="6556849"/>
            <a:ext cx="1732895" cy="285745"/>
          </a:xfrm>
        </p:spPr>
        <p:txBody>
          <a:bodyPr/>
          <a:lstStyle/>
          <a:p>
            <a:r>
              <a:rPr lang="en-US" dirty="0" smtClean="0"/>
              <a:t>May 30, 2014</a:t>
            </a:r>
            <a:endParaRPr lang="en-US" dirty="0"/>
          </a:p>
        </p:txBody>
      </p:sp>
      <p:sp>
        <p:nvSpPr>
          <p:cNvPr id="9" name="Footer Placeholder 4"/>
          <p:cNvSpPr>
            <a:spLocks noGrp="1"/>
          </p:cNvSpPr>
          <p:nvPr>
            <p:ph type="ftr" sz="quarter" idx="11"/>
          </p:nvPr>
        </p:nvSpPr>
        <p:spPr>
          <a:xfrm>
            <a:off x="1732895" y="6547616"/>
            <a:ext cx="5674901" cy="310384"/>
          </a:xfrm>
        </p:spPr>
        <p:txBody>
          <a:bodyPr/>
          <a:lstStyle/>
          <a:p>
            <a:r>
              <a:rPr lang="en-US" dirty="0" smtClean="0"/>
              <a:t>Henryk Piekarz| </a:t>
            </a:r>
            <a:r>
              <a:rPr lang="en-US" dirty="0" err="1" smtClean="0"/>
              <a:t>Muon</a:t>
            </a:r>
            <a:r>
              <a:rPr lang="en-US" dirty="0" smtClean="0"/>
              <a:t> Collaboration Meeting(FNAL, May 27-31, 2014)</a:t>
            </a:r>
            <a:endParaRPr lang="en-US" dirty="0"/>
          </a:p>
        </p:txBody>
      </p:sp>
      <p:sp>
        <p:nvSpPr>
          <p:cNvPr id="10" name="Slide Number Placeholder 5"/>
          <p:cNvSpPr>
            <a:spLocks noGrp="1"/>
          </p:cNvSpPr>
          <p:nvPr>
            <p:ph type="sldNum" sz="quarter" idx="12"/>
          </p:nvPr>
        </p:nvSpPr>
        <p:spPr>
          <a:xfrm>
            <a:off x="7407796" y="6547616"/>
            <a:ext cx="1736203" cy="310384"/>
          </a:xfrm>
        </p:spPr>
        <p:txBody>
          <a:bodyPr/>
          <a:lstStyle/>
          <a:p>
            <a:fld id="{8A5FAC83-C8C4-8046-B35B-A89823688311}" type="slidenum">
              <a:rPr lang="en-US" smtClean="0"/>
              <a:pPr/>
              <a:t>15</a:t>
            </a:fld>
            <a:endParaRPr lang="en-US" dirty="0"/>
          </a:p>
        </p:txBody>
      </p:sp>
      <p:sp>
        <p:nvSpPr>
          <p:cNvPr id="11" name="Slide Number Placeholder 5"/>
          <p:cNvSpPr txBox="1">
            <a:spLocks/>
          </p:cNvSpPr>
          <p:nvPr/>
        </p:nvSpPr>
        <p:spPr>
          <a:xfrm>
            <a:off x="7407797" y="6556849"/>
            <a:ext cx="1736203" cy="310384"/>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8A5FAC83-C8C4-8046-B35B-A89823688311}" type="slidenum">
              <a:rPr kumimoji="0" lang="en-US" sz="1200" b="0" i="0" u="none" strike="noStrike" kern="1200" cap="none" spc="0" normalizeH="0" baseline="0" noProof="0" smtClean="0">
                <a:ln>
                  <a:noFill/>
                </a:ln>
                <a:solidFill>
                  <a:srgbClr val="17375E"/>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17375E"/>
              </a:solidFill>
              <a:effectLst/>
              <a:uLnTx/>
              <a:uFillTx/>
              <a:latin typeface="+mn-lt"/>
              <a:ea typeface="+mn-ea"/>
              <a:cs typeface="+mn-cs"/>
            </a:endParaRPr>
          </a:p>
        </p:txBody>
      </p:sp>
      <p:sp>
        <p:nvSpPr>
          <p:cNvPr id="12" name="TextBox 11"/>
          <p:cNvSpPr txBox="1"/>
          <p:nvPr/>
        </p:nvSpPr>
        <p:spPr>
          <a:xfrm>
            <a:off x="801352" y="984775"/>
            <a:ext cx="7651272" cy="646331"/>
          </a:xfrm>
          <a:prstGeom prst="rect">
            <a:avLst/>
          </a:prstGeom>
          <a:noFill/>
        </p:spPr>
        <p:txBody>
          <a:bodyPr wrap="square" rtlCol="0">
            <a:spAutoFit/>
          </a:bodyPr>
          <a:lstStyle/>
          <a:p>
            <a:r>
              <a:rPr lang="en-US" i="1" dirty="0" smtClean="0">
                <a:solidFill>
                  <a:srgbClr val="002060"/>
                </a:solidFill>
              </a:rPr>
              <a:t>Since 1999, the warm-iron superconducting accelerator magnets with matching power supplies and leads were being developed at </a:t>
            </a:r>
            <a:r>
              <a:rPr lang="en-US" i="1" dirty="0" err="1" smtClean="0">
                <a:solidFill>
                  <a:srgbClr val="002060"/>
                </a:solidFill>
              </a:rPr>
              <a:t>Fermilab</a:t>
            </a:r>
            <a:r>
              <a:rPr lang="en-US" i="1" dirty="0" smtClean="0">
                <a:solidFill>
                  <a:srgbClr val="002060"/>
                </a:solidFill>
              </a:rPr>
              <a:t>. </a:t>
            </a:r>
            <a:endParaRPr lang="en-US" i="1" dirty="0">
              <a:solidFill>
                <a:srgbClr val="002060"/>
              </a:solidFill>
            </a:endParaRPr>
          </a:p>
        </p:txBody>
      </p:sp>
      <p:sp>
        <p:nvSpPr>
          <p:cNvPr id="14" name="Rectangle 4"/>
          <p:cNvSpPr>
            <a:spLocks noChangeArrowheads="1"/>
          </p:cNvSpPr>
          <p:nvPr/>
        </p:nvSpPr>
        <p:spPr bwMode="auto">
          <a:xfrm>
            <a:off x="306004" y="1806059"/>
            <a:ext cx="8659576"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1400" b="1" i="1" dirty="0" smtClean="0">
                <a:latin typeface="Times New Roman" pitchFamily="18" charset="0"/>
                <a:ea typeface="Calibri" pitchFamily="34" charset="0"/>
                <a:cs typeface="Times New Roman" pitchFamily="18" charset="0"/>
              </a:rPr>
              <a:t>Related papers published in IEEE Transactions on Applied Superconductivity (Proceedings of International Conferences on Magnet Technology: MT19, MT20, MT21 and MT22):</a:t>
            </a:r>
          </a:p>
          <a:p>
            <a:pPr defTabSz="914400" fontAlgn="base">
              <a:spcBef>
                <a:spcPct val="0"/>
              </a:spcBef>
              <a:spcAft>
                <a:spcPct val="0"/>
              </a:spcAft>
            </a:pPr>
            <a:r>
              <a:rPr lang="en-US" sz="1400" dirty="0" smtClean="0">
                <a:latin typeface="Times New Roman" pitchFamily="18" charset="0"/>
                <a:ea typeface="Calibri" pitchFamily="34" charset="0"/>
                <a:cs typeface="Times New Roman" pitchFamily="18" charset="0"/>
              </a:rPr>
              <a:t> </a:t>
            </a:r>
          </a:p>
          <a:p>
            <a:pPr marL="342900" indent="-342900" defTabSz="914400" fontAlgn="base">
              <a:spcBef>
                <a:spcPct val="0"/>
              </a:spcBef>
              <a:spcAft>
                <a:spcPct val="0"/>
              </a:spcAft>
              <a:buAutoNum type="arabicPeriod"/>
            </a:pPr>
            <a:r>
              <a:rPr lang="en-US" sz="1400" b="1" i="1" dirty="0" smtClean="0">
                <a:latin typeface="Times New Roman" pitchFamily="18" charset="0"/>
                <a:ea typeface="Calibri" pitchFamily="34" charset="0"/>
                <a:cs typeface="Times New Roman" pitchFamily="18" charset="0"/>
              </a:rPr>
              <a:t>DC magnet (RLA type)</a:t>
            </a:r>
          </a:p>
          <a:p>
            <a:pPr marL="228600" indent="-228600" defTabSz="914400" fontAlgn="base">
              <a:spcBef>
                <a:spcPct val="0"/>
              </a:spcBef>
              <a:spcAft>
                <a:spcPct val="0"/>
              </a:spcAft>
            </a:pPr>
            <a:endParaRPr lang="en-US" sz="800" i="1" dirty="0" smtClean="0">
              <a:latin typeface="Times New Roman" pitchFamily="18" charset="0"/>
              <a:ea typeface="Calibri" pitchFamily="34" charset="0"/>
              <a:cs typeface="Times New Roman" pitchFamily="18" charset="0"/>
            </a:endParaRPr>
          </a:p>
          <a:p>
            <a:pPr defTabSz="914400" fontAlgn="base">
              <a:spcBef>
                <a:spcPct val="0"/>
              </a:spcBef>
              <a:spcAft>
                <a:spcPct val="0"/>
              </a:spcAft>
              <a:buFont typeface="Arial" pitchFamily="34" charset="0"/>
              <a:buChar char="•"/>
            </a:pPr>
            <a:r>
              <a:rPr lang="en-US" sz="1200" i="1" dirty="0" smtClean="0">
                <a:latin typeface="Times New Roman" pitchFamily="18" charset="0"/>
                <a:ea typeface="Calibri" pitchFamily="34" charset="0"/>
                <a:cs typeface="Times New Roman" pitchFamily="18" charset="0"/>
              </a:rPr>
              <a:t>  H. Piekarz et al., “</a:t>
            </a:r>
            <a:r>
              <a:rPr lang="en-US" sz="1200" i="1" dirty="0" smtClean="0">
                <a:latin typeface="Times New Roman" pitchFamily="18" charset="0"/>
              </a:rPr>
              <a:t>Test of a 2 Tesla Superconducting Transmission Line Magnet System”, IEEE, Vol.16, No 2,(2006)</a:t>
            </a:r>
          </a:p>
          <a:p>
            <a:pPr defTabSz="914400" fontAlgn="base">
              <a:spcBef>
                <a:spcPct val="0"/>
              </a:spcBef>
              <a:spcAft>
                <a:spcPct val="0"/>
              </a:spcAft>
              <a:buFont typeface="Arial" pitchFamily="34" charset="0"/>
              <a:buChar char="•"/>
            </a:pPr>
            <a:r>
              <a:rPr lang="en-US" sz="1200" i="1" dirty="0" smtClean="0">
                <a:latin typeface="Times New Roman" pitchFamily="18" charset="0"/>
              </a:rPr>
              <a:t>  Y. Huang et al., ”Development of 100 kA Current Leads for a Superconducting Transmission Line Magnet”, IEEE, Vol.16, No 2,(2006)</a:t>
            </a:r>
          </a:p>
          <a:p>
            <a:pPr defTabSz="914400" fontAlgn="base">
              <a:spcBef>
                <a:spcPct val="0"/>
              </a:spcBef>
              <a:spcAft>
                <a:spcPct val="0"/>
              </a:spcAft>
              <a:buFont typeface="Arial" pitchFamily="34" charset="0"/>
              <a:buChar char="•"/>
            </a:pPr>
            <a:r>
              <a:rPr lang="en-US" sz="1200" i="1" dirty="0" smtClean="0">
                <a:latin typeface="Times New Roman" pitchFamily="18" charset="0"/>
              </a:rPr>
              <a:t>  S. Hays et al., ”The 100000 Amp DC Power Supply for a Staged </a:t>
            </a:r>
            <a:r>
              <a:rPr lang="en-US" sz="1200" i="1" dirty="0" err="1" smtClean="0">
                <a:latin typeface="Times New Roman" pitchFamily="18" charset="0"/>
              </a:rPr>
              <a:t>Hadron</a:t>
            </a:r>
            <a:r>
              <a:rPr lang="en-US" sz="1200" i="1" dirty="0" smtClean="0">
                <a:latin typeface="Times New Roman" pitchFamily="18" charset="0"/>
              </a:rPr>
              <a:t> Collider Super-Ferric Magnet” IEEE,Vol.16 (2006)</a:t>
            </a:r>
          </a:p>
          <a:p>
            <a:pPr defTabSz="914400" fontAlgn="base">
              <a:spcBef>
                <a:spcPct val="0"/>
              </a:spcBef>
              <a:spcAft>
                <a:spcPct val="0"/>
              </a:spcAft>
              <a:buFont typeface="Arial" pitchFamily="34" charset="0"/>
              <a:buChar char="•"/>
            </a:pPr>
            <a:r>
              <a:rPr lang="en-US" sz="1200" i="1" dirty="0" smtClean="0">
                <a:latin typeface="Times New Roman" pitchFamily="18" charset="0"/>
              </a:rPr>
              <a:t>  G. </a:t>
            </a:r>
            <a:r>
              <a:rPr lang="en-US" sz="1200" i="1" dirty="0" err="1" smtClean="0">
                <a:latin typeface="Times New Roman" pitchFamily="18" charset="0"/>
              </a:rPr>
              <a:t>Velev</a:t>
            </a:r>
            <a:r>
              <a:rPr lang="en-US" sz="1200" i="1" dirty="0" smtClean="0">
                <a:latin typeface="Times New Roman" pitchFamily="18" charset="0"/>
              </a:rPr>
              <a:t> et al., “Field Quality Measurements of a 2 Tesla Superconducting Transmission Line Magnet”, IEEE, Vol.16, (2006)</a:t>
            </a:r>
          </a:p>
          <a:p>
            <a:pPr defTabSz="914400" fontAlgn="base">
              <a:spcBef>
                <a:spcPct val="0"/>
              </a:spcBef>
              <a:spcAft>
                <a:spcPct val="0"/>
              </a:spcAft>
            </a:pPr>
            <a:endParaRPr lang="en-US" sz="1200" i="1" dirty="0" smtClean="0">
              <a:latin typeface="Times New Roman" pitchFamily="18" charset="0"/>
              <a:ea typeface="Calibri" pitchFamily="34" charset="0"/>
              <a:cs typeface="Times New Roman" pitchFamily="18" charset="0"/>
            </a:endParaRPr>
          </a:p>
          <a:p>
            <a:pPr defTabSz="914400" fontAlgn="base">
              <a:spcBef>
                <a:spcPct val="0"/>
              </a:spcBef>
              <a:spcAft>
                <a:spcPct val="0"/>
              </a:spcAft>
            </a:pPr>
            <a:r>
              <a:rPr lang="en-US" sz="1400" b="1" i="1" dirty="0" smtClean="0">
                <a:latin typeface="Times New Roman" pitchFamily="18" charset="0"/>
                <a:ea typeface="Calibri" pitchFamily="34" charset="0"/>
                <a:cs typeface="Times New Roman" pitchFamily="18" charset="0"/>
              </a:rPr>
              <a:t>2.    AC magnet (FCS and RCS type):</a:t>
            </a:r>
          </a:p>
          <a:p>
            <a:pPr defTabSz="914400" fontAlgn="base">
              <a:spcBef>
                <a:spcPct val="0"/>
              </a:spcBef>
              <a:spcAft>
                <a:spcPct val="0"/>
              </a:spcAft>
            </a:pPr>
            <a:endParaRPr lang="en-US" sz="800" b="1" i="1" dirty="0" smtClean="0">
              <a:latin typeface="Times New Roman" pitchFamily="18" charset="0"/>
              <a:ea typeface="Calibri" pitchFamily="34" charset="0"/>
              <a:cs typeface="Times New Roman" pitchFamily="18" charset="0"/>
            </a:endParaRPr>
          </a:p>
          <a:p>
            <a:pPr lvl="0" defTabSz="914400" fontAlgn="base">
              <a:spcBef>
                <a:spcPct val="0"/>
              </a:spcBef>
              <a:spcAft>
                <a:spcPct val="0"/>
              </a:spcAft>
              <a:buFont typeface="Arial" pitchFamily="34" charset="0"/>
              <a:buChar char="•"/>
            </a:pPr>
            <a:r>
              <a:rPr lang="en-US" sz="1200" i="1" dirty="0" smtClean="0">
                <a:latin typeface="Times New Roman" pitchFamily="18" charset="0"/>
                <a:ea typeface="Calibri" pitchFamily="34" charset="0"/>
                <a:cs typeface="Times New Roman" pitchFamily="18" charset="0"/>
              </a:rPr>
              <a:t>  H. Piekarz, S. Hays, Y. Huang, V. </a:t>
            </a:r>
            <a:r>
              <a:rPr lang="en-US" sz="1200" i="1" dirty="0" err="1" smtClean="0">
                <a:latin typeface="Times New Roman" pitchFamily="18" charset="0"/>
                <a:ea typeface="Calibri" pitchFamily="34" charset="0"/>
                <a:cs typeface="Times New Roman" pitchFamily="18" charset="0"/>
              </a:rPr>
              <a:t>Kashikhin</a:t>
            </a:r>
            <a:r>
              <a:rPr lang="en-US" sz="1200" i="1" dirty="0" smtClean="0">
                <a:latin typeface="Times New Roman" pitchFamily="18" charset="0"/>
                <a:ea typeface="Calibri" pitchFamily="34" charset="0"/>
                <a:cs typeface="Times New Roman" pitchFamily="18" charset="0"/>
              </a:rPr>
              <a:t>, G. de </a:t>
            </a:r>
            <a:r>
              <a:rPr lang="en-US" sz="1200" i="1" dirty="0" err="1" smtClean="0">
                <a:latin typeface="Times New Roman" pitchFamily="18" charset="0"/>
                <a:ea typeface="Calibri" pitchFamily="34" charset="0"/>
                <a:cs typeface="Times New Roman" pitchFamily="18" charset="0"/>
              </a:rPr>
              <a:t>Rijk</a:t>
            </a:r>
            <a:r>
              <a:rPr lang="en-US" sz="1200" i="1" dirty="0" smtClean="0">
                <a:latin typeface="Times New Roman" pitchFamily="18" charset="0"/>
                <a:ea typeface="Calibri" pitchFamily="34" charset="0"/>
                <a:cs typeface="Times New Roman" pitchFamily="18" charset="0"/>
              </a:rPr>
              <a:t>, L. Rossi, “</a:t>
            </a:r>
            <a:r>
              <a:rPr lang="en-US" sz="1200" i="1" dirty="0" smtClean="0">
                <a:latin typeface="Times New Roman" pitchFamily="18" charset="0"/>
              </a:rPr>
              <a:t>Design Considerations of Transmission Line Superconductors for Fast-Cycling Accelerator Magnets”, IEEE, Vol. 18, No 2,(2008) </a:t>
            </a:r>
          </a:p>
          <a:p>
            <a:pPr lvl="0" defTabSz="914400" fontAlgn="base">
              <a:spcBef>
                <a:spcPct val="0"/>
              </a:spcBef>
              <a:spcAft>
                <a:spcPct val="0"/>
              </a:spcAft>
              <a:buFont typeface="Arial" pitchFamily="34" charset="0"/>
              <a:buChar char="•"/>
            </a:pPr>
            <a:r>
              <a:rPr lang="en-US" sz="1200" i="1" dirty="0" smtClean="0">
                <a:latin typeface="Times New Roman" pitchFamily="18" charset="0"/>
                <a:ea typeface="Calibri" pitchFamily="34" charset="0"/>
                <a:cs typeface="Times New Roman" pitchFamily="18" charset="0"/>
              </a:rPr>
              <a:t>  S. Hays, H. Piekarz, H. </a:t>
            </a:r>
            <a:r>
              <a:rPr lang="en-US" sz="1200" i="1" dirty="0" err="1" smtClean="0">
                <a:latin typeface="Times New Roman" pitchFamily="18" charset="0"/>
                <a:ea typeface="Calibri" pitchFamily="34" charset="0"/>
                <a:cs typeface="Times New Roman" pitchFamily="18" charset="0"/>
              </a:rPr>
              <a:t>Pfeffer</a:t>
            </a:r>
            <a:r>
              <a:rPr lang="en-US" sz="1200" i="1" dirty="0" smtClean="0">
                <a:latin typeface="Times New Roman" pitchFamily="18" charset="0"/>
                <a:ea typeface="Calibri" pitchFamily="34" charset="0"/>
                <a:cs typeface="Times New Roman" pitchFamily="18" charset="0"/>
              </a:rPr>
              <a:t>, B. Claypool,</a:t>
            </a:r>
            <a:r>
              <a:rPr lang="en-US" sz="1200" i="1" dirty="0" smtClean="0">
                <a:latin typeface="Times New Roman" pitchFamily="18" charset="0"/>
              </a:rPr>
              <a:t> </a:t>
            </a:r>
            <a:r>
              <a:rPr lang="en-US" sz="1200" i="1" dirty="0" smtClean="0">
                <a:latin typeface="Times New Roman" pitchFamily="18" charset="0"/>
                <a:cs typeface="Times New Roman" pitchFamily="18" charset="0"/>
              </a:rPr>
              <a:t>“</a:t>
            </a:r>
            <a:r>
              <a:rPr lang="en-US" sz="1200" i="1" dirty="0" smtClean="0">
                <a:latin typeface="Times New Roman" pitchFamily="18" charset="0"/>
              </a:rPr>
              <a:t>Design Considerations of a Power Supply System for Fast Cycling Superconducting Accelerator Magnets”, IEEE, Vol. 18, No 2,(2008) </a:t>
            </a:r>
          </a:p>
          <a:p>
            <a:pPr lvl="0" defTabSz="914400" fontAlgn="base">
              <a:spcBef>
                <a:spcPct val="0"/>
              </a:spcBef>
              <a:spcAft>
                <a:spcPct val="0"/>
              </a:spcAft>
              <a:buFont typeface="Arial" pitchFamily="34" charset="0"/>
              <a:buChar char="•"/>
            </a:pPr>
            <a:r>
              <a:rPr lang="en-US" sz="1200" i="1" dirty="0" smtClean="0">
                <a:latin typeface="Times New Roman" pitchFamily="18" charset="0"/>
              </a:rPr>
              <a:t>  Y. Huang, S. Hays, H. Piekarz, G. de </a:t>
            </a:r>
            <a:r>
              <a:rPr lang="en-US" sz="1200" i="1" dirty="0" err="1" smtClean="0">
                <a:latin typeface="Times New Roman" pitchFamily="18" charset="0"/>
              </a:rPr>
              <a:t>Rijk</a:t>
            </a:r>
            <a:r>
              <a:rPr lang="en-US" sz="1200" i="1" dirty="0" smtClean="0">
                <a:latin typeface="Times New Roman" pitchFamily="18" charset="0"/>
              </a:rPr>
              <a:t>, L. Rossi, “Design Considerations of a Pair of Power Leads for Fast Cycling Superconducting Accelerator Magnets, IEEE, Vol. 18, No 2,(2008) </a:t>
            </a:r>
          </a:p>
          <a:p>
            <a:pPr lvl="0" defTabSz="914400" fontAlgn="base">
              <a:spcBef>
                <a:spcPct val="0"/>
              </a:spcBef>
              <a:spcAft>
                <a:spcPct val="0"/>
              </a:spcAft>
              <a:buFont typeface="Arial" pitchFamily="34" charset="0"/>
              <a:buChar char="•"/>
            </a:pPr>
            <a:r>
              <a:rPr lang="en-US" sz="1200" i="1" dirty="0" smtClean="0">
                <a:latin typeface="Times New Roman" pitchFamily="18" charset="0"/>
              </a:rPr>
              <a:t>  H. Piekarz, S. Hays, J. Blowers, V. Shiltsev, “Design Study and Test Arrangement of HTS Transmission Line Power Cable for Fast-Cycling Accelerator Magnets”, IEEE, Vol. 20, No 3,(2010) </a:t>
            </a:r>
            <a:endParaRPr lang="en-US" sz="1200" i="1" dirty="0" smtClean="0">
              <a:latin typeface="Times New Roman" pitchFamily="18" charset="0"/>
              <a:ea typeface="Calibri" pitchFamily="34" charset="0"/>
              <a:cs typeface="Times New Roman" pitchFamily="18" charset="0"/>
            </a:endParaRPr>
          </a:p>
          <a:p>
            <a:pPr defTabSz="914400" fontAlgn="base">
              <a:spcBef>
                <a:spcPct val="0"/>
              </a:spcBef>
              <a:spcAft>
                <a:spcPct val="0"/>
              </a:spcAft>
              <a:buFontTx/>
              <a:buChar char="•"/>
            </a:pPr>
            <a:r>
              <a:rPr lang="en-US" sz="1200" i="1" dirty="0" smtClean="0">
                <a:latin typeface="Times New Roman" pitchFamily="18" charset="0"/>
                <a:ea typeface="Calibri" pitchFamily="34" charset="0"/>
                <a:cs typeface="Times New Roman" pitchFamily="18" charset="0"/>
              </a:rPr>
              <a:t>   </a:t>
            </a:r>
            <a:r>
              <a:rPr lang="en-US" sz="1200" i="1" dirty="0" smtClean="0">
                <a:uFill>
                  <a:solidFill>
                    <a:schemeClr val="bg1"/>
                  </a:solidFill>
                </a:uFill>
                <a:latin typeface="Times New Roman" pitchFamily="18" charset="0"/>
                <a:ea typeface="Calibri" pitchFamily="34" charset="0"/>
                <a:cs typeface="Times New Roman" pitchFamily="18" charset="0"/>
              </a:rPr>
              <a:t>H. Piekarz, S. Hays, J. Blowers and V. Shiltsev, “A Measurement of HTS Cable Power Loss in a Sweeping Magnetic Field”, IEEE, Vol. 22, No 3, (2012) </a:t>
            </a:r>
            <a:endParaRPr kumimoji="0" lang="en-US" sz="1200" i="1" u="none" strike="noStrike" cap="none" dirty="0" smtClean="0">
              <a:ln>
                <a:noFill/>
              </a:ln>
              <a:solidFill>
                <a:schemeClr val="tx1"/>
              </a:solidFill>
              <a:effectLst/>
              <a:uFill>
                <a:solidFill>
                  <a:schemeClr val="bg1"/>
                </a:solidFill>
              </a:u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i="1" u="none" strike="noStrike" cap="none" dirty="0" smtClean="0">
                <a:ln>
                  <a:noFill/>
                </a:ln>
                <a:solidFill>
                  <a:schemeClr val="tx1"/>
                </a:solidFill>
                <a:effectLst/>
                <a:uFill>
                  <a:solidFill>
                    <a:schemeClr val="bg1"/>
                  </a:solidFill>
                </a:uFill>
                <a:latin typeface="Times New Roman" pitchFamily="18" charset="0"/>
                <a:ea typeface="Calibri" pitchFamily="34" charset="0"/>
                <a:cs typeface="Times New Roman" pitchFamily="18" charset="0"/>
              </a:rPr>
              <a:t>   H. Piekarz, J. Blowers, S. Hays and V. Shiltsev, “Design, Construction and Test Arrangement of a Fast Cycling HTS Accelerator Magnet”, IEEE, Vol. 24, No 3 (2014)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32894" y="-3192"/>
            <a:ext cx="6536390" cy="98796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i="1" dirty="0" smtClean="0">
                <a:solidFill>
                  <a:schemeClr val="bg1"/>
                </a:solidFill>
                <a:latin typeface="+mj-lt"/>
                <a:ea typeface="+mj-ea"/>
                <a:cs typeface="+mj-cs"/>
              </a:rPr>
              <a:t>Motivation </a:t>
            </a:r>
            <a:r>
              <a:rPr kumimoji="0" lang="en-US" sz="2400" b="0" i="0" u="none" strike="noStrike" kern="1200" cap="none" spc="0" normalizeH="0" baseline="0" noProof="0" dirty="0" smtClean="0">
                <a:ln>
                  <a:noFill/>
                </a:ln>
                <a:solidFill>
                  <a:srgbClr val="17375E"/>
                </a:solidFill>
                <a:effectLst/>
                <a:uLnTx/>
                <a:uFillTx/>
                <a:latin typeface="+mj-lt"/>
                <a:ea typeface="+mj-ea"/>
                <a:cs typeface="+mj-cs"/>
              </a:rPr>
              <a:t>n</a:t>
            </a:r>
            <a:endParaRPr kumimoji="0" lang="en-US" sz="2400" b="0" i="0" u="none" strike="noStrike" kern="1200" cap="none" spc="0" normalizeH="0" baseline="0" noProof="0" dirty="0">
              <a:ln>
                <a:noFill/>
              </a:ln>
              <a:solidFill>
                <a:srgbClr val="17375E"/>
              </a:solidFill>
              <a:effectLst/>
              <a:uLnTx/>
              <a:uFillTx/>
              <a:latin typeface="+mj-lt"/>
              <a:ea typeface="+mj-ea"/>
              <a:cs typeface="+mj-cs"/>
            </a:endParaRPr>
          </a:p>
        </p:txBody>
      </p:sp>
      <p:sp>
        <p:nvSpPr>
          <p:cNvPr id="6" name="TextBox 5"/>
          <p:cNvSpPr txBox="1"/>
          <p:nvPr/>
        </p:nvSpPr>
        <p:spPr>
          <a:xfrm>
            <a:off x="16935" y="1594022"/>
            <a:ext cx="9127065" cy="2954655"/>
          </a:xfrm>
          <a:prstGeom prst="rect">
            <a:avLst/>
          </a:prstGeom>
          <a:noFill/>
        </p:spPr>
        <p:txBody>
          <a:bodyPr wrap="square" rtlCol="0">
            <a:spAutoFit/>
          </a:bodyPr>
          <a:lstStyle/>
          <a:p>
            <a:pPr marL="400050" indent="-400050"/>
            <a:endParaRPr lang="en-US" i="1" dirty="0" smtClean="0"/>
          </a:p>
          <a:p>
            <a:pPr marL="400050" indent="-400050"/>
            <a:r>
              <a:rPr lang="en-US" i="1" dirty="0" smtClean="0">
                <a:solidFill>
                  <a:srgbClr val="002060"/>
                </a:solidFill>
              </a:rPr>
              <a:t>             Studies for large-scale synchrotrons, e.g. PS2, S-SPS, LER and VLHC-Stage 1 show that miniaturization of warm-iron accelerator magnet  with superconducting  power  cable leads to a lower cost of synchrotron construction and utilization (cryogenic-plant included) with respect to the same synchrotrons if constructed  using a normal conducting power cable. </a:t>
            </a:r>
          </a:p>
          <a:p>
            <a:pPr marL="400050" indent="-400050"/>
            <a:r>
              <a:rPr lang="en-US" b="1" i="1" dirty="0" smtClean="0">
                <a:solidFill>
                  <a:srgbClr val="002060"/>
                </a:solidFill>
              </a:rPr>
              <a:t> </a:t>
            </a:r>
            <a:r>
              <a:rPr lang="en-US" i="1" dirty="0" smtClean="0"/>
              <a:t>             </a:t>
            </a:r>
          </a:p>
          <a:p>
            <a:pPr marL="400050" indent="-400050"/>
            <a:r>
              <a:rPr lang="en-US" sz="2000" i="1" dirty="0" smtClean="0">
                <a:solidFill>
                  <a:schemeClr val="accent3">
                    <a:lumMod val="50000"/>
                  </a:schemeClr>
                </a:solidFill>
              </a:rPr>
              <a:t>            In MAP project the RCS’s constitute large scale synchrotrons, so the application of  super- ferric (iron dominated with SC power cable) magnets for the </a:t>
            </a:r>
            <a:r>
              <a:rPr lang="en-US" sz="2000" i="1" dirty="0" err="1" smtClean="0">
                <a:solidFill>
                  <a:schemeClr val="accent3">
                    <a:lumMod val="50000"/>
                  </a:schemeClr>
                </a:solidFill>
              </a:rPr>
              <a:t>muon</a:t>
            </a:r>
            <a:r>
              <a:rPr lang="en-US" sz="2000" i="1" dirty="0" smtClean="0">
                <a:solidFill>
                  <a:schemeClr val="accent3">
                    <a:lumMod val="50000"/>
                  </a:schemeClr>
                </a:solidFill>
              </a:rPr>
              <a:t> acceleration synchrotrons is likely to be justified. </a:t>
            </a:r>
          </a:p>
        </p:txBody>
      </p:sp>
      <p:sp>
        <p:nvSpPr>
          <p:cNvPr id="7" name="Date Placeholder 3"/>
          <p:cNvSpPr>
            <a:spLocks noGrp="1"/>
          </p:cNvSpPr>
          <p:nvPr>
            <p:ph type="dt" sz="half" idx="10"/>
          </p:nvPr>
        </p:nvSpPr>
        <p:spPr>
          <a:xfrm>
            <a:off x="16934" y="6556849"/>
            <a:ext cx="1732895" cy="285745"/>
          </a:xfrm>
        </p:spPr>
        <p:txBody>
          <a:bodyPr/>
          <a:lstStyle/>
          <a:p>
            <a:r>
              <a:rPr lang="en-US" dirty="0" smtClean="0"/>
              <a:t>May 30, 2014</a:t>
            </a:r>
            <a:endParaRPr lang="en-US" dirty="0"/>
          </a:p>
        </p:txBody>
      </p:sp>
      <p:sp>
        <p:nvSpPr>
          <p:cNvPr id="8" name="Footer Placeholder 4"/>
          <p:cNvSpPr>
            <a:spLocks noGrp="1"/>
          </p:cNvSpPr>
          <p:nvPr>
            <p:ph type="ftr" sz="quarter" idx="11"/>
          </p:nvPr>
        </p:nvSpPr>
        <p:spPr>
          <a:xfrm>
            <a:off x="1732895" y="6547616"/>
            <a:ext cx="5674901" cy="310384"/>
          </a:xfrm>
        </p:spPr>
        <p:txBody>
          <a:bodyPr/>
          <a:lstStyle/>
          <a:p>
            <a:r>
              <a:rPr lang="en-US" dirty="0" smtClean="0"/>
              <a:t>Henryk Piekarz | </a:t>
            </a:r>
            <a:r>
              <a:rPr lang="en-US" dirty="0" err="1" smtClean="0"/>
              <a:t>Muon</a:t>
            </a:r>
            <a:r>
              <a:rPr lang="en-US" dirty="0" smtClean="0"/>
              <a:t> Collaboration Meeting (FNAL, May 27-31, 2014)</a:t>
            </a:r>
            <a:endParaRPr lang="en-US" dirty="0"/>
          </a:p>
        </p:txBody>
      </p:sp>
      <p:sp>
        <p:nvSpPr>
          <p:cNvPr id="9" name="Slide Number Placeholder 5"/>
          <p:cNvSpPr>
            <a:spLocks noGrp="1"/>
          </p:cNvSpPr>
          <p:nvPr>
            <p:ph type="sldNum" sz="quarter" idx="12"/>
          </p:nvPr>
        </p:nvSpPr>
        <p:spPr>
          <a:xfrm>
            <a:off x="7407796" y="6547616"/>
            <a:ext cx="1736203" cy="310384"/>
          </a:xfrm>
        </p:spPr>
        <p:txBody>
          <a:bodyPr/>
          <a:lstStyle/>
          <a:p>
            <a:fld id="{8A5FAC83-C8C4-8046-B35B-A89823688311}"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HTS Rapid-Cycling Magnet ?</a:t>
            </a:r>
            <a:endParaRPr lang="en-US" dirty="0"/>
          </a:p>
        </p:txBody>
      </p:sp>
      <p:sp>
        <p:nvSpPr>
          <p:cNvPr id="4" name="Date Placeholder 3"/>
          <p:cNvSpPr>
            <a:spLocks noGrp="1"/>
          </p:cNvSpPr>
          <p:nvPr>
            <p:ph type="dt" sz="half" idx="10"/>
          </p:nvPr>
        </p:nvSpPr>
        <p:spPr/>
        <p:txBody>
          <a:bodyPr/>
          <a:lstStyle/>
          <a:p>
            <a:r>
              <a:rPr lang="en-US" dirty="0" smtClean="0"/>
              <a:t>May 31, 2014</a:t>
            </a:r>
            <a:endParaRPr lang="en-US" dirty="0"/>
          </a:p>
        </p:txBody>
      </p:sp>
      <p:sp>
        <p:nvSpPr>
          <p:cNvPr id="5" name="Footer Placeholder 4"/>
          <p:cNvSpPr>
            <a:spLocks noGrp="1"/>
          </p:cNvSpPr>
          <p:nvPr>
            <p:ph type="ftr" sz="quarter" idx="11"/>
          </p:nvPr>
        </p:nvSpPr>
        <p:spPr/>
        <p:txBody>
          <a:bodyPr/>
          <a:lstStyle/>
          <a:p>
            <a:r>
              <a:rPr lang="en-US" dirty="0" smtClean="0"/>
              <a:t>John Tompkins | MAP Collaboration Meeting (FNAL, May 27-31, 2014)</a:t>
            </a:r>
            <a:endParaRPr lang="en-US" dirty="0"/>
          </a:p>
        </p:txBody>
      </p:sp>
      <p:sp>
        <p:nvSpPr>
          <p:cNvPr id="6" name="Slide Number Placeholder 5"/>
          <p:cNvSpPr>
            <a:spLocks noGrp="1"/>
          </p:cNvSpPr>
          <p:nvPr>
            <p:ph type="sldNum" sz="quarter" idx="12"/>
          </p:nvPr>
        </p:nvSpPr>
        <p:spPr/>
        <p:txBody>
          <a:bodyPr/>
          <a:lstStyle/>
          <a:p>
            <a:fld id="{8A5FAC83-C8C4-8046-B35B-A89823688311}" type="slidenum">
              <a:rPr lang="en-US" smtClean="0"/>
              <a:pPr/>
              <a:t>3</a:t>
            </a:fld>
            <a:endParaRPr lang="en-US" dirty="0"/>
          </a:p>
        </p:txBody>
      </p:sp>
      <p:sp>
        <p:nvSpPr>
          <p:cNvPr id="8" name="TextBox 7"/>
          <p:cNvSpPr txBox="1"/>
          <p:nvPr/>
        </p:nvSpPr>
        <p:spPr>
          <a:xfrm>
            <a:off x="777922" y="1678675"/>
            <a:ext cx="184731" cy="369332"/>
          </a:xfrm>
          <a:prstGeom prst="rect">
            <a:avLst/>
          </a:prstGeom>
          <a:noFill/>
        </p:spPr>
        <p:txBody>
          <a:bodyPr wrap="none" rtlCol="0">
            <a:spAutoFit/>
          </a:bodyPr>
          <a:lstStyle/>
          <a:p>
            <a:endParaRPr lang="en-US" dirty="0"/>
          </a:p>
        </p:txBody>
      </p:sp>
      <p:sp>
        <p:nvSpPr>
          <p:cNvPr id="9" name="TextBox 8"/>
          <p:cNvSpPr txBox="1"/>
          <p:nvPr/>
        </p:nvSpPr>
        <p:spPr>
          <a:xfrm>
            <a:off x="97934" y="2986640"/>
            <a:ext cx="8004114" cy="2308324"/>
          </a:xfrm>
          <a:prstGeom prst="rect">
            <a:avLst/>
          </a:prstGeom>
          <a:noFill/>
        </p:spPr>
        <p:txBody>
          <a:bodyPr wrap="none" rtlCol="0">
            <a:spAutoFit/>
          </a:bodyPr>
          <a:lstStyle/>
          <a:p>
            <a:r>
              <a:rPr lang="en-US" sz="1600" b="1" i="1" dirty="0" smtClean="0">
                <a:solidFill>
                  <a:srgbClr val="002060"/>
                </a:solidFill>
              </a:rPr>
              <a:t>    Attributes of accelerator magnet powered with HTS cable:</a:t>
            </a:r>
          </a:p>
          <a:p>
            <a:endParaRPr lang="en-US" sz="800" b="1" i="1" dirty="0" smtClean="0">
              <a:solidFill>
                <a:srgbClr val="002060"/>
              </a:solidFill>
            </a:endParaRPr>
          </a:p>
          <a:p>
            <a:pPr>
              <a:buFont typeface="Wingdings" pitchFamily="2" charset="2"/>
              <a:buChar char="q"/>
            </a:pPr>
            <a:r>
              <a:rPr lang="en-US" sz="1600" b="1" i="1" dirty="0" smtClean="0">
                <a:solidFill>
                  <a:srgbClr val="002060"/>
                </a:solidFill>
              </a:rPr>
              <a:t> Low dynamic cable power losses (with optimization of core and cable design)</a:t>
            </a:r>
          </a:p>
          <a:p>
            <a:pPr>
              <a:buFont typeface="Wingdings" pitchFamily="2" charset="2"/>
              <a:buChar char="q"/>
            </a:pPr>
            <a:r>
              <a:rPr lang="en-US" sz="1600" b="1" i="1" dirty="0" smtClean="0">
                <a:solidFill>
                  <a:srgbClr val="002060"/>
                </a:solidFill>
              </a:rPr>
              <a:t> Wide temperature margin for cable operation (20 K or more, if needed)</a:t>
            </a:r>
          </a:p>
          <a:p>
            <a:pPr>
              <a:buFont typeface="Wingdings" pitchFamily="2" charset="2"/>
              <a:buChar char="q"/>
            </a:pPr>
            <a:r>
              <a:rPr lang="en-US" sz="1600" b="1" i="1" dirty="0" smtClean="0">
                <a:solidFill>
                  <a:srgbClr val="002060"/>
                </a:solidFill>
              </a:rPr>
              <a:t> Resilience to radiation</a:t>
            </a:r>
          </a:p>
          <a:p>
            <a:pPr>
              <a:buFont typeface="Wingdings" pitchFamily="2" charset="2"/>
              <a:buChar char="q"/>
            </a:pPr>
            <a:r>
              <a:rPr lang="en-US" sz="1600" b="1" i="1" dirty="0" smtClean="0">
                <a:solidFill>
                  <a:srgbClr val="002060"/>
                </a:solidFill>
              </a:rPr>
              <a:t> High HTS current density leads to small size of power cable which results in:</a:t>
            </a:r>
          </a:p>
          <a:p>
            <a:r>
              <a:rPr lang="en-US" sz="1600" b="1" i="1" dirty="0" smtClean="0">
                <a:solidFill>
                  <a:srgbClr val="002060"/>
                </a:solidFill>
              </a:rPr>
              <a:t>           (1) Smaller magnet core and consequently lower core power losses </a:t>
            </a:r>
          </a:p>
          <a:p>
            <a:r>
              <a:rPr lang="en-US" sz="1600" b="1" i="1" dirty="0" smtClean="0">
                <a:solidFill>
                  <a:srgbClr val="002060"/>
                </a:solidFill>
              </a:rPr>
              <a:t>           (2) Lower magnetic inductance and consequently lower ramping power</a:t>
            </a:r>
          </a:p>
          <a:p>
            <a:endParaRPr lang="en-US" sz="800" b="1" i="1" dirty="0" smtClean="0">
              <a:solidFill>
                <a:srgbClr val="002060"/>
              </a:solidFill>
            </a:endParaRPr>
          </a:p>
          <a:p>
            <a:pPr>
              <a:buFont typeface="Wingdings" pitchFamily="2" charset="2"/>
              <a:buChar char="q"/>
            </a:pPr>
            <a:r>
              <a:rPr lang="en-US" sz="1600" b="1" i="1" dirty="0" smtClean="0">
                <a:solidFill>
                  <a:srgbClr val="002060"/>
                </a:solidFill>
              </a:rPr>
              <a:t> Small size of accelerator magnet reduces cost of materials and construction </a:t>
            </a:r>
          </a:p>
        </p:txBody>
      </p:sp>
      <p:sp>
        <p:nvSpPr>
          <p:cNvPr id="10" name="TextBox 9"/>
          <p:cNvSpPr txBox="1"/>
          <p:nvPr/>
        </p:nvSpPr>
        <p:spPr>
          <a:xfrm>
            <a:off x="1241946" y="1678675"/>
            <a:ext cx="184731" cy="369332"/>
          </a:xfrm>
          <a:prstGeom prst="rect">
            <a:avLst/>
          </a:prstGeom>
          <a:noFill/>
        </p:spPr>
        <p:txBody>
          <a:bodyPr wrap="none" rtlCol="0">
            <a:spAutoFit/>
          </a:bodyPr>
          <a:lstStyle/>
          <a:p>
            <a:endParaRPr lang="en-US" dirty="0"/>
          </a:p>
        </p:txBody>
      </p:sp>
      <p:sp>
        <p:nvSpPr>
          <p:cNvPr id="11" name="TextBox 10"/>
          <p:cNvSpPr txBox="1"/>
          <p:nvPr/>
        </p:nvSpPr>
        <p:spPr>
          <a:xfrm>
            <a:off x="777922" y="2048007"/>
            <a:ext cx="7245579" cy="830997"/>
          </a:xfrm>
          <a:prstGeom prst="rect">
            <a:avLst/>
          </a:prstGeom>
          <a:noFill/>
        </p:spPr>
        <p:txBody>
          <a:bodyPr wrap="square" rtlCol="0">
            <a:spAutoFit/>
          </a:bodyPr>
          <a:lstStyle/>
          <a:p>
            <a:r>
              <a:rPr lang="en-US" sz="1600" b="1" i="1" dirty="0" smtClean="0">
                <a:solidFill>
                  <a:srgbClr val="00B050"/>
                </a:solidFill>
              </a:rPr>
              <a:t>Goal: Develop HTS-based rapid-cycling magnet in order to:</a:t>
            </a:r>
          </a:p>
          <a:p>
            <a:r>
              <a:rPr lang="en-US" sz="1600" b="1" i="1" dirty="0" smtClean="0">
                <a:solidFill>
                  <a:srgbClr val="00B050"/>
                </a:solidFill>
              </a:rPr>
              <a:t>          (I) Minimize accelerator magnet required power and power losses</a:t>
            </a:r>
          </a:p>
          <a:p>
            <a:r>
              <a:rPr lang="en-US" sz="1600" b="1" i="1" dirty="0" smtClean="0">
                <a:solidFill>
                  <a:srgbClr val="00B050"/>
                </a:solidFill>
              </a:rPr>
              <a:t>         (II) Lower accelerator construction and operation costs</a:t>
            </a:r>
            <a:endParaRPr lang="en-US" sz="1600" b="1" i="1" dirty="0">
              <a:solidFill>
                <a:srgbClr val="00B050"/>
              </a:solidFill>
            </a:endParaRPr>
          </a:p>
        </p:txBody>
      </p:sp>
      <p:sp>
        <p:nvSpPr>
          <p:cNvPr id="13" name="TextBox 12"/>
          <p:cNvSpPr txBox="1"/>
          <p:nvPr/>
        </p:nvSpPr>
        <p:spPr>
          <a:xfrm>
            <a:off x="97934" y="1140066"/>
            <a:ext cx="8929897" cy="830997"/>
          </a:xfrm>
          <a:prstGeom prst="rect">
            <a:avLst/>
          </a:prstGeom>
          <a:noFill/>
        </p:spPr>
        <p:txBody>
          <a:bodyPr wrap="square" rtlCol="0">
            <a:spAutoFit/>
          </a:bodyPr>
          <a:lstStyle/>
          <a:p>
            <a:r>
              <a:rPr lang="en-US" sz="1600" b="1" i="1" dirty="0" err="1" smtClean="0"/>
              <a:t>Muon</a:t>
            </a:r>
            <a:r>
              <a:rPr lang="en-US" sz="1600" b="1" i="1" dirty="0" smtClean="0"/>
              <a:t> beam acceleration requires magnetic field cycling rates in </a:t>
            </a:r>
            <a:r>
              <a:rPr lang="en-US" sz="1600" b="1" i="1" dirty="0" smtClean="0">
                <a:solidFill>
                  <a:srgbClr val="C00000"/>
                </a:solidFill>
              </a:rPr>
              <a:t>~2000 T/s </a:t>
            </a:r>
            <a:r>
              <a:rPr lang="en-US" sz="1600" b="1" i="1" dirty="0" smtClean="0"/>
              <a:t>range, orders of magnitude beyond any known application with NC or SC magnets, leading to magnet system power exceeding anything experienced until now.</a:t>
            </a:r>
          </a:p>
        </p:txBody>
      </p:sp>
      <p:sp>
        <p:nvSpPr>
          <p:cNvPr id="12" name="TextBox 11"/>
          <p:cNvSpPr txBox="1"/>
          <p:nvPr/>
        </p:nvSpPr>
        <p:spPr>
          <a:xfrm>
            <a:off x="-18235" y="5433463"/>
            <a:ext cx="9046066" cy="615553"/>
          </a:xfrm>
          <a:prstGeom prst="rect">
            <a:avLst/>
          </a:prstGeom>
          <a:noFill/>
        </p:spPr>
        <p:txBody>
          <a:bodyPr wrap="square" rtlCol="0">
            <a:spAutoFit/>
          </a:bodyPr>
          <a:lstStyle/>
          <a:p>
            <a:r>
              <a:rPr lang="en-US" sz="1600" i="1" dirty="0" smtClean="0"/>
              <a:t>    Preliminary analysis</a:t>
            </a:r>
            <a:r>
              <a:rPr lang="en-US" sz="1600" i="1" baseline="30000" dirty="0" smtClean="0"/>
              <a:t>1) </a:t>
            </a:r>
            <a:r>
              <a:rPr lang="en-US" sz="1600" i="1" dirty="0" smtClean="0"/>
              <a:t>of super-ferric magnets powered with NC and SC (HTS) cables suggests   </a:t>
            </a:r>
          </a:p>
          <a:p>
            <a:r>
              <a:rPr lang="en-US" sz="1600" i="1" dirty="0" smtClean="0"/>
              <a:t>    strong minimization of the HTS magnet system required power relative to the NC one.</a:t>
            </a:r>
            <a:r>
              <a:rPr lang="en-US" i="1" dirty="0" smtClean="0"/>
              <a:t>  </a:t>
            </a:r>
            <a:endParaRPr lang="en-US" i="1" dirty="0"/>
          </a:p>
        </p:txBody>
      </p:sp>
      <p:sp>
        <p:nvSpPr>
          <p:cNvPr id="14" name="TextBox 13"/>
          <p:cNvSpPr txBox="1"/>
          <p:nvPr/>
        </p:nvSpPr>
        <p:spPr>
          <a:xfrm>
            <a:off x="231789" y="6049016"/>
            <a:ext cx="8306185" cy="276999"/>
          </a:xfrm>
          <a:prstGeom prst="rect">
            <a:avLst/>
          </a:prstGeom>
          <a:noFill/>
        </p:spPr>
        <p:txBody>
          <a:bodyPr wrap="none" rtlCol="0">
            <a:spAutoFit/>
          </a:bodyPr>
          <a:lstStyle/>
          <a:p>
            <a:r>
              <a:rPr lang="en-US" sz="1200" dirty="0" smtClean="0"/>
              <a:t>1) H. Piekarz, “A Preliminary Consideration  of SC Rapid Cycling Magnets for </a:t>
            </a:r>
            <a:r>
              <a:rPr lang="en-US" sz="1200" dirty="0" err="1" smtClean="0"/>
              <a:t>Muon</a:t>
            </a:r>
            <a:r>
              <a:rPr lang="en-US" sz="1200" dirty="0" smtClean="0"/>
              <a:t> Acceleration”, MAP-doc-4374, 2013</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32894" y="-3192"/>
            <a:ext cx="6536390" cy="98796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noProof="0" dirty="0" smtClean="0">
                <a:solidFill>
                  <a:schemeClr val="bg1"/>
                </a:solidFill>
                <a:latin typeface="+mj-lt"/>
                <a:ea typeface="+mj-ea"/>
                <a:cs typeface="+mj-cs"/>
              </a:rPr>
              <a:t>Magnetic Core and Cable designs </a:t>
            </a:r>
            <a:r>
              <a:rPr kumimoji="0" lang="en-US" sz="2400" b="0" i="0" u="none" strike="noStrike" kern="1200" cap="none" spc="0" normalizeH="0" baseline="0" noProof="0" dirty="0" smtClean="0">
                <a:ln>
                  <a:noFill/>
                </a:ln>
                <a:solidFill>
                  <a:schemeClr val="bg1"/>
                </a:solidFill>
                <a:effectLst/>
                <a:uLnTx/>
                <a:uFillTx/>
                <a:latin typeface="+mj-lt"/>
                <a:ea typeface="+mj-ea"/>
                <a:cs typeface="+mj-cs"/>
              </a:rPr>
              <a:t>for Rapid-Cycling HTS Magnet</a:t>
            </a:r>
            <a:endParaRPr kumimoji="0" lang="en-US" sz="24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TextBox 4"/>
          <p:cNvSpPr txBox="1"/>
          <p:nvPr/>
        </p:nvSpPr>
        <p:spPr>
          <a:xfrm>
            <a:off x="490653" y="1184828"/>
            <a:ext cx="8653346" cy="2185214"/>
          </a:xfrm>
          <a:prstGeom prst="rect">
            <a:avLst/>
          </a:prstGeom>
          <a:noFill/>
        </p:spPr>
        <p:txBody>
          <a:bodyPr wrap="square" rtlCol="0">
            <a:spAutoFit/>
          </a:bodyPr>
          <a:lstStyle/>
          <a:p>
            <a:r>
              <a:rPr lang="en-US" sz="1600" b="1" i="1" dirty="0" smtClean="0">
                <a:solidFill>
                  <a:srgbClr val="002060"/>
                </a:solidFill>
              </a:rPr>
              <a:t>Possible options to minimize core and cable power losses as well as ramping power:</a:t>
            </a:r>
          </a:p>
          <a:p>
            <a:endParaRPr lang="en-US" sz="800" b="1" i="1" dirty="0" smtClean="0">
              <a:solidFill>
                <a:srgbClr val="002060"/>
              </a:solidFill>
            </a:endParaRPr>
          </a:p>
          <a:p>
            <a:pPr marL="342900" indent="-342900"/>
            <a:r>
              <a:rPr lang="en-US" sz="1600" i="1" dirty="0" smtClean="0">
                <a:solidFill>
                  <a:srgbClr val="002060"/>
                </a:solidFill>
              </a:rPr>
              <a:t>1.   Minimize magnet core size, including the cable gap by using SC power cable. SC strand can carry 200 times more current than NC one. Smaller core size reduces its power loss, and smaller  cable gap reduces magnetic inductance minimizing the required ramping power.</a:t>
            </a:r>
          </a:p>
          <a:p>
            <a:pPr marL="342900" indent="-342900"/>
            <a:r>
              <a:rPr lang="en-US" sz="1600" i="1" dirty="0" smtClean="0">
                <a:solidFill>
                  <a:srgbClr val="002060"/>
                </a:solidFill>
              </a:rPr>
              <a:t> 2. Use core design (Fig.1) to minimize B-field crossing the conductor, and use the SC cable design (Fig.2) to minimize self-field coupling of the strands. Both actions will significantly reduce cable power loss.</a:t>
            </a:r>
          </a:p>
        </p:txBody>
      </p:sp>
      <p:sp>
        <p:nvSpPr>
          <p:cNvPr id="6" name="Date Placeholder 3"/>
          <p:cNvSpPr>
            <a:spLocks noGrp="1"/>
          </p:cNvSpPr>
          <p:nvPr>
            <p:ph type="dt" sz="half" idx="10"/>
          </p:nvPr>
        </p:nvSpPr>
        <p:spPr>
          <a:xfrm>
            <a:off x="16934" y="6556849"/>
            <a:ext cx="1732895" cy="285745"/>
          </a:xfrm>
        </p:spPr>
        <p:txBody>
          <a:bodyPr/>
          <a:lstStyle/>
          <a:p>
            <a:r>
              <a:rPr lang="en-US" dirty="0" smtClean="0"/>
              <a:t>May 30, 2014</a:t>
            </a:r>
            <a:endParaRPr lang="en-US" dirty="0"/>
          </a:p>
        </p:txBody>
      </p:sp>
      <p:sp>
        <p:nvSpPr>
          <p:cNvPr id="7" name="Footer Placeholder 4"/>
          <p:cNvSpPr>
            <a:spLocks noGrp="1"/>
          </p:cNvSpPr>
          <p:nvPr>
            <p:ph type="ftr" sz="quarter" idx="11"/>
          </p:nvPr>
        </p:nvSpPr>
        <p:spPr>
          <a:xfrm>
            <a:off x="1732895" y="6547616"/>
            <a:ext cx="5674901" cy="310384"/>
          </a:xfrm>
        </p:spPr>
        <p:txBody>
          <a:bodyPr/>
          <a:lstStyle/>
          <a:p>
            <a:r>
              <a:rPr lang="en-US" dirty="0" smtClean="0"/>
              <a:t>Henryk Piekarz | </a:t>
            </a:r>
            <a:r>
              <a:rPr lang="en-US" dirty="0" err="1" smtClean="0"/>
              <a:t>Muon</a:t>
            </a:r>
            <a:r>
              <a:rPr lang="en-US" dirty="0" smtClean="0"/>
              <a:t> Collaboration Meeting (FNAL, May 27-31, 2014)</a:t>
            </a:r>
            <a:endParaRPr lang="en-US" dirty="0"/>
          </a:p>
        </p:txBody>
      </p:sp>
      <p:sp>
        <p:nvSpPr>
          <p:cNvPr id="8" name="Slide Number Placeholder 5"/>
          <p:cNvSpPr>
            <a:spLocks noGrp="1"/>
          </p:cNvSpPr>
          <p:nvPr>
            <p:ph type="sldNum" sz="quarter" idx="12"/>
          </p:nvPr>
        </p:nvSpPr>
        <p:spPr>
          <a:xfrm>
            <a:off x="7407796" y="6547616"/>
            <a:ext cx="1736203" cy="310384"/>
          </a:xfrm>
        </p:spPr>
        <p:txBody>
          <a:bodyPr/>
          <a:lstStyle/>
          <a:p>
            <a:fld id="{8A5FAC83-C8C4-8046-B35B-A89823688311}" type="slidenum">
              <a:rPr lang="en-US" smtClean="0"/>
              <a:pPr/>
              <a:t>4</a:t>
            </a:fld>
            <a:endParaRPr lang="en-US" dirty="0"/>
          </a:p>
        </p:txBody>
      </p:sp>
      <p:pic>
        <p:nvPicPr>
          <p:cNvPr id="10" name="Picture 9" descr="Figure 1.jpg"/>
          <p:cNvPicPr/>
          <p:nvPr/>
        </p:nvPicPr>
        <p:blipFill>
          <a:blip r:embed="rId2" cstate="print"/>
          <a:stretch>
            <a:fillRect/>
          </a:stretch>
        </p:blipFill>
        <p:spPr>
          <a:xfrm>
            <a:off x="279470" y="3431597"/>
            <a:ext cx="3836020" cy="2331599"/>
          </a:xfrm>
          <a:prstGeom prst="rect">
            <a:avLst/>
          </a:prstGeom>
        </p:spPr>
      </p:pic>
      <p:sp>
        <p:nvSpPr>
          <p:cNvPr id="15" name="TextBox 14"/>
          <p:cNvSpPr txBox="1"/>
          <p:nvPr/>
        </p:nvSpPr>
        <p:spPr>
          <a:xfrm>
            <a:off x="16934" y="5763196"/>
            <a:ext cx="4465857" cy="646331"/>
          </a:xfrm>
          <a:prstGeom prst="rect">
            <a:avLst/>
          </a:prstGeom>
          <a:noFill/>
        </p:spPr>
        <p:txBody>
          <a:bodyPr wrap="square" rtlCol="0">
            <a:spAutoFit/>
          </a:bodyPr>
          <a:lstStyle/>
          <a:p>
            <a:r>
              <a:rPr lang="en-US" sz="1200" i="1" dirty="0" smtClean="0">
                <a:solidFill>
                  <a:srgbClr val="002060"/>
                </a:solidFill>
              </a:rPr>
              <a:t>Fig. 1 Cable size and position within core cavity help minimize core-induced field through cable space. Position B is the most optimal one with expected  &lt; (1-2)% gap field in cable space.</a:t>
            </a:r>
            <a:endParaRPr lang="en-US" sz="1400" i="1" dirty="0">
              <a:solidFill>
                <a:srgbClr val="002060"/>
              </a:solidFill>
            </a:endParaRPr>
          </a:p>
        </p:txBody>
      </p:sp>
      <p:pic>
        <p:nvPicPr>
          <p:cNvPr id="16" name="Picture 15" descr="HTS-COND-NEW-2.jpg"/>
          <p:cNvPicPr>
            <a:picLocks noChangeAspect="1"/>
          </p:cNvPicPr>
          <p:nvPr/>
        </p:nvPicPr>
        <p:blipFill>
          <a:blip r:embed="rId3" cstate="print"/>
          <a:stretch>
            <a:fillRect/>
          </a:stretch>
        </p:blipFill>
        <p:spPr>
          <a:xfrm>
            <a:off x="5508701" y="3246931"/>
            <a:ext cx="2760583" cy="2331599"/>
          </a:xfrm>
          <a:prstGeom prst="rect">
            <a:avLst/>
          </a:prstGeom>
        </p:spPr>
      </p:pic>
      <p:sp>
        <p:nvSpPr>
          <p:cNvPr id="17" name="TextBox 16"/>
          <p:cNvSpPr txBox="1"/>
          <p:nvPr/>
        </p:nvSpPr>
        <p:spPr>
          <a:xfrm>
            <a:off x="4482791" y="5578530"/>
            <a:ext cx="4516243" cy="830997"/>
          </a:xfrm>
          <a:prstGeom prst="rect">
            <a:avLst/>
          </a:prstGeom>
          <a:noFill/>
        </p:spPr>
        <p:txBody>
          <a:bodyPr wrap="square" rtlCol="0">
            <a:spAutoFit/>
          </a:bodyPr>
          <a:lstStyle/>
          <a:p>
            <a:r>
              <a:rPr lang="en-US" sz="1200" i="1" dirty="0" smtClean="0">
                <a:solidFill>
                  <a:srgbClr val="002060"/>
                </a:solidFill>
              </a:rPr>
              <a:t>Fig. 2 The HTS tape strands arranged into pairs with magnetic substrates facing each other. Additional substrate is placed  between the pairs. The 80 µm Ni5%W  tape absorbs field of</a:t>
            </a:r>
          </a:p>
          <a:p>
            <a:r>
              <a:rPr lang="en-US" sz="1200" i="1" dirty="0" smtClean="0">
                <a:solidFill>
                  <a:srgbClr val="002060"/>
                </a:solidFill>
              </a:rPr>
              <a:t>70 </a:t>
            </a:r>
            <a:r>
              <a:rPr lang="en-US" sz="1200" i="1" dirty="0" err="1" smtClean="0">
                <a:solidFill>
                  <a:srgbClr val="002060"/>
                </a:solidFill>
              </a:rPr>
              <a:t>mT</a:t>
            </a:r>
            <a:r>
              <a:rPr lang="en-US" sz="1200" i="1" dirty="0" smtClean="0">
                <a:solidFill>
                  <a:srgbClr val="002060"/>
                </a:solidFill>
              </a:rPr>
              <a:t> thus strongly suppressing strand’s self-field coupling.</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9918" y="984775"/>
            <a:ext cx="8606882" cy="1077218"/>
          </a:xfrm>
          <a:prstGeom prst="rect">
            <a:avLst/>
          </a:prstGeom>
          <a:noFill/>
        </p:spPr>
        <p:txBody>
          <a:bodyPr wrap="square" rtlCol="0">
            <a:spAutoFit/>
          </a:bodyPr>
          <a:lstStyle/>
          <a:p>
            <a:r>
              <a:rPr lang="en-US" sz="1600" i="1" dirty="0" smtClean="0"/>
              <a:t>The power loss of HTS cable (15 kA @ 25 K) was measured [1] in a ramping field up to 20 T/s. The cable was positioned at 8</a:t>
            </a:r>
            <a:r>
              <a:rPr lang="en-US" sz="1600" i="1" baseline="30000" dirty="0" smtClean="0"/>
              <a:t>0</a:t>
            </a:r>
            <a:r>
              <a:rPr lang="en-US" sz="1600" i="1" dirty="0" smtClean="0"/>
              <a:t> relative to B-field to account for a possible divergence in practical alignment. For the LTS cable (</a:t>
            </a:r>
            <a:r>
              <a:rPr lang="en-US" sz="1600" i="1" dirty="0" err="1" smtClean="0"/>
              <a:t>NbTi</a:t>
            </a:r>
            <a:r>
              <a:rPr lang="en-US" sz="1600" i="1" dirty="0" smtClean="0"/>
              <a:t>) of the same critical current and measured in the same conditions, the power loss at 4 T/s is equal to the HTS cable power loss at 20 T/s.</a:t>
            </a:r>
          </a:p>
        </p:txBody>
      </p:sp>
      <p:pic>
        <p:nvPicPr>
          <p:cNvPr id="10" name="Picture 9" descr="LTS-HTS-freq-2.jpg"/>
          <p:cNvPicPr/>
          <p:nvPr/>
        </p:nvPicPr>
        <p:blipFill>
          <a:blip r:embed="rId2" cstate="print"/>
          <a:stretch>
            <a:fillRect/>
          </a:stretch>
        </p:blipFill>
        <p:spPr>
          <a:xfrm>
            <a:off x="5873436" y="2123548"/>
            <a:ext cx="3119678" cy="2462382"/>
          </a:xfrm>
          <a:prstGeom prst="rect">
            <a:avLst/>
          </a:prstGeom>
        </p:spPr>
      </p:pic>
      <p:sp>
        <p:nvSpPr>
          <p:cNvPr id="13" name="TextBox 12"/>
          <p:cNvSpPr txBox="1"/>
          <p:nvPr/>
        </p:nvSpPr>
        <p:spPr>
          <a:xfrm>
            <a:off x="492514" y="5732007"/>
            <a:ext cx="8392786" cy="523220"/>
          </a:xfrm>
          <a:prstGeom prst="rect">
            <a:avLst/>
          </a:prstGeom>
          <a:noFill/>
        </p:spPr>
        <p:txBody>
          <a:bodyPr wrap="square" rtlCol="0">
            <a:spAutoFit/>
          </a:bodyPr>
          <a:lstStyle/>
          <a:p>
            <a:r>
              <a:rPr lang="en-US" sz="1400" b="1" i="1" dirty="0" smtClean="0"/>
              <a:t>Assuming 1% beam gap field crossing the cable space then the HTS test cable power loss at 20 T/s corresponds to 2000 T/s field in the beam gap, as required for the </a:t>
            </a:r>
            <a:r>
              <a:rPr lang="en-US" sz="1400" b="1" i="1" dirty="0" err="1" smtClean="0"/>
              <a:t>muon</a:t>
            </a:r>
            <a:r>
              <a:rPr lang="en-US" sz="1400" b="1" i="1" dirty="0" smtClean="0"/>
              <a:t> acceleration magnet.</a:t>
            </a:r>
            <a:endParaRPr lang="en-US" sz="1400" b="1" i="1" dirty="0"/>
          </a:p>
        </p:txBody>
      </p:sp>
      <p:sp>
        <p:nvSpPr>
          <p:cNvPr id="16" name="Title 1"/>
          <p:cNvSpPr txBox="1">
            <a:spLocks/>
          </p:cNvSpPr>
          <p:nvPr/>
        </p:nvSpPr>
        <p:spPr>
          <a:xfrm>
            <a:off x="1732894" y="-3192"/>
            <a:ext cx="6536390" cy="987967"/>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smtClean="0">
                <a:solidFill>
                  <a:schemeClr val="bg1"/>
                </a:solidFill>
                <a:latin typeface="+mj-lt"/>
                <a:ea typeface="+mj-ea"/>
                <a:cs typeface="+mj-cs"/>
              </a:rPr>
              <a:t>Expectations for HTS Cable Power Losses  </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17" name="Date Placeholder 3"/>
          <p:cNvSpPr>
            <a:spLocks noGrp="1"/>
          </p:cNvSpPr>
          <p:nvPr>
            <p:ph type="dt" sz="half" idx="10"/>
          </p:nvPr>
        </p:nvSpPr>
        <p:spPr>
          <a:xfrm>
            <a:off x="16934" y="6556849"/>
            <a:ext cx="1732895" cy="285745"/>
          </a:xfrm>
        </p:spPr>
        <p:txBody>
          <a:bodyPr/>
          <a:lstStyle/>
          <a:p>
            <a:r>
              <a:rPr lang="en-US" dirty="0" smtClean="0"/>
              <a:t>May 30, 2014</a:t>
            </a:r>
            <a:endParaRPr lang="en-US" dirty="0"/>
          </a:p>
        </p:txBody>
      </p:sp>
      <p:sp>
        <p:nvSpPr>
          <p:cNvPr id="19" name="Slide Number Placeholder 5"/>
          <p:cNvSpPr>
            <a:spLocks noGrp="1"/>
          </p:cNvSpPr>
          <p:nvPr>
            <p:ph type="sldNum" sz="quarter" idx="12"/>
          </p:nvPr>
        </p:nvSpPr>
        <p:spPr>
          <a:xfrm>
            <a:off x="7407796" y="6547616"/>
            <a:ext cx="1736203" cy="310384"/>
          </a:xfrm>
        </p:spPr>
        <p:txBody>
          <a:bodyPr/>
          <a:lstStyle/>
          <a:p>
            <a:fld id="{8A5FAC83-C8C4-8046-B35B-A89823688311}" type="slidenum">
              <a:rPr lang="en-US" smtClean="0"/>
              <a:pPr/>
              <a:t>5</a:t>
            </a:fld>
            <a:endParaRPr lang="en-US" dirty="0"/>
          </a:p>
        </p:txBody>
      </p:sp>
      <p:sp>
        <p:nvSpPr>
          <p:cNvPr id="20" name="Footer Placeholder 4"/>
          <p:cNvSpPr>
            <a:spLocks noGrp="1"/>
          </p:cNvSpPr>
          <p:nvPr>
            <p:ph type="ftr" sz="quarter" idx="11"/>
          </p:nvPr>
        </p:nvSpPr>
        <p:spPr>
          <a:xfrm>
            <a:off x="1732895" y="6547616"/>
            <a:ext cx="5674901" cy="310384"/>
          </a:xfrm>
        </p:spPr>
        <p:txBody>
          <a:bodyPr/>
          <a:lstStyle/>
          <a:p>
            <a:r>
              <a:rPr lang="en-US" dirty="0" smtClean="0"/>
              <a:t>Henryk Piekarz | </a:t>
            </a:r>
            <a:r>
              <a:rPr lang="en-US" dirty="0" err="1" smtClean="0"/>
              <a:t>Muon</a:t>
            </a:r>
            <a:r>
              <a:rPr lang="en-US" dirty="0" smtClean="0"/>
              <a:t> Collaboration Meeting (FNAL, May 27-31, 2014)</a:t>
            </a:r>
            <a:endParaRPr lang="en-US" dirty="0"/>
          </a:p>
        </p:txBody>
      </p:sp>
      <p:pic>
        <p:nvPicPr>
          <p:cNvPr id="23" name="Picture 22" descr="HTS-E4R-test-15.jpg"/>
          <p:cNvPicPr/>
          <p:nvPr/>
        </p:nvPicPr>
        <p:blipFill>
          <a:blip r:embed="rId3" cstate="print"/>
          <a:stretch>
            <a:fillRect/>
          </a:stretch>
        </p:blipFill>
        <p:spPr>
          <a:xfrm>
            <a:off x="79918" y="2310510"/>
            <a:ext cx="2979735" cy="2706307"/>
          </a:xfrm>
          <a:prstGeom prst="rect">
            <a:avLst/>
          </a:prstGeom>
        </p:spPr>
      </p:pic>
      <p:pic>
        <p:nvPicPr>
          <p:cNvPr id="24" name="Picture 23" descr="LTS-E4R-wire.jpg"/>
          <p:cNvPicPr/>
          <p:nvPr/>
        </p:nvPicPr>
        <p:blipFill>
          <a:blip r:embed="rId4" cstate="print"/>
          <a:stretch>
            <a:fillRect/>
          </a:stretch>
        </p:blipFill>
        <p:spPr>
          <a:xfrm>
            <a:off x="3406093" y="2552141"/>
            <a:ext cx="2116501" cy="2033789"/>
          </a:xfrm>
          <a:prstGeom prst="rect">
            <a:avLst/>
          </a:prstGeom>
        </p:spPr>
      </p:pic>
      <p:sp>
        <p:nvSpPr>
          <p:cNvPr id="25" name="TextBox 24"/>
          <p:cNvSpPr txBox="1"/>
          <p:nvPr/>
        </p:nvSpPr>
        <p:spPr>
          <a:xfrm>
            <a:off x="492514" y="5016817"/>
            <a:ext cx="2405980" cy="461665"/>
          </a:xfrm>
          <a:prstGeom prst="rect">
            <a:avLst/>
          </a:prstGeom>
          <a:noFill/>
        </p:spPr>
        <p:txBody>
          <a:bodyPr wrap="none" rtlCol="0">
            <a:spAutoFit/>
          </a:bodyPr>
          <a:lstStyle/>
          <a:p>
            <a:r>
              <a:rPr lang="en-US" sz="1200" dirty="0" smtClean="0"/>
              <a:t>A – HTS test cable cross-section</a:t>
            </a:r>
          </a:p>
          <a:p>
            <a:r>
              <a:rPr lang="en-US" sz="1200" dirty="0" smtClean="0"/>
              <a:t>B- Arrangement of HTS stack</a:t>
            </a:r>
            <a:endParaRPr lang="en-US" sz="1200" dirty="0"/>
          </a:p>
        </p:txBody>
      </p:sp>
      <p:sp>
        <p:nvSpPr>
          <p:cNvPr id="26" name="TextBox 25"/>
          <p:cNvSpPr txBox="1"/>
          <p:nvPr/>
        </p:nvSpPr>
        <p:spPr>
          <a:xfrm>
            <a:off x="3419326" y="5001429"/>
            <a:ext cx="2103268" cy="276999"/>
          </a:xfrm>
          <a:prstGeom prst="rect">
            <a:avLst/>
          </a:prstGeom>
          <a:noFill/>
        </p:spPr>
        <p:txBody>
          <a:bodyPr wrap="none" rtlCol="0">
            <a:spAutoFit/>
          </a:bodyPr>
          <a:lstStyle/>
          <a:p>
            <a:r>
              <a:rPr lang="en-US" sz="1200" dirty="0" smtClean="0"/>
              <a:t>LTS test cable cross-section</a:t>
            </a:r>
            <a:endParaRPr lang="en-US" sz="1200" dirty="0"/>
          </a:p>
        </p:txBody>
      </p:sp>
      <p:sp>
        <p:nvSpPr>
          <p:cNvPr id="27" name="TextBox 26"/>
          <p:cNvSpPr txBox="1"/>
          <p:nvPr/>
        </p:nvSpPr>
        <p:spPr>
          <a:xfrm>
            <a:off x="5873436" y="4632097"/>
            <a:ext cx="3142014" cy="646331"/>
          </a:xfrm>
          <a:prstGeom prst="rect">
            <a:avLst/>
          </a:prstGeom>
          <a:noFill/>
        </p:spPr>
        <p:txBody>
          <a:bodyPr wrap="none" rtlCol="0">
            <a:spAutoFit/>
          </a:bodyPr>
          <a:lstStyle/>
          <a:p>
            <a:r>
              <a:rPr lang="en-US" sz="1200" dirty="0" smtClean="0"/>
              <a:t>Measured and projected power loss of LTS </a:t>
            </a:r>
          </a:p>
          <a:p>
            <a:r>
              <a:rPr lang="en-US" sz="1200" dirty="0" smtClean="0"/>
              <a:t>and HTS cables in 2 -20 T/s range [1]</a:t>
            </a:r>
          </a:p>
          <a:p>
            <a:r>
              <a:rPr lang="en-US" sz="1200" dirty="0" smtClean="0"/>
              <a:t>[1] H. Piekarz et al., IEEE </a:t>
            </a:r>
            <a:r>
              <a:rPr lang="en-US" sz="1200" dirty="0" err="1" smtClean="0"/>
              <a:t>Vol</a:t>
            </a:r>
            <a:r>
              <a:rPr lang="en-US" sz="1200" dirty="0" smtClean="0"/>
              <a:t> 22 (2012)</a:t>
            </a:r>
            <a:endParaRPr lang="en-US" sz="10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Example of Relevant Synchrotron Parameters for Rapid-Cycling Magnet Design</a:t>
            </a:r>
            <a:endParaRPr lang="en-US" sz="2400" dirty="0"/>
          </a:p>
        </p:txBody>
      </p:sp>
      <p:sp>
        <p:nvSpPr>
          <p:cNvPr id="3" name="Content Placeholder 2"/>
          <p:cNvSpPr>
            <a:spLocks noGrp="1"/>
          </p:cNvSpPr>
          <p:nvPr>
            <p:ph idx="1"/>
          </p:nvPr>
        </p:nvSpPr>
        <p:spPr>
          <a:xfrm>
            <a:off x="370703" y="1299993"/>
            <a:ext cx="7636475" cy="630437"/>
          </a:xfrm>
        </p:spPr>
        <p:txBody>
          <a:bodyPr>
            <a:noAutofit/>
          </a:bodyPr>
          <a:lstStyle/>
          <a:p>
            <a:pPr marL="571500" indent="-571500">
              <a:buNone/>
            </a:pPr>
            <a:r>
              <a:rPr lang="en-US" sz="1600" b="1" i="1" dirty="0" smtClean="0">
                <a:solidFill>
                  <a:schemeClr val="tx2"/>
                </a:solidFill>
              </a:rPr>
              <a:t>Initial MAP High-Energy </a:t>
            </a:r>
            <a:r>
              <a:rPr lang="en-US" sz="1600" b="1" i="1" dirty="0" err="1" smtClean="0">
                <a:solidFill>
                  <a:schemeClr val="tx2"/>
                </a:solidFill>
              </a:rPr>
              <a:t>Muon</a:t>
            </a:r>
            <a:r>
              <a:rPr lang="en-US" sz="1600" b="1" i="1" dirty="0" smtClean="0">
                <a:solidFill>
                  <a:schemeClr val="tx2"/>
                </a:solidFill>
              </a:rPr>
              <a:t> Collider: </a:t>
            </a:r>
            <a:r>
              <a:rPr lang="en-US" sz="1600" b="1" i="1" dirty="0" smtClean="0"/>
              <a:t>Collision energy at 1.5 </a:t>
            </a:r>
            <a:r>
              <a:rPr lang="en-US" sz="1600" b="1" i="1" dirty="0" err="1" smtClean="0"/>
              <a:t>TeV</a:t>
            </a:r>
            <a:r>
              <a:rPr lang="en-US" sz="1600" b="1" i="1" dirty="0" smtClean="0"/>
              <a:t> </a:t>
            </a:r>
            <a:r>
              <a:rPr lang="en-US" sz="1600" i="1" dirty="0" smtClean="0"/>
              <a:t>using </a:t>
            </a:r>
          </a:p>
          <a:p>
            <a:pPr marL="571500" indent="-571500">
              <a:buNone/>
            </a:pPr>
            <a:r>
              <a:rPr lang="en-US" sz="1600" i="1" dirty="0" err="1" smtClean="0"/>
              <a:t>muon</a:t>
            </a:r>
            <a:r>
              <a:rPr lang="en-US" sz="1600" i="1" dirty="0" smtClean="0"/>
              <a:t> acceleration of (30 -&gt; 375) </a:t>
            </a:r>
            <a:r>
              <a:rPr lang="en-US" sz="1600" i="1" dirty="0" err="1" smtClean="0"/>
              <a:t>GeV</a:t>
            </a:r>
            <a:r>
              <a:rPr lang="en-US" sz="1600" i="1" dirty="0" smtClean="0"/>
              <a:t> (Synch. I) and (375 -&gt;750) </a:t>
            </a:r>
            <a:r>
              <a:rPr lang="en-US" sz="1600" i="1" dirty="0" err="1" smtClean="0"/>
              <a:t>GeV</a:t>
            </a:r>
            <a:r>
              <a:rPr lang="en-US" sz="1600" i="1" dirty="0" smtClean="0"/>
              <a:t> (Synch. II) </a:t>
            </a:r>
          </a:p>
        </p:txBody>
      </p:sp>
      <p:sp>
        <p:nvSpPr>
          <p:cNvPr id="4" name="Date Placeholder 3"/>
          <p:cNvSpPr>
            <a:spLocks noGrp="1"/>
          </p:cNvSpPr>
          <p:nvPr>
            <p:ph type="dt" sz="half" idx="10"/>
          </p:nvPr>
        </p:nvSpPr>
        <p:spPr/>
        <p:txBody>
          <a:bodyPr/>
          <a:lstStyle/>
          <a:p>
            <a:r>
              <a:rPr lang="en-US" dirty="0" smtClean="0"/>
              <a:t>May 30, 2014</a:t>
            </a:r>
            <a:endParaRPr lang="en-US" dirty="0"/>
          </a:p>
        </p:txBody>
      </p:sp>
      <p:sp>
        <p:nvSpPr>
          <p:cNvPr id="5" name="Footer Placeholder 4"/>
          <p:cNvSpPr>
            <a:spLocks noGrp="1"/>
          </p:cNvSpPr>
          <p:nvPr>
            <p:ph type="ftr" sz="quarter" idx="11"/>
          </p:nvPr>
        </p:nvSpPr>
        <p:spPr/>
        <p:txBody>
          <a:bodyPr/>
          <a:lstStyle/>
          <a:p>
            <a:r>
              <a:rPr lang="en-US" dirty="0" smtClean="0"/>
              <a:t>Henryk Piekarz | </a:t>
            </a:r>
            <a:r>
              <a:rPr lang="en-US" dirty="0" err="1" smtClean="0"/>
              <a:t>Muon</a:t>
            </a:r>
            <a:r>
              <a:rPr lang="en-US" dirty="0" smtClean="0"/>
              <a:t> Collaboration Meeting, May 27-31, 2014)</a:t>
            </a:r>
            <a:endParaRPr lang="en-US" dirty="0"/>
          </a:p>
        </p:txBody>
      </p:sp>
      <p:sp>
        <p:nvSpPr>
          <p:cNvPr id="6" name="Slide Number Placeholder 5"/>
          <p:cNvSpPr>
            <a:spLocks noGrp="1"/>
          </p:cNvSpPr>
          <p:nvPr>
            <p:ph type="sldNum" sz="quarter" idx="12"/>
          </p:nvPr>
        </p:nvSpPr>
        <p:spPr/>
        <p:txBody>
          <a:bodyPr/>
          <a:lstStyle/>
          <a:p>
            <a:fld id="{8A5FAC83-C8C4-8046-B35B-A89823688311}" type="slidenum">
              <a:rPr lang="en-US" smtClean="0"/>
              <a:pPr/>
              <a:t>6</a:t>
            </a:fld>
            <a:endParaRPr lang="en-US" dirty="0"/>
          </a:p>
        </p:txBody>
      </p:sp>
      <p:graphicFrame>
        <p:nvGraphicFramePr>
          <p:cNvPr id="11" name="Table 10"/>
          <p:cNvGraphicFramePr>
            <a:graphicFrameLocks noGrp="1"/>
          </p:cNvGraphicFramePr>
          <p:nvPr/>
        </p:nvGraphicFramePr>
        <p:xfrm>
          <a:off x="552154" y="2585696"/>
          <a:ext cx="4966856" cy="3491343"/>
        </p:xfrm>
        <a:graphic>
          <a:graphicData uri="http://schemas.openxmlformats.org/drawingml/2006/table">
            <a:tbl>
              <a:tblPr firstRow="1" bandRow="1">
                <a:tableStyleId>{5C22544A-7EE6-4342-B048-85BDC9FD1C3A}</a:tableStyleId>
              </a:tblPr>
              <a:tblGrid>
                <a:gridCol w="2483428"/>
                <a:gridCol w="1226128"/>
                <a:gridCol w="1257300"/>
              </a:tblGrid>
              <a:tr h="280555">
                <a:tc>
                  <a:txBody>
                    <a:bodyPr/>
                    <a:lstStyle/>
                    <a:p>
                      <a:r>
                        <a:rPr lang="en-US" sz="1000" dirty="0" smtClean="0"/>
                        <a:t>Parameter</a:t>
                      </a:r>
                      <a:endParaRPr lang="en-US" sz="1000" dirty="0"/>
                    </a:p>
                  </a:txBody>
                  <a:tcPr/>
                </a:tc>
                <a:tc>
                  <a:txBody>
                    <a:bodyPr/>
                    <a:lstStyle/>
                    <a:p>
                      <a:r>
                        <a:rPr lang="en-US" sz="1000" dirty="0" smtClean="0"/>
                        <a:t>   Synchrotron I</a:t>
                      </a:r>
                      <a:endParaRPr lang="en-US" sz="1000" dirty="0"/>
                    </a:p>
                  </a:txBody>
                  <a:tcPr/>
                </a:tc>
                <a:tc>
                  <a:txBody>
                    <a:bodyPr/>
                    <a:lstStyle/>
                    <a:p>
                      <a:r>
                        <a:rPr lang="en-US" sz="1000" dirty="0" smtClean="0"/>
                        <a:t>Synchrotron II *)</a:t>
                      </a:r>
                      <a:endParaRPr lang="en-US" sz="1000" dirty="0"/>
                    </a:p>
                  </a:txBody>
                  <a:tcPr/>
                </a:tc>
              </a:tr>
              <a:tr h="238991">
                <a:tc>
                  <a:txBody>
                    <a:bodyPr/>
                    <a:lstStyle/>
                    <a:p>
                      <a:r>
                        <a:rPr lang="en-US" sz="1000" dirty="0" smtClean="0"/>
                        <a:t>Circumference </a:t>
                      </a:r>
                      <a:r>
                        <a:rPr lang="en-US" sz="1000" baseline="0" dirty="0" smtClean="0"/>
                        <a:t> (</a:t>
                      </a:r>
                      <a:r>
                        <a:rPr lang="en-US" sz="1000" baseline="0" dirty="0" err="1" smtClean="0"/>
                        <a:t>Tev</a:t>
                      </a:r>
                      <a:r>
                        <a:rPr lang="en-US" sz="1000" dirty="0" err="1" smtClean="0"/>
                        <a:t>atron</a:t>
                      </a:r>
                      <a:r>
                        <a:rPr lang="en-US" sz="1000" dirty="0" smtClean="0"/>
                        <a:t> tunnel)     </a:t>
                      </a:r>
                      <a:r>
                        <a:rPr lang="en-US" sz="1000" baseline="0" dirty="0" smtClean="0"/>
                        <a:t> </a:t>
                      </a:r>
                      <a:r>
                        <a:rPr lang="en-US" sz="1000" dirty="0" smtClean="0"/>
                        <a:t>[m]</a:t>
                      </a:r>
                      <a:endParaRPr lang="en-US" sz="1000" dirty="0"/>
                    </a:p>
                  </a:txBody>
                  <a:tcPr/>
                </a:tc>
                <a:tc>
                  <a:txBody>
                    <a:bodyPr/>
                    <a:lstStyle/>
                    <a:p>
                      <a:r>
                        <a:rPr lang="en-US" sz="1000" baseline="0" dirty="0" smtClean="0"/>
                        <a:t>          </a:t>
                      </a:r>
                      <a:r>
                        <a:rPr lang="en-US" sz="1000" dirty="0" smtClean="0"/>
                        <a:t>6283</a:t>
                      </a:r>
                      <a:endParaRPr lang="en-US" sz="1000" dirty="0"/>
                    </a:p>
                  </a:txBody>
                  <a:tcPr/>
                </a:tc>
                <a:tc>
                  <a:txBody>
                    <a:bodyPr/>
                    <a:lstStyle/>
                    <a:p>
                      <a:r>
                        <a:rPr lang="en-US" sz="1000" dirty="0" smtClean="0"/>
                        <a:t>         6283</a:t>
                      </a:r>
                      <a:endParaRPr lang="en-US" sz="1000" dirty="0"/>
                    </a:p>
                  </a:txBody>
                  <a:tcPr/>
                </a:tc>
              </a:tr>
              <a:tr h="214052">
                <a:tc>
                  <a:txBody>
                    <a:bodyPr/>
                    <a:lstStyle/>
                    <a:p>
                      <a:r>
                        <a:rPr lang="en-US" sz="1000" dirty="0" smtClean="0"/>
                        <a:t>Injection energy                               [</a:t>
                      </a:r>
                      <a:r>
                        <a:rPr lang="en-US" sz="1000" dirty="0" err="1" smtClean="0"/>
                        <a:t>GeV</a:t>
                      </a:r>
                      <a:r>
                        <a:rPr lang="en-US" sz="1000" dirty="0" smtClean="0"/>
                        <a:t>]</a:t>
                      </a:r>
                      <a:endParaRPr lang="en-US" sz="1000" dirty="0"/>
                    </a:p>
                  </a:txBody>
                  <a:tcPr/>
                </a:tc>
                <a:tc>
                  <a:txBody>
                    <a:bodyPr/>
                    <a:lstStyle/>
                    <a:p>
                      <a:r>
                        <a:rPr lang="en-US" sz="1000" dirty="0" smtClean="0"/>
                        <a:t>           15</a:t>
                      </a:r>
                      <a:endParaRPr lang="en-US" sz="1000" dirty="0"/>
                    </a:p>
                  </a:txBody>
                  <a:tcPr/>
                </a:tc>
                <a:tc>
                  <a:txBody>
                    <a:bodyPr/>
                    <a:lstStyle/>
                    <a:p>
                      <a:r>
                        <a:rPr lang="en-US" sz="1000" dirty="0" smtClean="0"/>
                        <a:t>          375</a:t>
                      </a:r>
                      <a:endParaRPr lang="en-US" sz="1000" dirty="0"/>
                    </a:p>
                  </a:txBody>
                  <a:tcPr/>
                </a:tc>
              </a:tr>
              <a:tr h="270856">
                <a:tc>
                  <a:txBody>
                    <a:bodyPr/>
                    <a:lstStyle/>
                    <a:p>
                      <a:r>
                        <a:rPr lang="en-US" sz="1000" dirty="0" smtClean="0"/>
                        <a:t>Extraction</a:t>
                      </a:r>
                      <a:r>
                        <a:rPr lang="en-US" sz="1000" baseline="0" dirty="0" smtClean="0"/>
                        <a:t> energy                            [</a:t>
                      </a:r>
                      <a:r>
                        <a:rPr lang="en-US" sz="1000" baseline="0" dirty="0" err="1" smtClean="0"/>
                        <a:t>GeV</a:t>
                      </a:r>
                      <a:r>
                        <a:rPr lang="en-US" sz="1000" baseline="0" dirty="0" smtClean="0"/>
                        <a:t>]</a:t>
                      </a:r>
                      <a:endParaRPr lang="en-US" sz="1000" dirty="0"/>
                    </a:p>
                  </a:txBody>
                  <a:tcPr/>
                </a:tc>
                <a:tc>
                  <a:txBody>
                    <a:bodyPr/>
                    <a:lstStyle/>
                    <a:p>
                      <a:r>
                        <a:rPr lang="en-US" sz="1000" baseline="0" dirty="0" smtClean="0"/>
                        <a:t>          </a:t>
                      </a:r>
                      <a:r>
                        <a:rPr lang="en-US" sz="1000" dirty="0" smtClean="0"/>
                        <a:t>375</a:t>
                      </a:r>
                      <a:endParaRPr lang="en-US" sz="1000" dirty="0"/>
                    </a:p>
                  </a:txBody>
                  <a:tcPr/>
                </a:tc>
                <a:tc>
                  <a:txBody>
                    <a:bodyPr/>
                    <a:lstStyle/>
                    <a:p>
                      <a:r>
                        <a:rPr lang="en-US" sz="1000" dirty="0" smtClean="0"/>
                        <a:t>          750</a:t>
                      </a:r>
                      <a:endParaRPr lang="en-US" sz="1000" dirty="0"/>
                    </a:p>
                  </a:txBody>
                  <a:tcPr/>
                </a:tc>
              </a:tr>
              <a:tr h="247303">
                <a:tc>
                  <a:txBody>
                    <a:bodyPr/>
                    <a:lstStyle/>
                    <a:p>
                      <a:r>
                        <a:rPr lang="en-US" sz="1000" baseline="0" dirty="0" err="1" smtClean="0"/>
                        <a:t>Muon</a:t>
                      </a:r>
                      <a:r>
                        <a:rPr lang="en-US" sz="1000" baseline="0" dirty="0" smtClean="0"/>
                        <a:t> </a:t>
                      </a:r>
                      <a:r>
                        <a:rPr lang="en-US" sz="1000" dirty="0" smtClean="0"/>
                        <a:t>bunch</a:t>
                      </a:r>
                      <a:r>
                        <a:rPr lang="en-US" sz="1000" baseline="0" dirty="0" smtClean="0"/>
                        <a:t> </a:t>
                      </a:r>
                      <a:r>
                        <a:rPr lang="en-US" sz="1000" dirty="0" smtClean="0"/>
                        <a:t>polarity </a:t>
                      </a:r>
                      <a:r>
                        <a:rPr lang="en-US" sz="1000" baseline="0" dirty="0" smtClean="0"/>
                        <a:t> (collider ready)</a:t>
                      </a:r>
                      <a:endParaRPr lang="en-US" sz="1000" dirty="0"/>
                    </a:p>
                  </a:txBody>
                  <a:tcPr/>
                </a:tc>
                <a:tc>
                  <a:txBody>
                    <a:bodyPr/>
                    <a:lstStyle/>
                    <a:p>
                      <a:r>
                        <a:rPr lang="en-US" sz="1000" dirty="0" smtClean="0"/>
                        <a:t>        + </a:t>
                      </a:r>
                      <a:r>
                        <a:rPr lang="en-US" sz="1000" baseline="0" dirty="0" smtClean="0"/>
                        <a:t> &amp;   - </a:t>
                      </a:r>
                      <a:endParaRPr lang="en-US" sz="1000" dirty="0"/>
                    </a:p>
                  </a:txBody>
                  <a:tcPr/>
                </a:tc>
                <a:tc>
                  <a:txBody>
                    <a:bodyPr/>
                    <a:lstStyle/>
                    <a:p>
                      <a:r>
                        <a:rPr lang="en-US" sz="1000" dirty="0" smtClean="0"/>
                        <a:t>        +</a:t>
                      </a:r>
                      <a:r>
                        <a:rPr lang="en-US" sz="1000" baseline="0" dirty="0" smtClean="0"/>
                        <a:t>  </a:t>
                      </a:r>
                      <a:r>
                        <a:rPr lang="en-US" sz="1000" dirty="0" smtClean="0"/>
                        <a:t>&amp;  </a:t>
                      </a:r>
                      <a:r>
                        <a:rPr lang="en-US" sz="1000" baseline="0" dirty="0" smtClean="0"/>
                        <a:t> </a:t>
                      </a:r>
                      <a:r>
                        <a:rPr lang="en-US" sz="1000" dirty="0" smtClean="0"/>
                        <a:t>-  </a:t>
                      </a:r>
                      <a:endParaRPr lang="en-US" sz="1000" dirty="0"/>
                    </a:p>
                  </a:txBody>
                  <a:tcPr/>
                </a:tc>
              </a:tr>
              <a:tr h="247303">
                <a:tc>
                  <a:txBody>
                    <a:bodyPr/>
                    <a:lstStyle/>
                    <a:p>
                      <a:r>
                        <a:rPr lang="en-US" sz="1000" dirty="0" smtClean="0"/>
                        <a:t>Acceleration per </a:t>
                      </a:r>
                      <a:r>
                        <a:rPr lang="en-US" sz="1000" baseline="0" dirty="0" smtClean="0"/>
                        <a:t>orbit  *)         </a:t>
                      </a:r>
                      <a:r>
                        <a:rPr lang="en-US" sz="1000" dirty="0" smtClean="0"/>
                        <a:t>   </a:t>
                      </a:r>
                      <a:r>
                        <a:rPr lang="en-US" sz="1000" baseline="0" dirty="0" smtClean="0"/>
                        <a:t> </a:t>
                      </a:r>
                      <a:r>
                        <a:rPr lang="en-US" sz="1000" dirty="0" smtClean="0"/>
                        <a:t>   </a:t>
                      </a:r>
                      <a:r>
                        <a:rPr lang="en-US" sz="1000" baseline="0" dirty="0" smtClean="0"/>
                        <a:t> </a:t>
                      </a:r>
                      <a:r>
                        <a:rPr lang="en-US" sz="1000" dirty="0" smtClean="0"/>
                        <a:t>[</a:t>
                      </a:r>
                      <a:r>
                        <a:rPr lang="en-US" sz="1000" dirty="0" err="1" smtClean="0"/>
                        <a:t>GeV</a:t>
                      </a:r>
                      <a:r>
                        <a:rPr lang="en-US" sz="1000" dirty="0" smtClean="0"/>
                        <a:t>]</a:t>
                      </a:r>
                      <a:endParaRPr lang="en-US" sz="1000" dirty="0"/>
                    </a:p>
                  </a:txBody>
                  <a:tcPr/>
                </a:tc>
                <a:tc>
                  <a:txBody>
                    <a:bodyPr/>
                    <a:lstStyle/>
                    <a:p>
                      <a:r>
                        <a:rPr lang="en-US" sz="1000" dirty="0" smtClean="0"/>
                        <a:t>           15</a:t>
                      </a:r>
                      <a:endParaRPr lang="en-US" sz="1000" dirty="0"/>
                    </a:p>
                  </a:txBody>
                  <a:tcPr/>
                </a:tc>
                <a:tc>
                  <a:txBody>
                    <a:bodyPr/>
                    <a:lstStyle/>
                    <a:p>
                      <a:r>
                        <a:rPr lang="en-US" sz="1000" dirty="0" smtClean="0"/>
                        <a:t>           7.2</a:t>
                      </a:r>
                      <a:endParaRPr lang="en-US" sz="1000" dirty="0"/>
                    </a:p>
                  </a:txBody>
                  <a:tcPr/>
                </a:tc>
              </a:tr>
              <a:tr h="247303">
                <a:tc>
                  <a:txBody>
                    <a:bodyPr/>
                    <a:lstStyle/>
                    <a:p>
                      <a:r>
                        <a:rPr lang="en-US" sz="1000" dirty="0" smtClean="0"/>
                        <a:t>Number of orbits</a:t>
                      </a:r>
                      <a:endParaRPr lang="en-US" sz="1000" dirty="0"/>
                    </a:p>
                  </a:txBody>
                  <a:tcPr/>
                </a:tc>
                <a:tc>
                  <a:txBody>
                    <a:bodyPr/>
                    <a:lstStyle/>
                    <a:p>
                      <a:r>
                        <a:rPr lang="en-US" sz="1000" dirty="0" smtClean="0"/>
                        <a:t>           24</a:t>
                      </a:r>
                      <a:endParaRPr lang="en-US" sz="1000" dirty="0"/>
                    </a:p>
                  </a:txBody>
                  <a:tcPr/>
                </a:tc>
                <a:tc>
                  <a:txBody>
                    <a:bodyPr/>
                    <a:lstStyle/>
                    <a:p>
                      <a:r>
                        <a:rPr lang="en-US" sz="1000" dirty="0" smtClean="0"/>
                        <a:t>           52</a:t>
                      </a:r>
                      <a:endParaRPr lang="en-US" sz="1000" dirty="0"/>
                    </a:p>
                  </a:txBody>
                  <a:tcPr/>
                </a:tc>
              </a:tr>
              <a:tr h="247303">
                <a:tc>
                  <a:txBody>
                    <a:bodyPr/>
                    <a:lstStyle/>
                    <a:p>
                      <a:r>
                        <a:rPr lang="en-US" sz="1000" dirty="0" smtClean="0"/>
                        <a:t>Orbit circulation </a:t>
                      </a:r>
                      <a:r>
                        <a:rPr lang="en-US" sz="1000" baseline="0" dirty="0" smtClean="0"/>
                        <a:t> time                   </a:t>
                      </a:r>
                      <a:r>
                        <a:rPr lang="en-US" sz="1000" dirty="0" smtClean="0"/>
                        <a:t>     [µs]</a:t>
                      </a:r>
                      <a:endParaRPr lang="en-US" sz="1000" dirty="0"/>
                    </a:p>
                  </a:txBody>
                  <a:tcPr/>
                </a:tc>
                <a:tc>
                  <a:txBody>
                    <a:bodyPr/>
                    <a:lstStyle/>
                    <a:p>
                      <a:r>
                        <a:rPr lang="en-US" sz="1000" dirty="0" smtClean="0"/>
                        <a:t>           21</a:t>
                      </a:r>
                      <a:endParaRPr lang="en-US" sz="1000" dirty="0"/>
                    </a:p>
                  </a:txBody>
                  <a:tcPr/>
                </a:tc>
                <a:tc>
                  <a:txBody>
                    <a:bodyPr/>
                    <a:lstStyle/>
                    <a:p>
                      <a:r>
                        <a:rPr lang="en-US" sz="1000" dirty="0" smtClean="0"/>
                        <a:t>           21</a:t>
                      </a:r>
                      <a:endParaRPr lang="en-US" sz="1000" dirty="0"/>
                    </a:p>
                  </a:txBody>
                  <a:tcPr/>
                </a:tc>
              </a:tr>
              <a:tr h="222365">
                <a:tc>
                  <a:txBody>
                    <a:bodyPr/>
                    <a:lstStyle/>
                    <a:p>
                      <a:r>
                        <a:rPr lang="en-US" sz="1000" b="0" i="0" dirty="0" smtClean="0"/>
                        <a:t>Nominal acceleration period</a:t>
                      </a:r>
                      <a:r>
                        <a:rPr lang="en-US" sz="1000" b="0" i="0" baseline="0" dirty="0" smtClean="0"/>
                        <a:t>           </a:t>
                      </a:r>
                      <a:r>
                        <a:rPr lang="en-US" sz="1000" b="0" i="0" dirty="0" smtClean="0"/>
                        <a:t> [ms]</a:t>
                      </a:r>
                      <a:endParaRPr lang="en-US" sz="1000" b="0" i="0" dirty="0"/>
                    </a:p>
                  </a:txBody>
                  <a:tcPr/>
                </a:tc>
                <a:tc>
                  <a:txBody>
                    <a:bodyPr/>
                    <a:lstStyle/>
                    <a:p>
                      <a:r>
                        <a:rPr lang="en-US" sz="1000" b="0" i="0" dirty="0" smtClean="0"/>
                        <a:t>         0.504</a:t>
                      </a:r>
                      <a:endParaRPr lang="en-US" sz="1000" b="0" i="0" dirty="0"/>
                    </a:p>
                  </a:txBody>
                  <a:tcPr/>
                </a:tc>
                <a:tc>
                  <a:txBody>
                    <a:bodyPr/>
                    <a:lstStyle/>
                    <a:p>
                      <a:r>
                        <a:rPr lang="en-US" sz="1000" b="0" i="0" dirty="0" smtClean="0"/>
                        <a:t>          1.09</a:t>
                      </a:r>
                      <a:endParaRPr lang="en-US" sz="1000" b="0" i="0" dirty="0"/>
                    </a:p>
                  </a:txBody>
                  <a:tcPr/>
                </a:tc>
              </a:tr>
              <a:tr h="222365">
                <a:tc>
                  <a:txBody>
                    <a:bodyPr/>
                    <a:lstStyle/>
                    <a:p>
                      <a:r>
                        <a:rPr lang="en-US" sz="1000" dirty="0" smtClean="0"/>
                        <a:t>Beam gap :</a:t>
                      </a:r>
                      <a:r>
                        <a:rPr lang="en-US" sz="1000" baseline="0" dirty="0" smtClean="0"/>
                        <a:t> vert. x hor.          [mm x mm]</a:t>
                      </a:r>
                      <a:endParaRPr lang="en-US" sz="1000" dirty="0"/>
                    </a:p>
                  </a:txBody>
                  <a:tcPr/>
                </a:tc>
                <a:tc>
                  <a:txBody>
                    <a:bodyPr/>
                    <a:lstStyle/>
                    <a:p>
                      <a:r>
                        <a:rPr lang="en-US" sz="1000" dirty="0" smtClean="0"/>
                        <a:t>       25  x 100</a:t>
                      </a:r>
                      <a:endParaRPr lang="en-US" sz="1000" dirty="0"/>
                    </a:p>
                  </a:txBody>
                  <a:tcPr/>
                </a:tc>
                <a:tc>
                  <a:txBody>
                    <a:bodyPr/>
                    <a:lstStyle/>
                    <a:p>
                      <a:r>
                        <a:rPr lang="en-US" sz="1000" dirty="0" smtClean="0"/>
                        <a:t>       </a:t>
                      </a:r>
                      <a:r>
                        <a:rPr lang="en-US" sz="1000" smtClean="0"/>
                        <a:t>25  x </a:t>
                      </a:r>
                      <a:r>
                        <a:rPr lang="en-US" sz="1000" dirty="0" smtClean="0"/>
                        <a:t>100</a:t>
                      </a:r>
                      <a:endParaRPr lang="en-US" sz="1000" dirty="0"/>
                    </a:p>
                  </a:txBody>
                  <a:tcPr/>
                </a:tc>
              </a:tr>
              <a:tr h="222365">
                <a:tc>
                  <a:txBody>
                    <a:bodyPr/>
                    <a:lstStyle/>
                    <a:p>
                      <a:r>
                        <a:rPr lang="en-US" sz="1000" dirty="0" smtClean="0"/>
                        <a:t>B </a:t>
                      </a:r>
                      <a:r>
                        <a:rPr lang="en-US" sz="1000" baseline="-25000" dirty="0" smtClean="0"/>
                        <a:t>injection</a:t>
                      </a:r>
                      <a:r>
                        <a:rPr lang="en-US" sz="1000" baseline="0" dirty="0" smtClean="0"/>
                        <a:t> </a:t>
                      </a:r>
                      <a:r>
                        <a:rPr lang="en-US" sz="1000" dirty="0" smtClean="0"/>
                        <a:t>/ B </a:t>
                      </a:r>
                      <a:r>
                        <a:rPr lang="en-US" sz="1000" baseline="-25000" dirty="0" smtClean="0"/>
                        <a:t>extraction</a:t>
                      </a:r>
                      <a:r>
                        <a:rPr lang="en-US" sz="1000" baseline="0" dirty="0" smtClean="0"/>
                        <a:t>                         [T / T]</a:t>
                      </a:r>
                      <a:endParaRPr lang="en-US" sz="1000" dirty="0"/>
                    </a:p>
                  </a:txBody>
                  <a:tcPr/>
                </a:tc>
                <a:tc>
                  <a:txBody>
                    <a:bodyPr/>
                    <a:lstStyle/>
                    <a:p>
                      <a:r>
                        <a:rPr lang="en-US" sz="1000" dirty="0" smtClean="0"/>
                        <a:t>      0.15  / 1.8</a:t>
                      </a:r>
                      <a:endParaRPr lang="en-US" sz="1000" dirty="0"/>
                    </a:p>
                  </a:txBody>
                  <a:tcPr/>
                </a:tc>
                <a:tc>
                  <a:txBody>
                    <a:bodyPr/>
                    <a:lstStyle/>
                    <a:p>
                      <a:r>
                        <a:rPr lang="en-US" sz="1000" dirty="0" smtClean="0"/>
                        <a:t>     +1.8  /  -1.8</a:t>
                      </a:r>
                      <a:endParaRPr lang="en-US" sz="1000" dirty="0"/>
                    </a:p>
                  </a:txBody>
                  <a:tcPr/>
                </a:tc>
              </a:tr>
              <a:tr h="222365">
                <a:tc>
                  <a:txBody>
                    <a:bodyPr/>
                    <a:lstStyle/>
                    <a:p>
                      <a:r>
                        <a:rPr lang="en-US" sz="1000" b="0" i="0" baseline="0" dirty="0" smtClean="0"/>
                        <a:t>B-field wave-form</a:t>
                      </a:r>
                      <a:endParaRPr lang="en-US" sz="1000" b="0" i="0" baseline="0" dirty="0"/>
                    </a:p>
                  </a:txBody>
                  <a:tcPr/>
                </a:tc>
                <a:tc>
                  <a:txBody>
                    <a:bodyPr/>
                    <a:lstStyle/>
                    <a:p>
                      <a:r>
                        <a:rPr lang="en-US" sz="1000" b="0" i="0" baseline="0" dirty="0" smtClean="0"/>
                        <a:t>       triangular</a:t>
                      </a:r>
                      <a:endParaRPr lang="en-US" sz="1000" b="0" i="0" baseline="0" dirty="0"/>
                    </a:p>
                  </a:txBody>
                  <a:tcPr/>
                </a:tc>
                <a:tc>
                  <a:txBody>
                    <a:bodyPr/>
                    <a:lstStyle/>
                    <a:p>
                      <a:r>
                        <a:rPr lang="en-US" sz="1000" b="0" i="0" baseline="0" dirty="0" smtClean="0"/>
                        <a:t>       sin-wave</a:t>
                      </a:r>
                      <a:endParaRPr lang="en-US" sz="1000" b="0" i="0" baseline="0" dirty="0"/>
                    </a:p>
                  </a:txBody>
                  <a:tcPr/>
                </a:tc>
              </a:tr>
              <a:tr h="222365">
                <a:tc>
                  <a:txBody>
                    <a:bodyPr/>
                    <a:lstStyle/>
                    <a:p>
                      <a:r>
                        <a:rPr lang="en-US" sz="1000" b="1" i="1" baseline="0" dirty="0" smtClean="0">
                          <a:solidFill>
                            <a:srgbClr val="C00000"/>
                          </a:solidFill>
                        </a:rPr>
                        <a:t>Nominal dB/</a:t>
                      </a:r>
                      <a:r>
                        <a:rPr lang="en-US" sz="1000" b="1" i="1" baseline="0" dirty="0" err="1" smtClean="0">
                          <a:solidFill>
                            <a:srgbClr val="C00000"/>
                          </a:solidFill>
                        </a:rPr>
                        <a:t>dt</a:t>
                      </a:r>
                      <a:r>
                        <a:rPr lang="en-US" sz="1000" b="1" i="1" baseline="0" dirty="0" smtClean="0">
                          <a:solidFill>
                            <a:srgbClr val="C00000"/>
                          </a:solidFill>
                        </a:rPr>
                        <a:t>  (beam gap)           [T/s]</a:t>
                      </a:r>
                      <a:endParaRPr lang="en-US" sz="1000" b="1" i="1" baseline="0" dirty="0">
                        <a:solidFill>
                          <a:srgbClr val="C00000"/>
                        </a:solidFill>
                      </a:endParaRPr>
                    </a:p>
                  </a:txBody>
                  <a:tcPr/>
                </a:tc>
                <a:tc>
                  <a:txBody>
                    <a:bodyPr/>
                    <a:lstStyle/>
                    <a:p>
                      <a:r>
                        <a:rPr lang="en-US" sz="1000" b="1" i="1" baseline="0" dirty="0" smtClean="0">
                          <a:solidFill>
                            <a:srgbClr val="C00000"/>
                          </a:solidFill>
                        </a:rPr>
                        <a:t>         2000</a:t>
                      </a:r>
                      <a:endParaRPr lang="en-US" sz="1000" b="1" i="1" baseline="0" dirty="0">
                        <a:solidFill>
                          <a:srgbClr val="C00000"/>
                        </a:solidFill>
                      </a:endParaRPr>
                    </a:p>
                  </a:txBody>
                  <a:tcPr/>
                </a:tc>
                <a:tc>
                  <a:txBody>
                    <a:bodyPr/>
                    <a:lstStyle/>
                    <a:p>
                      <a:r>
                        <a:rPr lang="en-US" sz="1000" b="1" i="1" baseline="0" dirty="0" smtClean="0">
                          <a:solidFill>
                            <a:srgbClr val="C00000"/>
                          </a:solidFill>
                        </a:rPr>
                        <a:t>         2000</a:t>
                      </a:r>
                      <a:endParaRPr lang="en-US" sz="1000" b="1" i="1" baseline="0" dirty="0">
                        <a:solidFill>
                          <a:srgbClr val="C00000"/>
                        </a:solidFill>
                      </a:endParaRPr>
                    </a:p>
                  </a:txBody>
                  <a:tcPr/>
                </a:tc>
              </a:tr>
              <a:tr h="222365">
                <a:tc>
                  <a:txBody>
                    <a:bodyPr/>
                    <a:lstStyle/>
                    <a:p>
                      <a:r>
                        <a:rPr lang="en-US" sz="1000" dirty="0" smtClean="0"/>
                        <a:t>Bunch frequency                              [Hz]</a:t>
                      </a:r>
                      <a:endParaRPr lang="en-US" sz="1000" dirty="0"/>
                    </a:p>
                  </a:txBody>
                  <a:tcPr/>
                </a:tc>
                <a:tc>
                  <a:txBody>
                    <a:bodyPr/>
                    <a:lstStyle/>
                    <a:p>
                      <a:r>
                        <a:rPr lang="en-US" sz="1000" baseline="0" dirty="0" smtClean="0"/>
                        <a:t>          1</a:t>
                      </a:r>
                      <a:r>
                        <a:rPr lang="en-US" sz="1000" dirty="0" smtClean="0"/>
                        <a:t>5</a:t>
                      </a:r>
                      <a:endParaRPr lang="en-US" sz="1000" dirty="0"/>
                    </a:p>
                  </a:txBody>
                  <a:tcPr/>
                </a:tc>
                <a:tc>
                  <a:txBody>
                    <a:bodyPr/>
                    <a:lstStyle/>
                    <a:p>
                      <a:r>
                        <a:rPr lang="en-US" sz="1000" dirty="0" smtClean="0"/>
                        <a:t>           15</a:t>
                      </a:r>
                      <a:endParaRPr lang="en-US" sz="1000" dirty="0"/>
                    </a:p>
                  </a:txBody>
                  <a:tcPr/>
                </a:tc>
              </a:tr>
            </a:tbl>
          </a:graphicData>
        </a:graphic>
      </p:graphicFrame>
      <p:sp>
        <p:nvSpPr>
          <p:cNvPr id="12" name="TextBox 11"/>
          <p:cNvSpPr txBox="1"/>
          <p:nvPr/>
        </p:nvSpPr>
        <p:spPr>
          <a:xfrm>
            <a:off x="1172172" y="2153821"/>
            <a:ext cx="3385863" cy="307777"/>
          </a:xfrm>
          <a:prstGeom prst="rect">
            <a:avLst/>
          </a:prstGeom>
          <a:noFill/>
        </p:spPr>
        <p:txBody>
          <a:bodyPr wrap="none" rtlCol="0">
            <a:spAutoFit/>
          </a:bodyPr>
          <a:lstStyle/>
          <a:p>
            <a:r>
              <a:rPr lang="en-US" sz="1400" i="1" dirty="0" smtClean="0"/>
              <a:t>Main parameters of Synchrotron I and II</a:t>
            </a:r>
            <a:endParaRPr lang="en-US" sz="1400" i="1" dirty="0"/>
          </a:p>
        </p:txBody>
      </p:sp>
      <p:sp>
        <p:nvSpPr>
          <p:cNvPr id="17" name="TextBox 16"/>
          <p:cNvSpPr txBox="1"/>
          <p:nvPr/>
        </p:nvSpPr>
        <p:spPr>
          <a:xfrm>
            <a:off x="6223613" y="3867665"/>
            <a:ext cx="2175102" cy="230832"/>
          </a:xfrm>
          <a:prstGeom prst="rect">
            <a:avLst/>
          </a:prstGeom>
          <a:noFill/>
        </p:spPr>
        <p:txBody>
          <a:bodyPr wrap="square" rtlCol="0">
            <a:spAutoFit/>
          </a:bodyPr>
          <a:lstStyle/>
          <a:p>
            <a:r>
              <a:rPr lang="en-US" sz="900" b="1" i="1" dirty="0" smtClean="0"/>
              <a:t>*) Determines </a:t>
            </a:r>
            <a:r>
              <a:rPr lang="en-US" sz="900" b="1" i="1" dirty="0" err="1" smtClean="0"/>
              <a:t>muon</a:t>
            </a:r>
            <a:r>
              <a:rPr lang="en-US" sz="900" b="1" i="1" dirty="0" smtClean="0"/>
              <a:t>  survival rate</a:t>
            </a:r>
            <a:endParaRPr lang="en-US" sz="900" b="1" i="1" dirty="0"/>
          </a:p>
        </p:txBody>
      </p:sp>
      <p:sp>
        <p:nvSpPr>
          <p:cNvPr id="15" name="TextBox 14"/>
          <p:cNvSpPr txBox="1"/>
          <p:nvPr/>
        </p:nvSpPr>
        <p:spPr>
          <a:xfrm>
            <a:off x="5753788" y="2585696"/>
            <a:ext cx="1922321" cy="230832"/>
          </a:xfrm>
          <a:prstGeom prst="rect">
            <a:avLst/>
          </a:prstGeom>
          <a:noFill/>
        </p:spPr>
        <p:txBody>
          <a:bodyPr wrap="none" rtlCol="0">
            <a:spAutoFit/>
          </a:bodyPr>
          <a:lstStyle/>
          <a:p>
            <a:r>
              <a:rPr lang="en-US" sz="900" b="1" i="1" dirty="0" smtClean="0"/>
              <a:t>*) Also employs 8T DC magn</a:t>
            </a:r>
            <a:r>
              <a:rPr lang="en-US" sz="900" b="1" dirty="0" smtClean="0"/>
              <a:t>ets</a:t>
            </a:r>
            <a:endParaRPr lang="en-US" sz="900" b="1" dirty="0"/>
          </a:p>
        </p:txBody>
      </p:sp>
      <p:sp>
        <p:nvSpPr>
          <p:cNvPr id="16" name="TextBox 15"/>
          <p:cNvSpPr txBox="1"/>
          <p:nvPr/>
        </p:nvSpPr>
        <p:spPr>
          <a:xfrm>
            <a:off x="6081151" y="4744995"/>
            <a:ext cx="2839239" cy="369332"/>
          </a:xfrm>
          <a:prstGeom prst="rect">
            <a:avLst/>
          </a:prstGeom>
          <a:noFill/>
        </p:spPr>
        <p:txBody>
          <a:bodyPr wrap="none" rtlCol="0">
            <a:spAutoFit/>
          </a:bodyPr>
          <a:lstStyle/>
          <a:p>
            <a:r>
              <a:rPr lang="en-US" sz="900" b="1" i="1" dirty="0" smtClean="0"/>
              <a:t>Beam gap accommodates elliptical ceramic pipe</a:t>
            </a:r>
          </a:p>
          <a:p>
            <a:r>
              <a:rPr lang="en-US" sz="900" b="1" i="1" dirty="0" smtClean="0"/>
              <a:t> of  18 mm (v) x 60 mm (h) inner dimensions.</a:t>
            </a:r>
          </a:p>
        </p:txBody>
      </p:sp>
      <p:cxnSp>
        <p:nvCxnSpPr>
          <p:cNvPr id="23" name="Straight Arrow Connector 22"/>
          <p:cNvCxnSpPr/>
          <p:nvPr/>
        </p:nvCxnSpPr>
        <p:spPr>
          <a:xfrm flipH="1">
            <a:off x="5753788" y="4917989"/>
            <a:ext cx="3273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7" idx="1"/>
          </p:cNvCxnSpPr>
          <p:nvPr/>
        </p:nvCxnSpPr>
        <p:spPr>
          <a:xfrm flipH="1">
            <a:off x="5815507" y="3983081"/>
            <a:ext cx="40810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Q:\PS2\E4R-test\E4R-mag-test\l2-REPORTS\hts-muon-mag.jpg"/>
          <p:cNvPicPr>
            <a:picLocks noChangeAspect="1" noChangeArrowheads="1"/>
          </p:cNvPicPr>
          <p:nvPr/>
        </p:nvPicPr>
        <p:blipFill>
          <a:blip r:embed="rId2"/>
          <a:srcRect/>
          <a:stretch>
            <a:fillRect/>
          </a:stretch>
        </p:blipFill>
        <p:spPr bwMode="auto">
          <a:xfrm>
            <a:off x="211873" y="1352347"/>
            <a:ext cx="2765502" cy="1769547"/>
          </a:xfrm>
          <a:prstGeom prst="rect">
            <a:avLst/>
          </a:prstGeom>
          <a:noFill/>
        </p:spPr>
      </p:pic>
      <p:sp>
        <p:nvSpPr>
          <p:cNvPr id="6" name="Title 1"/>
          <p:cNvSpPr txBox="1">
            <a:spLocks/>
          </p:cNvSpPr>
          <p:nvPr/>
        </p:nvSpPr>
        <p:spPr>
          <a:xfrm>
            <a:off x="1732894" y="-3192"/>
            <a:ext cx="6536390" cy="98796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mj-lt"/>
                <a:ea typeface="+mj-ea"/>
                <a:cs typeface="+mj-cs"/>
              </a:rPr>
              <a:t>Tentative Projection of Required Power for SC and NC Options</a:t>
            </a:r>
            <a:r>
              <a:rPr kumimoji="0" lang="en-US" sz="2400" b="0" i="0" u="none" strike="noStrike" kern="1200" cap="none" spc="0" normalizeH="0" noProof="0" dirty="0" smtClean="0">
                <a:ln>
                  <a:noFill/>
                </a:ln>
                <a:solidFill>
                  <a:schemeClr val="bg1"/>
                </a:solidFill>
                <a:effectLst/>
                <a:uLnTx/>
                <a:uFillTx/>
                <a:latin typeface="+mj-lt"/>
                <a:ea typeface="+mj-ea"/>
                <a:cs typeface="+mj-cs"/>
              </a:rPr>
              <a:t> </a:t>
            </a:r>
            <a:r>
              <a:rPr lang="en-US" sz="2400" dirty="0" smtClean="0">
                <a:solidFill>
                  <a:schemeClr val="bg1"/>
                </a:solidFill>
                <a:latin typeface="+mj-lt"/>
                <a:ea typeface="+mj-ea"/>
                <a:cs typeface="+mj-cs"/>
              </a:rPr>
              <a:t>of </a:t>
            </a:r>
            <a:r>
              <a:rPr kumimoji="0" lang="en-US" sz="2400" b="0" i="0" u="none" strike="noStrike" kern="1200" cap="none" spc="0" normalizeH="0" baseline="0" noProof="0" dirty="0" smtClean="0">
                <a:ln>
                  <a:noFill/>
                </a:ln>
                <a:solidFill>
                  <a:schemeClr val="bg1"/>
                </a:solidFill>
                <a:effectLst/>
                <a:uLnTx/>
                <a:uFillTx/>
                <a:latin typeface="+mj-lt"/>
                <a:ea typeface="+mj-ea"/>
                <a:cs typeface="+mj-cs"/>
              </a:rPr>
              <a:t>Rapid-Cycling Magnet</a:t>
            </a:r>
            <a:endParaRPr kumimoji="0" lang="en-US" sz="2400" b="0" i="0" u="none" strike="noStrike" kern="1200" cap="none" spc="0" normalizeH="0" baseline="0" noProof="0" dirty="0">
              <a:ln>
                <a:noFill/>
              </a:ln>
              <a:solidFill>
                <a:schemeClr val="bg1"/>
              </a:solidFill>
              <a:effectLst/>
              <a:uLnTx/>
              <a:uFillTx/>
              <a:latin typeface="+mj-lt"/>
              <a:ea typeface="+mj-ea"/>
              <a:cs typeface="+mj-cs"/>
            </a:endParaRPr>
          </a:p>
        </p:txBody>
      </p:sp>
      <p:pic>
        <p:nvPicPr>
          <p:cNvPr id="8" name="Picture 7" descr="miss-mag.jpg"/>
          <p:cNvPicPr>
            <a:picLocks noChangeAspect="1"/>
          </p:cNvPicPr>
          <p:nvPr/>
        </p:nvPicPr>
        <p:blipFill>
          <a:blip r:embed="rId3"/>
          <a:stretch>
            <a:fillRect/>
          </a:stretch>
        </p:blipFill>
        <p:spPr>
          <a:xfrm>
            <a:off x="211873" y="3573408"/>
            <a:ext cx="3555505" cy="2570914"/>
          </a:xfrm>
          <a:prstGeom prst="rect">
            <a:avLst/>
          </a:prstGeom>
        </p:spPr>
      </p:pic>
      <p:sp>
        <p:nvSpPr>
          <p:cNvPr id="9" name="TextBox 8"/>
          <p:cNvSpPr txBox="1"/>
          <p:nvPr/>
        </p:nvSpPr>
        <p:spPr>
          <a:xfrm>
            <a:off x="88854" y="3121894"/>
            <a:ext cx="3191899" cy="246221"/>
          </a:xfrm>
          <a:prstGeom prst="rect">
            <a:avLst/>
          </a:prstGeom>
          <a:noFill/>
        </p:spPr>
        <p:txBody>
          <a:bodyPr wrap="none" rtlCol="0">
            <a:spAutoFit/>
          </a:bodyPr>
          <a:lstStyle/>
          <a:p>
            <a:r>
              <a:rPr lang="en-US" sz="1000" i="1" dirty="0" smtClean="0"/>
              <a:t>Sketch of HTS rapid-cycling magnet with 25 mm gap.</a:t>
            </a:r>
            <a:endParaRPr lang="en-US" sz="1000" i="1" dirty="0"/>
          </a:p>
        </p:txBody>
      </p:sp>
      <p:sp>
        <p:nvSpPr>
          <p:cNvPr id="10" name="TextBox 9"/>
          <p:cNvSpPr txBox="1"/>
          <p:nvPr/>
        </p:nvSpPr>
        <p:spPr>
          <a:xfrm>
            <a:off x="0" y="6144322"/>
            <a:ext cx="3706464" cy="246221"/>
          </a:xfrm>
          <a:prstGeom prst="rect">
            <a:avLst/>
          </a:prstGeom>
          <a:noFill/>
        </p:spPr>
        <p:txBody>
          <a:bodyPr wrap="none" rtlCol="0">
            <a:spAutoFit/>
          </a:bodyPr>
          <a:lstStyle/>
          <a:p>
            <a:r>
              <a:rPr lang="en-US" sz="1000" i="1" dirty="0" smtClean="0"/>
              <a:t>Sketch of copper based rapid-cycling magnet with 25 mm gap.</a:t>
            </a:r>
            <a:endParaRPr lang="en-US" i="1" dirty="0"/>
          </a:p>
        </p:txBody>
      </p:sp>
      <p:sp>
        <p:nvSpPr>
          <p:cNvPr id="12" name="TextBox 11"/>
          <p:cNvSpPr txBox="1"/>
          <p:nvPr/>
        </p:nvSpPr>
        <p:spPr>
          <a:xfrm>
            <a:off x="4103649" y="1137424"/>
            <a:ext cx="4023858" cy="954107"/>
          </a:xfrm>
          <a:prstGeom prst="rect">
            <a:avLst/>
          </a:prstGeom>
          <a:noFill/>
        </p:spPr>
        <p:txBody>
          <a:bodyPr wrap="none" rtlCol="0">
            <a:spAutoFit/>
          </a:bodyPr>
          <a:lstStyle/>
          <a:p>
            <a:r>
              <a:rPr lang="en-US" sz="1400" i="1" dirty="0" smtClean="0"/>
              <a:t>Assumptions: </a:t>
            </a:r>
          </a:p>
          <a:p>
            <a:pPr marL="342900" indent="-342900">
              <a:buAutoNum type="arabicPeriod"/>
            </a:pPr>
            <a:r>
              <a:rPr lang="en-US" sz="1400" i="1" dirty="0" smtClean="0"/>
              <a:t>Beam gap: 25 mm (v) x 100 mm (h)</a:t>
            </a:r>
          </a:p>
          <a:p>
            <a:pPr marL="342900" indent="-342900">
              <a:buAutoNum type="arabicPeriod"/>
            </a:pPr>
            <a:r>
              <a:rPr lang="en-US" sz="1400" i="1" dirty="0" smtClean="0"/>
              <a:t>Core design to minimize cable power losses</a:t>
            </a:r>
          </a:p>
          <a:p>
            <a:pPr marL="342900" indent="-342900">
              <a:buAutoNum type="arabicPeriod"/>
            </a:pPr>
            <a:r>
              <a:rPr lang="en-US" sz="1400" i="1" dirty="0" smtClean="0"/>
              <a:t>Unit magnet length 7.5 m</a:t>
            </a:r>
            <a:endParaRPr lang="en-US" sz="1400" i="1" dirty="0"/>
          </a:p>
        </p:txBody>
      </p:sp>
      <p:sp>
        <p:nvSpPr>
          <p:cNvPr id="13" name="TextBox 12"/>
          <p:cNvSpPr txBox="1"/>
          <p:nvPr/>
        </p:nvSpPr>
        <p:spPr>
          <a:xfrm>
            <a:off x="4103648" y="5590324"/>
            <a:ext cx="5040351" cy="738664"/>
          </a:xfrm>
          <a:prstGeom prst="rect">
            <a:avLst/>
          </a:prstGeom>
          <a:noFill/>
        </p:spPr>
        <p:txBody>
          <a:bodyPr wrap="square" rtlCol="0">
            <a:spAutoFit/>
          </a:bodyPr>
          <a:lstStyle/>
          <a:p>
            <a:r>
              <a:rPr lang="en-US" sz="1400" i="1" dirty="0" smtClean="0"/>
              <a:t>Tentative projection of core and cable weights per magnet, line power for Eddy and hysteresis losses in cable and core, ramping power and voltage rise for NC and SC magnets.</a:t>
            </a:r>
            <a:endParaRPr lang="en-US" i="1" dirty="0"/>
          </a:p>
        </p:txBody>
      </p:sp>
      <p:sp>
        <p:nvSpPr>
          <p:cNvPr id="11" name="Date Placeholder 3"/>
          <p:cNvSpPr>
            <a:spLocks noGrp="1"/>
          </p:cNvSpPr>
          <p:nvPr>
            <p:ph type="dt" sz="half" idx="10"/>
          </p:nvPr>
        </p:nvSpPr>
        <p:spPr>
          <a:xfrm>
            <a:off x="16934" y="6556849"/>
            <a:ext cx="1732895" cy="285745"/>
          </a:xfrm>
        </p:spPr>
        <p:txBody>
          <a:bodyPr/>
          <a:lstStyle/>
          <a:p>
            <a:r>
              <a:rPr lang="en-US" dirty="0" smtClean="0"/>
              <a:t>May 30, 2014</a:t>
            </a:r>
            <a:endParaRPr lang="en-US" dirty="0"/>
          </a:p>
        </p:txBody>
      </p:sp>
      <p:sp>
        <p:nvSpPr>
          <p:cNvPr id="14" name="Footer Placeholder 4"/>
          <p:cNvSpPr>
            <a:spLocks noGrp="1"/>
          </p:cNvSpPr>
          <p:nvPr>
            <p:ph type="ftr" sz="quarter" idx="11"/>
          </p:nvPr>
        </p:nvSpPr>
        <p:spPr>
          <a:xfrm>
            <a:off x="1732895" y="6547616"/>
            <a:ext cx="5674901" cy="310384"/>
          </a:xfrm>
        </p:spPr>
        <p:txBody>
          <a:bodyPr/>
          <a:lstStyle/>
          <a:p>
            <a:r>
              <a:rPr lang="en-US" dirty="0" smtClean="0"/>
              <a:t>Henryk Piekarz | </a:t>
            </a:r>
            <a:r>
              <a:rPr lang="en-US" dirty="0" err="1" smtClean="0"/>
              <a:t>Muon</a:t>
            </a:r>
            <a:r>
              <a:rPr lang="en-US" dirty="0" smtClean="0"/>
              <a:t> Collaboration Meeting (FNAL, February May 27-31, 2014)</a:t>
            </a:r>
            <a:endParaRPr lang="en-US" dirty="0"/>
          </a:p>
        </p:txBody>
      </p:sp>
      <p:sp>
        <p:nvSpPr>
          <p:cNvPr id="15" name="Slide Number Placeholder 5"/>
          <p:cNvSpPr>
            <a:spLocks noGrp="1"/>
          </p:cNvSpPr>
          <p:nvPr>
            <p:ph type="sldNum" sz="quarter" idx="12"/>
          </p:nvPr>
        </p:nvSpPr>
        <p:spPr>
          <a:xfrm>
            <a:off x="7407797" y="6532210"/>
            <a:ext cx="1736203" cy="310384"/>
          </a:xfrm>
        </p:spPr>
        <p:txBody>
          <a:bodyPr/>
          <a:lstStyle/>
          <a:p>
            <a:fld id="{8A5FAC83-C8C4-8046-B35B-A89823688311}" type="slidenum">
              <a:rPr lang="en-US" smtClean="0"/>
              <a:pPr/>
              <a:t>7</a:t>
            </a:fld>
            <a:endParaRPr lang="en-US" dirty="0"/>
          </a:p>
        </p:txBody>
      </p:sp>
      <p:pic>
        <p:nvPicPr>
          <p:cNvPr id="16" name="Picture 15" descr="NC-SC-power_2.jpg"/>
          <p:cNvPicPr>
            <a:picLocks noChangeAspect="1"/>
          </p:cNvPicPr>
          <p:nvPr/>
        </p:nvPicPr>
        <p:blipFill>
          <a:blip r:embed="rId4"/>
          <a:stretch>
            <a:fillRect/>
          </a:stretch>
        </p:blipFill>
        <p:spPr>
          <a:xfrm>
            <a:off x="4080467" y="2274577"/>
            <a:ext cx="4692829" cy="309830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32894" y="-3192"/>
            <a:ext cx="6536390" cy="987967"/>
          </a:xfrm>
          <a:prstGeom prst="rect">
            <a:avLst/>
          </a:prstGeom>
        </p:spPr>
        <p:txBody>
          <a:bodyPr vert="horz" lIns="91440" tIns="45720" rIns="91440" bIns="45720" rtlCol="0" anchor="ctr">
            <a:normAutofit/>
          </a:bodyPr>
          <a:lstStyle/>
          <a:p>
            <a:pPr lvl="0" algn="ctr">
              <a:spcBef>
                <a:spcPct val="0"/>
              </a:spcBef>
              <a:defRPr/>
            </a:pPr>
            <a:r>
              <a:rPr lang="en-US" sz="2400" dirty="0" smtClean="0">
                <a:solidFill>
                  <a:schemeClr val="bg1"/>
                </a:solidFill>
              </a:rPr>
              <a:t>Core Design Options to Counter </a:t>
            </a:r>
            <a:r>
              <a:rPr lang="en-US" sz="2400" noProof="0" dirty="0" err="1" smtClean="0">
                <a:solidFill>
                  <a:schemeClr val="bg1"/>
                </a:solidFill>
                <a:latin typeface="+mj-lt"/>
                <a:ea typeface="+mj-ea"/>
                <a:cs typeface="+mj-cs"/>
              </a:rPr>
              <a:t>Muon</a:t>
            </a:r>
            <a:r>
              <a:rPr lang="en-US" sz="2400" noProof="0" dirty="0" smtClean="0">
                <a:solidFill>
                  <a:schemeClr val="bg1"/>
                </a:solidFill>
                <a:latin typeface="+mj-lt"/>
                <a:ea typeface="+mj-ea"/>
                <a:cs typeface="+mj-cs"/>
              </a:rPr>
              <a:t> Decay </a:t>
            </a:r>
            <a:r>
              <a:rPr lang="en-US" sz="2400" dirty="0" smtClean="0">
                <a:solidFill>
                  <a:schemeClr val="bg1"/>
                </a:solidFill>
                <a:latin typeface="+mj-lt"/>
                <a:ea typeface="+mj-ea"/>
                <a:cs typeface="+mj-cs"/>
              </a:rPr>
              <a:t>Induced Ra</a:t>
            </a:r>
            <a:r>
              <a:rPr lang="en-US" sz="2400" noProof="0" dirty="0" err="1" smtClean="0">
                <a:solidFill>
                  <a:schemeClr val="bg1"/>
                </a:solidFill>
                <a:latin typeface="+mj-lt"/>
                <a:ea typeface="+mj-ea"/>
                <a:cs typeface="+mj-cs"/>
              </a:rPr>
              <a:t>diation</a:t>
            </a:r>
            <a:r>
              <a:rPr lang="en-US" sz="2400" noProof="0" dirty="0" smtClean="0">
                <a:solidFill>
                  <a:schemeClr val="bg1"/>
                </a:solidFill>
                <a:latin typeface="+mj-lt"/>
                <a:ea typeface="+mj-ea"/>
                <a:cs typeface="+mj-cs"/>
              </a:rPr>
              <a:t> and Cycling Magnetic </a:t>
            </a:r>
            <a:r>
              <a:rPr lang="en-US" sz="2400" dirty="0" smtClean="0">
                <a:solidFill>
                  <a:schemeClr val="bg1"/>
                </a:solidFill>
                <a:latin typeface="+mj-lt"/>
                <a:ea typeface="+mj-ea"/>
                <a:cs typeface="+mj-cs"/>
              </a:rPr>
              <a:t>Force</a:t>
            </a:r>
            <a:endParaRPr kumimoji="0" lang="en-US" sz="24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Date Placeholder 3"/>
          <p:cNvSpPr>
            <a:spLocks noGrp="1"/>
          </p:cNvSpPr>
          <p:nvPr>
            <p:ph type="dt" sz="half" idx="10"/>
          </p:nvPr>
        </p:nvSpPr>
        <p:spPr>
          <a:xfrm>
            <a:off x="16934" y="6556849"/>
            <a:ext cx="1732895" cy="285745"/>
          </a:xfrm>
        </p:spPr>
        <p:txBody>
          <a:bodyPr/>
          <a:lstStyle/>
          <a:p>
            <a:r>
              <a:rPr lang="en-US" dirty="0" smtClean="0"/>
              <a:t>May 30, 2014</a:t>
            </a:r>
            <a:endParaRPr lang="en-US" dirty="0"/>
          </a:p>
        </p:txBody>
      </p:sp>
      <p:sp>
        <p:nvSpPr>
          <p:cNvPr id="6" name="Footer Placeholder 4"/>
          <p:cNvSpPr>
            <a:spLocks noGrp="1"/>
          </p:cNvSpPr>
          <p:nvPr>
            <p:ph type="ftr" sz="quarter" idx="11"/>
          </p:nvPr>
        </p:nvSpPr>
        <p:spPr>
          <a:xfrm>
            <a:off x="1732895" y="6547616"/>
            <a:ext cx="5674901" cy="310384"/>
          </a:xfrm>
        </p:spPr>
        <p:txBody>
          <a:bodyPr/>
          <a:lstStyle/>
          <a:p>
            <a:r>
              <a:rPr lang="en-US" dirty="0" smtClean="0"/>
              <a:t>Henryk Piekarz | </a:t>
            </a:r>
            <a:r>
              <a:rPr lang="en-US" dirty="0" err="1" smtClean="0"/>
              <a:t>Muon</a:t>
            </a:r>
            <a:r>
              <a:rPr lang="en-US" dirty="0" smtClean="0"/>
              <a:t> Collaboration Meeting (FNAL, February May 27-31, 2014)</a:t>
            </a:r>
            <a:endParaRPr lang="en-US" dirty="0"/>
          </a:p>
        </p:txBody>
      </p:sp>
      <p:sp>
        <p:nvSpPr>
          <p:cNvPr id="7" name="Slide Number Placeholder 5"/>
          <p:cNvSpPr>
            <a:spLocks noGrp="1"/>
          </p:cNvSpPr>
          <p:nvPr>
            <p:ph type="sldNum" sz="quarter" idx="12"/>
          </p:nvPr>
        </p:nvSpPr>
        <p:spPr>
          <a:xfrm>
            <a:off x="7407796" y="6547616"/>
            <a:ext cx="1736203" cy="310384"/>
          </a:xfrm>
        </p:spPr>
        <p:txBody>
          <a:bodyPr/>
          <a:lstStyle/>
          <a:p>
            <a:fld id="{8A5FAC83-C8C4-8046-B35B-A89823688311}" type="slidenum">
              <a:rPr lang="en-US" smtClean="0"/>
              <a:pPr/>
              <a:t>8</a:t>
            </a:fld>
            <a:endParaRPr lang="en-US" dirty="0"/>
          </a:p>
        </p:txBody>
      </p:sp>
      <p:sp>
        <p:nvSpPr>
          <p:cNvPr id="8" name="TextBox 7"/>
          <p:cNvSpPr txBox="1"/>
          <p:nvPr/>
        </p:nvSpPr>
        <p:spPr>
          <a:xfrm>
            <a:off x="210065" y="1375993"/>
            <a:ext cx="5180582" cy="1815882"/>
          </a:xfrm>
          <a:prstGeom prst="rect">
            <a:avLst/>
          </a:prstGeom>
          <a:noFill/>
        </p:spPr>
        <p:txBody>
          <a:bodyPr wrap="square" rtlCol="0">
            <a:spAutoFit/>
          </a:bodyPr>
          <a:lstStyle/>
          <a:p>
            <a:r>
              <a:rPr lang="en-US" sz="1600" i="1" dirty="0" smtClean="0"/>
              <a:t>Strong radiation background from </a:t>
            </a:r>
            <a:r>
              <a:rPr lang="en-US" sz="1600" i="1" dirty="0" err="1" smtClean="0"/>
              <a:t>muons</a:t>
            </a:r>
            <a:r>
              <a:rPr lang="en-US" sz="1600" i="1" dirty="0" smtClean="0"/>
              <a:t> decay </a:t>
            </a:r>
          </a:p>
          <a:p>
            <a:r>
              <a:rPr lang="en-US" sz="1600" i="1" dirty="0" smtClean="0"/>
              <a:t>will adversely affect the superconducting power cable.</a:t>
            </a:r>
          </a:p>
          <a:p>
            <a:r>
              <a:rPr lang="en-US" sz="1600" i="1" dirty="0" smtClean="0"/>
              <a:t>With µ</a:t>
            </a:r>
            <a:r>
              <a:rPr lang="en-US" sz="1600" i="1" baseline="30000" dirty="0" smtClean="0"/>
              <a:t>+</a:t>
            </a:r>
            <a:r>
              <a:rPr lang="en-US" sz="1600" i="1" dirty="0" smtClean="0"/>
              <a:t> and µ</a:t>
            </a:r>
            <a:r>
              <a:rPr lang="en-US" sz="1600" i="1" baseline="30000" dirty="0" smtClean="0"/>
              <a:t>-</a:t>
            </a:r>
            <a:r>
              <a:rPr lang="en-US" sz="1600" i="1" dirty="0" smtClean="0"/>
              <a:t> beams circulating in opposite directions radiation background goes to one side. For a window frame core placing an absorber to protect the cable may help solve this problem, but careful radiation background studies are required.   </a:t>
            </a:r>
            <a:endParaRPr lang="en-US" sz="1600" i="1" dirty="0"/>
          </a:p>
        </p:txBody>
      </p:sp>
      <p:sp>
        <p:nvSpPr>
          <p:cNvPr id="9" name="TextBox 8"/>
          <p:cNvSpPr txBox="1"/>
          <p:nvPr/>
        </p:nvSpPr>
        <p:spPr>
          <a:xfrm>
            <a:off x="210065" y="3632886"/>
            <a:ext cx="4967416" cy="1323439"/>
          </a:xfrm>
          <a:prstGeom prst="rect">
            <a:avLst/>
          </a:prstGeom>
          <a:noFill/>
        </p:spPr>
        <p:txBody>
          <a:bodyPr wrap="square" rtlCol="0">
            <a:spAutoFit/>
          </a:bodyPr>
          <a:lstStyle/>
          <a:p>
            <a:r>
              <a:rPr lang="en-US" sz="1600" i="1" dirty="0" smtClean="0"/>
              <a:t>Another option is to use a C-shape core and allow</a:t>
            </a:r>
          </a:p>
          <a:p>
            <a:r>
              <a:rPr lang="en-US" sz="1600" i="1" dirty="0" smtClean="0"/>
              <a:t>radiation leave magnet space. In this case, however,</a:t>
            </a:r>
          </a:p>
          <a:p>
            <a:r>
              <a:rPr lang="en-US" sz="1600" i="1" dirty="0" smtClean="0"/>
              <a:t>magnetic  poles must be strongly supported with a </a:t>
            </a:r>
          </a:p>
          <a:p>
            <a:r>
              <a:rPr lang="en-US" sz="1600" i="1" dirty="0" smtClean="0"/>
              <a:t>non-magnetic steel to counter a very strong force</a:t>
            </a:r>
          </a:p>
          <a:p>
            <a:r>
              <a:rPr lang="en-US" sz="1600" i="1" dirty="0" smtClean="0"/>
              <a:t>(~ 3 Ton/m) acting on magnet poles at 500 Hz.   </a:t>
            </a:r>
            <a:endParaRPr lang="en-US" sz="1600" i="1" dirty="0"/>
          </a:p>
        </p:txBody>
      </p:sp>
      <p:sp>
        <p:nvSpPr>
          <p:cNvPr id="10" name="TextBox 9"/>
          <p:cNvSpPr txBox="1"/>
          <p:nvPr/>
        </p:nvSpPr>
        <p:spPr>
          <a:xfrm>
            <a:off x="210065" y="5325762"/>
            <a:ext cx="8581195" cy="1077218"/>
          </a:xfrm>
          <a:prstGeom prst="rect">
            <a:avLst/>
          </a:prstGeom>
          <a:noFill/>
        </p:spPr>
        <p:txBody>
          <a:bodyPr wrap="none" rtlCol="0">
            <a:spAutoFit/>
          </a:bodyPr>
          <a:lstStyle/>
          <a:p>
            <a:r>
              <a:rPr lang="en-US" sz="1600" b="1" i="1" dirty="0" smtClean="0"/>
              <a:t>Needed: </a:t>
            </a:r>
          </a:p>
          <a:p>
            <a:r>
              <a:rPr lang="en-US" sz="1600" b="1" i="1" dirty="0" smtClean="0"/>
              <a:t>              1) For window-frame magnet a careful study of radiation background to asses</a:t>
            </a:r>
          </a:p>
          <a:p>
            <a:r>
              <a:rPr lang="en-US" sz="1600" b="1" i="1" dirty="0" smtClean="0"/>
              <a:t>                  the absorber and  its cooling system,</a:t>
            </a:r>
          </a:p>
          <a:p>
            <a:r>
              <a:rPr lang="en-US" sz="1600" b="1" i="1" dirty="0" smtClean="0"/>
              <a:t>              2) A careful C-shape magnet design with very strong supports of the poles.  </a:t>
            </a:r>
            <a:endParaRPr lang="en-US" sz="1600" b="1" i="1" dirty="0"/>
          </a:p>
        </p:txBody>
      </p:sp>
      <p:pic>
        <p:nvPicPr>
          <p:cNvPr id="11" name="Picture 10" descr="hts-muon-mag-abs.jpg"/>
          <p:cNvPicPr>
            <a:picLocks noChangeAspect="1"/>
          </p:cNvPicPr>
          <p:nvPr/>
        </p:nvPicPr>
        <p:blipFill>
          <a:blip r:embed="rId2"/>
          <a:stretch>
            <a:fillRect/>
          </a:stretch>
        </p:blipFill>
        <p:spPr>
          <a:xfrm>
            <a:off x="5202195" y="984775"/>
            <a:ext cx="3929448" cy="2363907"/>
          </a:xfrm>
          <a:prstGeom prst="rect">
            <a:avLst/>
          </a:prstGeom>
        </p:spPr>
      </p:pic>
      <p:pic>
        <p:nvPicPr>
          <p:cNvPr id="14" name="Picture 13" descr="hts-mag-cshape.jpg"/>
          <p:cNvPicPr>
            <a:picLocks noChangeAspect="1"/>
          </p:cNvPicPr>
          <p:nvPr/>
        </p:nvPicPr>
        <p:blipFill>
          <a:blip r:embed="rId3"/>
          <a:stretch>
            <a:fillRect/>
          </a:stretch>
        </p:blipFill>
        <p:spPr>
          <a:xfrm>
            <a:off x="5390647" y="3348681"/>
            <a:ext cx="3098445" cy="21747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32894" y="-3192"/>
            <a:ext cx="6536390" cy="98796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mj-lt"/>
                <a:ea typeface="+mj-ea"/>
                <a:cs typeface="+mj-cs"/>
              </a:rPr>
              <a:t>Magnetic and Current Wave-Forms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dirty="0" smtClean="0">
                <a:solidFill>
                  <a:schemeClr val="bg1"/>
                </a:solidFill>
                <a:latin typeface="+mj-lt"/>
                <a:ea typeface="+mj-ea"/>
                <a:cs typeface="+mj-cs"/>
              </a:rPr>
              <a:t>for </a:t>
            </a:r>
            <a:r>
              <a:rPr lang="en-US" sz="2400" dirty="0" err="1" smtClean="0">
                <a:solidFill>
                  <a:schemeClr val="bg1"/>
                </a:solidFill>
                <a:latin typeface="+mj-lt"/>
                <a:ea typeface="+mj-ea"/>
                <a:cs typeface="+mj-cs"/>
              </a:rPr>
              <a:t>Muon</a:t>
            </a:r>
            <a:r>
              <a:rPr lang="en-US" sz="2400" dirty="0" smtClean="0">
                <a:solidFill>
                  <a:schemeClr val="bg1"/>
                </a:solidFill>
                <a:latin typeface="+mj-lt"/>
                <a:ea typeface="+mj-ea"/>
                <a:cs typeface="+mj-cs"/>
              </a:rPr>
              <a:t> Acceleration Magnet </a:t>
            </a:r>
            <a:endParaRPr kumimoji="0" lang="en-US" sz="2400" b="0" i="0" u="none" strike="noStrike" kern="1200" cap="none" spc="0" normalizeH="0" baseline="0" noProof="0" dirty="0">
              <a:ln>
                <a:noFill/>
              </a:ln>
              <a:solidFill>
                <a:schemeClr val="bg1"/>
              </a:solidFill>
              <a:effectLst/>
              <a:uLnTx/>
              <a:uFillTx/>
              <a:latin typeface="+mj-lt"/>
              <a:ea typeface="+mj-ea"/>
              <a:cs typeface="+mj-cs"/>
            </a:endParaRPr>
          </a:p>
        </p:txBody>
      </p:sp>
      <p:sp>
        <p:nvSpPr>
          <p:cNvPr id="8" name="Footer Placeholder 4"/>
          <p:cNvSpPr>
            <a:spLocks noGrp="1"/>
          </p:cNvSpPr>
          <p:nvPr>
            <p:ph type="ftr" sz="quarter" idx="11"/>
          </p:nvPr>
        </p:nvSpPr>
        <p:spPr>
          <a:xfrm>
            <a:off x="1732895" y="6547616"/>
            <a:ext cx="5674901" cy="310384"/>
          </a:xfrm>
        </p:spPr>
        <p:txBody>
          <a:bodyPr/>
          <a:lstStyle/>
          <a:p>
            <a:r>
              <a:rPr lang="en-US" dirty="0" smtClean="0"/>
              <a:t>Henryk Piekarz | </a:t>
            </a:r>
            <a:r>
              <a:rPr lang="en-US" dirty="0" err="1" smtClean="0"/>
              <a:t>Muon</a:t>
            </a:r>
            <a:r>
              <a:rPr lang="en-US" dirty="0" smtClean="0"/>
              <a:t> Collaboration Meeting (FNAL, May 27-31, 2014)</a:t>
            </a:r>
            <a:endParaRPr lang="en-US" dirty="0"/>
          </a:p>
        </p:txBody>
      </p:sp>
      <p:sp>
        <p:nvSpPr>
          <p:cNvPr id="11" name="Date Placeholder 3"/>
          <p:cNvSpPr>
            <a:spLocks noGrp="1"/>
          </p:cNvSpPr>
          <p:nvPr>
            <p:ph type="dt" sz="half" idx="10"/>
          </p:nvPr>
        </p:nvSpPr>
        <p:spPr>
          <a:xfrm>
            <a:off x="16934" y="6556849"/>
            <a:ext cx="1732895" cy="285745"/>
          </a:xfrm>
        </p:spPr>
        <p:txBody>
          <a:bodyPr/>
          <a:lstStyle/>
          <a:p>
            <a:r>
              <a:rPr lang="en-US" dirty="0" smtClean="0"/>
              <a:t>May 30, 2014</a:t>
            </a:r>
            <a:endParaRPr lang="en-US" dirty="0"/>
          </a:p>
        </p:txBody>
      </p:sp>
      <p:sp>
        <p:nvSpPr>
          <p:cNvPr id="14" name="TextBox 13"/>
          <p:cNvSpPr txBox="1"/>
          <p:nvPr/>
        </p:nvSpPr>
        <p:spPr>
          <a:xfrm>
            <a:off x="890565" y="1046202"/>
            <a:ext cx="7199407" cy="646331"/>
          </a:xfrm>
          <a:prstGeom prst="rect">
            <a:avLst/>
          </a:prstGeom>
          <a:noFill/>
        </p:spPr>
        <p:txBody>
          <a:bodyPr wrap="none" rtlCol="0">
            <a:spAutoFit/>
          </a:bodyPr>
          <a:lstStyle/>
          <a:p>
            <a:r>
              <a:rPr lang="en-US" b="1" i="1" dirty="0" smtClean="0">
                <a:solidFill>
                  <a:schemeClr val="tx2"/>
                </a:solidFill>
              </a:rPr>
              <a:t>The dB/</a:t>
            </a:r>
            <a:r>
              <a:rPr lang="en-US" b="1" i="1" dirty="0" err="1" smtClean="0">
                <a:solidFill>
                  <a:schemeClr val="tx2"/>
                </a:solidFill>
              </a:rPr>
              <a:t>dt</a:t>
            </a:r>
            <a:r>
              <a:rPr lang="en-US" b="1" i="1" dirty="0" smtClean="0">
                <a:solidFill>
                  <a:schemeClr val="tx2"/>
                </a:solidFill>
              </a:rPr>
              <a:t> rate must be constant over the acceleration period</a:t>
            </a:r>
          </a:p>
          <a:p>
            <a:r>
              <a:rPr lang="en-US" b="1" i="1" dirty="0" smtClean="0">
                <a:solidFill>
                  <a:schemeClr val="tx2"/>
                </a:solidFill>
              </a:rPr>
              <a:t>to allow multiple beam passes match the RF operation cycle.  </a:t>
            </a:r>
            <a:endParaRPr lang="en-US" dirty="0" smtClean="0">
              <a:solidFill>
                <a:schemeClr val="tx2"/>
              </a:solidFill>
            </a:endParaRPr>
          </a:p>
        </p:txBody>
      </p:sp>
      <p:sp>
        <p:nvSpPr>
          <p:cNvPr id="17" name="TextBox 16"/>
          <p:cNvSpPr txBox="1"/>
          <p:nvPr/>
        </p:nvSpPr>
        <p:spPr>
          <a:xfrm>
            <a:off x="0" y="5716619"/>
            <a:ext cx="3997503" cy="830997"/>
          </a:xfrm>
          <a:prstGeom prst="rect">
            <a:avLst/>
          </a:prstGeom>
          <a:noFill/>
        </p:spPr>
        <p:txBody>
          <a:bodyPr wrap="square" rtlCol="0">
            <a:spAutoFit/>
          </a:bodyPr>
          <a:lstStyle/>
          <a:p>
            <a:r>
              <a:rPr lang="en-US" sz="1200" i="1" dirty="0" smtClean="0"/>
              <a:t>A standard sine-wave current induces limited linear B -field response (&lt; + / - 1.7 T) through acceleration period. B-field  is always ramping faster than the current with the exception of the field saturation regions. </a:t>
            </a:r>
            <a:endParaRPr lang="en-US" sz="1200" i="1" dirty="0"/>
          </a:p>
        </p:txBody>
      </p:sp>
      <p:sp>
        <p:nvSpPr>
          <p:cNvPr id="18" name="TextBox 17"/>
          <p:cNvSpPr txBox="1"/>
          <p:nvPr/>
        </p:nvSpPr>
        <p:spPr>
          <a:xfrm>
            <a:off x="4175973" y="5716619"/>
            <a:ext cx="4968025" cy="830997"/>
          </a:xfrm>
          <a:prstGeom prst="rect">
            <a:avLst/>
          </a:prstGeom>
          <a:noFill/>
        </p:spPr>
        <p:txBody>
          <a:bodyPr wrap="square" rtlCol="0">
            <a:spAutoFit/>
          </a:bodyPr>
          <a:lstStyle/>
          <a:p>
            <a:r>
              <a:rPr lang="en-US" sz="1200" i="1" dirty="0" smtClean="0"/>
              <a:t>Example of hypothetical current form for a perfectly linear B-field response in acceleration period of -2 T to +2 T. Together with the slow rising &amp; falling current before and after the acceleration the power loss would be ~ factor 4 reduced relative to a standard current sine-wave.</a:t>
            </a:r>
          </a:p>
        </p:txBody>
      </p:sp>
      <p:sp>
        <p:nvSpPr>
          <p:cNvPr id="16" name="Slide Number Placeholder 5"/>
          <p:cNvSpPr>
            <a:spLocks noGrp="1"/>
          </p:cNvSpPr>
          <p:nvPr>
            <p:ph type="sldNum" sz="quarter" idx="12"/>
          </p:nvPr>
        </p:nvSpPr>
        <p:spPr>
          <a:xfrm>
            <a:off x="7407796" y="6547616"/>
            <a:ext cx="1736203" cy="310384"/>
          </a:xfrm>
        </p:spPr>
        <p:txBody>
          <a:bodyPr/>
          <a:lstStyle/>
          <a:p>
            <a:fld id="{8A5FAC83-C8C4-8046-B35B-A89823688311}" type="slidenum">
              <a:rPr lang="en-US" smtClean="0"/>
              <a:pPr/>
              <a:t>9</a:t>
            </a:fld>
            <a:endParaRPr lang="en-US" dirty="0"/>
          </a:p>
        </p:txBody>
      </p:sp>
      <p:sp>
        <p:nvSpPr>
          <p:cNvPr id="19" name="TextBox 18"/>
          <p:cNvSpPr txBox="1"/>
          <p:nvPr/>
        </p:nvSpPr>
        <p:spPr>
          <a:xfrm>
            <a:off x="985294" y="1692533"/>
            <a:ext cx="7071292" cy="492443"/>
          </a:xfrm>
          <a:prstGeom prst="rect">
            <a:avLst/>
          </a:prstGeom>
          <a:noFill/>
        </p:spPr>
        <p:txBody>
          <a:bodyPr wrap="square" rtlCol="0">
            <a:spAutoFit/>
          </a:bodyPr>
          <a:lstStyle/>
          <a:p>
            <a:r>
              <a:rPr lang="en-US" sz="1200" i="1" dirty="0" smtClean="0"/>
              <a:t>Due to core magnetic saturation the current and magnetic wave-forms do not replicate each other.</a:t>
            </a:r>
          </a:p>
          <a:p>
            <a:r>
              <a:rPr lang="en-US" sz="1200" i="1" dirty="0" smtClean="0"/>
              <a:t>Core constructed of </a:t>
            </a:r>
            <a:r>
              <a:rPr lang="en-US" sz="1200" i="1" dirty="0" err="1" smtClean="0"/>
              <a:t>Surahammar</a:t>
            </a:r>
            <a:r>
              <a:rPr lang="en-US" sz="1200" i="1" dirty="0" smtClean="0"/>
              <a:t> Steel: Non-oriented Fe3%Si, 0.005” (104 µm) thick laminations.</a:t>
            </a:r>
            <a:r>
              <a:rPr lang="en-US" sz="1400" i="1" dirty="0" smtClean="0"/>
              <a:t> </a:t>
            </a:r>
            <a:endParaRPr lang="en-US" sz="1400" i="1" dirty="0"/>
          </a:p>
        </p:txBody>
      </p:sp>
      <p:pic>
        <p:nvPicPr>
          <p:cNvPr id="12" name="Picture 11" descr="sine-wave-loss.jpg"/>
          <p:cNvPicPr>
            <a:picLocks noChangeAspect="1"/>
          </p:cNvPicPr>
          <p:nvPr/>
        </p:nvPicPr>
        <p:blipFill>
          <a:blip r:embed="rId2"/>
          <a:stretch>
            <a:fillRect/>
          </a:stretch>
        </p:blipFill>
        <p:spPr>
          <a:xfrm>
            <a:off x="16934" y="2184976"/>
            <a:ext cx="4520940" cy="3531643"/>
          </a:xfrm>
          <a:prstGeom prst="rect">
            <a:avLst/>
          </a:prstGeom>
        </p:spPr>
      </p:pic>
      <p:pic>
        <p:nvPicPr>
          <p:cNvPr id="15" name="Picture 14" descr="sine-wave-loss2.jpg"/>
          <p:cNvPicPr>
            <a:picLocks noChangeAspect="1"/>
          </p:cNvPicPr>
          <p:nvPr/>
        </p:nvPicPr>
        <p:blipFill>
          <a:blip r:embed="rId3"/>
          <a:stretch>
            <a:fillRect/>
          </a:stretch>
        </p:blipFill>
        <p:spPr>
          <a:xfrm>
            <a:off x="4520940" y="2184976"/>
            <a:ext cx="4623059" cy="3531643"/>
          </a:xfrm>
          <a:prstGeom prst="rect">
            <a:avLst/>
          </a:prstGeom>
        </p:spPr>
      </p:pic>
    </p:spTree>
  </p:cSld>
  <p:clrMapOvr>
    <a:masterClrMapping/>
  </p:clrMapOvr>
</p:sld>
</file>

<file path=ppt/theme/theme1.xml><?xml version="1.0" encoding="utf-8"?>
<a:theme xmlns:a="http://schemas.openxmlformats.org/drawingml/2006/main" name="2013_DOE_Mini-Review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2013_DOE_Mini-Review_Template.potx</Template>
  <TotalTime>6813</TotalTime>
  <Words>2843</Words>
  <Application>Microsoft Office PowerPoint</Application>
  <PresentationFormat>On-screen Show (4:3)</PresentationFormat>
  <Paragraphs>286</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2013_DOE_Mini-Review_Template</vt:lpstr>
      <vt:lpstr>Slide 1</vt:lpstr>
      <vt:lpstr>Slide 2</vt:lpstr>
      <vt:lpstr>Why HTS Rapid-Cycling Magnet ?</vt:lpstr>
      <vt:lpstr>Slide 4</vt:lpstr>
      <vt:lpstr>Slide 5</vt:lpstr>
      <vt:lpstr>Example of Relevant Synchrotron Parameters for Rapid-Cycling Magnet Design</vt:lpstr>
      <vt:lpstr>Slide 7</vt:lpstr>
      <vt:lpstr>Slide 8</vt:lpstr>
      <vt:lpstr>Slide 9</vt:lpstr>
      <vt:lpstr>Slide 10</vt:lpstr>
      <vt:lpstr>Slide 11</vt:lpstr>
      <vt:lpstr>Slide 12</vt:lpstr>
      <vt:lpstr>Slide 13</vt:lpstr>
      <vt:lpstr>Status of Fast Cycling HTS Test Magnet Construction</vt:lpstr>
      <vt:lpstr>Slide 15</vt:lpstr>
    </vt:vector>
  </TitlesOfParts>
  <Company>Fermilab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Palmer</dc:creator>
  <cp:lastModifiedBy>hpiekarz</cp:lastModifiedBy>
  <cp:revision>771</cp:revision>
  <dcterms:created xsi:type="dcterms:W3CDTF">2012-06-15T14:46:19Z</dcterms:created>
  <dcterms:modified xsi:type="dcterms:W3CDTF">2014-05-31T00:56:32Z</dcterms:modified>
</cp:coreProperties>
</file>