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437" r:id="rId2"/>
    <p:sldId id="608" r:id="rId3"/>
    <p:sldId id="859" r:id="rId4"/>
    <p:sldId id="858" r:id="rId5"/>
    <p:sldId id="808" r:id="rId6"/>
    <p:sldId id="809" r:id="rId7"/>
    <p:sldId id="860" r:id="rId8"/>
    <p:sldId id="861" r:id="rId9"/>
    <p:sldId id="862" r:id="rId10"/>
    <p:sldId id="863" r:id="rId11"/>
    <p:sldId id="865" r:id="rId12"/>
    <p:sldId id="864" r:id="rId13"/>
    <p:sldId id="867" r:id="rId14"/>
    <p:sldId id="866" r:id="rId15"/>
    <p:sldId id="868" r:id="rId16"/>
    <p:sldId id="870" r:id="rId17"/>
    <p:sldId id="872" r:id="rId18"/>
    <p:sldId id="871" r:id="rId19"/>
    <p:sldId id="869" r:id="rId20"/>
    <p:sldId id="875" r:id="rId21"/>
    <p:sldId id="874" r:id="rId22"/>
    <p:sldId id="877" r:id="rId23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FF33"/>
    <a:srgbClr val="3333FF"/>
    <a:srgbClr val="FF9933"/>
    <a:srgbClr val="009900"/>
    <a:srgbClr val="990099"/>
    <a:srgbClr val="FF3300"/>
    <a:srgbClr val="FFFF00"/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2050" autoAdjust="0"/>
  </p:normalViewPr>
  <p:slideViewPr>
    <p:cSldViewPr snapToGrid="0">
      <p:cViewPr varScale="1">
        <p:scale>
          <a:sx n="64" d="100"/>
          <a:sy n="64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997" y="-86"/>
      </p:cViewPr>
      <p:guideLst>
        <p:guide orient="horz" pos="2908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47A2F4B-4458-4A67-A10F-75FB8C84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3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vmlDrawing" Target="../drawings/vmlDrawing6.vml"/><Relationship Id="rId1" Type="http://schemas.openxmlformats.org/officeDocument/2006/relationships/theme" Target="../theme/theme2.xml"/><Relationship Id="rId4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509"/>
            <a:ext cx="5546725" cy="415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429"/>
            <a:ext cx="3005138" cy="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pPr>
              <a:defRPr/>
            </a:pPr>
            <a:fld id="{4A1AEC37-857B-436D-B425-92EA08529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71500" y="0"/>
          <a:ext cx="647700" cy="57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2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571500" y="0"/>
                        <a:ext cx="647700" cy="57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87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231518-D49E-409D-8A23-F959E94C6DCA}" type="slidenum">
              <a:rPr lang="en-US" sz="1200" b="0" smtClean="0"/>
              <a:pPr eaLnBrk="1" hangingPunct="1"/>
              <a:t>1</a:t>
            </a:fld>
            <a:endParaRPr lang="en-US" sz="1200" b="0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7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444500" y="6413500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12/21/2001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5543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A4F0-80EF-48BC-A0F8-841BE186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31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42988" y="5543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1496F-68F7-4F71-8199-29331B7F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23622277"/>
              </p:ext>
            </p:extLst>
          </p:nvPr>
        </p:nvGraphicFramePr>
        <p:xfrm>
          <a:off x="6406241" y="6399252"/>
          <a:ext cx="329682" cy="34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0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6406241" y="6399252"/>
                        <a:ext cx="329682" cy="342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6670608" y="6485512"/>
            <a:ext cx="1345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Muons,</a:t>
            </a:r>
            <a:r>
              <a:rPr lang="en-US" sz="1600" b="1" i="1" baseline="0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Inc.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88100"/>
            <a:ext cx="1484313" cy="358775"/>
          </a:xfrm>
          <a:prstGeom prst="rect">
            <a:avLst/>
          </a:prstGeom>
        </p:spPr>
        <p:txBody>
          <a:bodyPr/>
          <a:lstStyle>
            <a:lvl1pPr>
              <a:defRPr sz="1400" b="0" i="0" baseline="0" smtClean="0"/>
            </a:lvl1pPr>
          </a:lstStyle>
          <a:p>
            <a:pPr>
              <a:defRPr/>
            </a:pPr>
            <a:r>
              <a:rPr lang="en-US" smtClean="0"/>
              <a:t>1/18/2013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134" y="6274611"/>
            <a:ext cx="334106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AE08-08BF-420B-BDDC-92EC004BA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346" name="Picture 45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" y="6274611"/>
            <a:ext cx="1442777" cy="43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47" name="Picture 45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65" y="6369990"/>
            <a:ext cx="1362269" cy="34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48" name="Picture 46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33" y="6232398"/>
            <a:ext cx="254721" cy="33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6970754" y="6274611"/>
            <a:ext cx="1362269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ct val="100000"/>
              <a:buFont typeface="Arial Black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/>
              </a:rPr>
              <a:t>MuPlus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/>
              </a:rPr>
              <a:t>, Inc.</a:t>
            </a:r>
          </a:p>
        </p:txBody>
      </p:sp>
    </p:spTree>
    <p:extLst>
      <p:ext uri="{BB962C8B-B14F-4D97-AF65-F5344CB8AC3E}">
        <p14:creationId xmlns:p14="http://schemas.microsoft.com/office/powerpoint/2010/main" val="310208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 userDrawn="1"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75" name="Image" r:id="rId3" imgW="8673016" imgH="12444444" progId="Photoshop.Image.6">
                  <p:embed/>
                </p:oleObj>
              </mc:Choice>
              <mc:Fallback>
                <p:oleObj name="Image" r:id="rId3" imgW="8673016" imgH="12444444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dirty="0" err="1" smtClean="0">
                <a:solidFill>
                  <a:srgbClr val="0099FF"/>
                </a:solidFill>
                <a:latin typeface="Arial Black" pitchFamily="34" charset="0"/>
              </a:rPr>
              <a:t>Muons</a:t>
            </a:r>
            <a:r>
              <a:rPr lang="en-US" sz="1600" b="0" dirty="0" smtClean="0">
                <a:solidFill>
                  <a:srgbClr val="0099FF"/>
                </a:solidFill>
                <a:latin typeface="Arial Black" pitchFamily="34" charset="0"/>
              </a:rPr>
              <a:t>,</a:t>
            </a:r>
          </a:p>
          <a:p>
            <a:pPr algn="l">
              <a:defRPr/>
            </a:pPr>
            <a:r>
              <a:rPr lang="en-US" sz="1600" b="0" dirty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46075" y="6294438"/>
            <a:ext cx="1403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7515-FBFF-43C7-AC01-1AA38C670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274638"/>
            <a:ext cx="434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5040" y="6245225"/>
            <a:ext cx="339048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53C0E4B-FB61-4170-B56C-26736444E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1676400" y="6248400"/>
          <a:ext cx="762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" name="Image" r:id="rId7" imgW="8673016" imgH="12444444" progId="Photoshop.Image.6">
                  <p:embed/>
                </p:oleObj>
              </mc:Choice>
              <mc:Fallback>
                <p:oleObj name="Image" r:id="rId7" imgW="8673016" imgH="12444444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134" r="18451" b="34314"/>
                      <a:stretch>
                        <a:fillRect/>
                      </a:stretch>
                    </p:blipFill>
                    <p:spPr bwMode="auto">
                      <a:xfrm>
                        <a:off x="1676400" y="6248400"/>
                        <a:ext cx="762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362200" y="6276975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Muons,</a:t>
            </a:r>
          </a:p>
          <a:p>
            <a:pPr algn="l">
              <a:defRPr/>
            </a:pPr>
            <a:r>
              <a:rPr lang="en-US" sz="1600" b="0" smtClean="0">
                <a:solidFill>
                  <a:srgbClr val="0099FF"/>
                </a:solidFill>
                <a:latin typeface="Arial Black" pitchFamily="34" charset="0"/>
              </a:rPr>
              <a:t>Inc.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4500" y="6413500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/>
              <a:t>12/21/2001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1B541E-E1C4-4548-BCBA-EDDF0179FCC7}" type="slidenum">
              <a:rPr lang="en-US" sz="1400" b="0" smtClean="0"/>
              <a:pPr eaLnBrk="1" hangingPunct="1"/>
              <a:t>1</a:t>
            </a:fld>
            <a:endParaRPr lang="en-US" sz="1400" b="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08166" y="2079973"/>
            <a:ext cx="62226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smtClean="0"/>
              <a:t>Charge Separation For a Muon Collider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205" y="5684995"/>
            <a:ext cx="771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*Work supported in part by </a:t>
            </a:r>
            <a:r>
              <a:rPr lang="en-US" sz="1600" b="0" dirty="0"/>
              <a:t>DOE STTR grant DE-SC </a:t>
            </a:r>
            <a:r>
              <a:rPr lang="en-US" sz="1600" b="0" dirty="0" smtClean="0"/>
              <a:t>0007634.</a:t>
            </a:r>
            <a:endParaRPr lang="en-US" sz="1600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Optimization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58043"/>
              </p:ext>
            </p:extLst>
          </p:nvPr>
        </p:nvGraphicFramePr>
        <p:xfrm>
          <a:off x="377635" y="581890"/>
          <a:ext cx="8362602" cy="2322939"/>
        </p:xfrm>
        <a:graphic>
          <a:graphicData uri="http://schemas.openxmlformats.org/drawingml/2006/table">
            <a:tbl>
              <a:tblPr/>
              <a:tblGrid>
                <a:gridCol w="2267100"/>
                <a:gridCol w="962449"/>
                <a:gridCol w="641631"/>
                <a:gridCol w="641631"/>
                <a:gridCol w="641631"/>
                <a:gridCol w="802040"/>
                <a:gridCol w="802040"/>
                <a:gridCol w="802040"/>
                <a:gridCol w="802040"/>
              </a:tblGrid>
              <a:tr h="287217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P=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Pz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MeV/c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250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17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17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l-GR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=(2π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)/(B</a:t>
                      </a:r>
                      <a:r>
                        <a:rPr lang="el-GR" sz="2000" kern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φ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c)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2.62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17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edge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3.21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4.25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5.28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6.32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7.36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8.39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9.43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edge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(vert angle)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deg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7.4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5.6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mid sector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0.42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0.85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1.27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1.70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2.13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2.55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87217"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 fontAlgn="b">
                        <a:lnSpc>
                          <a:spcPts val="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0.342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168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000" kern="12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Longer Channel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(µ</a:t>
                      </a:r>
                      <a:r>
                        <a:rPr lang="en-US" sz="2000" kern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7.86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8.71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9.56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10.41</a:t>
                      </a:r>
                      <a:endParaRPr lang="en-US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11.26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12.11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12.96</a:t>
                      </a:r>
                      <a:endParaRPr lang="en-US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5" y="3075709"/>
            <a:ext cx="8362603" cy="312320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1248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Longitudinal Distortion &amp; Its Remedy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614151"/>
            <a:ext cx="8839633" cy="502662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9073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6" y="1823455"/>
            <a:ext cx="8161803" cy="4221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634" y="546265"/>
            <a:ext cx="8312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dirty="0" smtClean="0"/>
              <a:t>Muons exiting the charge separator will need to be caught into RF buckets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dirty="0" smtClean="0"/>
              <a:t>Lose 9% of µ</a:t>
            </a:r>
            <a:r>
              <a:rPr lang="en-US" sz="2000" b="0" baseline="-25000" dirty="0" smtClean="0"/>
              <a:t>+</a:t>
            </a:r>
            <a:r>
              <a:rPr lang="en-US" sz="2000" b="0" dirty="0" smtClean="0"/>
              <a:t>’s and </a:t>
            </a:r>
            <a:r>
              <a:rPr lang="el-GR" sz="2000" b="0" dirty="0" smtClean="0"/>
              <a:t>ε</a:t>
            </a:r>
            <a:r>
              <a:rPr lang="en-US" sz="2000" b="0" baseline="-25000" dirty="0" smtClean="0"/>
              <a:t>L</a:t>
            </a:r>
            <a:r>
              <a:rPr lang="en-US" sz="2000" b="0" dirty="0" smtClean="0"/>
              <a:t> oscillates above HCC acceptance.</a:t>
            </a:r>
            <a:endParaRPr 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Longitudinal Distortion &amp; Its Remedy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Longitudinal Distortion &amp; Its Remedy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9" y="1567543"/>
            <a:ext cx="7957701" cy="4286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7506" y="795647"/>
            <a:ext cx="831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Remedy: RF gymnastics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4775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653142"/>
            <a:ext cx="8621486" cy="5118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Longitudinal Distortion &amp; Its Remedy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7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6" y="700049"/>
            <a:ext cx="8451635" cy="51782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Longitudinal Distortion &amp; Its Remedy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9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Longitudinal Distortion &amp; Its Remedy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4" y="1936653"/>
            <a:ext cx="8514608" cy="4238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42321" y="613214"/>
            <a:ext cx="8469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0" dirty="0"/>
              <a:t>Improvement in Rate and </a:t>
            </a:r>
            <a:r>
              <a:rPr lang="en-GB" sz="2000" b="0" dirty="0" err="1"/>
              <a:t>Emittances</a:t>
            </a:r>
            <a:r>
              <a:rPr lang="en-GB" sz="2000" b="0" dirty="0"/>
              <a:t> of </a:t>
            </a:r>
            <a:r>
              <a:rPr lang="en-GB" sz="2000" b="0" dirty="0" smtClean="0"/>
              <a:t>(longer path) µ</a:t>
            </a:r>
            <a:r>
              <a:rPr lang="en-GB" sz="2000" b="0" baseline="30000" dirty="0"/>
              <a:t>+</a:t>
            </a:r>
            <a:r>
              <a:rPr lang="en-GB" sz="2000" b="0" dirty="0"/>
              <a:t>’s in RF </a:t>
            </a:r>
            <a:r>
              <a:rPr lang="en-GB" sz="2000" b="0" dirty="0" smtClean="0"/>
              <a:t>after </a:t>
            </a:r>
            <a:r>
              <a:rPr lang="en-GB" sz="2000" b="0" dirty="0"/>
              <a:t>Charge Separator with Upstream Preparation</a:t>
            </a:r>
            <a:r>
              <a:rPr lang="en-GB" sz="2000" b="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b="0" dirty="0" err="1"/>
              <a:t>ε</a:t>
            </a:r>
            <a:r>
              <a:rPr lang="en-GB" sz="2000" b="0" baseline="-25000" dirty="0" err="1"/>
              <a:t>L</a:t>
            </a:r>
            <a:r>
              <a:rPr lang="en-GB" sz="2000" b="0" dirty="0"/>
              <a:t> is lowered and remains within the HCC </a:t>
            </a:r>
            <a:r>
              <a:rPr lang="en-GB" sz="2000" b="0" dirty="0" smtClean="0"/>
              <a:t>acceptance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b="0" dirty="0"/>
              <a:t>y</a:t>
            </a:r>
            <a:r>
              <a:rPr lang="en-GB" sz="2000" b="0" dirty="0" smtClean="0"/>
              <a:t>ield increase </a:t>
            </a:r>
            <a:r>
              <a:rPr lang="en-GB" sz="2000" b="0" dirty="0"/>
              <a:t>of 14.6%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86240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Longitudinal Distortion &amp; Its Remedy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321" y="613214"/>
            <a:ext cx="8469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0" dirty="0"/>
              <a:t>Improvement in Rate and </a:t>
            </a:r>
            <a:r>
              <a:rPr lang="en-GB" sz="2000" b="0" dirty="0" err="1"/>
              <a:t>Emittances</a:t>
            </a:r>
            <a:r>
              <a:rPr lang="en-GB" sz="2000" b="0" dirty="0"/>
              <a:t> </a:t>
            </a:r>
            <a:r>
              <a:rPr lang="en-GB" sz="2000" b="0" dirty="0" smtClean="0"/>
              <a:t>of (shorter path) µ</a:t>
            </a:r>
            <a:r>
              <a:rPr lang="en-GB" sz="2000" b="0" baseline="30000" dirty="0" smtClean="0"/>
              <a:t>-</a:t>
            </a:r>
            <a:r>
              <a:rPr lang="en-GB" sz="2000" b="0" dirty="0" smtClean="0"/>
              <a:t>’s in </a:t>
            </a:r>
            <a:r>
              <a:rPr lang="en-GB" sz="2000" b="0" dirty="0"/>
              <a:t>RF </a:t>
            </a:r>
            <a:r>
              <a:rPr lang="en-GB" sz="2000" b="0" dirty="0" smtClean="0"/>
              <a:t>after </a:t>
            </a:r>
            <a:r>
              <a:rPr lang="en-GB" sz="2000" b="0" dirty="0"/>
              <a:t>Charge Separator with Upstream Preparation</a:t>
            </a:r>
            <a:r>
              <a:rPr lang="en-GB" sz="2000" b="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b="0" dirty="0" err="1"/>
              <a:t>ε</a:t>
            </a:r>
            <a:r>
              <a:rPr lang="en-GB" sz="2000" b="0" baseline="-25000" dirty="0" err="1"/>
              <a:t>L</a:t>
            </a:r>
            <a:r>
              <a:rPr lang="en-GB" sz="2000" b="0" dirty="0"/>
              <a:t> </a:t>
            </a:r>
            <a:r>
              <a:rPr lang="en-GB" sz="2000" b="0" dirty="0" smtClean="0"/>
              <a:t>that was within </a:t>
            </a:r>
            <a:r>
              <a:rPr lang="en-GB" sz="2000" b="0" dirty="0"/>
              <a:t>the HCC </a:t>
            </a:r>
            <a:r>
              <a:rPr lang="en-GB" sz="2000" b="0" dirty="0" smtClean="0"/>
              <a:t>acceptance is further lowered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b="0" dirty="0"/>
              <a:t>y</a:t>
            </a:r>
            <a:r>
              <a:rPr lang="en-GB" sz="2000" b="0" dirty="0" smtClean="0"/>
              <a:t>ield increase </a:t>
            </a:r>
            <a:r>
              <a:rPr lang="en-GB" sz="2000" b="0" dirty="0"/>
              <a:t>of </a:t>
            </a:r>
            <a:r>
              <a:rPr lang="en-GB" sz="2000" b="0" dirty="0" smtClean="0"/>
              <a:t>10%</a:t>
            </a:r>
            <a:endParaRPr lang="en-US" sz="2000" b="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0" y="1936654"/>
            <a:ext cx="8652297" cy="4179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463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Longitudinal Distortion &amp; Its Remedy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2" y="1703110"/>
            <a:ext cx="8098234" cy="3073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29392" y="687309"/>
            <a:ext cx="8087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/>
              <a:t>Survival Rates and </a:t>
            </a:r>
            <a:r>
              <a:rPr lang="en-GB" b="0" dirty="0" err="1"/>
              <a:t>Emittances</a:t>
            </a:r>
            <a:r>
              <a:rPr lang="en-GB" b="0" dirty="0"/>
              <a:t> of Muons at 1 m Past a Charge Separator.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74879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0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Concepts for combining charge separation and matching into the HCC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284" y="830997"/>
            <a:ext cx="88874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T</a:t>
            </a:r>
            <a:r>
              <a:rPr lang="en-US" sz="1600" b="0" dirty="0" smtClean="0"/>
              <a:t>wo possible solutions </a:t>
            </a:r>
            <a:r>
              <a:rPr lang="en-US" sz="1600" b="0" dirty="0" smtClean="0"/>
              <a:t>are: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0" dirty="0" smtClean="0"/>
              <a:t>The “Easy Way”</a:t>
            </a:r>
          </a:p>
          <a:p>
            <a:pPr lvl="1" algn="l"/>
            <a:r>
              <a:rPr lang="en-US" sz="1600" b="0" dirty="0" smtClean="0"/>
              <a:t>The momentum is </a:t>
            </a:r>
            <a:r>
              <a:rPr lang="en-US" sz="1600" b="0" dirty="0" smtClean="0"/>
              <a:t>lowered (~170 MeV/c) to lower the </a:t>
            </a:r>
            <a:r>
              <a:rPr lang="en-US" sz="1600" b="0" dirty="0" err="1" smtClean="0"/>
              <a:t>b</a:t>
            </a:r>
            <a:r>
              <a:rPr lang="en-US" sz="1600" b="0" baseline="-25000" dirty="0" err="1" smtClean="0"/>
              <a:t>s</a:t>
            </a:r>
            <a:r>
              <a:rPr lang="en-US" sz="1600" b="0" dirty="0" smtClean="0"/>
              <a:t> on the reference in the HCC that is matched in the from the upstream forward-only bent solenoid, which increases </a:t>
            </a:r>
            <a:r>
              <a:rPr lang="en-US" sz="1600" b="0" dirty="0" smtClean="0"/>
              <a:t>the </a:t>
            </a:r>
            <a:r>
              <a:rPr lang="en-US" sz="1600" b="0" dirty="0" smtClean="0"/>
              <a:t>vertical angle of separation in order to achieve the necessary charge separation.</a:t>
            </a:r>
            <a:endParaRPr lang="en-US" sz="1600" b="0" dirty="0" smtClean="0"/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b="0" dirty="0" smtClean="0"/>
              <a:t>Pros:</a:t>
            </a:r>
          </a:p>
          <a:p>
            <a:pPr marL="1714500" lvl="3" indent="-342900" algn="l">
              <a:buFont typeface="+mj-lt"/>
              <a:buAutoNum type="arabicPeriod"/>
            </a:pPr>
            <a:r>
              <a:rPr lang="en-US" sz="1600" b="0" dirty="0" smtClean="0"/>
              <a:t>Shorter </a:t>
            </a:r>
            <a:r>
              <a:rPr lang="en-US" sz="1600" b="0" dirty="0" smtClean="0"/>
              <a:t>channel meaning simpler, less cost, shorter distance for beam to spread</a:t>
            </a:r>
            <a:r>
              <a:rPr lang="en-US" sz="1600" b="0" dirty="0" smtClean="0"/>
              <a:t>.</a:t>
            </a:r>
          </a:p>
          <a:p>
            <a:pPr marL="1714500" lvl="3" indent="-342900" algn="l">
              <a:buFont typeface="+mj-lt"/>
              <a:buAutoNum type="arabicPeriod"/>
            </a:pPr>
            <a:r>
              <a:rPr lang="en-US" sz="1600" b="0" dirty="0" smtClean="0"/>
              <a:t>Neither charge sign would need be subjected to a longer channel to avoid collisions between coils.</a:t>
            </a:r>
            <a:endParaRPr lang="en-US" sz="1600" b="0" dirty="0" smtClean="0"/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b="0" dirty="0" smtClean="0"/>
              <a:t>Con: Lower momentum means more time spread per unit distance.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600" b="0" dirty="0" smtClean="0"/>
              <a:t>The </a:t>
            </a:r>
            <a:r>
              <a:rPr lang="en-US" sz="1600" b="0" dirty="0" smtClean="0"/>
              <a:t>“Hard Way”</a:t>
            </a:r>
          </a:p>
          <a:p>
            <a:pPr lvl="1" algn="l"/>
            <a:r>
              <a:rPr lang="en-US" sz="1600" b="0" dirty="0" smtClean="0"/>
              <a:t>This incorporates a full forward bend, a straight for one charge sign to avoid overlapping coils, and partial reverse bends to achieve the desired dispersion.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b="0" dirty="0" smtClean="0"/>
              <a:t>Pros: </a:t>
            </a:r>
            <a:r>
              <a:rPr lang="en-US" sz="1600" b="0" dirty="0" smtClean="0"/>
              <a:t>More flexibility in momentum choice.  Can design for two cases:</a:t>
            </a:r>
          </a:p>
          <a:p>
            <a:pPr marL="1714500" lvl="3" indent="-342900" algn="l">
              <a:buFont typeface="+mj-lt"/>
              <a:buAutoNum type="arabicPeriod"/>
            </a:pPr>
            <a:r>
              <a:rPr lang="en-US" sz="1600" b="0" dirty="0" smtClean="0"/>
              <a:t>P=204.8 MeV/c out of Yuri’s pre-cooler</a:t>
            </a:r>
          </a:p>
          <a:p>
            <a:pPr marL="1714500" lvl="3" indent="-342900" algn="l">
              <a:buFont typeface="+mj-lt"/>
              <a:buAutoNum type="arabicPeriod"/>
            </a:pPr>
            <a:r>
              <a:rPr lang="en-US" sz="1600" b="0" dirty="0" smtClean="0"/>
              <a:t>P=278 </a:t>
            </a:r>
            <a:r>
              <a:rPr lang="en-US" sz="1600" b="0" dirty="0" smtClean="0"/>
              <a:t>MeV/c out of front end phase rotator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1600" b="0" dirty="0" smtClean="0"/>
              <a:t>Cons:</a:t>
            </a:r>
          </a:p>
          <a:p>
            <a:pPr marL="1714500" lvl="3" indent="-342900" algn="l">
              <a:buFont typeface="+mj-lt"/>
              <a:buAutoNum type="arabicPeriod"/>
            </a:pPr>
            <a:r>
              <a:rPr lang="en-US" sz="1600" b="0" dirty="0" smtClean="0"/>
              <a:t>Longer </a:t>
            </a:r>
            <a:r>
              <a:rPr lang="en-US" sz="1600" b="0" dirty="0" smtClean="0"/>
              <a:t>channel meaning more complexity, higher cost, longer distance for beam to spread</a:t>
            </a:r>
            <a:r>
              <a:rPr lang="en-US" sz="1600" b="0" dirty="0" smtClean="0"/>
              <a:t>.</a:t>
            </a:r>
          </a:p>
          <a:p>
            <a:pPr marL="1714500" lvl="3" indent="-342900" algn="l">
              <a:buFont typeface="+mj-lt"/>
              <a:buAutoNum type="arabicPeriod"/>
            </a:pPr>
            <a:r>
              <a:rPr lang="en-US" sz="1600" b="0" dirty="0" smtClean="0"/>
              <a:t>One </a:t>
            </a:r>
            <a:r>
              <a:rPr lang="en-US" sz="1600" b="0" dirty="0"/>
              <a:t>charge sign would have to travel an extra </a:t>
            </a:r>
            <a:r>
              <a:rPr lang="en-US" sz="1600" b="0" dirty="0" err="1" smtClean="0"/>
              <a:t>λ</a:t>
            </a:r>
            <a:r>
              <a:rPr lang="en-US" sz="1600" b="0" baseline="-25000" dirty="0" err="1" smtClean="0"/>
              <a:t>HCC</a:t>
            </a:r>
            <a:r>
              <a:rPr lang="en-US" sz="1600" b="0" dirty="0" smtClean="0"/>
              <a:t> </a:t>
            </a:r>
            <a:r>
              <a:rPr lang="en-US" sz="1600" b="0" dirty="0"/>
              <a:t>to avoid collisions between coils.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2171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2593" y="0"/>
            <a:ext cx="371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3385" y="1174534"/>
            <a:ext cx="7944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/>
              <a:t>Overview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/>
              <a:t>Review of past work which remains the most recent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b="0" dirty="0" smtClean="0"/>
              <a:t>NA-PAC13 THPHO19</a:t>
            </a:r>
            <a:endParaRPr lang="en-US" b="0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/>
              <a:t>Concepts for combining charge separation and matching into the HCC</a:t>
            </a:r>
            <a:endParaRPr lang="en-US" b="0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en-US" b="0" dirty="0" smtClean="0"/>
              <a:t>Summary</a:t>
            </a:r>
            <a:endParaRPr lang="en-US" b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969662"/>
            <a:ext cx="1446068" cy="14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98" y="859535"/>
            <a:ext cx="3482702" cy="16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89" y="859535"/>
            <a:ext cx="3286817" cy="169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776" y="2713531"/>
            <a:ext cx="8866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To match out of the charge separating bent solenoid, the large radius anti-solenoid could start with currents of the charge separator and reduce it and reverse its polarity (recall the “anti” in “anti-solenoid”) adiabatically as the inner coils ramp up in current and helical pitch.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7" y="4211955"/>
            <a:ext cx="8686800" cy="201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50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Concept to Match Adiabatically Out of “Easy Way”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43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0463" y="600218"/>
            <a:ext cx="4383756" cy="5603099"/>
            <a:chOff x="4250463" y="600218"/>
            <a:chExt cx="4383756" cy="560309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677" y="600218"/>
              <a:ext cx="3968542" cy="271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677" y="3532488"/>
              <a:ext cx="3968542" cy="267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250463" y="1819469"/>
              <a:ext cx="299761" cy="492356"/>
              <a:chOff x="4250463" y="1819469"/>
              <a:chExt cx="299761" cy="492356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4250463" y="1819469"/>
                <a:ext cx="299761" cy="251927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4250463" y="2111150"/>
                <a:ext cx="286133" cy="200675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4365916" y="4621724"/>
              <a:ext cx="299761" cy="492356"/>
              <a:chOff x="4250463" y="1819469"/>
              <a:chExt cx="299761" cy="492356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4250463" y="1819469"/>
                <a:ext cx="299761" cy="251927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4250463" y="2111150"/>
                <a:ext cx="286133" cy="200675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4" name="TextBox 13"/>
          <p:cNvSpPr txBox="1"/>
          <p:nvPr/>
        </p:nvSpPr>
        <p:spPr>
          <a:xfrm>
            <a:off x="65315" y="742251"/>
            <a:ext cx="3996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Perhaps tilted</a:t>
            </a:r>
            <a:r>
              <a:rPr lang="en-US" b="0" dirty="0" smtClean="0"/>
              <a:t> coils </a:t>
            </a:r>
            <a:r>
              <a:rPr lang="en-US" b="0" dirty="0" smtClean="0"/>
              <a:t>could </a:t>
            </a:r>
            <a:r>
              <a:rPr lang="en-US" b="0" dirty="0" smtClean="0"/>
              <a:t>provide the ~25</a:t>
            </a:r>
            <a:r>
              <a:rPr lang="en-US" b="0" baseline="30000" dirty="0" smtClean="0"/>
              <a:t>○</a:t>
            </a:r>
            <a:r>
              <a:rPr lang="en-US" b="0" dirty="0" smtClean="0"/>
              <a:t> split to match both charges into their respective HCCs.</a:t>
            </a:r>
            <a:endParaRPr 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0" y="250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Concept to Match Non-Adiabatically Out of “Easy Way”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10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50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512" y="961901"/>
            <a:ext cx="7968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0" dirty="0" smtClean="0"/>
              <a:t>The most recent work on charge separation is summarized </a:t>
            </a:r>
            <a:r>
              <a:rPr lang="en-US" b="0" dirty="0"/>
              <a:t>in NA-PAC13 </a:t>
            </a:r>
            <a:r>
              <a:rPr lang="en-US" b="0" dirty="0" smtClean="0"/>
              <a:t>THPHO19.  Details can be found in a Friday MAP meeting on 9/9/2013.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0" dirty="0" smtClean="0"/>
              <a:t>The concept shows reasonable charge separation efficiencies.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0" dirty="0" smtClean="0"/>
              <a:t>Concepts were presented to combine charge separation and match into the HCC, but they can apply to the Vacuum RF solution as well.</a:t>
            </a:r>
            <a:endParaRPr lang="en-US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5514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2593" y="86061"/>
            <a:ext cx="37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729" y="989704"/>
            <a:ext cx="848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This work was supported under a phase II STTR grant with JLAB </a:t>
            </a:r>
            <a:r>
              <a:rPr lang="en-US" sz="2000" b="0" dirty="0" smtClean="0"/>
              <a:t>with </a:t>
            </a:r>
            <a:r>
              <a:rPr lang="en-US" sz="2000" b="0" dirty="0" smtClean="0"/>
              <a:t>start date 4/22/13.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b="0" dirty="0" smtClean="0"/>
              <a:t>We have </a:t>
            </a:r>
            <a:r>
              <a:rPr lang="en-US" sz="2000" b="0" dirty="0" smtClean="0"/>
              <a:t>had weekly </a:t>
            </a:r>
            <a:r>
              <a:rPr lang="en-US" sz="2000" b="0" dirty="0" smtClean="0"/>
              <a:t>meetings with attendance and/or input by: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000" b="0" dirty="0" err="1" smtClean="0"/>
              <a:t>Slava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Derbenev</a:t>
            </a:r>
            <a:r>
              <a:rPr lang="en-US" sz="2000" b="0" dirty="0" smtClean="0"/>
              <a:t> (JLAB </a:t>
            </a:r>
            <a:r>
              <a:rPr lang="en-US" sz="2000" b="0" dirty="0" err="1" smtClean="0"/>
              <a:t>subgrant</a:t>
            </a:r>
            <a:r>
              <a:rPr lang="en-US" sz="2000" b="0" dirty="0" smtClean="0"/>
              <a:t> PI), </a:t>
            </a:r>
            <a:r>
              <a:rPr lang="en-US" sz="2000" b="0" dirty="0" err="1" smtClean="0"/>
              <a:t>Vasiliy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Morozov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Rol</a:t>
            </a:r>
            <a:r>
              <a:rPr lang="en-US" sz="2000" b="0" dirty="0" smtClean="0"/>
              <a:t> Johnson, Chuck </a:t>
            </a:r>
            <a:r>
              <a:rPr lang="en-US" sz="2000" b="0" dirty="0" err="1" smtClean="0"/>
              <a:t>Ankenbrandt</a:t>
            </a:r>
            <a:r>
              <a:rPr lang="en-US" sz="2000" b="0" dirty="0" smtClean="0"/>
              <a:t>, Dave </a:t>
            </a:r>
            <a:r>
              <a:rPr lang="en-US" sz="2000" b="0" dirty="0" err="1" smtClean="0"/>
              <a:t>Neuffer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Katsuya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Yonehara</a:t>
            </a:r>
            <a:r>
              <a:rPr lang="en-US" sz="2000" b="0" dirty="0" smtClean="0"/>
              <a:t>, Jim Maloney, &amp; Cary Yoshikawa (</a:t>
            </a:r>
            <a:r>
              <a:rPr lang="en-US" sz="2000" b="0" dirty="0" err="1" smtClean="0"/>
              <a:t>MuPlus</a:t>
            </a:r>
            <a:r>
              <a:rPr lang="en-US" sz="2000" b="0" dirty="0" smtClean="0"/>
              <a:t> PI)</a:t>
            </a:r>
          </a:p>
        </p:txBody>
      </p:sp>
    </p:spTree>
    <p:extLst>
      <p:ext uri="{BB962C8B-B14F-4D97-AF65-F5344CB8AC3E}">
        <p14:creationId xmlns:p14="http://schemas.microsoft.com/office/powerpoint/2010/main" val="140336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0" y="744640"/>
            <a:ext cx="8740239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Overview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88229" y="5424590"/>
            <a:ext cx="0" cy="7243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45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Review </a:t>
            </a:r>
            <a:r>
              <a:rPr lang="en-US" dirty="0"/>
              <a:t>of past work which remains the most </a:t>
            </a:r>
            <a:r>
              <a:rPr lang="en-US" dirty="0" smtClean="0"/>
              <a:t>recent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491" y="461665"/>
            <a:ext cx="85930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000" b="0" dirty="0" smtClean="0"/>
              <a:t>Motivation was to obtain </a:t>
            </a:r>
            <a:r>
              <a:rPr lang="en-US" sz="2000" b="0" dirty="0" smtClean="0"/>
              <a:t>particle distributions that possess the effects of having gone through a charge splitter, since this is necessary </a:t>
            </a:r>
            <a:r>
              <a:rPr lang="en-US" sz="2000" b="0" dirty="0" smtClean="0"/>
              <a:t>for a more realistic design of the HCC.</a:t>
            </a:r>
            <a:endParaRPr lang="en-US" sz="2000" b="0" dirty="0" smtClean="0"/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000" b="0" dirty="0" smtClean="0"/>
              <a:t>Our goal </a:t>
            </a:r>
            <a:r>
              <a:rPr lang="en-US" sz="2000" b="0" dirty="0" smtClean="0"/>
              <a:t>was</a:t>
            </a:r>
            <a:r>
              <a:rPr lang="en-US" sz="2000" b="0" dirty="0" smtClean="0"/>
              <a:t> </a:t>
            </a:r>
            <a:r>
              <a:rPr lang="en-US" sz="2000" b="0" dirty="0" smtClean="0"/>
              <a:t>not to design </a:t>
            </a:r>
            <a:r>
              <a:rPr lang="en-US" sz="2000" b="0" dirty="0" smtClean="0"/>
              <a:t>a realistic </a:t>
            </a:r>
            <a:r>
              <a:rPr lang="en-US" sz="2000" b="0" dirty="0" smtClean="0"/>
              <a:t>charge </a:t>
            </a:r>
            <a:r>
              <a:rPr lang="en-US" sz="2000" b="0" dirty="0" smtClean="0"/>
              <a:t>splitter, but rather to extract particle distributions that provide the starting point in designing the complete cooling channel.</a:t>
            </a:r>
          </a:p>
          <a:p>
            <a:pPr lvl="1" algn="l"/>
            <a:endParaRPr lang="en-US" sz="2000" b="0" dirty="0" smtClean="0"/>
          </a:p>
          <a:p>
            <a:pPr algn="l"/>
            <a:r>
              <a:rPr lang="en-US" sz="2000" b="0" dirty="0" smtClean="0"/>
              <a:t>Secondary Benefits: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000" b="0" dirty="0" smtClean="0"/>
              <a:t>The resultant particle distributions </a:t>
            </a:r>
            <a:r>
              <a:rPr lang="en-US" sz="2000" b="0" dirty="0" smtClean="0"/>
              <a:t>was to have served </a:t>
            </a:r>
            <a:r>
              <a:rPr lang="en-US" sz="2000" b="0" dirty="0" smtClean="0"/>
              <a:t>as </a:t>
            </a:r>
            <a:r>
              <a:rPr lang="en-US" sz="2000" b="0" dirty="0" smtClean="0"/>
              <a:t>the </a:t>
            </a:r>
            <a:r>
              <a:rPr lang="en-US" sz="2000" b="0" dirty="0" smtClean="0"/>
              <a:t>basis upon which the various 6D cooling </a:t>
            </a:r>
            <a:r>
              <a:rPr lang="en-US" sz="2000" b="0" dirty="0" smtClean="0"/>
              <a:t>channel schemes use </a:t>
            </a:r>
            <a:r>
              <a:rPr lang="en-US" sz="2000" b="0" dirty="0" smtClean="0"/>
              <a:t>as input </a:t>
            </a:r>
            <a:r>
              <a:rPr lang="en-US" sz="2000" b="0" dirty="0"/>
              <a:t>for performance comparisons </a:t>
            </a:r>
            <a:r>
              <a:rPr lang="en-US" sz="2000" b="0" dirty="0" smtClean="0"/>
              <a:t>between the options that apply to a single charge sign</a:t>
            </a:r>
            <a:r>
              <a:rPr lang="en-US" sz="2000" b="0" dirty="0" smtClean="0"/>
              <a:t>.  But, the success in separating charges in this study eliminated the need for simulating charge splitting by options that can </a:t>
            </a:r>
            <a:r>
              <a:rPr lang="en-US" sz="2000" b="0" dirty="0" smtClean="0"/>
              <a:t>accept </a:t>
            </a:r>
            <a:r>
              <a:rPr lang="en-US" sz="2000" b="0" dirty="0" smtClean="0"/>
              <a:t>beam out of the front end.</a:t>
            </a:r>
            <a:endParaRPr lang="en-US" sz="2000" b="0" dirty="0" smtClean="0"/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000" b="0" dirty="0" smtClean="0"/>
              <a:t>Lessons learned can be fed back into the design of a real charge separator.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4984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012" y="589927"/>
            <a:ext cx="8713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en-US" sz="2000" b="0" dirty="0" smtClean="0"/>
              <a:t>This study benefited from an earlier effort </a:t>
            </a:r>
            <a:r>
              <a:rPr lang="en-US" sz="2000" b="0" dirty="0"/>
              <a:t>by Palmer &amp; </a:t>
            </a:r>
            <a:r>
              <a:rPr lang="en-US" sz="2000" b="0" dirty="0" err="1"/>
              <a:t>Fernow</a:t>
            </a:r>
            <a:r>
              <a:rPr lang="en-US" sz="2000" b="0" dirty="0"/>
              <a:t> [PAC11 MOP001] </a:t>
            </a:r>
            <a:r>
              <a:rPr lang="en-US" sz="2000" b="0" dirty="0" smtClean="0"/>
              <a:t>that used</a:t>
            </a:r>
            <a:r>
              <a:rPr lang="en-US" sz="2000" b="0" dirty="0" smtClean="0"/>
              <a:t> </a:t>
            </a:r>
            <a:r>
              <a:rPr lang="en-US" sz="2000" b="0" dirty="0" smtClean="0"/>
              <a:t>bent solenoids </a:t>
            </a:r>
            <a:r>
              <a:rPr lang="en-US" sz="2000" b="0" dirty="0" smtClean="0"/>
              <a:t>to separate opposite charges in the beam. 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000" b="0" dirty="0" smtClean="0"/>
              <a:t>Scrutiny of the above study revealed that it might be possible to separate charges for muons with momentum expected out of the front end (~250 MeV/c).</a:t>
            </a:r>
            <a:endParaRPr 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Review </a:t>
            </a:r>
            <a:r>
              <a:rPr lang="en-US" dirty="0"/>
              <a:t>of past work which remains the most </a:t>
            </a:r>
            <a:r>
              <a:rPr lang="en-US" dirty="0" smtClean="0"/>
              <a:t>recent</a:t>
            </a:r>
          </a:p>
        </p:txBody>
      </p:sp>
    </p:spTree>
    <p:extLst>
      <p:ext uri="{BB962C8B-B14F-4D97-AF65-F5344CB8AC3E}">
        <p14:creationId xmlns:p14="http://schemas.microsoft.com/office/powerpoint/2010/main" val="6624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Charge Separator Concept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3" y="795645"/>
            <a:ext cx="7778106" cy="4073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2123" y="4868883"/>
            <a:ext cx="7778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0" dirty="0"/>
              <a:t>Cartoon of coil configuration illustrating the concept of a charge separator from top view (a) and at downstream facing upstream (b).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6048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Simplified </a:t>
            </a:r>
            <a:r>
              <a:rPr lang="en-GB" dirty="0"/>
              <a:t>C</a:t>
            </a:r>
            <a:r>
              <a:rPr lang="en-GB" dirty="0" smtClean="0"/>
              <a:t>harge </a:t>
            </a:r>
            <a:r>
              <a:rPr lang="en-GB" dirty="0"/>
              <a:t>S</a:t>
            </a:r>
            <a:r>
              <a:rPr lang="en-GB" dirty="0" smtClean="0"/>
              <a:t>eparator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633" y="612845"/>
            <a:ext cx="85264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GB" b="0" kern="800" dirty="0">
                <a:latin typeface="Times New Roman"/>
                <a:ea typeface="Times New Roman"/>
              </a:rPr>
              <a:t>Designing a realistic charge separator will involve:</a:t>
            </a:r>
            <a:endParaRPr lang="en-US" b="0" dirty="0">
              <a:latin typeface="Times New Roman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0" kern="800" dirty="0">
                <a:latin typeface="Times New Roman"/>
                <a:ea typeface="Times New Roman"/>
              </a:rPr>
              <a:t>Dealing with fringe fields at the end of the forward bend and start of the two smaller solenoids.</a:t>
            </a:r>
            <a:endParaRPr lang="en-US" b="0" dirty="0">
              <a:latin typeface="Times New Roman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0" kern="800" dirty="0">
                <a:latin typeface="Times New Roman"/>
                <a:ea typeface="Times New Roman"/>
              </a:rPr>
              <a:t>Dealing with fringe fields between the two downstream solenoids.</a:t>
            </a:r>
            <a:endParaRPr lang="en-US" b="0" dirty="0">
              <a:latin typeface="Times New Roman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b="0" kern="800" dirty="0">
                <a:latin typeface="Times New Roman"/>
                <a:ea typeface="Times New Roman"/>
              </a:rPr>
              <a:t>Possibly tilting the coils in the downstream segments, if the path difference introduced by the coils being vertically displaced have a negative impact on performance.</a:t>
            </a:r>
            <a:endParaRPr lang="en-US" b="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830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Y. Yoshikawa                               May 29, 2014, MAP Spring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0AE08-08BF-420B-BDDC-92EC004BA5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3" y="470711"/>
            <a:ext cx="7267699" cy="382267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07487" y="4293390"/>
            <a:ext cx="8787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0" dirty="0">
                <a:latin typeface="Times"/>
                <a:ea typeface="Times New Roman"/>
                <a:cs typeface="Times New Roman"/>
              </a:rPr>
              <a:t>Association of a charge splitter coil concept in (a) to two separate pseudo charge splitters (one for each sign) with transparent large radii coils.   Yellow discs demarcate sectors.  Oblique view of µ</a:t>
            </a:r>
            <a:r>
              <a:rPr lang="en-GB" sz="2000" b="0" baseline="30000" dirty="0">
                <a:latin typeface="Times"/>
                <a:ea typeface="Times New Roman"/>
                <a:cs typeface="Times New Roman"/>
              </a:rPr>
              <a:t>-</a:t>
            </a:r>
            <a:r>
              <a:rPr lang="en-GB" sz="2000" b="0" dirty="0">
                <a:latin typeface="Times"/>
                <a:ea typeface="Times New Roman"/>
                <a:cs typeface="Times New Roman"/>
              </a:rPr>
              <a:t>s in (b) and side view in (d) showing vertical rise in forward bend and vertical drop in reverse bend.  Oblique view of µ</a:t>
            </a:r>
            <a:r>
              <a:rPr lang="en-GB" sz="2000" b="0" baseline="30000" dirty="0">
                <a:latin typeface="Times"/>
                <a:ea typeface="Times New Roman"/>
                <a:cs typeface="Times New Roman"/>
              </a:rPr>
              <a:t>+</a:t>
            </a:r>
            <a:r>
              <a:rPr lang="en-GB" sz="2000" b="0" dirty="0">
                <a:latin typeface="Times"/>
                <a:ea typeface="Times New Roman"/>
                <a:cs typeface="Times New Roman"/>
              </a:rPr>
              <a:t>s in (c) and side view in (e) showing vertical drop in forward bend and vertical rise in reverse bend.</a:t>
            </a:r>
            <a:endParaRPr 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0" y="90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Simplified </a:t>
            </a:r>
            <a:r>
              <a:rPr lang="en-GB" dirty="0"/>
              <a:t>C</a:t>
            </a:r>
            <a:r>
              <a:rPr lang="en-GB" dirty="0" smtClean="0"/>
              <a:t>harge </a:t>
            </a:r>
            <a:r>
              <a:rPr lang="en-GB" dirty="0"/>
              <a:t>S</a:t>
            </a:r>
            <a:r>
              <a:rPr lang="en-GB" dirty="0" smtClean="0"/>
              <a:t>eparator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15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115694</TotalTime>
  <Words>1371</Words>
  <Application>Microsoft Office PowerPoint</Application>
  <PresentationFormat>On-screen Show (4:3)</PresentationFormat>
  <Paragraphs>168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Cary Y. Yoshikawa</dc:creator>
  <cp:lastModifiedBy>Cary Y. Yoshikawa</cp:lastModifiedBy>
  <cp:revision>2052</cp:revision>
  <cp:lastPrinted>2012-10-25T21:50:11Z</cp:lastPrinted>
  <dcterms:created xsi:type="dcterms:W3CDTF">2007-08-17T16:11:33Z</dcterms:created>
  <dcterms:modified xsi:type="dcterms:W3CDTF">2014-05-29T11:34:56Z</dcterms:modified>
</cp:coreProperties>
</file>