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6"/>
  </p:notesMasterIdLst>
  <p:sldIdLst>
    <p:sldId id="265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26" r:id="rId20"/>
    <p:sldId id="274" r:id="rId21"/>
    <p:sldId id="324" r:id="rId22"/>
    <p:sldId id="325" r:id="rId23"/>
    <p:sldId id="277" r:id="rId24"/>
    <p:sldId id="278" r:id="rId25"/>
    <p:sldId id="279" r:id="rId26"/>
    <p:sldId id="281" r:id="rId27"/>
    <p:sldId id="282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323" r:id="rId40"/>
    <p:sldId id="298" r:id="rId41"/>
    <p:sldId id="300" r:id="rId42"/>
    <p:sldId id="303" r:id="rId43"/>
    <p:sldId id="304" r:id="rId44"/>
    <p:sldId id="305" r:id="rId45"/>
    <p:sldId id="327" r:id="rId46"/>
    <p:sldId id="309" r:id="rId47"/>
    <p:sldId id="312" r:id="rId48"/>
    <p:sldId id="319" r:id="rId49"/>
    <p:sldId id="320" r:id="rId50"/>
    <p:sldId id="321" r:id="rId51"/>
    <p:sldId id="335" r:id="rId52"/>
    <p:sldId id="336" r:id="rId53"/>
    <p:sldId id="337" r:id="rId54"/>
    <p:sldId id="33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1E6"/>
    <a:srgbClr val="0089B5"/>
    <a:srgbClr val="005872"/>
    <a:srgbClr val="284579"/>
    <a:srgbClr val="9CB0D5"/>
    <a:srgbClr val="38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888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D457-2C93-4605-B86D-F519940C8090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D5AE1-8DAA-4720-851B-5749129BD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0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2256-4583-4BCE-B52E-317021D659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24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2256-4583-4BCE-B52E-317021D659C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6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25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5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65"/>
            <a:ext cx="4313433" cy="20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85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12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6075" indent="-228600">
              <a:defRPr sz="3200">
                <a:latin typeface="Calibri" pitchFamily="34" charset="0"/>
              </a:defRPr>
            </a:lvl2pPr>
            <a:lvl3pPr marL="452438" indent="-228600">
              <a:defRPr sz="2800">
                <a:latin typeface="Calibri" pitchFamily="34" charset="0"/>
              </a:defRPr>
            </a:lvl3pPr>
            <a:lvl4pPr marL="569913" indent="-228600">
              <a:defRPr sz="2800">
                <a:latin typeface="Calibri" pitchFamily="34" charset="0"/>
              </a:defRPr>
            </a:lvl4pPr>
            <a:lvl5pPr marL="685800" indent="-228600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6075" indent="-228600">
              <a:defRPr sz="3200">
                <a:latin typeface="Calibri" pitchFamily="34" charset="0"/>
              </a:defRPr>
            </a:lvl2pPr>
            <a:lvl3pPr marL="452438" indent="-228600">
              <a:defRPr sz="2800">
                <a:latin typeface="Calibri" pitchFamily="34" charset="0"/>
              </a:defRPr>
            </a:lvl3pPr>
            <a:lvl4pPr marL="569913" indent="-228600">
              <a:defRPr sz="2800">
                <a:latin typeface="Calibri" pitchFamily="34" charset="0"/>
              </a:defRPr>
            </a:lvl4pPr>
            <a:lvl5pPr marL="685800" indent="-228600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14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95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79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45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5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8"/>
            <a:ext cx="3817931" cy="18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hyperlink" Target="http://www.kek.jp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emf"/><Relationship Id="rId11" Type="http://schemas.openxmlformats.org/officeDocument/2006/relationships/image" Target="../media/image86.png"/><Relationship Id="rId5" Type="http://schemas.openxmlformats.org/officeDocument/2006/relationships/image" Target="../media/image81.emf"/><Relationship Id="rId10" Type="http://schemas.openxmlformats.org/officeDocument/2006/relationships/image" Target="../media/image65.png"/><Relationship Id="rId4" Type="http://schemas.openxmlformats.org/officeDocument/2006/relationships/image" Target="../media/image80.emf"/><Relationship Id="rId9" Type="http://schemas.openxmlformats.org/officeDocument/2006/relationships/image" Target="../media/image8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4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emf"/><Relationship Id="rId5" Type="http://schemas.openxmlformats.org/officeDocument/2006/relationships/image" Target="../media/image93.tmp"/><Relationship Id="rId10" Type="http://schemas.openxmlformats.org/officeDocument/2006/relationships/image" Target="../media/image98.jp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3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narchive.com/show/flag-icons-by-gosquared/United-States-icon.html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jpeg"/><Relationship Id="rId18" Type="http://schemas.openxmlformats.org/officeDocument/2006/relationships/image" Target="../media/image131.png"/><Relationship Id="rId3" Type="http://schemas.openxmlformats.org/officeDocument/2006/relationships/image" Target="../media/image118.gif"/><Relationship Id="rId21" Type="http://schemas.openxmlformats.org/officeDocument/2006/relationships/image" Target="../media/image135.png"/><Relationship Id="rId7" Type="http://schemas.openxmlformats.org/officeDocument/2006/relationships/image" Target="../media/image63.gif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9.jpeg"/><Relationship Id="rId2" Type="http://schemas.openxmlformats.org/officeDocument/2006/relationships/image" Target="../media/image117.jpeg"/><Relationship Id="rId16" Type="http://schemas.openxmlformats.org/officeDocument/2006/relationships/image" Target="../media/image129.jpeg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gif"/><Relationship Id="rId11" Type="http://schemas.openxmlformats.org/officeDocument/2006/relationships/image" Target="../media/image124.png"/><Relationship Id="rId24" Type="http://schemas.openxmlformats.org/officeDocument/2006/relationships/image" Target="../media/image138.png"/><Relationship Id="rId5" Type="http://schemas.openxmlformats.org/officeDocument/2006/relationships/image" Target="../media/image120.gif"/><Relationship Id="rId15" Type="http://schemas.openxmlformats.org/officeDocument/2006/relationships/image" Target="../media/image128.gif"/><Relationship Id="rId23" Type="http://schemas.openxmlformats.org/officeDocument/2006/relationships/image" Target="../media/image137.jpeg"/><Relationship Id="rId10" Type="http://schemas.openxmlformats.org/officeDocument/2006/relationships/image" Target="../media/image123.jpeg"/><Relationship Id="rId19" Type="http://schemas.openxmlformats.org/officeDocument/2006/relationships/image" Target="../media/image133.png"/><Relationship Id="rId4" Type="http://schemas.openxmlformats.org/officeDocument/2006/relationships/image" Target="../media/image119.jpeg"/><Relationship Id="rId9" Type="http://schemas.openxmlformats.org/officeDocument/2006/relationships/hyperlink" Target="http://www.kek.jp/" TargetMode="External"/><Relationship Id="rId14" Type="http://schemas.openxmlformats.org/officeDocument/2006/relationships/image" Target="../media/image127.png"/><Relationship Id="rId22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France-icon.html" TargetMode="External"/><Relationship Id="rId13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2.png"/><Relationship Id="rId12" Type="http://schemas.openxmlformats.org/officeDocument/2006/relationships/hyperlink" Target="http://www.iconarchive.com/show/flag-icons-by-gosquared/Spain-icon.html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conarchive.com/show/flag-icons-by-gosquared/Japan-icon.html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115.png"/><Relationship Id="rId10" Type="http://schemas.openxmlformats.org/officeDocument/2006/relationships/hyperlink" Target="http://www.iconarchive.com/show/flag-icons-by-gosquared/Italy-icon.html" TargetMode="External"/><Relationship Id="rId4" Type="http://schemas.openxmlformats.org/officeDocument/2006/relationships/hyperlink" Target="http://www.iconarchive.com/show/flag-icons-by-gosquared/United-States-icon.html" TargetMode="External"/><Relationship Id="rId9" Type="http://schemas.openxmlformats.org/officeDocument/2006/relationships/image" Target="../media/image143.png"/><Relationship Id="rId14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France-icon.html" TargetMode="External"/><Relationship Id="rId13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2.png"/><Relationship Id="rId12" Type="http://schemas.openxmlformats.org/officeDocument/2006/relationships/hyperlink" Target="http://www.iconarchive.com/show/flag-icons-by-gosquared/Spain-icon.html" TargetMode="External"/><Relationship Id="rId2" Type="http://schemas.openxmlformats.org/officeDocument/2006/relationships/image" Target="../media/image140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conarchive.com/show/flag-icons-by-gosquared/Japan-icon.html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115.png"/><Relationship Id="rId15" Type="http://schemas.openxmlformats.org/officeDocument/2006/relationships/hyperlink" Target="http://www.iconarchive.com/show/flag-icons-by-gosquared/United-Kingdom-icon.html" TargetMode="External"/><Relationship Id="rId10" Type="http://schemas.openxmlformats.org/officeDocument/2006/relationships/hyperlink" Target="http://www.iconarchive.com/show/flag-icons-by-gosquared/Italy-icon.html" TargetMode="External"/><Relationship Id="rId4" Type="http://schemas.openxmlformats.org/officeDocument/2006/relationships/hyperlink" Target="http://www.iconarchive.com/show/flag-icons-by-gosquared/United-States-icon.html" TargetMode="External"/><Relationship Id="rId9" Type="http://schemas.openxmlformats.org/officeDocument/2006/relationships/image" Target="../media/image143.png"/><Relationship Id="rId1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12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microsoft.com/office/2007/relationships/hdphoto" Target="../media/hdphoto1.wdp"/><Relationship Id="rId15" Type="http://schemas.openxmlformats.org/officeDocument/2006/relationships/image" Target="../media/image22.jpeg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LHC, HL-LHC and future upgrades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 smtClean="0"/>
              <a:t>Lucio Rossi - CERN</a:t>
            </a:r>
          </a:p>
          <a:p>
            <a:r>
              <a:rPr lang="fr-CH" dirty="0" smtClean="0"/>
              <a:t>MAP </a:t>
            </a:r>
            <a:r>
              <a:rPr lang="fr-CH" dirty="0" err="1" smtClean="0"/>
              <a:t>Collab</a:t>
            </a:r>
            <a:r>
              <a:rPr lang="fr-CH" dirty="0" smtClean="0"/>
              <a:t>. Meeting </a:t>
            </a:r>
          </a:p>
          <a:p>
            <a:r>
              <a:rPr lang="fr-CH" dirty="0" smtClean="0"/>
              <a:t>28 May 2014 (via </a:t>
            </a:r>
            <a:r>
              <a:rPr lang="fr-CH" dirty="0" err="1" smtClean="0"/>
              <a:t>readytlak</a:t>
            </a:r>
            <a:r>
              <a:rPr lang="fr-CH" dirty="0" smtClean="0"/>
              <a:t>)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558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Mantain</a:t>
            </a:r>
            <a:r>
              <a:rPr lang="fr-CH" dirty="0" smtClean="0"/>
              <a:t> and </a:t>
            </a:r>
            <a:r>
              <a:rPr lang="fr-CH" dirty="0" err="1" smtClean="0"/>
              <a:t>increase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124601" cy="493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7428968" y="1415088"/>
            <a:ext cx="1689448" cy="1800200"/>
          </a:xfrm>
          <a:prstGeom prst="wedgeRectCallout">
            <a:avLst>
              <a:gd name="adj1" fmla="val -76675"/>
              <a:gd name="adj2" fmla="val -21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/>
              <a:t>Necessity</a:t>
            </a:r>
            <a:r>
              <a:rPr lang="fr-CH" b="1" dirty="0"/>
              <a:t> of a </a:t>
            </a:r>
            <a:r>
              <a:rPr lang="fr-CH" b="1" dirty="0" smtClean="0"/>
              <a:t>jump in </a:t>
            </a:r>
            <a:r>
              <a:rPr lang="fr-CH" b="1" dirty="0" err="1"/>
              <a:t>luminosity</a:t>
            </a:r>
            <a:endParaRPr lang="fr-CH" b="1" dirty="0"/>
          </a:p>
          <a:p>
            <a:pPr algn="ctr"/>
            <a:r>
              <a:rPr lang="fr-CH" b="1" dirty="0"/>
              <a:t>(</a:t>
            </a:r>
            <a:r>
              <a:rPr lang="fr-CH" b="1" dirty="0" err="1"/>
              <a:t>useful</a:t>
            </a:r>
            <a:r>
              <a:rPr lang="fr-CH" b="1" dirty="0"/>
              <a:t> </a:t>
            </a:r>
            <a:r>
              <a:rPr lang="fr-CH" b="1" dirty="0" err="1"/>
              <a:t>luminosty</a:t>
            </a:r>
            <a:r>
              <a:rPr lang="fr-CH" b="1" dirty="0"/>
              <a:t> </a:t>
            </a:r>
            <a:r>
              <a:rPr lang="fr-CH" b="1" dirty="0">
                <a:sym typeface="Symbol"/>
              </a:rPr>
              <a:t>  </a:t>
            </a:r>
            <a:r>
              <a:rPr lang="fr-CH" b="1" dirty="0" smtClean="0">
                <a:sym typeface="Symbol"/>
              </a:rPr>
              <a:t>data </a:t>
            </a:r>
            <a:r>
              <a:rPr lang="fr-CH" b="1" dirty="0" err="1" smtClean="0">
                <a:sym typeface="Symbol"/>
              </a:rPr>
              <a:t>quality</a:t>
            </a:r>
            <a:r>
              <a:rPr lang="fr-CH" b="1" dirty="0" smtClean="0">
                <a:sym typeface="Symbol"/>
              </a:rPr>
              <a:t>)</a:t>
            </a:r>
            <a:r>
              <a:rPr lang="fr-CH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910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Goal of High </a:t>
            </a:r>
            <a:r>
              <a:rPr lang="fr-CH" dirty="0" err="1" smtClean="0"/>
              <a:t>Luminosity</a:t>
            </a:r>
            <a:r>
              <a:rPr lang="fr-CH" dirty="0" smtClean="0"/>
              <a:t> LHC (HL-LHC) as </a:t>
            </a:r>
            <a:r>
              <a:rPr lang="fr-CH" dirty="0" err="1" smtClean="0"/>
              <a:t>fixed</a:t>
            </a:r>
            <a:r>
              <a:rPr lang="fr-CH" dirty="0" smtClean="0"/>
              <a:t> in </a:t>
            </a:r>
            <a:r>
              <a:rPr lang="fr-CH" dirty="0" err="1" smtClean="0"/>
              <a:t>November</a:t>
            </a:r>
            <a:r>
              <a:rPr lang="fr-CH" dirty="0" smtClean="0"/>
              <a:t> 2010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19572" y="1916832"/>
            <a:ext cx="7704856" cy="35086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/>
              <a:t>The main objective of HiLumi LHC Design Study is to determine a hardware configuration and a set of beam parameters that will allow the LHC to reach the following targets:</a:t>
            </a:r>
          </a:p>
          <a:p>
            <a:endParaRPr lang="en-GB" dirty="0"/>
          </a:p>
          <a:p>
            <a:r>
              <a:rPr lang="en-GB" sz="2400" dirty="0"/>
              <a:t>A peak luminosity of </a:t>
            </a:r>
            <a:r>
              <a:rPr lang="en-GB" sz="2400" b="1" dirty="0"/>
              <a:t>5×10</a:t>
            </a:r>
            <a:r>
              <a:rPr lang="en-GB" sz="2400" b="1" baseline="30000" dirty="0"/>
              <a:t>34</a:t>
            </a:r>
            <a:r>
              <a:rPr lang="en-GB" sz="2400" b="1" dirty="0"/>
              <a:t> cm</a:t>
            </a:r>
            <a:r>
              <a:rPr lang="en-GB" sz="2400" b="1" baseline="30000" dirty="0"/>
              <a:t>-2</a:t>
            </a:r>
            <a:r>
              <a:rPr lang="en-GB" sz="2400" b="1" dirty="0"/>
              <a:t>s</a:t>
            </a:r>
            <a:r>
              <a:rPr lang="en-GB" sz="2400" b="1" baseline="30000" dirty="0"/>
              <a:t>-1</a:t>
            </a:r>
            <a:r>
              <a:rPr lang="en-GB" sz="2400" b="1" dirty="0"/>
              <a:t> with levelling,</a:t>
            </a:r>
            <a:r>
              <a:rPr lang="en-GB" sz="2400" dirty="0"/>
              <a:t> allowing:</a:t>
            </a:r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An </a:t>
            </a:r>
            <a:r>
              <a:rPr lang="en-GB" sz="2400" dirty="0"/>
              <a:t>integrated luminosity of </a:t>
            </a:r>
            <a:r>
              <a:rPr lang="en-GB" sz="2400" b="1" dirty="0"/>
              <a:t>250 fb</a:t>
            </a:r>
            <a:r>
              <a:rPr lang="en-GB" sz="2400" b="1" baseline="30000" dirty="0"/>
              <a:t>-1</a:t>
            </a:r>
            <a:r>
              <a:rPr lang="en-GB" sz="2400" b="1" dirty="0"/>
              <a:t> per year</a:t>
            </a:r>
            <a:r>
              <a:rPr lang="en-GB" sz="2400" dirty="0"/>
              <a:t>, enabling the goal of </a:t>
            </a:r>
            <a:r>
              <a:rPr lang="en-GB" sz="2400" b="1" dirty="0"/>
              <a:t>3000 fb</a:t>
            </a:r>
            <a:r>
              <a:rPr lang="en-GB" sz="2400" b="1" baseline="30000" dirty="0"/>
              <a:t>-1</a:t>
            </a:r>
            <a:r>
              <a:rPr lang="en-GB" sz="2400" dirty="0"/>
              <a:t> twelve years after the upgrade.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This </a:t>
            </a:r>
            <a:r>
              <a:rPr lang="en-GB" sz="2400" dirty="0"/>
              <a:t>luminosity is more than ten times the luminosity reach of the first 10 years of the LHC lifetime.</a:t>
            </a:r>
          </a:p>
        </p:txBody>
      </p:sp>
    </p:spTree>
    <p:extLst>
      <p:ext uri="{BB962C8B-B14F-4D97-AF65-F5344CB8AC3E}">
        <p14:creationId xmlns:p14="http://schemas.microsoft.com/office/powerpoint/2010/main" val="39807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T</a:t>
            </a:r>
            <a:r>
              <a:rPr lang="fr-CH" dirty="0" smtClean="0"/>
              <a:t>his goal </a:t>
            </a:r>
            <a:r>
              <a:rPr lang="fr-CH" dirty="0" err="1" smtClean="0"/>
              <a:t>would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reached</a:t>
            </a:r>
            <a:r>
              <a:rPr lang="fr-CH" dirty="0" smtClean="0"/>
              <a:t> in 2036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" name="Picture 2" descr="L1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969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5842138"/>
            <a:ext cx="334786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M. Lamont, </a:t>
            </a:r>
            <a:br>
              <a:rPr lang="fr-CH" sz="1400" dirty="0" smtClean="0"/>
            </a:br>
            <a:r>
              <a:rPr lang="fr-CH" sz="1400" dirty="0" smtClean="0"/>
              <a:t>7th HL-LHC Coordination Group, Jul.2013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847350"/>
            <a:ext cx="45415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 err="1" smtClean="0"/>
              <a:t>What</a:t>
            </a:r>
            <a:r>
              <a:rPr lang="fr-CH" sz="2800" b="1" dirty="0" smtClean="0"/>
              <a:t> to do </a:t>
            </a:r>
            <a:r>
              <a:rPr lang="fr-CH" sz="2800" b="1" dirty="0" err="1" smtClean="0"/>
              <a:t>make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this</a:t>
            </a:r>
            <a:r>
              <a:rPr lang="fr-CH" sz="2800" b="1" dirty="0" smtClean="0"/>
              <a:t> jump ?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83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Technical</a:t>
            </a:r>
            <a:r>
              <a:rPr lang="fr-CH" dirty="0" smtClean="0"/>
              <a:t> </a:t>
            </a:r>
            <a:r>
              <a:rPr lang="fr-CH" dirty="0" err="1" smtClean="0"/>
              <a:t>bottlenecks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Cryogenics</a:t>
            </a:r>
            <a:r>
              <a:rPr lang="fr-CH" dirty="0" smtClean="0"/>
              <a:t> P4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59168"/>
            <a:ext cx="5629672" cy="559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980" y="19488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9488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553877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309120" y="553877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943012" y="486916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52254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49960" y="52254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486916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51" y="1052736"/>
            <a:ext cx="2875249" cy="2232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9872" y="223834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RF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90312" y="261265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RF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8004"/>
            <a:ext cx="2915816" cy="218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-1" y="3306523"/>
            <a:ext cx="2915817" cy="22322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/>
              <a:t>Never good to couple RF </a:t>
            </a:r>
            <a:r>
              <a:rPr lang="fr-CH" sz="1600" dirty="0" err="1" smtClean="0"/>
              <a:t>with</a:t>
            </a:r>
            <a:r>
              <a:rPr lang="fr-CH" sz="1600" dirty="0" smtClean="0"/>
              <a:t> </a:t>
            </a:r>
            <a:r>
              <a:rPr lang="fr-CH" sz="1600" dirty="0" err="1" smtClean="0"/>
              <a:t>Magnets</a:t>
            </a:r>
            <a:r>
              <a:rPr lang="fr-CH" sz="1600" dirty="0" smtClean="0"/>
              <a:t> !</a:t>
            </a:r>
          </a:p>
          <a:p>
            <a:pPr algn="ctr"/>
            <a:r>
              <a:rPr lang="fr-CH" sz="1600" dirty="0" err="1" smtClean="0"/>
              <a:t>Reduction</a:t>
            </a:r>
            <a:r>
              <a:rPr lang="fr-CH" sz="1600" dirty="0" smtClean="0"/>
              <a:t> of </a:t>
            </a:r>
            <a:r>
              <a:rPr lang="fr-CH" sz="1600" dirty="0" err="1" smtClean="0"/>
              <a:t>availabe</a:t>
            </a:r>
            <a:r>
              <a:rPr lang="fr-CH" sz="1600" dirty="0" smtClean="0"/>
              <a:t> </a:t>
            </a:r>
            <a:r>
              <a:rPr lang="fr-CH" sz="1600" dirty="0" err="1" smtClean="0"/>
              <a:t>cryo</a:t>
            </a:r>
            <a:r>
              <a:rPr lang="fr-CH" sz="1600" dirty="0" smtClean="0"/>
              <a:t>-power and </a:t>
            </a:r>
            <a:r>
              <a:rPr lang="fr-CH" sz="1600" dirty="0" err="1" smtClean="0"/>
              <a:t>coupling</a:t>
            </a:r>
            <a:r>
              <a:rPr lang="fr-CH" sz="1600" dirty="0" smtClean="0"/>
              <a:t> of the RF </a:t>
            </a:r>
            <a:r>
              <a:rPr lang="fr-CH" sz="1600" dirty="0" err="1" smtClean="0"/>
              <a:t>wiht</a:t>
            </a:r>
            <a:r>
              <a:rPr lang="fr-CH" sz="1600" dirty="0" smtClean="0"/>
              <a:t> the Arc (</a:t>
            </a:r>
            <a:r>
              <a:rPr lang="fr-CH" sz="1600" dirty="0"/>
              <a:t>thermal </a:t>
            </a:r>
            <a:r>
              <a:rPr lang="fr-CH" sz="1600" dirty="0" smtClean="0"/>
              <a:t>cycle </a:t>
            </a:r>
            <a:r>
              <a:rPr lang="fr-CH" sz="1600" dirty="0" err="1" smtClean="0"/>
              <a:t>requires</a:t>
            </a:r>
            <a:r>
              <a:rPr lang="fr-CH" sz="1600" dirty="0" smtClean="0"/>
              <a:t> &gt; 2 </a:t>
            </a:r>
            <a:r>
              <a:rPr lang="fr-CH" sz="1600" dirty="0" err="1" smtClean="0"/>
              <a:t>months</a:t>
            </a:r>
            <a:r>
              <a:rPr lang="fr-CH" sz="1600" dirty="0" smtClean="0"/>
              <a:t> and </a:t>
            </a:r>
            <a:r>
              <a:rPr lang="fr-CH" sz="1600" dirty="0" err="1" smtClean="0"/>
              <a:t>many</a:t>
            </a:r>
            <a:r>
              <a:rPr lang="fr-CH" sz="1600" dirty="0" smtClean="0"/>
              <a:t> tests)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52" y="4581248"/>
            <a:ext cx="2840948" cy="18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Triplet and MS </a:t>
            </a:r>
            <a:r>
              <a:rPr lang="fr-CH" dirty="0" err="1" smtClean="0"/>
              <a:t>connection</a:t>
            </a:r>
            <a:r>
              <a:rPr lang="fr-CH" dirty="0" smtClean="0"/>
              <a:t> to main arc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4696"/>
            <a:ext cx="4785525" cy="319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104456" cy="308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060632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cryoline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continous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/>
              <a:t> </a:t>
            </a:r>
            <a:r>
              <a:rPr lang="fr-CH" dirty="0" smtClean="0"/>
              <a:t>the </a:t>
            </a:r>
            <a:r>
              <a:rPr lang="fr-CH" dirty="0" err="1" smtClean="0"/>
              <a:t>Continuous</a:t>
            </a:r>
            <a:r>
              <a:rPr lang="fr-CH" dirty="0" smtClean="0"/>
              <a:t> cryostat (Regular </a:t>
            </a:r>
            <a:r>
              <a:rPr lang="fr-CH" dirty="0" err="1" smtClean="0"/>
              <a:t>lattice</a:t>
            </a:r>
            <a:r>
              <a:rPr lang="fr-CH" dirty="0" smtClean="0"/>
              <a:t> Arc and DS Arc) and the MS-IT zones. This connections have </a:t>
            </a:r>
            <a:r>
              <a:rPr lang="fr-CH" dirty="0" err="1" smtClean="0"/>
              <a:t>consequences</a:t>
            </a:r>
            <a:r>
              <a:rPr lang="fr-CH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CH" dirty="0" err="1" smtClean="0"/>
              <a:t>Makes</a:t>
            </a:r>
            <a:r>
              <a:rPr lang="fr-CH" dirty="0" smtClean="0"/>
              <a:t> a limitation in </a:t>
            </a:r>
            <a:r>
              <a:rPr lang="fr-CH" dirty="0" err="1" smtClean="0"/>
              <a:t>cryopower</a:t>
            </a:r>
            <a:r>
              <a:rPr lang="fr-CH" dirty="0" smtClean="0"/>
              <a:t> </a:t>
            </a:r>
            <a:r>
              <a:rPr lang="fr-CH" dirty="0" err="1" smtClean="0"/>
              <a:t>since</a:t>
            </a:r>
            <a:r>
              <a:rPr lang="fr-CH" dirty="0" smtClean="0"/>
              <a:t> the IT zone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increase</a:t>
            </a:r>
            <a:r>
              <a:rPr lang="fr-CH" dirty="0" smtClean="0"/>
              <a:t> the power </a:t>
            </a:r>
            <a:r>
              <a:rPr lang="fr-CH" dirty="0" err="1" smtClean="0"/>
              <a:t>deposited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</a:t>
            </a:r>
            <a:r>
              <a:rPr lang="fr-CH" dirty="0" err="1" smtClean="0"/>
              <a:t>lumi</a:t>
            </a:r>
            <a:r>
              <a:rPr lang="fr-CH" dirty="0" smtClean="0"/>
              <a:t> </a:t>
            </a:r>
            <a:r>
              <a:rPr lang="fr-CH" dirty="0" err="1" smtClean="0"/>
              <a:t>increase</a:t>
            </a:r>
            <a:endParaRPr lang="fr-CH" dirty="0" smtClean="0"/>
          </a:p>
          <a:p>
            <a:pPr marL="285750" indent="-285750">
              <a:buFontTx/>
              <a:buChar char="-"/>
            </a:pPr>
            <a:r>
              <a:rPr lang="fr-CH" dirty="0" smtClean="0"/>
              <a:t>A stop in the MS or IT zone </a:t>
            </a:r>
            <a:r>
              <a:rPr lang="fr-CH" dirty="0" err="1" smtClean="0"/>
              <a:t>would</a:t>
            </a:r>
            <a:r>
              <a:rPr lang="fr-CH" dirty="0" smtClean="0"/>
              <a:t> </a:t>
            </a:r>
            <a:r>
              <a:rPr lang="fr-CH" dirty="0" err="1" smtClean="0"/>
              <a:t>entail</a:t>
            </a:r>
            <a:r>
              <a:rPr lang="fr-CH" dirty="0" smtClean="0"/>
              <a:t> a thermal cycle on the  </a:t>
            </a:r>
            <a:r>
              <a:rPr lang="fr-CH" dirty="0" err="1" smtClean="0"/>
              <a:t>entire</a:t>
            </a:r>
            <a:r>
              <a:rPr lang="fr-CH" dirty="0" smtClean="0"/>
              <a:t> </a:t>
            </a:r>
            <a:r>
              <a:rPr lang="fr-CH" dirty="0" err="1" smtClean="0"/>
              <a:t>Sector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5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Cryogenic</a:t>
            </a:r>
            <a:r>
              <a:rPr lang="fr-CH" dirty="0" smtClean="0"/>
              <a:t> </a:t>
            </a:r>
            <a:r>
              <a:rPr lang="fr-CH" dirty="0" err="1" smtClean="0"/>
              <a:t>load</a:t>
            </a:r>
            <a:r>
              <a:rPr lang="fr-CH" dirty="0" smtClean="0"/>
              <a:t>: </a:t>
            </a:r>
            <a:r>
              <a:rPr lang="fr-CH" dirty="0" err="1" smtClean="0"/>
              <a:t>sector</a:t>
            </a:r>
            <a:r>
              <a:rPr lang="fr-CH" dirty="0" smtClean="0"/>
              <a:t> </a:t>
            </a:r>
            <a:r>
              <a:rPr lang="fr-CH" dirty="0"/>
              <a:t>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" y="1117476"/>
            <a:ext cx="9128274" cy="45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800581" y="3288274"/>
            <a:ext cx="630070" cy="10441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619671" y="3573016"/>
            <a:ext cx="441049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123728" y="4156034"/>
            <a:ext cx="630070" cy="12061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2267744" y="5687888"/>
            <a:ext cx="5256584" cy="612648"/>
          </a:xfrm>
          <a:prstGeom prst="borderCallout2">
            <a:avLst>
              <a:gd name="adj1" fmla="val 23725"/>
              <a:gd name="adj2" fmla="val -355"/>
              <a:gd name="adj3" fmla="val 16263"/>
              <a:gd name="adj4" fmla="val -7782"/>
              <a:gd name="adj5" fmla="val -183520"/>
              <a:gd name="adj6" fmla="val -10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All existing margins already «used</a:t>
            </a:r>
            <a:r>
              <a:rPr lang="en-GB" b="1" dirty="0" smtClean="0"/>
              <a:t>» at around 2 10</a:t>
            </a:r>
            <a:r>
              <a:rPr lang="en-GB" b="1" baseline="30000" dirty="0" smtClean="0"/>
              <a:t>34</a:t>
            </a:r>
            <a:r>
              <a:rPr lang="en-GB" b="1" dirty="0" smtClean="0"/>
              <a:t> </a:t>
            </a:r>
            <a:br>
              <a:rPr lang="en-GB" b="1" dirty="0" smtClean="0"/>
            </a:br>
            <a:r>
              <a:rPr lang="en-GB" b="1" dirty="0" smtClean="0"/>
              <a:t>(like cryostat consumption </a:t>
            </a:r>
            <a:r>
              <a:rPr lang="en-GB" b="1" dirty="0"/>
              <a:t>30% less than </a:t>
            </a:r>
            <a:r>
              <a:rPr lang="en-GB" b="1" dirty="0" smtClean="0"/>
              <a:t>design)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94320" y="5135880"/>
            <a:ext cx="1005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L. Tavian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80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IT </a:t>
            </a:r>
            <a:r>
              <a:rPr lang="fr-CH" dirty="0" err="1" smtClean="0"/>
              <a:t>cryoplants</a:t>
            </a:r>
            <a:r>
              <a:rPr lang="fr-CH" dirty="0" smtClean="0"/>
              <a:t> and new LSS QRL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21353" y="2767395"/>
            <a:ext cx="461255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u="sng" dirty="0" err="1" smtClean="0"/>
              <a:t>Availability</a:t>
            </a:r>
            <a:r>
              <a:rPr lang="fr-CH" sz="2000" b="1" u="sng" dirty="0" smtClean="0"/>
              <a:t>: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separation</a:t>
            </a:r>
            <a:r>
              <a:rPr lang="fr-CH" sz="2000" b="1" dirty="0" smtClean="0"/>
              <a:t> New </a:t>
            </a:r>
            <a:r>
              <a:rPr lang="fr-CH" sz="2000" b="1" dirty="0" err="1" smtClean="0"/>
              <a:t>Inner</a:t>
            </a:r>
            <a:r>
              <a:rPr lang="fr-CH" sz="2000" b="1" dirty="0" smtClean="0"/>
              <a:t> Triplets (and IPM in MS) </a:t>
            </a:r>
            <a:r>
              <a:rPr lang="fr-CH" sz="2000" b="1" dirty="0" err="1" smtClean="0"/>
              <a:t>from</a:t>
            </a:r>
            <a:r>
              <a:rPr lang="fr-CH" sz="2000" b="1" dirty="0" smtClean="0"/>
              <a:t> the arc </a:t>
            </a:r>
            <a:r>
              <a:rPr lang="fr-CH" sz="2000" b="1" dirty="0" err="1" smtClean="0"/>
              <a:t>cryogenics</a:t>
            </a:r>
            <a:r>
              <a:rPr lang="fr-CH" sz="2000" b="1" dirty="0" smtClean="0"/>
              <a:t>.</a:t>
            </a:r>
          </a:p>
          <a:p>
            <a:r>
              <a:rPr lang="fr-CH" sz="2000" b="1" dirty="0" err="1" smtClean="0"/>
              <a:t>Keeping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redundancy</a:t>
            </a:r>
            <a:r>
              <a:rPr lang="fr-CH" sz="2000" b="1" dirty="0" smtClean="0"/>
              <a:t> for </a:t>
            </a:r>
            <a:r>
              <a:rPr lang="fr-CH" sz="2000" b="1" dirty="0" err="1" smtClean="0"/>
              <a:t>nearby</a:t>
            </a:r>
            <a:r>
              <a:rPr lang="fr-CH" sz="2000" b="1" dirty="0" smtClean="0"/>
              <a:t> arc </a:t>
            </a:r>
            <a:r>
              <a:rPr lang="fr-CH" sz="2000" b="1" dirty="0" err="1" smtClean="0"/>
              <a:t>cryoplant</a:t>
            </a:r>
            <a:endParaRPr lang="fr-CH" sz="2000" b="1" dirty="0" smtClean="0"/>
          </a:p>
          <a:p>
            <a:r>
              <a:rPr lang="fr-CH" sz="2000" b="1" dirty="0" err="1" smtClean="0"/>
              <a:t>Redundancy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with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nearby</a:t>
            </a:r>
            <a:r>
              <a:rPr lang="fr-CH" sz="2000" b="1" dirty="0" smtClean="0"/>
              <a:t> Detector SC </a:t>
            </a:r>
            <a:r>
              <a:rPr lang="fr-CH" sz="2000" b="1" dirty="0" err="1" smtClean="0"/>
              <a:t>Magnets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cryoplant</a:t>
            </a:r>
            <a:r>
              <a:rPr lang="fr-CH" sz="2000" b="1" dirty="0" smtClean="0"/>
              <a:t> </a:t>
            </a:r>
            <a:endParaRPr lang="en-GB" sz="2000" b="1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6" y="2058847"/>
            <a:ext cx="2166044" cy="290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essus-1"/>
          <p:cNvPicPr>
            <a:picLocks noChangeAspect="1" noChangeArrowheads="1"/>
          </p:cNvPicPr>
          <p:nvPr/>
        </p:nvPicPr>
        <p:blipFill>
          <a:blip r:embed="rId4" cstate="print">
            <a:lum bright="14000"/>
          </a:blip>
          <a:srcRect/>
          <a:stretch>
            <a:fillRect/>
          </a:stretch>
        </p:blipFill>
        <p:spPr bwMode="auto">
          <a:xfrm>
            <a:off x="6833908" y="2383451"/>
            <a:ext cx="2310092" cy="266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8" y="5010616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4896157" y="2069517"/>
            <a:ext cx="505575" cy="747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45882" y="4638968"/>
            <a:ext cx="228931" cy="872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Displacing</a:t>
            </a:r>
            <a:r>
              <a:rPr lang="fr-CH" dirty="0" smtClean="0"/>
              <a:t> EPC and DFB in the adjacent TDZ tunnel (</a:t>
            </a:r>
            <a:r>
              <a:rPr lang="fr-CH" dirty="0" smtClean="0">
                <a:sym typeface="Symbol"/>
              </a:rPr>
              <a:t> </a:t>
            </a:r>
            <a:r>
              <a:rPr lang="fr-CH" dirty="0" smtClean="0"/>
              <a:t>500 m </a:t>
            </a:r>
            <a:r>
              <a:rPr lang="fr-CH" dirty="0" err="1" smtClean="0"/>
              <a:t>away</a:t>
            </a:r>
            <a:r>
              <a:rPr lang="fr-CH" dirty="0" smtClean="0"/>
              <a:t>) via SC links</a:t>
            </a:r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76200" y="1524000"/>
            <a:ext cx="8923414" cy="3188732"/>
            <a:chOff x="76200" y="2133600"/>
            <a:chExt cx="8923414" cy="3188732"/>
          </a:xfrm>
        </p:grpSpPr>
        <p:sp>
          <p:nvSpPr>
            <p:cNvPr id="52" name="Rectangle 51"/>
            <p:cNvSpPr/>
            <p:nvPr/>
          </p:nvSpPr>
          <p:spPr>
            <a:xfrm>
              <a:off x="3962400" y="3200400"/>
              <a:ext cx="381000" cy="68580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62400" y="3352800"/>
              <a:ext cx="53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DQR</a:t>
              </a:r>
              <a:endParaRPr lang="en-US" sz="1000" b="1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76200" y="2133600"/>
              <a:ext cx="8923414" cy="3188732"/>
              <a:chOff x="76200" y="2133600"/>
              <a:chExt cx="8923414" cy="3188732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76200" y="2133600"/>
                <a:ext cx="8923414" cy="2516188"/>
                <a:chOff x="76200" y="2133600"/>
                <a:chExt cx="8923414" cy="2516188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 rot="5400000">
                  <a:off x="3048794" y="2818606"/>
                  <a:ext cx="762000" cy="1588"/>
                </a:xfrm>
                <a:prstGeom prst="straightConnector1">
                  <a:avLst/>
                </a:prstGeom>
                <a:ln w="25400">
                  <a:solidFill>
                    <a:srgbClr val="00B0F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69"/>
                <p:cNvGrpSpPr/>
                <p:nvPr/>
              </p:nvGrpSpPr>
              <p:grpSpPr>
                <a:xfrm>
                  <a:off x="76200" y="2133600"/>
                  <a:ext cx="8923414" cy="2057400"/>
                  <a:chOff x="76200" y="2133600"/>
                  <a:chExt cx="8923414" cy="2057400"/>
                </a:xfrm>
              </p:grpSpPr>
              <p:grpSp>
                <p:nvGrpSpPr>
                  <p:cNvPr id="65" name="Group 66"/>
                  <p:cNvGrpSpPr/>
                  <p:nvPr/>
                </p:nvGrpSpPr>
                <p:grpSpPr>
                  <a:xfrm>
                    <a:off x="76200" y="2740223"/>
                    <a:ext cx="8923414" cy="1450777"/>
                    <a:chOff x="0" y="1444823"/>
                    <a:chExt cx="8923414" cy="1450777"/>
                  </a:xfrm>
                </p:grpSpPr>
                <p:grpSp>
                  <p:nvGrpSpPr>
                    <p:cNvPr id="67" name="Group 58"/>
                    <p:cNvGrpSpPr/>
                    <p:nvPr/>
                  </p:nvGrpSpPr>
                  <p:grpSpPr>
                    <a:xfrm>
                      <a:off x="152400" y="1444823"/>
                      <a:ext cx="8771014" cy="1450777"/>
                      <a:chOff x="152400" y="1597223"/>
                      <a:chExt cx="8771014" cy="1450777"/>
                    </a:xfrm>
                  </p:grpSpPr>
                  <p:sp>
                    <p:nvSpPr>
                      <p:cNvPr id="72" name="TextBox 71"/>
                      <p:cNvSpPr txBox="1"/>
                      <p:nvPr/>
                    </p:nvSpPr>
                    <p:spPr>
                      <a:xfrm>
                        <a:off x="8437384" y="2136577"/>
                        <a:ext cx="48603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IP7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73" name="Rectangle 72"/>
                      <p:cNvSpPr/>
                      <p:nvPr/>
                    </p:nvSpPr>
                    <p:spPr>
                      <a:xfrm>
                        <a:off x="7315200" y="2060377"/>
                        <a:ext cx="5334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4" name="Rectangle 5"/>
                      <p:cNvSpPr/>
                      <p:nvPr/>
                    </p:nvSpPr>
                    <p:spPr>
                      <a:xfrm>
                        <a:off x="6400800" y="2060377"/>
                        <a:ext cx="4572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5" name="Rectangle 74"/>
                      <p:cNvSpPr/>
                      <p:nvPr/>
                    </p:nvSpPr>
                    <p:spPr>
                      <a:xfrm>
                        <a:off x="5943600" y="2060377"/>
                        <a:ext cx="2286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Rectangle 75"/>
                      <p:cNvSpPr/>
                      <p:nvPr/>
                    </p:nvSpPr>
                    <p:spPr>
                      <a:xfrm>
                        <a:off x="4876800" y="2060377"/>
                        <a:ext cx="3810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Rectangle 76"/>
                      <p:cNvSpPr/>
                      <p:nvPr/>
                    </p:nvSpPr>
                    <p:spPr>
                      <a:xfrm>
                        <a:off x="3352800" y="2060377"/>
                        <a:ext cx="381000" cy="6858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8" name="Rectangle 77"/>
                      <p:cNvSpPr/>
                      <p:nvPr/>
                    </p:nvSpPr>
                    <p:spPr>
                      <a:xfrm>
                        <a:off x="4419600" y="2057400"/>
                        <a:ext cx="381000" cy="6858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7239000" y="1597223"/>
                        <a:ext cx="39946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Q4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0" name="TextBox 79"/>
                      <p:cNvSpPr txBox="1"/>
                      <p:nvPr/>
                    </p:nvSpPr>
                    <p:spPr>
                      <a:xfrm>
                        <a:off x="6458532" y="1603177"/>
                        <a:ext cx="39946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Q5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1" name="TextBox 80"/>
                      <p:cNvSpPr txBox="1"/>
                      <p:nvPr/>
                    </p:nvSpPr>
                    <p:spPr>
                      <a:xfrm>
                        <a:off x="5867400" y="1603177"/>
                        <a:ext cx="38985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D3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2" name="TextBox 81"/>
                      <p:cNvSpPr txBox="1"/>
                      <p:nvPr/>
                    </p:nvSpPr>
                    <p:spPr>
                      <a:xfrm>
                        <a:off x="4858332" y="1603177"/>
                        <a:ext cx="39946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Q6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3" name="TextBox 82"/>
                      <p:cNvSpPr txBox="1"/>
                      <p:nvPr/>
                    </p:nvSpPr>
                    <p:spPr>
                      <a:xfrm>
                        <a:off x="4343400" y="1600200"/>
                        <a:ext cx="638316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DFBM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4" name="TextBox 83"/>
                      <p:cNvSpPr txBox="1"/>
                      <p:nvPr/>
                    </p:nvSpPr>
                    <p:spPr>
                      <a:xfrm>
                        <a:off x="3276600" y="1603177"/>
                        <a:ext cx="58849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dirty="0" smtClean="0"/>
                          <a:t>DFBA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5410200" y="2057400"/>
                        <a:ext cx="1524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152400" y="2060377"/>
                        <a:ext cx="3124200" cy="685800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87" name="Group 43"/>
                      <p:cNvGrpSpPr/>
                      <p:nvPr/>
                    </p:nvGrpSpPr>
                    <p:grpSpPr>
                      <a:xfrm>
                        <a:off x="4648200" y="2819400"/>
                        <a:ext cx="533400" cy="228600"/>
                        <a:chOff x="4648200" y="2819400"/>
                        <a:chExt cx="533400" cy="228600"/>
                      </a:xfrm>
                    </p:grpSpPr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>
                        <a:xfrm rot="5400000">
                          <a:off x="4533900" y="2933700"/>
                          <a:ext cx="2286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>
                        <a:xfrm>
                          <a:off x="4648200" y="3048000"/>
                          <a:ext cx="5334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8" name="Group 50"/>
                      <p:cNvGrpSpPr/>
                      <p:nvPr/>
                    </p:nvGrpSpPr>
                    <p:grpSpPr>
                      <a:xfrm>
                        <a:off x="228600" y="2819400"/>
                        <a:ext cx="3276600" cy="228600"/>
                        <a:chOff x="228600" y="2819400"/>
                        <a:chExt cx="3276600" cy="228600"/>
                      </a:xfrm>
                    </p:grpSpPr>
                    <p:cxnSp>
                      <p:nvCxnSpPr>
                        <p:cNvPr id="89" name="Straight Connector 46"/>
                        <p:cNvCxnSpPr/>
                        <p:nvPr/>
                      </p:nvCxnSpPr>
                      <p:spPr>
                        <a:xfrm rot="5400000">
                          <a:off x="3390900" y="2933700"/>
                          <a:ext cx="2286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" name="Straight Connector 89"/>
                        <p:cNvCxnSpPr/>
                        <p:nvPr/>
                      </p:nvCxnSpPr>
                      <p:spPr>
                        <a:xfrm rot="10800000">
                          <a:off x="228600" y="3048000"/>
                          <a:ext cx="32766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1059382" y="1600200"/>
                      <a:ext cx="12266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Q11, Q10…Q7</a:t>
                      </a:r>
                      <a:endParaRPr lang="en-US" sz="1400" b="1" dirty="0"/>
                    </a:p>
                  </p:txBody>
                </p: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 rot="10800000" flipV="1">
                      <a:off x="0" y="2272100"/>
                      <a:ext cx="152400" cy="139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76200" y="2133600"/>
                      <a:ext cx="4219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b="1" dirty="0" smtClean="0"/>
                        <a:t>IP 6</a:t>
                      </a:r>
                      <a:endParaRPr lang="en-US" sz="1200" b="1" dirty="0"/>
                    </a:p>
                  </p:txBody>
                </p:sp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5334000" y="1447800"/>
                      <a:ext cx="5334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D4</a:t>
                      </a:r>
                    </a:p>
                    <a:p>
                      <a:endParaRPr lang="en-US" sz="1000" b="1" dirty="0"/>
                    </a:p>
                  </p:txBody>
                </p:sp>
              </p:grp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3124200" y="2133600"/>
                    <a:ext cx="50366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4.5 K</a:t>
                    </a:r>
                    <a:endParaRPr lang="en-US" sz="1200" b="1" dirty="0"/>
                  </a:p>
                </p:txBody>
              </p:sp>
            </p:grpSp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3429000" y="4648200"/>
                  <a:ext cx="457200" cy="1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3352800" y="4343400"/>
                  <a:ext cx="61747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8.75 m</a:t>
                  </a:r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495800" y="4343400"/>
                  <a:ext cx="5068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ym typeface="Symbol"/>
                    </a:rPr>
                    <a:t>1</a:t>
                  </a:r>
                  <a:r>
                    <a:rPr lang="en-US" sz="1200" dirty="0" smtClean="0"/>
                    <a:t> m</a:t>
                  </a:r>
                  <a:endParaRPr lang="en-US" sz="1200" dirty="0"/>
                </a:p>
              </p:txBody>
            </p: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4495800" y="4648200"/>
                  <a:ext cx="457200" cy="1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5486400" y="4343400"/>
                <a:ext cx="2979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Warm magnets (PCs in UJ 76) 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572000" y="4953000"/>
                <a:ext cx="721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RR 73</a:t>
                </a:r>
                <a:endParaRPr lang="en-US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200400" y="4953000"/>
                <a:ext cx="721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RR 73</a:t>
                </a:r>
                <a:endParaRPr lang="en-US" dirty="0"/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4343400" y="2286000"/>
            <a:ext cx="685800" cy="1214734"/>
            <a:chOff x="6324600" y="2900066"/>
            <a:chExt cx="685800" cy="1214734"/>
          </a:xfrm>
        </p:grpSpPr>
        <p:cxnSp>
          <p:nvCxnSpPr>
            <p:cNvPr id="94" name="Straight Connector 93"/>
            <p:cNvCxnSpPr/>
            <p:nvPr/>
          </p:nvCxnSpPr>
          <p:spPr>
            <a:xfrm rot="10800000" flipH="1" flipV="1">
              <a:off x="6357951" y="2900066"/>
              <a:ext cx="652449" cy="12147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6096000" y="3200400"/>
              <a:ext cx="1143000" cy="685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276600" y="2286000"/>
            <a:ext cx="685800" cy="1214734"/>
            <a:chOff x="6324600" y="2900066"/>
            <a:chExt cx="685800" cy="1214734"/>
          </a:xfrm>
        </p:grpSpPr>
        <p:cxnSp>
          <p:nvCxnSpPr>
            <p:cNvPr id="97" name="Straight Connector 96"/>
            <p:cNvCxnSpPr/>
            <p:nvPr/>
          </p:nvCxnSpPr>
          <p:spPr>
            <a:xfrm rot="10800000" flipH="1" flipV="1">
              <a:off x="6357951" y="2900066"/>
              <a:ext cx="652449" cy="12147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6096000" y="3200400"/>
              <a:ext cx="1143000" cy="685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91" y="3700270"/>
            <a:ext cx="4234584" cy="260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1" y="3872299"/>
            <a:ext cx="2892471" cy="216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err="1" smtClean="0"/>
              <a:t>Availability</a:t>
            </a:r>
            <a:r>
              <a:rPr lang="fr-CH" sz="3600" dirty="0" smtClean="0"/>
              <a:t>: SC links  </a:t>
            </a:r>
            <a:r>
              <a:rPr lang="fr-CH" sz="3600" dirty="0" smtClean="0">
                <a:sym typeface="Symbol"/>
              </a:rPr>
              <a:t></a:t>
            </a:r>
            <a:r>
              <a:rPr lang="fr-CH" sz="3600" dirty="0" err="1" smtClean="0">
                <a:sym typeface="Symbol"/>
              </a:rPr>
              <a:t>removal</a:t>
            </a:r>
            <a:r>
              <a:rPr lang="fr-CH" sz="3600" dirty="0" smtClean="0">
                <a:sym typeface="Symbol"/>
              </a:rPr>
              <a:t> of </a:t>
            </a:r>
            <a:br>
              <a:rPr lang="fr-CH" sz="3600" dirty="0" smtClean="0">
                <a:sym typeface="Symbol"/>
              </a:rPr>
            </a:br>
            <a:r>
              <a:rPr lang="fr-CH" sz="3600" dirty="0" err="1" smtClean="0"/>
              <a:t>EPCs</a:t>
            </a:r>
            <a:r>
              <a:rPr lang="fr-CH" sz="3600" dirty="0" smtClean="0"/>
              <a:t>, </a:t>
            </a:r>
            <a:r>
              <a:rPr lang="fr-CH" sz="3600" dirty="0" err="1" smtClean="0"/>
              <a:t>DFBs</a:t>
            </a:r>
            <a:r>
              <a:rPr lang="fr-CH" sz="3600" dirty="0" smtClean="0"/>
              <a:t> </a:t>
            </a:r>
            <a:r>
              <a:rPr lang="fr-CH" sz="3600" dirty="0" err="1" smtClean="0"/>
              <a:t>from</a:t>
            </a:r>
            <a:r>
              <a:rPr lang="fr-CH" sz="3600" dirty="0" smtClean="0"/>
              <a:t> tunnel to surface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POINT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155" y="3110042"/>
            <a:ext cx="6705600" cy="3429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4489956" y="4995992"/>
            <a:ext cx="1143000" cy="228600"/>
          </a:xfrm>
          <a:custGeom>
            <a:avLst/>
            <a:gdLst>
              <a:gd name="connsiteX0" fmla="*/ 722489 w 722489"/>
              <a:gd name="connsiteY0" fmla="*/ 293511 h 293511"/>
              <a:gd name="connsiteX1" fmla="*/ 0 w 722489"/>
              <a:gd name="connsiteY1" fmla="*/ 0 h 293511"/>
              <a:gd name="connsiteX2" fmla="*/ 0 w 722489"/>
              <a:gd name="connsiteY2" fmla="*/ 0 h 29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2489" h="293511">
                <a:moveTo>
                  <a:pt x="722489" y="293511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4489955" y="3776792"/>
            <a:ext cx="2822" cy="1219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85155" y="4843592"/>
            <a:ext cx="228600" cy="76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13755" y="3929192"/>
            <a:ext cx="0" cy="990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283579" y="3494946"/>
            <a:ext cx="1130176" cy="43424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499355" y="3395792"/>
            <a:ext cx="990600" cy="381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D:\Amalia\Photoes_LHC\0608018_10.jpg"/>
          <p:cNvPicPr>
            <a:picLocks noChangeAspect="1" noChangeArrowheads="1"/>
          </p:cNvPicPr>
          <p:nvPr/>
        </p:nvPicPr>
        <p:blipFill>
          <a:blip r:embed="rId3" cstate="print"/>
          <a:srcRect r="20029"/>
          <a:stretch>
            <a:fillRect/>
          </a:stretch>
        </p:blipFill>
        <p:spPr bwMode="auto">
          <a:xfrm>
            <a:off x="2369179" y="1857692"/>
            <a:ext cx="1828800" cy="153037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115631" y="3700592"/>
            <a:ext cx="10823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r>
              <a:rPr lang="en-US" b="1" dirty="0" smtClean="0">
                <a:sym typeface="Symbol"/>
              </a:rPr>
              <a:t>150 kA</a:t>
            </a:r>
            <a:endParaRPr lang="en-US" b="1" dirty="0"/>
          </a:p>
        </p:txBody>
      </p:sp>
      <p:pic>
        <p:nvPicPr>
          <p:cNvPr id="30" name="Picture 29" descr="POINT5Su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883" y="1220850"/>
            <a:ext cx="2706624" cy="1938528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4" y="1953691"/>
            <a:ext cx="2054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514717" y="2833227"/>
            <a:ext cx="362928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1 pair 700 m 50 kA – LS2</a:t>
            </a:r>
          </a:p>
          <a:p>
            <a:r>
              <a:rPr lang="fr-CH" sz="2000" b="1" dirty="0" smtClean="0"/>
              <a:t>4 pairs 300 m 150 kA (MS)–  LS3 </a:t>
            </a:r>
          </a:p>
          <a:p>
            <a:r>
              <a:rPr lang="fr-CH" sz="2000" b="1" dirty="0" smtClean="0"/>
              <a:t>4 pairs 300 m 150 kA (IR) – LS3 </a:t>
            </a:r>
            <a:r>
              <a:rPr lang="fr-CH" sz="2000" b="1" dirty="0" err="1" smtClean="0"/>
              <a:t>tens</a:t>
            </a:r>
            <a:r>
              <a:rPr lang="fr-CH" sz="2000" b="1" dirty="0" smtClean="0"/>
              <a:t> of 6-18 kA </a:t>
            </a:r>
            <a:r>
              <a:rPr lang="fr-CH" sz="2000" b="1" dirty="0" err="1" smtClean="0"/>
              <a:t>CLs</a:t>
            </a:r>
            <a:r>
              <a:rPr lang="fr-CH" sz="2000" b="1" dirty="0" smtClean="0"/>
              <a:t> pairs in 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5552" y="4392400"/>
            <a:ext cx="13708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A. Ballarino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360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47485" y="152400"/>
            <a:ext cx="7939315" cy="6437884"/>
            <a:chOff x="747485" y="152400"/>
            <a:chExt cx="7939315" cy="6437884"/>
          </a:xfrm>
        </p:grpSpPr>
        <p:pic>
          <p:nvPicPr>
            <p:cNvPr id="6" name="Picture 2" descr="D:\Eucas\Foto\1305140_01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5" r="11032" b="4879"/>
            <a:stretch/>
          </p:blipFill>
          <p:spPr bwMode="auto">
            <a:xfrm>
              <a:off x="747485" y="152400"/>
              <a:ext cx="7939315" cy="643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1503" y="5759287"/>
              <a:ext cx="42130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L = 20 m</a:t>
              </a:r>
              <a:endParaRPr lang="en-GB" sz="2400" b="1" dirty="0">
                <a:solidFill>
                  <a:schemeClr val="bg1"/>
                </a:solidFill>
              </a:endParaRPr>
            </a:p>
            <a:p>
              <a:r>
                <a:rPr lang="en-GB" sz="2400" b="1" dirty="0" smtClean="0">
                  <a:solidFill>
                    <a:schemeClr val="bg1"/>
                  </a:solidFill>
                </a:rPr>
                <a:t>(25</a:t>
              </a:r>
              <a:r>
                <a:rPr lang="en-GB" sz="2400" b="1" dirty="0" smtClean="0">
                  <a:solidFill>
                    <a:schemeClr val="bg1"/>
                  </a:solidFill>
                  <a:sym typeface="Symbol"/>
                </a:rPr>
                <a:t>2) 1 kA @ 25 K, LHC Link P7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7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Splice</a:t>
            </a:r>
            <a:r>
              <a:rPr lang="fr-CH" dirty="0" smtClean="0"/>
              <a:t> consolidation: </a:t>
            </a:r>
            <a:r>
              <a:rPr lang="fr-CH" dirty="0" err="1" smtClean="0"/>
              <a:t>why</a:t>
            </a:r>
            <a:r>
              <a:rPr lang="fr-CH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35754" y="3067548"/>
            <a:ext cx="2490083" cy="10715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smtClean="0"/>
              <a:t>X-rays of splices, presenting bad contacts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8" t="5155" r="47554" b="46274"/>
          <a:stretch/>
        </p:blipFill>
        <p:spPr>
          <a:xfrm>
            <a:off x="363389" y="2134891"/>
            <a:ext cx="5371569" cy="1799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5674" t="58921" r="890"/>
          <a:stretch/>
        </p:blipFill>
        <p:spPr>
          <a:xfrm>
            <a:off x="964889" y="4327395"/>
            <a:ext cx="7199985" cy="1961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9266" y="1743112"/>
            <a:ext cx="240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The </a:t>
            </a:r>
            <a:r>
              <a:rPr lang="en-GB" sz="2000" dirty="0"/>
              <a:t>s</a:t>
            </a:r>
            <a:r>
              <a:rPr lang="en-GB" sz="2000" dirty="0" smtClean="0"/>
              <a:t>plice components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648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QPS boxes and intervention time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1066800"/>
            <a:ext cx="6198199" cy="394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099" y="1412776"/>
            <a:ext cx="6038365" cy="43421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1760"/>
            <a:ext cx="4879504" cy="2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47864" y="4509120"/>
            <a:ext cx="2880815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20072" y="5797906"/>
            <a:ext cx="38164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Consolidation of infrastructure !</a:t>
            </a:r>
          </a:p>
          <a:p>
            <a:r>
              <a:rPr lang="fr-CH" b="1" dirty="0" smtClean="0"/>
              <a:t>But </a:t>
            </a:r>
            <a:r>
              <a:rPr lang="fr-CH" b="1" dirty="0" err="1" smtClean="0"/>
              <a:t>also</a:t>
            </a:r>
            <a:r>
              <a:rPr lang="fr-CH" b="1" dirty="0" smtClean="0"/>
              <a:t> new </a:t>
            </a:r>
            <a:r>
              <a:rPr lang="fr-CH" b="1" dirty="0" err="1" smtClean="0"/>
              <a:t>paradigma</a:t>
            </a:r>
            <a:r>
              <a:rPr lang="fr-CH" b="1" dirty="0" smtClean="0"/>
              <a:t>: </a:t>
            </a:r>
            <a:r>
              <a:rPr lang="fr-CH" b="1" dirty="0" err="1" smtClean="0"/>
              <a:t>remove</a:t>
            </a:r>
            <a:r>
              <a:rPr lang="fr-CH" b="1" dirty="0" smtClean="0"/>
              <a:t> </a:t>
            </a:r>
            <a:r>
              <a:rPr lang="fr-CH" b="1" dirty="0" err="1" smtClean="0"/>
              <a:t>from</a:t>
            </a:r>
            <a:r>
              <a:rPr lang="fr-CH" b="1" dirty="0" smtClean="0"/>
              <a:t> tunnel of QPS (as </a:t>
            </a:r>
            <a:r>
              <a:rPr lang="fr-CH" b="1" dirty="0" err="1" smtClean="0"/>
              <a:t>much</a:t>
            </a:r>
            <a:r>
              <a:rPr lang="fr-CH" b="1" dirty="0" smtClean="0"/>
              <a:t> as possible)</a:t>
            </a:r>
            <a:endParaRPr lang="en-GB" b="1" dirty="0"/>
          </a:p>
        </p:txBody>
      </p:sp>
      <p:sp>
        <p:nvSpPr>
          <p:cNvPr id="8" name="Rounded Rectangle 7"/>
          <p:cNvSpPr/>
          <p:nvPr/>
        </p:nvSpPr>
        <p:spPr>
          <a:xfrm rot="18303662">
            <a:off x="2545722" y="5713128"/>
            <a:ext cx="1182039" cy="458233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R2E </a:t>
            </a:r>
            <a:r>
              <a:rPr lang="fr-CH" dirty="0" err="1" smtClean="0"/>
              <a:t>improvement</a:t>
            </a:r>
            <a:r>
              <a:rPr lang="fr-CH" dirty="0" smtClean="0"/>
              <a:t>.</a:t>
            </a:r>
            <a:br>
              <a:rPr lang="fr-CH" dirty="0" smtClean="0"/>
            </a:br>
            <a:r>
              <a:rPr lang="fr-CH" dirty="0" err="1" smtClean="0"/>
              <a:t>Need</a:t>
            </a:r>
            <a:r>
              <a:rPr lang="fr-CH" dirty="0" smtClean="0"/>
              <a:t> </a:t>
            </a:r>
            <a:r>
              <a:rPr lang="fr-CH" dirty="0" err="1" smtClean="0"/>
              <a:t>further</a:t>
            </a:r>
            <a:r>
              <a:rPr lang="fr-CH" dirty="0" smtClean="0"/>
              <a:t> for 1-3 fb</a:t>
            </a:r>
            <a:r>
              <a:rPr lang="fr-CH" baseline="30000" dirty="0" smtClean="0"/>
              <a:t>-1</a:t>
            </a:r>
            <a:r>
              <a:rPr lang="fr-CH" dirty="0" smtClean="0"/>
              <a:t>/</a:t>
            </a:r>
            <a:r>
              <a:rPr lang="fr-CH" dirty="0" err="1" smtClean="0"/>
              <a:t>day</a:t>
            </a:r>
            <a:r>
              <a:rPr lang="fr-CH" dirty="0" smtClean="0"/>
              <a:t>!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084763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37120" y="5212080"/>
            <a:ext cx="12500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M. Brugger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12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big</a:t>
            </a:r>
            <a:r>
              <a:rPr lang="fr-CH" dirty="0" smtClean="0"/>
              <a:t> </a:t>
            </a:r>
            <a:r>
              <a:rPr lang="fr-CH" dirty="0" err="1" smtClean="0"/>
              <a:t>technical</a:t>
            </a:r>
            <a:r>
              <a:rPr lang="fr-CH" dirty="0" smtClean="0"/>
              <a:t> </a:t>
            </a:r>
            <a:r>
              <a:rPr lang="fr-CH" dirty="0" err="1" smtClean="0"/>
              <a:t>bottleneck</a:t>
            </a:r>
            <a:r>
              <a:rPr lang="fr-CH" dirty="0" smtClean="0"/>
              <a:t>:</a:t>
            </a:r>
            <a:br>
              <a:rPr lang="fr-CH" dirty="0" smtClean="0"/>
            </a:br>
            <a:r>
              <a:rPr lang="fr-CH" dirty="0" smtClean="0"/>
              <a:t>Radiation damage to triplet</a:t>
            </a:r>
            <a:endParaRPr lang="en-GB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4133"/>
            <a:ext cx="7344816" cy="51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2195736" y="1620416"/>
            <a:ext cx="1211600" cy="914400"/>
          </a:xfrm>
          <a:prstGeom prst="rightArrowCallout">
            <a:avLst>
              <a:gd name="adj1" fmla="val 25000"/>
              <a:gd name="adj2" fmla="val 30000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Q2</a:t>
            </a:r>
          </a:p>
          <a:p>
            <a:pPr algn="ctr"/>
            <a:r>
              <a:rPr lang="fr-CH" b="1" dirty="0" smtClean="0"/>
              <a:t>27 </a:t>
            </a:r>
            <a:r>
              <a:rPr lang="fr-CH" b="1" dirty="0" err="1" smtClean="0"/>
              <a:t>MGy</a:t>
            </a:r>
            <a:endParaRPr lang="en-GB" b="1" dirty="0"/>
          </a:p>
        </p:txBody>
      </p:sp>
      <p:sp>
        <p:nvSpPr>
          <p:cNvPr id="8" name="Left Arrow Callout 7"/>
          <p:cNvSpPr/>
          <p:nvPr/>
        </p:nvSpPr>
        <p:spPr>
          <a:xfrm>
            <a:off x="7067126" y="2852936"/>
            <a:ext cx="1393306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MCBX3 20 </a:t>
            </a:r>
            <a:r>
              <a:rPr lang="fr-CH" b="1" dirty="0" err="1" smtClean="0"/>
              <a:t>MGy</a:t>
            </a:r>
            <a:endParaRPr lang="en-GB" b="1" dirty="0"/>
          </a:p>
        </p:txBody>
      </p:sp>
      <p:sp>
        <p:nvSpPr>
          <p:cNvPr id="9" name="Round Diagonal Corner Rectangle 8"/>
          <p:cNvSpPr/>
          <p:nvPr/>
        </p:nvSpPr>
        <p:spPr>
          <a:xfrm>
            <a:off x="7211140" y="1314133"/>
            <a:ext cx="1609332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Cold bore insulation</a:t>
            </a:r>
          </a:p>
          <a:p>
            <a:pPr algn="ctr"/>
            <a:r>
              <a:rPr lang="en-GB" b="1" dirty="0"/>
              <a:t>≈ 35 </a:t>
            </a:r>
            <a:r>
              <a:rPr lang="en-GB" b="1" dirty="0" err="1"/>
              <a:t>MGy</a:t>
            </a: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most</a:t>
            </a:r>
            <a:r>
              <a:rPr lang="fr-CH" dirty="0" smtClean="0"/>
              <a:t> straight </a:t>
            </a:r>
            <a:r>
              <a:rPr lang="fr-CH" dirty="0" err="1" smtClean="0"/>
              <a:t>forward</a:t>
            </a:r>
            <a:r>
              <a:rPr lang="fr-CH" dirty="0" smtClean="0"/>
              <a:t> action:</a:t>
            </a:r>
            <a:br>
              <a:rPr lang="fr-CH" dirty="0" smtClean="0"/>
            </a:br>
            <a:r>
              <a:rPr lang="fr-CH" dirty="0" err="1" smtClean="0"/>
              <a:t>reducing</a:t>
            </a:r>
            <a:r>
              <a:rPr lang="fr-CH" dirty="0" smtClean="0"/>
              <a:t> </a:t>
            </a:r>
            <a:r>
              <a:rPr lang="fr-CH" dirty="0" err="1" smtClean="0"/>
              <a:t>beam</a:t>
            </a:r>
            <a:r>
              <a:rPr lang="fr-CH" dirty="0" smtClean="0"/>
              <a:t> size </a:t>
            </a:r>
            <a:r>
              <a:rPr lang="fr-CH" dirty="0" err="1" smtClean="0"/>
              <a:t>with</a:t>
            </a:r>
            <a:r>
              <a:rPr lang="fr-CH" dirty="0" smtClean="0"/>
              <a:t> a «local» action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83" y="1694501"/>
            <a:ext cx="76327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20490904">
            <a:off x="6028353" y="2654649"/>
            <a:ext cx="1936337" cy="9144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 rot="20452597">
            <a:off x="5367691" y="2172622"/>
            <a:ext cx="346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/>
              <a:t>Quadrupole triplet and D1 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39367" y="5372540"/>
            <a:ext cx="319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Smaller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</a:t>
            </a:r>
            <a:r>
              <a:rPr lang="fr-CH" baseline="30000" dirty="0" smtClean="0">
                <a:sym typeface="Symbol"/>
              </a:rPr>
              <a:t></a:t>
            </a:r>
            <a:r>
              <a:rPr lang="fr-CH" dirty="0" smtClean="0">
                <a:sym typeface="Symbol"/>
              </a:rPr>
              <a:t>  </a:t>
            </a:r>
            <a:r>
              <a:rPr lang="fr-CH" dirty="0" err="1" smtClean="0">
                <a:sym typeface="Symbol"/>
              </a:rPr>
              <a:t>larger</a:t>
            </a:r>
            <a:r>
              <a:rPr lang="fr-CH" dirty="0" smtClean="0">
                <a:sym typeface="Symbol"/>
              </a:rPr>
              <a:t> IT  aperture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680" y="2060943"/>
            <a:ext cx="2653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LHC has </a:t>
            </a:r>
            <a:r>
              <a:rPr lang="fr-CH" dirty="0" err="1" smtClean="0"/>
              <a:t>better</a:t>
            </a:r>
            <a:r>
              <a:rPr lang="fr-CH" dirty="0" smtClean="0"/>
              <a:t> aperture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r>
              <a:rPr lang="fr-CH" dirty="0" err="1" smtClean="0"/>
              <a:t>anticipated</a:t>
            </a:r>
            <a:r>
              <a:rPr lang="fr-CH" dirty="0" smtClean="0"/>
              <a:t>: </a:t>
            </a:r>
            <a:r>
              <a:rPr lang="fr-CH" dirty="0" err="1" smtClean="0"/>
              <a:t>now</a:t>
            </a:r>
            <a:r>
              <a:rPr lang="fr-CH" dirty="0" smtClean="0"/>
              <a:t> all </a:t>
            </a:r>
            <a:r>
              <a:rPr lang="fr-CH" dirty="0" err="1" smtClean="0"/>
              <a:t>margin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used</a:t>
            </a:r>
            <a:r>
              <a:rPr lang="fr-CH" dirty="0" smtClean="0"/>
              <a:t>; </a:t>
            </a:r>
            <a:r>
              <a:rPr lang="fr-CH" dirty="0" err="1" smtClean="0"/>
              <a:t>however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not possible to have </a:t>
            </a:r>
            <a:r>
              <a:rPr lang="fr-CH" dirty="0" smtClean="0">
                <a:sym typeface="Symbol"/>
              </a:rPr>
              <a:t></a:t>
            </a:r>
            <a:r>
              <a:rPr lang="fr-CH" baseline="30000" dirty="0" smtClean="0">
                <a:sym typeface="Symbol"/>
              </a:rPr>
              <a:t></a:t>
            </a:r>
            <a:r>
              <a:rPr lang="fr-CH" dirty="0" smtClean="0"/>
              <a:t> &lt; 40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91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Parameters</a:t>
            </a:r>
            <a:r>
              <a:rPr lang="fr-CH" dirty="0" smtClean="0"/>
              <a:t> (PLC </a:t>
            </a:r>
            <a:r>
              <a:rPr lang="fr-CH" dirty="0"/>
              <a:t>web </a:t>
            </a:r>
            <a:r>
              <a:rPr lang="fr-CH" dirty="0" smtClean="0"/>
              <a:t>page)</a:t>
            </a:r>
            <a:br>
              <a:rPr lang="fr-CH" dirty="0" smtClean="0"/>
            </a:br>
            <a:endParaRPr lang="en-GB" sz="22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109553"/>
              </p:ext>
            </p:extLst>
          </p:nvPr>
        </p:nvGraphicFramePr>
        <p:xfrm>
          <a:off x="1266119" y="978175"/>
          <a:ext cx="7373762" cy="5500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174"/>
                <a:gridCol w="1001529"/>
                <a:gridCol w="963972"/>
                <a:gridCol w="1039087"/>
              </a:tblGrid>
              <a:tr h="16651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Parameter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nominal​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25ns​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50ns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 err="1">
                          <a:effectLst/>
                        </a:rPr>
                        <a:t>N</a:t>
                      </a:r>
                      <a:r>
                        <a:rPr lang="en-GB" sz="1400" u="none" strike="noStrike" baseline="-25000" dirty="0" err="1">
                          <a:effectLst/>
                        </a:rPr>
                        <a:t>b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1.15E+11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​2.2E+11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​3.5E+11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n</a:t>
                      </a:r>
                      <a:r>
                        <a:rPr lang="en-GB" sz="1400" u="none" strike="noStrike" baseline="-25000">
                          <a:effectLst/>
                        </a:rPr>
                        <a:t>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​2808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​2808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​1404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 err="1">
                          <a:effectLst/>
                        </a:rPr>
                        <a:t>N</a:t>
                      </a:r>
                      <a:r>
                        <a:rPr lang="en-GB" sz="1400" u="none" strike="noStrike" baseline="-25000" dirty="0" err="1">
                          <a:effectLst/>
                        </a:rPr>
                        <a:t>tot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3.2E+14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6.2E+14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4.9E+14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beam current [A]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​0.58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1.11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0.89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x-ing angle [</a:t>
                      </a:r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rad]​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590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590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48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beam separation [</a:t>
                      </a:r>
                      <a:r>
                        <a:rPr lang="el-GR" sz="1400" u="none" strike="noStrike" dirty="0">
                          <a:effectLst/>
                        </a:rPr>
                        <a:t>σ]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9.9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12.5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11.4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6509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>
                          <a:effectLst/>
                        </a:rPr>
                        <a:t>β</a:t>
                      </a:r>
                      <a:r>
                        <a:rPr lang="el-GR" sz="1400" u="none" strike="noStrike" baseline="30000">
                          <a:effectLst/>
                        </a:rPr>
                        <a:t>*</a:t>
                      </a:r>
                      <a:r>
                        <a:rPr lang="el-GR" sz="1400" u="none" strike="noStrike">
                          <a:effectLst/>
                        </a:rPr>
                        <a:t> [</a:t>
                      </a:r>
                      <a:r>
                        <a:rPr lang="en-GB" sz="1400" u="none" strike="noStrike">
                          <a:effectLst/>
                        </a:rPr>
                        <a:t>m]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0.55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​0.15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​0.15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9831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>
                          <a:effectLst/>
                        </a:rPr>
                        <a:t>ε</a:t>
                      </a:r>
                      <a:r>
                        <a:rPr lang="en-GB" sz="1400" u="none" strike="noStrike" baseline="-25000">
                          <a:effectLst/>
                        </a:rPr>
                        <a:t>n</a:t>
                      </a:r>
                      <a:r>
                        <a:rPr lang="en-GB" sz="1400" u="none" strike="noStrike">
                          <a:effectLst/>
                        </a:rPr>
                        <a:t> [</a:t>
                      </a:r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m]​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3.75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 dirty="0">
                          <a:effectLst/>
                        </a:rPr>
                        <a:t>ε</a:t>
                      </a:r>
                      <a:r>
                        <a:rPr lang="en-GB" sz="1400" u="none" strike="noStrike" baseline="-25000" dirty="0">
                          <a:effectLst/>
                        </a:rPr>
                        <a:t>L</a:t>
                      </a:r>
                      <a:r>
                        <a:rPr lang="en-GB" sz="1400" u="none" strike="noStrike" dirty="0">
                          <a:effectLst/>
                        </a:rPr>
                        <a:t> [</a:t>
                      </a:r>
                      <a:r>
                        <a:rPr lang="en-GB" sz="1400" u="none" strike="noStrike" dirty="0" err="1">
                          <a:effectLst/>
                        </a:rPr>
                        <a:t>eVs</a:t>
                      </a:r>
                      <a:r>
                        <a:rPr lang="en-GB" sz="1400" u="none" strike="noStrike" dirty="0">
                          <a:effectLst/>
                        </a:rPr>
                        <a:t>]​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48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energy spread​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665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bunch length [m]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665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IBS horizontal [h]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​80 -&gt; 106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18.5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17.2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IBS longitudinal [h]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61 -&gt; 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20.4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16.1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Piwinski parameter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​0.68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2.85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Reduction factor 'R1*H1‘ at full crossing angle (no crabbing)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​0.828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0.306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0.333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Reduction factor ‘H0‘ at zero crossing angle (full crabbing)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0.991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0.905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0.905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beam-beam / IP without Crab Cavity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3.1E-03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​3.3E-03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4.7E-03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beam-beam / IP with Crab cavity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3.8E-03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1.1E-02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1.4E-02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Peak Luminosity without levelling [cm</a:t>
                      </a:r>
                      <a:r>
                        <a:rPr lang="en-GB" sz="1400" u="none" strike="noStrike" baseline="30000">
                          <a:effectLst/>
                        </a:rPr>
                        <a:t>-2</a:t>
                      </a:r>
                      <a:r>
                        <a:rPr lang="en-GB" sz="1400" u="none" strike="noStrike">
                          <a:effectLst/>
                        </a:rPr>
                        <a:t> s</a:t>
                      </a:r>
                      <a:r>
                        <a:rPr lang="en-GB" sz="1400" u="none" strike="noStrike" baseline="30000">
                          <a:effectLst/>
                        </a:rPr>
                        <a:t>-1</a:t>
                      </a:r>
                      <a:r>
                        <a:rPr lang="en-GB" sz="1400" u="none" strike="noStrike">
                          <a:effectLst/>
                        </a:rPr>
                        <a:t>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1.0E+34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7.4E+34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8.5E+34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Virtual Luminosity: Lpeak*H0/R1/H1   [cm</a:t>
                      </a:r>
                      <a:r>
                        <a:rPr lang="pt-BR" sz="1400" u="none" strike="noStrike" baseline="30000">
                          <a:effectLst/>
                        </a:rPr>
                        <a:t>-2</a:t>
                      </a:r>
                      <a:r>
                        <a:rPr lang="pt-BR" sz="1400" u="none" strike="noStrike">
                          <a:effectLst/>
                        </a:rPr>
                        <a:t> s</a:t>
                      </a:r>
                      <a:r>
                        <a:rPr lang="pt-BR" sz="1400" u="none" strike="noStrike" baseline="30000">
                          <a:effectLst/>
                        </a:rPr>
                        <a:t>-1</a:t>
                      </a:r>
                      <a:r>
                        <a:rPr lang="pt-BR" sz="1400" u="none" strike="noStrike">
                          <a:effectLst/>
                        </a:rPr>
                        <a:t>]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1.2E+34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21.9E+34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23.1E+34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Events / crossing without levelling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​19 -&gt; 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210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475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Levelled Luminosity [cm</a:t>
                      </a:r>
                      <a:r>
                        <a:rPr lang="en-GB" sz="1400" u="none" strike="noStrike" baseline="30000">
                          <a:effectLst/>
                        </a:rPr>
                        <a:t>-2</a:t>
                      </a:r>
                      <a:r>
                        <a:rPr lang="en-GB" sz="1400" u="none" strike="noStrike">
                          <a:effectLst/>
                        </a:rPr>
                        <a:t> s</a:t>
                      </a:r>
                      <a:r>
                        <a:rPr lang="en-GB" sz="1400" u="none" strike="noStrike" baseline="30000">
                          <a:effectLst/>
                        </a:rPr>
                        <a:t>-1</a:t>
                      </a:r>
                      <a:r>
                        <a:rPr lang="en-GB" sz="1400" u="none" strike="noStrike">
                          <a:effectLst/>
                        </a:rPr>
                        <a:t>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​5E+34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2.50E+34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Events / crossing (with leveling for HL-LHC)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*​19 -&gt; 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98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Leveling time [h] (assuming no emittance growth)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9.0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18.3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954751" y="1834963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954751" y="2498535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424247" y="4460166"/>
            <a:ext cx="10903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54751" y="6011427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6200000">
            <a:off x="-2086094" y="3075355"/>
            <a:ext cx="51206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CH" dirty="0"/>
              <a:t>https://</a:t>
            </a:r>
            <a:r>
              <a:rPr lang="fr-CH" b="1" dirty="0"/>
              <a:t>espace.cern.ch/HiLumi/PLC/default.aspx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1092648"/>
            <a:ext cx="2670175" cy="8413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736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The </a:t>
            </a:r>
            <a:r>
              <a:rPr lang="fr-CH" b="1" dirty="0" err="1" smtClean="0">
                <a:solidFill>
                  <a:srgbClr val="FF0000"/>
                </a:solidFill>
              </a:rPr>
              <a:t>critical</a:t>
            </a:r>
            <a:r>
              <a:rPr lang="fr-CH" b="1" dirty="0" smtClean="0">
                <a:solidFill>
                  <a:srgbClr val="FF0000"/>
                </a:solidFill>
              </a:rPr>
              <a:t> zone </a:t>
            </a:r>
            <a:r>
              <a:rPr lang="fr-CH" b="1" dirty="0" err="1" smtClean="0">
                <a:solidFill>
                  <a:srgbClr val="FF0000"/>
                </a:solidFill>
              </a:rPr>
              <a:t>around</a:t>
            </a:r>
            <a:r>
              <a:rPr lang="fr-CH" b="1" dirty="0" smtClean="0">
                <a:solidFill>
                  <a:srgbClr val="FF0000"/>
                </a:solidFill>
              </a:rPr>
              <a:t> IP1 and IP5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628800"/>
            <a:ext cx="9266238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5718447"/>
            <a:ext cx="269019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 smtClean="0"/>
              <a:t>1.2 km of LHC !!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195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Magnet</a:t>
            </a:r>
            <a:r>
              <a:rPr lang="fr-CH" dirty="0" smtClean="0"/>
              <a:t> the </a:t>
            </a:r>
            <a:r>
              <a:rPr lang="fr-CH" dirty="0" err="1" smtClean="0"/>
              <a:t>progress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189038"/>
            <a:ext cx="4059484" cy="5348922"/>
          </a:xfrm>
        </p:spPr>
        <p:txBody>
          <a:bodyPr>
            <a:normAutofit/>
          </a:bodyPr>
          <a:lstStyle/>
          <a:p>
            <a:r>
              <a:rPr lang="fr-CH" sz="2400" dirty="0" smtClean="0"/>
              <a:t>LHC </a:t>
            </a:r>
            <a:r>
              <a:rPr lang="fr-CH" sz="2400" dirty="0" err="1" smtClean="0"/>
              <a:t>dipoles</a:t>
            </a:r>
            <a:r>
              <a:rPr lang="fr-CH" sz="2400" dirty="0" smtClean="0"/>
              <a:t> </a:t>
            </a:r>
            <a:r>
              <a:rPr lang="fr-CH" sz="2400" dirty="0" err="1" smtClean="0"/>
              <a:t>features</a:t>
            </a:r>
            <a:r>
              <a:rPr lang="fr-CH" sz="2400" dirty="0" smtClean="0"/>
              <a:t> 8.3 T in 56 mm (</a:t>
            </a:r>
            <a:r>
              <a:rPr lang="fr-CH" sz="2400" dirty="0" err="1" smtClean="0"/>
              <a:t>designed</a:t>
            </a:r>
            <a:r>
              <a:rPr lang="fr-CH" sz="2400" dirty="0" smtClean="0"/>
              <a:t> for 9.3 </a:t>
            </a:r>
            <a:r>
              <a:rPr lang="fr-CH" sz="2400" dirty="0" err="1" smtClean="0"/>
              <a:t>peak</a:t>
            </a:r>
            <a:r>
              <a:rPr lang="fr-CH" sz="2400" dirty="0" smtClean="0"/>
              <a:t> </a:t>
            </a:r>
            <a:r>
              <a:rPr lang="fr-CH" sz="2400" dirty="0" err="1" smtClean="0"/>
              <a:t>field</a:t>
            </a:r>
            <a:r>
              <a:rPr lang="fr-CH" sz="2400" dirty="0" smtClean="0"/>
              <a:t>)</a:t>
            </a:r>
          </a:p>
          <a:p>
            <a:r>
              <a:rPr lang="fr-CH" sz="2400" dirty="0" smtClean="0"/>
              <a:t>LHC IT Quads </a:t>
            </a:r>
            <a:r>
              <a:rPr lang="fr-CH" sz="2400" dirty="0" err="1" smtClean="0"/>
              <a:t>features</a:t>
            </a:r>
            <a:r>
              <a:rPr lang="en-GB" sz="2400" dirty="0" smtClean="0"/>
              <a:t> 205 T/m </a:t>
            </a:r>
            <a:r>
              <a:rPr lang="en-GB" sz="2400" dirty="0"/>
              <a:t>in 70 </a:t>
            </a:r>
            <a:r>
              <a:rPr lang="en-GB" sz="2400" dirty="0" smtClean="0"/>
              <a:t>mm with 8 T peak field </a:t>
            </a:r>
          </a:p>
          <a:p>
            <a:r>
              <a:rPr lang="fr-CH" sz="2400" dirty="0" smtClean="0"/>
              <a:t>HL-LHC </a:t>
            </a:r>
          </a:p>
          <a:p>
            <a:pPr lvl="1"/>
            <a:r>
              <a:rPr lang="fr-CH" sz="2000" dirty="0" smtClean="0"/>
              <a:t>11 T </a:t>
            </a:r>
            <a:r>
              <a:rPr lang="fr-CH" sz="2000" dirty="0" err="1" smtClean="0"/>
              <a:t>dipole</a:t>
            </a:r>
            <a:r>
              <a:rPr lang="fr-CH" sz="2000" dirty="0" smtClean="0"/>
              <a:t> (</a:t>
            </a:r>
            <a:r>
              <a:rPr lang="fr-CH" sz="2000" dirty="0" err="1" smtClean="0"/>
              <a:t>designed</a:t>
            </a:r>
            <a:r>
              <a:rPr lang="fr-CH" sz="2000" dirty="0" smtClean="0"/>
              <a:t> for 12.3 T </a:t>
            </a:r>
            <a:r>
              <a:rPr lang="fr-CH" sz="2000" dirty="0" err="1" smtClean="0"/>
              <a:t>peak</a:t>
            </a:r>
            <a:r>
              <a:rPr lang="fr-CH" sz="2000" dirty="0" smtClean="0"/>
              <a:t> </a:t>
            </a:r>
            <a:r>
              <a:rPr lang="fr-CH" sz="2000" dirty="0" err="1" smtClean="0"/>
              <a:t>field</a:t>
            </a:r>
            <a:r>
              <a:rPr lang="fr-CH" sz="2000" dirty="0" smtClean="0"/>
              <a:t>, 60 mm)</a:t>
            </a:r>
          </a:p>
          <a:p>
            <a:pPr lvl="1"/>
            <a:r>
              <a:rPr lang="fr-CH" sz="2000" dirty="0" smtClean="0"/>
              <a:t>New IT Quads </a:t>
            </a:r>
            <a:r>
              <a:rPr lang="fr-CH" sz="2000" dirty="0" err="1" smtClean="0"/>
              <a:t>features</a:t>
            </a:r>
            <a:r>
              <a:rPr lang="fr-CH" sz="2000" dirty="0" smtClean="0"/>
              <a:t>  140 T/m in 150 mm &gt; 12 T </a:t>
            </a:r>
            <a:r>
              <a:rPr lang="fr-CH" sz="2000" dirty="0" err="1" smtClean="0"/>
              <a:t>operational</a:t>
            </a:r>
            <a:r>
              <a:rPr lang="fr-CH" sz="2000" dirty="0" smtClean="0"/>
              <a:t> </a:t>
            </a:r>
            <a:r>
              <a:rPr lang="fr-CH" sz="2000" dirty="0" err="1" smtClean="0"/>
              <a:t>field</a:t>
            </a:r>
            <a:r>
              <a:rPr lang="fr-CH" sz="2000" dirty="0" smtClean="0"/>
              <a:t>, </a:t>
            </a:r>
            <a:r>
              <a:rPr lang="fr-CH" sz="2000" dirty="0" err="1" smtClean="0"/>
              <a:t>designed</a:t>
            </a:r>
            <a:r>
              <a:rPr lang="fr-CH" sz="2000" dirty="0" smtClean="0"/>
              <a:t> for 13.5 T).</a:t>
            </a:r>
            <a:endParaRPr lang="fr-CH" sz="24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40" y="3362905"/>
            <a:ext cx="4876512" cy="283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776" b="34001"/>
          <a:stretch/>
        </p:blipFill>
        <p:spPr>
          <a:xfrm>
            <a:off x="5800328" y="1556759"/>
            <a:ext cx="3298426" cy="157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4" y="1539521"/>
            <a:ext cx="2042342" cy="158848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50520" y="5666947"/>
            <a:ext cx="1905000" cy="2975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New Interaction </a:t>
            </a:r>
            <a:r>
              <a:rPr lang="fr-CH" dirty="0" err="1" smtClean="0"/>
              <a:t>Region</a:t>
            </a:r>
            <a:r>
              <a:rPr lang="fr-CH" dirty="0" smtClean="0"/>
              <a:t> </a:t>
            </a:r>
            <a:r>
              <a:rPr lang="fr-CH" dirty="0" err="1" smtClean="0"/>
              <a:t>lay</a:t>
            </a:r>
            <a:r>
              <a:rPr lang="fr-CH" dirty="0" smtClean="0"/>
              <a:t> out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dirty="0" smtClean="0"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2963" y="2560019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LHC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9118" y="4471312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HL LHC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0" y="3878548"/>
            <a:ext cx="6393091" cy="197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9" y="2071761"/>
            <a:ext cx="6393090" cy="18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4"/>
          <p:cNvSpPr txBox="1"/>
          <p:nvPr/>
        </p:nvSpPr>
        <p:spPr>
          <a:xfrm>
            <a:off x="853440" y="5857262"/>
            <a:ext cx="724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 smtClean="0"/>
              <a:t>Thick</a:t>
            </a:r>
            <a:r>
              <a:rPr lang="fr-CH" sz="2000" dirty="0" smtClean="0"/>
              <a:t> boxes are </a:t>
            </a:r>
            <a:r>
              <a:rPr lang="fr-CH" sz="2000" dirty="0" err="1" smtClean="0"/>
              <a:t>magnetic</a:t>
            </a:r>
            <a:r>
              <a:rPr lang="fr-CH" sz="2000" dirty="0" smtClean="0"/>
              <a:t> </a:t>
            </a:r>
            <a:r>
              <a:rPr lang="fr-CH" sz="2000" dirty="0" err="1" smtClean="0"/>
              <a:t>lengths</a:t>
            </a:r>
            <a:r>
              <a:rPr lang="fr-CH" sz="2000" dirty="0" smtClean="0"/>
              <a:t> -- </a:t>
            </a:r>
            <a:r>
              <a:rPr lang="fr-CH" sz="2000" dirty="0" err="1" smtClean="0"/>
              <a:t>Thin</a:t>
            </a:r>
            <a:r>
              <a:rPr lang="fr-CH" sz="2000" dirty="0" smtClean="0"/>
              <a:t> boxes are cryostats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1352340"/>
            <a:ext cx="412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Longer Quads; </a:t>
            </a:r>
            <a:r>
              <a:rPr lang="fr-CH" b="1" dirty="0" err="1" smtClean="0"/>
              <a:t>Shorter</a:t>
            </a:r>
            <a:r>
              <a:rPr lang="fr-CH" b="1" dirty="0" smtClean="0"/>
              <a:t> D1 (</a:t>
            </a:r>
            <a:r>
              <a:rPr lang="fr-CH" b="1" dirty="0" err="1" smtClean="0"/>
              <a:t>thanks</a:t>
            </a:r>
            <a:r>
              <a:rPr lang="fr-CH" b="1" dirty="0" smtClean="0"/>
              <a:t> to SC)</a:t>
            </a:r>
            <a:endParaRPr lang="en-GB" b="1" dirty="0"/>
          </a:p>
        </p:txBody>
      </p:sp>
      <p:sp>
        <p:nvSpPr>
          <p:cNvPr id="3" name="Oval 2"/>
          <p:cNvSpPr/>
          <p:nvPr/>
        </p:nvSpPr>
        <p:spPr>
          <a:xfrm>
            <a:off x="0" y="2636912"/>
            <a:ext cx="86752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 smtClean="0"/>
              <a:t>ATLAS</a:t>
            </a:r>
          </a:p>
          <a:p>
            <a:pPr algn="ctr"/>
            <a:r>
              <a:rPr lang="fr-CH" sz="1200" b="1" dirty="0" smtClean="0"/>
              <a:t>CMS</a:t>
            </a:r>
            <a:endParaRPr lang="en-GB" sz="1200" b="1" dirty="0"/>
          </a:p>
        </p:txBody>
      </p:sp>
      <p:sp>
        <p:nvSpPr>
          <p:cNvPr id="13" name="Oval 12"/>
          <p:cNvSpPr/>
          <p:nvPr/>
        </p:nvSpPr>
        <p:spPr>
          <a:xfrm>
            <a:off x="0" y="4465712"/>
            <a:ext cx="86752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 smtClean="0"/>
              <a:t>ATLAS</a:t>
            </a:r>
          </a:p>
          <a:p>
            <a:pPr algn="ctr"/>
            <a:r>
              <a:rPr lang="fr-CH" sz="1200" b="1" dirty="0" smtClean="0"/>
              <a:t>CMS</a:t>
            </a:r>
            <a:endParaRPr lang="en-GB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8" b="19557"/>
          <a:stretch/>
        </p:blipFill>
        <p:spPr>
          <a:xfrm>
            <a:off x="4975200" y="1190261"/>
            <a:ext cx="2801116" cy="132770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98080" y="3863181"/>
            <a:ext cx="13258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E. </a:t>
            </a:r>
            <a:r>
              <a:rPr lang="fr-CH" b="1" dirty="0" smtClean="0"/>
              <a:t>Todesco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303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LHC low-β </a:t>
            </a:r>
            <a:r>
              <a:rPr lang="en-GB" dirty="0" smtClean="0"/>
              <a:t>quads</a:t>
            </a:r>
            <a:r>
              <a:rPr lang="en-GB" dirty="0"/>
              <a:t>: steps </a:t>
            </a:r>
            <a:r>
              <a:rPr lang="en-GB" dirty="0" smtClean="0"/>
              <a:t>in magnet technology from </a:t>
            </a:r>
            <a:r>
              <a:rPr lang="en-GB" dirty="0"/>
              <a:t>LHC toward HL-LHC </a:t>
            </a: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965"/>
            <a:ext cx="2448216" cy="24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45" y="3808941"/>
            <a:ext cx="2696446" cy="26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31" y="1766139"/>
            <a:ext cx="2040673" cy="20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35" y="1844824"/>
            <a:ext cx="1888153" cy="18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10" y="2370976"/>
            <a:ext cx="2088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b="1" dirty="0" smtClean="0"/>
              <a:t>LHC (USA &amp; JP, 5-6 m)</a:t>
            </a:r>
          </a:p>
          <a:p>
            <a:pPr algn="r"/>
            <a:r>
              <a:rPr lang="fr-CH" sz="1400" b="1" dirty="0" smtClean="0">
                <a:sym typeface="Symbol"/>
              </a:rPr>
              <a:t>70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8 T</a:t>
            </a:r>
          </a:p>
          <a:p>
            <a:pPr algn="r"/>
            <a:r>
              <a:rPr lang="fr-CH" sz="1400" b="1" dirty="0" smtClean="0">
                <a:sym typeface="Symbol"/>
              </a:rPr>
              <a:t>1992-2005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9990" y="2420888"/>
            <a:ext cx="19943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LARP TQS &amp; LQ (4m)</a:t>
            </a:r>
          </a:p>
          <a:p>
            <a:r>
              <a:rPr lang="fr-CH" sz="1400" b="1" dirty="0" smtClean="0">
                <a:sym typeface="Symbol"/>
              </a:rPr>
              <a:t>90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11 T</a:t>
            </a:r>
          </a:p>
          <a:p>
            <a:r>
              <a:rPr lang="fr-CH" sz="1400" b="1" dirty="0" smtClean="0">
                <a:sym typeface="Symbol"/>
              </a:rPr>
              <a:t>2004-2010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9040" y="4896463"/>
            <a:ext cx="10262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b="1" dirty="0" smtClean="0"/>
              <a:t>LARP HQ</a:t>
            </a:r>
          </a:p>
          <a:p>
            <a:pPr algn="r"/>
            <a:r>
              <a:rPr lang="fr-CH" sz="1400" b="1" dirty="0" smtClean="0">
                <a:sym typeface="Symbol"/>
              </a:rPr>
              <a:t>120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 T</a:t>
            </a:r>
          </a:p>
          <a:p>
            <a:pPr algn="r"/>
            <a:r>
              <a:rPr lang="fr-CH" sz="1400" b="1" dirty="0" smtClean="0">
                <a:sym typeface="Symbol"/>
              </a:rPr>
              <a:t>2008-2014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88431" y="4797152"/>
            <a:ext cx="11753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ym typeface="Symbol"/>
              </a:rPr>
              <a:t>LARP &amp; CERN</a:t>
            </a:r>
          </a:p>
          <a:p>
            <a:r>
              <a:rPr lang="fr-CH" sz="1400" b="1" dirty="0" smtClean="0">
                <a:sym typeface="Symbol"/>
              </a:rPr>
              <a:t>MQXF</a:t>
            </a:r>
          </a:p>
          <a:p>
            <a:r>
              <a:rPr lang="fr-CH" sz="1400" b="1" dirty="0" smtClean="0">
                <a:sym typeface="Symbol"/>
              </a:rPr>
              <a:t>150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12.1 T</a:t>
            </a:r>
          </a:p>
          <a:p>
            <a:r>
              <a:rPr lang="fr-CH" sz="1400" b="1" dirty="0" smtClean="0">
                <a:sym typeface="Symbol"/>
              </a:rPr>
              <a:t>2013-2020</a:t>
            </a:r>
            <a:endParaRPr lang="en-GB" sz="1400" b="1" dirty="0"/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>
          <a:xfrm>
            <a:off x="4211960" y="2584251"/>
            <a:ext cx="831648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>
          <a:xfrm rot="8999955">
            <a:off x="4007890" y="3602973"/>
            <a:ext cx="1239787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163346" y="3159552"/>
            <a:ext cx="19689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New structure </a:t>
            </a:r>
            <a:r>
              <a:rPr lang="fr-CH" dirty="0" err="1" smtClean="0"/>
              <a:t>based</a:t>
            </a:r>
            <a:r>
              <a:rPr lang="fr-CH" dirty="0" smtClean="0"/>
              <a:t> on </a:t>
            </a:r>
            <a:r>
              <a:rPr lang="fr-CH" dirty="0" err="1" smtClean="0"/>
              <a:t>bladders</a:t>
            </a:r>
            <a:r>
              <a:rPr lang="fr-CH" dirty="0" smtClean="0"/>
              <a:t> and keys (LBNL, LARP)</a:t>
            </a:r>
            <a:endParaRPr lang="en-GB" dirty="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/>
          </a:p>
        </p:txBody>
      </p:sp>
      <p:pic>
        <p:nvPicPr>
          <p:cNvPr id="17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82" y="1647076"/>
            <a:ext cx="1238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IGH ENERGY ACCELERATOR RESEARCH ORGANIZATION. KEK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6"/>
          <a:stretch/>
        </p:blipFill>
        <p:spPr bwMode="auto">
          <a:xfrm>
            <a:off x="3174719" y="1565410"/>
            <a:ext cx="901170" cy="4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1505628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8180" y="5881309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5881309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28</a:t>
            </a:fld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4374510" y="4981082"/>
            <a:ext cx="506548" cy="402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09" y="5933667"/>
            <a:ext cx="759943" cy="7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0" y="274638"/>
            <a:ext cx="2349500" cy="1681162"/>
          </a:xfrm>
        </p:spPr>
        <p:txBody>
          <a:bodyPr/>
          <a:lstStyle/>
          <a:p>
            <a:r>
              <a:rPr lang="fr-CH" dirty="0" smtClean="0"/>
              <a:t>MQXF </a:t>
            </a:r>
            <a:br>
              <a:rPr lang="fr-CH" dirty="0" smtClean="0"/>
            </a:br>
            <a:r>
              <a:rPr lang="fr-CH" dirty="0" smtClean="0"/>
              <a:t>(</a:t>
            </a:r>
            <a:r>
              <a:rPr lang="fr-CH" dirty="0" smtClean="0"/>
              <a:t>IT quads)</a:t>
            </a:r>
            <a:endParaRPr lang="en-GB" dirty="0"/>
          </a:p>
        </p:txBody>
      </p:sp>
      <p:pic>
        <p:nvPicPr>
          <p:cNvPr id="5" name="Picture 3" descr="D:\Work\QXF\Documents\2013_11_HiLumi-LARP_Daresbury\DSCN12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/>
          <a:stretch>
            <a:fillRect/>
          </a:stretch>
        </p:blipFill>
        <p:spPr bwMode="auto">
          <a:xfrm>
            <a:off x="0" y="4014629"/>
            <a:ext cx="3939540" cy="25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-9997" y="6111935"/>
            <a:ext cx="13430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3200">
                <a:solidFill>
                  <a:schemeClr val="tx2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latin typeface="Arial" pitchFamily="34" charset="0"/>
              </a:rPr>
              <a:t> CERN short coil </a:t>
            </a:r>
          </a:p>
          <a:p>
            <a:pPr algn="ctr"/>
            <a:r>
              <a:rPr lang="en-GB" altLang="en-US" sz="1000" b="1">
                <a:latin typeface="Arial" pitchFamily="34" charset="0"/>
              </a:rPr>
              <a:t>with Cu cable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29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7" y="230190"/>
            <a:ext cx="6290321" cy="391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04910" y="83624"/>
            <a:ext cx="33543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Test HQ02 (120 mm) – G. </a:t>
            </a:r>
            <a:r>
              <a:rPr lang="fr-CH" b="1" dirty="0" err="1" smtClean="0"/>
              <a:t>Sabbi</a:t>
            </a:r>
            <a:endParaRPr lang="en-GB" b="1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>
            <a:fillRect/>
          </a:stretch>
        </p:blipFill>
        <p:spPr bwMode="auto">
          <a:xfrm>
            <a:off x="5571172" y="3934357"/>
            <a:ext cx="3572828" cy="260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7239000" y="4387850"/>
            <a:ext cx="13430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3200">
                <a:solidFill>
                  <a:schemeClr val="tx2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 dirty="0">
                <a:latin typeface="Arial" pitchFamily="34" charset="0"/>
              </a:rPr>
              <a:t> LARP short coil </a:t>
            </a:r>
          </a:p>
          <a:p>
            <a:pPr algn="ctr"/>
            <a:r>
              <a:rPr lang="en-GB" altLang="en-US" sz="1000" b="1" dirty="0">
                <a:latin typeface="Arial" pitchFamily="34" charset="0"/>
              </a:rPr>
              <a:t>with Nb</a:t>
            </a:r>
            <a:r>
              <a:rPr lang="en-GB" altLang="en-US" sz="1000" b="1" baseline="-25000" dirty="0">
                <a:latin typeface="Arial" pitchFamily="34" charset="0"/>
              </a:rPr>
              <a:t>3</a:t>
            </a:r>
            <a:r>
              <a:rPr lang="en-GB" altLang="en-US" sz="1000" b="1" dirty="0">
                <a:latin typeface="Arial" pitchFamily="34" charset="0"/>
              </a:rPr>
              <a:t>Sn cable</a:t>
            </a:r>
          </a:p>
        </p:txBody>
      </p:sp>
    </p:spTree>
    <p:extLst>
      <p:ext uri="{BB962C8B-B14F-4D97-AF65-F5344CB8AC3E}">
        <p14:creationId xmlns:p14="http://schemas.microsoft.com/office/powerpoint/2010/main" val="22821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Wor</a:t>
            </a:r>
            <a:r>
              <a:rPr lang="fr-CH" dirty="0" smtClean="0"/>
              <a:t> </a:t>
            </a:r>
            <a:r>
              <a:rPr lang="fr-CH" dirty="0" err="1" smtClean="0"/>
              <a:t>ahead</a:t>
            </a:r>
            <a:r>
              <a:rPr lang="fr-CH" dirty="0" smtClean="0"/>
              <a:t> of </a:t>
            </a:r>
            <a:r>
              <a:rPr lang="fr-CH" dirty="0" err="1" smtClean="0"/>
              <a:t>uis</a:t>
            </a:r>
            <a:r>
              <a:rPr lang="fr-CH" dirty="0" smtClean="0"/>
              <a:t> (2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  <a:r>
              <a:rPr lang="fr-CH" dirty="0" err="1" smtClean="0"/>
              <a:t>ago</a:t>
            </a:r>
            <a:r>
              <a:rPr lang="fr-CH" dirty="0" smtClean="0"/>
              <a:t>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12310" b="2392"/>
          <a:stretch/>
        </p:blipFill>
        <p:spPr>
          <a:xfrm>
            <a:off x="599440" y="1209885"/>
            <a:ext cx="7781817" cy="47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97" y="2602165"/>
            <a:ext cx="4945174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" y="2602165"/>
            <a:ext cx="4945175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 smtClean="0"/>
              <a:t>The </a:t>
            </a:r>
            <a:r>
              <a:rPr lang="en-US" sz="3000" b="1" i="1" u="sng" dirty="0" smtClean="0"/>
              <a:t>Achromatic Telescopic Squeezing </a:t>
            </a:r>
            <a:r>
              <a:rPr lang="en-US" sz="3000" i="1" dirty="0" smtClean="0"/>
              <a:t>(ATS) scheme </a:t>
            </a:r>
            <a:endParaRPr lang="en-US" sz="3000" i="1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66801"/>
            <a:ext cx="8488680" cy="1706880"/>
          </a:xfrm>
          <a:prstGeom prst="rect">
            <a:avLst/>
          </a:prstGeom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Small</a:t>
            </a:r>
            <a:r>
              <a:rPr lang="en-US" sz="2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 b</a:t>
            </a:r>
            <a:r>
              <a:rPr lang="en-US" sz="2000" b="1" dirty="0" smtClean="0">
                <a:sym typeface="Wingdings" panose="05000000000000000000" pitchFamily="2" charset="2"/>
              </a:rPr>
              <a:t>* is limited by aperture but not only</a:t>
            </a:r>
            <a:r>
              <a:rPr lang="en-US" sz="2000" dirty="0" smtClean="0">
                <a:sym typeface="Wingdings" panose="05000000000000000000" pitchFamily="2" charset="2"/>
              </a:rPr>
              <a:t>: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optics matching &amp; flexibility </a:t>
            </a:r>
            <a:r>
              <a:rPr lang="en-US" sz="2000" dirty="0" smtClean="0">
                <a:sym typeface="Wingdings" panose="05000000000000000000" pitchFamily="2" charset="2"/>
              </a:rPr>
              <a:t>(round and flat optics), </a:t>
            </a:r>
            <a:r>
              <a:rPr lang="en-US" sz="2000" dirty="0">
                <a:sym typeface="Wingdings" panose="05000000000000000000" pitchFamily="2" charset="2"/>
              </a:rPr>
              <a:t>chromatic </a:t>
            </a:r>
            <a:r>
              <a:rPr lang="en-US" sz="2000" dirty="0" smtClean="0">
                <a:sym typeface="Wingdings" panose="05000000000000000000" pitchFamily="2" charset="2"/>
              </a:rPr>
              <a:t>effects (not only Q’), </a:t>
            </a:r>
            <a:r>
              <a:rPr lang="en-US" sz="2000" dirty="0">
                <a:sym typeface="Wingdings" panose="05000000000000000000" pitchFamily="2" charset="2"/>
              </a:rPr>
              <a:t>spurious </a:t>
            </a:r>
            <a:r>
              <a:rPr lang="en-US" sz="2000" dirty="0" smtClean="0">
                <a:sym typeface="Wingdings" panose="05000000000000000000" pitchFamily="2" charset="2"/>
              </a:rPr>
              <a:t>dispersion from X-angle,..</a:t>
            </a:r>
          </a:p>
          <a:p>
            <a:pPr marL="0" indent="0">
              <a:buNone/>
            </a:pPr>
            <a:endParaRPr lang="en-US" sz="200" b="1" dirty="0" smtClean="0">
              <a:sym typeface="Wingdings" panose="05000000000000000000" pitchFamily="2" charset="2"/>
            </a:endParaRPr>
          </a:p>
          <a:p>
            <a:r>
              <a:rPr lang="en-US" sz="2000" b="1" dirty="0" smtClean="0">
                <a:sym typeface="Wingdings" panose="05000000000000000000" pitchFamily="2" charset="2"/>
              </a:rPr>
              <a:t>A novel optics scheme was developed </a:t>
            </a:r>
            <a:r>
              <a:rPr lang="en-US" sz="2000" dirty="0" smtClean="0">
                <a:sym typeface="Wingdings" panose="05000000000000000000" pitchFamily="2" charset="2"/>
              </a:rPr>
              <a:t>to</a:t>
            </a:r>
            <a:r>
              <a:rPr lang="en-US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reach un-precedent </a:t>
            </a:r>
            <a:r>
              <a:rPr lang="en-US" sz="2000" u="sng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000" u="sng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*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w/o chromatic limit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based on a kind of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generalized squeeze involving 50% of the ring</a:t>
            </a:r>
            <a:endParaRPr lang="en-US" sz="2000" baseline="30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63248" y="5928478"/>
            <a:ext cx="66940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sizes [mm] @ 7 TeV from IR8 to IR2 for typical ATS </a:t>
            </a:r>
          </a:p>
          <a:p>
            <a:pPr algn="ctr"/>
            <a:r>
              <a:rPr lang="en-US" dirty="0"/>
              <a:t>“pre-squeezed” optics (left) and “telescopic” collision optics (right)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6704" y="2941596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40 cm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36280" y="2950220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10 cm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70736" y="5788116"/>
            <a:ext cx="30002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2059" y="5651479"/>
            <a:ext cx="223093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The new IR is sort of 8 km long </a:t>
            </a:r>
            <a:r>
              <a:rPr lang="en-US" sz="1200" dirty="0" smtClean="0"/>
              <a:t>!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674931" y="2417499"/>
            <a:ext cx="14056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(S. Fartoukh)</a:t>
            </a:r>
          </a:p>
        </p:txBody>
      </p:sp>
    </p:spTree>
    <p:extLst>
      <p:ext uri="{BB962C8B-B14F-4D97-AF65-F5344CB8AC3E}">
        <p14:creationId xmlns:p14="http://schemas.microsoft.com/office/powerpoint/2010/main" val="9935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31</a:t>
            </a:fld>
            <a:endParaRPr lang="en-US"/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 smtClean="0"/>
              <a:t>The </a:t>
            </a:r>
            <a:r>
              <a:rPr lang="en-US" sz="3000" b="1" i="1" u="sng" dirty="0" smtClean="0"/>
              <a:t>Achromatic Telescopic Squeezing </a:t>
            </a:r>
            <a:r>
              <a:rPr lang="en-US" sz="3000" i="1" dirty="0" smtClean="0"/>
              <a:t>(ATS) scheme (2/2)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Proof of principle </a:t>
            </a:r>
            <a:r>
              <a:rPr lang="en-US" dirty="0" smtClean="0"/>
              <a:t>demonstrated in the LHC down to  a </a:t>
            </a:r>
            <a:r>
              <a:rPr lang="en-US" b="1" u="sng" dirty="0" smtClean="0">
                <a:solidFill>
                  <a:srgbClr val="00B0F0"/>
                </a:solidFill>
                <a:latin typeface="Symbol" pitchFamily="18" charset="2"/>
              </a:rPr>
              <a:t>b</a:t>
            </a:r>
            <a:r>
              <a:rPr lang="en-US" b="1" u="sng" baseline="30000" dirty="0" smtClean="0">
                <a:solidFill>
                  <a:srgbClr val="00B0F0"/>
                </a:solidFill>
                <a:latin typeface="Symbol" pitchFamily="18" charset="2"/>
              </a:rPr>
              <a:t>*</a:t>
            </a:r>
            <a:r>
              <a:rPr lang="en-US" b="1" u="sng" dirty="0" smtClean="0">
                <a:solidFill>
                  <a:srgbClr val="00B0F0"/>
                </a:solidFill>
              </a:rPr>
              <a:t> of 10-15 cm at IP1 and IP5</a:t>
            </a:r>
            <a:endParaRPr lang="en-US" b="1" u="sng" dirty="0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7" y="2517670"/>
            <a:ext cx="3976007" cy="311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8920"/>
            <a:ext cx="4572000" cy="3535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9520" y="6059934"/>
            <a:ext cx="13319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S-. Fartoukh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636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Effect</a:t>
            </a:r>
            <a:r>
              <a:rPr lang="fr-CH" dirty="0" smtClean="0"/>
              <a:t> of the </a:t>
            </a: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9" y="1743219"/>
            <a:ext cx="4451712" cy="263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02" y="1652009"/>
            <a:ext cx="4677798" cy="273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87154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RF crab cavity deflects head and tail in opposite direction so that collision is effectively “head on” </a:t>
            </a:r>
            <a:r>
              <a:rPr lang="en-US" sz="2000" b="1" dirty="0" smtClean="0">
                <a:latin typeface="Calibri"/>
              </a:rPr>
              <a:t>and then luminosity is maximized</a:t>
            </a:r>
          </a:p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i="1" dirty="0" smtClean="0">
                <a:latin typeface="Calibri"/>
              </a:rPr>
              <a:t>Crab cavity maximizes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and can be used also for luminosity </a:t>
            </a:r>
            <a:r>
              <a:rPr lang="en-US" sz="2000" b="1" i="1" dirty="0" err="1" smtClean="0">
                <a:latin typeface="Calibri"/>
              </a:rPr>
              <a:t>levelling</a:t>
            </a:r>
            <a:r>
              <a:rPr lang="en-US" sz="2000" b="1" i="1" dirty="0" smtClean="0">
                <a:latin typeface="Calibri"/>
              </a:rPr>
              <a:t>:  if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too high, initially you don’t use it, so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reduced by the geometrical factor. Then they are slowly turned on to compensate the proton burning</a:t>
            </a:r>
            <a:endParaRPr lang="en-US" sz="2000" b="1" i="1" dirty="0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6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600" dirty="0" err="1" smtClean="0"/>
              <a:t>Crab</a:t>
            </a:r>
            <a:r>
              <a:rPr lang="fr-CH" sz="3600" dirty="0" smtClean="0"/>
              <a:t> </a:t>
            </a:r>
            <a:r>
              <a:rPr lang="fr-CH" sz="3600" dirty="0" err="1" smtClean="0"/>
              <a:t>Cavity</a:t>
            </a:r>
            <a:r>
              <a:rPr lang="fr-CH" sz="3600" dirty="0" smtClean="0"/>
              <a:t>, for p-</a:t>
            </a:r>
            <a:r>
              <a:rPr lang="fr-CH" sz="3600" dirty="0" err="1" smtClean="0"/>
              <a:t>beam</a:t>
            </a:r>
            <a:r>
              <a:rPr lang="fr-CH" sz="3600" dirty="0" smtClean="0"/>
              <a:t> rotation  </a:t>
            </a:r>
            <a:br>
              <a:rPr lang="fr-CH" sz="3600" dirty="0" smtClean="0"/>
            </a:br>
            <a:r>
              <a:rPr lang="fr-CH" sz="3600" b="1" dirty="0" err="1" smtClean="0">
                <a:solidFill>
                  <a:srgbClr val="C00000"/>
                </a:solidFill>
              </a:rPr>
              <a:t>at</a:t>
            </a:r>
            <a:r>
              <a:rPr lang="fr-CH" sz="3600" b="1" dirty="0" smtClean="0">
                <a:solidFill>
                  <a:srgbClr val="C00000"/>
                </a:solidFill>
              </a:rPr>
              <a:t> 10 </a:t>
            </a:r>
            <a:r>
              <a:rPr lang="fr-CH" sz="3600" b="1" dirty="0" err="1" smtClean="0">
                <a:solidFill>
                  <a:srgbClr val="C00000"/>
                </a:solidFill>
              </a:rPr>
              <a:t>fs</a:t>
            </a:r>
            <a:r>
              <a:rPr lang="fr-CH" sz="3600" b="1" dirty="0" smtClean="0">
                <a:solidFill>
                  <a:srgbClr val="C00000"/>
                </a:solidFill>
              </a:rPr>
              <a:t> </a:t>
            </a:r>
            <a:r>
              <a:rPr lang="fr-CH" sz="3600" b="1" dirty="0" err="1" smtClean="0">
                <a:solidFill>
                  <a:srgbClr val="C00000"/>
                </a:solidFill>
              </a:rPr>
              <a:t>level</a:t>
            </a:r>
            <a:r>
              <a:rPr lang="fr-CH" sz="3600" b="1" dirty="0" smtClean="0">
                <a:solidFill>
                  <a:srgbClr val="C00000"/>
                </a:solidFill>
              </a:rPr>
              <a:t>!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1334926"/>
            <a:ext cx="6953434" cy="220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2" y="3176062"/>
            <a:ext cx="4737741" cy="31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92241" y="4221480"/>
            <a:ext cx="26517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err="1"/>
              <a:t>Elliptical</a:t>
            </a:r>
            <a:r>
              <a:rPr lang="fr-CH" dirty="0"/>
              <a:t> </a:t>
            </a:r>
            <a:r>
              <a:rPr lang="fr-CH" dirty="0" smtClean="0"/>
              <a:t>type CC has been </a:t>
            </a:r>
            <a:r>
              <a:rPr lang="fr-CH" dirty="0" err="1" smtClean="0"/>
              <a:t>tested</a:t>
            </a:r>
            <a:r>
              <a:rPr lang="fr-CH" dirty="0" smtClean="0"/>
              <a:t> first in KEK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3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And excellent </a:t>
            </a:r>
            <a:r>
              <a:rPr lang="fr-CH" dirty="0" err="1" smtClean="0"/>
              <a:t>results</a:t>
            </a:r>
            <a:r>
              <a:rPr lang="fr-CH" dirty="0" smtClean="0"/>
              <a:t>: </a:t>
            </a:r>
            <a:r>
              <a:rPr lang="fr-CH" dirty="0" smtClean="0">
                <a:solidFill>
                  <a:srgbClr val="FF0000"/>
                </a:solidFill>
              </a:rPr>
              <a:t>RF </a:t>
            </a:r>
            <a:r>
              <a:rPr lang="fr-CH" dirty="0" err="1" smtClean="0">
                <a:solidFill>
                  <a:srgbClr val="FF0000"/>
                </a:solidFill>
              </a:rPr>
              <a:t>dipole</a:t>
            </a:r>
            <a:r>
              <a:rPr lang="fr-CH" dirty="0" smtClean="0">
                <a:solidFill>
                  <a:srgbClr val="FF0000"/>
                </a:solidFill>
              </a:rPr>
              <a:t> &gt; 5 MV</a:t>
            </a:r>
            <a:br>
              <a:rPr lang="fr-CH" dirty="0" smtClean="0">
                <a:solidFill>
                  <a:srgbClr val="FF0000"/>
                </a:solidFill>
              </a:rPr>
            </a:br>
            <a:r>
              <a:rPr lang="fr-CH" sz="2200" dirty="0" smtClean="0"/>
              <a:t>¼ w and 4-rods </a:t>
            </a:r>
            <a:r>
              <a:rPr lang="fr-CH" sz="2200" dirty="0" err="1" smtClean="0"/>
              <a:t>also</a:t>
            </a:r>
            <a:r>
              <a:rPr lang="fr-CH" sz="2200" dirty="0" smtClean="0"/>
              <a:t> </a:t>
            </a:r>
            <a:r>
              <a:rPr lang="fr-CH" sz="2200" dirty="0" err="1" smtClean="0"/>
              <a:t>tested</a:t>
            </a:r>
            <a:r>
              <a:rPr lang="fr-CH" sz="2200" dirty="0" smtClean="0"/>
              <a:t> (1.5 MV) </a:t>
            </a:r>
            <a:br>
              <a:rPr lang="fr-CH" sz="2200" dirty="0" smtClean="0"/>
            </a:br>
            <a:r>
              <a:rPr lang="fr-CH" sz="2200" dirty="0" err="1" smtClean="0"/>
              <a:t>cleaning</a:t>
            </a:r>
            <a:r>
              <a:rPr lang="fr-CH" sz="2200" dirty="0" smtClean="0"/>
              <a:t> &amp; vacuum issues: new test </a:t>
            </a:r>
            <a:r>
              <a:rPr lang="fr-CH" sz="2200" dirty="0" err="1" smtClean="0"/>
              <a:t>under</a:t>
            </a:r>
            <a:r>
              <a:rPr lang="fr-CH" sz="2200" dirty="0" smtClean="0"/>
              <a:t> </a:t>
            </a:r>
            <a:r>
              <a:rPr lang="fr-CH" sz="2200" dirty="0" err="1" smtClean="0"/>
              <a:t>way</a:t>
            </a:r>
            <a:endParaRPr lang="en-GB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82" y="2138035"/>
            <a:ext cx="3062722" cy="201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34416" y="134325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793623" y="559177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866775" y="620544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3187700" y="227644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191000" y="239927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6"/>
          <p:cNvSpPr txBox="1">
            <a:spLocks/>
          </p:cNvSpPr>
          <p:nvPr/>
        </p:nvSpPr>
        <p:spPr>
          <a:xfrm>
            <a:off x="4919648" y="3859311"/>
            <a:ext cx="1022350" cy="36301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smtClean="0"/>
              <a:t>Quench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420106" y="316592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81100" y="3635489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4.2 K result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951271" y="2430505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K result</a:t>
            </a:r>
            <a:endParaRPr lang="en-GB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5953886" y="538045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30772" y="565781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5989447" y="597430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5962014" y="628214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862710" y="590877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9856" y="4153747"/>
            <a:ext cx="400059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smtClean="0"/>
              <a:t>Initial goal </a:t>
            </a:r>
            <a:r>
              <a:rPr lang="fr-CH" sz="2400" b="1" dirty="0" err="1" smtClean="0"/>
              <a:t>was</a:t>
            </a:r>
            <a:r>
              <a:rPr lang="fr-CH" sz="2400" b="1" dirty="0" smtClean="0"/>
              <a:t> 3.5 MV</a:t>
            </a:r>
            <a:br>
              <a:rPr lang="fr-CH" sz="2400" b="1" dirty="0" smtClean="0"/>
            </a:br>
            <a:r>
              <a:rPr lang="fr-CH" sz="2400" b="1" dirty="0" smtClean="0"/>
              <a:t> 5-6 MV </a:t>
            </a:r>
            <a:r>
              <a:rPr lang="fr-CH" sz="2400" b="1" dirty="0" err="1" smtClean="0"/>
              <a:t>may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be</a:t>
            </a:r>
            <a:r>
              <a:rPr lang="fr-CH" sz="2400" b="1" dirty="0" smtClean="0"/>
              <a:t> at hand</a:t>
            </a:r>
            <a:endParaRPr lang="fr-CH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092388" y="5446260"/>
            <a:ext cx="39990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 smtClean="0"/>
              <a:t>We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started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downselection</a:t>
            </a:r>
            <a:r>
              <a:rPr lang="fr-CH" sz="2400" b="1" dirty="0" smtClean="0"/>
              <a:t>, </a:t>
            </a:r>
            <a:r>
              <a:rPr lang="fr-CH" sz="2400" b="1" dirty="0" smtClean="0"/>
              <a:t/>
            </a:r>
            <a:br>
              <a:rPr lang="fr-CH" sz="2400" b="1" dirty="0" smtClean="0"/>
            </a:br>
            <a:r>
              <a:rPr lang="fr-CH" sz="2400" b="1" dirty="0" smtClean="0"/>
              <a:t>2 out of 3 design </a:t>
            </a:r>
            <a:r>
              <a:rPr lang="fr-CH" sz="2400" b="1" dirty="0" err="1" smtClean="0"/>
              <a:t>kept</a:t>
            </a:r>
            <a:r>
              <a:rPr lang="fr-CH" sz="2400" b="1" dirty="0" smtClean="0"/>
              <a:t> for test</a:t>
            </a:r>
            <a:endParaRPr lang="en-GB" sz="2400" b="1" dirty="0"/>
          </a:p>
        </p:txBody>
      </p:sp>
      <p:sp>
        <p:nvSpPr>
          <p:cNvPr id="4" name="6-Point Star 3"/>
          <p:cNvSpPr/>
          <p:nvPr/>
        </p:nvSpPr>
        <p:spPr>
          <a:xfrm>
            <a:off x="3962400" y="5604478"/>
            <a:ext cx="457200" cy="54933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5</a:t>
            </a:r>
            <a:endParaRPr lang="en-GB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0060" y="1185459"/>
            <a:ext cx="721144" cy="9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51" y="1343252"/>
            <a:ext cx="10175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" y="4616280"/>
            <a:ext cx="1905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JP </a:t>
            </a:r>
            <a:r>
              <a:rPr lang="fr-CH" b="1" dirty="0" err="1" smtClean="0"/>
              <a:t>Delahayen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862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r>
              <a:rPr lang="fr-CH" dirty="0" smtClean="0"/>
              <a:t> for </a:t>
            </a:r>
            <a:r>
              <a:rPr lang="fr-CH" dirty="0" err="1" smtClean="0"/>
              <a:t>fast</a:t>
            </a:r>
            <a:r>
              <a:rPr lang="fr-CH" dirty="0" smtClean="0"/>
              <a:t> </a:t>
            </a:r>
            <a:r>
              <a:rPr lang="fr-CH" dirty="0" err="1" smtClean="0"/>
              <a:t>beam</a:t>
            </a:r>
            <a:r>
              <a:rPr lang="fr-CH" dirty="0"/>
              <a:t> </a:t>
            </a:r>
            <a:r>
              <a:rPr lang="fr-CH" dirty="0" smtClean="0"/>
              <a:t>rotation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78535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095157"/>
            <a:ext cx="5549900" cy="190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278784" y="2054496"/>
            <a:ext cx="1217141" cy="1172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33800" y="3537127"/>
            <a:ext cx="537604" cy="2292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60208" y="5565172"/>
            <a:ext cx="478379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err="1" smtClean="0"/>
              <a:t>Present</a:t>
            </a:r>
            <a:r>
              <a:rPr lang="fr-CH" b="1" dirty="0" smtClean="0"/>
              <a:t> </a:t>
            </a:r>
            <a:r>
              <a:rPr lang="fr-CH" b="1" dirty="0" err="1" smtClean="0"/>
              <a:t>baseline</a:t>
            </a:r>
            <a:r>
              <a:rPr lang="fr-CH" b="1" dirty="0" smtClean="0"/>
              <a:t>: 3 </a:t>
            </a:r>
            <a:r>
              <a:rPr lang="fr-CH" b="1" dirty="0" err="1" smtClean="0"/>
              <a:t>cavity</a:t>
            </a:r>
            <a:r>
              <a:rPr lang="fr-CH" b="1" dirty="0" smtClean="0"/>
              <a:t> /</a:t>
            </a:r>
            <a:r>
              <a:rPr lang="fr-CH" b="1" dirty="0" err="1" smtClean="0"/>
              <a:t>cyomodule</a:t>
            </a:r>
            <a:endParaRPr lang="fr-CH" b="1" dirty="0" smtClean="0"/>
          </a:p>
          <a:p>
            <a:r>
              <a:rPr lang="fr-CH" b="1" dirty="0" smtClean="0"/>
              <a:t>4 </a:t>
            </a:r>
            <a:r>
              <a:rPr lang="fr-CH" b="1" dirty="0" err="1" smtClean="0"/>
              <a:t>cavity</a:t>
            </a:r>
            <a:r>
              <a:rPr lang="fr-CH" b="1" dirty="0" smtClean="0"/>
              <a:t>/</a:t>
            </a:r>
            <a:r>
              <a:rPr lang="fr-CH" b="1" dirty="0" err="1" smtClean="0"/>
              <a:t>cryomod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study</a:t>
            </a:r>
            <a:r>
              <a:rPr lang="fr-CH" b="1" dirty="0" smtClean="0"/>
              <a:t>  for </a:t>
            </a:r>
            <a:r>
              <a:rPr lang="fr-CH" b="1" dirty="0" err="1" smtClean="0"/>
              <a:t>Crab</a:t>
            </a:r>
            <a:r>
              <a:rPr lang="fr-CH" b="1" dirty="0" smtClean="0"/>
              <a:t> </a:t>
            </a:r>
            <a:r>
              <a:rPr lang="fr-CH" b="1" dirty="0" err="1" smtClean="0"/>
              <a:t>Kissing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TEST in SPS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preparation</a:t>
            </a:r>
            <a:r>
              <a:rPr lang="fr-CH" b="1" dirty="0" smtClean="0"/>
              <a:t> (A. </a:t>
            </a:r>
            <a:r>
              <a:rPr lang="fr-CH" b="1" dirty="0" err="1" smtClean="0"/>
              <a:t>MacPherson</a:t>
            </a:r>
            <a:r>
              <a:rPr lang="fr-CH" b="1" dirty="0" smtClean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19" y="3840480"/>
            <a:ext cx="3223973" cy="158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2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Latest cavity designs </a:t>
            </a:r>
            <a:br>
              <a:rPr lang="en-GB" dirty="0" smtClean="0"/>
            </a:br>
            <a:r>
              <a:rPr lang="en-GB" dirty="0" smtClean="0"/>
              <a:t>toward accelerator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052736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339684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RF Dipole: Waveguide </a:t>
            </a:r>
            <a:r>
              <a:rPr lang="en-GB" dirty="0"/>
              <a:t>or</a:t>
            </a:r>
          </a:p>
          <a:p>
            <a:r>
              <a:rPr lang="en-GB" dirty="0"/>
              <a:t>waveguide-coax couplers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39" y="1276608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3539" y="4075331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Double ¼-wave: Coaxial </a:t>
            </a:r>
            <a:r>
              <a:rPr lang="en-GB" dirty="0"/>
              <a:t>couplers with</a:t>
            </a:r>
          </a:p>
          <a:p>
            <a:r>
              <a:rPr lang="en-GB" dirty="0"/>
              <a:t>hook-type antenna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22676"/>
            <a:ext cx="2512242" cy="23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3849" y="5574318"/>
            <a:ext cx="3066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4-rod: Coaxial </a:t>
            </a:r>
            <a:r>
              <a:rPr lang="en-GB" dirty="0"/>
              <a:t>couplers </a:t>
            </a:r>
            <a:r>
              <a:rPr lang="en-GB" dirty="0" smtClean="0"/>
              <a:t>with different </a:t>
            </a:r>
            <a:r>
              <a:rPr lang="en-GB" dirty="0"/>
              <a:t>antenna types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896" y="1379518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Coupler concepts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932114" y="5299889"/>
            <a:ext cx="32118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E. Jensen (CERN)</a:t>
            </a:r>
          </a:p>
          <a:p>
            <a:r>
              <a:rPr lang="fr-CH" b="1" dirty="0" smtClean="0"/>
              <a:t>G. Burt (</a:t>
            </a:r>
            <a:r>
              <a:rPr lang="fr-CH" b="1" dirty="0" err="1" smtClean="0"/>
              <a:t>U.Lancaster</a:t>
            </a:r>
            <a:r>
              <a:rPr lang="fr-CH" b="1" dirty="0" smtClean="0"/>
              <a:t>, CI</a:t>
            </a:r>
          </a:p>
          <a:p>
            <a:r>
              <a:rPr lang="fr-CH" b="1" dirty="0" smtClean="0"/>
              <a:t>R. Calaga (CERN, former LARP)</a:t>
            </a:r>
          </a:p>
          <a:p>
            <a:r>
              <a:rPr lang="fr-CH" b="1" dirty="0" smtClean="0"/>
              <a:t>A. </a:t>
            </a:r>
            <a:r>
              <a:rPr lang="fr-CH" b="1" dirty="0" err="1" smtClean="0"/>
              <a:t>Ratti</a:t>
            </a:r>
            <a:r>
              <a:rPr lang="fr-CH" b="1" dirty="0" smtClean="0"/>
              <a:t> (LBNL, LARP)</a:t>
            </a:r>
            <a:endParaRPr lang="en-GB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9456336">
            <a:off x="3178751" y="4058186"/>
            <a:ext cx="2791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Put in </a:t>
            </a:r>
            <a:r>
              <a:rPr lang="fr-CH" b="1" dirty="0" err="1" smtClean="0"/>
              <a:t>hold</a:t>
            </a:r>
            <a:r>
              <a:rPr lang="fr-CH" b="1" dirty="0" smtClean="0"/>
              <a:t> for the moment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995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P2 - DS </a:t>
            </a:r>
            <a:r>
              <a:rPr lang="fr-CH" dirty="0" err="1" smtClean="0"/>
              <a:t>collimators</a:t>
            </a:r>
            <a:r>
              <a:rPr lang="fr-CH" dirty="0" smtClean="0"/>
              <a:t> ions – 11 T (LS2 -2018)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60662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9" y="2054496"/>
            <a:ext cx="7766244" cy="16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5775625" y="2361496"/>
            <a:ext cx="1320709" cy="215819"/>
          </a:xfrm>
          <a:prstGeom prst="line">
            <a:avLst/>
          </a:prstGeom>
          <a:ln w="34925" cap="flat" cmpd="sng" algn="ctr">
            <a:solidFill>
              <a:srgbClr val="3861AA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87010" y="2485767"/>
            <a:ext cx="396875" cy="354013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4452066" y="2814344"/>
            <a:ext cx="834943" cy="166182"/>
          </a:xfrm>
          <a:prstGeom prst="line">
            <a:avLst/>
          </a:prstGeom>
          <a:ln w="34925" cap="flat" cmpd="sng" algn="ctr">
            <a:solidFill>
              <a:srgbClr val="3861AA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60" y="4860594"/>
            <a:ext cx="5784082" cy="118882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82" y="2335885"/>
            <a:ext cx="1403900" cy="10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1975623" y="3105581"/>
            <a:ext cx="3084057" cy="1533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30461" y="4119692"/>
            <a:ext cx="5606715" cy="74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3063711" y="2729504"/>
            <a:ext cx="1501775" cy="1427162"/>
            <a:chOff x="2937780" y="3163369"/>
            <a:chExt cx="1501691" cy="1428353"/>
          </a:xfrm>
        </p:grpSpPr>
        <p:pic>
          <p:nvPicPr>
            <p:cNvPr id="18" name="Picture 9" descr="6Bl_NC_BYoke2ACryo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4" t="14047"/>
            <a:stretch>
              <a:fillRect/>
            </a:stretch>
          </p:blipFill>
          <p:spPr bwMode="auto">
            <a:xfrm>
              <a:off x="2937780" y="3163369"/>
              <a:ext cx="1501691" cy="142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137140" y="4098353"/>
              <a:ext cx="11889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11 T Nb</a:t>
              </a:r>
              <a:r>
                <a:rPr lang="en-US" baseline="-25000"/>
                <a:t>3</a:t>
              </a:r>
              <a:r>
                <a:rPr lang="en-US"/>
                <a:t>Sn</a:t>
              </a:r>
            </a:p>
          </p:txBody>
        </p:sp>
      </p:grpSp>
      <p:pic>
        <p:nvPicPr>
          <p:cNvPr id="13" name="Picture 29" descr="CryoCollAxon.tif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40" y="960662"/>
            <a:ext cx="20574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807" y="3035511"/>
            <a:ext cx="24256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err="1" smtClean="0"/>
              <a:t>Recommended</a:t>
            </a:r>
            <a:r>
              <a:rPr lang="fr-CH" b="1" dirty="0" smtClean="0"/>
              <a:t> by the Collimation </a:t>
            </a:r>
            <a:r>
              <a:rPr lang="fr-CH" b="1" dirty="0" err="1" smtClean="0"/>
              <a:t>Review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15" y="2834282"/>
            <a:ext cx="571231" cy="571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5979" y="6077264"/>
            <a:ext cx="22988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A. Zlobin (FNAL)</a:t>
            </a:r>
            <a:endParaRPr lang="fr-CH" b="1" dirty="0"/>
          </a:p>
          <a:p>
            <a:r>
              <a:rPr lang="fr-CH" b="1" dirty="0" smtClean="0"/>
              <a:t>M . Karppinen (CERN)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2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/>
              <a:t>L</a:t>
            </a:r>
            <a:r>
              <a:rPr lang="fr-CH" dirty="0" err="1" smtClean="0"/>
              <a:t>ow</a:t>
            </a:r>
            <a:r>
              <a:rPr lang="fr-CH" dirty="0" smtClean="0"/>
              <a:t> </a:t>
            </a:r>
            <a:r>
              <a:rPr lang="fr-CH" dirty="0" err="1" smtClean="0"/>
              <a:t>impedence</a:t>
            </a:r>
            <a:r>
              <a:rPr lang="fr-CH" dirty="0" smtClean="0"/>
              <a:t> </a:t>
            </a:r>
            <a:r>
              <a:rPr lang="fr-CH" dirty="0" err="1" smtClean="0"/>
              <a:t>collimators</a:t>
            </a:r>
            <a:r>
              <a:rPr lang="fr-CH" dirty="0" smtClean="0"/>
              <a:t>(LS2 &amp; LS3)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5208" b="13672"/>
          <a:stretch>
            <a:fillRect/>
          </a:stretch>
        </p:blipFill>
        <p:spPr bwMode="auto">
          <a:xfrm>
            <a:off x="2390632" y="2388194"/>
            <a:ext cx="3512607" cy="28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62" y="2503677"/>
            <a:ext cx="1536805" cy="106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63" y="3624013"/>
            <a:ext cx="1536804" cy="11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8160" y="4638968"/>
            <a:ext cx="184230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New </a:t>
            </a:r>
            <a:r>
              <a:rPr lang="fr-CH" sz="1400" dirty="0" err="1" smtClean="0"/>
              <a:t>material</a:t>
            </a:r>
            <a:r>
              <a:rPr lang="fr-CH" sz="1400" dirty="0" smtClean="0"/>
              <a:t>: </a:t>
            </a:r>
            <a:r>
              <a:rPr lang="fr-CH" sz="1400" dirty="0" err="1" smtClean="0"/>
              <a:t>MoGr</a:t>
            </a:r>
            <a:endParaRPr lang="en-GB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83644" y="3937000"/>
            <a:ext cx="1380289" cy="58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65333" y="4521200"/>
            <a:ext cx="1168400" cy="489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861787" y="2620097"/>
            <a:ext cx="502311" cy="237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505857" y="2838545"/>
            <a:ext cx="821266" cy="338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33732" y="5760720"/>
            <a:ext cx="171026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S. Redaelli</a:t>
            </a:r>
          </a:p>
          <a:p>
            <a:r>
              <a:rPr lang="fr-CH" b="1" dirty="0" smtClean="0"/>
              <a:t>A. Bertarelli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897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SCRF 800 MHz </a:t>
            </a:r>
            <a:r>
              <a:rPr lang="fr-CH" dirty="0" err="1" smtClean="0"/>
              <a:t>harmonic</a:t>
            </a:r>
            <a:r>
              <a:rPr lang="fr-CH" dirty="0" smtClean="0"/>
              <a:t>: </a:t>
            </a:r>
            <a:r>
              <a:rPr lang="fr-CH" dirty="0" err="1" smtClean="0"/>
              <a:t>under</a:t>
            </a:r>
            <a:r>
              <a:rPr lang="fr-CH" dirty="0" smtClean="0"/>
              <a:t> </a:t>
            </a:r>
            <a:r>
              <a:rPr lang="fr-CH" dirty="0" err="1" smtClean="0"/>
              <a:t>study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2" y="3105581"/>
            <a:ext cx="2628180" cy="166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149585" y="1986662"/>
            <a:ext cx="422290" cy="96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679539" y="1983253"/>
            <a:ext cx="295274" cy="826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4422" y="5768109"/>
            <a:ext cx="288582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200 MHz system </a:t>
            </a:r>
            <a:r>
              <a:rPr lang="fr-CH" b="1" dirty="0" err="1" smtClean="0"/>
              <a:t>too</a:t>
            </a:r>
            <a:r>
              <a:rPr lang="fr-CH" b="1" dirty="0" smtClean="0"/>
              <a:t> </a:t>
            </a:r>
            <a:r>
              <a:rPr lang="fr-CH" b="1" dirty="0" err="1" smtClean="0"/>
              <a:t>recent</a:t>
            </a:r>
            <a:r>
              <a:rPr lang="fr-CH" b="1" dirty="0" smtClean="0"/>
              <a:t> to </a:t>
            </a:r>
            <a:r>
              <a:rPr lang="fr-CH" b="1" dirty="0" err="1" smtClean="0"/>
              <a:t>discuss</a:t>
            </a:r>
            <a:r>
              <a:rPr lang="fr-CH" b="1" dirty="0" smtClean="0"/>
              <a:t> </a:t>
            </a:r>
            <a:r>
              <a:rPr lang="fr-CH" b="1" dirty="0" err="1" smtClean="0"/>
              <a:t>integration</a:t>
            </a:r>
            <a:r>
              <a:rPr lang="fr-CH" b="1" dirty="0" smtClean="0"/>
              <a:t> 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64" y="2803127"/>
            <a:ext cx="5464461" cy="154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21" y="4156666"/>
            <a:ext cx="2689408" cy="225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1534" y="3388742"/>
            <a:ext cx="46327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P4</a:t>
            </a:r>
            <a:endParaRPr lang="en-GB" dirty="0"/>
          </a:p>
        </p:txBody>
      </p:sp>
      <p:sp>
        <p:nvSpPr>
          <p:cNvPr id="19" name="Curved Left Arrow 18"/>
          <p:cNvSpPr/>
          <p:nvPr/>
        </p:nvSpPr>
        <p:spPr>
          <a:xfrm>
            <a:off x="7442529" y="3679454"/>
            <a:ext cx="916011" cy="134765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" y="18000"/>
            <a:ext cx="9113684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0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Halo control (</a:t>
            </a:r>
            <a:r>
              <a:rPr lang="fr-CH" dirty="0" err="1" smtClean="0"/>
              <a:t>hollow</a:t>
            </a:r>
            <a:r>
              <a:rPr lang="fr-CH" dirty="0" smtClean="0"/>
              <a:t> e-</a:t>
            </a:r>
            <a:r>
              <a:rPr lang="fr-CH" dirty="0" err="1" smtClean="0"/>
              <a:t>lens</a:t>
            </a:r>
            <a:r>
              <a:rPr lang="fr-CH" dirty="0"/>
              <a:t>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26" y="2628899"/>
            <a:ext cx="3071023" cy="254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673057" y="2054496"/>
            <a:ext cx="870383" cy="485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26" y="4353352"/>
            <a:ext cx="571231" cy="5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Controlling</a:t>
            </a:r>
            <a:r>
              <a:rPr lang="fr-CH" dirty="0" smtClean="0"/>
              <a:t> diffusion rate: </a:t>
            </a:r>
            <a:r>
              <a:rPr lang="fr-CH" dirty="0" err="1" smtClean="0"/>
              <a:t>hollow</a:t>
            </a:r>
            <a:r>
              <a:rPr lang="fr-CH" dirty="0" smtClean="0"/>
              <a:t> e-</a:t>
            </a:r>
            <a:r>
              <a:rPr lang="fr-CH" dirty="0" err="1" smtClean="0"/>
              <a:t>lens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15874" y="4145508"/>
            <a:ext cx="5287965" cy="2175212"/>
          </a:xfrm>
          <a:prstGeom prst="rect">
            <a:avLst/>
          </a:prstGeom>
          <a:solidFill>
            <a:srgbClr val="C2BA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algn="l" eaLnBrk="1" hangingPunct="1"/>
            <a:r>
              <a:rPr lang="en-US" altLang="en-US" sz="1400" u="sng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Promises of hollow e-lens</a:t>
            </a:r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:</a:t>
            </a:r>
            <a:b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</a:br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1. Control the halo dynamics without affecting the beam core;</a:t>
            </a:r>
            <a:b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</a:br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2. Control the time-profile of beam losses (avoid loss spikes);</a:t>
            </a:r>
          </a:p>
          <a:p>
            <a:pPr algn="l" eaLnBrk="1" hangingPunct="1"/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3. Control the steady halo population (crucial in case of CC fast failures).</a:t>
            </a:r>
          </a:p>
          <a:p>
            <a:pPr algn="l" eaLnBrk="1" hangingPunct="1"/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Remarks: </a:t>
            </a:r>
            <a:b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</a:br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- very convincing experimental experience in other machines!</a:t>
            </a:r>
          </a:p>
          <a:p>
            <a:pPr algn="l" eaLnBrk="1" hangingPunct="1"/>
            <a:r>
              <a:rPr lang="en-US" altLang="en-US" sz="1400" dirty="0">
                <a:solidFill>
                  <a:srgbClr val="0000FF"/>
                </a:solidFill>
                <a:latin typeface="Helvetica" pitchFamily="1" charset="0"/>
                <a:ea typeface="ＭＳ Ｐゴシック" pitchFamily="34" charset="-128"/>
                <a:sym typeface="Helvetica" pitchFamily="1" charset="0"/>
              </a:rPr>
              <a:t>- full potential can be exploited if appropriate halo monitoring is available.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92225"/>
            <a:ext cx="4809651" cy="22024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0"/>
          <p:cNvSpPr>
            <a:spLocks/>
          </p:cNvSpPr>
          <p:nvPr/>
        </p:nvSpPr>
        <p:spPr bwMode="auto">
          <a:xfrm>
            <a:off x="927100" y="2108200"/>
            <a:ext cx="950794" cy="1573558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4936651" y="2085123"/>
            <a:ext cx="4076700" cy="1503017"/>
            <a:chOff x="0" y="0"/>
            <a:chExt cx="4447" cy="152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" t="17332" r="31641" b="56848"/>
            <a:stretch>
              <a:fillRect/>
            </a:stretch>
          </p:blipFill>
          <p:spPr bwMode="auto">
            <a:xfrm>
              <a:off x="0" y="0"/>
              <a:ext cx="4426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5"/>
            <p:cNvSpPr>
              <a:spLocks/>
            </p:cNvSpPr>
            <p:nvPr/>
          </p:nvSpPr>
          <p:spPr bwMode="auto">
            <a:xfrm>
              <a:off x="2202" y="1048"/>
              <a:ext cx="704" cy="4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20" name="Rectangle 6"/>
            <p:cNvSpPr>
              <a:spLocks/>
            </p:cNvSpPr>
            <p:nvPr/>
          </p:nvSpPr>
          <p:spPr bwMode="auto">
            <a:xfrm>
              <a:off x="4165" y="380"/>
              <a:ext cx="282" cy="4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57083" r="45126"/>
          <a:stretch>
            <a:fillRect/>
          </a:stretch>
        </p:blipFill>
        <p:spPr bwMode="auto">
          <a:xfrm>
            <a:off x="6115050" y="3886270"/>
            <a:ext cx="2142093" cy="207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050" y="5988794"/>
            <a:ext cx="263649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000" b="1" dirty="0" smtClean="0"/>
              <a:t>S. Redaelli</a:t>
            </a:r>
          </a:p>
          <a:p>
            <a:r>
              <a:rPr lang="fr-CH" sz="2000" b="1" dirty="0" err="1" smtClean="0"/>
              <a:t>Developed</a:t>
            </a:r>
            <a:r>
              <a:rPr lang="fr-CH" sz="2000" b="1" dirty="0" smtClean="0"/>
              <a:t> by </a:t>
            </a:r>
            <a:r>
              <a:rPr lang="fr-CH" sz="2000" b="1" dirty="0" err="1" smtClean="0"/>
              <a:t>Fermilab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7957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id:image003.png@01CEDAD6.8DE673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67" y="2200274"/>
            <a:ext cx="5444124" cy="35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fartouk\Downloads\Picture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40" y="2692487"/>
            <a:ext cx="323636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:\Users\fartouk\Downloads\Picture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" y="2614952"/>
            <a:ext cx="296696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872675"/>
          </a:xfrm>
        </p:spPr>
        <p:txBody>
          <a:bodyPr/>
          <a:lstStyle/>
          <a:p>
            <a:r>
              <a:rPr lang="en-US" sz="3600" dirty="0" smtClean="0"/>
              <a:t>The </a:t>
            </a:r>
            <a:r>
              <a:rPr lang="en-US" sz="3600" b="1" u="sng" dirty="0" smtClean="0"/>
              <a:t>Crab-kissing</a:t>
            </a:r>
            <a:r>
              <a:rPr lang="en-US" sz="3600" dirty="0" smtClean="0"/>
              <a:t> (CK) scheme for </a:t>
            </a:r>
            <a:r>
              <a:rPr lang="en-US" sz="3600" b="1" u="sng" dirty="0" smtClean="0"/>
              <a:t>pile-up density </a:t>
            </a:r>
            <a:r>
              <a:rPr lang="en-US" sz="3600" dirty="0" smtClean="0"/>
              <a:t>shaping and</a:t>
            </a:r>
            <a:r>
              <a:rPr lang="en-US" sz="3600" dirty="0"/>
              <a:t> </a:t>
            </a:r>
            <a:r>
              <a:rPr lang="en-US" sz="3600" dirty="0" smtClean="0"/>
              <a:t>leveling (S. Fartoukh)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32680" y="1709329"/>
                <a:ext cx="1098378" cy="4969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𝝏𝝁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b="1" dirty="0" smtClean="0"/>
                  <a:t> [mm</a:t>
                </a:r>
                <a:r>
                  <a:rPr lang="en-US" b="1" baseline="30000" dirty="0" smtClean="0"/>
                  <a:t>-1</a:t>
                </a:r>
                <a:r>
                  <a:rPr lang="en-US" b="1" dirty="0" smtClean="0"/>
                  <a:t>]</a:t>
                </a:r>
                <a:endParaRPr lang="en-US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80" y="1709329"/>
                <a:ext cx="1098378" cy="496996"/>
              </a:xfrm>
              <a:prstGeom prst="rect">
                <a:avLst/>
              </a:prstGeom>
              <a:blipFill rotWithShape="1">
                <a:blip r:embed="rId5"/>
                <a:stretch>
                  <a:fillRect r="-5000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350573" y="5554289"/>
            <a:ext cx="7755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z [m]</a:t>
            </a:r>
            <a:endParaRPr lang="en-US" b="1" dirty="0"/>
          </a:p>
        </p:txBody>
      </p:sp>
      <p:pic>
        <p:nvPicPr>
          <p:cNvPr id="24" name="Picture 8" descr="C:\Users\fartouk\Downloads\Picture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2" y="1968109"/>
            <a:ext cx="2966968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fartouk\Downloads\Picture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39" y="1861729"/>
            <a:ext cx="3140405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2663" y="1423358"/>
            <a:ext cx="335316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Baseline: CC in X-plane “only”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906567" y="1174417"/>
            <a:ext cx="276724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Crab-kissing &amp; variants:</a:t>
            </a:r>
          </a:p>
          <a:p>
            <a:r>
              <a:rPr lang="en-US" sz="2000" b="1" dirty="0" smtClean="0"/>
              <a:t> CC also in ||-plane</a:t>
            </a:r>
            <a:endParaRPr lang="en-US" sz="20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78038" y="1823468"/>
            <a:ext cx="914400" cy="1100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H="1">
            <a:off x="5358846" y="1643540"/>
            <a:ext cx="489863" cy="2326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031058" y="1643540"/>
            <a:ext cx="817651" cy="2678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" name="Oval 2052"/>
          <p:cNvSpPr/>
          <p:nvPr/>
        </p:nvSpPr>
        <p:spPr>
          <a:xfrm>
            <a:off x="5689253" y="3117647"/>
            <a:ext cx="3480631" cy="2101334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4" name="TextBox 2053"/>
          <p:cNvSpPr txBox="1"/>
          <p:nvPr/>
        </p:nvSpPr>
        <p:spPr>
          <a:xfrm>
            <a:off x="767751" y="5753482"/>
            <a:ext cx="572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... Work on-going together with the </a:t>
            </a:r>
            <a:r>
              <a:rPr lang="en-US" b="1" dirty="0"/>
              <a:t>m</a:t>
            </a:r>
            <a:r>
              <a:rPr lang="en-US" b="1" dirty="0" smtClean="0"/>
              <a:t>achine experiments </a:t>
            </a:r>
          </a:p>
          <a:p>
            <a:r>
              <a:rPr lang="en-US" b="1" dirty="0" smtClean="0"/>
              <a:t>(S. Fartoukh, A. Valishev, A. Ball, </a:t>
            </a:r>
            <a:r>
              <a:rPr lang="en-US" b="1" dirty="0"/>
              <a:t>B. Di Girolamo, </a:t>
            </a:r>
            <a:r>
              <a:rPr lang="en-US" b="1" i="1" dirty="0" smtClean="0"/>
              <a:t>et al</a:t>
            </a:r>
            <a:r>
              <a:rPr lang="en-US" b="1" dirty="0" smtClean="0"/>
              <a:t>.)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7471" y="985788"/>
            <a:ext cx="4612113" cy="5688632"/>
            <a:chOff x="1616071" y="116632"/>
            <a:chExt cx="4612113" cy="5688632"/>
          </a:xfrm>
        </p:grpSpPr>
        <p:sp>
          <p:nvSpPr>
            <p:cNvPr id="3" name="TextBox 2"/>
            <p:cNvSpPr txBox="1"/>
            <p:nvPr/>
          </p:nvSpPr>
          <p:spPr>
            <a:xfrm>
              <a:off x="2995814" y="2177204"/>
              <a:ext cx="10081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FP7</a:t>
              </a:r>
            </a:p>
            <a:p>
              <a:r>
                <a:rPr lang="fr-CH" dirty="0" smtClean="0"/>
                <a:t>EuCARD</a:t>
              </a:r>
            </a:p>
            <a:p>
              <a:r>
                <a:rPr lang="fr-CH" dirty="0" err="1" smtClean="0"/>
                <a:t>HiField</a:t>
              </a:r>
              <a:r>
                <a:rPr lang="fr-CH" dirty="0" smtClean="0"/>
                <a:t> </a:t>
              </a:r>
              <a:r>
                <a:rPr lang="fr-CH" dirty="0" err="1" smtClean="0"/>
                <a:t>Dip</a:t>
              </a:r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763688" y="2492896"/>
              <a:ext cx="3312368" cy="187220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effectLst>
              <a:outerShdw blurRad="50800" dist="50800" dir="5400000" sx="71000" sy="71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1619672" y="1052736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9672" y="1124744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generic</a:t>
              </a:r>
              <a:endParaRPr lang="en-US" dirty="0"/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2987824" y="1052736"/>
              <a:ext cx="914400" cy="936104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59832" y="1052736"/>
              <a:ext cx="9361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FP6</a:t>
              </a:r>
            </a:p>
            <a:p>
              <a:r>
                <a:rPr lang="fr-CH" dirty="0" smtClean="0"/>
                <a:t>CARE</a:t>
              </a:r>
            </a:p>
            <a:p>
              <a:r>
                <a:rPr lang="fr-CH" dirty="0" smtClean="0"/>
                <a:t>Nb3Sn</a:t>
              </a:r>
              <a:endParaRPr lang="en-US" dirty="0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1619672" y="116632"/>
              <a:ext cx="914400" cy="90068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9672" y="116632"/>
              <a:ext cx="864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DOE Nb3Sn R&amp;D</a:t>
              </a: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1619672" y="1988840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9672" y="1988840"/>
              <a:ext cx="864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HiField</a:t>
              </a:r>
              <a:r>
                <a:rPr lang="fr-CH" dirty="0" smtClean="0"/>
                <a:t> quads</a:t>
              </a:r>
              <a:endParaRPr lang="en-US" dirty="0"/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2987824" y="2257847"/>
              <a:ext cx="914400" cy="108012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Process 13"/>
            <p:cNvSpPr/>
            <p:nvPr/>
          </p:nvSpPr>
          <p:spPr>
            <a:xfrm>
              <a:off x="1619672" y="2924944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91680" y="2996952"/>
              <a:ext cx="792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Demo</a:t>
              </a:r>
              <a:endParaRPr lang="en-US" dirty="0"/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4287263" y="1952836"/>
              <a:ext cx="914400" cy="936104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30432" y="1919372"/>
              <a:ext cx="7920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FP7</a:t>
              </a:r>
              <a:br>
                <a:rPr lang="fr-CH" sz="1600" dirty="0" smtClean="0"/>
              </a:br>
              <a:r>
                <a:rPr lang="fr-CH" sz="1600" dirty="0" err="1" smtClean="0"/>
                <a:t>sLHC</a:t>
              </a:r>
              <a:r>
                <a:rPr lang="fr-CH" sz="1600" dirty="0" smtClean="0"/>
                <a:t> PP</a:t>
              </a:r>
            </a:p>
            <a:p>
              <a:r>
                <a:rPr lang="fr-CH" sz="1600" dirty="0" smtClean="0"/>
                <a:t>(INJ)</a:t>
              </a:r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4291525" y="2945485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83968" y="2924944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 smtClean="0"/>
                <a:t>sLHC</a:t>
              </a:r>
              <a:r>
                <a:rPr lang="fr-CH" dirty="0" smtClean="0"/>
                <a:t> INJ </a:t>
              </a:r>
              <a:r>
                <a:rPr lang="fr-CH" dirty="0" err="1" smtClean="0"/>
                <a:t>implem</a:t>
              </a:r>
              <a:r>
                <a:rPr lang="fr-CH" dirty="0" smtClean="0"/>
                <a:t>.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27784" y="3284984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 smtClean="0"/>
                <a:t>FP7 DS </a:t>
              </a:r>
              <a:br>
                <a:rPr lang="fr-CH" b="1" dirty="0" smtClean="0"/>
              </a:br>
              <a:r>
                <a:rPr lang="fr-CH" b="1" dirty="0" smtClean="0"/>
                <a:t>Hi-</a:t>
              </a:r>
              <a:r>
                <a:rPr lang="fr-CH" b="1" dirty="0" err="1" smtClean="0"/>
                <a:t>Lumi</a:t>
              </a:r>
              <a:r>
                <a:rPr lang="fr-CH" b="1" dirty="0" smtClean="0"/>
                <a:t> LHC</a:t>
              </a:r>
              <a:endParaRPr lang="en-US" b="1" dirty="0"/>
            </a:p>
          </p:txBody>
        </p:sp>
        <p:sp>
          <p:nvSpPr>
            <p:cNvPr id="21" name="Left-Right-Up Arrow 20"/>
            <p:cNvSpPr/>
            <p:nvPr/>
          </p:nvSpPr>
          <p:spPr>
            <a:xfrm flipV="1">
              <a:off x="2195736" y="3861048"/>
              <a:ext cx="2448272" cy="1224136"/>
            </a:xfrm>
            <a:prstGeom prst="leftRightUpArrow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>
              <a:spLocks noChangeAspect="1"/>
            </p:cNvSpPr>
            <p:nvPr/>
          </p:nvSpPr>
          <p:spPr>
            <a:xfrm>
              <a:off x="1619672" y="3789040"/>
              <a:ext cx="1224136" cy="1159707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16071" y="4368893"/>
              <a:ext cx="871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Construction</a:t>
              </a:r>
              <a:endParaRPr lang="en-US" dirty="0"/>
            </a:p>
          </p:txBody>
        </p:sp>
        <p:sp>
          <p:nvSpPr>
            <p:cNvPr id="24" name="Right Triangle 23"/>
            <p:cNvSpPr>
              <a:spLocks noChangeAspect="1"/>
            </p:cNvSpPr>
            <p:nvPr/>
          </p:nvSpPr>
          <p:spPr>
            <a:xfrm flipH="1">
              <a:off x="3995936" y="3717032"/>
              <a:ext cx="1224136" cy="1224136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M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73913" y="4365104"/>
              <a:ext cx="960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/>
                <a:t>Injector</a:t>
              </a:r>
              <a:endParaRPr lang="fr-CH" dirty="0" smtClean="0"/>
            </a:p>
            <a:p>
              <a:r>
                <a:rPr lang="fr-CH" dirty="0" smtClean="0"/>
                <a:t>upgrade</a:t>
              </a:r>
              <a:endParaRPr lang="en-US" dirty="0"/>
            </a:p>
          </p:txBody>
        </p:sp>
        <p:sp>
          <p:nvSpPr>
            <p:cNvPr id="26" name="Flowchart: Terminator 25"/>
            <p:cNvSpPr/>
            <p:nvPr/>
          </p:nvSpPr>
          <p:spPr>
            <a:xfrm>
              <a:off x="2411760" y="4869160"/>
              <a:ext cx="2088232" cy="936104"/>
            </a:xfrm>
            <a:prstGeom prst="flowChartTerminator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55776" y="5013176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b="1" dirty="0" smtClean="0"/>
                <a:t>HL-LHC </a:t>
              </a:r>
              <a:r>
                <a:rPr lang="fr-CH" sz="2000" b="1" dirty="0" err="1" smtClean="0"/>
                <a:t>commissioning</a:t>
              </a:r>
              <a:endParaRPr lang="en-US" sz="2000" b="1" dirty="0"/>
            </a:p>
          </p:txBody>
        </p:sp>
        <p:sp>
          <p:nvSpPr>
            <p:cNvPr id="28" name="Pentagon 27"/>
            <p:cNvSpPr/>
            <p:nvPr/>
          </p:nvSpPr>
          <p:spPr>
            <a:xfrm rot="5400000">
              <a:off x="3131840" y="2636912"/>
              <a:ext cx="5544616" cy="648072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80112" y="2606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2000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80112" y="141277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2005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80112" y="249289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2010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80112" y="360437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2015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80112" y="508518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 smtClean="0"/>
                <a:t>2023</a:t>
              </a:r>
              <a:endParaRPr lang="en-US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2960" y="2884656"/>
            <a:ext cx="864096" cy="83939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CERN-KEK R&amp;D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62960" y="3820170"/>
            <a:ext cx="864096" cy="83939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CERN-KEK D1 design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8" y="2018500"/>
            <a:ext cx="785542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4" descr="United States 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74" y="321720"/>
            <a:ext cx="695691" cy="6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4" descr="data:image/jpeg;base64,/9j/4AAQSkZJRgABAQAAAQABAAD/2wCEAAkGBwgHBgkIBwgKCgkLDRYPDQwMDRsUFRAWIB0iIiAdHx8kKDQsJCYxJx8fLT0tMTU3Ojo6Iys/RD84QzQ5OjcBCgoKDQwNGg8PGjclHyU3Nzc3Nzc3Nzc3Nzc3Nzc3Nzc3Nzc3Nzc3Nzc3Nzc3Nzc3Nzc3Nzc3Nzc3Nzc3Nzc3N//AABEIAFoAhAMBEQACEQEDEQH/xAAcAAEAAgIDAQAAAAAAAAAAAAAABgcECAECBQP/xAA3EAABAwICBAwGAgMBAAAAAAABAAIDBBEFBhIhMZQHExUXNlFTVWF00eEUQUJxsbIigSNioVL/xAAaAQEAAgMBAAAAAAAAAAAAAAAAAwQBBQYC/8QAMBEAAgECAggFBQEBAQEAAAAAAAECAxEEMQUSEyFBYXGRBhUzUVIiMoHB0bGhYkL/2gAMAwEAAhEDEQA/APX4Tc+Y7lvMww/C5KdsBpWS2kh0jpEuB138Atng8JSrU9aV8yKc3F7iJ87ebe2ot291b8uoc+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+0i3GjfQfV/ogq5kAWwIggCAIAgCA5a1zzZjXOPUBdYbS3sGdiWEVeHNpXVETrVNMypYQ06muva/jqVTDY2jiXNQe+MnF9Ue5QlG1zAVw8BAEAQBAEAQGzHBt0DwTyw/JXNYv159S1H7UVNw4dOG+Qi/aRbXRvoPq/0RVcyALYEQQBAEAFri+sfOxWHkCy6bK+XJMiSYgZcQDHXrLlsfxAay7CANhbcnX9iuEq6Z0pHTSw+rH4Zy1bytJNvO9ll+C6qVPZX/JX+H1bqLEoammqKimDJQRLEf8AIxl9fgTb5bD9l2mIoqtQlTqRUrrJ5N/y/wCSpF2d0SrOee35kw4UsLKiia2c6UQkBbPERq07fUCB/HWNfzsFzmg/DS0XXdSTU7rPjGXG3J++e4nrV9pGy3GFwfYXhuLY7FDXvqmSxOFQzi9Hii1hBIffWB4jrVvxHjcVg8HKpQSd/p43vLctW2fQ84eMZytI+efcLwzCMdmpcNdUucXca/TDRE0P/k1sdhcgA7f6Xvw9jMVjMFGrXSXBWvfduetfJ7shXjGMrRI2t6QBAEAQBAbMcG3QPBPLD8lc1i/Xn1LUftRU3Dh04b5CL9pFtdG+g+r/AERVcyALYEQQBAZOH0T8Qq46WKWCOSQ2aZ5NBpPVc/NQYivHD0nVkm0vZXfYzFazsSTNOR6vAaGnrJJ6YRmnbxzXzAOM2u7WD6ha3/Vo9E+IqGka06UIu6btu3avBt8CepQdNXIuKmcPa8Tyh7WcW12mbhlraI/1sSLbNZW/2ULNaq3u/wCffrzzILs+SkMBAdmSSRh4Y9zRI3QeGkjSbcGx6xcDV4Ly4xdm1e3++5m9jJoaafFKqCjbURNfo8XEamXRaBckNBOzWTYeKgr1YYanKq4trN6qu+tv9MpOTsSLNeSKnAKOmq5J6YRmnZxwfMA4z69JrB9Q2LSaI8R0dI1Z0oxd1J2st2rwbfAmq0HTVyJLpCuEAQBAbMcG3QPBPLD8lc1i/Xn1LUftRU3Dh04b5CL9pFtdG+g+r/RFVzIAtgRBAEB2ieI5o5Cxrwx4cWO2Osdh8CvM460XG+Yy3nr45mfFMegEOKyRzBkxlicGBpjuLFot9OzUbnVtWtwGh8JgJuWGjq3Vnvvfjd349uhLOtKatI8ZbQiCAIAgO8L+Lljk0GP0HB2g8Xa6xvY+C8yjrRcb2uZPVxvMuKY9A2LFZY59CYyxv4sNdHcWLRb6dmo3Ooa1rsBofCYCTlho6t1Z773txfPme51ZTVpHjrZkYQBAEBsxwbdA8E8sPyVzWL9efUtR+1FTcOHThvkIv2kW10b6D6v9EVXMgC2BEEAQE84Nsv4RjLKyWslnEscboHse1oi/ygtaWu26Vr6utcf4n0rjcC6caMU02pbr3+mzaatlzLWHpwmm2RHHKWlosUqKSikqJI4HmNz6hga4uBsdQ2DUulwVarXw8atVJOSvZO6s8t5XmkpNIwVbPIQBAEAQFh5Ayzg+NYRXTST1DZpWfBkSNbZkhs+8f/o/xGo69q4nxFpjHYHFU4QgnFPW3N5b42lu3LfnkW6FKE4tsgda2lbVSNoXTugabMM7Q15+4Gz7LsaDqSpp1ba3J3X4ZVla+4+ClMBAEBsxwbdA8E8sPyVzWL9efUtR+1FTcOHThvkIv2kW10b6D6v9EVXMgC2BEEAQHfjZBFxQe7i9LT0NLVpWte3X4rzqRvrW3+/L+C+471TanjGyVfGF8zBKHyEkvab2dc7dh1rxSdO2rTtaO7dwtwMu/E+KlMBAEAQBAZEvxdOynZK6aNuiJ4AXEAB2x7eq9tvgoY7Ko5ONn/8AL/HB/wAMu6sfB73SPc97i57iXOcTrJO0lSpJKyMHCyAgCA2Y4NugeCeWH5K5rF+vPqWo/aipuHDpw3yEX7SLa6N9B9X+iKrmQBbAiCAIDLwmdlNiNO+SClnYXhro6todEQTY6XV9/kq2LpupQlFSads45/j+HqDtIm/CBjmXq/CoYsChoJJYXfCl7oLSRxAEtMV/pvcX8fFcn4d0bpPD4mcsbKVpfVa+5yb363Pl/CzXqU3H6SvV2pUCAIAgMvCZ20+I075IaSdheGujq2B0RBNjpdVtt/kq2LpOpRlFSads45/g9QdpJk2z/juXsQwuBmBQUMkkTvhXPdBoyRxNF28Vf6dusbP7XKeHdG6Sw9eUsZKVn9Vr3Tbz1v8A1y/hZr1ISjaJXy7QqBAEAQGzHBt0DwTyw/JXNYv159S1H7UVNw4dOG+Qi/aRbXRvoPq/0RVcyALYEQQBAEByLXGle3zt1I2wWTS5Vy7LkWTEvia4RkmrLzGzj2tZdjmgbCLk69mxcHV03pKOmVhdSO76c3q3lZp34O3AuqjTdK5XTIXTzujo4ZpdZLGBuk/R8QPDqXcOahDWqNL/AIv+lPN7j0MVy9iWFx00k9LOY56VlSXiF1og6/8AFx+RFtd+sKnhNJ4bFSnGEleMnHNb7cV1Pc6coreelwfYXhuL47FBXyVDJInCoaGtaYntYQSH31j77Pstf4jxuKweDlUoJO/08bpvcmvf/T3h4xnK0jpnzCsOwbHZqTD5Kl7y7jZNNoEbA/8Ak1rLbbA7V78P43E43Bxq14pcFZ73bc3L23rIxXhGMrIja3pCEAQBAEBsxwbdA8E8sPyVzWL9efUtR+1FTcOHThvkIv2kW10b6D6v9EVXMgC2BEEAQBAEB9RVVAex4qJQ9kfFNcHm7WWtoj/WxOrZrKjdGk01qqzd8uPv155mbs5o5jT1kEwlni4uRpMkDtGRovr0TcWNr/NYr01Vpyg0ndPc96fUzF2aZKM453lzRQsp30zqXi6jTDY5SWSR21B41XcCARqtrOz58/oXw5T0VVdSMtZtZ2s0+NvZPuTVa7qKxE2SSRiQRyPYJGaDw1xGk24Nj1i4GrwXRuEZNNq9t66lffwOZJZJRGJZHv4tgjZpOJ0WjY0dQ1nUsRhGN9VWvv8Az79eYu+J0XsBAEAQBAbMcG3QPBPLD8lc1i/Xn1LUftRVvDVR1c+dGSQUlRKz4GIaUcTnC+k/VqC2ejpxVFptZ/wjqp3IHyZiHd9Zu7/RXtrT+S7kVmOTMQ7vrN3f6JtafyXcWY5MxDu+s3d/om1p/JdxZjkzEO76zd3+ibWn8l3FmOTMQ7vrN3f6JtafyXcWY5MxDu+s3d/om1p/JdxZjkzEO76zd3+ibWn8l3FmOTMQ7vrN3f6JtafyXcWY5MxDu+s3d/om1p/JdxZjkzEO76zd3+ibWn8l3FmOTMQ7vrN3f6JtafyXcWY5MxDu+s3d/om1p/JdxZjkzEO76zd3+ibWn8l3FmOTMQ7vrN3f6JtafyXcWY5MxDu+s3d/om1p/JdxZmyHBzG+LI+DMlY5j204DmuaQQbnaFzuKadebXuWo/aiSBVz0coAgCAIAgCAIAgCAIAgCAIAgCA4ssg//9k="/>
          <p:cNvSpPr>
            <a:spLocks noChangeAspect="1" noChangeArrowheads="1"/>
          </p:cNvSpPr>
          <p:nvPr/>
        </p:nvSpPr>
        <p:spPr bwMode="auto">
          <a:xfrm>
            <a:off x="155575" y="-411163"/>
            <a:ext cx="12573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AutoShape 6" descr="data:image/jpeg;base64,/9j/4AAQSkZJRgABAQAAAQABAAD/2wCEAAkGBwgHBgkIBwgKCgkLDRYPDQwMDRsUFRAWIB0iIiAdHx8kKDQsJCYxJx8fLT0tMTU3Ojo6Iys/RD84QzQ5OjcBCgoKDQwNGg8PGjclHyU3Nzc3Nzc3Nzc3Nzc3Nzc3Nzc3Nzc3Nzc3Nzc3Nzc3Nzc3Nzc3Nzc3Nzc3Nzc3Nzc3N//AABEIAFoAhAMBEQACEQEDEQH/xAAcAAEAAgIDAQAAAAAAAAAAAAAABgcECAECBQP/xAA3EAABAwICBAwGAgMBAAAAAAABAAIDBBEFBhIhMZQHExUXNlFTVWF00eEUQUJxsbIigSNioVL/xAAaAQEAAgMBAAAAAAAAAAAAAAAAAwQBBQYC/8QAMBEAAgECAggFBQEBAQEAAAAAAAECAxEEMQUSEyFBYXGRBhUzUVIiMoHB0bGhYkL/2gAMAwEAAhEDEQA/APX4Tc+Y7lvMww/C5KdsBpWS2kh0jpEuB138Atng8JSrU9aV8yKc3F7iJ87ebe2ot291b8uoc+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+0i3GjfQfV/ogq5kAWwIggCAIAgCA5a1zzZjXOPUBdYbS3sGdiWEVeHNpXVETrVNMypYQ06muva/jqVTDY2jiXNQe+MnF9Ue5QlG1zAVw8BAEAQBAEAQGzHBt0DwTyw/JXNYv159S1H7UVNw4dOG+Qi/aRbXRvoPq/0RVcyALYEQQBAEAFri+sfOxWHkCy6bK+XJMiSYgZcQDHXrLlsfxAay7CANhbcnX9iuEq6Z0pHTSw+rH4Zy1bytJNvO9ll+C6qVPZX/JX+H1bqLEoammqKimDJQRLEf8AIxl9fgTb5bD9l2mIoqtQlTqRUrrJ5N/y/wCSpF2d0SrOee35kw4UsLKiia2c6UQkBbPERq07fUCB/HWNfzsFzmg/DS0XXdSTU7rPjGXG3J++e4nrV9pGy3GFwfYXhuLY7FDXvqmSxOFQzi9Hii1hBIffWB4jrVvxHjcVg8HKpQSd/p43vLctW2fQ84eMZytI+efcLwzCMdmpcNdUucXca/TDRE0P/k1sdhcgA7f6Xvw9jMVjMFGrXSXBWvfduetfJ7shXjGMrRI2t6QBAEAQBAbMcG3QPBPLD8lc1i/Xn1LUftRU3Dh04b5CL9pFtdG+g+r/AERVcyALYEQQBAZOH0T8Qq46WKWCOSQ2aZ5NBpPVc/NQYivHD0nVkm0vZXfYzFazsSTNOR6vAaGnrJJ6YRmnbxzXzAOM2u7WD6ha3/Vo9E+IqGka06UIu6btu3avBt8CepQdNXIuKmcPa8Tyh7WcW12mbhlraI/1sSLbNZW/2ULNaq3u/wCffrzzILs+SkMBAdmSSRh4Y9zRI3QeGkjSbcGx6xcDV4Ly4xdm1e3++5m9jJoaafFKqCjbURNfo8XEamXRaBckNBOzWTYeKgr1YYanKq4trN6qu+tv9MpOTsSLNeSKnAKOmq5J6YRmnZxwfMA4z69JrB9Q2LSaI8R0dI1Z0oxd1J2st2rwbfAmq0HTVyJLpCuEAQBAbMcG3QPBPLD8lc1i/Xn1LUftRU3Dh04b5CL9pFtdG+g+r/RFVzIAtgRBAEB2ieI5o5Cxrwx4cWO2Osdh8CvM460XG+Yy3nr45mfFMegEOKyRzBkxlicGBpjuLFot9OzUbnVtWtwGh8JgJuWGjq3Vnvvfjd349uhLOtKatI8ZbQiCAIAgO8L+Lljk0GP0HB2g8Xa6xvY+C8yjrRcb2uZPVxvMuKY9A2LFZY59CYyxv4sNdHcWLRb6dmo3Ooa1rsBofCYCTlho6t1Z773txfPme51ZTVpHjrZkYQBAEBsxwbdA8E8sPyVzWL9efUtR+1FTcOHThvkIv2kW10b6D6v9EVXMgC2BEEAQE84Nsv4RjLKyWslnEscboHse1oi/ygtaWu26Vr6utcf4n0rjcC6caMU02pbr3+mzaatlzLWHpwmm2RHHKWlosUqKSikqJI4HmNz6hga4uBsdQ2DUulwVarXw8atVJOSvZO6s8t5XmkpNIwVbPIQBAEAQFh5Ayzg+NYRXTST1DZpWfBkSNbZkhs+8f/o/xGo69q4nxFpjHYHFU4QgnFPW3N5b42lu3LfnkW6FKE4tsgda2lbVSNoXTugabMM7Q15+4Gz7LsaDqSpp1ba3J3X4ZVla+4+ClMBAEBsxwbdA8E8sPyVzWL9efUtR+1FTcOHThvkIv2kW10b6D6v9EVXMgC2BEEAQHfjZBFxQe7i9LT0NLVpWte3X4rzqRvrW3+/L+C+471TanjGyVfGF8zBKHyEkvab2dc7dh1rxSdO2rTtaO7dwtwMu/E+KlMBAEAQBAZEvxdOynZK6aNuiJ4AXEAB2x7eq9tvgoY7Ko5ONn/8AL/HB/wAMu6sfB73SPc97i57iXOcTrJO0lSpJKyMHCyAgCA2Y4NugeCeWH5K5rF+vPqWo/aipuHDpw3yEX7SLa6N9B9X+iKrmQBbAiCAIDLwmdlNiNO+SClnYXhro6todEQTY6XV9/kq2LpupQlFSads45/j+HqDtIm/CBjmXq/CoYsChoJJYXfCl7oLSRxAEtMV/pvcX8fFcn4d0bpPD4mcsbKVpfVa+5yb363Pl/CzXqU3H6SvV2pUCAIAgMvCZ20+I075IaSdheGujq2B0RBNjpdVtt/kq2LpOpRlFSads45/g9QdpJk2z/juXsQwuBmBQUMkkTvhXPdBoyRxNF28Vf6dusbP7XKeHdG6Sw9eUsZKVn9Vr3Tbz1v8A1y/hZr1ISjaJXy7QqBAEAQGzHBt0DwTyw/JXNYv159S1H7UVNw4dOG+Qi/aRbXRvoPq/0RVcyALYEQQBAEByLXGle3zt1I2wWTS5Vy7LkWTEvia4RkmrLzGzj2tZdjmgbCLk69mxcHV03pKOmVhdSO76c3q3lZp34O3AuqjTdK5XTIXTzujo4ZpdZLGBuk/R8QPDqXcOahDWqNL/AIv+lPN7j0MVy9iWFx00k9LOY56VlSXiF1og6/8AFx+RFtd+sKnhNJ4bFSnGEleMnHNb7cV1Pc6coreelwfYXhuL47FBXyVDJInCoaGtaYntYQSH31j77Pstf4jxuKweDlUoJO/08bpvcmvf/T3h4xnK0jpnzCsOwbHZqTD5Kl7y7jZNNoEbA/8Ak1rLbbA7V78P43E43Bxq14pcFZ73bc3L23rIxXhGMrIja3pCEAQBAEBsxwbdA8E8sPyVzWL9efUtR+1FTcOHThvkIv2kW10b6D6v9EVXMgC2BEEAQBAEB9RVVAex4qJQ9kfFNcHm7WWtoj/WxOrZrKjdGk01qqzd8uPv155mbs5o5jT1kEwlni4uRpMkDtGRovr0TcWNr/NYr01Vpyg0ndPc96fUzF2aZKM453lzRQsp30zqXi6jTDY5SWSR21B41XcCARqtrOz58/oXw5T0VVdSMtZtZ2s0+NvZPuTVa7qKxE2SSRiQRyPYJGaDw1xGk24Nj1i4GrwXRuEZNNq9t66lffwOZJZJRGJZHv4tgjZpOJ0WjY0dQ1nUsRhGN9VWvv8Az79eYu+J0XsBAEAQBAbMcG3QPBPLD8lc1i/Xn1LUftRVvDVR1c+dGSQUlRKz4GIaUcTnC+k/VqC2ejpxVFptZ/wjqp3IHyZiHd9Zu7/RXtrT+S7kVmOTMQ7vrN3f6JtafyXcWY5MxDu+s3d/om1p/JdxZjkzEO76zd3+ibWn8l3FmOTMQ7vrN3f6JtafyXcWY5MxDu+s3d/om1p/JdxZjkzEO76zd3+ibWn8l3FmOTMQ7vrN3f6JtafyXcWY5MxDu+s3d/om1p/JdxZjkzEO76zd3+ibWn8l3FmOTMQ7vrN3f6JtafyXcWY5MxDu+s3d/om1p/JdxZjkzEO76zd3+ibWn8l3FmOTMQ7vrN3f6JtafyXcWY5MxDu+s3d/om1p/JdxZmyHBzG+LI+DMlY5j204DmuaQQbnaFzuKadebXuWo/aiSBVz0coAgCAIAgCAIAgCAIAgCAIAgCA4ssg//9k="/>
          <p:cNvSpPr>
            <a:spLocks noChangeAspect="1" noChangeArrowheads="1"/>
          </p:cNvSpPr>
          <p:nvPr/>
        </p:nvSpPr>
        <p:spPr bwMode="auto">
          <a:xfrm>
            <a:off x="307975" y="-258763"/>
            <a:ext cx="12573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05" y="1160874"/>
            <a:ext cx="1459877" cy="62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372200" y="1909118"/>
            <a:ext cx="244827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CH" sz="2400" b="1" dirty="0" smtClean="0"/>
              <a:t>The HL-LHC </a:t>
            </a:r>
            <a:r>
              <a:rPr lang="fr-CH" sz="2400" b="1" dirty="0" err="1" smtClean="0"/>
              <a:t>project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formally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started</a:t>
            </a:r>
            <a:r>
              <a:rPr lang="fr-CH" sz="2400" b="1" dirty="0" smtClean="0"/>
              <a:t> in 2010; </a:t>
            </a:r>
            <a:r>
              <a:rPr lang="fr-CH" sz="2400" b="1" dirty="0" err="1" smtClean="0"/>
              <a:t>however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the </a:t>
            </a:r>
            <a:r>
              <a:rPr lang="fr-CH" sz="2400" b="1" dirty="0"/>
              <a:t>focal point of 20 </a:t>
            </a:r>
            <a:r>
              <a:rPr lang="fr-CH" sz="2400" b="1" dirty="0" err="1"/>
              <a:t>years</a:t>
            </a:r>
            <a:r>
              <a:rPr lang="fr-CH" sz="2400" b="1" dirty="0"/>
              <a:t> of </a:t>
            </a:r>
            <a:r>
              <a:rPr lang="fr-CH" sz="2400" b="1" u="sng" dirty="0" err="1"/>
              <a:t>converging</a:t>
            </a:r>
            <a:r>
              <a:rPr lang="fr-CH" sz="2400" b="1" u="sng" dirty="0"/>
              <a:t> </a:t>
            </a:r>
            <a:r>
              <a:rPr lang="fr-CH" sz="2400" b="1" dirty="0"/>
              <a:t>International </a:t>
            </a:r>
            <a:r>
              <a:rPr lang="fr-CH" sz="2400" b="1" dirty="0" smtClean="0"/>
              <a:t>Collaboration</a:t>
            </a:r>
            <a:endParaRPr lang="en-GB" sz="2400" b="1" dirty="0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544195" y="4284905"/>
            <a:ext cx="5535389" cy="13251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365623" y="393259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C00000"/>
                </a:solidFill>
              </a:rPr>
              <a:t>today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43</a:t>
            </a:fld>
            <a:endParaRPr lang="en-US"/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2385472" y="274638"/>
            <a:ext cx="6301328" cy="914400"/>
          </a:xfrm>
        </p:spPr>
        <p:txBody>
          <a:bodyPr/>
          <a:lstStyle/>
          <a:p>
            <a:r>
              <a:rPr lang="fr-CH" dirty="0" smtClean="0"/>
              <a:t>Collaboration: the long </a:t>
            </a:r>
            <a:r>
              <a:rPr lang="fr-CH" dirty="0" err="1" smtClean="0"/>
              <a:t>way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7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RAQEhQVFBUVFxcXFhgUFBoSGRcYFhQVFxQYGRUXGyYeGRojGRUXHy8gIycpLC0tFR42NTAqNSYrLCkBCQoKDgwOGg8PGiwkHyQqLTYqMDUsLCo1LCwvLCwsLC0sLCwyLCwsLCosKSwtLyw0LCwsLCwsLC4sNSwsLCwsLP/AABEIAMIBAwMBIgACEQEDEQH/xAAbAAEAAQUBAAAAAAAAAAAAAAAABgECBAUHA//EADoQAAIBAgQEBQMCBAQHAQAAAAABAgMRBBIhMQUGQVETImFxgTKRobHRBxTB8GJysuEWJDNCQ5LxFf/EABoBAQADAQEBAAAAAAAAAAAAAAADBAUCAQb/xAAyEQACAQMDAwEFCAIDAAAAAAAAAQIDBBESITETQVEFFCJhcaEjMoGxwdHh8BVSQkOR/9oADAMBAAIRAxEAPwDuIAAAAAAAAAAAAAAAAAAAAAAAAAAAAAAAAAAAAAAAAAAAABrKvLtKUpSfi3bbdsRWSu3d2SnZL0WhsweptcDBj4bAxpxUI5rK/wBU5Terb+qTbe4MgDIAAPAAAAAAAAAAAAAAAAAAAAAAAAAAAAAAAAAAAAAAAAAAAAAAAAAAAAAAAADXcT49ToNRlmcnraK2Xdt2SOoxcniKOZSUVmRsQaOnzIpucY5U0rwbldStrLb/AO+hquL8a8ak4aJp3zQlezWq6aJr109SeFtNvD2IJXEEsrck1XitGLalUgmujkkYdTmzDL/yX9oyf5sc5q3v5tP6mT/+TNUlXmmoN6L6X7tq+hoew0Y41Se/yKHt1WWdMVt8zo2H43RnHPGpG23meT/VYYrjdGmnKU1pbRPM9b20Xez+xy9NPa33vYusSL0uDedTI36nNbaUTmpz3QTaUajXdJJP4buZvDOZqNd5YtqXaSt+Vp+Tm7iIQbaS3bS+7JKnptHTtlEdP1Grq3wzrsZJ7alTX8E4YqNKMU79X0NgYEkk9jfi21uAR3mbjFahKLglkf8Ahu7631+V06FeXsTiZu9SV4WtaSSf4WpL0Ho15RD1lr0YZISjZScbpra/bT8mFT4fJXTm5RfSTcv1Ikl3ZK2+yM5O5U1dKEKckpVVe+icrvWyta+m3Y2glHAjLIB5108rs7Po+33IxT4vVwztUnGpCUtPNmklre1vXud06Tqfd58HFSqqf3uPJKwY2E4lTq3UJxk1uk9UZJG04vDJE1JZQAuDw9AAAAAAAAAABi8UzeDUypN5XZNtL11Wp7FZeDxvCyYeL5ow9ObpynqnZ2i5Wa6NpHpS5kw0tq0Pl5f9Vjmklq/3v+SqRvf4yk0t39D59+qVVJ7L6nUq/E6UI5pTila61TuvS25D+YcVUqVs9J56eVNWakkreZtP1I8kVimmmnb9fv0OqVjGk9SeX8jyp6g6q0tYXzNjgeJwjOMpwVr6tXT9bfrYux//AFJNWyzacZJaWd1tv3NbGEZa6P8AJkSqNpJvRK3wiZ0VqyiBXHu6X+HYsxdHwpNPSz07PtbuSrg3MlOpCNGsktkna8Xtv2ZouFUp1qlJP6U9HJPVXu+n6npzDKHiXppxtvdbtN9E9itNRqtU5c45RahKdKLqx4zwyV8W4JSlRm1CKai2mtLWV9+xz/KTzlmvVqUn4uqtaL7qxD8fQcKk4vdN/wC34OLCTjKVNvJ16glKMaiWMmE4mRwbCeJXpxeivfbsZfCOXauJtL6Kbf1X1aXbsb6vhKfD0pwpupfeUpO62t0fqT17uLzThu2RW9pJYq1NkvxJPGNkkVMDgvE3XpKo45X2/a5nnz8k4vDPoItSWUedeEWrztZa69DX/wDEGHUsviRu3bRafdaGj5s5gjJeFTaaX1yvp7Lv6kXp3e6t29unsadvYqcc1G1nhGVceoOEsU0njlnV4yTV1qjTc1YmcaNqd9XaTT1S+O5EOF8Uq0b5ZeV3Vru3vbo/X0PWpxetK15y0VtHvpa7e7fqz2FjKM8pppHlT1CEqeGmm/BJMBgaVKi6snmcY5pJd+1u9+54Ueclkd42mnay1XX+liNSrSbzOTbta99bdvY8o0ur79NOlidWcX995K8r+X/WsLBlcQ4rUr5XNp22SVl9jCcT2ylriX4pRWEZ85OTyxw7Fzoz8SLu+zWlu1iR4bnRuos8VGDsn1s+rvv8EaaLGiOpb06u8luS07qrS2i9iUca5jozUZU3LxINqOltHpJ3d1ayPXhvMuHcs0r05KKTbWjt0010Ig0WNEfsNJx07kv+QqqWrY6hhOKUqizQnFq9t7a+z1L/AOdhdxU4trVpNN9/pWpylxE5v6tW++79PUrv0uP+30LK9Wl/r9TrVKqpJNde6s/sy8iPL3Hq6lTo1qbtLaTVn6Xez/UlxkVaTpywbFKqqkcgAERKDzxFLNGUXs1Z+z3L2UcbnqPHuc94jyzOM3Gk8yfVLb5ejsbOjyGst/EkpO3S6+zJdGklrYvLkr2q0kmU42NGLbxyc04nwidCWWeqe0lszFynSOK8NVaGV+tvsc9rYeUJShJWaZq2l11o4lyjGvbToy1R4Z5RhbbbtYvhTTcc6eW6ckuq6oqkIws2+5alusFOLw8k+4fXoTgvDy+VaK1mvghE4pVHmSlaTuuj1LMJidc0el/lf1TRSei79kU6NuqblvlMvV7p1VHbDX8Ez5a4mqkHBpKUe3VdC7jPLkK7zXcZbNrqvUiGDdWLjWUcsYvWSd/jp+ToODxKqQjOLumjNuI9Keum/wCDVtpdanoqrf8AP4jB4ZU4Rpx2irHpOCejV/cuBSyXzxxFVU4SlbSKvZaGveJ/mcLNw0cotWvs+10Xcf4bKtCKi7ZXm9yH4Ti1Wh4kINavfezW7Sa0fQu29DqRzB+8mZ9zcdKWJr3Wn/f0NdCjJyjHKm3JJLfaXX9jJ4rCMqsnFtLVNLRX2fr9jz8WV27u7d97FEjc0PVqZgOolHTFdykY/wB+pekEXI6ZGiqRWwRU5OilijRcWzWmn7gFjRa0XRhZW/v1KM7RyzyySlKMILNOWiX9X6G3fJmIt9UNul/6mvw2LlSmpw0k/L73v+m/wdGwlVzpxk1q1qZ15cVaUlpexqWNvSrRepbnOsNwmFWrGjSbvZ+aTvd/90kui7En4byPThLPUbqNbX0S+D25f5b8GpOrJ3b0j6IkBSuLpt6YN4NC2tVFaqkVqPKVFadkeoBQL4AAAAAAAAAIJzTH/mZ+0bf+pOzRcz8HdWKqQ+qK1XdFyzqqnVy+5SvqMqtLEeVuQ2JeiyD+PcrKaW7S93Y3z5lLsVcL7663XS2i++p6YPBzrzVKm/8APO2kVrp7nj/Mpp5fM9rLq7pfq9yc8t8MdGksySnJuUreutilc1ulH3eWaVpQdaXvcIpwjgPhRak81+6NrTpKKslZehcDDlNyeWb8YKKwgADk6NXzBxSVCmpxUW3JLzXelm3s12IVKNTE12qcYqUtZb5Uvvu2SvnCtFUVGSu5Py62s0t/77kNwuIlTvklKN97Npv3ZtWVN9LVFYfkwr+rFVtM3mPg9JcLqRavd3VlpZNq/wBmY6Sk8jzKN1naVnbdpPv+5IuBcUpvSvLzK+WUtbrezl7ipPCVYzWaVK7vrHVP0auS9WpFuMov5oh6NGSU4SSfh/qaepSpJXp5k29VLXTpqmKWDhklUSvNS8zeuklp7L09SytSjGUoxk5xT0k9L/Ap1bJxT00uk+210T6Nlj6lbqYk8pcY2FKna+7u29ddy7Ir3std/wCgTK3JMEWSpRi5a2AUkzw/mE1eOvZd7uy+G+p7SN7geG+JhYThrODb2tt0Iq1XpJMnoUes2vBi0OAVKUPGq5VJ2jCP1JOW79XoTDh8ZZIuejtstjQ/yOIxFSE5u0Ivbb7Lv6koSMW4qOWMvLN62pqOcLC7fuVABULgAAAAAAAABRyKlGioADAAIdx3gDp56sfpvf2v/v8AqY3LXD4Va7dSKllhpfXd6k3rUVOLjLVNWZF8RyjOLcqNSy7PR+2ZGjTuVKm6c3jwzMqWrhVVWms+UZuLw9GdNOlFPLLeCStZ677m1weMjOKafpro7rfRkb5crzo1Xh6kLZrvXpb12sbSvHDRmoynGMk/a1+jfQhqU8PRu/HfYnp1MrW8Ls+25uQeVCtGS8slJLTRp/oepVawW08go2VLZ7P2PD05zxbiTrVJSbdrvKuy6f7mFcpVum09Gm7+/UszH1sIqMUlwfFVJOUm5cnpcqpHlmKqR2cHtCNlp3f7/Yu0s+jfVbnnTrJKSfVfnozM4RweeJnluoRX1O6crP0W36lacowTcy3ShKpJaOX/AH+T2wXBa1WHiwcHFX01T03W9jEudEwGBjRpxpwWiIfzbhXCs3GyzpNdr7fsUba6c5uMuOxoXdmqdNSjz3NRKuk1Hq+i1+fYuciZ8E5bhRpu/nnNeaT66EU4xw10JuD1TV07aWd9GT0bqNSbj/4V69lOlBS58/AwqdTO0qcXNvbKtPl7JE65XwDpUcsvqbbl7s8OUcjpOaSTWjttp1Mvg2IlepTm7tSbXXRttfrt7FC6rSqZj4NKzoQpYkv+SNqADONMAAAAAAAAAAAAAAAAAAAFGgDA4vg6coupU0yJu/ojns612337nQ+OYWVTD1acd2tPhp2/BzGU7Np7rR/Btenbxe5heqZUo7bGxwfE50nmpys/un8Mm3L3G1iIa2zrRpdfVI5s6pWGJcWpRbTWzTs/ui1cWsay8PyU7a7lQfleDrwIfydzDUqTdGo3NJXUnq17vqTAwK1J0p6WfR0ayrQU0RTmXleVSfi0bXe6enyaqnyTiGm24K20Vd3+ToAJ4XlWEVFPggnY0ZycmuTkNVOMpRlvFtPrqnZlPENtzpw5Ua+aO1ROXzfzfrf5I+6h9BSmqkFJdz5mtTdOo4PsZfjdehL+RsBLz15JpPSKel11diNctYKFbEU4T+lXdu9tkdShBJJJWSMz1Cvj7NGv6bbp/av8C4wOL8JjXik9HF3i+zM8GPGTi8o25RUlhllGLUUnq7ET4jxL/mVTqwWvkl2lF/RJX2a1v7kvNHzNwV1YxqU9KkHdevoT0JRUve7/AEILiMnHMe31MLivHqWGj/L0EsyaTVvLHXW/d+nqZuEgnWjXVRWkknHNms2m/jRfgjlXhqxFXNPPSlZOeZJxk1o7SW3zY3nA+HuMHTlNSerVnfy7bO/qixUjCMPd57/HJWpyqSm3Ljt8MfD8SRgg3GcVisE4yhNypapKSUlvfV79e99Dd8F5jeIgpxhqvrV+vpfZddX+5BK3koqaaaJ4XMXNwaaf94N8CynUUldF5WLQAAAAAAAAAAAAAAAAAAOfc68C8KTxEX5Zy1XaTvt9joJDf4nYi1CjHvUv9oS/cuWUpKsku5SvoRlRbl24IL4xR1jC8YlfJPLccS5VKqeWOy2TZ9BWqxpR1SPnaNGVaemJKeQ8Co4fxHG0ptu/W3QkxZRoqEVGKsloi8+XqT1ycvJ9ZThogorsAARnZzj+I0JrEQk/pcEo+lm8y/KZE/FOk/xF4b4mF8Vb0Xm907Jr+vwcxwlGVSShBNtux9JZVU6Cz2PmL6i1XeO5KOWMBOKnjdFClGbV9btJ9F0uSPkjidWu69Wo7pte17JWS6I23BeBxpYZUGrqUfMnre61MrhXCYYeHh01ZXuZVe5VTVtu3t8jYoWrp6cPZLf5mYmVAKBfAAALJUk+iIdzFzbDDVJUqMU5pNSlfSMsvkt3tfX7Hp/EnH1adCl4cpRjKTU3HS/luldarqcxdU17G0U11J8eDGv7yUH04LD8/sTHDc5ylh8RCtPNUsnTbit7rTRe71Jry5Wp1aUcRCKi5K0ku66HF3VJX/D3jzpV/Af0VfxJLR/KVvsWLu0XTcofMr2d5LqKNTdcf38jqWVK7S+3USqJK/8AepSvSzJatWaaadti+xgn0BVMAHh6AAAAAAAAAAAAAAADmf8AFfGvxsPS6KDl8ylb9I/k6Yce/iRiXV4h4ST8qjFK1r31eut99/xprf8AT1mtnwmUPUH9jjy0eHK/LdTFTi3F+HfzPY6/w7h8aNONOCskYvL2AjRoU6cdPKn6mzI7q4lWl8CS1t40Y7cgAFQtgAAFtSmpJxaunuYuG4TSpu8KcU+6RmA9y0eYQAB4egAAAAAGh504RLE4WVOnbNmjJX9Hrb1sQ/hf8Makta0lFdludOBZp3VSnDRFlapa06k9clk41zZyhPB+dPNTbsn2uuv2/QpyDw51sVCXSn5mdgxWEjUi4TSlF7pmn5Y4M6CqqUY3zSyyjFRvG/lul1tv63Lnt8pUXGXJT9gjGspR48G+PB4yKqKk9JNZo3t5lezt6q6v/mRdi8VGnCdSbtGCcpOzeiV3otWQ/h0ZcQxEMW04U6Um6N1aSi1FPN/ibTfpfr0z6dPUnJ8L8zQnPS1Fc/oTUAERKAAAAAAAAAAAAAAACKcxclqtiKeKpyyVItN6JqVu6fpoSsHcKkoPMTicIzWJHhTw6vGTSzJWvZXt2v2PcA5ydlCoB4AAAAAAAAAAAAAAAAAAAAAC2cE009noyzD4aMFlikl6HqBk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nk worl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6"/>
            <a:ext cx="9191744" cy="68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5" y="109081"/>
            <a:ext cx="888092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3200" dirty="0" smtClean="0"/>
              <a:t>High Luminosity LHC Participants</a:t>
            </a:r>
          </a:p>
          <a:p>
            <a:endParaRPr lang="en-GB" dirty="0"/>
          </a:p>
        </p:txBody>
      </p:sp>
      <p:pic>
        <p:nvPicPr>
          <p:cNvPr id="17" name="Picture 40" descr="SLAC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9" y="2636736"/>
            <a:ext cx="731091" cy="2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BNL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57" y="2616523"/>
            <a:ext cx="835307" cy="3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 descr="ODU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83" y="3140968"/>
            <a:ext cx="691927" cy="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LBNL 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4" y="2996952"/>
            <a:ext cx="609326" cy="37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1022226" cy="1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BINP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65654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GH ENERGY ACCELERATOR RESEARCH ORGANIZATION. KE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71" y="3024628"/>
            <a:ext cx="1583725" cy="2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\\cern.ch\dfs\Users\j\jdouble\Desktop\mapeurope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8630" r="45693" b="902"/>
          <a:stretch/>
        </p:blipFill>
        <p:spPr bwMode="auto">
          <a:xfrm>
            <a:off x="3406422" y="2920752"/>
            <a:ext cx="3622669" cy="357258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14650" y="3486150"/>
            <a:ext cx="2899939" cy="2775133"/>
            <a:chOff x="3523449" y="3630477"/>
            <a:chExt cx="2764413" cy="2493338"/>
          </a:xfrm>
        </p:grpSpPr>
        <p:pic>
          <p:nvPicPr>
            <p:cNvPr id="67" name="Picture 6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796313"/>
              <a:ext cx="649209" cy="32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" descr="CEA logo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085" y="4972174"/>
              <a:ext cx="325432" cy="32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579" y="5434862"/>
              <a:ext cx="882441" cy="30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10" descr="DESY logo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773" y="4418542"/>
              <a:ext cx="382968" cy="37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EPFL logo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560" y="5020764"/>
              <a:ext cx="624302" cy="32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INFN logo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937" y="5434863"/>
              <a:ext cx="566980" cy="36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8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198" y="4936680"/>
              <a:ext cx="364739" cy="364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0" descr="SOTON log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816" y="4525952"/>
              <a:ext cx="757335" cy="19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8" descr="UNIMAN logo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449" y="4165911"/>
              <a:ext cx="866132" cy="2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3" descr="Royal Holloway, University of London logo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581" y="4165912"/>
              <a:ext cx="608266" cy="304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1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983" y="3937100"/>
              <a:ext cx="988630" cy="2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4" descr="STFClogosmall.jp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946" y="3630477"/>
              <a:ext cx="1237715" cy="31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Lancaster University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151" y="3843696"/>
              <a:ext cx="699542" cy="428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1" descr="\\cern.ch\dfs\Users\j\jdouble\Desktop\HiLumi-small-180px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601905" cy="7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9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In-</a:t>
            </a:r>
            <a:r>
              <a:rPr lang="fr-CH" dirty="0" err="1" smtClean="0"/>
              <a:t>kind</a:t>
            </a:r>
            <a:r>
              <a:rPr lang="fr-CH" dirty="0" smtClean="0"/>
              <a:t> contribution and Collaboration for HW design and prototypes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3" y="1623913"/>
            <a:ext cx="8748465" cy="24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" y="4221088"/>
            <a:ext cx="5579293" cy="19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30" y="25794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05" y="22136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86" y="45647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Japan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09" y="19533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0" descr="France ic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42" y="44850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24" y="2044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04" y="2102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90" y="2443980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23" y="2321415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19" y="270014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0" y="488269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16" y="2425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0414" y="4288480"/>
            <a:ext cx="3234999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Q1-Q3 : R&amp;D, Design, Prototypes and in-</a:t>
            </a:r>
            <a:r>
              <a:rPr lang="fr-CH" dirty="0" err="1" smtClean="0"/>
              <a:t>kind</a:t>
            </a:r>
            <a:r>
              <a:rPr lang="fr-CH" dirty="0" smtClean="0"/>
              <a:t> </a:t>
            </a:r>
            <a:r>
              <a:rPr lang="fr-CH" b="1" dirty="0" smtClean="0"/>
              <a:t>USA</a:t>
            </a:r>
          </a:p>
          <a:p>
            <a:r>
              <a:rPr lang="fr-CH" dirty="0" smtClean="0"/>
              <a:t>D1 : </a:t>
            </a:r>
            <a:r>
              <a:rPr lang="fr-CH" dirty="0"/>
              <a:t>R&amp;D, Design, </a:t>
            </a:r>
            <a:r>
              <a:rPr lang="fr-CH" dirty="0" smtClean="0"/>
              <a:t>Prototypes </a:t>
            </a:r>
            <a:r>
              <a:rPr lang="fr-CH" dirty="0"/>
              <a:t>and in-</a:t>
            </a:r>
            <a:r>
              <a:rPr lang="fr-CH" dirty="0" err="1"/>
              <a:t>kind</a:t>
            </a:r>
            <a:r>
              <a:rPr lang="fr-CH" dirty="0"/>
              <a:t> </a:t>
            </a:r>
            <a:r>
              <a:rPr lang="fr-CH" b="1" dirty="0" smtClean="0"/>
              <a:t>JP</a:t>
            </a:r>
          </a:p>
          <a:p>
            <a:r>
              <a:rPr lang="fr-CH" dirty="0" smtClean="0"/>
              <a:t>MCBX : Design and Prototype </a:t>
            </a:r>
            <a:r>
              <a:rPr lang="fr-CH" b="1" dirty="0" smtClean="0"/>
              <a:t>ES</a:t>
            </a:r>
          </a:p>
          <a:p>
            <a:r>
              <a:rPr lang="fr-CH" dirty="0" smtClean="0"/>
              <a:t>HO Correctors: Design and Prototypes </a:t>
            </a:r>
            <a:r>
              <a:rPr lang="fr-CH" b="1" dirty="0" smtClean="0"/>
              <a:t>IT</a:t>
            </a:r>
          </a:p>
          <a:p>
            <a:r>
              <a:rPr lang="fr-CH" dirty="0" smtClean="0"/>
              <a:t>Q4 : Design and Prototype </a:t>
            </a:r>
            <a:r>
              <a:rPr lang="fr-CH" b="1" dirty="0" smtClean="0"/>
              <a:t>FR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2474" y="6227472"/>
            <a:ext cx="33585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CC : R&amp;D, Design and in-</a:t>
            </a:r>
            <a:r>
              <a:rPr lang="fr-CH" dirty="0" err="1" smtClean="0"/>
              <a:t>kind</a:t>
            </a:r>
            <a:r>
              <a:rPr lang="fr-CH" dirty="0" smtClean="0"/>
              <a:t>  </a:t>
            </a:r>
            <a:r>
              <a:rPr lang="fr-CH" b="1" dirty="0" smtClean="0"/>
              <a:t>USA</a:t>
            </a:r>
            <a:endParaRPr lang="en-GB" dirty="0"/>
          </a:p>
        </p:txBody>
      </p:sp>
      <p:pic>
        <p:nvPicPr>
          <p:cNvPr id="25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03" y="47684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8515350" y="3402722"/>
            <a:ext cx="704850" cy="483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r>
              <a:rPr lang="fr-CH" sz="1000" b="1" dirty="0" smtClean="0"/>
              <a:t>ATLAS</a:t>
            </a:r>
          </a:p>
          <a:p>
            <a:pPr algn="ctr"/>
            <a:r>
              <a:rPr lang="fr-CH" sz="1000" b="1" dirty="0" smtClean="0"/>
              <a:t>CMS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9776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In-</a:t>
            </a:r>
            <a:r>
              <a:rPr lang="fr-CH" dirty="0" err="1" smtClean="0"/>
              <a:t>kind</a:t>
            </a:r>
            <a:r>
              <a:rPr lang="fr-CH" dirty="0" smtClean="0"/>
              <a:t> contribution and Collaboration for HW design and prototypes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3" y="1623913"/>
            <a:ext cx="8748465" cy="24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" y="4221088"/>
            <a:ext cx="5579293" cy="19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30" y="25794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05" y="22136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86" y="45647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Japan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09" y="19533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0" descr="France ic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42" y="44850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24" y="2044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04" y="2102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90" y="2443980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23" y="2321415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19" y="270014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0" y="488269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16" y="2425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0414" y="4288480"/>
            <a:ext cx="325406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Q1-Q3 : R&amp;D, Design, Prototypes and in-</a:t>
            </a:r>
            <a:r>
              <a:rPr lang="fr-CH" dirty="0" err="1" smtClean="0"/>
              <a:t>kind</a:t>
            </a:r>
            <a:r>
              <a:rPr lang="fr-CH" dirty="0" smtClean="0"/>
              <a:t> </a:t>
            </a:r>
            <a:r>
              <a:rPr lang="fr-CH" b="1" dirty="0" smtClean="0"/>
              <a:t>USA</a:t>
            </a:r>
          </a:p>
          <a:p>
            <a:r>
              <a:rPr lang="fr-CH" dirty="0" smtClean="0"/>
              <a:t>D1 : </a:t>
            </a:r>
            <a:r>
              <a:rPr lang="fr-CH" dirty="0"/>
              <a:t>R&amp;D, Design, </a:t>
            </a:r>
            <a:r>
              <a:rPr lang="fr-CH" dirty="0" smtClean="0"/>
              <a:t>Prototypes </a:t>
            </a:r>
            <a:r>
              <a:rPr lang="fr-CH" dirty="0"/>
              <a:t>and in-</a:t>
            </a:r>
            <a:r>
              <a:rPr lang="fr-CH" dirty="0" err="1"/>
              <a:t>kind</a:t>
            </a:r>
            <a:r>
              <a:rPr lang="fr-CH" dirty="0"/>
              <a:t> </a:t>
            </a:r>
            <a:r>
              <a:rPr lang="fr-CH" b="1" dirty="0" smtClean="0"/>
              <a:t>JP</a:t>
            </a:r>
          </a:p>
          <a:p>
            <a:r>
              <a:rPr lang="fr-CH" dirty="0" smtClean="0"/>
              <a:t>MCBX : Design and Prototype </a:t>
            </a:r>
            <a:r>
              <a:rPr lang="fr-CH" b="1" dirty="0" smtClean="0"/>
              <a:t>ES</a:t>
            </a:r>
          </a:p>
          <a:p>
            <a:r>
              <a:rPr lang="fr-CH" dirty="0" smtClean="0"/>
              <a:t>HO Correctors: Design and Prototypes </a:t>
            </a:r>
            <a:r>
              <a:rPr lang="fr-CH" b="1" dirty="0" smtClean="0"/>
              <a:t>IT</a:t>
            </a:r>
          </a:p>
          <a:p>
            <a:r>
              <a:rPr lang="fr-CH" dirty="0" smtClean="0"/>
              <a:t>Q4 : Design and Prototype </a:t>
            </a:r>
            <a:r>
              <a:rPr lang="fr-CH" b="1" dirty="0" smtClean="0"/>
              <a:t>FR</a:t>
            </a:r>
            <a:endParaRPr lang="en-GB" b="1" dirty="0"/>
          </a:p>
        </p:txBody>
      </p:sp>
      <p:pic>
        <p:nvPicPr>
          <p:cNvPr id="24" name="Picture 52" descr="United Kingdom icon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21" y="46409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03" y="47684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2474" y="6227472"/>
            <a:ext cx="33585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CC : R&amp;D, Design and in-</a:t>
            </a:r>
            <a:r>
              <a:rPr lang="fr-CH" dirty="0" err="1" smtClean="0"/>
              <a:t>kind</a:t>
            </a:r>
            <a:r>
              <a:rPr lang="fr-CH" dirty="0" smtClean="0"/>
              <a:t>  </a:t>
            </a:r>
            <a:r>
              <a:rPr lang="fr-CH" b="1" dirty="0" smtClean="0"/>
              <a:t>USA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487629" y="6227472"/>
            <a:ext cx="243278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CC : R&amp;D and Design </a:t>
            </a:r>
            <a:r>
              <a:rPr lang="fr-CH" b="1" dirty="0" smtClean="0"/>
              <a:t>UK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8515350" y="3402722"/>
            <a:ext cx="704850" cy="483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r>
              <a:rPr lang="fr-CH" sz="1000" b="1" dirty="0" smtClean="0"/>
              <a:t>ATLAS</a:t>
            </a:r>
          </a:p>
          <a:p>
            <a:pPr algn="ctr"/>
            <a:r>
              <a:rPr lang="fr-CH" sz="1000" b="1" dirty="0" smtClean="0"/>
              <a:t>CMS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34070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Implementation</a:t>
            </a:r>
            <a:r>
              <a:rPr lang="fr-CH" dirty="0" smtClean="0"/>
              <a:t> plan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8313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fr-CH" b="1" dirty="0" smtClean="0"/>
              <a:t>All WP active, </a:t>
            </a:r>
            <a:r>
              <a:rPr lang="fr-CH" b="1" dirty="0" err="1" smtClean="0"/>
              <a:t>from</a:t>
            </a:r>
            <a:r>
              <a:rPr lang="fr-CH" b="1" dirty="0" smtClean="0"/>
              <a:t> diagnostics to Machine Protection; </a:t>
            </a:r>
          </a:p>
          <a:p>
            <a:r>
              <a:rPr lang="fr-CH" b="1" dirty="0" err="1" smtClean="0"/>
              <a:t>Integration</a:t>
            </a:r>
            <a:r>
              <a:rPr lang="fr-CH" b="1" dirty="0" smtClean="0"/>
              <a:t> </a:t>
            </a:r>
            <a:r>
              <a:rPr lang="fr-CH" b="1" dirty="0" err="1" smtClean="0"/>
              <a:t>started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</a:t>
            </a:r>
            <a:r>
              <a:rPr lang="fr-CH" b="1" dirty="0" err="1" smtClean="0"/>
              <a:t>vigour</a:t>
            </a:r>
            <a:r>
              <a:rPr lang="fr-CH" b="1" dirty="0" smtClean="0"/>
              <a:t> as </a:t>
            </a:r>
            <a:r>
              <a:rPr lang="fr-CH" b="1" dirty="0" err="1" smtClean="0"/>
              <a:t>well</a:t>
            </a:r>
            <a:r>
              <a:rPr lang="fr-CH" b="1" dirty="0" smtClean="0"/>
              <a:t> as QA (workshop </a:t>
            </a:r>
            <a:r>
              <a:rPr lang="fr-CH" b="1" dirty="0" err="1" smtClean="0"/>
              <a:t>soon</a:t>
            </a:r>
            <a:r>
              <a:rPr lang="fr-CH" b="1" dirty="0" smtClean="0"/>
              <a:t>)</a:t>
            </a:r>
          </a:p>
          <a:p>
            <a:r>
              <a:rPr lang="fr-CH" b="1" dirty="0" err="1" smtClean="0"/>
              <a:t>Cryo</a:t>
            </a:r>
            <a:r>
              <a:rPr lang="fr-CH" b="1" dirty="0" smtClean="0"/>
              <a:t>, SC links, </a:t>
            </a:r>
            <a:r>
              <a:rPr lang="fr-CH" b="1" dirty="0" err="1" smtClean="0"/>
              <a:t>Collimators</a:t>
            </a:r>
            <a:r>
              <a:rPr lang="fr-CH" b="1" dirty="0" smtClean="0"/>
              <a:t>, Diagnostics, etc. </a:t>
            </a:r>
            <a:r>
              <a:rPr lang="fr-CH" b="1" dirty="0" err="1" smtClean="0"/>
              <a:t>starts</a:t>
            </a:r>
            <a:r>
              <a:rPr lang="fr-CH" b="1" dirty="0" smtClean="0"/>
              <a:t> in LS2 (2018)</a:t>
            </a:r>
          </a:p>
          <a:p>
            <a:r>
              <a:rPr lang="fr-CH" b="1" dirty="0"/>
              <a:t>Proof </a:t>
            </a:r>
            <a:r>
              <a:rPr lang="fr-CH" b="1" dirty="0" smtClean="0"/>
              <a:t>of main </a:t>
            </a:r>
            <a:r>
              <a:rPr lang="fr-CH" b="1" dirty="0"/>
              <a:t>hardware by </a:t>
            </a:r>
            <a:r>
              <a:rPr lang="fr-CH" b="1" dirty="0" smtClean="0"/>
              <a:t>2016; Prototypes by 2017</a:t>
            </a:r>
            <a:endParaRPr lang="fr-CH" b="1" dirty="0"/>
          </a:p>
          <a:p>
            <a:r>
              <a:rPr lang="fr-CH" b="1" dirty="0" smtClean="0"/>
              <a:t>Start construction 2017/18 </a:t>
            </a:r>
            <a:r>
              <a:rPr lang="fr-CH" b="1" dirty="0" err="1" smtClean="0"/>
              <a:t>from</a:t>
            </a:r>
            <a:r>
              <a:rPr lang="fr-CH" b="1" dirty="0" smtClean="0"/>
              <a:t> IT, CC, </a:t>
            </a:r>
            <a:r>
              <a:rPr lang="fr-CH" b="1" dirty="0" err="1" smtClean="0"/>
              <a:t>other</a:t>
            </a:r>
            <a:r>
              <a:rPr lang="fr-CH" b="1" dirty="0"/>
              <a:t> </a:t>
            </a:r>
            <a:r>
              <a:rPr lang="fr-CH" b="1" dirty="0" smtClean="0"/>
              <a:t>main hardware</a:t>
            </a:r>
          </a:p>
          <a:p>
            <a:r>
              <a:rPr lang="fr-CH" b="1" dirty="0" smtClean="0"/>
              <a:t>IT String test (</a:t>
            </a:r>
            <a:r>
              <a:rPr lang="fr-CH" b="1" dirty="0" err="1" smtClean="0"/>
              <a:t>integration</a:t>
            </a:r>
            <a:r>
              <a:rPr lang="fr-CH" b="1" dirty="0" smtClean="0"/>
              <a:t>) in 2019-20; Main Installation 2022-23</a:t>
            </a:r>
          </a:p>
          <a:p>
            <a:r>
              <a:rPr lang="fr-CH" b="1" dirty="0" err="1" smtClean="0"/>
              <a:t>Though</a:t>
            </a:r>
            <a:r>
              <a:rPr lang="fr-CH" b="1" dirty="0" smtClean="0"/>
              <a:t> but – </a:t>
            </a:r>
            <a:r>
              <a:rPr lang="fr-CH" b="1" dirty="0" err="1" smtClean="0"/>
              <a:t>based</a:t>
            </a:r>
            <a:r>
              <a:rPr lang="fr-CH" b="1" dirty="0" smtClean="0"/>
              <a:t> on LHC </a:t>
            </a:r>
            <a:r>
              <a:rPr lang="fr-CH" b="1" dirty="0" err="1" smtClean="0"/>
              <a:t>experience</a:t>
            </a:r>
            <a:r>
              <a:rPr lang="fr-CH" b="1" dirty="0" smtClean="0"/>
              <a:t> – </a:t>
            </a:r>
            <a:r>
              <a:rPr lang="fr-CH" b="1" smtClean="0"/>
              <a:t>feasible</a:t>
            </a:r>
            <a:endParaRPr lang="fr-CH" b="1" dirty="0" smtClean="0"/>
          </a:p>
          <a:p>
            <a:r>
              <a:rPr lang="fr-CH" b="1" dirty="0" err="1" smtClean="0"/>
              <a:t>Cost</a:t>
            </a:r>
            <a:r>
              <a:rPr lang="fr-CH" b="1" dirty="0" smtClean="0"/>
              <a:t>: 810 MCHF (</a:t>
            </a:r>
            <a:r>
              <a:rPr lang="fr-CH" b="1" dirty="0" err="1" smtClean="0"/>
              <a:t>Material</a:t>
            </a:r>
            <a:r>
              <a:rPr lang="fr-CH" b="1" dirty="0" smtClean="0"/>
              <a:t>, CERN </a:t>
            </a:r>
            <a:r>
              <a:rPr lang="fr-CH" b="1" dirty="0" err="1" smtClean="0"/>
              <a:t>accounting</a:t>
            </a:r>
            <a:r>
              <a:rPr lang="fr-CH" b="1" dirty="0" smtClean="0"/>
              <a:t>)</a:t>
            </a:r>
            <a:endParaRPr lang="fr-CH" b="1" dirty="0"/>
          </a:p>
          <a:p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0" y="1189038"/>
            <a:ext cx="8309909" cy="234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2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2025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tomorrow</a:t>
            </a:r>
            <a:r>
              <a:rPr lang="fr-CH" dirty="0" smtClean="0"/>
              <a:t>: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do for </a:t>
            </a:r>
            <a:r>
              <a:rPr lang="fr-CH" dirty="0" err="1" smtClean="0"/>
              <a:t>after</a:t>
            </a:r>
            <a:r>
              <a:rPr lang="fr-CH" dirty="0" smtClean="0"/>
              <a:t> 2025? Look at LHC </a:t>
            </a:r>
            <a:r>
              <a:rPr lang="fr-CH" dirty="0" err="1" smtClean="0"/>
              <a:t>timeline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221"/>
            <a:ext cx="9278938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3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" y="544086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" y="4495631"/>
            <a:ext cx="2077597" cy="190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7" y="4758060"/>
            <a:ext cx="2186585" cy="16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79" y="4847322"/>
            <a:ext cx="2247638" cy="14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68" y="4758060"/>
            <a:ext cx="1776280" cy="16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9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works</a:t>
            </a:r>
            <a:r>
              <a:rPr lang="fr-CH" dirty="0" smtClean="0"/>
              <a:t> : R2E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76948"/>
            <a:ext cx="4998720" cy="197639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Point 1</a:t>
            </a:r>
          </a:p>
          <a:p>
            <a:pPr lvl="1"/>
            <a:r>
              <a:rPr lang="en-US" smtClean="0"/>
              <a:t>All equipment are reinstalled and reconnected</a:t>
            </a:r>
          </a:p>
          <a:p>
            <a:pPr lvl="1"/>
            <a:r>
              <a:rPr lang="en-US" smtClean="0"/>
              <a:t>Commissioning in progress</a:t>
            </a:r>
          </a:p>
          <a:p>
            <a:endParaRPr lang="en-US" smtClean="0"/>
          </a:p>
          <a:p>
            <a:r>
              <a:rPr lang="en-US" smtClean="0"/>
              <a:t>Point 5 &amp; Point 7</a:t>
            </a:r>
          </a:p>
          <a:p>
            <a:pPr lvl="1"/>
            <a:r>
              <a:rPr lang="en-US" smtClean="0"/>
              <a:t>Major cabling campaign in progress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6413" y="1185500"/>
            <a:ext cx="3294342" cy="2101743"/>
            <a:chOff x="5118138" y="1537861"/>
            <a:chExt cx="3643354" cy="2423344"/>
          </a:xfrm>
        </p:grpSpPr>
        <p:pic>
          <p:nvPicPr>
            <p:cNvPr id="7" name="Picture 6" descr="\\cern.ch\dfs\Users\a\aperrot\Desktop\status report\dossier sans titre\IMG_1195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38" y="1537861"/>
              <a:ext cx="3643354" cy="20882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59748" y="3591873"/>
              <a:ext cx="2360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chemeClr val="accent4">
                      <a:lumMod val="50000"/>
                    </a:schemeClr>
                  </a:solidFill>
                </a:rPr>
                <a:t>UL16 power </a:t>
              </a:r>
              <a:r>
                <a:rPr lang="fr-FR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converters</a:t>
              </a:r>
              <a:endParaRPr lang="fr-FR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3210" y="3550101"/>
            <a:ext cx="2880000" cy="2329345"/>
            <a:chOff x="5366425" y="1067456"/>
            <a:chExt cx="3357456" cy="2858395"/>
          </a:xfrm>
        </p:grpSpPr>
        <p:pic>
          <p:nvPicPr>
            <p:cNvPr id="10" name="Picture 9" descr="\\cern.ch\dfs\Users\a\aperrot\Desktop\status report\dossier sans titre\Safe%20Roo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25" y="1067456"/>
              <a:ext cx="3357456" cy="25180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209219" y="3510403"/>
              <a:ext cx="1757003" cy="415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UL55 </a:t>
              </a:r>
              <a:r>
                <a:rPr lang="fr-FR" sz="1600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safe</a:t>
              </a:r>
              <a:r>
                <a:rPr lang="fr-FR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-room</a:t>
              </a:r>
              <a:endParaRPr lang="fr-FR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31953" y="3907484"/>
            <a:ext cx="2918876" cy="2491334"/>
            <a:chOff x="5817590" y="3490121"/>
            <a:chExt cx="2918876" cy="2491334"/>
          </a:xfrm>
        </p:grpSpPr>
        <p:pic>
          <p:nvPicPr>
            <p:cNvPr id="13" name="Content Placeholder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199" y="3490121"/>
              <a:ext cx="2880000" cy="216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5817590" y="5642901"/>
              <a:ext cx="2918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Warm Cable installation @ P5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9914" y="4426857"/>
            <a:ext cx="2804053" cy="2228070"/>
            <a:chOff x="227905" y="1967636"/>
            <a:chExt cx="3586802" cy="3174012"/>
          </a:xfrm>
        </p:grpSpPr>
        <p:sp>
          <p:nvSpPr>
            <p:cNvPr id="16" name="Rectangle 15"/>
            <p:cNvSpPr/>
            <p:nvPr/>
          </p:nvSpPr>
          <p:spPr>
            <a:xfrm>
              <a:off x="1702147" y="4659359"/>
              <a:ext cx="752937" cy="4822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TZ76</a:t>
              </a:r>
              <a:endParaRPr lang="fr-FR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05" y="1967636"/>
              <a:ext cx="3586802" cy="26917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917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3769" y="219309"/>
            <a:ext cx="4968551" cy="5445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dirty="0" smtClean="0"/>
              <a:t>FCC-Future Circular Coliders</a:t>
            </a:r>
            <a:endParaRPr lang="de-D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634" y="1069154"/>
            <a:ext cx="5242978" cy="4736110"/>
          </a:xfrm>
          <a:prstGeom prst="rect">
            <a:avLst/>
          </a:prstGeom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800" dirty="0" smtClean="0">
                <a:solidFill>
                  <a:prstClr val="black"/>
                </a:solidFill>
              </a:rPr>
              <a:t>First studies on a new 80 km tunnel in the Geneva  area</a:t>
            </a: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42 </a:t>
            </a:r>
            <a:r>
              <a:rPr lang="en-US" sz="2600" dirty="0" err="1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TeV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  with  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8.3 T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using present 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LHC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dipoles</a:t>
            </a: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</a:pPr>
            <a:endParaRPr lang="en-US" sz="2600" dirty="0">
              <a:solidFill>
                <a:schemeClr val="tx1">
                  <a:lumMod val="75000"/>
                </a:schemeClr>
              </a:solidFill>
              <a:ea typeface="ＭＳ Ｐゴシック" pitchFamily="-112" charset="-128"/>
            </a:endParaRP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</a:pP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80 </a:t>
            </a:r>
            <a:r>
              <a:rPr lang="en-US" sz="2600" dirty="0" err="1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TeV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  with 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16 T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based</a:t>
            </a: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	on Nb</a:t>
            </a:r>
            <a:r>
              <a:rPr lang="en-US" sz="2600" baseline="-250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3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Sn dipoles</a:t>
            </a: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  <a:buNone/>
            </a:pPr>
            <a:endParaRPr lang="en-US" sz="2600" dirty="0">
              <a:solidFill>
                <a:schemeClr val="tx1">
                  <a:lumMod val="75000"/>
                </a:schemeClr>
              </a:solidFill>
              <a:ea typeface="ＭＳ Ｐゴシック" pitchFamily="-112" charset="-128"/>
            </a:endParaRP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</a:pP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100 </a:t>
            </a:r>
            <a:r>
              <a:rPr lang="en-US" sz="2600" dirty="0" err="1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TeV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    with 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20 T 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based</a:t>
            </a:r>
          </a:p>
          <a:p>
            <a:pPr marL="173038" lvl="1" indent="-173038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ea typeface="ＭＳ Ｐゴシック" pitchFamily="-112" charset="-128"/>
              </a:rPr>
              <a:t>	on HTS dipoles</a:t>
            </a:r>
            <a:endParaRPr lang="en-US" sz="2600" dirty="0">
              <a:solidFill>
                <a:schemeClr val="tx1">
                  <a:lumMod val="75000"/>
                </a:schemeClr>
              </a:solidFill>
              <a:ea typeface="ＭＳ Ｐゴシック" pitchFamily="-112" charset="-128"/>
            </a:endParaRPr>
          </a:p>
          <a:p>
            <a:pPr>
              <a:buClr>
                <a:schemeClr val="tx1"/>
              </a:buClr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444500" lvl="1" indent="0">
              <a:buClr>
                <a:srgbClr val="EEECE1"/>
              </a:buClr>
              <a:buFont typeface="Wingdings" pitchFamily="2" charset="2"/>
              <a:buNone/>
            </a:pPr>
            <a:r>
              <a:rPr lang="de-DE" dirty="0" smtClean="0">
                <a:solidFill>
                  <a:prstClr val="black"/>
                </a:solidFill>
                <a:ea typeface="ＭＳ Ｐゴシック" pitchFamily="-112" charset="-128"/>
              </a:rPr>
              <a:t> </a:t>
            </a:r>
            <a:endParaRPr lang="de-DE" dirty="0">
              <a:solidFill>
                <a:prstClr val="black"/>
              </a:solidFill>
              <a:ea typeface="ＭＳ Ｐゴシック" pitchFamily="-112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92" y="1988840"/>
            <a:ext cx="4370012" cy="4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2" y="715211"/>
            <a:ext cx="2404826" cy="707886"/>
          </a:xfrm>
          <a:prstGeom prst="borderCallout2">
            <a:avLst>
              <a:gd name="adj1" fmla="val 117062"/>
              <a:gd name="adj2" fmla="val 49139"/>
              <a:gd name="adj3" fmla="val 148454"/>
              <a:gd name="adj4" fmla="val 22667"/>
              <a:gd name="adj5" fmla="val 217666"/>
              <a:gd name="adj6" fmla="val 1485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HE-LHC :33 </a:t>
            </a:r>
            <a:r>
              <a:rPr lang="en-GB" sz="2000" b="1" dirty="0" err="1" smtClean="0">
                <a:solidFill>
                  <a:schemeClr val="bg1"/>
                </a:solidFill>
              </a:rPr>
              <a:t>TeV</a:t>
            </a:r>
            <a:endParaRPr lang="en-GB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with 20T magnets</a:t>
            </a:r>
          </a:p>
        </p:txBody>
      </p:sp>
    </p:spTree>
    <p:extLst>
      <p:ext uri="{BB962C8B-B14F-4D97-AF65-F5344CB8AC3E}">
        <p14:creationId xmlns:p14="http://schemas.microsoft.com/office/powerpoint/2010/main" val="33090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</a:t>
            </a:r>
            <a:r>
              <a:rPr lang="fr-CH" dirty="0" smtClean="0"/>
              <a:t>main (but not unique) R&amp;D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47" y="1531796"/>
            <a:ext cx="6768752" cy="42601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92280" y="1415491"/>
            <a:ext cx="2051720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err="1" smtClean="0"/>
              <a:t>Looking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at</a:t>
            </a:r>
            <a:r>
              <a:rPr lang="fr-CH" sz="2000" b="1" dirty="0" smtClean="0"/>
              <a:t> performance </a:t>
            </a:r>
            <a:r>
              <a:rPr lang="fr-CH" sz="2000" b="1" dirty="0" err="1" smtClean="0"/>
              <a:t>offered</a:t>
            </a:r>
            <a:r>
              <a:rPr lang="fr-CH" sz="2000" b="1" dirty="0" smtClean="0"/>
              <a:t> by </a:t>
            </a:r>
            <a:r>
              <a:rPr lang="fr-CH" sz="2000" b="1" dirty="0" err="1" smtClean="0"/>
              <a:t>practical</a:t>
            </a:r>
            <a:r>
              <a:rPr lang="fr-CH" sz="2000" b="1" dirty="0" smtClean="0"/>
              <a:t> SC, </a:t>
            </a:r>
            <a:r>
              <a:rPr lang="fr-CH" sz="2000" b="1" dirty="0" err="1" smtClean="0"/>
              <a:t>considering</a:t>
            </a:r>
            <a:r>
              <a:rPr lang="fr-CH" sz="2000" b="1" dirty="0" smtClean="0"/>
              <a:t> tunnel size and basic engineering (forces, stresses, </a:t>
            </a:r>
            <a:r>
              <a:rPr lang="fr-CH" sz="2000" b="1" dirty="0" err="1" smtClean="0"/>
              <a:t>energy</a:t>
            </a:r>
            <a:r>
              <a:rPr lang="fr-CH" sz="2000" b="1" dirty="0" smtClean="0"/>
              <a:t>) the </a:t>
            </a:r>
            <a:r>
              <a:rPr lang="fr-CH" sz="2000" b="1" dirty="0" err="1" smtClean="0"/>
              <a:t>practical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limits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around</a:t>
            </a:r>
            <a:r>
              <a:rPr lang="fr-CH" sz="2000" b="1" dirty="0" smtClean="0"/>
              <a:t> 20 T. </a:t>
            </a:r>
            <a:r>
              <a:rPr lang="fr-CH" sz="2000" b="1" dirty="0" err="1" smtClean="0"/>
              <a:t>Such</a:t>
            </a:r>
            <a:r>
              <a:rPr lang="fr-CH" sz="2000" b="1" dirty="0" smtClean="0"/>
              <a:t> a challenge </a:t>
            </a:r>
            <a:r>
              <a:rPr lang="fr-CH" sz="2000" b="1" dirty="0" err="1" smtClean="0"/>
              <a:t>is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similar</a:t>
            </a:r>
            <a:r>
              <a:rPr lang="fr-CH" sz="2000" b="1" dirty="0" smtClean="0"/>
              <a:t> to a 40 T </a:t>
            </a:r>
            <a:r>
              <a:rPr lang="fr-CH" sz="2000" b="1" dirty="0" err="1" smtClean="0"/>
              <a:t>solenoid</a:t>
            </a:r>
            <a:r>
              <a:rPr lang="fr-CH" sz="2000" b="1" dirty="0" smtClean="0"/>
              <a:t> (</a:t>
            </a:r>
            <a:r>
              <a:rPr lang="fr-CH" sz="2000" b="1" dirty="0" smtClean="0">
                <a:sym typeface="Symbol"/>
              </a:rPr>
              <a:t>-C)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922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And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others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400" y="2746364"/>
            <a:ext cx="3812609" cy="214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109" y="4774736"/>
            <a:ext cx="206404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179322" y="1188739"/>
            <a:ext cx="3547301" cy="1548000"/>
            <a:chOff x="385008" y="4385136"/>
            <a:chExt cx="3547301" cy="1809872"/>
          </a:xfrm>
        </p:grpSpPr>
        <p:grpSp>
          <p:nvGrpSpPr>
            <p:cNvPr id="8" name="Group 7"/>
            <p:cNvGrpSpPr/>
            <p:nvPr/>
          </p:nvGrpSpPr>
          <p:grpSpPr>
            <a:xfrm>
              <a:off x="385008" y="4385136"/>
              <a:ext cx="3547301" cy="1809872"/>
              <a:chOff x="585805" y="4981433"/>
              <a:chExt cx="2785689" cy="136279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805" y="4981433"/>
                <a:ext cx="1364864" cy="136279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4890" y="4981433"/>
                <a:ext cx="1386604" cy="136279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0026" y="6139169"/>
                <a:ext cx="1364864" cy="205063"/>
              </a:xfrm>
              <a:prstGeom prst="rect">
                <a:avLst/>
              </a:prstGeom>
              <a:solidFill>
                <a:schemeClr val="bg1">
                  <a:lumMod val="75000"/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</a:rPr>
                  <a:t>Before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84890" y="6139169"/>
                <a:ext cx="1386604" cy="205063"/>
              </a:xfrm>
              <a:prstGeom prst="rect">
                <a:avLst/>
              </a:prstGeom>
              <a:solidFill>
                <a:srgbClr val="BFBFBF">
                  <a:alpha val="5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</a:rPr>
                  <a:t>After</a:t>
                </a:r>
                <a:endParaRPr lang="en-US" dirty="0">
                  <a:latin typeface="+mj-lt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86463" y="4396657"/>
              <a:ext cx="3145846" cy="39582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000000">
                  <a:alpha val="69804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accent4">
                      <a:lumMod val="50000"/>
                    </a:schemeClr>
                  </a:solidFill>
                </a:rPr>
                <a:t>18 kV &amp; </a:t>
              </a:r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3.3 </a:t>
              </a:r>
              <a:r>
                <a:rPr lang="en-US" sz="1600" i="1" dirty="0">
                  <a:solidFill>
                    <a:schemeClr val="accent4">
                      <a:lumMod val="50000"/>
                    </a:schemeClr>
                  </a:solidFill>
                </a:rPr>
                <a:t>kV circuit </a:t>
              </a:r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breakers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8336" y="1198364"/>
            <a:ext cx="2520000" cy="1548000"/>
            <a:chOff x="234759" y="933652"/>
            <a:chExt cx="2520000" cy="1532907"/>
          </a:xfrm>
        </p:grpSpPr>
        <p:pic>
          <p:nvPicPr>
            <p:cNvPr id="15" name="Content Placeholder 4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59" y="933652"/>
              <a:ext cx="2520000" cy="15329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1742172" y="933652"/>
              <a:ext cx="1012587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Vacuum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66429" y="1198364"/>
            <a:ext cx="2044800" cy="1548000"/>
            <a:chOff x="2909909" y="945775"/>
            <a:chExt cx="2044800" cy="1533600"/>
          </a:xfrm>
        </p:grpSpPr>
        <p:pic>
          <p:nvPicPr>
            <p:cNvPr id="18" name="Picture 3" descr="G:\Departments\EN\Groups\MEF\OSS\Project_LHC\LHC_Actif\LHC Long Shutdown 1\Photos\Point 8\2014-01-21\s78\RE78 UPS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909" y="945775"/>
              <a:ext cx="2044800" cy="1533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644657" y="945775"/>
              <a:ext cx="1310052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UPS-RE82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7155" y="4758886"/>
            <a:ext cx="2541181" cy="1563850"/>
            <a:chOff x="381672" y="4751280"/>
            <a:chExt cx="2541181" cy="1563850"/>
          </a:xfrm>
        </p:grpSpPr>
        <p:pic>
          <p:nvPicPr>
            <p:cNvPr id="21" name="Picture 6" descr="G:\Departments\EN\Groups\CV\OP\SPS\LS1 PHOTOGRAPHS\Revision pompes ED\BA6 (2)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72" y="4767130"/>
              <a:ext cx="2541180" cy="154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60574" y="4751280"/>
              <a:ext cx="1962279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Pumping station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8336" y="3034990"/>
            <a:ext cx="2581884" cy="1548000"/>
            <a:chOff x="234759" y="2806752"/>
            <a:chExt cx="2581884" cy="1548000"/>
          </a:xfrm>
        </p:grpSpPr>
        <p:pic>
          <p:nvPicPr>
            <p:cNvPr id="24" name="Picture 23" descr="G:\Departments\TE\Groups\CRG\Sections\MM\5 - Projets\LS1_Maintenance\Compressors\3-Aerzener\Visit Aerzen 06-06-2013\IMG_0336.JPG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759" y="2806752"/>
              <a:ext cx="2550953" cy="154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341120" y="2811174"/>
              <a:ext cx="1475523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Cryo</a:t>
              </a:r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 plants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009" y="3034990"/>
            <a:ext cx="2064000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048332" y="4756835"/>
            <a:ext cx="2752000" cy="1565901"/>
            <a:chOff x="6266459" y="4606905"/>
            <a:chExt cx="2752000" cy="1565901"/>
          </a:xfrm>
        </p:grpSpPr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459" y="4624806"/>
              <a:ext cx="2752000" cy="154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385151" y="4606905"/>
              <a:ext cx="1623442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4">
                      <a:lumMod val="50000"/>
                    </a:schemeClr>
                  </a:solidFill>
                </a:rPr>
                <a:t>RF module replacement</a:t>
              </a:r>
              <a:endParaRPr lang="en-US" sz="1600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2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Key </a:t>
            </a:r>
            <a:r>
              <a:rPr lang="fr-CH" dirty="0" smtClean="0"/>
              <a:t>points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are on time for </a:t>
            </a:r>
            <a:r>
              <a:rPr lang="fr-CH" dirty="0" err="1" smtClean="0"/>
              <a:t>restarting</a:t>
            </a:r>
            <a:r>
              <a:rPr lang="fr-CH" dirty="0" smtClean="0"/>
              <a:t> </a:t>
            </a:r>
            <a:r>
              <a:rPr lang="en-GB" dirty="0" smtClean="0"/>
              <a:t> Physics in LHC </a:t>
            </a:r>
          </a:p>
          <a:p>
            <a:r>
              <a:rPr lang="fr-CH" dirty="0" smtClean="0"/>
              <a:t>In April 2015</a:t>
            </a:r>
          </a:p>
          <a:p>
            <a:endParaRPr lang="fr-CH" dirty="0"/>
          </a:p>
          <a:p>
            <a:r>
              <a:rPr lang="fr-CH" dirty="0" smtClean="0"/>
              <a:t>Start at 50 </a:t>
            </a:r>
            <a:r>
              <a:rPr lang="fr-CH" dirty="0" smtClean="0"/>
              <a:t>ns, </a:t>
            </a:r>
            <a:r>
              <a:rPr lang="fr-CH" dirty="0" err="1" smtClean="0"/>
              <a:t>then</a:t>
            </a:r>
            <a:r>
              <a:rPr lang="fr-CH" dirty="0" smtClean="0"/>
              <a:t> 25 </a:t>
            </a:r>
            <a:r>
              <a:rPr lang="fr-CH" dirty="0" smtClean="0"/>
              <a:t>ns as son possible (test of </a:t>
            </a:r>
            <a:r>
              <a:rPr lang="fr-CH" dirty="0" err="1" smtClean="0"/>
              <a:t>scrubbing</a:t>
            </a:r>
            <a:r>
              <a:rPr lang="fr-CH" dirty="0" smtClean="0"/>
              <a:t> to </a:t>
            </a:r>
            <a:r>
              <a:rPr lang="fr-CH" dirty="0" err="1" smtClean="0"/>
              <a:t>reduce</a:t>
            </a:r>
            <a:r>
              <a:rPr lang="fr-CH" dirty="0" smtClean="0"/>
              <a:t> e-</a:t>
            </a:r>
            <a:r>
              <a:rPr lang="fr-CH" dirty="0" err="1" smtClean="0"/>
              <a:t>clouds</a:t>
            </a:r>
            <a:r>
              <a:rPr lang="fr-CH" dirty="0" smtClean="0"/>
              <a:t>)</a:t>
            </a:r>
            <a:endParaRPr lang="fr-CH" dirty="0" smtClean="0"/>
          </a:p>
          <a:p>
            <a:endParaRPr lang="fr-CH" dirty="0"/>
          </a:p>
          <a:p>
            <a:r>
              <a:rPr lang="fr-CH" dirty="0" smtClean="0"/>
              <a:t>Chamonix </a:t>
            </a:r>
            <a:r>
              <a:rPr lang="fr-CH" dirty="0" smtClean="0"/>
              <a:t>Workshop on 22-25 </a:t>
            </a:r>
            <a:r>
              <a:rPr lang="fr-CH" dirty="0" err="1" smtClean="0"/>
              <a:t>September</a:t>
            </a:r>
            <a:endParaRPr lang="fr-CH" dirty="0" smtClean="0"/>
          </a:p>
          <a:p>
            <a:endParaRPr lang="fr-CH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7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785360"/>
            <a:ext cx="8226854" cy="150368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defRPr/>
            </a:pPr>
            <a:r>
              <a:rPr lang="en-US" smtClean="0"/>
              <a:t>Limited by:</a:t>
            </a:r>
          </a:p>
          <a:p>
            <a:pPr marL="754380" lvl="1" indent="-342900">
              <a:buClrTx/>
              <a:buSzTx/>
              <a:defRPr/>
            </a:pPr>
            <a:r>
              <a:rPr lang="en-GB" sz="2800" smtClean="0"/>
              <a:t>Inner triplet heat due to collisions debris (</a:t>
            </a:r>
            <a:r>
              <a:rPr lang="en-GB" sz="2800" b="1" smtClean="0"/>
              <a:t>1.7 x 10</a:t>
            </a:r>
            <a:r>
              <a:rPr lang="en-GB" sz="2800" b="1" baseline="30000" smtClean="0"/>
              <a:t>34 </a:t>
            </a:r>
            <a:r>
              <a:rPr lang="en-GB" sz="2800" b="1" smtClean="0"/>
              <a:t>cm</a:t>
            </a:r>
            <a:r>
              <a:rPr lang="en-GB" sz="2800" b="1" baseline="30000" smtClean="0"/>
              <a:t>-2</a:t>
            </a:r>
            <a:r>
              <a:rPr lang="en-GB" sz="2800" b="1" smtClean="0"/>
              <a:t> s</a:t>
            </a:r>
            <a:r>
              <a:rPr lang="en-GB" sz="2800" b="1" baseline="30000" smtClean="0"/>
              <a:t>-1 </a:t>
            </a:r>
            <a:r>
              <a:rPr lang="en-GB" sz="2800" smtClean="0"/>
              <a:t>± 20%)</a:t>
            </a:r>
          </a:p>
          <a:p>
            <a:pPr marL="754380" lvl="1" indent="-342900">
              <a:buClrTx/>
              <a:buSzTx/>
              <a:defRPr/>
            </a:pPr>
            <a:r>
              <a:rPr lang="en-GB" sz="2800" smtClean="0"/>
              <a:t>Pile-up (here assumed to be 45 events/crossing)</a:t>
            </a:r>
          </a:p>
          <a:p>
            <a:pPr marL="754380" lvl="1" indent="-342900">
              <a:buClrTx/>
              <a:buSzTx/>
              <a:defRPr/>
            </a:pPr>
            <a:r>
              <a:rPr lang="en-US" sz="2800" smtClean="0">
                <a:sym typeface="Wingdings" panose="05000000000000000000" pitchFamily="2" charset="2"/>
              </a:rPr>
              <a:t> </a:t>
            </a:r>
            <a:r>
              <a:rPr lang="en-US" sz="2800" smtClean="0">
                <a:solidFill>
                  <a:srgbClr val="FF0000"/>
                </a:solidFill>
                <a:sym typeface="Wingdings" panose="05000000000000000000" pitchFamily="2" charset="2"/>
              </a:rPr>
              <a:t>Will need levelling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441511"/>
              </p:ext>
            </p:extLst>
          </p:nvPr>
        </p:nvGraphicFramePr>
        <p:xfrm>
          <a:off x="130629" y="1750119"/>
          <a:ext cx="8828313" cy="15692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6206"/>
                <a:gridCol w="550446"/>
                <a:gridCol w="550446"/>
                <a:gridCol w="995038"/>
                <a:gridCol w="920939"/>
                <a:gridCol w="973868"/>
                <a:gridCol w="1274114"/>
                <a:gridCol w="2547256"/>
              </a:tblGrid>
              <a:tr h="509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N</a:t>
                      </a:r>
                      <a:r>
                        <a:rPr lang="it-IT" sz="1400" baseline="-25000" dirty="0" smtClean="0">
                          <a:effectLst/>
                        </a:rPr>
                        <a:t>bcoll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11</a:t>
                      </a:r>
                      <a:r>
                        <a:rPr lang="it-IT" sz="1400" dirty="0" smtClean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400" kern="1200" dirty="0" smtClean="0">
                          <a:effectLst/>
                        </a:rPr>
                        <a:t>*</a:t>
                      </a:r>
                      <a:r>
                        <a:rPr lang="en-US" sz="1400" kern="1200" baseline="-25000" dirty="0" err="1" smtClean="0">
                          <a:effectLst/>
                        </a:rPr>
                        <a:t>coll</a:t>
                      </a:r>
                      <a:endParaRPr lang="en-US" sz="1400" kern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</a:t>
                      </a:r>
                      <a:r>
                        <a:rPr lang="en-US" sz="1400" kern="1200" dirty="0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kern="1200" dirty="0" smtClean="0">
                          <a:effectLst/>
                        </a:rPr>
                        <a:t>m</a:t>
                      </a:r>
                      <a:r>
                        <a:rPr lang="en-US" sz="1400" kern="1200" dirty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#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Coll.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</a:rPr>
                        <a:t>pairs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IP1,5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B-B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Sep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</a:t>
                      </a:r>
                      <a:r>
                        <a:rPr lang="it-IT" sz="1400" dirty="0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Full Xing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angle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</a:t>
                      </a:r>
                      <a:r>
                        <a:rPr lang="it-IT" sz="1400" dirty="0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dirty="0" smtClean="0">
                          <a:effectLst/>
                        </a:rPr>
                        <a:t>rad]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L</a:t>
                      </a:r>
                      <a:r>
                        <a:rPr lang="it-IT" sz="1400" baseline="-25000" dirty="0" err="1" smtClean="0">
                          <a:effectLst/>
                        </a:rPr>
                        <a:t>peak</a:t>
                      </a:r>
                      <a:endParaRPr lang="it-IT" sz="1400" baseline="-25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34</a:t>
                      </a:r>
                      <a:r>
                        <a:rPr lang="it-IT" sz="1400" baseline="0" dirty="0" smtClean="0">
                          <a:effectLst/>
                        </a:rPr>
                        <a:t>  cm</a:t>
                      </a:r>
                      <a:r>
                        <a:rPr lang="it-IT" sz="1400" baseline="30000" dirty="0" smtClean="0">
                          <a:effectLst/>
                        </a:rPr>
                        <a:t>-2</a:t>
                      </a:r>
                      <a:r>
                        <a:rPr lang="it-IT" sz="1400" baseline="0" dirty="0" smtClean="0">
                          <a:effectLst/>
                        </a:rPr>
                        <a:t>s</a:t>
                      </a:r>
                      <a:r>
                        <a:rPr lang="it-IT" sz="1400" baseline="30000" dirty="0" smtClean="0">
                          <a:effectLst/>
                        </a:rPr>
                        <a:t>-1</a:t>
                      </a:r>
                      <a:r>
                        <a:rPr lang="it-IT" sz="1400" baseline="0" dirty="0" smtClean="0">
                          <a:effectLst/>
                        </a:rPr>
                        <a:t>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Max. Avg. Peak-pile-up density/Pile-up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[ev./mm]/[ev./xing]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BCMS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2592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295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0.46/45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Standard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2736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320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0.46/45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0339"/>
              </p:ext>
            </p:extLst>
          </p:nvPr>
        </p:nvGraphicFramePr>
        <p:xfrm>
          <a:off x="2011680" y="3395464"/>
          <a:ext cx="4937761" cy="13238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718"/>
                <a:gridCol w="1372546"/>
                <a:gridCol w="1097180"/>
                <a:gridCol w="149531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L</a:t>
                      </a:r>
                      <a:r>
                        <a:rPr lang="it-IT" sz="1400" baseline="-25000" dirty="0" err="1" smtClean="0">
                          <a:effectLst/>
                        </a:rPr>
                        <a:t>lev</a:t>
                      </a:r>
                      <a:endParaRPr lang="it-IT" sz="1400" baseline="-25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34</a:t>
                      </a:r>
                      <a:r>
                        <a:rPr lang="it-IT" sz="1400" baseline="0" dirty="0" smtClean="0">
                          <a:effectLst/>
                        </a:rPr>
                        <a:t>  cm</a:t>
                      </a:r>
                      <a:r>
                        <a:rPr lang="it-IT" sz="1400" baseline="30000" dirty="0" smtClean="0">
                          <a:effectLst/>
                        </a:rPr>
                        <a:t>-2</a:t>
                      </a:r>
                      <a:r>
                        <a:rPr lang="it-IT" sz="1400" baseline="0" dirty="0" smtClean="0">
                          <a:effectLst/>
                        </a:rPr>
                        <a:t>s</a:t>
                      </a:r>
                      <a:r>
                        <a:rPr lang="it-IT" sz="1400" baseline="30000" dirty="0" smtClean="0">
                          <a:effectLst/>
                        </a:rPr>
                        <a:t>-1</a:t>
                      </a:r>
                      <a:r>
                        <a:rPr lang="it-IT" sz="1400" baseline="0" dirty="0" smtClean="0">
                          <a:effectLst/>
                        </a:rPr>
                        <a:t>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Lev.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time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[h]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Opt</a:t>
                      </a:r>
                      <a:r>
                        <a:rPr lang="it-IT" sz="1400" dirty="0" smtClean="0">
                          <a:effectLst/>
                        </a:rPr>
                        <a:t>. </a:t>
                      </a:r>
                      <a:r>
                        <a:rPr lang="it-IT" sz="1400" dirty="0" err="1" smtClean="0">
                          <a:effectLst/>
                        </a:rPr>
                        <a:t>Fill</a:t>
                      </a:r>
                      <a:r>
                        <a:rPr lang="it-IT" sz="1400" dirty="0" smtClean="0">
                          <a:effectLst/>
                        </a:rPr>
                        <a:t> </a:t>
                      </a:r>
                      <a:r>
                        <a:rPr lang="it-IT" sz="1400" dirty="0" err="1" smtClean="0">
                          <a:effectLst/>
                        </a:rPr>
                        <a:t>length</a:t>
                      </a:r>
                      <a:endParaRPr lang="it-IT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[h]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BCMS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Standard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8.1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064917"/>
              </p:ext>
            </p:extLst>
          </p:nvPr>
        </p:nvGraphicFramePr>
        <p:xfrm>
          <a:off x="7103110" y="803319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825480" imgH="431640" progId="Equation.3">
                  <p:embed/>
                </p:oleObj>
              </mc:Choice>
              <mc:Fallback>
                <p:oleObj name="Equation" r:id="rId3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3110" y="803319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9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5373"/>
            <a:ext cx="9144000" cy="368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L. Rossi @MAP CM 28 May 2014</a:t>
            </a:r>
            <a:endParaRPr lang="en-GB" dirty="0"/>
          </a:p>
        </p:txBody>
      </p:sp>
      <p:sp>
        <p:nvSpPr>
          <p:cNvPr id="6" name="Up Arrow Callout 5"/>
          <p:cNvSpPr/>
          <p:nvPr/>
        </p:nvSpPr>
        <p:spPr>
          <a:xfrm>
            <a:off x="107504" y="4077072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0.75 10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50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high pile up </a:t>
            </a:r>
            <a:r>
              <a:rPr lang="fr-CH" b="1" dirty="0" smtClean="0">
                <a:sym typeface="Symbol"/>
              </a:rPr>
              <a:t>40</a:t>
            </a:r>
            <a:r>
              <a:rPr lang="fr-CH" b="1" dirty="0" smtClean="0"/>
              <a:t> </a:t>
            </a:r>
            <a:endParaRPr lang="en-GB" b="1" dirty="0"/>
          </a:p>
        </p:txBody>
      </p:sp>
      <p:sp>
        <p:nvSpPr>
          <p:cNvPr id="7" name="Up Arrow Callout 6"/>
          <p:cNvSpPr/>
          <p:nvPr/>
        </p:nvSpPr>
        <p:spPr>
          <a:xfrm>
            <a:off x="2571124" y="4077072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1.5 10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25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pile up </a:t>
            </a:r>
            <a:r>
              <a:rPr lang="fr-CH" b="1" dirty="0" smtClean="0">
                <a:sym typeface="Symbol"/>
              </a:rPr>
              <a:t>40</a:t>
            </a:r>
            <a:endParaRPr lang="en-GB" b="1" dirty="0"/>
          </a:p>
        </p:txBody>
      </p:sp>
      <p:sp>
        <p:nvSpPr>
          <p:cNvPr id="8" name="Up Arrow Callout 7"/>
          <p:cNvSpPr/>
          <p:nvPr/>
        </p:nvSpPr>
        <p:spPr>
          <a:xfrm>
            <a:off x="4644008" y="4077072"/>
            <a:ext cx="2088232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1.7-2.2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25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 pile up </a:t>
            </a:r>
            <a:r>
              <a:rPr lang="fr-CH" b="1" dirty="0" smtClean="0">
                <a:sym typeface="Symbol"/>
              </a:rPr>
              <a:t>60</a:t>
            </a:r>
            <a:endParaRPr lang="en-GB" b="1" dirty="0"/>
          </a:p>
        </p:txBody>
      </p:sp>
      <p:sp>
        <p:nvSpPr>
          <p:cNvPr id="3" name="Oval 2"/>
          <p:cNvSpPr/>
          <p:nvPr/>
        </p:nvSpPr>
        <p:spPr>
          <a:xfrm>
            <a:off x="5356954" y="2240280"/>
            <a:ext cx="1055874" cy="58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orizontal Scroll 4"/>
          <p:cNvSpPr/>
          <p:nvPr/>
        </p:nvSpPr>
        <p:spPr>
          <a:xfrm>
            <a:off x="6880879" y="4293096"/>
            <a:ext cx="2155617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 smtClean="0"/>
              <a:t>Technical</a:t>
            </a:r>
            <a:r>
              <a:rPr lang="fr-CH" b="1" dirty="0" smtClean="0"/>
              <a:t> </a:t>
            </a:r>
            <a:r>
              <a:rPr lang="fr-CH" b="1" dirty="0" err="1" smtClean="0"/>
              <a:t>limits</a:t>
            </a:r>
            <a:r>
              <a:rPr lang="fr-CH" b="1" dirty="0" smtClean="0"/>
              <a:t> (</a:t>
            </a:r>
            <a:r>
              <a:rPr lang="fr-CH" b="1" dirty="0" err="1" smtClean="0"/>
              <a:t>experiments</a:t>
            </a:r>
            <a:r>
              <a:rPr lang="fr-CH" b="1" dirty="0" smtClean="0"/>
              <a:t>, </a:t>
            </a:r>
            <a:r>
              <a:rPr lang="fr-CH" b="1" dirty="0" err="1" smtClean="0"/>
              <a:t>too</a:t>
            </a:r>
            <a:r>
              <a:rPr lang="fr-CH" b="1" dirty="0" smtClean="0"/>
              <a:t>) </a:t>
            </a:r>
            <a:r>
              <a:rPr lang="fr-CH" b="1" dirty="0" err="1" smtClean="0"/>
              <a:t>like</a:t>
            </a:r>
            <a:r>
              <a:rPr lang="fr-CH" b="1" dirty="0" smtClean="0"/>
              <a:t> 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412827" y="2820360"/>
            <a:ext cx="1130973" cy="155459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56953" y="3139440"/>
            <a:ext cx="901178" cy="336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315165" y="3537011"/>
            <a:ext cx="834149" cy="8379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D553D58-F42B-43B9-BDA1-90638D0CBA0D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HiLumiLHC_PresentationTemplate</Template>
  <TotalTime>430</TotalTime>
  <Words>2651</Words>
  <Application>Microsoft Office PowerPoint</Application>
  <PresentationFormat>On-screen Show (4:3)</PresentationFormat>
  <Paragraphs>560</Paragraphs>
  <Slides>51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HiLumiLHC_PresentationTemplate</vt:lpstr>
      <vt:lpstr>Equation</vt:lpstr>
      <vt:lpstr>LHC, HL-LHC and future upgrades</vt:lpstr>
      <vt:lpstr>Splice consolidation: why?</vt:lpstr>
      <vt:lpstr>Wor ahead of uis (2 years ago)</vt:lpstr>
      <vt:lpstr>PowerPoint Presentation</vt:lpstr>
      <vt:lpstr>Other works : R2E</vt:lpstr>
      <vt:lpstr>And many others</vt:lpstr>
      <vt:lpstr>Key points</vt:lpstr>
      <vt:lpstr>PowerPoint Presentation</vt:lpstr>
      <vt:lpstr>PowerPoint Presentation</vt:lpstr>
      <vt:lpstr>Mantain and increase physics reach</vt:lpstr>
      <vt:lpstr>Goal of High Luminosity LHC (HL-LHC) as fixed in November 2010</vt:lpstr>
      <vt:lpstr>This goal would be reached in 2036</vt:lpstr>
      <vt:lpstr>Technical bottlenecks Cryogenics P4</vt:lpstr>
      <vt:lpstr>Triplet and MS connection to main arc</vt:lpstr>
      <vt:lpstr>Cryogenic load: sector 4</vt:lpstr>
      <vt:lpstr>IT cryoplants and new LSS QRL</vt:lpstr>
      <vt:lpstr>Displacing EPC and DFB in the adjacent TDZ tunnel ( 500 m away) via SC links</vt:lpstr>
      <vt:lpstr>Availability: SC links  removal of  EPCs, DFBs from tunnel to surface</vt:lpstr>
      <vt:lpstr>PowerPoint Presentation</vt:lpstr>
      <vt:lpstr>QPS boxes and intervention time</vt:lpstr>
      <vt:lpstr>R2E improvement. Need further for 1-3 fb-1/day!</vt:lpstr>
      <vt:lpstr>The big technical bottleneck: Radiation damage to triplet</vt:lpstr>
      <vt:lpstr>The most straight forward action: reducing beam size with a «local» action</vt:lpstr>
      <vt:lpstr>Parameters (PLC web page) </vt:lpstr>
      <vt:lpstr>The critical zone around IP1 and IP5</vt:lpstr>
      <vt:lpstr>Magnet the progress</vt:lpstr>
      <vt:lpstr>New Interaction Region lay out</vt:lpstr>
      <vt:lpstr>LHC low-β quads: steps in magnet technology from LHC toward HL-LHC </vt:lpstr>
      <vt:lpstr>MQXF  (IT quads)</vt:lpstr>
      <vt:lpstr>The Achromatic Telescopic Squeezing (ATS) scheme </vt:lpstr>
      <vt:lpstr>The Achromatic Telescopic Squeezing (ATS) scheme (2/2)</vt:lpstr>
      <vt:lpstr>Effect of the crab cavities</vt:lpstr>
      <vt:lpstr>Crab Cavity, for p-beam rotation   at 10 fs level!</vt:lpstr>
      <vt:lpstr>And excellent results: RF dipole &gt; 5 MV ¼ w and 4-rods also tested (1.5 MV)  cleaning &amp; vacuum issues: new test under way</vt:lpstr>
      <vt:lpstr>Crab Cavities for fast beam rotation</vt:lpstr>
      <vt:lpstr>Latest cavity designs  toward accelerator </vt:lpstr>
      <vt:lpstr>P2 - DS collimators ions – 11 T (LS2 -2018)</vt:lpstr>
      <vt:lpstr>Low impedence collimators(LS2 &amp; LS3)</vt:lpstr>
      <vt:lpstr>SCRF 800 MHz harmonic: under study </vt:lpstr>
      <vt:lpstr>Halo control (hollow e-lens)</vt:lpstr>
      <vt:lpstr>Controlling diffusion rate: hollow e-lens</vt:lpstr>
      <vt:lpstr>The Crab-kissing (CK) scheme for pile-up density shaping and leveling (S. Fartoukh)</vt:lpstr>
      <vt:lpstr>Collaboration: the long way</vt:lpstr>
      <vt:lpstr>PowerPoint Presentation</vt:lpstr>
      <vt:lpstr>In-kind contribution and Collaboration for HW design and prototypes</vt:lpstr>
      <vt:lpstr>In-kind contribution and Collaboration for HW design and prototypes</vt:lpstr>
      <vt:lpstr>Implementation plan</vt:lpstr>
      <vt:lpstr>2025 is tomorrow: what we can do for after 2025? Look at LHC timeline</vt:lpstr>
      <vt:lpstr>PowerPoint Presentation</vt:lpstr>
      <vt:lpstr>PowerPoint Presentation</vt:lpstr>
      <vt:lpstr>The main (but not unique) R&amp;D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HiLumi collaborators</dc:title>
  <dc:creator>Cecile Noels</dc:creator>
  <cp:lastModifiedBy>Lucio Rossi</cp:lastModifiedBy>
  <cp:revision>49</cp:revision>
  <dcterms:created xsi:type="dcterms:W3CDTF">2011-12-13T14:40:13Z</dcterms:created>
  <dcterms:modified xsi:type="dcterms:W3CDTF">2014-05-28T12:29:59Z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