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3"/>
  </p:notesMasterIdLst>
  <p:handoutMasterIdLst>
    <p:handoutMasterId r:id="rId14"/>
  </p:handoutMasterIdLst>
  <p:sldIdLst>
    <p:sldId id="256" r:id="rId2"/>
    <p:sldId id="266" r:id="rId3"/>
    <p:sldId id="257" r:id="rId4"/>
    <p:sldId id="258" r:id="rId5"/>
    <p:sldId id="259" r:id="rId6"/>
    <p:sldId id="261" r:id="rId7"/>
    <p:sldId id="260" r:id="rId8"/>
    <p:sldId id="262" r:id="rId9"/>
    <p:sldId id="263" r:id="rId10"/>
    <p:sldId id="264" r:id="rId11"/>
    <p:sldId id="267"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2" d="100"/>
          <a:sy n="92" d="100"/>
        </p:scale>
        <p:origin x="-49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9D71798-7109-A646-82EE-A9CC52882449}" type="datetimeFigureOut">
              <a:rPr lang="en-US" smtClean="0"/>
              <a:t>5/31/14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3FA1BB3-5100-3543-9876-AC697695BBED}" type="slidenum">
              <a:rPr lang="en-US" smtClean="0"/>
              <a:t>‹#›</a:t>
            </a:fld>
            <a:endParaRPr lang="en-US"/>
          </a:p>
        </p:txBody>
      </p:sp>
    </p:spTree>
    <p:extLst>
      <p:ext uri="{BB962C8B-B14F-4D97-AF65-F5344CB8AC3E}">
        <p14:creationId xmlns:p14="http://schemas.microsoft.com/office/powerpoint/2010/main" val="27834381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45609B-7A1E-3545-9FFE-1E279509EC88}" type="datetimeFigureOut">
              <a:rPr lang="en-US" smtClean="0"/>
              <a:t>5/31/14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AD3A02-658B-BE4A-BB12-DA51C3DF11B4}" type="slidenum">
              <a:rPr lang="en-US" smtClean="0"/>
              <a:t>‹#›</a:t>
            </a:fld>
            <a:endParaRPr lang="en-US"/>
          </a:p>
        </p:txBody>
      </p:sp>
    </p:spTree>
    <p:extLst>
      <p:ext uri="{BB962C8B-B14F-4D97-AF65-F5344CB8AC3E}">
        <p14:creationId xmlns:p14="http://schemas.microsoft.com/office/powerpoint/2010/main" val="20913714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FED649-16BF-0845-8A16-6FD9FED2180D}" type="datetime1">
              <a:rPr lang="en-US" smtClean="0"/>
              <a:t>5/31/14</a:t>
            </a:fld>
            <a:endParaRPr lang="en-US"/>
          </a:p>
        </p:txBody>
      </p:sp>
      <p:sp>
        <p:nvSpPr>
          <p:cNvPr id="5" name="Footer Placeholder 4"/>
          <p:cNvSpPr>
            <a:spLocks noGrp="1"/>
          </p:cNvSpPr>
          <p:nvPr>
            <p:ph type="ftr" sz="quarter" idx="11"/>
          </p:nvPr>
        </p:nvSpPr>
        <p:spPr/>
        <p:txBody>
          <a:bodyPr/>
          <a:lstStyle/>
          <a:p>
            <a:r>
              <a:rPr lang="en-US" smtClean="0"/>
              <a:t>P. Snopok, Cooling Session Summary</a:t>
            </a:r>
            <a:endParaRPr lang="en-US"/>
          </a:p>
        </p:txBody>
      </p:sp>
      <p:sp>
        <p:nvSpPr>
          <p:cNvPr id="6" name="Slide Number Placeholder 5"/>
          <p:cNvSpPr>
            <a:spLocks noGrp="1"/>
          </p:cNvSpPr>
          <p:nvPr>
            <p:ph type="sldNum" sz="quarter" idx="12"/>
          </p:nvPr>
        </p:nvSpPr>
        <p:spPr/>
        <p:txBody>
          <a:bodyPr/>
          <a:lstStyle/>
          <a:p>
            <a:fld id="{7B1E1895-CA12-BA42-87C9-A7B7ADC18F24}" type="slidenum">
              <a:rPr lang="en-US" smtClean="0"/>
              <a:t>‹#›</a:t>
            </a:fld>
            <a:endParaRPr lang="en-US"/>
          </a:p>
        </p:txBody>
      </p:sp>
    </p:spTree>
    <p:extLst>
      <p:ext uri="{BB962C8B-B14F-4D97-AF65-F5344CB8AC3E}">
        <p14:creationId xmlns:p14="http://schemas.microsoft.com/office/powerpoint/2010/main" val="1489315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A9A0AF-0953-CB40-9445-2A13DB2CC3CA}" type="datetime1">
              <a:rPr lang="en-US" smtClean="0"/>
              <a:t>5/31/14</a:t>
            </a:fld>
            <a:endParaRPr lang="en-US"/>
          </a:p>
        </p:txBody>
      </p:sp>
      <p:sp>
        <p:nvSpPr>
          <p:cNvPr id="5" name="Footer Placeholder 4"/>
          <p:cNvSpPr>
            <a:spLocks noGrp="1"/>
          </p:cNvSpPr>
          <p:nvPr>
            <p:ph type="ftr" sz="quarter" idx="11"/>
          </p:nvPr>
        </p:nvSpPr>
        <p:spPr/>
        <p:txBody>
          <a:bodyPr/>
          <a:lstStyle/>
          <a:p>
            <a:r>
              <a:rPr lang="en-US" smtClean="0"/>
              <a:t>P. Snopok, Cooling Session Summary</a:t>
            </a:r>
            <a:endParaRPr lang="en-US"/>
          </a:p>
        </p:txBody>
      </p:sp>
      <p:sp>
        <p:nvSpPr>
          <p:cNvPr id="6" name="Slide Number Placeholder 5"/>
          <p:cNvSpPr>
            <a:spLocks noGrp="1"/>
          </p:cNvSpPr>
          <p:nvPr>
            <p:ph type="sldNum" sz="quarter" idx="12"/>
          </p:nvPr>
        </p:nvSpPr>
        <p:spPr/>
        <p:txBody>
          <a:bodyPr/>
          <a:lstStyle/>
          <a:p>
            <a:fld id="{7B1E1895-CA12-BA42-87C9-A7B7ADC18F24}" type="slidenum">
              <a:rPr lang="en-US" smtClean="0"/>
              <a:t>‹#›</a:t>
            </a:fld>
            <a:endParaRPr lang="en-US"/>
          </a:p>
        </p:txBody>
      </p:sp>
    </p:spTree>
    <p:extLst>
      <p:ext uri="{BB962C8B-B14F-4D97-AF65-F5344CB8AC3E}">
        <p14:creationId xmlns:p14="http://schemas.microsoft.com/office/powerpoint/2010/main" val="12731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4C86A9-C588-9D44-B418-A1A8D6E80097}" type="datetime1">
              <a:rPr lang="en-US" smtClean="0"/>
              <a:t>5/31/14</a:t>
            </a:fld>
            <a:endParaRPr lang="en-US"/>
          </a:p>
        </p:txBody>
      </p:sp>
      <p:sp>
        <p:nvSpPr>
          <p:cNvPr id="5" name="Footer Placeholder 4"/>
          <p:cNvSpPr>
            <a:spLocks noGrp="1"/>
          </p:cNvSpPr>
          <p:nvPr>
            <p:ph type="ftr" sz="quarter" idx="11"/>
          </p:nvPr>
        </p:nvSpPr>
        <p:spPr/>
        <p:txBody>
          <a:bodyPr/>
          <a:lstStyle/>
          <a:p>
            <a:r>
              <a:rPr lang="en-US" smtClean="0"/>
              <a:t>P. Snopok, Cooling Session Summary</a:t>
            </a:r>
            <a:endParaRPr lang="en-US"/>
          </a:p>
        </p:txBody>
      </p:sp>
      <p:sp>
        <p:nvSpPr>
          <p:cNvPr id="6" name="Slide Number Placeholder 5"/>
          <p:cNvSpPr>
            <a:spLocks noGrp="1"/>
          </p:cNvSpPr>
          <p:nvPr>
            <p:ph type="sldNum" sz="quarter" idx="12"/>
          </p:nvPr>
        </p:nvSpPr>
        <p:spPr/>
        <p:txBody>
          <a:bodyPr/>
          <a:lstStyle/>
          <a:p>
            <a:fld id="{7B1E1895-CA12-BA42-87C9-A7B7ADC18F24}" type="slidenum">
              <a:rPr lang="en-US" smtClean="0"/>
              <a:t>‹#›</a:t>
            </a:fld>
            <a:endParaRPr lang="en-US"/>
          </a:p>
        </p:txBody>
      </p:sp>
    </p:spTree>
    <p:extLst>
      <p:ext uri="{BB962C8B-B14F-4D97-AF65-F5344CB8AC3E}">
        <p14:creationId xmlns:p14="http://schemas.microsoft.com/office/powerpoint/2010/main" val="679621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129C34-9C80-7745-BA47-FC966C18146E}" type="datetime1">
              <a:rPr lang="en-US" smtClean="0"/>
              <a:t>5/31/14</a:t>
            </a:fld>
            <a:endParaRPr lang="en-US"/>
          </a:p>
        </p:txBody>
      </p:sp>
      <p:sp>
        <p:nvSpPr>
          <p:cNvPr id="5" name="Footer Placeholder 4"/>
          <p:cNvSpPr>
            <a:spLocks noGrp="1"/>
          </p:cNvSpPr>
          <p:nvPr>
            <p:ph type="ftr" sz="quarter" idx="11"/>
          </p:nvPr>
        </p:nvSpPr>
        <p:spPr/>
        <p:txBody>
          <a:bodyPr/>
          <a:lstStyle/>
          <a:p>
            <a:r>
              <a:rPr lang="en-US" smtClean="0"/>
              <a:t>P. Snopok, Cooling Session Summary</a:t>
            </a:r>
            <a:endParaRPr lang="en-US"/>
          </a:p>
        </p:txBody>
      </p:sp>
      <p:sp>
        <p:nvSpPr>
          <p:cNvPr id="6" name="Slide Number Placeholder 5"/>
          <p:cNvSpPr>
            <a:spLocks noGrp="1"/>
          </p:cNvSpPr>
          <p:nvPr>
            <p:ph type="sldNum" sz="quarter" idx="12"/>
          </p:nvPr>
        </p:nvSpPr>
        <p:spPr/>
        <p:txBody>
          <a:bodyPr/>
          <a:lstStyle/>
          <a:p>
            <a:fld id="{7B1E1895-CA12-BA42-87C9-A7B7ADC18F24}" type="slidenum">
              <a:rPr lang="en-US" smtClean="0"/>
              <a:t>‹#›</a:t>
            </a:fld>
            <a:endParaRPr lang="en-US"/>
          </a:p>
        </p:txBody>
      </p:sp>
    </p:spTree>
    <p:extLst>
      <p:ext uri="{BB962C8B-B14F-4D97-AF65-F5344CB8AC3E}">
        <p14:creationId xmlns:p14="http://schemas.microsoft.com/office/powerpoint/2010/main" val="255911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2E2879-5A64-964E-A913-3A8DAD901D0E}" type="datetime1">
              <a:rPr lang="en-US" smtClean="0"/>
              <a:t>5/31/14</a:t>
            </a:fld>
            <a:endParaRPr lang="en-US"/>
          </a:p>
        </p:txBody>
      </p:sp>
      <p:sp>
        <p:nvSpPr>
          <p:cNvPr id="5" name="Footer Placeholder 4"/>
          <p:cNvSpPr>
            <a:spLocks noGrp="1"/>
          </p:cNvSpPr>
          <p:nvPr>
            <p:ph type="ftr" sz="quarter" idx="11"/>
          </p:nvPr>
        </p:nvSpPr>
        <p:spPr/>
        <p:txBody>
          <a:bodyPr/>
          <a:lstStyle/>
          <a:p>
            <a:r>
              <a:rPr lang="en-US" smtClean="0"/>
              <a:t>P. Snopok, Cooling Session Summary</a:t>
            </a:r>
            <a:endParaRPr lang="en-US"/>
          </a:p>
        </p:txBody>
      </p:sp>
      <p:sp>
        <p:nvSpPr>
          <p:cNvPr id="6" name="Slide Number Placeholder 5"/>
          <p:cNvSpPr>
            <a:spLocks noGrp="1"/>
          </p:cNvSpPr>
          <p:nvPr>
            <p:ph type="sldNum" sz="quarter" idx="12"/>
          </p:nvPr>
        </p:nvSpPr>
        <p:spPr/>
        <p:txBody>
          <a:bodyPr/>
          <a:lstStyle/>
          <a:p>
            <a:fld id="{7B1E1895-CA12-BA42-87C9-A7B7ADC18F24}" type="slidenum">
              <a:rPr lang="en-US" smtClean="0"/>
              <a:t>‹#›</a:t>
            </a:fld>
            <a:endParaRPr lang="en-US"/>
          </a:p>
        </p:txBody>
      </p:sp>
    </p:spTree>
    <p:extLst>
      <p:ext uri="{BB962C8B-B14F-4D97-AF65-F5344CB8AC3E}">
        <p14:creationId xmlns:p14="http://schemas.microsoft.com/office/powerpoint/2010/main" val="196079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075EA5-40AE-AD4C-8B34-E31158A351E6}" type="datetime1">
              <a:rPr lang="en-US" smtClean="0"/>
              <a:t>5/31/14</a:t>
            </a:fld>
            <a:endParaRPr lang="en-US"/>
          </a:p>
        </p:txBody>
      </p:sp>
      <p:sp>
        <p:nvSpPr>
          <p:cNvPr id="6" name="Footer Placeholder 5"/>
          <p:cNvSpPr>
            <a:spLocks noGrp="1"/>
          </p:cNvSpPr>
          <p:nvPr>
            <p:ph type="ftr" sz="quarter" idx="11"/>
          </p:nvPr>
        </p:nvSpPr>
        <p:spPr/>
        <p:txBody>
          <a:bodyPr/>
          <a:lstStyle/>
          <a:p>
            <a:r>
              <a:rPr lang="en-US" smtClean="0"/>
              <a:t>P. Snopok, Cooling Session Summary</a:t>
            </a:r>
            <a:endParaRPr lang="en-US"/>
          </a:p>
        </p:txBody>
      </p:sp>
      <p:sp>
        <p:nvSpPr>
          <p:cNvPr id="7" name="Slide Number Placeholder 6"/>
          <p:cNvSpPr>
            <a:spLocks noGrp="1"/>
          </p:cNvSpPr>
          <p:nvPr>
            <p:ph type="sldNum" sz="quarter" idx="12"/>
          </p:nvPr>
        </p:nvSpPr>
        <p:spPr/>
        <p:txBody>
          <a:bodyPr/>
          <a:lstStyle/>
          <a:p>
            <a:fld id="{7B1E1895-CA12-BA42-87C9-A7B7ADC18F24}" type="slidenum">
              <a:rPr lang="en-US" smtClean="0"/>
              <a:t>‹#›</a:t>
            </a:fld>
            <a:endParaRPr lang="en-US"/>
          </a:p>
        </p:txBody>
      </p:sp>
    </p:spTree>
    <p:extLst>
      <p:ext uri="{BB962C8B-B14F-4D97-AF65-F5344CB8AC3E}">
        <p14:creationId xmlns:p14="http://schemas.microsoft.com/office/powerpoint/2010/main" val="1153035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22E631-A7A4-E949-8222-1BF02812169B}" type="datetime1">
              <a:rPr lang="en-US" smtClean="0"/>
              <a:t>5/31/14</a:t>
            </a:fld>
            <a:endParaRPr lang="en-US"/>
          </a:p>
        </p:txBody>
      </p:sp>
      <p:sp>
        <p:nvSpPr>
          <p:cNvPr id="8" name="Footer Placeholder 7"/>
          <p:cNvSpPr>
            <a:spLocks noGrp="1"/>
          </p:cNvSpPr>
          <p:nvPr>
            <p:ph type="ftr" sz="quarter" idx="11"/>
          </p:nvPr>
        </p:nvSpPr>
        <p:spPr/>
        <p:txBody>
          <a:bodyPr/>
          <a:lstStyle/>
          <a:p>
            <a:r>
              <a:rPr lang="en-US" smtClean="0"/>
              <a:t>P. Snopok, Cooling Session Summary</a:t>
            </a:r>
            <a:endParaRPr lang="en-US"/>
          </a:p>
        </p:txBody>
      </p:sp>
      <p:sp>
        <p:nvSpPr>
          <p:cNvPr id="9" name="Slide Number Placeholder 8"/>
          <p:cNvSpPr>
            <a:spLocks noGrp="1"/>
          </p:cNvSpPr>
          <p:nvPr>
            <p:ph type="sldNum" sz="quarter" idx="12"/>
          </p:nvPr>
        </p:nvSpPr>
        <p:spPr/>
        <p:txBody>
          <a:bodyPr/>
          <a:lstStyle/>
          <a:p>
            <a:fld id="{7B1E1895-CA12-BA42-87C9-A7B7ADC18F24}" type="slidenum">
              <a:rPr lang="en-US" smtClean="0"/>
              <a:t>‹#›</a:t>
            </a:fld>
            <a:endParaRPr lang="en-US"/>
          </a:p>
        </p:txBody>
      </p:sp>
    </p:spTree>
    <p:extLst>
      <p:ext uri="{BB962C8B-B14F-4D97-AF65-F5344CB8AC3E}">
        <p14:creationId xmlns:p14="http://schemas.microsoft.com/office/powerpoint/2010/main" val="3626665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B6E854-135D-2F46-A6B3-75D8304BC877}" type="datetime1">
              <a:rPr lang="en-US" smtClean="0"/>
              <a:t>5/31/14</a:t>
            </a:fld>
            <a:endParaRPr lang="en-US"/>
          </a:p>
        </p:txBody>
      </p:sp>
      <p:sp>
        <p:nvSpPr>
          <p:cNvPr id="4" name="Footer Placeholder 3"/>
          <p:cNvSpPr>
            <a:spLocks noGrp="1"/>
          </p:cNvSpPr>
          <p:nvPr>
            <p:ph type="ftr" sz="quarter" idx="11"/>
          </p:nvPr>
        </p:nvSpPr>
        <p:spPr/>
        <p:txBody>
          <a:bodyPr/>
          <a:lstStyle/>
          <a:p>
            <a:r>
              <a:rPr lang="en-US" smtClean="0"/>
              <a:t>P. Snopok, Cooling Session Summary</a:t>
            </a:r>
            <a:endParaRPr lang="en-US"/>
          </a:p>
        </p:txBody>
      </p:sp>
      <p:sp>
        <p:nvSpPr>
          <p:cNvPr id="5" name="Slide Number Placeholder 4"/>
          <p:cNvSpPr>
            <a:spLocks noGrp="1"/>
          </p:cNvSpPr>
          <p:nvPr>
            <p:ph type="sldNum" sz="quarter" idx="12"/>
          </p:nvPr>
        </p:nvSpPr>
        <p:spPr/>
        <p:txBody>
          <a:bodyPr/>
          <a:lstStyle/>
          <a:p>
            <a:fld id="{7B1E1895-CA12-BA42-87C9-A7B7ADC18F24}" type="slidenum">
              <a:rPr lang="en-US" smtClean="0"/>
              <a:t>‹#›</a:t>
            </a:fld>
            <a:endParaRPr lang="en-US"/>
          </a:p>
        </p:txBody>
      </p:sp>
    </p:spTree>
    <p:extLst>
      <p:ext uri="{BB962C8B-B14F-4D97-AF65-F5344CB8AC3E}">
        <p14:creationId xmlns:p14="http://schemas.microsoft.com/office/powerpoint/2010/main" val="376965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A1681-8CA7-FC43-B595-CC01EF726A0A}" type="datetime1">
              <a:rPr lang="en-US" smtClean="0"/>
              <a:t>5/31/14</a:t>
            </a:fld>
            <a:endParaRPr lang="en-US"/>
          </a:p>
        </p:txBody>
      </p:sp>
      <p:sp>
        <p:nvSpPr>
          <p:cNvPr id="3" name="Footer Placeholder 2"/>
          <p:cNvSpPr>
            <a:spLocks noGrp="1"/>
          </p:cNvSpPr>
          <p:nvPr>
            <p:ph type="ftr" sz="quarter" idx="11"/>
          </p:nvPr>
        </p:nvSpPr>
        <p:spPr/>
        <p:txBody>
          <a:bodyPr/>
          <a:lstStyle/>
          <a:p>
            <a:r>
              <a:rPr lang="en-US" smtClean="0"/>
              <a:t>P. Snopok, Cooling Session Summary</a:t>
            </a:r>
            <a:endParaRPr lang="en-US"/>
          </a:p>
        </p:txBody>
      </p:sp>
      <p:sp>
        <p:nvSpPr>
          <p:cNvPr id="4" name="Slide Number Placeholder 3"/>
          <p:cNvSpPr>
            <a:spLocks noGrp="1"/>
          </p:cNvSpPr>
          <p:nvPr>
            <p:ph type="sldNum" sz="quarter" idx="12"/>
          </p:nvPr>
        </p:nvSpPr>
        <p:spPr/>
        <p:txBody>
          <a:bodyPr/>
          <a:lstStyle/>
          <a:p>
            <a:fld id="{7B1E1895-CA12-BA42-87C9-A7B7ADC18F24}" type="slidenum">
              <a:rPr lang="en-US" smtClean="0"/>
              <a:t>‹#›</a:t>
            </a:fld>
            <a:endParaRPr lang="en-US"/>
          </a:p>
        </p:txBody>
      </p:sp>
    </p:spTree>
    <p:extLst>
      <p:ext uri="{BB962C8B-B14F-4D97-AF65-F5344CB8AC3E}">
        <p14:creationId xmlns:p14="http://schemas.microsoft.com/office/powerpoint/2010/main" val="1479584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1FA67E-4701-1542-905B-BA2D145A6101}" type="datetime1">
              <a:rPr lang="en-US" smtClean="0"/>
              <a:t>5/31/14</a:t>
            </a:fld>
            <a:endParaRPr lang="en-US"/>
          </a:p>
        </p:txBody>
      </p:sp>
      <p:sp>
        <p:nvSpPr>
          <p:cNvPr id="6" name="Footer Placeholder 5"/>
          <p:cNvSpPr>
            <a:spLocks noGrp="1"/>
          </p:cNvSpPr>
          <p:nvPr>
            <p:ph type="ftr" sz="quarter" idx="11"/>
          </p:nvPr>
        </p:nvSpPr>
        <p:spPr/>
        <p:txBody>
          <a:bodyPr/>
          <a:lstStyle/>
          <a:p>
            <a:r>
              <a:rPr lang="en-US" smtClean="0"/>
              <a:t>P. Snopok, Cooling Session Summary</a:t>
            </a:r>
            <a:endParaRPr lang="en-US"/>
          </a:p>
        </p:txBody>
      </p:sp>
      <p:sp>
        <p:nvSpPr>
          <p:cNvPr id="7" name="Slide Number Placeholder 6"/>
          <p:cNvSpPr>
            <a:spLocks noGrp="1"/>
          </p:cNvSpPr>
          <p:nvPr>
            <p:ph type="sldNum" sz="quarter" idx="12"/>
          </p:nvPr>
        </p:nvSpPr>
        <p:spPr/>
        <p:txBody>
          <a:bodyPr/>
          <a:lstStyle/>
          <a:p>
            <a:fld id="{7B1E1895-CA12-BA42-87C9-A7B7ADC18F24}" type="slidenum">
              <a:rPr lang="en-US" smtClean="0"/>
              <a:t>‹#›</a:t>
            </a:fld>
            <a:endParaRPr lang="en-US"/>
          </a:p>
        </p:txBody>
      </p:sp>
    </p:spTree>
    <p:extLst>
      <p:ext uri="{BB962C8B-B14F-4D97-AF65-F5344CB8AC3E}">
        <p14:creationId xmlns:p14="http://schemas.microsoft.com/office/powerpoint/2010/main" val="2501713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2B3ECC-0110-3849-834E-ECCD228F110A}" type="datetime1">
              <a:rPr lang="en-US" smtClean="0"/>
              <a:t>5/31/14</a:t>
            </a:fld>
            <a:endParaRPr lang="en-US"/>
          </a:p>
        </p:txBody>
      </p:sp>
      <p:sp>
        <p:nvSpPr>
          <p:cNvPr id="6" name="Footer Placeholder 5"/>
          <p:cNvSpPr>
            <a:spLocks noGrp="1"/>
          </p:cNvSpPr>
          <p:nvPr>
            <p:ph type="ftr" sz="quarter" idx="11"/>
          </p:nvPr>
        </p:nvSpPr>
        <p:spPr/>
        <p:txBody>
          <a:bodyPr/>
          <a:lstStyle/>
          <a:p>
            <a:r>
              <a:rPr lang="en-US" smtClean="0"/>
              <a:t>P. Snopok, Cooling Session Summary</a:t>
            </a:r>
            <a:endParaRPr lang="en-US"/>
          </a:p>
        </p:txBody>
      </p:sp>
      <p:sp>
        <p:nvSpPr>
          <p:cNvPr id="7" name="Slide Number Placeholder 6"/>
          <p:cNvSpPr>
            <a:spLocks noGrp="1"/>
          </p:cNvSpPr>
          <p:nvPr>
            <p:ph type="sldNum" sz="quarter" idx="12"/>
          </p:nvPr>
        </p:nvSpPr>
        <p:spPr/>
        <p:txBody>
          <a:bodyPr/>
          <a:lstStyle/>
          <a:p>
            <a:fld id="{7B1E1895-CA12-BA42-87C9-A7B7ADC18F24}" type="slidenum">
              <a:rPr lang="en-US" smtClean="0"/>
              <a:t>‹#›</a:t>
            </a:fld>
            <a:endParaRPr lang="en-US"/>
          </a:p>
        </p:txBody>
      </p:sp>
    </p:spTree>
    <p:extLst>
      <p:ext uri="{BB962C8B-B14F-4D97-AF65-F5344CB8AC3E}">
        <p14:creationId xmlns:p14="http://schemas.microsoft.com/office/powerpoint/2010/main" val="33162467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DA9FD8-F907-D54C-B130-FD17BE6147B7}" type="datetime1">
              <a:rPr lang="en-US" smtClean="0"/>
              <a:t>5/31/14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 Snopok, Cooling Session Summary</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E1895-CA12-BA42-87C9-A7B7ADC18F24}" type="slidenum">
              <a:rPr lang="en-US" smtClean="0"/>
              <a:t>‹#›</a:t>
            </a:fld>
            <a:endParaRPr lang="en-US"/>
          </a:p>
        </p:txBody>
      </p:sp>
    </p:spTree>
    <p:extLst>
      <p:ext uri="{BB962C8B-B14F-4D97-AF65-F5344CB8AC3E}">
        <p14:creationId xmlns:p14="http://schemas.microsoft.com/office/powerpoint/2010/main" val="3234307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Cooling Session Summary</a:t>
            </a:r>
            <a:endParaRPr lang="en-US" dirty="0"/>
          </a:p>
        </p:txBody>
      </p:sp>
      <p:sp>
        <p:nvSpPr>
          <p:cNvPr id="3" name="Subtitle 2"/>
          <p:cNvSpPr>
            <a:spLocks noGrp="1"/>
          </p:cNvSpPr>
          <p:nvPr>
            <p:ph type="subTitle" idx="1"/>
          </p:nvPr>
        </p:nvSpPr>
        <p:spPr/>
        <p:txBody>
          <a:bodyPr/>
          <a:lstStyle/>
          <a:p>
            <a:r>
              <a:rPr lang="en-US" dirty="0" err="1" smtClean="0"/>
              <a:t>Pavel</a:t>
            </a:r>
            <a:r>
              <a:rPr lang="en-US" dirty="0" smtClean="0"/>
              <a:t> </a:t>
            </a:r>
            <a:r>
              <a:rPr lang="en-US" dirty="0" err="1" smtClean="0"/>
              <a:t>Snopok</a:t>
            </a:r>
            <a:r>
              <a:rPr lang="en-US" dirty="0" smtClean="0"/>
              <a:t>, IIT/</a:t>
            </a:r>
            <a:r>
              <a:rPr lang="en-US" dirty="0" err="1" smtClean="0"/>
              <a:t>Fermilab</a:t>
            </a:r>
            <a:endParaRPr lang="en-US" dirty="0" smtClean="0"/>
          </a:p>
          <a:p>
            <a:r>
              <a:rPr lang="en-US" dirty="0" smtClean="0"/>
              <a:t>May 31, 2014</a:t>
            </a:r>
          </a:p>
          <a:p>
            <a:r>
              <a:rPr lang="en-US" dirty="0" smtClean="0"/>
              <a:t>MAP Collaboration Spring Meeting</a:t>
            </a:r>
            <a:endParaRPr lang="en-US" dirty="0"/>
          </a:p>
        </p:txBody>
      </p:sp>
    </p:spTree>
    <p:extLst>
      <p:ext uri="{BB962C8B-B14F-4D97-AF65-F5344CB8AC3E}">
        <p14:creationId xmlns:p14="http://schemas.microsoft.com/office/powerpoint/2010/main" val="290117053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Completed by the end </a:t>
            </a:r>
            <a:br>
              <a:rPr lang="en-US" dirty="0" smtClean="0"/>
            </a:br>
            <a:r>
              <a:rPr lang="en-US" dirty="0" smtClean="0"/>
              <a:t>of this fiscal year</a:t>
            </a:r>
            <a:endParaRPr lang="en-US" dirty="0"/>
          </a:p>
        </p:txBody>
      </p:sp>
      <p:sp>
        <p:nvSpPr>
          <p:cNvPr id="3" name="Content Placeholder 2"/>
          <p:cNvSpPr>
            <a:spLocks noGrp="1"/>
          </p:cNvSpPr>
          <p:nvPr>
            <p:ph idx="1"/>
          </p:nvPr>
        </p:nvSpPr>
        <p:spPr>
          <a:xfrm>
            <a:off x="457200" y="1517364"/>
            <a:ext cx="8229600" cy="4838986"/>
          </a:xfrm>
        </p:spPr>
        <p:txBody>
          <a:bodyPr>
            <a:normAutofit lnSpcReduction="10000"/>
          </a:bodyPr>
          <a:lstStyle/>
          <a:p>
            <a:pPr marL="571500" indent="-571500"/>
            <a:r>
              <a:rPr lang="en-US" dirty="0"/>
              <a:t>T</a:t>
            </a:r>
            <a:r>
              <a:rPr lang="en-US" dirty="0" smtClean="0"/>
              <a:t>echnology specification document for 6D cooling, both VCC and HCC options.</a:t>
            </a:r>
          </a:p>
          <a:p>
            <a:pPr marL="571500" indent="-571500"/>
            <a:r>
              <a:rPr lang="en-US" dirty="0" smtClean="0"/>
              <a:t>Lattice specification for initial cooling.</a:t>
            </a:r>
          </a:p>
          <a:p>
            <a:pPr marL="571500" indent="-571500"/>
            <a:r>
              <a:rPr lang="en-US" dirty="0" smtClean="0"/>
              <a:t>Documents and/or references to all the relevant materials for charge separation, bunch merge, final cooling, and any matching sections (at least at the “concept specification” level, ideally, closer to the “lattice specification” document to the extent possible).</a:t>
            </a:r>
          </a:p>
          <a:p>
            <a:endParaRPr lang="en-US" dirty="0" smtClean="0"/>
          </a:p>
        </p:txBody>
      </p:sp>
      <p:sp>
        <p:nvSpPr>
          <p:cNvPr id="4" name="Date Placeholder 3"/>
          <p:cNvSpPr>
            <a:spLocks noGrp="1"/>
          </p:cNvSpPr>
          <p:nvPr>
            <p:ph type="dt" sz="half" idx="10"/>
          </p:nvPr>
        </p:nvSpPr>
        <p:spPr/>
        <p:txBody>
          <a:bodyPr/>
          <a:lstStyle/>
          <a:p>
            <a:fld id="{D2129C34-9C80-7745-BA47-FC966C18146E}" type="datetime1">
              <a:rPr lang="en-US" smtClean="0"/>
              <a:t>5/31/14</a:t>
            </a:fld>
            <a:endParaRPr lang="en-US"/>
          </a:p>
        </p:txBody>
      </p:sp>
      <p:sp>
        <p:nvSpPr>
          <p:cNvPr id="5" name="Footer Placeholder 4"/>
          <p:cNvSpPr>
            <a:spLocks noGrp="1"/>
          </p:cNvSpPr>
          <p:nvPr>
            <p:ph type="ftr" sz="quarter" idx="11"/>
          </p:nvPr>
        </p:nvSpPr>
        <p:spPr/>
        <p:txBody>
          <a:bodyPr/>
          <a:lstStyle/>
          <a:p>
            <a:r>
              <a:rPr lang="en-US" smtClean="0"/>
              <a:t>P. Snopok, Cooling Session Summary</a:t>
            </a:r>
            <a:endParaRPr lang="en-US"/>
          </a:p>
        </p:txBody>
      </p:sp>
      <p:sp>
        <p:nvSpPr>
          <p:cNvPr id="6" name="Slide Number Placeholder 5"/>
          <p:cNvSpPr>
            <a:spLocks noGrp="1"/>
          </p:cNvSpPr>
          <p:nvPr>
            <p:ph type="sldNum" sz="quarter" idx="12"/>
          </p:nvPr>
        </p:nvSpPr>
        <p:spPr/>
        <p:txBody>
          <a:bodyPr/>
          <a:lstStyle/>
          <a:p>
            <a:fld id="{7B1E1895-CA12-BA42-87C9-A7B7ADC18F24}" type="slidenum">
              <a:rPr lang="en-US" smtClean="0"/>
              <a:t>10</a:t>
            </a:fld>
            <a:endParaRPr lang="en-US"/>
          </a:p>
        </p:txBody>
      </p:sp>
    </p:spTree>
    <p:extLst>
      <p:ext uri="{BB962C8B-B14F-4D97-AF65-F5344CB8AC3E}">
        <p14:creationId xmlns:p14="http://schemas.microsoft.com/office/powerpoint/2010/main" val="59257650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smtClean="0"/>
              <a:t>END</a:t>
            </a:r>
            <a:endParaRPr lang="en-US" dirty="0"/>
          </a:p>
        </p:txBody>
      </p:sp>
      <p:sp>
        <p:nvSpPr>
          <p:cNvPr id="10" name="Subtitle 9"/>
          <p:cNvSpPr>
            <a:spLocks noGrp="1"/>
          </p:cNvSpPr>
          <p:nvPr>
            <p:ph type="subTitle" idx="1"/>
          </p:nvPr>
        </p:nvSpPr>
        <p:spPr/>
        <p:txBody>
          <a:bodyPr/>
          <a:lstStyle/>
          <a:p>
            <a:endParaRPr lang="en-US"/>
          </a:p>
        </p:txBody>
      </p:sp>
      <p:sp>
        <p:nvSpPr>
          <p:cNvPr id="4" name="Date Placeholder 3"/>
          <p:cNvSpPr>
            <a:spLocks noGrp="1"/>
          </p:cNvSpPr>
          <p:nvPr>
            <p:ph type="dt" sz="half" idx="10"/>
          </p:nvPr>
        </p:nvSpPr>
        <p:spPr/>
        <p:txBody>
          <a:bodyPr/>
          <a:lstStyle/>
          <a:p>
            <a:fld id="{D2129C34-9C80-7745-BA47-FC966C18146E}" type="datetime1">
              <a:rPr lang="en-US" smtClean="0"/>
              <a:t>5/31/14</a:t>
            </a:fld>
            <a:endParaRPr lang="en-US"/>
          </a:p>
        </p:txBody>
      </p:sp>
      <p:sp>
        <p:nvSpPr>
          <p:cNvPr id="5" name="Footer Placeholder 4"/>
          <p:cNvSpPr>
            <a:spLocks noGrp="1"/>
          </p:cNvSpPr>
          <p:nvPr>
            <p:ph type="ftr" sz="quarter" idx="11"/>
          </p:nvPr>
        </p:nvSpPr>
        <p:spPr/>
        <p:txBody>
          <a:bodyPr/>
          <a:lstStyle/>
          <a:p>
            <a:r>
              <a:rPr lang="en-US" smtClean="0"/>
              <a:t>P. Snopok, Cooling Session Summary</a:t>
            </a:r>
            <a:endParaRPr lang="en-US"/>
          </a:p>
        </p:txBody>
      </p:sp>
      <p:sp>
        <p:nvSpPr>
          <p:cNvPr id="6" name="Slide Number Placeholder 5"/>
          <p:cNvSpPr>
            <a:spLocks noGrp="1"/>
          </p:cNvSpPr>
          <p:nvPr>
            <p:ph type="sldNum" sz="quarter" idx="12"/>
          </p:nvPr>
        </p:nvSpPr>
        <p:spPr/>
        <p:txBody>
          <a:bodyPr/>
          <a:lstStyle/>
          <a:p>
            <a:fld id="{7B1E1895-CA12-BA42-87C9-A7B7ADC18F24}" type="slidenum">
              <a:rPr lang="en-US" smtClean="0"/>
              <a:t>11</a:t>
            </a:fld>
            <a:endParaRPr lang="en-US"/>
          </a:p>
        </p:txBody>
      </p:sp>
    </p:spTree>
    <p:extLst>
      <p:ext uri="{BB962C8B-B14F-4D97-AF65-F5344CB8AC3E}">
        <p14:creationId xmlns:p14="http://schemas.microsoft.com/office/powerpoint/2010/main" val="283543540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r>
              <a:rPr lang="en-US" dirty="0" smtClean="0"/>
              <a:t>Review of current activities:</a:t>
            </a:r>
          </a:p>
          <a:p>
            <a:pPr lvl="1"/>
            <a:r>
              <a:rPr lang="en-US" dirty="0"/>
              <a:t>i</a:t>
            </a:r>
            <a:r>
              <a:rPr lang="en-US" dirty="0" smtClean="0"/>
              <a:t>nitial cooling;</a:t>
            </a:r>
          </a:p>
          <a:p>
            <a:pPr lvl="1"/>
            <a:r>
              <a:rPr lang="en-US" dirty="0" smtClean="0"/>
              <a:t>charge separation;</a:t>
            </a:r>
          </a:p>
          <a:p>
            <a:pPr lvl="1"/>
            <a:r>
              <a:rPr lang="en-US" dirty="0" smtClean="0"/>
              <a:t>6D cooling channels (VCC/HCC);</a:t>
            </a:r>
          </a:p>
          <a:p>
            <a:pPr lvl="1"/>
            <a:r>
              <a:rPr lang="en-US" dirty="0" smtClean="0"/>
              <a:t>bunch merge;</a:t>
            </a:r>
          </a:p>
          <a:p>
            <a:pPr lvl="1"/>
            <a:r>
              <a:rPr lang="en-US" dirty="0" smtClean="0"/>
              <a:t>final cooling.</a:t>
            </a:r>
          </a:p>
          <a:p>
            <a:r>
              <a:rPr lang="en-US" dirty="0" smtClean="0"/>
              <a:t>Prioritized list of activities.</a:t>
            </a:r>
          </a:p>
          <a:p>
            <a:r>
              <a:rPr lang="en-US" dirty="0" smtClean="0"/>
              <a:t>To be completed by the end of this fiscal </a:t>
            </a:r>
            <a:r>
              <a:rPr lang="en-US" smtClean="0"/>
              <a:t>year</a:t>
            </a:r>
            <a:r>
              <a:rPr lang="en-US" smtClean="0"/>
              <a:t>.</a:t>
            </a:r>
            <a:endParaRPr lang="en-US" dirty="0" smtClean="0"/>
          </a:p>
        </p:txBody>
      </p:sp>
      <p:sp>
        <p:nvSpPr>
          <p:cNvPr id="4" name="Date Placeholder 3"/>
          <p:cNvSpPr>
            <a:spLocks noGrp="1"/>
          </p:cNvSpPr>
          <p:nvPr>
            <p:ph type="dt" sz="half" idx="10"/>
          </p:nvPr>
        </p:nvSpPr>
        <p:spPr/>
        <p:txBody>
          <a:bodyPr/>
          <a:lstStyle/>
          <a:p>
            <a:fld id="{D2129C34-9C80-7745-BA47-FC966C18146E}" type="datetime1">
              <a:rPr lang="en-US" smtClean="0"/>
              <a:t>5/31/14</a:t>
            </a:fld>
            <a:endParaRPr lang="en-US"/>
          </a:p>
        </p:txBody>
      </p:sp>
      <p:sp>
        <p:nvSpPr>
          <p:cNvPr id="5" name="Footer Placeholder 4"/>
          <p:cNvSpPr>
            <a:spLocks noGrp="1"/>
          </p:cNvSpPr>
          <p:nvPr>
            <p:ph type="ftr" sz="quarter" idx="11"/>
          </p:nvPr>
        </p:nvSpPr>
        <p:spPr/>
        <p:txBody>
          <a:bodyPr/>
          <a:lstStyle/>
          <a:p>
            <a:r>
              <a:rPr lang="en-US" smtClean="0"/>
              <a:t>P. Snopok, Cooling Session Summary</a:t>
            </a:r>
            <a:endParaRPr lang="en-US"/>
          </a:p>
        </p:txBody>
      </p:sp>
      <p:sp>
        <p:nvSpPr>
          <p:cNvPr id="6" name="Slide Number Placeholder 5"/>
          <p:cNvSpPr>
            <a:spLocks noGrp="1"/>
          </p:cNvSpPr>
          <p:nvPr>
            <p:ph type="sldNum" sz="quarter" idx="12"/>
          </p:nvPr>
        </p:nvSpPr>
        <p:spPr/>
        <p:txBody>
          <a:bodyPr/>
          <a:lstStyle/>
          <a:p>
            <a:fld id="{7B1E1895-CA12-BA42-87C9-A7B7ADC18F24}" type="slidenum">
              <a:rPr lang="en-US" smtClean="0"/>
              <a:t>2</a:t>
            </a:fld>
            <a:endParaRPr lang="en-US"/>
          </a:p>
        </p:txBody>
      </p:sp>
    </p:spTree>
    <p:extLst>
      <p:ext uri="{BB962C8B-B14F-4D97-AF65-F5344CB8AC3E}">
        <p14:creationId xmlns:p14="http://schemas.microsoft.com/office/powerpoint/2010/main" val="290110857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 of current activities:</a:t>
            </a:r>
            <a:br>
              <a:rPr lang="en-US" dirty="0" smtClean="0"/>
            </a:br>
            <a:r>
              <a:rPr lang="en-US" dirty="0" smtClean="0"/>
              <a:t>initial cooling</a:t>
            </a:r>
            <a:endParaRPr lang="en-US" dirty="0"/>
          </a:p>
        </p:txBody>
      </p:sp>
      <p:sp>
        <p:nvSpPr>
          <p:cNvPr id="3" name="Content Placeholder 2"/>
          <p:cNvSpPr>
            <a:spLocks noGrp="1"/>
          </p:cNvSpPr>
          <p:nvPr>
            <p:ph idx="1"/>
          </p:nvPr>
        </p:nvSpPr>
        <p:spPr>
          <a:xfrm>
            <a:off x="457200" y="1554029"/>
            <a:ext cx="8229600" cy="3181209"/>
          </a:xfrm>
        </p:spPr>
        <p:txBody>
          <a:bodyPr>
            <a:normAutofit fontScale="70000" lnSpcReduction="20000"/>
          </a:bodyPr>
          <a:lstStyle/>
          <a:p>
            <a:r>
              <a:rPr lang="en-US" dirty="0" smtClean="0"/>
              <a:t>New lattice for a gas-filled 325 MHz helical FOFO snake for initial 6D cooling working with both signs.</a:t>
            </a:r>
          </a:p>
          <a:p>
            <a:r>
              <a:rPr lang="en-US" dirty="0" smtClean="0"/>
              <a:t>The effort is documented (see MAP tech note 4377), lattices are provided along with a detailed description.</a:t>
            </a:r>
          </a:p>
          <a:p>
            <a:r>
              <a:rPr lang="en-US" dirty="0" smtClean="0"/>
              <a:t>Helps match HCC to the front end.</a:t>
            </a:r>
          </a:p>
          <a:p>
            <a:r>
              <a:rPr lang="en-US" dirty="0" smtClean="0"/>
              <a:t>Charge separation will be much easier after initial 6D cooling. </a:t>
            </a:r>
          </a:p>
          <a:p>
            <a:r>
              <a:rPr lang="en-US" dirty="0" smtClean="0"/>
              <a:t>Improved </a:t>
            </a:r>
            <a:r>
              <a:rPr lang="en-US" dirty="0" err="1" smtClean="0"/>
              <a:t>muon</a:t>
            </a:r>
            <a:r>
              <a:rPr lang="en-US" dirty="0" smtClean="0"/>
              <a:t> acceleration for NF compared to 4D cooling.</a:t>
            </a:r>
          </a:p>
          <a:p>
            <a:r>
              <a:rPr lang="en-US" dirty="0" smtClean="0"/>
              <a:t>Length: 130 m, transmission:  68% (core of the beam) with decay on, 6D </a:t>
            </a:r>
            <a:r>
              <a:rPr lang="en-US" dirty="0" err="1" smtClean="0"/>
              <a:t>emittance</a:t>
            </a:r>
            <a:r>
              <a:rPr lang="en-US" dirty="0" smtClean="0"/>
              <a:t> reduced two orders of magnitude.</a:t>
            </a:r>
          </a:p>
        </p:txBody>
      </p:sp>
      <p:sp>
        <p:nvSpPr>
          <p:cNvPr id="4" name="Date Placeholder 3"/>
          <p:cNvSpPr>
            <a:spLocks noGrp="1"/>
          </p:cNvSpPr>
          <p:nvPr>
            <p:ph type="dt" sz="half" idx="10"/>
          </p:nvPr>
        </p:nvSpPr>
        <p:spPr/>
        <p:txBody>
          <a:bodyPr/>
          <a:lstStyle/>
          <a:p>
            <a:fld id="{D2129C34-9C80-7745-BA47-FC966C18146E}" type="datetime1">
              <a:rPr lang="en-US" smtClean="0"/>
              <a:t>5/31/14</a:t>
            </a:fld>
            <a:endParaRPr lang="en-US"/>
          </a:p>
        </p:txBody>
      </p:sp>
      <p:sp>
        <p:nvSpPr>
          <p:cNvPr id="5" name="Footer Placeholder 4"/>
          <p:cNvSpPr>
            <a:spLocks noGrp="1"/>
          </p:cNvSpPr>
          <p:nvPr>
            <p:ph type="ftr" sz="quarter" idx="11"/>
          </p:nvPr>
        </p:nvSpPr>
        <p:spPr/>
        <p:txBody>
          <a:bodyPr/>
          <a:lstStyle/>
          <a:p>
            <a:r>
              <a:rPr lang="en-US" smtClean="0"/>
              <a:t>P. Snopok, Cooling Session Summary</a:t>
            </a:r>
            <a:endParaRPr lang="en-US"/>
          </a:p>
        </p:txBody>
      </p:sp>
      <p:sp>
        <p:nvSpPr>
          <p:cNvPr id="6" name="Slide Number Placeholder 5"/>
          <p:cNvSpPr>
            <a:spLocks noGrp="1"/>
          </p:cNvSpPr>
          <p:nvPr>
            <p:ph type="sldNum" sz="quarter" idx="12"/>
          </p:nvPr>
        </p:nvSpPr>
        <p:spPr/>
        <p:txBody>
          <a:bodyPr/>
          <a:lstStyle/>
          <a:p>
            <a:fld id="{7B1E1895-CA12-BA42-87C9-A7B7ADC18F24}" type="slidenum">
              <a:rPr lang="en-US" smtClean="0"/>
              <a:t>3</a:t>
            </a:fld>
            <a:endParaRPr lang="en-US"/>
          </a:p>
        </p:txBody>
      </p:sp>
      <p:pic>
        <p:nvPicPr>
          <p:cNvPr id="11" name="Picture 10" descr="hfofo_snak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2266" y="4584724"/>
            <a:ext cx="4586877" cy="1723246"/>
          </a:xfrm>
          <a:prstGeom prst="rect">
            <a:avLst/>
          </a:prstGeom>
        </p:spPr>
      </p:pic>
    </p:spTree>
    <p:extLst>
      <p:ext uri="{BB962C8B-B14F-4D97-AF65-F5344CB8AC3E}">
        <p14:creationId xmlns:p14="http://schemas.microsoft.com/office/powerpoint/2010/main" val="406468351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 of current activities:</a:t>
            </a:r>
            <a:br>
              <a:rPr lang="en-US" dirty="0" smtClean="0"/>
            </a:br>
            <a:r>
              <a:rPr lang="en-US" dirty="0" smtClean="0"/>
              <a:t>charge separation</a:t>
            </a:r>
            <a:endParaRPr lang="en-US" dirty="0"/>
          </a:p>
        </p:txBody>
      </p:sp>
      <p:sp>
        <p:nvSpPr>
          <p:cNvPr id="3" name="Content Placeholder 2"/>
          <p:cNvSpPr>
            <a:spLocks noGrp="1"/>
          </p:cNvSpPr>
          <p:nvPr>
            <p:ph idx="1"/>
          </p:nvPr>
        </p:nvSpPr>
        <p:spPr>
          <a:xfrm>
            <a:off x="457200" y="1600201"/>
            <a:ext cx="8229600" cy="3411282"/>
          </a:xfrm>
        </p:spPr>
        <p:txBody>
          <a:bodyPr>
            <a:normAutofit fontScale="62500" lnSpcReduction="20000"/>
          </a:bodyPr>
          <a:lstStyle/>
          <a:p>
            <a:r>
              <a:rPr lang="en-US" dirty="0" smtClean="0"/>
              <a:t>Conceptual design of the charge separator is done and published (NA-PAC’13, THPH019). Conceptual = aimed not to design a realistic charge splitter, but to obtain particle distribution that provide the starting point in designing the complete cooling channel.</a:t>
            </a:r>
          </a:p>
          <a:p>
            <a:r>
              <a:rPr lang="en-US" dirty="0" smtClean="0"/>
              <a:t>Designing a realistic charge separator would imply resolving all the fringe field issues and potentially tilting the coils if the path difference for different signs will have a negative impact on performance.</a:t>
            </a:r>
          </a:p>
          <a:p>
            <a:r>
              <a:rPr lang="en-US" dirty="0" smtClean="0"/>
              <a:t>Charge separator is designed with HCC in mind, but VCC can use it as well.</a:t>
            </a:r>
          </a:p>
          <a:p>
            <a:r>
              <a:rPr lang="en-US" dirty="0" smtClean="0"/>
              <a:t>Transmission is 93% for μ</a:t>
            </a:r>
            <a:r>
              <a:rPr lang="en-US" baseline="30000" dirty="0" smtClean="0"/>
              <a:t>+</a:t>
            </a:r>
            <a:r>
              <a:rPr lang="en-US" dirty="0" smtClean="0"/>
              <a:t> and 95% for μ</a:t>
            </a:r>
            <a:r>
              <a:rPr lang="en-US" baseline="30000" dirty="0" smtClean="0"/>
              <a:t>−</a:t>
            </a:r>
            <a:r>
              <a:rPr lang="en-US" dirty="0" smtClean="0"/>
              <a:t>, </a:t>
            </a:r>
            <a:r>
              <a:rPr lang="en-US" dirty="0" err="1" smtClean="0"/>
              <a:t>emittances</a:t>
            </a:r>
            <a:r>
              <a:rPr lang="en-US" dirty="0" smtClean="0"/>
              <a:t> within the acceptance of HCC.</a:t>
            </a:r>
          </a:p>
          <a:p>
            <a:r>
              <a:rPr lang="en-US" dirty="0" smtClean="0"/>
              <a:t>(Preliminary) concepts for combining charge separation and matching into the HCC are being considered, can be applied to VCC as well.</a:t>
            </a:r>
            <a:endParaRPr lang="en-US" dirty="0"/>
          </a:p>
        </p:txBody>
      </p:sp>
      <p:sp>
        <p:nvSpPr>
          <p:cNvPr id="4" name="Date Placeholder 3"/>
          <p:cNvSpPr>
            <a:spLocks noGrp="1"/>
          </p:cNvSpPr>
          <p:nvPr>
            <p:ph type="dt" sz="half" idx="10"/>
          </p:nvPr>
        </p:nvSpPr>
        <p:spPr/>
        <p:txBody>
          <a:bodyPr/>
          <a:lstStyle/>
          <a:p>
            <a:fld id="{D2129C34-9C80-7745-BA47-FC966C18146E}" type="datetime1">
              <a:rPr lang="en-US" smtClean="0"/>
              <a:t>5/31/14</a:t>
            </a:fld>
            <a:endParaRPr lang="en-US"/>
          </a:p>
        </p:txBody>
      </p:sp>
      <p:sp>
        <p:nvSpPr>
          <p:cNvPr id="5" name="Footer Placeholder 4"/>
          <p:cNvSpPr>
            <a:spLocks noGrp="1"/>
          </p:cNvSpPr>
          <p:nvPr>
            <p:ph type="ftr" sz="quarter" idx="11"/>
          </p:nvPr>
        </p:nvSpPr>
        <p:spPr/>
        <p:txBody>
          <a:bodyPr/>
          <a:lstStyle/>
          <a:p>
            <a:r>
              <a:rPr lang="en-US" smtClean="0"/>
              <a:t>P. Snopok, Cooling Session Summary</a:t>
            </a:r>
            <a:endParaRPr lang="en-US"/>
          </a:p>
        </p:txBody>
      </p:sp>
      <p:sp>
        <p:nvSpPr>
          <p:cNvPr id="6" name="Slide Number Placeholder 5"/>
          <p:cNvSpPr>
            <a:spLocks noGrp="1"/>
          </p:cNvSpPr>
          <p:nvPr>
            <p:ph type="sldNum" sz="quarter" idx="12"/>
          </p:nvPr>
        </p:nvSpPr>
        <p:spPr/>
        <p:txBody>
          <a:bodyPr/>
          <a:lstStyle/>
          <a:p>
            <a:fld id="{7B1E1895-CA12-BA42-87C9-A7B7ADC18F24}" type="slidenum">
              <a:rPr lang="en-US" smtClean="0"/>
              <a:t>4</a:t>
            </a:fld>
            <a:endParaRPr lang="en-US"/>
          </a:p>
        </p:txBody>
      </p:sp>
      <p:pic>
        <p:nvPicPr>
          <p:cNvPr id="7" name="Picture 6" descr="hcc_matc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5086" y="5153003"/>
            <a:ext cx="5428343" cy="1263822"/>
          </a:xfrm>
          <a:prstGeom prst="rect">
            <a:avLst/>
          </a:prstGeom>
        </p:spPr>
      </p:pic>
    </p:spTree>
    <p:extLst>
      <p:ext uri="{BB962C8B-B14F-4D97-AF65-F5344CB8AC3E}">
        <p14:creationId xmlns:p14="http://schemas.microsoft.com/office/powerpoint/2010/main" val="428257309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 of current activities:</a:t>
            </a:r>
            <a:br>
              <a:rPr lang="en-US" dirty="0" smtClean="0"/>
            </a:br>
            <a:r>
              <a:rPr lang="en-US" dirty="0" smtClean="0"/>
              <a:t>6D cooling (VCC)</a:t>
            </a:r>
            <a:endParaRPr lang="en-US" dirty="0"/>
          </a:p>
        </p:txBody>
      </p:sp>
      <p:sp>
        <p:nvSpPr>
          <p:cNvPr id="3" name="Content Placeholder 2"/>
          <p:cNvSpPr>
            <a:spLocks noGrp="1"/>
          </p:cNvSpPr>
          <p:nvPr>
            <p:ph idx="1"/>
          </p:nvPr>
        </p:nvSpPr>
        <p:spPr>
          <a:xfrm>
            <a:off x="457200" y="1517364"/>
            <a:ext cx="8229600" cy="4018735"/>
          </a:xfrm>
        </p:spPr>
        <p:txBody>
          <a:bodyPr>
            <a:normAutofit fontScale="70000" lnSpcReduction="20000"/>
          </a:bodyPr>
          <a:lstStyle/>
          <a:p>
            <a:r>
              <a:rPr lang="en-US" dirty="0" smtClean="0"/>
              <a:t>Concept for 6D cooling based on a rectilinear channel is defined, lattices available. Magnets, cavities, and absorbers specified for the cooling channel before and after the merge.</a:t>
            </a:r>
          </a:p>
          <a:p>
            <a:r>
              <a:rPr lang="en-US" dirty="0" smtClean="0"/>
              <a:t>End-to-end simulation (assuming certain bunch merge performance): final </a:t>
            </a:r>
            <a:r>
              <a:rPr lang="en-US" dirty="0" err="1" smtClean="0"/>
              <a:t>emittances</a:t>
            </a:r>
            <a:r>
              <a:rPr lang="en-US" dirty="0" smtClean="0"/>
              <a:t> 0.28 mm (T) [0.30 mm] and 1.57 mm (L) [1.50 mm].</a:t>
            </a:r>
          </a:p>
          <a:p>
            <a:r>
              <a:rPr lang="en-US" dirty="0" smtClean="0"/>
              <a:t>Magnet feasibility study for the last stage with encouraging results.</a:t>
            </a:r>
          </a:p>
          <a:p>
            <a:r>
              <a:rPr lang="en-US" dirty="0" smtClean="0"/>
              <a:t>Configuration with space for diagnostics/cryostats studied.</a:t>
            </a:r>
          </a:p>
          <a:p>
            <a:r>
              <a:rPr lang="en-US" dirty="0" smtClean="0"/>
              <a:t>Cylindrical absorbers instead of wedges studied.</a:t>
            </a:r>
          </a:p>
          <a:p>
            <a:r>
              <a:rPr lang="en-US" dirty="0" smtClean="0"/>
              <a:t>Mechanical and thermal analysis of RF windows initiated.</a:t>
            </a:r>
          </a:p>
          <a:p>
            <a:r>
              <a:rPr lang="en-US" dirty="0" smtClean="0"/>
              <a:t>Some stages need modifications based on the outcomes of the recent VCC workshop.</a:t>
            </a:r>
          </a:p>
        </p:txBody>
      </p:sp>
      <p:sp>
        <p:nvSpPr>
          <p:cNvPr id="4" name="Date Placeholder 3"/>
          <p:cNvSpPr>
            <a:spLocks noGrp="1"/>
          </p:cNvSpPr>
          <p:nvPr>
            <p:ph type="dt" sz="half" idx="10"/>
          </p:nvPr>
        </p:nvSpPr>
        <p:spPr/>
        <p:txBody>
          <a:bodyPr/>
          <a:lstStyle/>
          <a:p>
            <a:fld id="{D2129C34-9C80-7745-BA47-FC966C18146E}" type="datetime1">
              <a:rPr lang="en-US" smtClean="0"/>
              <a:t>5/31/14</a:t>
            </a:fld>
            <a:endParaRPr lang="en-US"/>
          </a:p>
        </p:txBody>
      </p:sp>
      <p:sp>
        <p:nvSpPr>
          <p:cNvPr id="5" name="Footer Placeholder 4"/>
          <p:cNvSpPr>
            <a:spLocks noGrp="1"/>
          </p:cNvSpPr>
          <p:nvPr>
            <p:ph type="ftr" sz="quarter" idx="11"/>
          </p:nvPr>
        </p:nvSpPr>
        <p:spPr/>
        <p:txBody>
          <a:bodyPr/>
          <a:lstStyle/>
          <a:p>
            <a:r>
              <a:rPr lang="en-US" smtClean="0"/>
              <a:t>P. Snopok, Cooling Session Summary</a:t>
            </a:r>
            <a:endParaRPr lang="en-US"/>
          </a:p>
        </p:txBody>
      </p:sp>
      <p:sp>
        <p:nvSpPr>
          <p:cNvPr id="6" name="Slide Number Placeholder 5"/>
          <p:cNvSpPr>
            <a:spLocks noGrp="1"/>
          </p:cNvSpPr>
          <p:nvPr>
            <p:ph type="sldNum" sz="quarter" idx="12"/>
          </p:nvPr>
        </p:nvSpPr>
        <p:spPr/>
        <p:txBody>
          <a:bodyPr/>
          <a:lstStyle/>
          <a:p>
            <a:fld id="{7B1E1895-CA12-BA42-87C9-A7B7ADC18F24}" type="slidenum">
              <a:rPr lang="en-US" smtClean="0"/>
              <a:t>5</a:t>
            </a:fld>
            <a:endParaRPr lang="en-US"/>
          </a:p>
        </p:txBody>
      </p:sp>
      <p:pic>
        <p:nvPicPr>
          <p:cNvPr id="9" name="Picture 8" descr="vc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1777" y="4963118"/>
            <a:ext cx="4195635" cy="1462023"/>
          </a:xfrm>
          <a:prstGeom prst="rect">
            <a:avLst/>
          </a:prstGeom>
        </p:spPr>
      </p:pic>
    </p:spTree>
    <p:extLst>
      <p:ext uri="{BB962C8B-B14F-4D97-AF65-F5344CB8AC3E}">
        <p14:creationId xmlns:p14="http://schemas.microsoft.com/office/powerpoint/2010/main" val="286319008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 of current activities:</a:t>
            </a:r>
            <a:br>
              <a:rPr lang="en-US" dirty="0" smtClean="0"/>
            </a:br>
            <a:r>
              <a:rPr lang="en-US" dirty="0" smtClean="0"/>
              <a:t>bunch merge (VCC)</a:t>
            </a:r>
            <a:endParaRPr lang="en-US" dirty="0"/>
          </a:p>
        </p:txBody>
      </p:sp>
      <p:sp>
        <p:nvSpPr>
          <p:cNvPr id="3" name="Content Placeholder 2"/>
          <p:cNvSpPr>
            <a:spLocks noGrp="1"/>
          </p:cNvSpPr>
          <p:nvPr>
            <p:ph idx="1"/>
          </p:nvPr>
        </p:nvSpPr>
        <p:spPr>
          <a:xfrm>
            <a:off x="457200" y="1517365"/>
            <a:ext cx="8229600" cy="3300838"/>
          </a:xfrm>
        </p:spPr>
        <p:txBody>
          <a:bodyPr>
            <a:normAutofit fontScale="92500" lnSpcReduction="20000"/>
          </a:bodyPr>
          <a:lstStyle/>
          <a:p>
            <a:r>
              <a:rPr lang="en-US" dirty="0" smtClean="0"/>
              <a:t>Longitu</a:t>
            </a:r>
            <a:r>
              <a:rPr lang="en-US" altLang="zh-CN" dirty="0" smtClean="0"/>
              <a:t>dinal</a:t>
            </a:r>
            <a:r>
              <a:rPr lang="zh-CN" altLang="en-US" dirty="0" smtClean="0"/>
              <a:t> </a:t>
            </a:r>
            <a:r>
              <a:rPr lang="en-US" altLang="zh-CN" dirty="0" smtClean="0"/>
              <a:t>merge</a:t>
            </a:r>
            <a:r>
              <a:rPr lang="zh-CN" altLang="en-US" dirty="0" smtClean="0"/>
              <a:t> </a:t>
            </a:r>
            <a:r>
              <a:rPr lang="en-US" altLang="zh-CN" dirty="0" smtClean="0"/>
              <a:t>using</a:t>
            </a:r>
            <a:r>
              <a:rPr lang="zh-CN" altLang="en-US" dirty="0" smtClean="0"/>
              <a:t> </a:t>
            </a:r>
            <a:r>
              <a:rPr lang="en-US" altLang="zh-CN" dirty="0" smtClean="0"/>
              <a:t>idealized</a:t>
            </a:r>
            <a:r>
              <a:rPr lang="zh-CN" altLang="en-US" dirty="0" smtClean="0"/>
              <a:t> </a:t>
            </a:r>
            <a:r>
              <a:rPr lang="en-US" altLang="zh-CN" dirty="0" smtClean="0"/>
              <a:t>RF</a:t>
            </a:r>
            <a:r>
              <a:rPr lang="zh-CN" altLang="en-US" dirty="0" smtClean="0"/>
              <a:t> </a:t>
            </a:r>
            <a:r>
              <a:rPr lang="en-US" altLang="zh-CN" dirty="0" smtClean="0"/>
              <a:t>field</a:t>
            </a:r>
            <a:r>
              <a:rPr lang="zh-CN" altLang="en-US" dirty="0" smtClean="0"/>
              <a:t> </a:t>
            </a:r>
            <a:r>
              <a:rPr lang="en-US" altLang="zh-CN" dirty="0" smtClean="0"/>
              <a:t>is done, matched to the transverse.</a:t>
            </a:r>
          </a:p>
          <a:p>
            <a:r>
              <a:rPr lang="en-US" dirty="0" smtClean="0"/>
              <a:t>Trombone designed (without RF, transverse only), current concentration is on the funnel.</a:t>
            </a:r>
          </a:p>
          <a:p>
            <a:r>
              <a:rPr lang="en-US" dirty="0" smtClean="0"/>
              <a:t>Overall transmission is ≈78%, transverse </a:t>
            </a:r>
            <a:r>
              <a:rPr lang="en-US" dirty="0" err="1" smtClean="0"/>
              <a:t>emittance</a:t>
            </a:r>
            <a:r>
              <a:rPr lang="en-US" dirty="0" smtClean="0"/>
              <a:t> 1.6-&gt;6.8 mm.</a:t>
            </a:r>
          </a:p>
          <a:p>
            <a:r>
              <a:rPr lang="en-US" dirty="0" smtClean="0"/>
              <a:t>More realistic simulations are underway, end-to-end simulation soon.</a:t>
            </a:r>
          </a:p>
        </p:txBody>
      </p:sp>
      <p:sp>
        <p:nvSpPr>
          <p:cNvPr id="4" name="Date Placeholder 3"/>
          <p:cNvSpPr>
            <a:spLocks noGrp="1"/>
          </p:cNvSpPr>
          <p:nvPr>
            <p:ph type="dt" sz="half" idx="10"/>
          </p:nvPr>
        </p:nvSpPr>
        <p:spPr/>
        <p:txBody>
          <a:bodyPr/>
          <a:lstStyle/>
          <a:p>
            <a:fld id="{D2129C34-9C80-7745-BA47-FC966C18146E}" type="datetime1">
              <a:rPr lang="en-US" smtClean="0"/>
              <a:t>5/31/14</a:t>
            </a:fld>
            <a:endParaRPr lang="en-US"/>
          </a:p>
        </p:txBody>
      </p:sp>
      <p:sp>
        <p:nvSpPr>
          <p:cNvPr id="5" name="Footer Placeholder 4"/>
          <p:cNvSpPr>
            <a:spLocks noGrp="1"/>
          </p:cNvSpPr>
          <p:nvPr>
            <p:ph type="ftr" sz="quarter" idx="11"/>
          </p:nvPr>
        </p:nvSpPr>
        <p:spPr/>
        <p:txBody>
          <a:bodyPr/>
          <a:lstStyle/>
          <a:p>
            <a:r>
              <a:rPr lang="en-US" smtClean="0"/>
              <a:t>P. Snopok, Cooling Session Summary</a:t>
            </a:r>
            <a:endParaRPr lang="en-US"/>
          </a:p>
        </p:txBody>
      </p:sp>
      <p:sp>
        <p:nvSpPr>
          <p:cNvPr id="6" name="Slide Number Placeholder 5"/>
          <p:cNvSpPr>
            <a:spLocks noGrp="1"/>
          </p:cNvSpPr>
          <p:nvPr>
            <p:ph type="sldNum" sz="quarter" idx="12"/>
          </p:nvPr>
        </p:nvSpPr>
        <p:spPr/>
        <p:txBody>
          <a:bodyPr/>
          <a:lstStyle/>
          <a:p>
            <a:fld id="{7B1E1895-CA12-BA42-87C9-A7B7ADC18F24}" type="slidenum">
              <a:rPr lang="en-US" smtClean="0"/>
              <a:t>6</a:t>
            </a:fld>
            <a:endParaRPr lang="en-US"/>
          </a:p>
        </p:txBody>
      </p:sp>
      <p:pic>
        <p:nvPicPr>
          <p:cNvPr id="8" name="Picture 7" descr="bunch_mer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7223" y="4818203"/>
            <a:ext cx="5113692" cy="1592857"/>
          </a:xfrm>
          <a:prstGeom prst="rect">
            <a:avLst/>
          </a:prstGeom>
        </p:spPr>
      </p:pic>
    </p:spTree>
    <p:extLst>
      <p:ext uri="{BB962C8B-B14F-4D97-AF65-F5344CB8AC3E}">
        <p14:creationId xmlns:p14="http://schemas.microsoft.com/office/powerpoint/2010/main" val="202254508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 of current activities:</a:t>
            </a:r>
            <a:br>
              <a:rPr lang="en-US" dirty="0" smtClean="0"/>
            </a:br>
            <a:r>
              <a:rPr lang="en-US" dirty="0" smtClean="0"/>
              <a:t>6D cooling (HCC)</a:t>
            </a:r>
            <a:endParaRPr lang="en-US" dirty="0"/>
          </a:p>
        </p:txBody>
      </p:sp>
      <p:sp>
        <p:nvSpPr>
          <p:cNvPr id="3" name="Content Placeholder 2"/>
          <p:cNvSpPr>
            <a:spLocks noGrp="1"/>
          </p:cNvSpPr>
          <p:nvPr>
            <p:ph idx="1"/>
          </p:nvPr>
        </p:nvSpPr>
        <p:spPr>
          <a:xfrm>
            <a:off x="457200" y="1517364"/>
            <a:ext cx="8229600" cy="3222263"/>
          </a:xfrm>
        </p:spPr>
        <p:txBody>
          <a:bodyPr>
            <a:normAutofit fontScale="70000" lnSpcReduction="20000"/>
          </a:bodyPr>
          <a:lstStyle/>
          <a:p>
            <a:pPr marL="571500" indent="-571500"/>
            <a:r>
              <a:rPr lang="en-US" dirty="0" smtClean="0"/>
              <a:t>Matching section design and simulation to improve transmission.</a:t>
            </a:r>
          </a:p>
          <a:p>
            <a:pPr marL="571500" indent="-571500"/>
            <a:r>
              <a:rPr lang="en-US" dirty="0" smtClean="0"/>
              <a:t>Design RF window, study beam loading effect.</a:t>
            </a:r>
          </a:p>
          <a:p>
            <a:pPr marL="571500" indent="-571500"/>
            <a:r>
              <a:rPr lang="en-US" dirty="0" smtClean="0"/>
              <a:t>Design HCC magnet, control helical dipole/gradient ratio via coil tilt, elliptical coils, other techniques.</a:t>
            </a:r>
          </a:p>
          <a:p>
            <a:pPr marL="571500" indent="-571500"/>
            <a:r>
              <a:rPr lang="en-US" dirty="0" smtClean="0"/>
              <a:t>Nb</a:t>
            </a:r>
            <a:r>
              <a:rPr lang="en-US" baseline="-25000" dirty="0" smtClean="0"/>
              <a:t>3</a:t>
            </a:r>
            <a:r>
              <a:rPr lang="en-US" dirty="0" smtClean="0"/>
              <a:t>Sn helical solenoid prototype is being designed.</a:t>
            </a:r>
          </a:p>
          <a:p>
            <a:pPr marL="571500" indent="-571500"/>
            <a:r>
              <a:rPr lang="en-US" dirty="0" smtClean="0"/>
              <a:t>Dielectric-loaded gas-filled RF cavity test is being prepared.</a:t>
            </a:r>
          </a:p>
          <a:p>
            <a:pPr marL="571500" indent="-571500"/>
            <a:r>
              <a:rPr lang="en-US" dirty="0" smtClean="0"/>
              <a:t>Gas-plasma chemistry simulations are underway.</a:t>
            </a:r>
          </a:p>
          <a:p>
            <a:pPr marL="571500" indent="-571500"/>
            <a:r>
              <a:rPr lang="en-US" dirty="0" smtClean="0"/>
              <a:t>Simulations for complete helical bunch merge subsystem with parameters representative of current HCC designs are underway.</a:t>
            </a:r>
          </a:p>
          <a:p>
            <a:pPr marL="571500" indent="-571500"/>
            <a:endParaRPr lang="en-US" dirty="0" smtClean="0"/>
          </a:p>
          <a:p>
            <a:endParaRPr lang="en-US" dirty="0" smtClean="0"/>
          </a:p>
        </p:txBody>
      </p:sp>
      <p:sp>
        <p:nvSpPr>
          <p:cNvPr id="4" name="Date Placeholder 3"/>
          <p:cNvSpPr>
            <a:spLocks noGrp="1"/>
          </p:cNvSpPr>
          <p:nvPr>
            <p:ph type="dt" sz="half" idx="10"/>
          </p:nvPr>
        </p:nvSpPr>
        <p:spPr/>
        <p:txBody>
          <a:bodyPr/>
          <a:lstStyle/>
          <a:p>
            <a:fld id="{D2129C34-9C80-7745-BA47-FC966C18146E}" type="datetime1">
              <a:rPr lang="en-US" smtClean="0"/>
              <a:t>5/31/14</a:t>
            </a:fld>
            <a:endParaRPr lang="en-US"/>
          </a:p>
        </p:txBody>
      </p:sp>
      <p:sp>
        <p:nvSpPr>
          <p:cNvPr id="5" name="Footer Placeholder 4"/>
          <p:cNvSpPr>
            <a:spLocks noGrp="1"/>
          </p:cNvSpPr>
          <p:nvPr>
            <p:ph type="ftr" sz="quarter" idx="11"/>
          </p:nvPr>
        </p:nvSpPr>
        <p:spPr/>
        <p:txBody>
          <a:bodyPr/>
          <a:lstStyle/>
          <a:p>
            <a:r>
              <a:rPr lang="en-US" smtClean="0"/>
              <a:t>P. Snopok, Cooling Session Summary</a:t>
            </a:r>
            <a:endParaRPr lang="en-US"/>
          </a:p>
        </p:txBody>
      </p:sp>
      <p:sp>
        <p:nvSpPr>
          <p:cNvPr id="6" name="Slide Number Placeholder 5"/>
          <p:cNvSpPr>
            <a:spLocks noGrp="1"/>
          </p:cNvSpPr>
          <p:nvPr>
            <p:ph type="sldNum" sz="quarter" idx="12"/>
          </p:nvPr>
        </p:nvSpPr>
        <p:spPr/>
        <p:txBody>
          <a:bodyPr/>
          <a:lstStyle/>
          <a:p>
            <a:fld id="{7B1E1895-CA12-BA42-87C9-A7B7ADC18F24}" type="slidenum">
              <a:rPr lang="en-US" smtClean="0"/>
              <a:t>7</a:t>
            </a:fld>
            <a:endParaRPr lang="en-US"/>
          </a:p>
        </p:txBody>
      </p:sp>
      <p:pic>
        <p:nvPicPr>
          <p:cNvPr id="8" name="Picture 7" descr="rf_magnet_hcc.jpg"/>
          <p:cNvPicPr>
            <a:picLocks noChangeAspect="1"/>
          </p:cNvPicPr>
          <p:nvPr/>
        </p:nvPicPr>
        <p:blipFill rotWithShape="1">
          <a:blip r:embed="rId2">
            <a:extLst>
              <a:ext uri="{28A0092B-C50C-407E-A947-70E740481C1C}">
                <a14:useLocalDpi xmlns:a14="http://schemas.microsoft.com/office/drawing/2010/main" val="0"/>
              </a:ext>
            </a:extLst>
          </a:blip>
          <a:srcRect b="34081"/>
          <a:stretch/>
        </p:blipFill>
        <p:spPr>
          <a:xfrm>
            <a:off x="4570443" y="4732069"/>
            <a:ext cx="3358445" cy="1624279"/>
          </a:xfrm>
          <a:prstGeom prst="rect">
            <a:avLst/>
          </a:prstGeom>
        </p:spPr>
      </p:pic>
      <p:pic>
        <p:nvPicPr>
          <p:cNvPr id="10" name="Picture 9" descr="C:\Users\mllopes\Desktop\F10022060View2.jpg"/>
          <p:cNvPicPr>
            <a:picLocks noChangeAspect="1" noChangeArrowheads="1"/>
          </p:cNvPicPr>
          <p:nvPr/>
        </p:nvPicPr>
        <p:blipFill rotWithShape="1">
          <a:blip r:embed="rId3">
            <a:extLst>
              <a:ext uri="{28A0092B-C50C-407E-A947-70E740481C1C}">
                <a14:useLocalDpi xmlns:a14="http://schemas.microsoft.com/office/drawing/2010/main" val="0"/>
              </a:ext>
            </a:extLst>
          </a:blip>
          <a:srcRect l="13104" t="19466" r="13471" b="19786"/>
          <a:stretch/>
        </p:blipFill>
        <p:spPr bwMode="auto">
          <a:xfrm>
            <a:off x="1567961" y="4732069"/>
            <a:ext cx="3002482" cy="161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60238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 of current activities:</a:t>
            </a:r>
            <a:br>
              <a:rPr lang="en-US" dirty="0" smtClean="0"/>
            </a:br>
            <a:r>
              <a:rPr lang="en-US" dirty="0" smtClean="0"/>
              <a:t>final cooling</a:t>
            </a:r>
            <a:endParaRPr lang="en-US" dirty="0"/>
          </a:p>
        </p:txBody>
      </p:sp>
      <p:sp>
        <p:nvSpPr>
          <p:cNvPr id="3" name="Content Placeholder 2"/>
          <p:cNvSpPr>
            <a:spLocks noGrp="1"/>
          </p:cNvSpPr>
          <p:nvPr>
            <p:ph idx="1"/>
          </p:nvPr>
        </p:nvSpPr>
        <p:spPr>
          <a:xfrm>
            <a:off x="457200" y="1517364"/>
            <a:ext cx="8229600" cy="3222263"/>
          </a:xfrm>
        </p:spPr>
        <p:txBody>
          <a:bodyPr>
            <a:normAutofit fontScale="92500" lnSpcReduction="20000"/>
          </a:bodyPr>
          <a:lstStyle/>
          <a:p>
            <a:pPr marL="571500" indent="-571500"/>
            <a:r>
              <a:rPr lang="en-US" dirty="0" smtClean="0"/>
              <a:t>Channel design</a:t>
            </a:r>
            <a:r>
              <a:rPr lang="en-US" dirty="0"/>
              <a:t> </a:t>
            </a:r>
            <a:r>
              <a:rPr lang="en-US" dirty="0" smtClean="0"/>
              <a:t>with</a:t>
            </a:r>
            <a:r>
              <a:rPr lang="en-US" dirty="0"/>
              <a:t> </a:t>
            </a:r>
            <a:r>
              <a:rPr lang="en-US" dirty="0" smtClean="0"/>
              <a:t>30-25 T</a:t>
            </a:r>
            <a:r>
              <a:rPr lang="en-US" dirty="0"/>
              <a:t> </a:t>
            </a:r>
            <a:r>
              <a:rPr lang="en-US" dirty="0" smtClean="0"/>
              <a:t>focusing</a:t>
            </a:r>
            <a:r>
              <a:rPr lang="en-US" dirty="0"/>
              <a:t> </a:t>
            </a:r>
            <a:r>
              <a:rPr lang="en-US" dirty="0" smtClean="0"/>
              <a:t>ﬁeld</a:t>
            </a:r>
            <a:r>
              <a:rPr lang="en-US" dirty="0"/>
              <a:t> </a:t>
            </a:r>
            <a:r>
              <a:rPr lang="en-US" dirty="0" smtClean="0"/>
              <a:t>presented.</a:t>
            </a:r>
            <a:endParaRPr lang="en-US" dirty="0"/>
          </a:p>
          <a:p>
            <a:pPr marL="571500" indent="-571500"/>
            <a:r>
              <a:rPr lang="en-US" dirty="0" smtClean="0"/>
              <a:t>A ﬁrst pass of a complete design and simulation of a high ﬁeld cooling channel: transverse </a:t>
            </a:r>
            <a:r>
              <a:rPr lang="en-US" dirty="0" err="1" smtClean="0"/>
              <a:t>emittance</a:t>
            </a:r>
            <a:r>
              <a:rPr lang="en-US" dirty="0" smtClean="0"/>
              <a:t> 55 </a:t>
            </a:r>
            <a:r>
              <a:rPr lang="en-US" dirty="0" err="1" smtClean="0"/>
              <a:t>μm</a:t>
            </a:r>
            <a:r>
              <a:rPr lang="en-US" dirty="0" smtClean="0"/>
              <a:t>, longitudinal ≈75 mm.</a:t>
            </a:r>
          </a:p>
          <a:p>
            <a:pPr marL="571500" indent="-571500"/>
            <a:r>
              <a:rPr lang="en-US" dirty="0" smtClean="0"/>
              <a:t>Field flip frequency under study.</a:t>
            </a:r>
          </a:p>
          <a:p>
            <a:pPr marL="571500" indent="-571500"/>
            <a:r>
              <a:rPr lang="en-US" dirty="0" smtClean="0"/>
              <a:t>Various optimizations proposed.</a:t>
            </a:r>
          </a:p>
          <a:p>
            <a:endParaRPr lang="en-US" dirty="0" smtClean="0"/>
          </a:p>
        </p:txBody>
      </p:sp>
      <p:sp>
        <p:nvSpPr>
          <p:cNvPr id="4" name="Date Placeholder 3"/>
          <p:cNvSpPr>
            <a:spLocks noGrp="1"/>
          </p:cNvSpPr>
          <p:nvPr>
            <p:ph type="dt" sz="half" idx="10"/>
          </p:nvPr>
        </p:nvSpPr>
        <p:spPr/>
        <p:txBody>
          <a:bodyPr/>
          <a:lstStyle/>
          <a:p>
            <a:fld id="{D2129C34-9C80-7745-BA47-FC966C18146E}" type="datetime1">
              <a:rPr lang="en-US" smtClean="0"/>
              <a:t>5/31/14</a:t>
            </a:fld>
            <a:endParaRPr lang="en-US"/>
          </a:p>
        </p:txBody>
      </p:sp>
      <p:sp>
        <p:nvSpPr>
          <p:cNvPr id="5" name="Footer Placeholder 4"/>
          <p:cNvSpPr>
            <a:spLocks noGrp="1"/>
          </p:cNvSpPr>
          <p:nvPr>
            <p:ph type="ftr" sz="quarter" idx="11"/>
          </p:nvPr>
        </p:nvSpPr>
        <p:spPr/>
        <p:txBody>
          <a:bodyPr/>
          <a:lstStyle/>
          <a:p>
            <a:r>
              <a:rPr lang="en-US" smtClean="0"/>
              <a:t>P. Snopok, Cooling Session Summary</a:t>
            </a:r>
            <a:endParaRPr lang="en-US"/>
          </a:p>
        </p:txBody>
      </p:sp>
      <p:sp>
        <p:nvSpPr>
          <p:cNvPr id="6" name="Slide Number Placeholder 5"/>
          <p:cNvSpPr>
            <a:spLocks noGrp="1"/>
          </p:cNvSpPr>
          <p:nvPr>
            <p:ph type="sldNum" sz="quarter" idx="12"/>
          </p:nvPr>
        </p:nvSpPr>
        <p:spPr/>
        <p:txBody>
          <a:bodyPr/>
          <a:lstStyle/>
          <a:p>
            <a:fld id="{7B1E1895-CA12-BA42-87C9-A7B7ADC18F24}" type="slidenum">
              <a:rPr lang="en-US" smtClean="0"/>
              <a:t>8</a:t>
            </a:fld>
            <a:endParaRPr lang="en-US"/>
          </a:p>
        </p:txBody>
      </p:sp>
      <p:pic>
        <p:nvPicPr>
          <p:cNvPr id="7" name="Picture 6" descr="final_cooli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474" y="4554008"/>
            <a:ext cx="3675446" cy="1802342"/>
          </a:xfrm>
          <a:prstGeom prst="rect">
            <a:avLst/>
          </a:prstGeom>
        </p:spPr>
      </p:pic>
      <p:pic>
        <p:nvPicPr>
          <p:cNvPr id="9" name="Picture 8" descr="final_cooling_las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4770" y="4554008"/>
            <a:ext cx="4362030" cy="1802341"/>
          </a:xfrm>
          <a:prstGeom prst="rect">
            <a:avLst/>
          </a:prstGeom>
        </p:spPr>
      </p:pic>
    </p:spTree>
    <p:extLst>
      <p:ext uri="{BB962C8B-B14F-4D97-AF65-F5344CB8AC3E}">
        <p14:creationId xmlns:p14="http://schemas.microsoft.com/office/powerpoint/2010/main" val="107377783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Prioritized list of activities</a:t>
            </a:r>
            <a:endParaRPr lang="en-US" dirty="0"/>
          </a:p>
        </p:txBody>
      </p:sp>
      <p:sp>
        <p:nvSpPr>
          <p:cNvPr id="3" name="Content Placeholder 2"/>
          <p:cNvSpPr>
            <a:spLocks noGrp="1"/>
          </p:cNvSpPr>
          <p:nvPr>
            <p:ph idx="1"/>
          </p:nvPr>
        </p:nvSpPr>
        <p:spPr>
          <a:xfrm>
            <a:off x="457200" y="1517364"/>
            <a:ext cx="8229600" cy="4838986"/>
          </a:xfrm>
        </p:spPr>
        <p:txBody>
          <a:bodyPr>
            <a:normAutofit fontScale="92500" lnSpcReduction="10000"/>
          </a:bodyPr>
          <a:lstStyle/>
          <a:p>
            <a:pPr marL="571500" indent="-571500"/>
            <a:r>
              <a:rPr lang="en-US" dirty="0" smtClean="0"/>
              <a:t>Concentrate on 6D cooling and initial cooling.</a:t>
            </a:r>
          </a:p>
          <a:p>
            <a:pPr marL="571500" indent="-571500"/>
            <a:r>
              <a:rPr lang="en-US" dirty="0" smtClean="0"/>
              <a:t>Prepare technology specification document for 6D cooling, both VCC and HCC options (9/3/14).</a:t>
            </a:r>
          </a:p>
          <a:p>
            <a:pPr marL="571500" indent="-571500"/>
            <a:r>
              <a:rPr lang="en-US" dirty="0" smtClean="0"/>
              <a:t>Lattice files for initial cooling are available, validate, add to the repository (7/3/14).</a:t>
            </a:r>
            <a:endParaRPr lang="en-US" dirty="0"/>
          </a:p>
          <a:p>
            <a:pPr marL="571500" indent="-571500"/>
            <a:r>
              <a:rPr lang="en-US" dirty="0" smtClean="0"/>
              <a:t>Discuss and document the current status of charge separation, bunch merge, final cooling, and any matching sections present (concept specification deadline for charge separation and bunch merge is 10/1/14).</a:t>
            </a:r>
          </a:p>
          <a:p>
            <a:endParaRPr lang="en-US" dirty="0" smtClean="0"/>
          </a:p>
        </p:txBody>
      </p:sp>
      <p:sp>
        <p:nvSpPr>
          <p:cNvPr id="4" name="Date Placeholder 3"/>
          <p:cNvSpPr>
            <a:spLocks noGrp="1"/>
          </p:cNvSpPr>
          <p:nvPr>
            <p:ph type="dt" sz="half" idx="10"/>
          </p:nvPr>
        </p:nvSpPr>
        <p:spPr/>
        <p:txBody>
          <a:bodyPr/>
          <a:lstStyle/>
          <a:p>
            <a:fld id="{D2129C34-9C80-7745-BA47-FC966C18146E}" type="datetime1">
              <a:rPr lang="en-US" smtClean="0"/>
              <a:t>5/31/14</a:t>
            </a:fld>
            <a:endParaRPr lang="en-US"/>
          </a:p>
        </p:txBody>
      </p:sp>
      <p:sp>
        <p:nvSpPr>
          <p:cNvPr id="5" name="Footer Placeholder 4"/>
          <p:cNvSpPr>
            <a:spLocks noGrp="1"/>
          </p:cNvSpPr>
          <p:nvPr>
            <p:ph type="ftr" sz="quarter" idx="11"/>
          </p:nvPr>
        </p:nvSpPr>
        <p:spPr/>
        <p:txBody>
          <a:bodyPr/>
          <a:lstStyle/>
          <a:p>
            <a:r>
              <a:rPr lang="en-US" smtClean="0"/>
              <a:t>P. Snopok, Cooling Session Summary</a:t>
            </a:r>
            <a:endParaRPr lang="en-US"/>
          </a:p>
        </p:txBody>
      </p:sp>
      <p:sp>
        <p:nvSpPr>
          <p:cNvPr id="6" name="Slide Number Placeholder 5"/>
          <p:cNvSpPr>
            <a:spLocks noGrp="1"/>
          </p:cNvSpPr>
          <p:nvPr>
            <p:ph type="sldNum" sz="quarter" idx="12"/>
          </p:nvPr>
        </p:nvSpPr>
        <p:spPr/>
        <p:txBody>
          <a:bodyPr/>
          <a:lstStyle/>
          <a:p>
            <a:fld id="{7B1E1895-CA12-BA42-87C9-A7B7ADC18F24}" type="slidenum">
              <a:rPr lang="en-US" smtClean="0"/>
              <a:t>9</a:t>
            </a:fld>
            <a:endParaRPr lang="en-US"/>
          </a:p>
        </p:txBody>
      </p:sp>
    </p:spTree>
    <p:extLst>
      <p:ext uri="{BB962C8B-B14F-4D97-AF65-F5344CB8AC3E}">
        <p14:creationId xmlns:p14="http://schemas.microsoft.com/office/powerpoint/2010/main" val="342724357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686</TotalTime>
  <Words>900</Words>
  <Application>Microsoft Macintosh PowerPoint</Application>
  <PresentationFormat>On-screen Show (4:3)</PresentationFormat>
  <Paragraphs>92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Cooling Session Summary</vt:lpstr>
      <vt:lpstr>Overview</vt:lpstr>
      <vt:lpstr>Review of current activities: initial cooling</vt:lpstr>
      <vt:lpstr>Review of current activities: charge separation</vt:lpstr>
      <vt:lpstr>Review of current activities: 6D cooling (VCC)</vt:lpstr>
      <vt:lpstr>Review of current activities: bunch merge (VCC)</vt:lpstr>
      <vt:lpstr>Review of current activities: 6D cooling (HCC)</vt:lpstr>
      <vt:lpstr>Review of current activities: final cooling</vt:lpstr>
      <vt:lpstr>Prioritized list of activities</vt:lpstr>
      <vt:lpstr>Completed by the end  of this fiscal year</vt:lpstr>
      <vt:lpstr>END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dc:creator>
  <cp:lastModifiedBy>P</cp:lastModifiedBy>
  <cp:revision>33</cp:revision>
  <dcterms:created xsi:type="dcterms:W3CDTF">2014-05-30T19:51:49Z</dcterms:created>
  <dcterms:modified xsi:type="dcterms:W3CDTF">2014-05-31T14:30:04Z</dcterms:modified>
</cp:coreProperties>
</file>