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4" r:id="rId2"/>
    <p:sldId id="281" r:id="rId3"/>
    <p:sldId id="257" r:id="rId4"/>
    <p:sldId id="276" r:id="rId5"/>
    <p:sldId id="277" r:id="rId6"/>
    <p:sldId id="279" r:id="rId7"/>
    <p:sldId id="282" r:id="rId8"/>
    <p:sldId id="284" r:id="rId9"/>
    <p:sldId id="280" r:id="rId10"/>
    <p:sldId id="285" r:id="rId11"/>
    <p:sldId id="283" r:id="rId12"/>
    <p:sldId id="286" r:id="rId13"/>
    <p:sldId id="287" r:id="rId14"/>
    <p:sldId id="272" r:id="rId15"/>
    <p:sldId id="288" r:id="rId16"/>
    <p:sldId id="27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2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B5773-9BB4-954E-9E31-DF99580E03D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955B-9BF8-9743-B818-F46F83B0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4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BC7D-70EC-0948-B87F-B274480384FE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436A-9677-4F44-B247-884B876C4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3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436A-9677-4F44-B247-884B876C4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Space for the kicker, small</a:t>
            </a:r>
            <a:r>
              <a:rPr lang="en-US" baseline="0" dirty="0" smtClean="0"/>
              <a:t> kicking angle, </a:t>
            </a:r>
            <a:r>
              <a:rPr lang="en-US" dirty="0" smtClean="0"/>
              <a:t>Chromatic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436A-9677-4F44-B247-884B876C4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436A-9677-4F44-B247-884B876C42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7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1299-C040-5E49-AD60-D8D366977562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45F-BE65-0841-BC14-27ABCB5184CE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010D-BE3A-1145-BB64-C989513803A2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3903-B38E-834F-AB09-1F022EE6F0F7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4642-48A9-9D42-BE39-3B148A143523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24A-09D1-5F4C-A79F-C3C8D3EBD965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F505-979C-2B40-9E32-2DE2EECA387C}" type="datetime1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F23F-A965-BD4D-A10E-5926351EF75E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EF13-C361-6A43-BD9D-A9F147655DDC}" type="datetime1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7EB-158E-0C43-87ED-9194A73A4199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7A94-DBBD-C645-811F-CB9BEA0D0B43}" type="datetime1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5EE4B0-54B3-2B47-896B-E0DACC891FAD}" type="datetime1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10244E-ECFA-B54E-A8FA-73FC8AC83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zh-CN" altLang="en-US" dirty="0" smtClean="0"/>
              <a:t> </a:t>
            </a:r>
            <a:r>
              <a:rPr lang="en-US" dirty="0" smtClean="0"/>
              <a:t>merge </a:t>
            </a:r>
            <a:r>
              <a:rPr lang="en-US" dirty="0" smtClean="0"/>
              <a:t>status </a:t>
            </a:r>
            <a:r>
              <a:rPr lang="en-US" dirty="0" smtClean="0"/>
              <a:t>for</a:t>
            </a:r>
            <a:r>
              <a:rPr lang="en-US" dirty="0" smtClean="0"/>
              <a:t> VCC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</a:t>
            </a:r>
            <a:r>
              <a:rPr lang="zh-CN" altLang="en-US" dirty="0" smtClean="0"/>
              <a:t> </a:t>
            </a:r>
            <a:r>
              <a:rPr lang="en-US" altLang="zh-CN" dirty="0" smtClean="0"/>
              <a:t>Bao</a:t>
            </a:r>
          </a:p>
          <a:p>
            <a:r>
              <a:rPr lang="en-US" dirty="0" smtClean="0"/>
              <a:t>UC</a:t>
            </a:r>
            <a:r>
              <a:rPr lang="zh-CN" altLang="en-US" dirty="0" smtClean="0"/>
              <a:t> </a:t>
            </a:r>
            <a:r>
              <a:rPr lang="en-US" altLang="zh-CN" dirty="0" smtClean="0"/>
              <a:t>Riverside</a:t>
            </a:r>
          </a:p>
          <a:p>
            <a:r>
              <a:rPr lang="en-US" dirty="0" smtClean="0"/>
              <a:t>MAP 2014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未命名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r="-637"/>
          <a:stretch/>
        </p:blipFill>
        <p:spPr>
          <a:xfrm>
            <a:off x="762000" y="1591056"/>
            <a:ext cx="7619999" cy="28755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4342613"/>
            <a:ext cx="4551580" cy="1907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EmitT</a:t>
            </a:r>
            <a:r>
              <a:rPr lang="en-US" dirty="0" smtClean="0"/>
              <a:t> goes up to 2.2mm after the kicker.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grow mainly due to perpendicular kicking.</a:t>
            </a:r>
          </a:p>
          <a:p>
            <a:r>
              <a:rPr lang="en-US" dirty="0" smtClean="0"/>
              <a:t>Total transmission </a:t>
            </a:r>
            <a:r>
              <a:rPr lang="en-US" dirty="0"/>
              <a:t>~</a:t>
            </a:r>
            <a:r>
              <a:rPr lang="en-US" dirty="0" smtClean="0"/>
              <a:t> 95%.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33176" y="4123765"/>
            <a:ext cx="194236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ickerEffec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9577" r="13779" b="5265"/>
          <a:stretch/>
        </p:blipFill>
        <p:spPr>
          <a:xfrm>
            <a:off x="5571267" y="4466637"/>
            <a:ext cx="2436859" cy="21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Trombones</a:t>
            </a:r>
            <a:endParaRPr lang="en-US" dirty="0"/>
          </a:p>
        </p:txBody>
      </p:sp>
      <p:pic>
        <p:nvPicPr>
          <p:cNvPr id="7" name="Content Placeholder 6" descr="未命名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r="1357"/>
          <a:stretch>
            <a:fillRect/>
          </a:stretch>
        </p:blipFill>
        <p:spPr>
          <a:xfrm>
            <a:off x="4669615" y="2450353"/>
            <a:ext cx="3982523" cy="1855003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872068" y="2808940"/>
            <a:ext cx="4148168" cy="348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Made of bent + straight solenoids.</a:t>
            </a:r>
          </a:p>
          <a:p>
            <a:r>
              <a:rPr lang="en-US" dirty="0" smtClean="0"/>
              <a:t>The bent solenoid consists of short solenoids tilted by 6.5 degree.</a:t>
            </a:r>
          </a:p>
          <a:p>
            <a:r>
              <a:rPr lang="en-US" dirty="0" smtClean="0"/>
              <a:t>Center B field: 2 T</a:t>
            </a:r>
          </a:p>
          <a:p>
            <a:r>
              <a:rPr lang="en-US" dirty="0" smtClean="0"/>
              <a:t>Bending radius: 5.6 m</a:t>
            </a:r>
            <a:endParaRPr lang="en-US" dirty="0"/>
          </a:p>
        </p:txBody>
      </p:sp>
      <p:pic>
        <p:nvPicPr>
          <p:cNvPr id="10" name="Picture 9" descr="3b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82" y="4305356"/>
            <a:ext cx="2300942" cy="20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未命名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" b="2091"/>
          <a:stretch/>
        </p:blipFill>
        <p:spPr>
          <a:xfrm>
            <a:off x="282689" y="2592454"/>
            <a:ext cx="3857811" cy="31666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23479" y="2592454"/>
            <a:ext cx="4551580" cy="4265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EmitT</a:t>
            </a:r>
            <a:r>
              <a:rPr lang="en-US" dirty="0" smtClean="0"/>
              <a:t> conserved after the trombone.</a:t>
            </a:r>
          </a:p>
          <a:p>
            <a:r>
              <a:rPr lang="en-US" altLang="zh-CN" dirty="0" err="1" smtClean="0"/>
              <a:t>EmitT</a:t>
            </a:r>
            <a:r>
              <a:rPr lang="zh-CN" altLang="en-US" dirty="0" smtClean="0"/>
              <a:t> </a:t>
            </a:r>
            <a:r>
              <a:rPr lang="en-US" altLang="zh-CN" dirty="0" smtClean="0"/>
              <a:t>oscillating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dispersion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solenoid.</a:t>
            </a:r>
            <a:endParaRPr lang="en-US" dirty="0" smtClean="0"/>
          </a:p>
          <a:p>
            <a:r>
              <a:rPr lang="en-US" altLang="zh-CN" dirty="0" smtClean="0"/>
              <a:t>No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loss in the </a:t>
            </a:r>
            <a:r>
              <a:rPr lang="en-US" altLang="zh-CN" dirty="0" smtClean="0"/>
              <a:t>trombone.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99" y="1898525"/>
            <a:ext cx="4107039" cy="23355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pre-trombone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matching.</a:t>
            </a:r>
          </a:p>
          <a:p>
            <a:r>
              <a:rPr lang="en-US" dirty="0" smtClean="0"/>
              <a:t>Bending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field:</a:t>
            </a:r>
            <a:r>
              <a:rPr lang="zh-CN" altLang="en-US" dirty="0" smtClean="0"/>
              <a:t> </a:t>
            </a:r>
            <a:r>
              <a:rPr lang="en-US" altLang="zh-CN" dirty="0" smtClean="0"/>
              <a:t>900 G</a:t>
            </a:r>
          </a:p>
          <a:p>
            <a:r>
              <a:rPr lang="en-US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length:</a:t>
            </a:r>
            <a:r>
              <a:rPr lang="zh-CN" altLang="en-US" dirty="0" smtClean="0"/>
              <a:t> </a:t>
            </a:r>
            <a:r>
              <a:rPr lang="en-US" altLang="zh-CN" dirty="0" smtClean="0"/>
              <a:t>7.5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</a:p>
          <a:p>
            <a:r>
              <a:rPr lang="en-US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dipole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</a:p>
          <a:p>
            <a:r>
              <a:rPr lang="en-US" dirty="0"/>
              <a:t>Wall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cm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Funnel</a:t>
            </a:r>
            <a:endParaRPr lang="en-US"/>
          </a:p>
        </p:txBody>
      </p:sp>
      <p:pic>
        <p:nvPicPr>
          <p:cNvPr id="5" name="Picture 4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2" y="4129327"/>
            <a:ext cx="8660630" cy="1892084"/>
          </a:xfrm>
          <a:prstGeom prst="rect">
            <a:avLst/>
          </a:prstGeom>
        </p:spPr>
      </p:pic>
      <p:pic>
        <p:nvPicPr>
          <p:cNvPr id="6" name="Picture 5" descr="未命名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8"/>
          <a:stretch/>
        </p:blipFill>
        <p:spPr>
          <a:xfrm>
            <a:off x="4678538" y="1860617"/>
            <a:ext cx="4008262" cy="19628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841166" y="2554061"/>
            <a:ext cx="439234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80400" y="2540255"/>
            <a:ext cx="154375" cy="372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144873" y="2899205"/>
            <a:ext cx="287927" cy="331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841166" y="3216737"/>
            <a:ext cx="3739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06483" y="2899205"/>
            <a:ext cx="234683" cy="303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606483" y="2567867"/>
            <a:ext cx="234683" cy="31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54971" y="2292289"/>
            <a:ext cx="439234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3118" y="1915840"/>
            <a:ext cx="82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18930" y="1915840"/>
            <a:ext cx="1001059" cy="25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Funnel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203184"/>
            <a:ext cx="7402868" cy="2160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altLang="zh-CN" dirty="0" smtClean="0"/>
              <a:t>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bunch</a:t>
            </a:r>
            <a:r>
              <a:rPr lang="zh-CN" altLang="en-US" dirty="0" smtClean="0"/>
              <a:t> </a:t>
            </a:r>
            <a:r>
              <a:rPr lang="en-US" dirty="0" err="1" smtClean="0"/>
              <a:t>EmitT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2.2</a:t>
            </a:r>
            <a:r>
              <a:rPr lang="zh-CN" altLang="en-US" dirty="0" smtClean="0"/>
              <a:t> </a:t>
            </a:r>
            <a:r>
              <a:rPr lang="en-US" altLang="zh-CN" dirty="0" smtClean="0"/>
              <a:t>mm</a:t>
            </a:r>
          </a:p>
          <a:p>
            <a:r>
              <a:rPr lang="en-US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EmitT</a:t>
            </a:r>
            <a:r>
              <a:rPr lang="zh-CN" altLang="en-US" dirty="0" smtClean="0"/>
              <a:t> </a:t>
            </a:r>
            <a:r>
              <a:rPr lang="en-US" altLang="zh-CN" dirty="0" smtClean="0"/>
              <a:t>= </a:t>
            </a:r>
            <a:r>
              <a:rPr lang="en-US" altLang="zh-CN" dirty="0" smtClean="0"/>
              <a:t>6.8</a:t>
            </a:r>
            <a:r>
              <a:rPr lang="zh-CN" altLang="en-US" dirty="0" smtClean="0"/>
              <a:t> </a:t>
            </a:r>
            <a:r>
              <a:rPr lang="en-US" altLang="zh-CN" dirty="0" smtClean="0"/>
              <a:t>mm</a:t>
            </a:r>
            <a:endParaRPr lang="en-US" dirty="0" smtClean="0"/>
          </a:p>
          <a:p>
            <a:r>
              <a:rPr lang="en-US" dirty="0" smtClean="0"/>
              <a:t>Transmission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92</a:t>
            </a:r>
            <a:r>
              <a:rPr lang="en-US" altLang="zh-CN" dirty="0" smtClean="0"/>
              <a:t>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Picture 4" descr="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58" y="2049346"/>
            <a:ext cx="4129283" cy="2153838"/>
          </a:xfrm>
          <a:prstGeom prst="rect">
            <a:avLst/>
          </a:prstGeom>
        </p:spPr>
      </p:pic>
      <p:pic>
        <p:nvPicPr>
          <p:cNvPr id="6" name="Picture 5" descr="EmitdP9DoubleDipo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9345"/>
            <a:ext cx="3991358" cy="22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performance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92026"/>
              </p:ext>
            </p:extLst>
          </p:nvPr>
        </p:nvGraphicFramePr>
        <p:xfrm>
          <a:off x="1314508" y="2544593"/>
          <a:ext cx="609600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</a:t>
                      </a:r>
                      <a:r>
                        <a:rPr lang="en-US" dirty="0" err="1" smtClean="0"/>
                        <a:t>EmitT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dirty="0" smtClean="0"/>
                        <a:t>8</a:t>
                      </a:r>
                      <a:r>
                        <a:rPr lang="en-US" dirty="0" smtClean="0"/>
                        <a:t>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</a:t>
                      </a:r>
                      <a:r>
                        <a:rPr lang="en-US" dirty="0" err="1" smtClean="0"/>
                        <a:t>EmitL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mm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30565"/>
              </p:ext>
            </p:extLst>
          </p:nvPr>
        </p:nvGraphicFramePr>
        <p:xfrm>
          <a:off x="1314508" y="3539741"/>
          <a:ext cx="609600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 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dirty="0" smtClean="0"/>
                        <a:t>7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Kicker and Matching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Trombone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Decay in 66</a:t>
                      </a:r>
                      <a:r>
                        <a:rPr lang="en-US" dirty="0" smtClean="0"/>
                        <a:t>+80=1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Total</a:t>
                      </a:r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Transmission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78%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5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76500"/>
            <a:ext cx="7408333" cy="3649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Longitudinal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Merge: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cavities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Kicker: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add the 7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bunch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kicking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</a:p>
          <a:p>
            <a:r>
              <a:rPr lang="en-US" dirty="0" smtClean="0"/>
              <a:t>Trombone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solenoid</a:t>
            </a:r>
            <a:endParaRPr lang="en-US" altLang="zh-CN" dirty="0" smtClean="0"/>
          </a:p>
          <a:p>
            <a:r>
              <a:rPr lang="en-US" dirty="0" smtClean="0"/>
              <a:t>Funnel</a:t>
            </a:r>
            <a:r>
              <a:rPr lang="zh-CN" altLang="en-US" dirty="0" smtClean="0"/>
              <a:t>: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interruption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solenoids and to use realistic field.</a:t>
            </a:r>
            <a:endParaRPr lang="en-US" altLang="zh-CN" dirty="0" smtClean="0"/>
          </a:p>
          <a:p>
            <a:r>
              <a:rPr lang="en-US" dirty="0" smtClean="0"/>
              <a:t>Transverse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merge: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RF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longitudinal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emittance</a:t>
            </a:r>
            <a:endParaRPr lang="en-US" altLang="zh-CN" dirty="0" smtClean="0"/>
          </a:p>
          <a:p>
            <a:r>
              <a:rPr lang="en-US" dirty="0" smtClean="0"/>
              <a:t>End-to-end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the VCC group has been mostly 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G4BL.</a:t>
            </a:r>
          </a:p>
          <a:p>
            <a:r>
              <a:rPr lang="en-US" dirty="0" smtClean="0"/>
              <a:t>Possible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outlined.</a:t>
            </a:r>
          </a:p>
          <a:p>
            <a:r>
              <a:rPr lang="en-US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realistic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on.</a:t>
            </a:r>
          </a:p>
          <a:p>
            <a:r>
              <a:rPr lang="en-US" dirty="0" smtClean="0"/>
              <a:t>End</a:t>
            </a:r>
            <a:r>
              <a:rPr lang="en-US" altLang="zh-CN" dirty="0" smtClean="0"/>
              <a:t>-to-end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soon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5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03343"/>
            <a:ext cx="7408333" cy="3450696"/>
          </a:xfrm>
        </p:spPr>
        <p:txBody>
          <a:bodyPr/>
          <a:lstStyle/>
          <a:p>
            <a:r>
              <a:rPr lang="en-US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timeline</a:t>
            </a:r>
          </a:p>
          <a:p>
            <a:r>
              <a:rPr lang="en-US" dirty="0" smtClean="0"/>
              <a:t>Longitudinal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fields</a:t>
            </a:r>
          </a:p>
          <a:p>
            <a:r>
              <a:rPr lang="en-US" dirty="0" smtClean="0"/>
              <a:t>Transverse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:</a:t>
            </a:r>
            <a:endParaRPr lang="en-US" altLang="zh-CN" dirty="0" smtClean="0"/>
          </a:p>
          <a:p>
            <a:pPr lvl="1"/>
            <a:r>
              <a:rPr lang="en-US" dirty="0" smtClean="0"/>
              <a:t>Kicker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matching</a:t>
            </a:r>
            <a:endParaRPr lang="en-US" altLang="zh-CN" dirty="0"/>
          </a:p>
          <a:p>
            <a:pPr lvl="1"/>
            <a:r>
              <a:rPr lang="en-US" dirty="0" smtClean="0"/>
              <a:t>Trombones</a:t>
            </a:r>
          </a:p>
          <a:p>
            <a:pPr lvl="1"/>
            <a:r>
              <a:rPr lang="en-US" dirty="0" smtClean="0"/>
              <a:t>Funnel</a:t>
            </a:r>
          </a:p>
          <a:p>
            <a:r>
              <a:rPr lang="en-US" dirty="0" smtClean="0"/>
              <a:t>Remaining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issues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improvements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未命名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-1"/>
          <a:stretch/>
        </p:blipFill>
        <p:spPr>
          <a:xfrm>
            <a:off x="5866675" y="1591056"/>
            <a:ext cx="3277324" cy="52669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778014" y="4762500"/>
            <a:ext cx="16045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85998" y="4393168"/>
            <a:ext cx="18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October, 2013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78014" y="5411232"/>
            <a:ext cx="1604577" cy="4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5998" y="4919107"/>
            <a:ext cx="18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December, 2013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78014" y="5871091"/>
            <a:ext cx="1604577" cy="6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85997" y="5508320"/>
            <a:ext cx="14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March, 2014</a:t>
            </a:r>
            <a:endParaRPr lang="en-US" dirty="0"/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354102" y="2008340"/>
            <a:ext cx="4231895" cy="498572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October,</a:t>
            </a:r>
            <a:r>
              <a:rPr lang="en-US" altLang="zh-CN" dirty="0" smtClean="0">
                <a:solidFill>
                  <a:schemeClr val="tx1"/>
                </a:solidFill>
              </a:rPr>
              <a:t>2013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Longitu</a:t>
            </a:r>
            <a:r>
              <a:rPr lang="en-US" altLang="zh-CN" dirty="0" smtClean="0"/>
              <a:t>dinal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finished.</a:t>
            </a:r>
            <a:r>
              <a:rPr lang="zh-CN" altLang="en-US" dirty="0" smtClean="0"/>
              <a:t> </a:t>
            </a:r>
            <a:endParaRPr lang="en-US" dirty="0" smtClean="0"/>
          </a:p>
          <a:p>
            <a:r>
              <a:rPr lang="en-US" altLang="zh-CN" dirty="0">
                <a:solidFill>
                  <a:srgbClr val="000000"/>
                </a:solidFill>
              </a:rPr>
              <a:t>December,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2013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Longitudinal</a:t>
            </a:r>
            <a:r>
              <a:rPr lang="zh-CN" altLang="zh-CN" dirty="0"/>
              <a:t> </a:t>
            </a:r>
            <a:r>
              <a:rPr lang="en-US" altLang="zh-CN" dirty="0" smtClean="0"/>
              <a:t>merge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trombones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March</a:t>
            </a:r>
            <a:r>
              <a:rPr lang="en-US" altLang="zh-CN" dirty="0" smtClean="0">
                <a:solidFill>
                  <a:srgbClr val="000000"/>
                </a:solidFill>
              </a:rPr>
              <a:t>,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2014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Trombone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designed,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EmitT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conserved.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2014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simulated.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78014" y="6089747"/>
            <a:ext cx="16070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5998" y="6005649"/>
            <a:ext cx="16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May</a:t>
            </a:r>
            <a:r>
              <a:rPr lang="zh-CN" altLang="en-US" dirty="0" smtClean="0"/>
              <a:t>, </a:t>
            </a:r>
            <a:r>
              <a:rPr lang="en-US" altLang="zh-CN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Merge</a:t>
            </a:r>
            <a:endParaRPr lang="en-US" dirty="0"/>
          </a:p>
        </p:txBody>
      </p:sp>
      <p:pic>
        <p:nvPicPr>
          <p:cNvPr id="9" name="output_7KA6TO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8598" y="2674938"/>
            <a:ext cx="4602162" cy="3451225"/>
          </a:xfr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44669" y="1900307"/>
            <a:ext cx="3913413" cy="498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9</a:t>
            </a:r>
            <a:r>
              <a:rPr lang="en-US" altLang="zh-CN" dirty="0" smtClean="0"/>
              <a:t>2</a:t>
            </a:r>
            <a:r>
              <a:rPr lang="en-US" altLang="zh-CN" dirty="0" smtClean="0"/>
              <a:t>%</a:t>
            </a:r>
            <a:r>
              <a:rPr lang="zh-CN" altLang="en-US" dirty="0" smtClean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 err="1"/>
              <a:t>SigmaP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8.9</a:t>
            </a:r>
            <a:r>
              <a:rPr lang="zh-CN" altLang="en-US" dirty="0"/>
              <a:t> </a:t>
            </a:r>
            <a:r>
              <a:rPr lang="en-US" altLang="zh-CN" dirty="0"/>
              <a:t>MeV/</a:t>
            </a:r>
            <a:r>
              <a:rPr lang="en-US" altLang="zh-CN" dirty="0" smtClean="0"/>
              <a:t>c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 </a:t>
            </a:r>
            <a:r>
              <a:rPr lang="en-US" altLang="zh-CN" dirty="0"/>
              <a:t>(input 7.51 MeV/c)</a:t>
            </a:r>
          </a:p>
          <a:p>
            <a:r>
              <a:rPr lang="zh-CN" altLang="zh-CN" dirty="0"/>
              <a:t> </a:t>
            </a:r>
            <a:r>
              <a:rPr lang="en-US" altLang="zh-CN" dirty="0" err="1"/>
              <a:t>Sigma_ct</a:t>
            </a:r>
            <a:r>
              <a:rPr lang="en-US" altLang="zh-CN" dirty="0"/>
              <a:t> = 134</a:t>
            </a:r>
            <a:r>
              <a:rPr lang="zh-CN" altLang="en-US" dirty="0"/>
              <a:t> </a:t>
            </a:r>
            <a:r>
              <a:rPr lang="zh-CN" altLang="zh-CN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r>
              <a:rPr lang="en-US" altLang="zh-CN" dirty="0"/>
              <a:t>(input</a:t>
            </a:r>
            <a:r>
              <a:rPr lang="zh-CN" altLang="en-US" dirty="0"/>
              <a:t> </a:t>
            </a:r>
            <a:r>
              <a:rPr lang="en-US" altLang="zh-CN" dirty="0"/>
              <a:t>24.7 mm)</a:t>
            </a:r>
          </a:p>
          <a:p>
            <a:r>
              <a:rPr lang="en-US" altLang="zh-CN" dirty="0"/>
              <a:t> </a:t>
            </a:r>
            <a:r>
              <a:rPr lang="en-US" altLang="zh-CN" dirty="0" err="1"/>
              <a:t>SigmaX</a:t>
            </a:r>
            <a:r>
              <a:rPr lang="en-US" altLang="zh-CN" dirty="0"/>
              <a:t>=</a:t>
            </a:r>
            <a:r>
              <a:rPr lang="en-US" altLang="zh-CN" dirty="0" err="1"/>
              <a:t>SigmaY</a:t>
            </a:r>
            <a:r>
              <a:rPr lang="en-US" altLang="zh-CN" dirty="0" smtClean="0"/>
              <a:t>=26 </a:t>
            </a:r>
            <a:r>
              <a:rPr lang="en-US" altLang="zh-CN" dirty="0"/>
              <a:t>mm (input 21 mm)</a:t>
            </a:r>
          </a:p>
          <a:p>
            <a:r>
              <a:rPr lang="en-US" altLang="zh-CN" dirty="0"/>
              <a:t> </a:t>
            </a:r>
            <a:r>
              <a:rPr lang="en-US" altLang="zh-CN" dirty="0" err="1"/>
              <a:t>SigmaX</a:t>
            </a:r>
            <a:r>
              <a:rPr lang="en-US" altLang="zh-CN" dirty="0"/>
              <a:t>’=</a:t>
            </a:r>
            <a:r>
              <a:rPr lang="en-US" altLang="zh-CN" dirty="0" err="1"/>
              <a:t>SigmaY</a:t>
            </a:r>
            <a:r>
              <a:rPr lang="en-US" altLang="zh-CN" dirty="0"/>
              <a:t>’=0.03 (input 0.03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dirty="0" err="1" smtClean="0"/>
              <a:t>EmitT</a:t>
            </a:r>
            <a:r>
              <a:rPr lang="en-US" altLang="zh-CN" dirty="0" smtClean="0"/>
              <a:t>=1.6</a:t>
            </a:r>
            <a:r>
              <a:rPr lang="zh-CN" altLang="en-US" dirty="0" smtClean="0"/>
              <a:t> </a:t>
            </a:r>
            <a:r>
              <a:rPr lang="en-US" altLang="zh-CN" dirty="0" smtClean="0"/>
              <a:t>mm</a:t>
            </a:r>
          </a:p>
          <a:p>
            <a:r>
              <a:rPr lang="en-US" altLang="zh-CN" dirty="0" err="1" smtClean="0"/>
              <a:t>EmitL</a:t>
            </a:r>
            <a:r>
              <a:rPr lang="en-US" altLang="zh-CN" dirty="0" smtClean="0"/>
              <a:t>=8.5</a:t>
            </a:r>
            <a:r>
              <a:rPr lang="zh-CN" altLang="en-US" dirty="0" smtClean="0"/>
              <a:t> </a:t>
            </a:r>
            <a:r>
              <a:rPr lang="en-US" altLang="zh-CN" dirty="0" smtClean="0"/>
              <a:t>mm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0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05643"/>
            <a:ext cx="7408333" cy="3450696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expressions.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harmonics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superpose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hu-HU" dirty="0" smtClean="0"/>
          </a:p>
          <a:p>
            <a:pPr marL="0" indent="0">
              <a:buNone/>
            </a:pPr>
            <a:r>
              <a:rPr lang="en-US" altLang="zh-CN" dirty="0" smtClean="0"/>
              <a:t>Where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avegrad_i</a:t>
            </a:r>
            <a:r>
              <a:rPr lang="zh-CN" altLang="en-US" dirty="0" smtClean="0"/>
              <a:t>, </a:t>
            </a:r>
            <a:r>
              <a:rPr lang="en-US" altLang="zh-CN" dirty="0" err="1" smtClean="0"/>
              <a:t>freq_i</a:t>
            </a:r>
            <a:r>
              <a:rPr lang="zh-CN" altLang="zh-CN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phase_i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zh-CN" altLang="zh-CN" dirty="0" smtClean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(only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shown):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4648533"/>
            <a:ext cx="8042276" cy="147685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35366"/>
              </p:ext>
            </p:extLst>
          </p:nvPr>
        </p:nvGraphicFramePr>
        <p:xfrm>
          <a:off x="2054225" y="3252436"/>
          <a:ext cx="47863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2501900" imgH="355600" progId="Equation.DSMT4">
                  <p:embed/>
                </p:oleObj>
              </mc:Choice>
              <mc:Fallback>
                <p:oleObj name="Equation" r:id="rId4" imgW="25019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4225" y="3252436"/>
                        <a:ext cx="478631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51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4740204"/>
            <a:ext cx="8236970" cy="3450696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Kicker</a:t>
            </a:r>
            <a:r>
              <a:rPr lang="zh-CN" altLang="en-US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&amp;</a:t>
            </a:r>
            <a:r>
              <a:rPr lang="zh-CN" altLang="en-US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Matching</a:t>
            </a:r>
            <a:r>
              <a:rPr lang="en-US" dirty="0" smtClean="0"/>
              <a:t>: kicks the beam to the trombones. </a:t>
            </a:r>
          </a:p>
          <a:p>
            <a:r>
              <a:rPr lang="en-US" dirty="0" smtClean="0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Trombones</a:t>
            </a:r>
            <a:r>
              <a:rPr lang="en-US" dirty="0" smtClean="0"/>
              <a:t>: lead the bunches to different paths.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latin typeface="Adobe 黑体 Std R"/>
                <a:ea typeface="Adobe 黑体 Std R"/>
                <a:cs typeface="Adobe 黑体 Std R"/>
              </a:rPr>
              <a:t>Funnel</a:t>
            </a:r>
            <a:r>
              <a:rPr lang="en-US" dirty="0" smtClean="0"/>
              <a:t>: </a:t>
            </a:r>
            <a:r>
              <a:rPr lang="en-US" dirty="0" smtClean="0"/>
              <a:t>collect the bunches at the same time.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23200" cy="8106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Transverse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Merge</a:t>
            </a:r>
            <a:endParaRPr lang="en-US" sz="3600" dirty="0"/>
          </a:p>
        </p:txBody>
      </p:sp>
      <p:pic>
        <p:nvPicPr>
          <p:cNvPr id="4" name="Picture 3" descr="2Chann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680916"/>
            <a:ext cx="8602135" cy="2924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4560" y="2828834"/>
            <a:ext cx="3894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L2</a:t>
            </a:r>
            <a:endParaRPr lang="en-US" altLang="zh-CN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360" y="2834267"/>
            <a:ext cx="3894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L1</a:t>
            </a:r>
            <a:endParaRPr lang="en-US" altLang="zh-CN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0693" y="2828834"/>
            <a:ext cx="3894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L3</a:t>
            </a:r>
            <a:endParaRPr lang="en-US" altLang="zh-CN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7852" y="2824364"/>
            <a:ext cx="3894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L4</a:t>
            </a:r>
            <a:endParaRPr lang="en-US" altLang="zh-CN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58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990347"/>
            <a:ext cx="7408333" cy="1389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Matching the beam from longitudinal merge to the trombones.</a:t>
            </a:r>
          </a:p>
          <a:p>
            <a:r>
              <a:rPr lang="en-US" dirty="0" smtClean="0"/>
              <a:t>Optimized by propagating the Courant-Snyder parameters.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channel (w/o kicker)</a:t>
            </a:r>
            <a:endParaRPr lang="en-US" dirty="0"/>
          </a:p>
        </p:txBody>
      </p:sp>
      <p:pic>
        <p:nvPicPr>
          <p:cNvPr id="6" name="Picture 5" descr="未命名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3" y="2555745"/>
            <a:ext cx="3333127" cy="2449542"/>
          </a:xfrm>
          <a:prstGeom prst="rect">
            <a:avLst/>
          </a:prstGeom>
        </p:spPr>
      </p:pic>
      <p:pic>
        <p:nvPicPr>
          <p:cNvPr id="7" name="Picture 6" descr="未命名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4" y="2567654"/>
            <a:ext cx="3332015" cy="2437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2000" y="4661641"/>
            <a:ext cx="31376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4" descr="g4out.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24540" r="2780" b="32655"/>
          <a:stretch/>
        </p:blipFill>
        <p:spPr>
          <a:xfrm>
            <a:off x="1195293" y="1665609"/>
            <a:ext cx="6888016" cy="899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8088" y="2044700"/>
            <a:ext cx="537332" cy="3175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342613"/>
            <a:ext cx="7408333" cy="190755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EmitT</a:t>
            </a:r>
            <a:r>
              <a:rPr lang="en-US" dirty="0" smtClean="0"/>
              <a:t> goes up to 1.8mm after the second lens for chromatic effect.</a:t>
            </a:r>
          </a:p>
          <a:p>
            <a:r>
              <a:rPr lang="en-US" dirty="0" smtClean="0"/>
              <a:t>Beam matches well to the last straight solenoid.</a:t>
            </a:r>
          </a:p>
          <a:p>
            <a:r>
              <a:rPr lang="en-US" dirty="0" smtClean="0"/>
              <a:t>Total transmission </a:t>
            </a:r>
            <a:r>
              <a:rPr lang="en-US" dirty="0"/>
              <a:t>&gt;</a:t>
            </a:r>
            <a:r>
              <a:rPr lang="en-US" dirty="0" smtClean="0"/>
              <a:t> 97%, beam loss due to small aperture of the third lens.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Picture 4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" y="1591056"/>
            <a:ext cx="7408333" cy="2751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2706" y="4004234"/>
            <a:ext cx="23905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6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未命名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r="91"/>
          <a:stretch/>
        </p:blipFill>
        <p:spPr>
          <a:xfrm>
            <a:off x="4217893" y="1953217"/>
            <a:ext cx="4717533" cy="18902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244E-ECFA-B54E-A8FA-73FC8AC83CB2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pic>
        <p:nvPicPr>
          <p:cNvPr id="5" name="Picture 4" descr="未命名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3217"/>
            <a:ext cx="3930869" cy="189964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1" y="4000652"/>
            <a:ext cx="8236970" cy="2249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Periodic</a:t>
            </a:r>
            <a:r>
              <a:rPr lang="zh-CN" altLang="en-US" dirty="0" smtClean="0"/>
              <a:t> </a:t>
            </a:r>
            <a:r>
              <a:rPr lang="en-US" dirty="0" smtClean="0"/>
              <a:t>magnetic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directions</a:t>
            </a:r>
          </a:p>
          <a:p>
            <a:r>
              <a:rPr lang="en-US" dirty="0" smtClean="0"/>
              <a:t>Kicking bunches to 6(7) different Trombones with different lengths to bring them to the Funnel at the same time.</a:t>
            </a:r>
          </a:p>
          <a:p>
            <a:r>
              <a:rPr lang="en-US" dirty="0" smtClean="0"/>
              <a:t>Kicker field = 220 Gauss, length = 3 m, angle = 5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1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4541</TotalTime>
  <Words>636</Words>
  <Application>Microsoft Macintosh PowerPoint</Application>
  <PresentationFormat>On-screen Show (4:3)</PresentationFormat>
  <Paragraphs>127</Paragraphs>
  <Slides>17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Waveform</vt:lpstr>
      <vt:lpstr>Equation</vt:lpstr>
      <vt:lpstr>Bunch merge status for VCC</vt:lpstr>
      <vt:lpstr>Outlines</vt:lpstr>
      <vt:lpstr>overview and timeline</vt:lpstr>
      <vt:lpstr>Longitudinal Merge</vt:lpstr>
      <vt:lpstr>RF fields</vt:lpstr>
      <vt:lpstr>Transverse Merge</vt:lpstr>
      <vt:lpstr>Matching channel (w/o kicker)</vt:lpstr>
      <vt:lpstr>Performance</vt:lpstr>
      <vt:lpstr>Kicker</vt:lpstr>
      <vt:lpstr>Performance</vt:lpstr>
      <vt:lpstr>Trombones</vt:lpstr>
      <vt:lpstr>Performance</vt:lpstr>
      <vt:lpstr>Funnel</vt:lpstr>
      <vt:lpstr>Performance</vt:lpstr>
      <vt:lpstr>Total performance</vt:lpstr>
      <vt:lpstr>To Do List</vt:lpstr>
      <vt:lpstr>Summary</vt:lpstr>
    </vt:vector>
  </TitlesOfParts>
  <Company>ucr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Bao</dc:creator>
  <cp:lastModifiedBy>Yu Bao</cp:lastModifiedBy>
  <cp:revision>120</cp:revision>
  <dcterms:created xsi:type="dcterms:W3CDTF">2014-02-27T17:45:39Z</dcterms:created>
  <dcterms:modified xsi:type="dcterms:W3CDTF">2014-05-29T05:46:30Z</dcterms:modified>
</cp:coreProperties>
</file>