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99" r:id="rId5"/>
    <p:sldId id="259" r:id="rId6"/>
    <p:sldId id="262" r:id="rId7"/>
    <p:sldId id="316" r:id="rId8"/>
    <p:sldId id="263" r:id="rId9"/>
    <p:sldId id="265" r:id="rId10"/>
    <p:sldId id="292" r:id="rId11"/>
    <p:sldId id="318" r:id="rId12"/>
    <p:sldId id="286" r:id="rId13"/>
    <p:sldId id="322" r:id="rId14"/>
    <p:sldId id="320" r:id="rId15"/>
    <p:sldId id="330" r:id="rId16"/>
    <p:sldId id="305" r:id="rId17"/>
    <p:sldId id="331" r:id="rId18"/>
    <p:sldId id="329" r:id="rId19"/>
    <p:sldId id="328" r:id="rId20"/>
    <p:sldId id="327" r:id="rId21"/>
    <p:sldId id="325" r:id="rId22"/>
    <p:sldId id="302" r:id="rId23"/>
    <p:sldId id="298" r:id="rId24"/>
    <p:sldId id="323" r:id="rId25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CC"/>
    <a:srgbClr val="000066"/>
    <a:srgbClr val="DFDF67"/>
    <a:srgbClr val="E46E62"/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19" autoAdjust="0"/>
    <p:restoredTop sz="93861" autoAdjust="0"/>
  </p:normalViewPr>
  <p:slideViewPr>
    <p:cSldViewPr>
      <p:cViewPr varScale="1">
        <p:scale>
          <a:sx n="88" d="100"/>
          <a:sy n="88" d="100"/>
        </p:scale>
        <p:origin x="12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58"/>
    </p:cViewPr>
  </p:outlin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3246" y="72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D78C16CD-D54B-41EB-837A-5163F85CB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13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1F874A82-57A5-4F17-8BEC-436EBC9AF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74A82-57A5-4F17-8BEC-436EBC9AFF5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01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Redo</a:t>
            </a:r>
            <a:r>
              <a:rPr lang="en-US" baseline="0" dirty="0" smtClean="0"/>
              <a:t>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74A82-57A5-4F17-8BEC-436EBC9AFF5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22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01663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1663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1663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1663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1663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166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166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166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166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38543C6-426F-49DE-9859-0CF94791FD9C}" type="slidenum">
              <a:rPr lang="en-GB" altLang="en-US" sz="10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15</a:t>
            </a:fld>
            <a:endParaRPr lang="en-GB" altLang="en-US" sz="1000">
              <a:latin typeface="Times New Roman" panose="02020603050405020304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8400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01663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01663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01663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01663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01663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0166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0166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0166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0166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0785ECE-E8B0-46DB-9ABE-57400171C887}" type="slidenum">
              <a:rPr lang="en-GB" altLang="en-US" sz="10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17</a:t>
            </a:fld>
            <a:endParaRPr lang="en-GB" altLang="en-US" sz="1000">
              <a:latin typeface="Times New Roman" panose="02020603050405020304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2728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rgbClr val="0000C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187624" y="3789040"/>
            <a:ext cx="705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Holger Witte</a:t>
            </a:r>
            <a:br>
              <a:rPr lang="en-US" dirty="0" smtClean="0"/>
            </a:br>
            <a:r>
              <a:rPr lang="en-US" dirty="0" smtClean="0"/>
              <a:t>Brookhaven National Laboratory</a:t>
            </a:r>
          </a:p>
          <a:p>
            <a:pPr algn="ctr"/>
            <a:r>
              <a:rPr lang="en-GB" dirty="0" smtClean="0"/>
              <a:t>Advanced Accelerator Group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052736"/>
            <a:ext cx="8640762" cy="55446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928670"/>
            <a:ext cx="4243387" cy="566868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175" y="928670"/>
            <a:ext cx="4244975" cy="566868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0"/>
            <a:ext cx="5688632" cy="836712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596" y="121442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596" y="1854184"/>
            <a:ext cx="4040188" cy="47431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6421" y="121442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6421" y="1854184"/>
            <a:ext cx="4041775" cy="47431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CAE25-F2EF-4971-B683-10501B608409}" type="datetime1">
              <a:rPr lang="en-GB" smtClean="0"/>
              <a:pPr>
                <a:defRPr/>
              </a:pPr>
              <a:t>29/05/2014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CF905-16CB-4039-92F8-AB7F290E7F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7286676" cy="7143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28670"/>
            <a:ext cx="5111750" cy="519749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28670"/>
            <a:ext cx="3008313" cy="519749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00107"/>
            <a:ext cx="5486400" cy="37274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2">
              <a:lumMod val="60000"/>
              <a:lumOff val="4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0952" y="64008"/>
            <a:ext cx="5985048" cy="77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000124"/>
            <a:ext cx="8640762" cy="559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87816" y="6581001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4AFCA94-79BA-4EED-9481-9B9914E163B8}" type="slidenum">
              <a:rPr lang="en-GB" sz="1200" smtClean="0"/>
              <a:pPr algn="r"/>
              <a:t>‹#›</a:t>
            </a:fld>
            <a:endParaRPr lang="en-GB" sz="1200" dirty="0"/>
          </a:p>
        </p:txBody>
      </p:sp>
      <p:sp>
        <p:nvSpPr>
          <p:cNvPr id="8" name="Rectangle 7"/>
          <p:cNvSpPr/>
          <p:nvPr/>
        </p:nvSpPr>
        <p:spPr>
          <a:xfrm>
            <a:off x="0" y="6597352"/>
            <a:ext cx="9144000" cy="260648"/>
          </a:xfrm>
          <a:prstGeom prst="rect">
            <a:avLst/>
          </a:prstGeom>
          <a:solidFill>
            <a:schemeClr val="accent2">
              <a:lumMod val="60000"/>
              <a:lumOff val="4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/>
              <a:t>30 May 2014</a:t>
            </a:r>
            <a:endParaRPr lang="en-GB" sz="1200" dirty="0"/>
          </a:p>
        </p:txBody>
      </p:sp>
      <p:pic>
        <p:nvPicPr>
          <p:cNvPr id="3" name="Picture 3" descr="C:\Users\Holger\Desktop\BNL Logo\Logo_SmallTransparent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2240" y="0"/>
            <a:ext cx="2411760" cy="883094"/>
          </a:xfrm>
          <a:prstGeom prst="rect">
            <a:avLst/>
          </a:prstGeom>
          <a:noFill/>
        </p:spPr>
      </p:pic>
      <p:pic>
        <p:nvPicPr>
          <p:cNvPr id="4" name="Picture 3" descr="D:\Personal Files\Science\pic\MAPLogo\map-091203aTransp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07150" y="107652"/>
            <a:ext cx="560181" cy="65496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59" r:id="rId1"/>
    <p:sldLayoutId id="2147485049" r:id="rId2"/>
    <p:sldLayoutId id="2147485051" r:id="rId3"/>
    <p:sldLayoutId id="2147485052" r:id="rId4"/>
    <p:sldLayoutId id="2147485053" r:id="rId5"/>
    <p:sldLayoutId id="2147485054" r:id="rId6"/>
    <p:sldLayoutId id="2147485055" r:id="rId7"/>
    <p:sldLayoutId id="2147485056" r:id="rId8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CC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CC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CC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CC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000CC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000CC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000CC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000CC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Status of Partial Return Yoke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Tracker Cryostat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004048" y="908720"/>
            <a:ext cx="4139952" cy="5668682"/>
          </a:xfrm>
        </p:spPr>
        <p:txBody>
          <a:bodyPr>
            <a:normAutofit/>
          </a:bodyPr>
          <a:lstStyle/>
          <a:p>
            <a:r>
              <a:rPr lang="en-US" dirty="0" smtClean="0"/>
              <a:t>Tracker readout position:</a:t>
            </a:r>
          </a:p>
          <a:p>
            <a:pPr lvl="1"/>
            <a:r>
              <a:rPr lang="en-US" dirty="0" smtClean="0"/>
              <a:t>Diameter 1 m</a:t>
            </a:r>
          </a:p>
          <a:p>
            <a:pPr lvl="1"/>
            <a:r>
              <a:rPr lang="en-US" dirty="0" smtClean="0"/>
              <a:t>Just next to shield</a:t>
            </a:r>
          </a:p>
          <a:p>
            <a:r>
              <a:rPr lang="en-US" dirty="0" smtClean="0"/>
              <a:t>Fields</a:t>
            </a:r>
          </a:p>
          <a:p>
            <a:pPr lvl="1"/>
            <a:r>
              <a:rPr lang="en-US" dirty="0" smtClean="0"/>
              <a:t>No iron: 36.4 </a:t>
            </a:r>
            <a:r>
              <a:rPr lang="en-US" dirty="0" err="1" smtClean="0"/>
              <a:t>mT</a:t>
            </a:r>
            <a:endParaRPr lang="en-US" dirty="0" smtClean="0"/>
          </a:p>
          <a:p>
            <a:pPr lvl="1"/>
            <a:r>
              <a:rPr lang="en-US" dirty="0" smtClean="0"/>
              <a:t>Shield: 0.6 </a:t>
            </a:r>
            <a:r>
              <a:rPr lang="en-US" dirty="0" err="1" smtClean="0"/>
              <a:t>mT</a:t>
            </a:r>
            <a:endParaRPr lang="en-US" dirty="0" smtClean="0"/>
          </a:p>
          <a:p>
            <a:pPr lvl="1"/>
            <a:r>
              <a:rPr lang="en-US" b="1" dirty="0" smtClean="0"/>
              <a:t>Difference: factor 60</a:t>
            </a:r>
          </a:p>
          <a:p>
            <a:pPr lvl="1"/>
            <a:r>
              <a:rPr lang="en-US" dirty="0" smtClean="0"/>
              <a:t>240 </a:t>
            </a:r>
            <a:r>
              <a:rPr lang="en-US" dirty="0" err="1" smtClean="0"/>
              <a:t>MeV</a:t>
            </a:r>
            <a:r>
              <a:rPr lang="en-US" dirty="0" smtClean="0"/>
              <a:t> Solenoid</a:t>
            </a:r>
            <a:br>
              <a:rPr lang="en-US" dirty="0" smtClean="0"/>
            </a:br>
            <a:r>
              <a:rPr lang="en-US" dirty="0" smtClean="0"/>
              <a:t>(12 cm shield)</a:t>
            </a:r>
          </a:p>
          <a:p>
            <a:pPr lvl="1"/>
            <a:r>
              <a:rPr lang="en-US" dirty="0" smtClean="0"/>
              <a:t>Falls off quickly</a:t>
            </a:r>
            <a:endParaRPr lang="en-US" dirty="0"/>
          </a:p>
        </p:txBody>
      </p:sp>
      <p:pic>
        <p:nvPicPr>
          <p:cNvPr id="6" name="Picture 5" descr="240MeVSolTrackerNoIron.png"/>
          <p:cNvPicPr>
            <a:picLocks noChangeAspect="1"/>
          </p:cNvPicPr>
          <p:nvPr/>
        </p:nvPicPr>
        <p:blipFill>
          <a:blip r:embed="rId2" cstate="print"/>
          <a:srcRect l="42839" t="3150"/>
          <a:stretch>
            <a:fillRect/>
          </a:stretch>
        </p:blipFill>
        <p:spPr>
          <a:xfrm>
            <a:off x="971600" y="1124744"/>
            <a:ext cx="3816424" cy="5173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616" y="587727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Shield</a:t>
            </a:r>
            <a:endParaRPr lang="en-US" dirty="0"/>
          </a:p>
        </p:txBody>
      </p:sp>
      <p:pic>
        <p:nvPicPr>
          <p:cNvPr id="4" name="Content Placeholder 3" descr="240MeVSolTracker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44226" t="3895" b="10420"/>
          <a:stretch>
            <a:fillRect/>
          </a:stretch>
        </p:blipFill>
        <p:spPr>
          <a:xfrm>
            <a:off x="489068" y="980728"/>
            <a:ext cx="4370964" cy="5372026"/>
          </a:xfrm>
        </p:spPr>
      </p:pic>
      <p:sp>
        <p:nvSpPr>
          <p:cNvPr id="8" name="TextBox 7"/>
          <p:cNvSpPr txBox="1"/>
          <p:nvPr/>
        </p:nvSpPr>
        <p:spPr>
          <a:xfrm>
            <a:off x="1259632" y="609329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Shield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on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928670"/>
            <a:ext cx="4752652" cy="480458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MAUS tracking study</a:t>
            </a:r>
          </a:p>
          <a:p>
            <a:pPr lvl="1"/>
            <a:r>
              <a:rPr lang="en-US" dirty="0" smtClean="0"/>
              <a:t>200 </a:t>
            </a:r>
            <a:r>
              <a:rPr lang="en-US" dirty="0" err="1" smtClean="0"/>
              <a:t>MeV</a:t>
            </a:r>
            <a:r>
              <a:rPr lang="en-US" dirty="0" smtClean="0"/>
              <a:t> Flip</a:t>
            </a:r>
          </a:p>
          <a:p>
            <a:pPr lvl="1"/>
            <a:r>
              <a:rPr lang="en-US" dirty="0" smtClean="0"/>
              <a:t>Error field map: all iron versus no iron at all (worst case)</a:t>
            </a:r>
          </a:p>
          <a:p>
            <a:pPr lvl="2"/>
            <a:r>
              <a:rPr lang="en-US" dirty="0" smtClean="0"/>
              <a:t>Original and current geometry</a:t>
            </a:r>
          </a:p>
          <a:p>
            <a:pPr lvl="2"/>
            <a:r>
              <a:rPr lang="en-US" dirty="0" smtClean="0"/>
              <a:t>Misalignments (1 mm + rotation)</a:t>
            </a:r>
          </a:p>
          <a:p>
            <a:pPr lvl="1"/>
            <a:r>
              <a:rPr lang="en-US" dirty="0" smtClean="0"/>
              <a:t>Discussed at MICE analysis meeting 24/1/2013</a:t>
            </a:r>
          </a:p>
          <a:p>
            <a:r>
              <a:rPr lang="en-US" dirty="0" smtClean="0"/>
              <a:t>Conclusion</a:t>
            </a:r>
          </a:p>
          <a:p>
            <a:pPr lvl="1"/>
            <a:r>
              <a:rPr lang="en-US" dirty="0" smtClean="0"/>
              <a:t>…</a:t>
            </a:r>
            <a:r>
              <a:rPr lang="en-US" b="1" dirty="0" smtClean="0"/>
              <a:t>barely measurable effect </a:t>
            </a:r>
            <a:r>
              <a:rPr lang="en-US" dirty="0" smtClean="0"/>
              <a:t>on the beam travelling through MICE.</a:t>
            </a:r>
          </a:p>
          <a:p>
            <a:pPr lvl="1"/>
            <a:r>
              <a:rPr lang="en-US" b="1" dirty="0" smtClean="0"/>
              <a:t>There is no reason</a:t>
            </a:r>
            <a:r>
              <a:rPr lang="en-US" dirty="0" smtClean="0"/>
              <a:t>, from a beam dynamics perspective, </a:t>
            </a:r>
            <a:r>
              <a:rPr lang="en-US" b="1" dirty="0" smtClean="0"/>
              <a:t>not to implement a shielding wall </a:t>
            </a:r>
            <a:r>
              <a:rPr lang="en-US" dirty="0" smtClean="0"/>
              <a:t>as described herein.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661248"/>
            <a:ext cx="4932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C. Rogers and H. Witte. Effect Of Iron Partial Return Yoke on the MICE Beam. 23/01/2013, http://micewww.pp.rl.ac.uk/issues/1161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5003" r="6703"/>
          <a:stretch>
            <a:fillRect/>
          </a:stretch>
        </p:blipFill>
        <p:spPr bwMode="auto">
          <a:xfrm>
            <a:off x="4788024" y="980728"/>
            <a:ext cx="3960440" cy="273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3995936" cy="277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28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5800" y="1628801"/>
            <a:ext cx="7772400" cy="216023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4000" b="1" kern="0" dirty="0" smtClean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Engineering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4" r="21300" b="4968"/>
          <a:stretch/>
        </p:blipFill>
        <p:spPr>
          <a:xfrm>
            <a:off x="0" y="1371600"/>
            <a:ext cx="5050972" cy="441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9" r="60000" b="15905"/>
          <a:stretch/>
        </p:blipFill>
        <p:spPr>
          <a:xfrm>
            <a:off x="5181600" y="1344696"/>
            <a:ext cx="3657600" cy="4572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371600" y="2819400"/>
            <a:ext cx="1066800" cy="533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371600" y="2819400"/>
            <a:ext cx="1066800" cy="2057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38400" y="25908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Backing plates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4191000" y="3505200"/>
            <a:ext cx="685800" cy="2057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91000" y="5562600"/>
            <a:ext cx="1394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Waveguide </a:t>
            </a:r>
          </a:p>
          <a:p>
            <a:r>
              <a:rPr lang="en-US" dirty="0" smtClean="0"/>
              <a:t>penetration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934200" y="1371600"/>
            <a:ext cx="685800" cy="1143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7724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315200" y="10668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L-Seal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63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September 2013 Review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l="8407" r="5081"/>
          <a:stretch>
            <a:fillRect/>
          </a:stretch>
        </p:blipFill>
        <p:spPr bwMode="auto">
          <a:xfrm>
            <a:off x="1828800" y="1143000"/>
            <a:ext cx="4800600" cy="517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21838" y="4343400"/>
            <a:ext cx="1527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Space for </a:t>
            </a:r>
          </a:p>
          <a:p>
            <a:r>
              <a:rPr lang="en-US" dirty="0" smtClean="0"/>
              <a:t>Virostek Disc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1648859" y="3962400"/>
            <a:ext cx="1018141" cy="7041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181600" y="5562600"/>
            <a:ext cx="576944" cy="2367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58543" y="5672079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Support anchored in ‘trench’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629400" y="175260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access to absorber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876800" y="1981200"/>
            <a:ext cx="1752600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1838" y="6172200"/>
            <a:ext cx="3386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Courtesy of J. Tarrant / S. Plate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2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408113"/>
            <a:ext cx="4821238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42875"/>
            <a:ext cx="5791200" cy="576263"/>
          </a:xfrm>
        </p:spPr>
        <p:txBody>
          <a:bodyPr/>
          <a:lstStyle/>
          <a:p>
            <a:r>
              <a:rPr lang="en-GB" altLang="en-US" smtClean="0">
                <a:solidFill>
                  <a:srgbClr val="333399"/>
                </a:solidFill>
                <a:ea typeface="ＭＳ Ｐゴシック" panose="020B0600070205080204" pitchFamily="34" charset="-128"/>
              </a:rPr>
              <a:t>Present Status</a:t>
            </a:r>
            <a:endParaRPr lang="en-GB" altLang="en-US" b="1" dirty="0" smtClean="0">
              <a:solidFill>
                <a:srgbClr val="333399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6956425" y="4497388"/>
            <a:ext cx="1636713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-84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 pitchFamily="-84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/>
              <a:t>6 Piece Design with central access to AFC for absorber changes</a:t>
            </a:r>
          </a:p>
        </p:txBody>
      </p:sp>
      <p:cxnSp>
        <p:nvCxnSpPr>
          <p:cNvPr id="6149" name="Straight Arrow Connector 15"/>
          <p:cNvCxnSpPr>
            <a:cxnSpLocks noChangeShapeType="1"/>
          </p:cNvCxnSpPr>
          <p:nvPr/>
        </p:nvCxnSpPr>
        <p:spPr bwMode="auto">
          <a:xfrm flipH="1" flipV="1">
            <a:off x="4932363" y="3468688"/>
            <a:ext cx="2049462" cy="125253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34925" y="2084388"/>
            <a:ext cx="1724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-84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 pitchFamily="-84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 dirty="0"/>
              <a:t>Simplified </a:t>
            </a:r>
            <a:r>
              <a:rPr lang="en-GB" altLang="en-US" sz="1400" dirty="0" smtClean="0"/>
              <a:t>end-plates</a:t>
            </a:r>
            <a:endParaRPr lang="en-GB" altLang="en-US" sz="1400" dirty="0"/>
          </a:p>
        </p:txBody>
      </p:sp>
      <p:cxnSp>
        <p:nvCxnSpPr>
          <p:cNvPr id="6151" name="Straight Arrow Connector 15"/>
          <p:cNvCxnSpPr>
            <a:cxnSpLocks noChangeShapeType="1"/>
          </p:cNvCxnSpPr>
          <p:nvPr/>
        </p:nvCxnSpPr>
        <p:spPr bwMode="auto">
          <a:xfrm>
            <a:off x="1725613" y="2346325"/>
            <a:ext cx="1008062" cy="15113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2" name="TextBox 10"/>
          <p:cNvSpPr txBox="1">
            <a:spLocks noChangeArrowheads="1"/>
          </p:cNvSpPr>
          <p:nvPr/>
        </p:nvSpPr>
        <p:spPr bwMode="auto">
          <a:xfrm>
            <a:off x="6891338" y="2989263"/>
            <a:ext cx="22526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-84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 pitchFamily="-84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 dirty="0"/>
              <a:t>Reduced number of more compact legs now with symmetry </a:t>
            </a:r>
            <a:r>
              <a:rPr lang="en-GB" altLang="en-US" sz="1400" dirty="0" smtClean="0"/>
              <a:t>S-N</a:t>
            </a:r>
            <a:endParaRPr lang="en-GB" altLang="en-US" sz="1400" dirty="0"/>
          </a:p>
        </p:txBody>
      </p:sp>
      <p:cxnSp>
        <p:nvCxnSpPr>
          <p:cNvPr id="6153" name="Straight Arrow Connector 12"/>
          <p:cNvCxnSpPr>
            <a:cxnSpLocks noChangeShapeType="1"/>
          </p:cNvCxnSpPr>
          <p:nvPr/>
        </p:nvCxnSpPr>
        <p:spPr bwMode="auto">
          <a:xfrm flipH="1">
            <a:off x="6216650" y="3536950"/>
            <a:ext cx="693738" cy="33813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121838" y="6172200"/>
            <a:ext cx="3386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Courtesy of J. Tarrant / S. Plate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4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Absorber Change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8" y="1219200"/>
            <a:ext cx="8640762" cy="478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6248400"/>
            <a:ext cx="328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Procedure in place (J. Tarrant)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97163"/>
            <a:ext cx="23463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497013"/>
            <a:ext cx="4976812" cy="43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7772400" cy="576262"/>
          </a:xfrm>
        </p:spPr>
        <p:txBody>
          <a:bodyPr/>
          <a:lstStyle/>
          <a:p>
            <a:pPr eaLnBrk="1" hangingPunct="1"/>
            <a:r>
              <a:rPr lang="en-GB" altLang="en-US" b="1" dirty="0" smtClean="0">
                <a:solidFill>
                  <a:srgbClr val="333399"/>
                </a:solidFill>
                <a:ea typeface="ＭＳ Ｐゴシック" panose="020B0600070205080204" pitchFamily="34" charset="-128"/>
              </a:rPr>
              <a:t>Forces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5035550" y="5041900"/>
            <a:ext cx="544513" cy="261938"/>
          </a:xfrm>
          <a:prstGeom prst="straightConnector1">
            <a:avLst/>
          </a:prstGeom>
          <a:ln>
            <a:headEnd type="none" w="sm" len="sm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343" name="TextBox 10"/>
          <p:cNvSpPr txBox="1">
            <a:spLocks noChangeArrowheads="1"/>
          </p:cNvSpPr>
          <p:nvPr/>
        </p:nvSpPr>
        <p:spPr bwMode="auto">
          <a:xfrm>
            <a:off x="4943475" y="5054600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-84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 pitchFamily="-84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Floor Fixing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422775" y="2281238"/>
            <a:ext cx="0" cy="538162"/>
          </a:xfrm>
          <a:prstGeom prst="straightConnector1">
            <a:avLst/>
          </a:prstGeom>
          <a:ln>
            <a:headEnd type="none" w="sm" len="sm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345" name="TextBox 10"/>
          <p:cNvSpPr txBox="1">
            <a:spLocks noChangeArrowheads="1"/>
          </p:cNvSpPr>
          <p:nvPr/>
        </p:nvSpPr>
        <p:spPr bwMode="auto">
          <a:xfrm>
            <a:off x="3429000" y="1654175"/>
            <a:ext cx="1860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-84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 pitchFamily="-84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/>
              <a:t>~25 tonnes (self weight)</a:t>
            </a:r>
          </a:p>
        </p:txBody>
      </p:sp>
      <p:cxnSp>
        <p:nvCxnSpPr>
          <p:cNvPr id="38" name="Straight Arrow Connector 37"/>
          <p:cNvCxnSpPr>
            <a:stCxn id="14347" idx="3"/>
            <a:endCxn id="14353" idx="0"/>
          </p:cNvCxnSpPr>
          <p:nvPr/>
        </p:nvCxnSpPr>
        <p:spPr bwMode="auto">
          <a:xfrm>
            <a:off x="1658938" y="3917950"/>
            <a:ext cx="406400" cy="174625"/>
          </a:xfrm>
          <a:prstGeom prst="straightConnector1">
            <a:avLst/>
          </a:prstGeom>
          <a:ln>
            <a:headEnd type="none" w="sm" len="sm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347" name="TextBox 10"/>
          <p:cNvSpPr txBox="1">
            <a:spLocks noChangeArrowheads="1"/>
          </p:cNvSpPr>
          <p:nvPr/>
        </p:nvSpPr>
        <p:spPr bwMode="auto">
          <a:xfrm>
            <a:off x="153988" y="3457575"/>
            <a:ext cx="15049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-84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 pitchFamily="-84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/>
              <a:t>Load trying to overturn PRY half</a:t>
            </a:r>
          </a:p>
        </p:txBody>
      </p:sp>
      <p:cxnSp>
        <p:nvCxnSpPr>
          <p:cNvPr id="41" name="Straight Arrow Connector 40"/>
          <p:cNvCxnSpPr>
            <a:stCxn id="14349" idx="3"/>
          </p:cNvCxnSpPr>
          <p:nvPr/>
        </p:nvCxnSpPr>
        <p:spPr bwMode="auto">
          <a:xfrm flipV="1">
            <a:off x="2563813" y="5654675"/>
            <a:ext cx="588962" cy="292100"/>
          </a:xfrm>
          <a:prstGeom prst="straightConnector1">
            <a:avLst/>
          </a:prstGeom>
          <a:ln>
            <a:headEnd type="none" w="sm" len="sm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349" name="TextBox 10"/>
          <p:cNvSpPr txBox="1">
            <a:spLocks noChangeArrowheads="1"/>
          </p:cNvSpPr>
          <p:nvPr/>
        </p:nvSpPr>
        <p:spPr bwMode="auto">
          <a:xfrm>
            <a:off x="141288" y="5762625"/>
            <a:ext cx="242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-84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 pitchFamily="-84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Compressive load</a:t>
            </a:r>
          </a:p>
        </p:txBody>
      </p:sp>
      <p:sp>
        <p:nvSpPr>
          <p:cNvPr id="14350" name="TextBox 10"/>
          <p:cNvSpPr txBox="1">
            <a:spLocks noChangeArrowheads="1"/>
          </p:cNvSpPr>
          <p:nvPr/>
        </p:nvSpPr>
        <p:spPr bwMode="auto">
          <a:xfrm>
            <a:off x="1755775" y="6283325"/>
            <a:ext cx="150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-84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 pitchFamily="-84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Tensile load</a:t>
            </a:r>
          </a:p>
        </p:txBody>
      </p:sp>
      <p:cxnSp>
        <p:nvCxnSpPr>
          <p:cNvPr id="46" name="Straight Arrow Connector 45"/>
          <p:cNvCxnSpPr/>
          <p:nvPr/>
        </p:nvCxnSpPr>
        <p:spPr bwMode="auto">
          <a:xfrm flipV="1">
            <a:off x="3216275" y="5864225"/>
            <a:ext cx="271463" cy="517525"/>
          </a:xfrm>
          <a:prstGeom prst="straightConnector1">
            <a:avLst/>
          </a:prstGeom>
          <a:ln>
            <a:headEnd type="none" w="sm" len="sm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07" name="Straight Connector 4106"/>
          <p:cNvCxnSpPr/>
          <p:nvPr/>
        </p:nvCxnSpPr>
        <p:spPr bwMode="auto">
          <a:xfrm flipV="1">
            <a:off x="3535363" y="4244975"/>
            <a:ext cx="2816225" cy="161925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353" name="Picture 5" descr="C:\Users\jst28\AppData\Local\Microsoft\Windows\Temporary Internet Files\Content.IE5\7ZIR9IXV\MC900432540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96182">
            <a:off x="1698625" y="4014788"/>
            <a:ext cx="131445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4" name="TextBox 10"/>
          <p:cNvSpPr txBox="1">
            <a:spLocks noChangeArrowheads="1"/>
          </p:cNvSpPr>
          <p:nvPr/>
        </p:nvSpPr>
        <p:spPr bwMode="auto">
          <a:xfrm>
            <a:off x="6729413" y="1358900"/>
            <a:ext cx="23764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-84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 pitchFamily="-84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200">
                <a:solidFill>
                  <a:srgbClr val="FF0000"/>
                </a:solidFill>
              </a:rPr>
              <a:t>NO CAPACITY FOR SIGNIFICANT MAGNETIC LOAD IN FLOOR FIXING: Cross-bars, leg ties &amp; link plates will take magnetic loads</a:t>
            </a:r>
          </a:p>
        </p:txBody>
      </p:sp>
      <p:cxnSp>
        <p:nvCxnSpPr>
          <p:cNvPr id="4113" name="Straight Arrow Connector 4112"/>
          <p:cNvCxnSpPr>
            <a:stCxn id="14354" idx="2"/>
          </p:cNvCxnSpPr>
          <p:nvPr/>
        </p:nvCxnSpPr>
        <p:spPr bwMode="auto">
          <a:xfrm flipH="1">
            <a:off x="7812088" y="2559050"/>
            <a:ext cx="104775" cy="582613"/>
          </a:xfrm>
          <a:prstGeom prst="straightConnector1">
            <a:avLst/>
          </a:prstGeom>
          <a:ln>
            <a:headEnd type="none" w="sm" len="sm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4354" idx="2"/>
          </p:cNvCxnSpPr>
          <p:nvPr/>
        </p:nvCxnSpPr>
        <p:spPr bwMode="auto">
          <a:xfrm>
            <a:off x="7916863" y="2559050"/>
            <a:ext cx="471487" cy="2038350"/>
          </a:xfrm>
          <a:prstGeom prst="straightConnector1">
            <a:avLst/>
          </a:prstGeom>
          <a:ln>
            <a:headEnd type="none" w="sm" len="sm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4354" idx="2"/>
          </p:cNvCxnSpPr>
          <p:nvPr/>
        </p:nvCxnSpPr>
        <p:spPr bwMode="auto">
          <a:xfrm flipH="1">
            <a:off x="7380288" y="2559050"/>
            <a:ext cx="536575" cy="1204913"/>
          </a:xfrm>
          <a:prstGeom prst="straightConnector1">
            <a:avLst/>
          </a:prstGeom>
          <a:ln>
            <a:headEnd type="none" w="sm" len="sm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 flipV="1">
            <a:off x="4284663" y="4508500"/>
            <a:ext cx="750887" cy="433388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535363" y="2697163"/>
            <a:ext cx="512762" cy="319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0" y="23622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 </a:t>
            </a:r>
            <a:r>
              <a:rPr lang="en-US" dirty="0" err="1" smtClean="0"/>
              <a:t>kN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36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388" y="1052736"/>
            <a:ext cx="5383212" cy="554461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Nominal cases</a:t>
            </a:r>
          </a:p>
          <a:p>
            <a:pPr lvl="1"/>
            <a:r>
              <a:rPr lang="en-US" dirty="0" smtClean="0"/>
              <a:t>200/240 MeV </a:t>
            </a:r>
            <a:br>
              <a:rPr lang="en-US" dirty="0" smtClean="0"/>
            </a:br>
            <a:r>
              <a:rPr lang="en-US" dirty="0" smtClean="0"/>
              <a:t>flip/solenoid mode</a:t>
            </a:r>
          </a:p>
          <a:p>
            <a:r>
              <a:rPr lang="en-US" dirty="0" smtClean="0"/>
              <a:t>Commissioning</a:t>
            </a:r>
          </a:p>
          <a:p>
            <a:pPr lvl="1"/>
            <a:r>
              <a:rPr lang="en-US" dirty="0" smtClean="0"/>
              <a:t>Single spectrometer powered</a:t>
            </a:r>
          </a:p>
          <a:p>
            <a:pPr lvl="1"/>
            <a:r>
              <a:rPr lang="en-US" dirty="0" smtClean="0"/>
              <a:t>Both spectrometers powered</a:t>
            </a:r>
          </a:p>
          <a:p>
            <a:pPr lvl="1"/>
            <a:r>
              <a:rPr lang="en-US" dirty="0" smtClean="0"/>
              <a:t>AFC powered</a:t>
            </a:r>
          </a:p>
          <a:p>
            <a:r>
              <a:rPr lang="en-US" dirty="0" smtClean="0"/>
              <a:t>Worst case analysis</a:t>
            </a:r>
          </a:p>
          <a:p>
            <a:pPr lvl="1"/>
            <a:r>
              <a:rPr lang="en-US" dirty="0" smtClean="0"/>
              <a:t>Increased forces by factor 5</a:t>
            </a:r>
          </a:p>
          <a:p>
            <a:pPr lvl="1"/>
            <a:r>
              <a:rPr lang="en-US" b="1" dirty="0" smtClean="0"/>
              <a:t>Still very safe</a:t>
            </a:r>
          </a:p>
          <a:p>
            <a:r>
              <a:rPr lang="en-US" dirty="0" smtClean="0"/>
              <a:t>Monitoring: draw-wire sensor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 Scenarios</a:t>
            </a: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102" y="1219200"/>
            <a:ext cx="3397914" cy="3362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6092" y="4779393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WDS-3000-P115-CA-P</a:t>
            </a:r>
          </a:p>
        </p:txBody>
      </p:sp>
    </p:spTree>
    <p:extLst>
      <p:ext uri="{BB962C8B-B14F-4D97-AF65-F5344CB8AC3E}">
        <p14:creationId xmlns:p14="http://schemas.microsoft.com/office/powerpoint/2010/main" val="33223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058" r="6304"/>
          <a:stretch/>
        </p:blipFill>
        <p:spPr>
          <a:xfrm>
            <a:off x="842161" y="1187520"/>
            <a:ext cx="7311239" cy="538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8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and Concept</a:t>
            </a:r>
          </a:p>
          <a:p>
            <a:endParaRPr lang="en-US" dirty="0" smtClean="0"/>
          </a:p>
          <a:p>
            <a:r>
              <a:rPr lang="en-US" dirty="0" smtClean="0"/>
              <a:t>Performance</a:t>
            </a:r>
          </a:p>
          <a:p>
            <a:endParaRPr lang="en-US" dirty="0" smtClean="0"/>
          </a:p>
          <a:p>
            <a:r>
              <a:rPr lang="en-US" dirty="0" smtClean="0"/>
              <a:t>Engineering</a:t>
            </a:r>
          </a:p>
          <a:p>
            <a:endParaRPr lang="en-US" dirty="0"/>
          </a:p>
          <a:p>
            <a:r>
              <a:rPr lang="en-US" dirty="0" smtClean="0"/>
              <a:t>Timeline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" t="6982" r="6277"/>
          <a:stretch/>
        </p:blipFill>
        <p:spPr bwMode="auto">
          <a:xfrm>
            <a:off x="990600" y="1371600"/>
            <a:ext cx="6534976" cy="507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Material</a:t>
            </a:r>
            <a:endParaRPr kumimoji="1" lang="ja-JP" altLang="en-US" dirty="0"/>
          </a:p>
        </p:txBody>
      </p:sp>
      <p:sp>
        <p:nvSpPr>
          <p:cNvPr id="7" name="Oval 6"/>
          <p:cNvSpPr/>
          <p:nvPr/>
        </p:nvSpPr>
        <p:spPr>
          <a:xfrm>
            <a:off x="2133600" y="1676400"/>
            <a:ext cx="762000" cy="762000"/>
          </a:xfrm>
          <a:prstGeom prst="ellipse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Oval 8"/>
          <p:cNvSpPr/>
          <p:nvPr/>
        </p:nvSpPr>
        <p:spPr>
          <a:xfrm>
            <a:off x="6248400" y="1676400"/>
            <a:ext cx="762000" cy="762000"/>
          </a:xfrm>
          <a:prstGeom prst="ellipse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226851" y="1981200"/>
            <a:ext cx="1917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Fiber Tracker</a:t>
            </a:r>
          </a:p>
          <a:p>
            <a:r>
              <a:rPr kumimoji="1" lang="en-US" altLang="ja-JP" dirty="0" smtClean="0"/>
              <a:t>Readout location</a:t>
            </a:r>
            <a:endParaRPr kumimoji="1" lang="ja-JP" alt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705600" y="2133600"/>
            <a:ext cx="4572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82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Production Readiness Review (PRR) for PRY Monday </a:t>
            </a:r>
            <a:r>
              <a:rPr lang="en-US" dirty="0" smtClean="0"/>
              <a:t>28</a:t>
            </a:r>
            <a:r>
              <a:rPr lang="en-US" baseline="30000" dirty="0" smtClean="0"/>
              <a:t>th</a:t>
            </a:r>
            <a:r>
              <a:rPr lang="en-US" dirty="0" smtClean="0"/>
              <a:t> April</a:t>
            </a:r>
          </a:p>
          <a:p>
            <a:pPr lvl="1"/>
            <a:r>
              <a:rPr lang="en-US" dirty="0" smtClean="0"/>
              <a:t>Green light to proceed</a:t>
            </a:r>
          </a:p>
          <a:p>
            <a:r>
              <a:rPr lang="en-US" dirty="0" smtClean="0"/>
              <a:t>Steel procurement: order placed May 5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r>
              <a:rPr lang="en-US" dirty="0" smtClean="0"/>
              <a:t>Framework and steel machining</a:t>
            </a:r>
          </a:p>
          <a:p>
            <a:pPr lvl="1"/>
            <a:r>
              <a:rPr lang="en-US" dirty="0" smtClean="0"/>
              <a:t>RFQ: online May 14</a:t>
            </a:r>
            <a:r>
              <a:rPr lang="en-US" baseline="30000" dirty="0" smtClean="0"/>
              <a:t>th</a:t>
            </a:r>
            <a:r>
              <a:rPr lang="en-US" dirty="0"/>
              <a:t> (due </a:t>
            </a:r>
            <a:r>
              <a:rPr lang="en-US" dirty="0" smtClean="0"/>
              <a:t>June 5</a:t>
            </a:r>
            <a:r>
              <a:rPr lang="en-US" baseline="30000" dirty="0" smtClean="0"/>
              <a:t>th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Expect quotes from four vendors</a:t>
            </a:r>
          </a:p>
          <a:p>
            <a:pPr lvl="1"/>
            <a:r>
              <a:rPr lang="en-US" dirty="0" smtClean="0"/>
              <a:t>Targeted award date: June 9</a:t>
            </a:r>
            <a:r>
              <a:rPr lang="en-US" baseline="30000" dirty="0" smtClean="0"/>
              <a:t>th</a:t>
            </a:r>
            <a:r>
              <a:rPr lang="en-US" dirty="0" smtClean="0"/>
              <a:t>/16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r>
              <a:rPr lang="en-US" dirty="0"/>
              <a:t>South Wall complete October, </a:t>
            </a:r>
            <a:r>
              <a:rPr lang="en-US" dirty="0" smtClean="0"/>
              <a:t>2014</a:t>
            </a:r>
          </a:p>
          <a:p>
            <a:r>
              <a:rPr lang="en-US" dirty="0"/>
              <a:t>North Wall complete December, 2014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34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Performance</a:t>
            </a:r>
          </a:p>
          <a:p>
            <a:pPr lvl="1"/>
            <a:r>
              <a:rPr lang="en-US" dirty="0" smtClean="0"/>
              <a:t>Reduces stray field to 5—10 Gauss </a:t>
            </a:r>
            <a:br>
              <a:rPr lang="en-US" dirty="0" smtClean="0"/>
            </a:br>
            <a:r>
              <a:rPr lang="en-US" dirty="0" smtClean="0"/>
              <a:t>(No shield: 300—600 Gauss = factor 50+)</a:t>
            </a:r>
          </a:p>
          <a:p>
            <a:r>
              <a:rPr lang="en-US" dirty="0" smtClean="0"/>
              <a:t>Effect on beam: no issue</a:t>
            </a:r>
          </a:p>
          <a:p>
            <a:r>
              <a:rPr lang="en-US" dirty="0" smtClean="0"/>
              <a:t>Engineering</a:t>
            </a:r>
          </a:p>
          <a:p>
            <a:pPr lvl="1"/>
            <a:r>
              <a:rPr lang="en-US" dirty="0" smtClean="0"/>
              <a:t>Finished</a:t>
            </a:r>
          </a:p>
          <a:p>
            <a:r>
              <a:rPr lang="en-US" dirty="0" smtClean="0"/>
              <a:t>Timeline</a:t>
            </a:r>
          </a:p>
          <a:p>
            <a:pPr lvl="1"/>
            <a:r>
              <a:rPr lang="en-US" dirty="0" smtClean="0"/>
              <a:t>Procurement ongoing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240 </a:t>
            </a:r>
            <a:r>
              <a:rPr lang="en-US" dirty="0" err="1" smtClean="0"/>
              <a:t>MeV</a:t>
            </a:r>
            <a:r>
              <a:rPr lang="en-US" dirty="0" smtClean="0"/>
              <a:t> Solenoid/Flip Mode</a:t>
            </a:r>
            <a:endParaRPr lang="en-US" dirty="0"/>
          </a:p>
        </p:txBody>
      </p:sp>
      <p:pic>
        <p:nvPicPr>
          <p:cNvPr id="6" name="Content Placeholder 5" descr="MICEStepIVCompSol240MeVlo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85" t="6031" r="7669"/>
          <a:stretch>
            <a:fillRect/>
          </a:stretch>
        </p:blipFill>
        <p:spPr>
          <a:xfrm>
            <a:off x="1115616" y="1153809"/>
            <a:ext cx="6696744" cy="5155511"/>
          </a:xfrm>
        </p:spPr>
      </p:pic>
    </p:spTree>
    <p:extLst>
      <p:ext uri="{BB962C8B-B14F-4D97-AF65-F5344CB8AC3E}">
        <p14:creationId xmlns:p14="http://schemas.microsoft.com/office/powerpoint/2010/main" val="413680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Partial Return Yoke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928670"/>
            <a:ext cx="4248596" cy="4876594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MICE hall: solenoids cause large stray field</a:t>
            </a:r>
          </a:p>
          <a:p>
            <a:r>
              <a:rPr lang="en-GB" dirty="0" smtClean="0"/>
              <a:t>Aim of PRY: </a:t>
            </a:r>
            <a:br>
              <a:rPr lang="en-GB" dirty="0" smtClean="0"/>
            </a:br>
            <a:r>
              <a:rPr lang="en-GB" dirty="0" smtClean="0"/>
              <a:t>Reduce stray field in hall to tolerable level</a:t>
            </a:r>
          </a:p>
          <a:p>
            <a:r>
              <a:rPr lang="en-GB" dirty="0" smtClean="0"/>
              <a:t>Shielding plates</a:t>
            </a:r>
          </a:p>
          <a:p>
            <a:pPr lvl="1"/>
            <a:r>
              <a:rPr lang="en-GB" dirty="0" smtClean="0"/>
              <a:t>wall thickness 10 cm</a:t>
            </a:r>
          </a:p>
          <a:p>
            <a:pPr lvl="1"/>
            <a:r>
              <a:rPr lang="en-GB" dirty="0" smtClean="0"/>
              <a:t>weight: 55t</a:t>
            </a:r>
          </a:p>
          <a:p>
            <a:r>
              <a:rPr lang="en-GB" dirty="0" smtClean="0"/>
              <a:t>Performance</a:t>
            </a:r>
          </a:p>
          <a:p>
            <a:pPr lvl="1"/>
            <a:r>
              <a:rPr lang="en-GB" dirty="0" smtClean="0"/>
              <a:t>Reduces stray field outside of shield to 5-10 Gauss</a:t>
            </a:r>
            <a:endParaRPr lang="en-GB" dirty="0"/>
          </a:p>
        </p:txBody>
      </p:sp>
      <p:pic>
        <p:nvPicPr>
          <p:cNvPr id="5" name="Content Placeholder 4" descr="FrontalView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2492" y="1340768"/>
            <a:ext cx="4244975" cy="4593063"/>
          </a:xfrm>
        </p:spPr>
      </p:pic>
      <p:sp>
        <p:nvSpPr>
          <p:cNvPr id="18" name="TextBox 17"/>
          <p:cNvSpPr txBox="1"/>
          <p:nvPr/>
        </p:nvSpPr>
        <p:spPr>
          <a:xfrm>
            <a:off x="4427984" y="6093296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8000"/>
                </a:solidFill>
              </a:rPr>
              <a:t>(Note: not to scale)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587727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H Witte. Step IV &amp; VI: Local Flux Return. MICE CM 34, October 2012.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rot="900000">
            <a:off x="5360663" y="1859502"/>
            <a:ext cx="198402" cy="18580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20556255">
            <a:off x="8180430" y="1832550"/>
            <a:ext cx="219456" cy="19687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900000">
            <a:off x="8242477" y="3804677"/>
            <a:ext cx="219456" cy="172989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20556255">
            <a:off x="5389434" y="3718337"/>
            <a:ext cx="219456" cy="182029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8" grpId="0"/>
      <p:bldP spid="21" grpId="0"/>
      <p:bldP spid="23" grpId="0" animBg="1"/>
      <p:bldP spid="25" grpId="0" animBg="1"/>
      <p:bldP spid="26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 rot="900000">
            <a:off x="6616115" y="1956293"/>
            <a:ext cx="155657" cy="16448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20556255">
            <a:off x="8082967" y="1951846"/>
            <a:ext cx="169169" cy="16448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900000">
            <a:off x="8123172" y="3468461"/>
            <a:ext cx="155657" cy="16448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0556255">
            <a:off x="6642807" y="3472908"/>
            <a:ext cx="169169" cy="16448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976295" y="3115072"/>
            <a:ext cx="903514" cy="90351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391400" y="2133600"/>
            <a:ext cx="457200" cy="1447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391400" y="2590800"/>
            <a:ext cx="609600" cy="990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391400" y="3124200"/>
            <a:ext cx="8382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391400" y="3581400"/>
            <a:ext cx="914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391400" y="3581400"/>
            <a:ext cx="76200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391400" y="3581400"/>
            <a:ext cx="609600" cy="129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6934200" y="2209800"/>
            <a:ext cx="457200" cy="1371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3" idx="3"/>
          </p:cNvCxnSpPr>
          <p:nvPr/>
        </p:nvCxnSpPr>
        <p:spPr>
          <a:xfrm flipH="1" flipV="1">
            <a:off x="6769120" y="2798845"/>
            <a:ext cx="622280" cy="7825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6629400" y="3276600"/>
            <a:ext cx="762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6705600" y="3581400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6781800" y="3581400"/>
            <a:ext cx="60960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7010400" y="3581400"/>
            <a:ext cx="381000" cy="1371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685800" y="1981200"/>
            <a:ext cx="5181600" cy="1524000"/>
          </a:xfrm>
          <a:prstGeom prst="rect">
            <a:avLst/>
          </a:prstGeom>
          <a:noFill/>
          <a:ln w="171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85800" y="3505200"/>
            <a:ext cx="5181600" cy="1447800"/>
          </a:xfrm>
          <a:prstGeom prst="rect">
            <a:avLst/>
          </a:prstGeom>
          <a:noFill/>
          <a:ln w="171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1143000" y="2286000"/>
            <a:ext cx="4343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143000" y="2667000"/>
            <a:ext cx="4343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1143000" y="3048000"/>
            <a:ext cx="4343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1143000" y="3810000"/>
            <a:ext cx="4343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1143000" y="4191000"/>
            <a:ext cx="4343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143000" y="4572000"/>
            <a:ext cx="4343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73188"/>
            <a:ext cx="4697412" cy="454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8407" r="5081"/>
          <a:stretch>
            <a:fillRect/>
          </a:stretch>
        </p:blipFill>
        <p:spPr bwMode="auto">
          <a:xfrm>
            <a:off x="4572000" y="1474967"/>
            <a:ext cx="4244975" cy="457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Return Yoke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02128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8000"/>
                </a:solidFill>
                <a:latin typeface="Arial" pitchFamily="34" charset="0"/>
              </a:rPr>
              <a:t>Courtesy of Jason Tarrant / Steve Plate</a:t>
            </a:r>
            <a:endParaRPr lang="en-US" dirty="0">
              <a:solidFill>
                <a:srgbClr val="008000"/>
              </a:solidFill>
              <a:latin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876800" y="1447800"/>
            <a:ext cx="2514600" cy="14478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9752476">
            <a:off x="5850122" y="177969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8m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962400" y="2667000"/>
            <a:ext cx="0" cy="17526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5400000">
            <a:off x="3894432" y="33445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3m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8" name="Straight Arrow Connector 17"/>
          <p:cNvCxnSpPr>
            <a:stCxn id="19" idx="0"/>
          </p:cNvCxnSpPr>
          <p:nvPr/>
        </p:nvCxnSpPr>
        <p:spPr>
          <a:xfrm flipV="1">
            <a:off x="5842143" y="4918165"/>
            <a:ext cx="1235821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45716" y="5998285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Support Structure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23" name="Straight Arrow Connector 22"/>
          <p:cNvCxnSpPr>
            <a:stCxn id="19" idx="0"/>
          </p:cNvCxnSpPr>
          <p:nvPr/>
        </p:nvCxnSpPr>
        <p:spPr>
          <a:xfrm flipH="1" flipV="1">
            <a:off x="3639092" y="5298421"/>
            <a:ext cx="2203051" cy="6998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00400" y="152400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Shielding plates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895601" y="1905000"/>
            <a:ext cx="1142999" cy="1066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038600" y="1905000"/>
            <a:ext cx="990600" cy="1219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5800" y="1628801"/>
            <a:ext cx="7772400" cy="216023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4000" b="1" kern="0" dirty="0" smtClean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Performance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Gauss Surface</a:t>
            </a:r>
            <a:endParaRPr lang="en-US" dirty="0"/>
          </a:p>
        </p:txBody>
      </p:sp>
      <p:pic>
        <p:nvPicPr>
          <p:cNvPr id="5" name="BubbleGum2-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388" y="1682750"/>
            <a:ext cx="8640762" cy="4283075"/>
          </a:xfrm>
        </p:spPr>
      </p:pic>
      <p:cxnSp>
        <p:nvCxnSpPr>
          <p:cNvPr id="7" name="Straight Arrow Connector 6"/>
          <p:cNvCxnSpPr/>
          <p:nvPr/>
        </p:nvCxnSpPr>
        <p:spPr>
          <a:xfrm flipH="1">
            <a:off x="5334000" y="2133600"/>
            <a:ext cx="1143000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53200" y="1905000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Gauss Surface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600200" y="3505200"/>
            <a:ext cx="2209800" cy="1600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200" y="502920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MICE Solenoids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800" y="2133600"/>
            <a:ext cx="2514600" cy="1219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4469" y="1948543"/>
            <a:ext cx="654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9388" y="61722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iron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/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Iso</a:t>
            </a:r>
            <a:r>
              <a:rPr lang="en-US" dirty="0" smtClean="0"/>
              <a:t>-Surface 0.5 </a:t>
            </a:r>
            <a:r>
              <a:rPr lang="en-US" dirty="0" err="1" smtClean="0"/>
              <a:t>mT</a:t>
            </a:r>
            <a:endParaRPr lang="en-US" dirty="0"/>
          </a:p>
        </p:txBody>
      </p:sp>
      <p:pic>
        <p:nvPicPr>
          <p:cNvPr id="14" name="Content Placeholder 13" descr="200MeVFlipNoIronIso5Gauss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5275" t="3722" r="20241"/>
          <a:stretch>
            <a:fillRect/>
          </a:stretch>
        </p:blipFill>
        <p:spPr>
          <a:xfrm>
            <a:off x="35496" y="1556792"/>
            <a:ext cx="5489178" cy="4176464"/>
          </a:xfrm>
        </p:spPr>
      </p:pic>
      <p:pic>
        <p:nvPicPr>
          <p:cNvPr id="15" name="Content Placeholder 14" descr="200MeVFlipt12cmIso5Gauss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0436" t="5447" r="30526"/>
          <a:stretch>
            <a:fillRect/>
          </a:stretch>
        </p:blipFill>
        <p:spPr>
          <a:xfrm>
            <a:off x="5964878" y="2060848"/>
            <a:ext cx="2495554" cy="2452039"/>
          </a:xfrm>
        </p:spPr>
      </p:pic>
      <p:sp>
        <p:nvSpPr>
          <p:cNvPr id="7" name="TextBox 6"/>
          <p:cNvSpPr txBox="1"/>
          <p:nvPr/>
        </p:nvSpPr>
        <p:spPr>
          <a:xfrm>
            <a:off x="179512" y="5805264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IV</a:t>
            </a:r>
          </a:p>
          <a:p>
            <a:r>
              <a:rPr lang="en-US" dirty="0" smtClean="0"/>
              <a:t>200 </a:t>
            </a:r>
            <a:r>
              <a:rPr lang="en-US" dirty="0" err="1" smtClean="0"/>
              <a:t>MeV</a:t>
            </a:r>
            <a:r>
              <a:rPr lang="en-US" dirty="0" smtClean="0"/>
              <a:t> Flip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15616" y="105273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Shield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00192" y="105273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cm Shield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43808" y="1556792"/>
            <a:ext cx="0" cy="38884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15816" y="53732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 m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7" idx="0"/>
          </p:cNvCxnSpPr>
          <p:nvPr/>
        </p:nvCxnSpPr>
        <p:spPr>
          <a:xfrm flipH="1" flipV="1">
            <a:off x="7236296" y="3212976"/>
            <a:ext cx="343419" cy="20162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60232" y="522920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MICE Solenoids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240 </a:t>
            </a:r>
            <a:r>
              <a:rPr lang="en-US" dirty="0" err="1" smtClean="0"/>
              <a:t>MeV</a:t>
            </a:r>
            <a:r>
              <a:rPr lang="en-US" dirty="0" smtClean="0"/>
              <a:t> Solenoid/Flip Mode</a:t>
            </a:r>
            <a:endParaRPr lang="en-US" dirty="0"/>
          </a:p>
        </p:txBody>
      </p:sp>
      <p:pic>
        <p:nvPicPr>
          <p:cNvPr id="9" name="Content Placeholder 8" descr="MICEStepIVCompSol240MeV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024" t="8985" r="7911" b="1454"/>
          <a:stretch>
            <a:fillRect/>
          </a:stretch>
        </p:blipFill>
        <p:spPr>
          <a:xfrm>
            <a:off x="899592" y="1122470"/>
            <a:ext cx="7128792" cy="54028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NL Presentation Template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tailEnd type="none"/>
        </a:ln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BNL Presentation Template</Template>
  <TotalTime>0</TotalTime>
  <Words>448</Words>
  <Application>Microsoft Office PowerPoint</Application>
  <PresentationFormat>On-screen Show (4:3)</PresentationFormat>
  <Paragraphs>137</Paragraphs>
  <Slides>24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ＭＳ Ｐゴシック</vt:lpstr>
      <vt:lpstr>Arial</vt:lpstr>
      <vt:lpstr>Times New Roman</vt:lpstr>
      <vt:lpstr>BNL Presentation Template</vt:lpstr>
      <vt:lpstr>Status of Partial Return Yoke</vt:lpstr>
      <vt:lpstr>Overview</vt:lpstr>
      <vt:lpstr>Partial Return Yoke</vt:lpstr>
      <vt:lpstr>Principle</vt:lpstr>
      <vt:lpstr>Partial Return Yoke</vt:lpstr>
      <vt:lpstr>PowerPoint Presentation</vt:lpstr>
      <vt:lpstr>5 Gauss Surface</vt:lpstr>
      <vt:lpstr>Iso-Surface 0.5 mT</vt:lpstr>
      <vt:lpstr>240 MeV Solenoid/Flip Mode</vt:lpstr>
      <vt:lpstr>Field Tracker Cryostat</vt:lpstr>
      <vt:lpstr>Effect on Beam</vt:lpstr>
      <vt:lpstr>PowerPoint Presentation</vt:lpstr>
      <vt:lpstr>Connections</vt:lpstr>
      <vt:lpstr>September 2013 Review</vt:lpstr>
      <vt:lpstr>Present Status</vt:lpstr>
      <vt:lpstr>Absorber Change</vt:lpstr>
      <vt:lpstr>Forces</vt:lpstr>
      <vt:lpstr>Force Scenarios</vt:lpstr>
      <vt:lpstr>Materials</vt:lpstr>
      <vt:lpstr>Material</vt:lpstr>
      <vt:lpstr>Timeline </vt:lpstr>
      <vt:lpstr>Summary</vt:lpstr>
      <vt:lpstr>Additional Slides</vt:lpstr>
      <vt:lpstr>240 MeV Solenoid/Flip Mode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2013-09-09T22:01:41Z</dcterms:created>
  <dcterms:modified xsi:type="dcterms:W3CDTF">2014-05-30T03:00:05Z</dcterms:modified>
</cp:coreProperties>
</file>