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3" r:id="rId4"/>
    <p:sldId id="283" r:id="rId5"/>
    <p:sldId id="320" r:id="rId6"/>
    <p:sldId id="285" r:id="rId7"/>
    <p:sldId id="276" r:id="rId8"/>
    <p:sldId id="313" r:id="rId9"/>
    <p:sldId id="286" r:id="rId10"/>
    <p:sldId id="265" r:id="rId11"/>
    <p:sldId id="293" r:id="rId12"/>
    <p:sldId id="290" r:id="rId13"/>
    <p:sldId id="291" r:id="rId14"/>
    <p:sldId id="272" r:id="rId15"/>
    <p:sldId id="314" r:id="rId16"/>
    <p:sldId id="315" r:id="rId17"/>
    <p:sldId id="316" r:id="rId18"/>
    <p:sldId id="318" r:id="rId19"/>
    <p:sldId id="317" r:id="rId20"/>
    <p:sldId id="292" r:id="rId21"/>
    <p:sldId id="297" r:id="rId22"/>
    <p:sldId id="295" r:id="rId23"/>
    <p:sldId id="299" r:id="rId24"/>
    <p:sldId id="307" r:id="rId25"/>
    <p:sldId id="312" r:id="rId26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8C8C8"/>
    <a:srgbClr val="F28C8C"/>
    <a:srgbClr val="8C8CF2"/>
    <a:srgbClr val="0000CC"/>
    <a:srgbClr val="000066"/>
    <a:srgbClr val="DFDF67"/>
    <a:srgbClr val="E46E62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243" autoAdjust="0"/>
  </p:normalViewPr>
  <p:slideViewPr>
    <p:cSldViewPr>
      <p:cViewPr varScale="1">
        <p:scale>
          <a:sx n="87" d="100"/>
          <a:sy n="87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8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36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Witte, Scott Berg, Paul Kovach, Mike Anerella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Mauricio de Lima Lopes</a:t>
            </a:r>
          </a:p>
          <a:p>
            <a:pPr algn="ctr"/>
            <a:r>
              <a:rPr lang="en-US" dirty="0" smtClean="0"/>
              <a:t>Fermi National Accelerator Laboratory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5688632" cy="83671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AE25-F2EF-4971-B683-10501B608409}" type="datetime1">
              <a:rPr lang="en-GB" smtClean="0"/>
              <a:pPr>
                <a:defRPr/>
              </a:pPr>
              <a:t>30/05/2014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952" y="64008"/>
            <a:ext cx="5985048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30 March 2014</a:t>
            </a:r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0"/>
            <a:ext cx="2411760" cy="883094"/>
          </a:xfrm>
          <a:prstGeom prst="rect">
            <a:avLst/>
          </a:prstGeom>
          <a:noFill/>
        </p:spPr>
      </p:pic>
      <p:pic>
        <p:nvPicPr>
          <p:cNvPr id="4" name="Picture 3" descr="D:\Personal Files\Science\pic\MAPLogo\map-091203aTrans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7150" y="107652"/>
            <a:ext cx="560181" cy="6549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Rapid Cycling Dipole Magnet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Quality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/>
          <a:stretch/>
        </p:blipFill>
        <p:spPr>
          <a:xfrm>
            <a:off x="887422" y="1066800"/>
            <a:ext cx="7625772" cy="4884365"/>
          </a:xfrm>
        </p:spPr>
      </p:pic>
      <p:sp>
        <p:nvSpPr>
          <p:cNvPr id="8" name="TextBox 7"/>
          <p:cNvSpPr txBox="1"/>
          <p:nvPr/>
        </p:nvSpPr>
        <p:spPr>
          <a:xfrm>
            <a:off x="91497" y="6019800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 field: 1.53T</a:t>
            </a:r>
          </a:p>
          <a:p>
            <a:r>
              <a:rPr lang="en-US" dirty="0" smtClean="0"/>
              <a:t>Gap: 25 mm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r="4279"/>
          <a:stretch/>
        </p:blipFill>
        <p:spPr>
          <a:xfrm>
            <a:off x="887422" y="942048"/>
            <a:ext cx="7220992" cy="5420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cs_dipol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6872" b="9304"/>
          <a:stretch/>
        </p:blipFill>
        <p:spPr>
          <a:xfrm>
            <a:off x="304800" y="990600"/>
            <a:ext cx="8464830" cy="5482984"/>
          </a:xfrm>
        </p:spPr>
      </p:pic>
      <p:pic>
        <p:nvPicPr>
          <p:cNvPr id="7" name="Picture 6" descr="rcs_dipole_section.jpg"/>
          <p:cNvPicPr>
            <a:picLocks noChangeAspect="1"/>
          </p:cNvPicPr>
          <p:nvPr/>
        </p:nvPicPr>
        <p:blipFill>
          <a:blip r:embed="rId3" cstate="print"/>
          <a:srcRect t="6667" b="6667"/>
          <a:stretch>
            <a:fillRect/>
          </a:stretch>
        </p:blipFill>
        <p:spPr>
          <a:xfrm>
            <a:off x="457200" y="951131"/>
            <a:ext cx="8306145" cy="5562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Courtesy of Paul Kovach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BNL Magnet Division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2551331"/>
            <a:ext cx="609600" cy="1066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42559" y="1865531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240 </a:t>
            </a:r>
            <a:r>
              <a:rPr lang="en-US" sz="2000" b="1" dirty="0" err="1" smtClean="0">
                <a:solidFill>
                  <a:srgbClr val="FFFF00"/>
                </a:solidFill>
              </a:rPr>
              <a:t>kN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9802" y="1023257"/>
            <a:ext cx="166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baseline="-25000" dirty="0" smtClean="0">
                <a:solidFill>
                  <a:srgbClr val="FFFF00"/>
                </a:solidFill>
              </a:rPr>
              <a:t>max</a:t>
            </a:r>
            <a:r>
              <a:rPr lang="en-US" dirty="0" smtClean="0">
                <a:solidFill>
                  <a:srgbClr val="FFFF00"/>
                </a:solidFill>
              </a:rPr>
              <a:t>=15 kA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 = 3.65 kJ/m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Excitation Coil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773612" cy="5668682"/>
          </a:xfrm>
        </p:spPr>
        <p:txBody>
          <a:bodyPr/>
          <a:lstStyle/>
          <a:p>
            <a:r>
              <a:rPr lang="en-US" dirty="0" smtClean="0"/>
              <a:t>Coil</a:t>
            </a:r>
          </a:p>
          <a:p>
            <a:pPr lvl="1"/>
            <a:r>
              <a:rPr lang="en-US" dirty="0" smtClean="0"/>
              <a:t>350 W/m in total (1.5T)</a:t>
            </a:r>
          </a:p>
          <a:p>
            <a:pPr lvl="1"/>
            <a:r>
              <a:rPr lang="en-US" dirty="0" smtClean="0"/>
              <a:t>Cooling: outer faces</a:t>
            </a:r>
          </a:p>
          <a:p>
            <a:pPr lvl="1"/>
            <a:r>
              <a:rPr lang="en-US" dirty="0" smtClean="0"/>
              <a:t>q &lt; 0.1 l/s</a:t>
            </a:r>
          </a:p>
          <a:p>
            <a:r>
              <a:rPr lang="en-US" dirty="0" smtClean="0"/>
              <a:t>Finite element simulations</a:t>
            </a:r>
          </a:p>
          <a:p>
            <a:pPr lvl="1"/>
            <a:r>
              <a:rPr lang="en-US" dirty="0" smtClean="0"/>
              <a:t>Temperature gradient: &lt;1K</a:t>
            </a:r>
            <a:endParaRPr lang="en-US" dirty="0"/>
          </a:p>
        </p:txBody>
      </p:sp>
      <p:pic>
        <p:nvPicPr>
          <p:cNvPr id="10" name="Content Placeholder 6" descr="rcs_dipole_section.jpg"/>
          <p:cNvPicPr>
            <a:picLocks noChangeAspect="1"/>
          </p:cNvPicPr>
          <p:nvPr/>
        </p:nvPicPr>
        <p:blipFill>
          <a:blip r:embed="rId2" cstate="print"/>
          <a:srcRect l="43098" t="34858" r="33558" b="41903"/>
          <a:stretch>
            <a:fillRect/>
          </a:stretch>
        </p:blipFill>
        <p:spPr bwMode="auto">
          <a:xfrm>
            <a:off x="5486400" y="1371600"/>
            <a:ext cx="3429000" cy="2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5" descr="rcs_lead_assy.jpg"/>
          <p:cNvPicPr>
            <a:picLocks noChangeAspect="1"/>
          </p:cNvPicPr>
          <p:nvPr/>
        </p:nvPicPr>
        <p:blipFill>
          <a:blip r:embed="rId3" cstate="print"/>
          <a:srcRect l="35901" t="54565" r="29993" b="23856"/>
          <a:stretch>
            <a:fillRect/>
          </a:stretch>
        </p:blipFill>
        <p:spPr bwMode="auto">
          <a:xfrm>
            <a:off x="5486400" y="4144106"/>
            <a:ext cx="342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 rot="1588546">
            <a:off x="6015553" y="2068605"/>
            <a:ext cx="12192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588546">
            <a:off x="6481247" y="4865595"/>
            <a:ext cx="12192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Yoke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08140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6.5%SiFe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60814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3%SiFe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14400"/>
            <a:ext cx="446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average power dissipation: 820 W/m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/>
          <a:stretch/>
        </p:blipFill>
        <p:spPr>
          <a:xfrm>
            <a:off x="434846" y="2138733"/>
            <a:ext cx="4243387" cy="358596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/>
          <a:stretch/>
        </p:blipFill>
        <p:spPr>
          <a:xfrm>
            <a:off x="4575175" y="2133599"/>
            <a:ext cx="4244975" cy="3591099"/>
          </a:xfrm>
        </p:spPr>
      </p:pic>
      <p:cxnSp>
        <p:nvCxnSpPr>
          <p:cNvPr id="4" name="Straight Arrow Connector 3"/>
          <p:cNvCxnSpPr>
            <a:stCxn id="5" idx="3"/>
          </p:cNvCxnSpPr>
          <p:nvPr/>
        </p:nvCxnSpPr>
        <p:spPr>
          <a:xfrm>
            <a:off x="1496193" y="1807247"/>
            <a:ext cx="637407" cy="1926553"/>
          </a:xfrm>
          <a:prstGeom prst="straightConnector1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5142" y="162258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W/kg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>
            <a:off x="6441251" y="1632466"/>
            <a:ext cx="637407" cy="1926553"/>
          </a:xfrm>
          <a:prstGeom prst="straightConnector1">
            <a:avLst/>
          </a:prstGeom>
          <a:ln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10200" y="1447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W/kg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Core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3652" y="611912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T&lt;8K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"/>
          <a:stretch/>
        </p:blipFill>
        <p:spPr>
          <a:xfrm>
            <a:off x="1020051" y="1295400"/>
            <a:ext cx="7455060" cy="4823722"/>
          </a:xfrm>
        </p:spPr>
      </p:pic>
      <p:sp>
        <p:nvSpPr>
          <p:cNvPr id="6" name="TextBox 5"/>
          <p:cNvSpPr txBox="1"/>
          <p:nvPr/>
        </p:nvSpPr>
        <p:spPr>
          <a:xfrm>
            <a:off x="80656" y="926068"/>
            <a:ext cx="32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 case: all heating in pole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6180916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q &lt; </a:t>
            </a:r>
            <a:r>
              <a:rPr lang="en-US" dirty="0" smtClean="0"/>
              <a:t>0.3 </a:t>
            </a:r>
            <a:r>
              <a:rPr lang="en-US" dirty="0"/>
              <a:t>l/s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5754" r="8445" b="11795"/>
          <a:stretch/>
        </p:blipFill>
        <p:spPr>
          <a:xfrm>
            <a:off x="1142999" y="1371600"/>
            <a:ext cx="6934201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Yoke 3% </a:t>
            </a:r>
            <a:r>
              <a:rPr lang="en-US" dirty="0" err="1" smtClean="0"/>
              <a:t>SiFe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8173600" y="1463024"/>
            <a:ext cx="0" cy="4343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>
            <a:off x="8014901" y="33172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1295400"/>
            <a:ext cx="6400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76603" y="9818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952" y="6172200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worse is a yoke made of 3% </a:t>
            </a:r>
            <a:r>
              <a:rPr lang="en-US" dirty="0" err="1" smtClean="0"/>
              <a:t>SiFe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81" r="6304"/>
          <a:stretch/>
        </p:blipFill>
        <p:spPr>
          <a:xfrm>
            <a:off x="842161" y="1219200"/>
            <a:ext cx="6854039" cy="51966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Loss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10400" y="2209800"/>
            <a:ext cx="0" cy="1066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800" y="173978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MW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67600" y="2209800"/>
            <a:ext cx="171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 difference</a:t>
            </a:r>
          </a:p>
          <a:p>
            <a:r>
              <a:rPr lang="en-US" dirty="0" smtClean="0"/>
              <a:t>(yoke)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r>
              <a:rPr lang="en-US" dirty="0" err="1" smtClean="0"/>
              <a:t>SiFe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1" y="1081876"/>
            <a:ext cx="7315215" cy="54864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68" y="1111254"/>
            <a:ext cx="5791200" cy="53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2657" r="12125"/>
          <a:stretch/>
        </p:blipFill>
        <p:spPr>
          <a:xfrm>
            <a:off x="1676400" y="1219200"/>
            <a:ext cx="6629400" cy="47312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70483"/>
            <a:ext cx="9525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805649"/>
            <a:ext cx="952500" cy="9525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933450" y="4000128"/>
            <a:ext cx="1162050" cy="418728"/>
          </a:xfrm>
          <a:prstGeom prst="line">
            <a:avLst/>
          </a:prstGeom>
          <a:ln w="25400"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619250" y="4637185"/>
            <a:ext cx="533400" cy="209548"/>
          </a:xfrm>
          <a:prstGeom prst="line">
            <a:avLst/>
          </a:prstGeom>
          <a:ln w="25400"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1" y="5981700"/>
            <a:ext cx="426118" cy="647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682" y="5981700"/>
            <a:ext cx="426118" cy="6477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936434" y="5281899"/>
            <a:ext cx="0" cy="814101"/>
          </a:xfrm>
          <a:prstGeom prst="line">
            <a:avLst/>
          </a:prstGeom>
          <a:ln w="25400"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14134" y="5642194"/>
            <a:ext cx="0" cy="616601"/>
          </a:xfrm>
          <a:prstGeom prst="line">
            <a:avLst/>
          </a:prstGeom>
          <a:ln w="25400"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65" y="5943600"/>
            <a:ext cx="426118" cy="647700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3287617" y="4381500"/>
            <a:ext cx="0" cy="1714500"/>
          </a:xfrm>
          <a:prstGeom prst="line">
            <a:avLst/>
          </a:prstGeom>
          <a:ln w="25400"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179388" y="1052736"/>
            <a:ext cx="8355012" cy="14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Required: 8m long dipoles</a:t>
            </a:r>
          </a:p>
          <a:p>
            <a:r>
              <a:rPr lang="en-US" kern="0" dirty="0" smtClean="0"/>
              <a:t>Challenge: voltage</a:t>
            </a:r>
          </a:p>
          <a:p>
            <a:r>
              <a:rPr lang="en-US" kern="0" dirty="0" smtClean="0"/>
              <a:t>Minimize inductance: 4 PS per dipole</a:t>
            </a:r>
          </a:p>
          <a:p>
            <a:endParaRPr lang="en-US" kern="0" dirty="0" smtClean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030567" y="5925697"/>
            <a:ext cx="5029200" cy="66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Magnetic energy: 3.65kJ/m</a:t>
            </a:r>
          </a:p>
          <a:p>
            <a:pPr marL="0" indent="0">
              <a:buNone/>
            </a:pPr>
            <a:r>
              <a:rPr lang="en-US" kern="0" dirty="0" smtClean="0"/>
              <a:t>AC voltage: 650 V/m (assuming 15 kA PS)</a:t>
            </a:r>
          </a:p>
        </p:txBody>
      </p:sp>
    </p:spTree>
    <p:extLst>
      <p:ext uri="{BB962C8B-B14F-4D97-AF65-F5344CB8AC3E}">
        <p14:creationId xmlns:p14="http://schemas.microsoft.com/office/powerpoint/2010/main" val="9001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052736"/>
            <a:ext cx="8736012" cy="5544616"/>
          </a:xfrm>
        </p:spPr>
        <p:txBody>
          <a:bodyPr>
            <a:normAutofit/>
          </a:bodyPr>
          <a:lstStyle/>
          <a:p>
            <a:r>
              <a:rPr lang="en-US" dirty="0" smtClean="0"/>
              <a:t>Wall plug power superconducting version? </a:t>
            </a:r>
          </a:p>
          <a:p>
            <a:r>
              <a:rPr lang="en-US" dirty="0" smtClean="0"/>
              <a:t>How good does a SC dipole have to be? </a:t>
            </a:r>
          </a:p>
          <a:p>
            <a:r>
              <a:rPr lang="en-US" dirty="0" smtClean="0"/>
              <a:t>Break even for SC version: 1.3W/m</a:t>
            </a:r>
          </a:p>
          <a:p>
            <a:pPr lvl="1"/>
            <a:r>
              <a:rPr lang="en-US" dirty="0" smtClean="0"/>
              <a:t>Normal conducting loss: 800 kW (2.2 km)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300K</a:t>
            </a:r>
            <a:r>
              <a:rPr lang="en-US" dirty="0" smtClean="0"/>
              <a:t> = 360 W/m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4K</a:t>
            </a:r>
            <a:r>
              <a:rPr lang="en-US" dirty="0" smtClean="0"/>
              <a:t>: 1.3W/m (Carnot efficiency 280)</a:t>
            </a:r>
          </a:p>
          <a:p>
            <a:r>
              <a:rPr lang="en-US" dirty="0" smtClean="0"/>
              <a:t>Additional heat losses</a:t>
            </a:r>
          </a:p>
          <a:p>
            <a:pPr lvl="1"/>
            <a:r>
              <a:rPr lang="en-US" dirty="0" smtClean="0"/>
              <a:t>Power leads: P</a:t>
            </a:r>
            <a:r>
              <a:rPr lang="en-US" baseline="-25000" dirty="0" smtClean="0"/>
              <a:t>4K </a:t>
            </a:r>
            <a:r>
              <a:rPr lang="en-US" dirty="0" smtClean="0"/>
              <a:t>= 3-5 W </a:t>
            </a:r>
            <a:br>
              <a:rPr lang="en-US" dirty="0" smtClean="0"/>
            </a:br>
            <a:r>
              <a:rPr lang="en-US" dirty="0" smtClean="0"/>
              <a:t>(20 kA lead, CERN/NHMFL)</a:t>
            </a:r>
          </a:p>
          <a:p>
            <a:pPr lvl="1"/>
            <a:r>
              <a:rPr lang="en-US" dirty="0" smtClean="0"/>
              <a:t>Power loss conductor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RCS Dipole Design</a:t>
            </a:r>
          </a:p>
          <a:p>
            <a:endParaRPr lang="en-US" dirty="0" smtClean="0"/>
          </a:p>
          <a:p>
            <a:r>
              <a:rPr lang="en-US" dirty="0" smtClean="0"/>
              <a:t>Materials</a:t>
            </a:r>
          </a:p>
          <a:p>
            <a:endParaRPr lang="en-US" dirty="0" smtClean="0"/>
          </a:p>
          <a:p>
            <a:r>
              <a:rPr lang="en-US" dirty="0" smtClean="0"/>
              <a:t>Losses</a:t>
            </a:r>
          </a:p>
          <a:p>
            <a:endParaRPr lang="en-US" dirty="0"/>
          </a:p>
          <a:p>
            <a:r>
              <a:rPr lang="en-US" dirty="0"/>
              <a:t>Performance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Engineering</a:t>
            </a:r>
          </a:p>
          <a:p>
            <a:endParaRPr lang="en-US" dirty="0"/>
          </a:p>
          <a:p>
            <a:r>
              <a:rPr lang="en-US" dirty="0" smtClean="0"/>
              <a:t>Why do it this way?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dipole magnet</a:t>
            </a:r>
          </a:p>
          <a:p>
            <a:pPr lvl="1"/>
            <a:r>
              <a:rPr lang="en-US" dirty="0" smtClean="0"/>
              <a:t>Combines strength of two materials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Good field quality up to 1.5T</a:t>
            </a:r>
          </a:p>
          <a:p>
            <a:r>
              <a:rPr lang="en-US" dirty="0" smtClean="0"/>
              <a:t>Power losses</a:t>
            </a:r>
          </a:p>
          <a:p>
            <a:pPr lvl="1"/>
            <a:r>
              <a:rPr lang="en-US" dirty="0" smtClean="0"/>
              <a:t>Acceptable losses at 1000Hz </a:t>
            </a:r>
            <a:br>
              <a:rPr lang="en-US" dirty="0" smtClean="0"/>
            </a:br>
            <a:r>
              <a:rPr lang="en-US" dirty="0" smtClean="0"/>
              <a:t>(1.5T: 2.75 MW for ring)</a:t>
            </a:r>
          </a:p>
          <a:p>
            <a:r>
              <a:rPr lang="en-US" dirty="0" smtClean="0"/>
              <a:t>Engineering concept</a:t>
            </a:r>
          </a:p>
          <a:p>
            <a:pPr lvl="1"/>
            <a:r>
              <a:rPr lang="en-US" dirty="0" smtClean="0"/>
              <a:t>External clamp to deal with forces</a:t>
            </a:r>
          </a:p>
          <a:p>
            <a:pPr lvl="1"/>
            <a:r>
              <a:rPr lang="en-US" dirty="0" smtClean="0"/>
              <a:t>Cooling seems manageable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would like to acknowledge fruitful discussion and support from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Carsten Bach, </a:t>
            </a:r>
            <a:r>
              <a:rPr lang="en-US" dirty="0" err="1" smtClean="0">
                <a:solidFill>
                  <a:srgbClr val="008000"/>
                </a:solidFill>
              </a:rPr>
              <a:t>Vacuumschmelze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Hironori Ninomiya, JFE Steel Corporation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Rob Riley, </a:t>
            </a:r>
            <a:r>
              <a:rPr lang="en-US" dirty="0" err="1">
                <a:solidFill>
                  <a:srgbClr val="008000"/>
                </a:solidFill>
              </a:rPr>
              <a:t>Fermilab</a:t>
            </a:r>
            <a:endParaRPr lang="en-US">
              <a:solidFill>
                <a:srgbClr val="008000"/>
              </a:solidFill>
            </a:endParaRPr>
          </a:p>
          <a:p>
            <a:pPr lvl="1"/>
            <a:r>
              <a:rPr lang="en-US" smtClean="0">
                <a:solidFill>
                  <a:srgbClr val="008000"/>
                </a:solidFill>
              </a:rPr>
              <a:t>Don </a:t>
            </a:r>
            <a:r>
              <a:rPr lang="en-US" dirty="0" smtClean="0">
                <a:solidFill>
                  <a:srgbClr val="008000"/>
                </a:solidFill>
              </a:rPr>
              <a:t>Summers, University of Mississippi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John </a:t>
            </a:r>
            <a:r>
              <a:rPr lang="en-US" dirty="0" err="1" smtClean="0">
                <a:solidFill>
                  <a:srgbClr val="008000"/>
                </a:solidFill>
              </a:rPr>
              <a:t>Zweibohmer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Fermilab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Multipole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36433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3D Finite Element Simulation</a:t>
            </a:r>
          </a:p>
          <a:p>
            <a:pPr lvl="1"/>
            <a:r>
              <a:rPr lang="en-US" dirty="0" smtClean="0"/>
              <a:t>Time-harmonic</a:t>
            </a:r>
          </a:p>
          <a:p>
            <a:r>
              <a:rPr lang="en-US" dirty="0" smtClean="0"/>
              <a:t>Evaluated for 1.5/0.75T</a:t>
            </a:r>
          </a:p>
          <a:p>
            <a:r>
              <a:rPr lang="en-US" dirty="0" smtClean="0"/>
              <a:t>Table: normalized </a:t>
            </a:r>
            <a:r>
              <a:rPr lang="en-US" dirty="0" err="1" smtClean="0"/>
              <a:t>multipole</a:t>
            </a:r>
            <a:r>
              <a:rPr lang="en-US" dirty="0" smtClean="0"/>
              <a:t> components</a:t>
            </a:r>
          </a:p>
          <a:p>
            <a:r>
              <a:rPr lang="en-US" dirty="0" smtClean="0"/>
              <a:t>Field quality not affected by eddy currents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6000091"/>
              </p:ext>
            </p:extLst>
          </p:nvPr>
        </p:nvGraphicFramePr>
        <p:xfrm>
          <a:off x="457201" y="4521200"/>
          <a:ext cx="3886200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7838"/>
                <a:gridCol w="1315262"/>
                <a:gridCol w="971550"/>
                <a:gridCol w="971550"/>
              </a:tblGrid>
              <a:tr h="3041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 Hz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50Hz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400Hz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9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9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9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-0.00021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-0.00021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-0.00021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9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9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718" r="29166" b="5564"/>
          <a:stretch/>
        </p:blipFill>
        <p:spPr>
          <a:xfrm>
            <a:off x="5181600" y="953535"/>
            <a:ext cx="3733800" cy="3150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62122" r="57146" b="9449"/>
          <a:stretch/>
        </p:blipFill>
        <p:spPr>
          <a:xfrm>
            <a:off x="5029200" y="4343400"/>
            <a:ext cx="3076074" cy="22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Activation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545012" cy="56686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Muons decay into electrons</a:t>
            </a:r>
          </a:p>
          <a:p>
            <a:r>
              <a:rPr lang="en-US" dirty="0" smtClean="0"/>
              <a:t>Showers can produce neutrons that activate cobalt</a:t>
            </a:r>
          </a:p>
          <a:p>
            <a:pPr lvl="1"/>
            <a:r>
              <a:rPr lang="en-US" dirty="0" smtClean="0"/>
              <a:t>Half-life </a:t>
            </a:r>
            <a:r>
              <a:rPr lang="en-US" baseline="30000" dirty="0" smtClean="0"/>
              <a:t>60</a:t>
            </a:r>
            <a:r>
              <a:rPr lang="en-US" dirty="0" smtClean="0"/>
              <a:t>Co: 5.27 a</a:t>
            </a:r>
          </a:p>
          <a:p>
            <a:pPr lvl="1"/>
            <a:r>
              <a:rPr lang="en-US" baseline="30000" dirty="0" smtClean="0"/>
              <a:t>60</a:t>
            </a:r>
            <a:r>
              <a:rPr lang="en-US" dirty="0" smtClean="0"/>
              <a:t>Co→</a:t>
            </a:r>
            <a:r>
              <a:rPr lang="en-US" baseline="30000" dirty="0"/>
              <a:t> </a:t>
            </a:r>
            <a:r>
              <a:rPr lang="en-US" baseline="30000" dirty="0" smtClean="0"/>
              <a:t>60</a:t>
            </a:r>
            <a:r>
              <a:rPr lang="en-US" dirty="0" smtClean="0"/>
              <a:t>Ni+e</a:t>
            </a:r>
            <a:r>
              <a:rPr lang="en-US" baseline="30000" dirty="0" smtClean="0"/>
              <a:t>-</a:t>
            </a:r>
            <a:r>
              <a:rPr lang="en-US" dirty="0" smtClean="0"/>
              <a:t>+</a:t>
            </a:r>
            <a:r>
              <a:rPr lang="el-GR" dirty="0" smtClean="0"/>
              <a:t>ν</a:t>
            </a:r>
            <a:r>
              <a:rPr lang="en-US" dirty="0" smtClean="0"/>
              <a:t>+</a:t>
            </a:r>
            <a:r>
              <a:rPr lang="el-GR" dirty="0" smtClean="0"/>
              <a:t>γ</a:t>
            </a:r>
            <a:endParaRPr lang="en-US" dirty="0" smtClean="0"/>
          </a:p>
          <a:p>
            <a:pPr lvl="1"/>
            <a:r>
              <a:rPr lang="el-GR" dirty="0" smtClean="0"/>
              <a:t>γ</a:t>
            </a:r>
            <a:r>
              <a:rPr lang="en-US" smtClean="0"/>
              <a:t>: 1.17/1.33 MeV</a:t>
            </a:r>
            <a:endParaRPr lang="en-US" dirty="0" smtClean="0"/>
          </a:p>
          <a:p>
            <a:r>
              <a:rPr lang="en-US" dirty="0" smtClean="0"/>
              <a:t>Decays occur in the </a:t>
            </a:r>
            <a:r>
              <a:rPr lang="en-US" dirty="0" err="1" smtClean="0"/>
              <a:t>midplane</a:t>
            </a:r>
            <a:r>
              <a:rPr lang="en-US" dirty="0" smtClean="0"/>
              <a:t>, avoid pole</a:t>
            </a:r>
          </a:p>
          <a:p>
            <a:r>
              <a:rPr lang="en-US" dirty="0" smtClean="0"/>
              <a:t>Need simulations to determine activation</a:t>
            </a:r>
          </a:p>
          <a:p>
            <a:pPr lvl="1"/>
            <a:r>
              <a:rPr lang="en-US" dirty="0" smtClean="0"/>
              <a:t>Need to design shielding to minimize activation</a:t>
            </a:r>
          </a:p>
          <a:p>
            <a:pPr lvl="1"/>
            <a:r>
              <a:rPr lang="en-US" dirty="0" smtClean="0"/>
              <a:t>Determine whether residual activation is operationally tolerable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385" t="6204" r="6732"/>
          <a:stretch/>
        </p:blipFill>
        <p:spPr>
          <a:xfrm>
            <a:off x="4724400" y="2133601"/>
            <a:ext cx="4286331" cy="28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052736"/>
            <a:ext cx="4415145" cy="55446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Final acceleration Muon Collider: RCS</a:t>
            </a:r>
          </a:p>
          <a:p>
            <a:pPr lvl="1"/>
            <a:r>
              <a:rPr lang="en-US" dirty="0" smtClean="0"/>
              <a:t>Interleaved cold and warm dipoles</a:t>
            </a:r>
          </a:p>
          <a:p>
            <a:r>
              <a:rPr lang="en-US" dirty="0" smtClean="0"/>
              <a:t>Warm dipoles</a:t>
            </a:r>
            <a:r>
              <a:rPr lang="en-US" dirty="0"/>
              <a:t>: </a:t>
            </a:r>
            <a:r>
              <a:rPr lang="en-US" dirty="0" smtClean="0"/>
              <a:t>correct average </a:t>
            </a:r>
            <a:r>
              <a:rPr lang="en-US" dirty="0"/>
              <a:t>bend field</a:t>
            </a:r>
            <a:endParaRPr lang="en-US" dirty="0" smtClean="0"/>
          </a:p>
          <a:p>
            <a:pPr lvl="1"/>
            <a:r>
              <a:rPr lang="en-US" dirty="0" smtClean="0"/>
              <a:t>must </a:t>
            </a:r>
            <a:r>
              <a:rPr lang="en-US" dirty="0"/>
              <a:t>change </a:t>
            </a:r>
            <a:r>
              <a:rPr lang="en-US" dirty="0" smtClean="0"/>
              <a:t>rapidly </a:t>
            </a:r>
            <a:br>
              <a:rPr lang="en-US" dirty="0" smtClean="0"/>
            </a:br>
            <a:r>
              <a:rPr lang="en-US" dirty="0" smtClean="0"/>
              <a:t>(&gt;400 Hz)</a:t>
            </a:r>
            <a:endParaRPr lang="en-US" dirty="0"/>
          </a:p>
          <a:p>
            <a:r>
              <a:rPr lang="en-US" dirty="0" smtClean="0"/>
              <a:t>Maximum warm dipole field: significant impact</a:t>
            </a:r>
          </a:p>
          <a:p>
            <a:pPr lvl="1"/>
            <a:r>
              <a:rPr lang="en-US" dirty="0" smtClean="0"/>
              <a:t>Larger energy range</a:t>
            </a:r>
          </a:p>
          <a:p>
            <a:pPr lvl="1"/>
            <a:r>
              <a:rPr lang="en-US" dirty="0" smtClean="0"/>
              <a:t>Higher maximum energy</a:t>
            </a:r>
          </a:p>
          <a:p>
            <a:pPr lvl="1"/>
            <a:r>
              <a:rPr lang="en-US" dirty="0" smtClean="0"/>
              <a:t>Shorter circumference</a:t>
            </a:r>
          </a:p>
          <a:p>
            <a:pPr lvl="1"/>
            <a:r>
              <a:rPr lang="en-US" dirty="0" smtClean="0"/>
              <a:t>Fewer accelerator stages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Cycling Synchrotron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33" y="2895600"/>
            <a:ext cx="4529269" cy="3396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33" y="1447800"/>
            <a:ext cx="3769911" cy="9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Geometry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0738" y="59436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Gap: 25 mm</a:t>
            </a:r>
          </a:p>
          <a:p>
            <a:r>
              <a:rPr lang="en-US" dirty="0" smtClean="0"/>
              <a:t>Pole width: 120 mm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4011612" cy="5668682"/>
          </a:xfrm>
        </p:spPr>
        <p:txBody>
          <a:bodyPr/>
          <a:lstStyle/>
          <a:p>
            <a:r>
              <a:rPr lang="en-US" dirty="0" smtClean="0"/>
              <a:t>Good field region</a:t>
            </a:r>
          </a:p>
          <a:p>
            <a:pPr lvl="1"/>
            <a:r>
              <a:rPr lang="en-US" dirty="0" smtClean="0"/>
              <a:t>Horizontal: 60 mm</a:t>
            </a:r>
          </a:p>
          <a:p>
            <a:pPr lvl="1"/>
            <a:r>
              <a:rPr lang="en-US" dirty="0" smtClean="0"/>
              <a:t>Vertical: 10 mm </a:t>
            </a:r>
          </a:p>
          <a:p>
            <a:pPr lvl="1"/>
            <a:r>
              <a:rPr lang="en-US" dirty="0" smtClean="0"/>
              <a:t>Aperture: 60x25 mm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Allows to use two different materials</a:t>
            </a:r>
          </a:p>
          <a:p>
            <a:r>
              <a:rPr lang="en-US" dirty="0" smtClean="0"/>
              <a:t>Combine advantages of materials</a:t>
            </a:r>
          </a:p>
          <a:p>
            <a:pPr lvl="1"/>
            <a:r>
              <a:rPr lang="en-US" dirty="0" smtClean="0"/>
              <a:t>Pole: 3% </a:t>
            </a:r>
            <a:r>
              <a:rPr lang="en-US" dirty="0" err="1" smtClean="0"/>
              <a:t>SiFe</a:t>
            </a:r>
            <a:r>
              <a:rPr lang="en-US" dirty="0" smtClean="0"/>
              <a:t> (</a:t>
            </a:r>
            <a:r>
              <a:rPr lang="en-US" dirty="0" err="1" smtClean="0"/>
              <a:t>FeCo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Yoke: 6.5% </a:t>
            </a:r>
            <a:r>
              <a:rPr lang="en-US" dirty="0" err="1" smtClean="0"/>
              <a:t>SiFe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4788694"/>
            <a:ext cx="457200" cy="228600"/>
          </a:xfrm>
          <a:prstGeom prst="rect">
            <a:avLst/>
          </a:prstGeom>
          <a:solidFill>
            <a:srgbClr val="8C8C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5914" y="5213236"/>
            <a:ext cx="457200" cy="228600"/>
          </a:xfrm>
          <a:prstGeom prst="rect">
            <a:avLst/>
          </a:prstGeom>
          <a:solidFill>
            <a:srgbClr val="C8C8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65914" y="5637780"/>
            <a:ext cx="457200" cy="228600"/>
          </a:xfrm>
          <a:prstGeom prst="rect">
            <a:avLst/>
          </a:prstGeom>
          <a:solidFill>
            <a:srgbClr val="F28C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4712494"/>
            <a:ext cx="327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3% </a:t>
            </a:r>
            <a:r>
              <a:rPr lang="en-US" dirty="0" err="1" smtClean="0"/>
              <a:t>SiFe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6.5% </a:t>
            </a:r>
            <a:r>
              <a:rPr lang="en-US" dirty="0" err="1" smtClean="0"/>
              <a:t>SiFe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Coil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00600" y="1359694"/>
            <a:ext cx="4114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7213" y="990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645 mm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72000" y="1524000"/>
            <a:ext cx="0" cy="297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3790353" y="261044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463 mm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1549" r="6732" b="6484"/>
          <a:stretch/>
        </p:blipFill>
        <p:spPr>
          <a:xfrm>
            <a:off x="4719129" y="1506182"/>
            <a:ext cx="4196271" cy="30103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9" y="928670"/>
            <a:ext cx="3859212" cy="5668682"/>
          </a:xfrm>
        </p:spPr>
        <p:txBody>
          <a:bodyPr/>
          <a:lstStyle/>
          <a:p>
            <a:r>
              <a:rPr lang="en-US" dirty="0" smtClean="0"/>
              <a:t>6.5% </a:t>
            </a:r>
            <a:r>
              <a:rPr lang="en-US" dirty="0" err="1" smtClean="0"/>
              <a:t>SiFe</a:t>
            </a:r>
            <a:endParaRPr lang="en-US" dirty="0" smtClean="0"/>
          </a:p>
          <a:p>
            <a:pPr lvl="1"/>
            <a:r>
              <a:rPr lang="en-US" dirty="0" smtClean="0"/>
              <a:t>Low losses at high frequencies</a:t>
            </a:r>
          </a:p>
          <a:p>
            <a:pPr lvl="1"/>
            <a:r>
              <a:rPr lang="en-US" dirty="0" smtClean="0"/>
              <a:t>High permeability</a:t>
            </a:r>
          </a:p>
          <a:p>
            <a:pPr lvl="1"/>
            <a:r>
              <a:rPr lang="en-US" dirty="0" smtClean="0"/>
              <a:t>Low saturation</a:t>
            </a:r>
          </a:p>
          <a:p>
            <a:r>
              <a:rPr lang="en-US" dirty="0" smtClean="0"/>
              <a:t>3% </a:t>
            </a:r>
            <a:r>
              <a:rPr lang="en-US" dirty="0" err="1" smtClean="0"/>
              <a:t>SiFe</a:t>
            </a:r>
            <a:endParaRPr lang="en-US" dirty="0" smtClean="0"/>
          </a:p>
          <a:p>
            <a:pPr lvl="1"/>
            <a:r>
              <a:rPr lang="en-US" dirty="0" smtClean="0"/>
              <a:t>Higher saturation</a:t>
            </a:r>
          </a:p>
          <a:p>
            <a:pPr lvl="1"/>
            <a:r>
              <a:rPr lang="en-US" dirty="0" smtClean="0"/>
              <a:t>Higher losses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09385"/>
            <a:ext cx="4930775" cy="351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53340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J. </a:t>
            </a:r>
            <a:r>
              <a:rPr lang="en-US" sz="1400" dirty="0" err="1" smtClean="0">
                <a:solidFill>
                  <a:srgbClr val="008000"/>
                </a:solidFill>
              </a:rPr>
              <a:t>Degauque</a:t>
            </a:r>
            <a:r>
              <a:rPr lang="en-US" sz="1400" dirty="0" smtClean="0">
                <a:solidFill>
                  <a:srgbClr val="008000"/>
                </a:solidFill>
              </a:rPr>
              <a:t> and F. </a:t>
            </a:r>
            <a:r>
              <a:rPr lang="en-US" sz="1400" dirty="0" err="1" smtClean="0">
                <a:solidFill>
                  <a:srgbClr val="008000"/>
                </a:solidFill>
              </a:rPr>
              <a:t>Fiorillo</a:t>
            </a:r>
            <a:r>
              <a:rPr lang="en-US" sz="1400" dirty="0" smtClean="0">
                <a:solidFill>
                  <a:srgbClr val="008000"/>
                </a:solidFill>
              </a:rPr>
              <a:t>. </a:t>
            </a:r>
            <a:r>
              <a:rPr lang="fr-FR" sz="1400" dirty="0" smtClean="0">
                <a:solidFill>
                  <a:srgbClr val="008000"/>
                </a:solidFill>
              </a:rPr>
              <a:t>Alliages magnétiques doux enrichis en silicium</a:t>
            </a:r>
            <a:r>
              <a:rPr lang="en-US" sz="1400" dirty="0" smtClean="0">
                <a:solidFill>
                  <a:srgbClr val="008000"/>
                </a:solidFill>
              </a:rPr>
              <a:t>. </a:t>
            </a:r>
            <a:r>
              <a:rPr lang="fr-FR" sz="1400" dirty="0" smtClean="0">
                <a:solidFill>
                  <a:srgbClr val="008000"/>
                </a:solidFill>
              </a:rPr>
              <a:t>Matériaux magnétiques en génie électrique 1</a:t>
            </a:r>
            <a:r>
              <a:rPr lang="en-US" sz="1400" dirty="0" smtClean="0">
                <a:solidFill>
                  <a:srgbClr val="008000"/>
                </a:solidFill>
              </a:rPr>
              <a:t>, A. </a:t>
            </a:r>
            <a:r>
              <a:rPr lang="en-US" sz="1400" dirty="0" err="1" smtClean="0">
                <a:solidFill>
                  <a:srgbClr val="008000"/>
                </a:solidFill>
              </a:rPr>
              <a:t>Kedous</a:t>
            </a:r>
            <a:r>
              <a:rPr lang="en-US" sz="1400" dirty="0" smtClean="0">
                <a:solidFill>
                  <a:srgbClr val="008000"/>
                </a:solidFill>
              </a:rPr>
              <a:t>-</a:t>
            </a:r>
            <a:r>
              <a:rPr lang="en-US" sz="1400" dirty="0" err="1" smtClean="0">
                <a:solidFill>
                  <a:srgbClr val="008000"/>
                </a:solidFill>
              </a:rPr>
              <a:t>Lebouc</a:t>
            </a:r>
            <a:r>
              <a:rPr lang="en-US" sz="1400" dirty="0" smtClean="0">
                <a:solidFill>
                  <a:srgbClr val="008000"/>
                </a:solidFill>
              </a:rPr>
              <a:t> (ed.), Lavoisier, Chapter 4, pp. 227-286, 2006.</a:t>
            </a:r>
            <a:endParaRPr lang="en-US" sz="14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55" r="4167"/>
          <a:stretch/>
        </p:blipFill>
        <p:spPr>
          <a:xfrm>
            <a:off x="3899773" y="1344438"/>
            <a:ext cx="5208428" cy="384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Losses – Frequency Effects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0" y="1103102"/>
            <a:ext cx="3097036" cy="316409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0759" t="34224" b="11586"/>
          <a:stretch/>
        </p:blipFill>
        <p:spPr bwMode="auto">
          <a:xfrm>
            <a:off x="6096000" y="4154389"/>
            <a:ext cx="2446156" cy="23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5127448" cy="56686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Loss mechanisms</a:t>
            </a:r>
          </a:p>
          <a:p>
            <a:pPr lvl="1"/>
            <a:r>
              <a:rPr lang="en-US" dirty="0" smtClean="0"/>
              <a:t>Hysteresis + eddy current losses</a:t>
            </a:r>
          </a:p>
          <a:p>
            <a:pPr lvl="1"/>
            <a:r>
              <a:rPr lang="en-US" b="1" dirty="0" smtClean="0"/>
              <a:t>Anomalous loss</a:t>
            </a:r>
          </a:p>
          <a:p>
            <a:r>
              <a:rPr lang="en-US" dirty="0" smtClean="0"/>
              <a:t>Effect of frequency</a:t>
            </a:r>
          </a:p>
          <a:p>
            <a:pPr lvl="1"/>
            <a:r>
              <a:rPr lang="en-US" dirty="0" smtClean="0"/>
              <a:t>All losses increase…</a:t>
            </a:r>
          </a:p>
          <a:p>
            <a:pPr lvl="1"/>
            <a:r>
              <a:rPr lang="en-US" dirty="0" smtClean="0"/>
              <a:t>(includes Hysteresis)</a:t>
            </a:r>
          </a:p>
          <a:p>
            <a:r>
              <a:rPr lang="en-US" dirty="0" smtClean="0"/>
              <a:t>Deformation of hysteresis loop</a:t>
            </a:r>
          </a:p>
          <a:p>
            <a:r>
              <a:rPr lang="en-US" dirty="0" smtClean="0"/>
              <a:t>Need measured data</a:t>
            </a:r>
          </a:p>
          <a:p>
            <a:pPr lvl="1"/>
            <a:r>
              <a:rPr lang="en-US" dirty="0" smtClean="0"/>
              <a:t>Core loss data available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From</a:t>
            </a:r>
            <a:r>
              <a:rPr lang="en-US" dirty="0">
                <a:solidFill>
                  <a:srgbClr val="008000"/>
                </a:solidFill>
              </a:rPr>
              <a:t>: Energy Savings with Thin Gage. Steve </a:t>
            </a:r>
            <a:r>
              <a:rPr lang="en-US" dirty="0" err="1">
                <a:solidFill>
                  <a:srgbClr val="008000"/>
                </a:solidFill>
              </a:rPr>
              <a:t>Constantinides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Arnold Technologies, 2009.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135" r="40662" b="1003"/>
          <a:stretch/>
        </p:blipFill>
        <p:spPr bwMode="auto">
          <a:xfrm>
            <a:off x="5486400" y="990600"/>
            <a:ext cx="3581400" cy="325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8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- Core Losses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9" t="6669" r="6304"/>
          <a:stretch/>
        </p:blipFill>
        <p:spPr>
          <a:xfrm>
            <a:off x="914400" y="964290"/>
            <a:ext cx="7239000" cy="552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468812" cy="5668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Eddy current losses</a:t>
            </a:r>
          </a:p>
          <a:p>
            <a:pPr lvl="1"/>
            <a:r>
              <a:rPr lang="en-US" dirty="0" smtClean="0"/>
              <a:t>Conductor shape</a:t>
            </a:r>
          </a:p>
          <a:p>
            <a:r>
              <a:rPr lang="en-US" dirty="0" smtClean="0"/>
              <a:t>Conductor geometry</a:t>
            </a:r>
          </a:p>
          <a:p>
            <a:pPr lvl="1"/>
            <a:r>
              <a:rPr lang="en-US" dirty="0" smtClean="0"/>
              <a:t>Copper sheets</a:t>
            </a:r>
          </a:p>
          <a:p>
            <a:pPr lvl="1"/>
            <a:r>
              <a:rPr lang="en-US" dirty="0" smtClean="0"/>
              <a:t>80 mm wide, 1 mm thick</a:t>
            </a:r>
          </a:p>
          <a:p>
            <a:pPr lvl="1"/>
            <a:r>
              <a:rPr lang="en-US" dirty="0" smtClean="0"/>
              <a:t>Insulation: 25 </a:t>
            </a:r>
            <a:r>
              <a:rPr lang="el-GR" dirty="0" smtClean="0"/>
              <a:t>μ</a:t>
            </a:r>
            <a:r>
              <a:rPr lang="en-US" dirty="0" smtClean="0"/>
              <a:t>m thick</a:t>
            </a:r>
          </a:p>
          <a:p>
            <a:r>
              <a:rPr lang="en-US" dirty="0" smtClean="0"/>
              <a:t>Coil position</a:t>
            </a:r>
          </a:p>
          <a:p>
            <a:pPr lvl="1"/>
            <a:r>
              <a:rPr lang="en-US" dirty="0" smtClean="0"/>
              <a:t>Field leakage from yoke</a:t>
            </a:r>
          </a:p>
          <a:p>
            <a:pPr lvl="1"/>
            <a:r>
              <a:rPr lang="en-US" dirty="0" smtClean="0"/>
              <a:t>Optimized to minimize dB/</a:t>
            </a:r>
            <a:r>
              <a:rPr lang="en-US" dirty="0" err="1" smtClean="0"/>
              <a:t>dt</a:t>
            </a:r>
            <a:endParaRPr lang="en-US" dirty="0" smtClean="0"/>
          </a:p>
          <a:p>
            <a:r>
              <a:rPr lang="en-US" dirty="0" smtClean="0"/>
              <a:t>Losses: evaluated using FEA</a:t>
            </a:r>
          </a:p>
          <a:p>
            <a:pPr lvl="1"/>
            <a:r>
              <a:rPr lang="en-US" dirty="0" smtClean="0"/>
              <a:t>750 kW for all dipoles in ring (1.5T, 2.2 km length)</a:t>
            </a:r>
          </a:p>
          <a:p>
            <a:pPr lvl="1"/>
            <a:r>
              <a:rPr lang="en-US" dirty="0" smtClean="0"/>
              <a:t>1 kHz pulse, 15 pulses per second</a:t>
            </a:r>
            <a:endParaRPr lang="en-US" dirty="0"/>
          </a:p>
        </p:txBody>
      </p:sp>
      <p:pic>
        <p:nvPicPr>
          <p:cNvPr id="7" name="Content Placeholder 5" descr="Geometry13mmGap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0696" t="3515" r="4936" b="8249"/>
          <a:stretch>
            <a:fillRect/>
          </a:stretch>
        </p:blipFill>
        <p:spPr>
          <a:xfrm>
            <a:off x="4648200" y="914400"/>
            <a:ext cx="4244975" cy="2980514"/>
          </a:xfrm>
        </p:spPr>
      </p:pic>
      <p:grpSp>
        <p:nvGrpSpPr>
          <p:cNvPr id="22" name="Group 21"/>
          <p:cNvGrpSpPr/>
          <p:nvPr/>
        </p:nvGrpSpPr>
        <p:grpSpPr>
          <a:xfrm>
            <a:off x="4876800" y="2667000"/>
            <a:ext cx="2667000" cy="3810000"/>
            <a:chOff x="4876800" y="2667000"/>
            <a:chExt cx="2667000" cy="38100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6934200" y="2667000"/>
              <a:ext cx="609600" cy="1752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324600" y="4419600"/>
              <a:ext cx="152400" cy="2057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0" y="4419600"/>
              <a:ext cx="76200" cy="2057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53200" y="4419600"/>
              <a:ext cx="152400" cy="2057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05600" y="4419600"/>
              <a:ext cx="76200" cy="2057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1800" y="4419600"/>
              <a:ext cx="152400" cy="2057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934200" y="4419600"/>
              <a:ext cx="76200" cy="2057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10400" y="4419600"/>
              <a:ext cx="152400" cy="2057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2800" y="4419600"/>
              <a:ext cx="76200" cy="2057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76800" y="44958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 sheet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76800" y="495300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Kapton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9" idx="3"/>
            </p:cNvCxnSpPr>
            <p:nvPr/>
          </p:nvCxnSpPr>
          <p:spPr>
            <a:xfrm>
              <a:off x="5792435" y="5137666"/>
              <a:ext cx="760765" cy="1201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3"/>
            </p:cNvCxnSpPr>
            <p:nvPr/>
          </p:nvCxnSpPr>
          <p:spPr>
            <a:xfrm flipV="1">
              <a:off x="5984796" y="4648200"/>
              <a:ext cx="339804" cy="322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629400" y="4876800"/>
            <a:ext cx="1828800" cy="914400"/>
            <a:chOff x="6858000" y="4876800"/>
            <a:chExt cx="1828800" cy="914400"/>
          </a:xfrm>
        </p:grpSpPr>
        <p:grpSp>
          <p:nvGrpSpPr>
            <p:cNvPr id="25" name="Group 24"/>
            <p:cNvGrpSpPr/>
            <p:nvPr/>
          </p:nvGrpSpPr>
          <p:grpSpPr>
            <a:xfrm>
              <a:off x="6858000" y="4876800"/>
              <a:ext cx="914400" cy="914400"/>
              <a:chOff x="7848600" y="5029200"/>
              <a:chExt cx="914400" cy="9144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48600" y="5029200"/>
                <a:ext cx="914400" cy="9144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153400" y="5334000"/>
                <a:ext cx="346166" cy="3461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924800" y="4953000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?</a:t>
              </a:r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FEA: Eddy Current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319730"/>
          </a:xfrm>
        </p:spPr>
        <p:txBody>
          <a:bodyPr/>
          <a:lstStyle/>
          <a:p>
            <a:r>
              <a:rPr lang="en-US" dirty="0" smtClean="0"/>
              <a:t>Technique developed ~10a ago</a:t>
            </a:r>
          </a:p>
          <a:p>
            <a:r>
              <a:rPr lang="en-US" dirty="0" smtClean="0"/>
              <a:t>Pulsed high </a:t>
            </a:r>
            <a:r>
              <a:rPr lang="en-US" dirty="0"/>
              <a:t>field magnets (60-100T)</a:t>
            </a:r>
            <a:endParaRPr lang="en-US" dirty="0" smtClean="0"/>
          </a:p>
          <a:p>
            <a:pPr lvl="1"/>
            <a:r>
              <a:rPr lang="en-US" dirty="0" smtClean="0"/>
              <a:t>Normal conducting solenoids</a:t>
            </a:r>
          </a:p>
          <a:p>
            <a:pPr lvl="1"/>
            <a:r>
              <a:rPr lang="en-US" dirty="0"/>
              <a:t>10 </a:t>
            </a:r>
            <a:r>
              <a:rPr lang="en-US" dirty="0" err="1"/>
              <a:t>ms</a:t>
            </a:r>
            <a:r>
              <a:rPr lang="en-US" dirty="0"/>
              <a:t> pulse</a:t>
            </a:r>
            <a:endParaRPr lang="en-US" dirty="0" smtClean="0"/>
          </a:p>
          <a:p>
            <a:pPr lvl="1"/>
            <a:r>
              <a:rPr lang="en-US" dirty="0" smtClean="0"/>
              <a:t>Operate at 77K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DOI:10.1109/TASC.2005.864485</a:t>
            </a:r>
            <a:endParaRPr lang="en-US" dirty="0" smtClean="0"/>
          </a:p>
          <a:p>
            <a:r>
              <a:rPr lang="en-US" dirty="0"/>
              <a:t>Verified </a:t>
            </a:r>
            <a:r>
              <a:rPr lang="en-US" dirty="0" smtClean="0"/>
              <a:t>experimentally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3" name="Picture 5" descr="C:\Users\Holger\Desktop\TC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06993"/>
            <a:ext cx="3389514" cy="254620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81600" y="5906869"/>
            <a:ext cx="3548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Herlach et al.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DOI:10.1109/TASC.2005.864269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8800" y="1004711"/>
            <a:ext cx="2667000" cy="270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066800"/>
            <a:ext cx="3927775" cy="2112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503" t="8866"/>
          <a:stretch/>
        </p:blipFill>
        <p:spPr>
          <a:xfrm>
            <a:off x="5181600" y="3200400"/>
            <a:ext cx="3622975" cy="27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Power Loss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9" r="5262"/>
          <a:stretch/>
        </p:blipFill>
        <p:spPr>
          <a:xfrm>
            <a:off x="842161" y="1143000"/>
            <a:ext cx="7342766" cy="5425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 Presentation Templat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BNL Presentation Template</Template>
  <TotalTime>0</TotalTime>
  <Words>684</Words>
  <Application>Microsoft Office PowerPoint</Application>
  <PresentationFormat>On-screen Show (4:3)</PresentationFormat>
  <Paragraphs>197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Arial</vt:lpstr>
      <vt:lpstr>BNL Presentation Template</vt:lpstr>
      <vt:lpstr>Rapid Cycling Dipole Magnet</vt:lpstr>
      <vt:lpstr>Overview</vt:lpstr>
      <vt:lpstr>Magnet Geometry</vt:lpstr>
      <vt:lpstr>Materials</vt:lpstr>
      <vt:lpstr>Losses – Frequency Effects</vt:lpstr>
      <vt:lpstr>Materials - Core Losses</vt:lpstr>
      <vt:lpstr>Coil</vt:lpstr>
      <vt:lpstr>FEA: Eddy Current Simulation</vt:lpstr>
      <vt:lpstr>Total Power Loss</vt:lpstr>
      <vt:lpstr>Field Quality</vt:lpstr>
      <vt:lpstr>Engineering</vt:lpstr>
      <vt:lpstr>Cooling Excitation Coil</vt:lpstr>
      <vt:lpstr>Cooling Yoke</vt:lpstr>
      <vt:lpstr>Heating Core</vt:lpstr>
      <vt:lpstr>Yoke 3% SiFe?</vt:lpstr>
      <vt:lpstr>Power Loss</vt:lpstr>
      <vt:lpstr>Comparison SiFe</vt:lpstr>
      <vt:lpstr>Power Supply</vt:lpstr>
      <vt:lpstr>Superconducting Option</vt:lpstr>
      <vt:lpstr>Conclusion</vt:lpstr>
      <vt:lpstr>Acknowledgements</vt:lpstr>
      <vt:lpstr>Additional Slides</vt:lpstr>
      <vt:lpstr>Multipole Components</vt:lpstr>
      <vt:lpstr>Activation</vt:lpstr>
      <vt:lpstr>Rapid Cycling Synchrotron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2013-09-04T20:49:38Z</dcterms:created>
  <dcterms:modified xsi:type="dcterms:W3CDTF">2014-05-30T15:49:00Z</dcterms:modified>
</cp:coreProperties>
</file>