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73" r:id="rId5"/>
    <p:sldId id="259" r:id="rId6"/>
    <p:sldId id="260" r:id="rId7"/>
    <p:sldId id="261" r:id="rId8"/>
    <p:sldId id="262" r:id="rId9"/>
    <p:sldId id="263" r:id="rId10"/>
    <p:sldId id="267" r:id="rId11"/>
    <p:sldId id="275" r:id="rId12"/>
    <p:sldId id="266" r:id="rId13"/>
    <p:sldId id="268" r:id="rId14"/>
    <p:sldId id="270" r:id="rId15"/>
    <p:sldId id="274" r:id="rId16"/>
    <p:sldId id="271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5.wmf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9.wmf"/><Relationship Id="rId7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18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27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6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4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6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9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689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8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1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96B0-CCD9-402E-9A76-DD8A4A208ECA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16AFE-3E8C-4264-B925-E6EDF9E7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6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image" Target="../media/image28.e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wmf"/><Relationship Id="rId14" Type="http://schemas.openxmlformats.org/officeDocument/2006/relationships/image" Target="../media/image2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gif"/><Relationship Id="rId10" Type="http://schemas.openxmlformats.org/officeDocument/2006/relationships/image" Target="../media/image7.w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6.wmf"/><Relationship Id="rId3" Type="http://schemas.openxmlformats.org/officeDocument/2006/relationships/image" Target="../media/image16.e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7.e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7.wmf"/><Relationship Id="rId3" Type="http://schemas.openxmlformats.org/officeDocument/2006/relationships/image" Target="../media/image22.emf"/><Relationship Id="rId21" Type="http://schemas.openxmlformats.org/officeDocument/2006/relationships/image" Target="../media/image21.wmf"/><Relationship Id="rId7" Type="http://schemas.openxmlformats.org/officeDocument/2006/relationships/image" Target="../media/image9.wmf"/><Relationship Id="rId12" Type="http://schemas.openxmlformats.org/officeDocument/2006/relationships/image" Target="../media/image23.e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w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Relationship Id="rId1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5950" y="2392363"/>
            <a:ext cx="784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Muon</a:t>
            </a:r>
            <a:r>
              <a:rPr lang="en-US" altLang="en-US" sz="28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Collider Design</a:t>
            </a:r>
            <a:endParaRPr lang="en-US" altLang="en-US" sz="2800" b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47900" y="6424613"/>
            <a:ext cx="57038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dirty="0">
                <a:latin typeface="Arial" charset="0"/>
                <a:cs typeface="Arial" charset="0"/>
              </a:rPr>
              <a:t>MAP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2014 Spring </a:t>
            </a:r>
            <a:r>
              <a:rPr lang="en-US" altLang="en-US" sz="1400" dirty="0">
                <a:latin typeface="Arial" charset="0"/>
                <a:cs typeface="Arial" charset="0"/>
              </a:rPr>
              <a:t>Meeting,  </a:t>
            </a:r>
            <a:r>
              <a:rPr lang="en-US" altLang="en-US" sz="1400" dirty="0" err="1"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May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27-31, 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509588"/>
            <a:ext cx="1785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ermi_logo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33C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99600" cy="118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32" descr="D:\MAP11\talk\map-091203a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88" y="241300"/>
            <a:ext cx="10001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2"/>
          <p:cNvSpPr txBox="1">
            <a:spLocks noChangeArrowheads="1"/>
          </p:cNvSpPr>
          <p:nvPr/>
        </p:nvSpPr>
        <p:spPr bwMode="auto">
          <a:xfrm>
            <a:off x="2843213" y="3697288"/>
            <a:ext cx="3263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Y. Alexahin</a:t>
            </a:r>
          </a:p>
          <a:p>
            <a:pPr algn="ctr" eaLnBrk="1" hangingPunct="1"/>
            <a:r>
              <a:rPr lang="en-US" alt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(FNAL APC)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9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10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8425" y="144514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Matching 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Section </a:t>
            </a:r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with Chicane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chic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60" y="1219200"/>
            <a:ext cx="4804067" cy="396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hicane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46153"/>
            <a:ext cx="2595135" cy="14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75122" y="2971800"/>
            <a:ext cx="2957885" cy="167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cs typeface="Arial" charset="0"/>
                <a:sym typeface="Symbol" pitchFamily="18" charset="2"/>
              </a:rPr>
              <a:t></a:t>
            </a:r>
            <a:r>
              <a:rPr lang="en-US" sz="1400" dirty="0">
                <a:cs typeface="Arial" charset="0"/>
                <a:sym typeface="Symbol" pitchFamily="18" charset="2"/>
              </a:rPr>
              <a:t> </a:t>
            </a:r>
            <a:r>
              <a:rPr lang="en-US" sz="1400" dirty="0" smtClean="0">
                <a:cs typeface="Arial" charset="0"/>
                <a:sym typeface="Symbol" pitchFamily="18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The </a:t>
            </a:r>
            <a:r>
              <a:rPr lang="en-US" sz="14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required B-field in chicane is quite low – magnets can be shorter to free space for RF cavities or pulsed halo deflectors.</a:t>
            </a:r>
          </a:p>
          <a:p>
            <a:pPr lvl="0" defTabSz="914400" fontAlgn="base">
              <a:spcBef>
                <a:spcPct val="0"/>
              </a:spcBef>
              <a:spcAft>
                <a:spcPct val="35000"/>
              </a:spcAft>
            </a:pPr>
            <a:r>
              <a:rPr lang="en-US" sz="1400" b="1" dirty="0">
                <a:cs typeface="Arial" charset="0"/>
                <a:sym typeface="Symbol" pitchFamily="18" charset="2"/>
              </a:rPr>
              <a:t></a:t>
            </a:r>
            <a:r>
              <a:rPr lang="en-US" sz="1400" dirty="0">
                <a:cs typeface="Arial" charset="0"/>
                <a:sym typeface="Symbol" pitchFamily="18" charset="2"/>
              </a:rPr>
              <a:t> </a:t>
            </a:r>
            <a:r>
              <a:rPr lang="en-US" sz="1400" dirty="0" smtClean="0">
                <a:cs typeface="Arial" charset="0"/>
                <a:sym typeface="Symbol" pitchFamily="18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Chicane </a:t>
            </a:r>
            <a:r>
              <a:rPr lang="en-US" sz="14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length is 84.5m, depth at *=3cm is 19.6cm – small effect on the total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circumference</a:t>
            </a:r>
            <a:endParaRPr lang="en-US" sz="14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7793" y="5140324"/>
            <a:ext cx="2798763" cy="7386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This concept will be used in the new design but with combined-function magnets.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11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151606"/>
            <a:ext cx="632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3TeV MC Arc Cell with Combined-Function Magnets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2" descr="Optics_fu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80" y="1219200"/>
            <a:ext cx="6111224" cy="245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09579"/>
              </p:ext>
            </p:extLst>
          </p:nvPr>
        </p:nvGraphicFramePr>
        <p:xfrm>
          <a:off x="5724150" y="4235505"/>
          <a:ext cx="2855112" cy="859536"/>
        </p:xfrm>
        <a:graphic>
          <a:graphicData uri="http://schemas.openxmlformats.org/drawingml/2006/table">
            <a:tbl>
              <a:tblPr firstRow="1" firstCol="1" bandRow="1"/>
              <a:tblGrid>
                <a:gridCol w="713778"/>
                <a:gridCol w="713778"/>
                <a:gridCol w="723124"/>
                <a:gridCol w="704432"/>
              </a:tblGrid>
              <a:tr h="121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b="0" dirty="0" smtClean="0">
                          <a:latin typeface="+mn-lt"/>
                        </a:rPr>
                        <a:t>name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b="0" dirty="0" smtClean="0">
                          <a:latin typeface="+mn-lt"/>
                        </a:rPr>
                        <a:t>L (m)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b="0" dirty="0" smtClean="0">
                          <a:latin typeface="+mn-lt"/>
                        </a:rPr>
                        <a:t>B (T)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b="0" dirty="0" smtClean="0">
                          <a:latin typeface="+mn-lt"/>
                        </a:rPr>
                        <a:t>G (T/m)</a:t>
                      </a:r>
                      <a:endParaRPr lang="en-US" sz="1200" b="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292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QD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9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-35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292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QF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8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>
                          <a:latin typeface="+mn-lt"/>
                        </a:rPr>
                        <a:t>85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2793" y="4038600"/>
            <a:ext cx="445498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400" dirty="0">
                <a:solidFill>
                  <a:prstClr val="black"/>
                </a:solidFill>
              </a:rPr>
              <a:t>Momentum compaction factor for a stand-alone cell is </a:t>
            </a:r>
            <a:r>
              <a:rPr lang="en-GB" sz="1400" i="1" dirty="0">
                <a:solidFill>
                  <a:prstClr val="black"/>
                </a:solidFill>
                <a:sym typeface="Symbol"/>
              </a:rPr>
              <a:t></a:t>
            </a:r>
            <a:r>
              <a:rPr lang="en-GB" sz="1400" i="1" baseline="-25000" dirty="0">
                <a:solidFill>
                  <a:prstClr val="black"/>
                </a:solidFill>
              </a:rPr>
              <a:t>p </a:t>
            </a:r>
            <a:r>
              <a:rPr lang="en-GB" sz="1400" dirty="0">
                <a:solidFill>
                  <a:prstClr val="black"/>
                </a:solidFill>
              </a:rPr>
              <a:t>= ‑0.004, </a:t>
            </a:r>
            <a:endParaRPr lang="en-GB" sz="1400" dirty="0" smtClean="0">
              <a:solidFill>
                <a:prstClr val="black"/>
              </a:solidFill>
            </a:endParaRPr>
          </a:p>
          <a:p>
            <a:pPr defTabSz="457200"/>
            <a:r>
              <a:rPr lang="en-GB" sz="1400" dirty="0" err="1" smtClean="0">
                <a:solidFill>
                  <a:prstClr val="black"/>
                </a:solidFill>
              </a:rPr>
              <a:t>betatron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>
                <a:solidFill>
                  <a:prstClr val="black"/>
                </a:solidFill>
              </a:rPr>
              <a:t>phase advance is 300</a:t>
            </a:r>
            <a:r>
              <a:rPr lang="en-GB" sz="1400" dirty="0">
                <a:solidFill>
                  <a:prstClr val="black"/>
                </a:solidFill>
                <a:sym typeface="Symbol"/>
              </a:rPr>
              <a:t></a:t>
            </a:r>
            <a:r>
              <a:rPr lang="en-GB" sz="1400" dirty="0">
                <a:solidFill>
                  <a:prstClr val="black"/>
                </a:solidFill>
              </a:rPr>
              <a:t> in both planes. </a:t>
            </a:r>
            <a:endParaRPr lang="en-GB" sz="1400" dirty="0" smtClean="0">
              <a:solidFill>
                <a:prstClr val="black"/>
              </a:solidFill>
            </a:endParaRPr>
          </a:p>
          <a:p>
            <a:pPr defTabSz="457200">
              <a:spcBef>
                <a:spcPts val="600"/>
              </a:spcBef>
            </a:pPr>
            <a:r>
              <a:rPr lang="en-GB" sz="1400" dirty="0" smtClean="0">
                <a:solidFill>
                  <a:prstClr val="black"/>
                </a:solidFill>
              </a:rPr>
              <a:t>Each </a:t>
            </a:r>
            <a:r>
              <a:rPr lang="en-GB" sz="1400" dirty="0">
                <a:solidFill>
                  <a:prstClr val="black"/>
                </a:solidFill>
              </a:rPr>
              <a:t>arc consists of six such cells and two dispersion suppressors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12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62200" y="151606"/>
            <a:ext cx="5645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3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TeV</a:t>
            </a:r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MC Design with Quadruplet FF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1146" y="782060"/>
            <a:ext cx="7075478" cy="2263343"/>
            <a:chOff x="990600" y="2152650"/>
            <a:chExt cx="7075478" cy="226334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6363" y="2459038"/>
              <a:ext cx="6391275" cy="194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8972055"/>
                </p:ext>
              </p:extLst>
            </p:nvPr>
          </p:nvGraphicFramePr>
          <p:xfrm>
            <a:off x="990600" y="2362200"/>
            <a:ext cx="559808" cy="456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8" name="Equation" r:id="rId4" imgW="622030" imgH="507780" progId="Equation.3">
                    <p:embed/>
                  </p:oleObj>
                </mc:Choice>
                <mc:Fallback>
                  <p:oleObj name="Equation" r:id="rId4" imgW="622030" imgH="507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2362200"/>
                          <a:ext cx="559808" cy="4568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1513037"/>
                </p:ext>
              </p:extLst>
            </p:nvPr>
          </p:nvGraphicFramePr>
          <p:xfrm>
            <a:off x="2039401" y="3190729"/>
            <a:ext cx="297041" cy="239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9" name="Equation" r:id="rId6" imgW="330057" imgH="266584" progId="Equation.3">
                    <p:embed/>
                  </p:oleObj>
                </mc:Choice>
                <mc:Fallback>
                  <p:oleObj name="Equation" r:id="rId6" imgW="330057" imgH="26658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9401" y="3190729"/>
                          <a:ext cx="297041" cy="239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984095"/>
                </p:ext>
              </p:extLst>
            </p:nvPr>
          </p:nvGraphicFramePr>
          <p:xfrm>
            <a:off x="2888303" y="3179198"/>
            <a:ext cx="297170" cy="251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0" name="Equation" r:id="rId8" imgW="330200" imgH="279400" progId="Equation.3">
                    <p:embed/>
                  </p:oleObj>
                </mc:Choice>
                <mc:Fallback>
                  <p:oleObj name="Equation" r:id="rId8" imgW="3302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303" y="3179198"/>
                          <a:ext cx="297170" cy="251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1438791"/>
                </p:ext>
              </p:extLst>
            </p:nvPr>
          </p:nvGraphicFramePr>
          <p:xfrm>
            <a:off x="7767638" y="4233482"/>
            <a:ext cx="298440" cy="182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1" name="Equation" r:id="rId10" imgW="330057" imgH="203112" progId="Equation.3">
                    <p:embed/>
                  </p:oleObj>
                </mc:Choice>
                <mc:Fallback>
                  <p:oleObj name="Equation" r:id="rId10" imgW="33005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7638" y="4233482"/>
                          <a:ext cx="298440" cy="182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2994888"/>
                </p:ext>
              </p:extLst>
            </p:nvPr>
          </p:nvGraphicFramePr>
          <p:xfrm>
            <a:off x="3565525" y="3430588"/>
            <a:ext cx="434975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2" name="Equation" r:id="rId12" imgW="482400" imgH="228600" progId="Equation.3">
                    <p:embed/>
                  </p:oleObj>
                </mc:Choice>
                <mc:Fallback>
                  <p:oleObj name="Equation" r:id="rId12" imgW="482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525" y="3430588"/>
                          <a:ext cx="434975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5793719" y="2166426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7763493" y="21695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2969" y="21717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2037156" y="2162175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</a:rPr>
                <a:t>IR</a:t>
              </a:r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4048125" y="2155169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</a:rPr>
                <a:t>CCS</a:t>
              </a:r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6172200" y="2152650"/>
              <a:ext cx="1371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 smtClean="0">
                  <a:latin typeface="Arial" pitchFamily="34" charset="0"/>
                  <a:sym typeface="Symbol"/>
                </a:rPr>
                <a:t>-</a:t>
              </a:r>
              <a:r>
                <a:rPr lang="en-US" sz="1200" dirty="0" smtClean="0">
                  <a:latin typeface="Arial" pitchFamily="34" charset="0"/>
                </a:rPr>
                <a:t>tuning section</a:t>
              </a:r>
              <a:endParaRPr lang="en-US" sz="1200" dirty="0">
                <a:latin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208546" y="1690666"/>
            <a:ext cx="24393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sym typeface="Symbol"/>
              </a:rPr>
              <a:t></a:t>
            </a:r>
            <a:r>
              <a:rPr lang="en-US" sz="1400" baseline="-25000" dirty="0" smtClean="0">
                <a:latin typeface="Arial" pitchFamily="34" charset="0"/>
                <a:sym typeface="Symbol"/>
              </a:rPr>
              <a:t>y</a:t>
            </a:r>
            <a:r>
              <a:rPr lang="en-US" sz="1400" baseline="30000" dirty="0" smtClean="0">
                <a:latin typeface="Arial" pitchFamily="34" charset="0"/>
                <a:sym typeface="Symbol"/>
              </a:rPr>
              <a:t>(max)</a:t>
            </a:r>
            <a:r>
              <a:rPr lang="en-US" sz="1400" dirty="0" smtClean="0">
                <a:latin typeface="Arial" pitchFamily="34" charset="0"/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is reduced to 80km compared to 118km in the previous design with triplet FF. </a:t>
            </a:r>
            <a:endParaRPr lang="en-US" sz="1400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19626"/>
              </p:ext>
            </p:extLst>
          </p:nvPr>
        </p:nvGraphicFramePr>
        <p:xfrm>
          <a:off x="4343400" y="3124200"/>
          <a:ext cx="4428716" cy="1392294"/>
        </p:xfrm>
        <a:graphic>
          <a:graphicData uri="http://schemas.openxmlformats.org/drawingml/2006/table">
            <a:tbl>
              <a:tblPr firstRow="1" firstCol="1" bandRow="1"/>
              <a:tblGrid>
                <a:gridCol w="1136876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42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Q1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Q2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Q3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Q4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Q6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100" dirty="0" smtClean="0"/>
                        <a:t>aperture (mm)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90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110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130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150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150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150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274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100" dirty="0" smtClean="0"/>
                        <a:t>G (T/m)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267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218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-154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-133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-128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279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100" dirty="0" smtClean="0"/>
                        <a:t>B (T)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279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100" dirty="0" smtClean="0"/>
                        <a:t>length (m)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0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1.6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1.85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/>
                          <a:cs typeface="Arial" pitchFamily="34" charset="0"/>
                        </a:rPr>
                        <a:t>1.8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/>
                          <a:cs typeface="Arial" pitchFamily="34" charset="0"/>
                        </a:rPr>
                        <a:t>1.96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latin typeface="Arial"/>
                          <a:cs typeface="Arial" pitchFamily="34" charset="0"/>
                        </a:rPr>
                        <a:t>2.3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2.85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56" marR="94956" marT="55221" marB="5522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47936" y="5256311"/>
            <a:ext cx="2798763" cy="30777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Now 12T pole tip field is assumed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8536" y="4343400"/>
            <a:ext cx="4831482" cy="1905153"/>
            <a:chOff x="128536" y="4343400"/>
            <a:chExt cx="4831482" cy="190515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45" y="4648200"/>
              <a:ext cx="4362450" cy="159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TextBox 8"/>
            <p:cNvSpPr txBox="1">
              <a:spLocks noChangeArrowheads="1"/>
            </p:cNvSpPr>
            <p:nvPr/>
          </p:nvSpPr>
          <p:spPr bwMode="auto">
            <a:xfrm>
              <a:off x="1479316" y="4557835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Q3</a:t>
              </a:r>
            </a:p>
          </p:txBody>
        </p:sp>
        <p:sp>
          <p:nvSpPr>
            <p:cNvPr id="26" name="TextBox 9"/>
            <p:cNvSpPr txBox="1">
              <a:spLocks noChangeArrowheads="1"/>
            </p:cNvSpPr>
            <p:nvPr/>
          </p:nvSpPr>
          <p:spPr bwMode="auto">
            <a:xfrm>
              <a:off x="2272930" y="4408627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Q4</a:t>
              </a:r>
            </a:p>
          </p:txBody>
        </p:sp>
        <p:sp>
          <p:nvSpPr>
            <p:cNvPr id="27" name="TextBox 10"/>
            <p:cNvSpPr txBox="1">
              <a:spLocks noChangeArrowheads="1"/>
            </p:cNvSpPr>
            <p:nvPr/>
          </p:nvSpPr>
          <p:spPr bwMode="auto">
            <a:xfrm>
              <a:off x="2551571" y="4403952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Q5</a:t>
              </a:r>
            </a:p>
          </p:txBody>
        </p:sp>
        <p:sp>
          <p:nvSpPr>
            <p:cNvPr id="28" name="TextBox 13"/>
            <p:cNvSpPr txBox="1">
              <a:spLocks noChangeArrowheads="1"/>
            </p:cNvSpPr>
            <p:nvPr/>
          </p:nvSpPr>
          <p:spPr bwMode="auto">
            <a:xfrm>
              <a:off x="1260782" y="4735509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Q2</a:t>
              </a:r>
            </a:p>
          </p:txBody>
        </p:sp>
        <p:sp>
          <p:nvSpPr>
            <p:cNvPr id="29" name="TextBox 14"/>
            <p:cNvSpPr txBox="1">
              <a:spLocks noChangeArrowheads="1"/>
            </p:cNvSpPr>
            <p:nvPr/>
          </p:nvSpPr>
          <p:spPr bwMode="auto">
            <a:xfrm>
              <a:off x="1021787" y="4921172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Q1</a:t>
              </a:r>
            </a:p>
          </p:txBody>
        </p:sp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4536104" y="6002311"/>
              <a:ext cx="423914" cy="2462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i="1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en-US" sz="1000" i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1" name="TextBox 16"/>
            <p:cNvSpPr txBox="1">
              <a:spLocks noChangeArrowheads="1"/>
            </p:cNvSpPr>
            <p:nvPr/>
          </p:nvSpPr>
          <p:spPr bwMode="auto">
            <a:xfrm>
              <a:off x="128536" y="4343400"/>
              <a:ext cx="514753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i="1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en-US" sz="1000" i="1" dirty="0">
                  <a:latin typeface="Times New Roman" pitchFamily="18" charset="0"/>
                  <a:cs typeface="Times New Roman" pitchFamily="18" charset="0"/>
                </a:rPr>
                <a:t>cm</a:t>
              </a:r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2" name="TextBox 17"/>
            <p:cNvSpPr txBox="1">
              <a:spLocks noChangeArrowheads="1"/>
            </p:cNvSpPr>
            <p:nvPr/>
          </p:nvSpPr>
          <p:spPr bwMode="auto">
            <a:xfrm>
              <a:off x="2006842" y="5397384"/>
              <a:ext cx="370925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5</a:t>
              </a:r>
              <a:r>
                <a:rPr lang="en-US" altLang="en-US" sz="10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endParaRPr lang="en-US" altLang="en-US" sz="10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18"/>
            <p:cNvSpPr txBox="1">
              <a:spLocks noChangeArrowheads="1"/>
            </p:cNvSpPr>
            <p:nvPr/>
          </p:nvSpPr>
          <p:spPr bwMode="auto">
            <a:xfrm>
              <a:off x="2443253" y="4971788"/>
              <a:ext cx="370925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5</a:t>
              </a:r>
              <a:r>
                <a:rPr lang="en-US" altLang="en-US" sz="10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y</a:t>
              </a:r>
              <a:endParaRPr lang="en-US" altLang="en-US" sz="10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9"/>
            <p:cNvSpPr txBox="1">
              <a:spLocks noChangeArrowheads="1"/>
            </p:cNvSpPr>
            <p:nvPr/>
          </p:nvSpPr>
          <p:spPr bwMode="auto">
            <a:xfrm>
              <a:off x="1989591" y="4401958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Q4</a:t>
              </a:r>
            </a:p>
          </p:txBody>
        </p:sp>
        <p:sp>
          <p:nvSpPr>
            <p:cNvPr id="35" name="TextBox 9"/>
            <p:cNvSpPr txBox="1">
              <a:spLocks noChangeArrowheads="1"/>
            </p:cNvSpPr>
            <p:nvPr/>
          </p:nvSpPr>
          <p:spPr bwMode="auto">
            <a:xfrm>
              <a:off x="3490285" y="4405058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 smtClean="0">
                  <a:latin typeface="Times New Roman" pitchFamily="18" charset="0"/>
                  <a:cs typeface="Times New Roman" pitchFamily="18" charset="0"/>
                </a:rPr>
                <a:t>Q6</a:t>
              </a:r>
              <a:endParaRPr lang="en-US" alt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9"/>
            <p:cNvSpPr txBox="1">
              <a:spLocks noChangeArrowheads="1"/>
            </p:cNvSpPr>
            <p:nvPr/>
          </p:nvSpPr>
          <p:spPr bwMode="auto">
            <a:xfrm>
              <a:off x="1730370" y="4407739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Q4</a:t>
              </a:r>
            </a:p>
          </p:txBody>
        </p:sp>
        <p:sp>
          <p:nvSpPr>
            <p:cNvPr id="37" name="TextBox 10"/>
            <p:cNvSpPr txBox="1">
              <a:spLocks noChangeArrowheads="1"/>
            </p:cNvSpPr>
            <p:nvPr/>
          </p:nvSpPr>
          <p:spPr bwMode="auto">
            <a:xfrm>
              <a:off x="2851467" y="4407739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Q5</a:t>
              </a:r>
            </a:p>
          </p:txBody>
        </p:sp>
        <p:sp>
          <p:nvSpPr>
            <p:cNvPr id="38" name="TextBox 10"/>
            <p:cNvSpPr txBox="1">
              <a:spLocks noChangeArrowheads="1"/>
            </p:cNvSpPr>
            <p:nvPr/>
          </p:nvSpPr>
          <p:spPr bwMode="auto">
            <a:xfrm>
              <a:off x="3149639" y="4407739"/>
              <a:ext cx="340646" cy="24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Times New Roman" pitchFamily="18" charset="0"/>
                  <a:cs typeface="Times New Roman" pitchFamily="18" charset="0"/>
                </a:rPr>
                <a:t>Q5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55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13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6739" y="151606"/>
            <a:ext cx="3346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3TeV MC Dynamic Aperture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47555"/>
            <a:ext cx="3332511" cy="335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2339" y="4663944"/>
            <a:ext cx="71548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1024 turns </a:t>
            </a:r>
            <a:r>
              <a:rPr lang="en-GB" sz="1400" dirty="0" smtClean="0"/>
              <a:t>on-momentum </a:t>
            </a:r>
            <a:r>
              <a:rPr lang="en-GB" sz="1400" dirty="0"/>
              <a:t>dynamic aperture </a:t>
            </a:r>
            <a:r>
              <a:rPr lang="en-GB" sz="1400" dirty="0" smtClean="0"/>
              <a:t>at </a:t>
            </a:r>
            <a:r>
              <a:rPr lang="en-GB" sz="1400" i="1" dirty="0">
                <a:sym typeface="Symbol"/>
              </a:rPr>
              <a:t></a:t>
            </a:r>
            <a:r>
              <a:rPr lang="en-GB" sz="1400" i="1" dirty="0"/>
              <a:t>* </a:t>
            </a:r>
            <a:r>
              <a:rPr lang="en-GB" sz="1400" dirty="0" smtClean="0"/>
              <a:t>=5</a:t>
            </a:r>
            <a:r>
              <a:rPr lang="en-GB" sz="1400" dirty="0"/>
              <a:t> </a:t>
            </a:r>
            <a:r>
              <a:rPr lang="en-GB" sz="1400" dirty="0" smtClean="0"/>
              <a:t>mm for two versions of 3TeV MC lattice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The momentum </a:t>
            </a:r>
            <a:r>
              <a:rPr lang="en-GB" sz="1400" dirty="0"/>
              <a:t>acceptance for </a:t>
            </a:r>
            <a:r>
              <a:rPr lang="en-GB" sz="1400" i="1" dirty="0">
                <a:sym typeface="Symbol"/>
              </a:rPr>
              <a:t></a:t>
            </a:r>
            <a:r>
              <a:rPr lang="en-GB" sz="1400" i="1" dirty="0"/>
              <a:t>* </a:t>
            </a:r>
            <a:r>
              <a:rPr lang="en-GB" sz="1400" dirty="0"/>
              <a:t>= </a:t>
            </a:r>
            <a:r>
              <a:rPr lang="en-GB" sz="1400" dirty="0" smtClean="0"/>
              <a:t>5</a:t>
            </a:r>
            <a:r>
              <a:rPr lang="en-GB" sz="1400" dirty="0"/>
              <a:t> mm </a:t>
            </a:r>
            <a:r>
              <a:rPr lang="en-GB" sz="1400" dirty="0" smtClean="0"/>
              <a:t>is </a:t>
            </a:r>
            <a:r>
              <a:rPr lang="en-GB" sz="1400" dirty="0" smtClean="0">
                <a:sym typeface="Symbol"/>
              </a:rPr>
              <a:t></a:t>
            </a:r>
            <a:r>
              <a:rPr lang="en-GB" sz="1400" dirty="0" smtClean="0"/>
              <a:t>0.45% </a:t>
            </a:r>
            <a:r>
              <a:rPr lang="en-GB" sz="1400" dirty="0"/>
              <a:t>and </a:t>
            </a:r>
            <a:r>
              <a:rPr lang="en-GB" sz="1400" dirty="0" smtClean="0">
                <a:sym typeface="Symbol"/>
              </a:rPr>
              <a:t></a:t>
            </a:r>
            <a:r>
              <a:rPr lang="en-GB" sz="1400" dirty="0" smtClean="0"/>
              <a:t>0.4% </a:t>
            </a:r>
            <a:r>
              <a:rPr lang="en-GB" sz="1400" dirty="0" smtClean="0"/>
              <a:t>for </a:t>
            </a:r>
            <a:r>
              <a:rPr lang="en-GB" sz="1400" i="1" dirty="0">
                <a:sym typeface="Symbol"/>
              </a:rPr>
              <a:t></a:t>
            </a:r>
            <a:r>
              <a:rPr lang="en-GB" sz="1400" i="1" dirty="0"/>
              <a:t>* </a:t>
            </a:r>
            <a:r>
              <a:rPr lang="en-GB" sz="1400" dirty="0"/>
              <a:t>= </a:t>
            </a:r>
            <a:r>
              <a:rPr lang="en-GB" sz="1400" dirty="0" smtClean="0"/>
              <a:t>3</a:t>
            </a:r>
            <a:r>
              <a:rPr lang="en-GB" sz="1400" dirty="0"/>
              <a:t> </a:t>
            </a:r>
            <a:r>
              <a:rPr lang="en-GB" sz="1400" dirty="0" smtClean="0"/>
              <a:t>mm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00600" y="1201150"/>
            <a:ext cx="3233847" cy="3182104"/>
            <a:chOff x="4386153" y="1201150"/>
            <a:chExt cx="3233847" cy="3182104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786" y="1201150"/>
              <a:ext cx="2970214" cy="2895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3"/>
            <p:cNvSpPr txBox="1">
              <a:spLocks noChangeArrowheads="1"/>
            </p:cNvSpPr>
            <p:nvPr/>
          </p:nvSpPr>
          <p:spPr bwMode="auto">
            <a:xfrm rot="16200000">
              <a:off x="4093889" y="2458345"/>
              <a:ext cx="84613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100" dirty="0">
                  <a:latin typeface="Arial" charset="0"/>
                  <a:cs typeface="Arial" charset="0"/>
                  <a:sym typeface="Symbol" pitchFamily="18" charset="2"/>
                </a:rPr>
                <a:t> </a:t>
              </a:r>
              <a:r>
                <a:rPr lang="en-US" altLang="en-US" sz="1100" i="1" dirty="0">
                  <a:latin typeface="Arial" charset="0"/>
                  <a:cs typeface="Arial" charset="0"/>
                  <a:sym typeface="Symbol" pitchFamily="18" charset="2"/>
                </a:rPr>
                <a:t>A</a:t>
              </a:r>
              <a:r>
                <a:rPr lang="en-US" altLang="en-US" sz="1100" i="1" baseline="-25000" dirty="0">
                  <a:latin typeface="Arial" charset="0"/>
                  <a:cs typeface="Arial" charset="0"/>
                  <a:sym typeface="Symbol" pitchFamily="18" charset="2"/>
                </a:rPr>
                <a:t>y</a:t>
              </a:r>
              <a:r>
                <a:rPr lang="en-US" altLang="en-US" sz="1100" baseline="30000" dirty="0">
                  <a:latin typeface="Arial" charset="0"/>
                  <a:cs typeface="Arial" charset="0"/>
                  <a:sym typeface="Symbol" pitchFamily="18" charset="2"/>
                </a:rPr>
                <a:t>2</a:t>
              </a:r>
              <a:r>
                <a:rPr lang="en-US" altLang="en-US" sz="1100" dirty="0">
                  <a:latin typeface="Arial" charset="0"/>
                  <a:cs typeface="Arial" charset="0"/>
                  <a:sym typeface="Symbol" pitchFamily="18" charset="2"/>
                </a:rPr>
                <a:t>(m)</a:t>
              </a:r>
              <a:endParaRPr lang="en-US" altLang="en-US" sz="1100" dirty="0">
                <a:latin typeface="Arial" charset="0"/>
                <a:cs typeface="Arial" charset="0"/>
              </a:endParaRPr>
            </a:p>
          </p:txBody>
        </p:sp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 rot="2581676">
              <a:off x="5730632" y="2802022"/>
              <a:ext cx="50006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000" dirty="0">
                  <a:latin typeface="Arial" charset="0"/>
                  <a:cs typeface="Arial" charset="0"/>
                </a:rPr>
                <a:t>5.5</a:t>
              </a:r>
              <a:r>
                <a:rPr lang="en-US" altLang="en-US" sz="1000" dirty="0">
                  <a:latin typeface="Arial" charset="0"/>
                  <a:cs typeface="Arial" charset="0"/>
                  <a:sym typeface="Symbol" pitchFamily="18" charset="2"/>
                </a:rPr>
                <a:t></a:t>
              </a:r>
              <a:endParaRPr lang="en-US" altLang="en-US" sz="1000" dirty="0">
                <a:latin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953000" y="2062135"/>
              <a:ext cx="1892189" cy="188868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8"/>
            <p:cNvSpPr txBox="1">
              <a:spLocks noChangeAspect="1" noChangeArrowheads="1"/>
            </p:cNvSpPr>
            <p:nvPr/>
          </p:nvSpPr>
          <p:spPr bwMode="auto">
            <a:xfrm>
              <a:off x="5867400" y="4121644"/>
              <a:ext cx="76009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altLang="en-US" sz="1100" dirty="0">
                  <a:latin typeface="Arial" charset="0"/>
                  <a:cs typeface="Arial" charset="0"/>
                  <a:sym typeface="Symbol" pitchFamily="18" charset="2"/>
                </a:rPr>
                <a:t> </a:t>
              </a:r>
              <a:r>
                <a:rPr lang="en-US" altLang="en-US" sz="1100" i="1" dirty="0">
                  <a:latin typeface="Arial" charset="0"/>
                  <a:cs typeface="Arial" charset="0"/>
                  <a:sym typeface="Symbol" pitchFamily="18" charset="2"/>
                </a:rPr>
                <a:t>A</a:t>
              </a:r>
              <a:r>
                <a:rPr lang="en-US" altLang="en-US" sz="1100" i="1" baseline="-25000" dirty="0">
                  <a:latin typeface="Arial" charset="0"/>
                  <a:cs typeface="Arial" charset="0"/>
                  <a:sym typeface="Symbol" pitchFamily="18" charset="2"/>
                </a:rPr>
                <a:t>x</a:t>
              </a:r>
              <a:r>
                <a:rPr lang="en-US" altLang="en-US" sz="1100" baseline="30000" dirty="0">
                  <a:latin typeface="Arial" charset="0"/>
                  <a:cs typeface="Arial" charset="0"/>
                  <a:sym typeface="Symbol" pitchFamily="18" charset="2"/>
                </a:rPr>
                <a:t>2</a:t>
              </a:r>
              <a:r>
                <a:rPr lang="en-US" altLang="en-US" sz="1100" dirty="0">
                  <a:latin typeface="Arial" charset="0"/>
                  <a:cs typeface="Arial" charset="0"/>
                  <a:sym typeface="Symbol" pitchFamily="18" charset="2"/>
                </a:rPr>
                <a:t>(m)</a:t>
              </a:r>
              <a:endParaRPr lang="en-US" altLang="en-US" sz="11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0" y="838200"/>
            <a:ext cx="836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triplet FF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4194" y="84512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0000"/>
                </a:solidFill>
              </a:rPr>
              <a:t>quadruplet 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14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28079" y="168275"/>
            <a:ext cx="40430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High Energy MC Parameters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2540"/>
              </p:ext>
            </p:extLst>
          </p:nvPr>
        </p:nvGraphicFramePr>
        <p:xfrm>
          <a:off x="2313598" y="808960"/>
          <a:ext cx="4516803" cy="5006096"/>
        </p:xfrm>
        <a:graphic>
          <a:graphicData uri="http://schemas.openxmlformats.org/drawingml/2006/table">
            <a:tbl>
              <a:tblPr firstRow="1" bandRow="1"/>
              <a:tblGrid>
                <a:gridCol w="2705416"/>
                <a:gridCol w="627233"/>
                <a:gridCol w="604562"/>
                <a:gridCol w="579592"/>
              </a:tblGrid>
              <a:tr h="31288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High Energy MC parameters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 smtClean="0">
                          <a:effectLst/>
                        </a:rPr>
                        <a:t>Collision  energy, </a:t>
                      </a:r>
                      <a:r>
                        <a:rPr lang="en-GB" sz="1200" kern="800" dirty="0" err="1" smtClean="0">
                          <a:effectLst/>
                        </a:rPr>
                        <a:t>TeV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6.0*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Repetition </a:t>
                      </a:r>
                      <a:r>
                        <a:rPr lang="en-GB" sz="1200" kern="800" dirty="0" smtClean="0">
                          <a:effectLst/>
                        </a:rPr>
                        <a:t>rate, Hz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Average luminosity / </a:t>
                      </a:r>
                      <a:r>
                        <a:rPr lang="en-GB" sz="1200" kern="800" dirty="0" smtClean="0">
                          <a:effectLst/>
                        </a:rPr>
                        <a:t>IP, </a:t>
                      </a:r>
                      <a:r>
                        <a:rPr lang="en-GB" sz="12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GB" sz="12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r>
                        <a:rPr lang="en-GB" sz="12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/cm</a:t>
                      </a:r>
                      <a:r>
                        <a:rPr lang="en-GB" sz="12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2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1.25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Number of </a:t>
                      </a:r>
                      <a:r>
                        <a:rPr lang="en-GB" sz="1200" kern="800" dirty="0" smtClean="0">
                          <a:effectLst/>
                        </a:rPr>
                        <a:t>IPs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Circumference, </a:t>
                      </a:r>
                      <a:r>
                        <a:rPr lang="en-GB" sz="1200" kern="800" dirty="0" smtClean="0">
                          <a:effectLst/>
                        </a:rPr>
                        <a:t>km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  <a:sym typeface="Symbol"/>
                        </a:rPr>
                        <a:t></a:t>
                      </a:r>
                      <a:r>
                        <a:rPr lang="en-GB" sz="1200" kern="800" dirty="0" smtClean="0">
                          <a:effectLst/>
                        </a:rPr>
                        <a:t>*, cm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800" dirty="0">
                          <a:effectLst/>
                        </a:rPr>
                        <a:t>Momentum </a:t>
                      </a:r>
                      <a:r>
                        <a:rPr lang="en-GB" sz="1200" kern="800" dirty="0" smtClean="0">
                          <a:effectLst/>
                        </a:rPr>
                        <a:t>compaction</a:t>
                      </a:r>
                      <a:r>
                        <a:rPr lang="en-GB" sz="1200" kern="800" baseline="0" dirty="0" smtClean="0">
                          <a:effectLst/>
                        </a:rPr>
                        <a:t> factor, </a:t>
                      </a:r>
                      <a:r>
                        <a:rPr lang="en-GB" sz="1200" kern="800" dirty="0" smtClean="0">
                          <a:effectLst/>
                        </a:rPr>
                        <a:t>10</a:t>
                      </a:r>
                      <a:r>
                        <a:rPr lang="en-GB" sz="1200" kern="800" baseline="30000" dirty="0" smtClean="0">
                          <a:effectLst/>
                        </a:rPr>
                        <a:t>-5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-1.3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-1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-0.5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Normalized </a:t>
                      </a:r>
                      <a:r>
                        <a:rPr lang="en-GB" sz="1200" kern="800" dirty="0" err="1" smtClean="0">
                          <a:effectLst/>
                        </a:rPr>
                        <a:t>emittance</a:t>
                      </a:r>
                      <a:r>
                        <a:rPr lang="en-GB" sz="1200" kern="800" dirty="0">
                          <a:effectLst/>
                        </a:rPr>
                        <a:t>, </a:t>
                      </a:r>
                      <a:r>
                        <a:rPr lang="en-GB" sz="1200" kern="800" dirty="0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</a:t>
                      </a:r>
                      <a:r>
                        <a:rPr lang="en-GB" sz="1200" kern="800" dirty="0" err="1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m</a:t>
                      </a:r>
                      <a:r>
                        <a:rPr lang="en-GB" sz="12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GB" sz="1200" kern="800" dirty="0" err="1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m</a:t>
                      </a:r>
                      <a:r>
                        <a:rPr lang="en-GB" sz="12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Momentum spread, </a:t>
                      </a:r>
                      <a:r>
                        <a:rPr lang="en-GB" sz="1200" kern="800" dirty="0" smtClean="0">
                          <a:effectLst/>
                          <a:sym typeface="Symbol"/>
                        </a:rPr>
                        <a:t>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Bunch length, </a:t>
                      </a:r>
                      <a:r>
                        <a:rPr lang="en-GB" sz="1200" kern="800" dirty="0" smtClean="0">
                          <a:effectLst/>
                          <a:sym typeface="Symbol"/>
                        </a:rPr>
                        <a:t>cm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0.25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800" dirty="0">
                          <a:effectLst/>
                        </a:rPr>
                        <a:t>Number of </a:t>
                      </a:r>
                      <a:r>
                        <a:rPr lang="en-GB" sz="1200" kern="800" dirty="0" err="1">
                          <a:effectLst/>
                        </a:rPr>
                        <a:t>muons</a:t>
                      </a:r>
                      <a:r>
                        <a:rPr lang="en-GB" sz="1200" kern="800" dirty="0">
                          <a:effectLst/>
                        </a:rPr>
                        <a:t> / </a:t>
                      </a:r>
                      <a:r>
                        <a:rPr lang="en-GB" sz="1200" kern="800" dirty="0" smtClean="0">
                          <a:effectLst/>
                        </a:rPr>
                        <a:t>bunch, </a:t>
                      </a:r>
                      <a:r>
                        <a:rPr lang="en-GB" sz="12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GB" sz="12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2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 smtClean="0">
                          <a:effectLst/>
                        </a:rPr>
                        <a:t>Number of bunches / beam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Beam-beam parameter / </a:t>
                      </a:r>
                      <a:r>
                        <a:rPr lang="en-GB" sz="1200" kern="800" dirty="0" smtClean="0">
                          <a:effectLst/>
                        </a:rPr>
                        <a:t>IP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0.09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kern="800" dirty="0">
                          <a:effectLst/>
                        </a:rPr>
                        <a:t>RF voltage at </a:t>
                      </a:r>
                      <a:r>
                        <a:rPr lang="en-GB" sz="1200" kern="800" dirty="0" smtClean="0">
                          <a:effectLst/>
                        </a:rPr>
                        <a:t>1.3 GHz, MV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600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12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Proton driver power (MW)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13598" y="5904001"/>
            <a:ext cx="492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 smtClean="0">
                <a:solidFill>
                  <a:prstClr val="black"/>
                </a:solidFill>
                <a:latin typeface="Arial"/>
              </a:rPr>
              <a:t>*) based on extrapolation, not a real design yet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9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066217" y="177852"/>
            <a:ext cx="541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Lattice Design Plans(from 2014 DOE review)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15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133009"/>
              </p:ext>
            </p:extLst>
          </p:nvPr>
        </p:nvGraphicFramePr>
        <p:xfrm>
          <a:off x="323390" y="762000"/>
          <a:ext cx="8652793" cy="51951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16437"/>
                <a:gridCol w="1836356"/>
              </a:tblGrid>
              <a:tr h="356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person-months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454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   </a:t>
                      </a:r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TeV</a:t>
                      </a:r>
                      <a:r>
                        <a:rPr lang="en-US" sz="1600" dirty="0" smtClean="0"/>
                        <a:t> MC lattice with quadruplet FF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</a:tr>
              <a:tr h="1247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>
                          <a:sym typeface="Symbol"/>
                        </a:rPr>
                        <a:t>   </a:t>
                      </a:r>
                      <a:r>
                        <a:rPr lang="en-US" sz="1600" dirty="0" smtClean="0"/>
                        <a:t>Halo extraction scheme for</a:t>
                      </a:r>
                      <a:r>
                        <a:rPr lang="en-US" sz="1600" dirty="0" smtClean="0">
                          <a:sym typeface="Symbol"/>
                        </a:rPr>
                        <a:t> high energy MC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ym typeface="Symbol"/>
                        </a:rPr>
                        <a:t>		</a:t>
                      </a:r>
                      <a:r>
                        <a:rPr lang="en-US" sz="1400" dirty="0" smtClean="0">
                          <a:sym typeface="Symbol"/>
                        </a:rPr>
                        <a:t>electrostatic separator – too long (~25m for 3TeV)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ym typeface="Symbol"/>
                        </a:rPr>
                        <a:t>		RF or pulsed septum ?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>
                          <a:sym typeface="Symbol"/>
                        </a:rPr>
                        <a:t>		bent crystals ? – First look quite encouraging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4454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   Tolerances on field errors and misalignments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8017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   Longitudinal dynamics in HF with wakes and beam-beam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</a:tr>
              <a:tr h="47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600" dirty="0" smtClean="0">
                          <a:sym typeface="Symbol"/>
                        </a:rPr>
                        <a:t>   Update of the HF lattice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47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   6 </a:t>
                      </a:r>
                      <a:r>
                        <a:rPr lang="en-US" sz="1600" dirty="0" err="1" smtClean="0">
                          <a:sym typeface="Symbol"/>
                        </a:rPr>
                        <a:t>TeV</a:t>
                      </a:r>
                      <a:r>
                        <a:rPr lang="en-US" sz="1600" dirty="0" smtClean="0">
                          <a:sym typeface="Symbol"/>
                        </a:rPr>
                        <a:t> lattice design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</a:tr>
              <a:tr h="47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   1.5 </a:t>
                      </a:r>
                      <a:r>
                        <a:rPr lang="en-US" sz="1600" dirty="0" err="1" smtClean="0"/>
                        <a:t>TeV</a:t>
                      </a:r>
                      <a:r>
                        <a:rPr lang="en-US" sz="1600" dirty="0" smtClean="0"/>
                        <a:t> MC lattice with quadruplet FF (?)</a:t>
                      </a:r>
                      <a:endParaRPr lang="en-US" sz="160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</a:tr>
              <a:tr h="472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    Total (rough estimate)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30*</a:t>
                      </a:r>
                      <a:endParaRPr lang="en-US" sz="16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7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16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159629"/>
            <a:ext cx="304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Most Urgent Items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219200"/>
            <a:ext cx="6553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>
                <a:solidFill>
                  <a:srgbClr val="FF0000"/>
                </a:solidFill>
                <a:sym typeface="Symbol"/>
              </a:rPr>
              <a:t>  </a:t>
            </a:r>
            <a:r>
              <a:rPr lang="en-US" sz="1600" dirty="0" smtClean="0">
                <a:solidFill>
                  <a:srgbClr val="000000"/>
                </a:solidFill>
                <a:sym typeface="Symbol"/>
              </a:rPr>
              <a:t>Finish of the 3TeV MC lattice with quadruplet FF (</a:t>
            </a:r>
            <a:r>
              <a:rPr lang="en-US" sz="1600" dirty="0">
                <a:sym typeface="Symbol"/>
              </a:rPr>
              <a:t>will be done </a:t>
            </a:r>
            <a:r>
              <a:rPr lang="en-US" sz="1600" dirty="0" smtClean="0">
                <a:solidFill>
                  <a:srgbClr val="000000"/>
                </a:solidFill>
                <a:sym typeface="Symbol"/>
              </a:rPr>
              <a:t>no matter what by end of July)</a:t>
            </a:r>
            <a:endParaRPr lang="en-US" sz="1600" dirty="0">
              <a:solidFill>
                <a:srgbClr val="000000"/>
              </a:solidFill>
              <a:sym typeface="Symbol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sz="1600" dirty="0">
                <a:solidFill>
                  <a:srgbClr val="FF0000"/>
                </a:solidFill>
                <a:sym typeface="Symbol"/>
              </a:rPr>
              <a:t>  </a:t>
            </a:r>
            <a:r>
              <a:rPr lang="en-US" sz="1600" dirty="0" smtClean="0">
                <a:solidFill>
                  <a:srgbClr val="000000"/>
                </a:solidFill>
                <a:sym typeface="Symbol"/>
              </a:rPr>
              <a:t>Study t</a:t>
            </a:r>
            <a:r>
              <a:rPr lang="en-US" sz="1600" dirty="0" smtClean="0">
                <a:sym typeface="Symbol"/>
              </a:rPr>
              <a:t>olerances </a:t>
            </a:r>
            <a:r>
              <a:rPr lang="en-US" sz="1600" dirty="0">
                <a:sym typeface="Symbol"/>
              </a:rPr>
              <a:t>on field errors and </a:t>
            </a:r>
            <a:r>
              <a:rPr lang="en-US" sz="1600" dirty="0" smtClean="0">
                <a:sym typeface="Symbol"/>
              </a:rPr>
              <a:t>misalignments – very important for understanding the real constrains on beta-functions, momentum compaction factor etc. (will be done only if sanctioned)</a:t>
            </a:r>
            <a:endParaRPr lang="en-US" sz="1600" dirty="0">
              <a:solidFill>
                <a:srgbClr val="000000"/>
              </a:solidFill>
              <a:sym typeface="Symbol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sym typeface="Symbol"/>
              </a:rPr>
              <a:t>  </a:t>
            </a:r>
            <a:r>
              <a:rPr lang="en-US" sz="1600" dirty="0" smtClean="0">
                <a:solidFill>
                  <a:srgbClr val="000000"/>
                </a:solidFill>
                <a:sym typeface="Symbol"/>
              </a:rPr>
              <a:t>First look at 6TeV lattice (?)</a:t>
            </a:r>
          </a:p>
          <a:p>
            <a:pPr lvl="0">
              <a:spcBef>
                <a:spcPts val="600"/>
              </a:spcBef>
              <a:defRPr/>
            </a:pPr>
            <a:endParaRPr lang="en-US" sz="1600" dirty="0" smtClean="0">
              <a:solidFill>
                <a:srgbClr val="000000"/>
              </a:solidFill>
              <a:sym typeface="Symbol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sz="1600" dirty="0" smtClean="0">
                <a:solidFill>
                  <a:srgbClr val="000000"/>
                </a:solidFill>
                <a:sym typeface="Symbol"/>
              </a:rPr>
              <a:t>Other items can be put on a slow burner</a:t>
            </a:r>
            <a:endParaRPr lang="en-US" sz="1600" dirty="0">
              <a:solidFill>
                <a:srgbClr val="000000"/>
              </a:solidFill>
              <a:sym typeface="Symbol"/>
            </a:endParaRPr>
          </a:p>
          <a:p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67691"/>
              </p:ext>
            </p:extLst>
          </p:nvPr>
        </p:nvGraphicFramePr>
        <p:xfrm>
          <a:off x="119053" y="4873297"/>
          <a:ext cx="8915400" cy="1451683"/>
        </p:xfrm>
        <a:graphic>
          <a:graphicData uri="http://schemas.openxmlformats.org/drawingml/2006/table">
            <a:tbl>
              <a:tblPr/>
              <a:tblGrid>
                <a:gridCol w="219849"/>
                <a:gridCol w="2016330"/>
                <a:gridCol w="812394"/>
                <a:gridCol w="697235"/>
                <a:gridCol w="678391"/>
                <a:gridCol w="762143"/>
                <a:gridCol w="722361"/>
                <a:gridCol w="611390"/>
                <a:gridCol w="552763"/>
                <a:gridCol w="552763"/>
                <a:gridCol w="552763"/>
                <a:gridCol w="737018"/>
              </a:tblGrid>
              <a:tr h="79182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Collider Ring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Concept Specification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Lattice Files &amp; Performace Eval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Lattice Sign-off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Interface </a:t>
                      </a:r>
                      <a:r>
                        <a:rPr lang="en-US" sz="800" u="none" strike="noStrike" dirty="0" err="1">
                          <a:effectLst/>
                        </a:rPr>
                        <a:t>Params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Technology Specification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Technology Sign-Off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IBS Review Ready Date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IBS Initial Review (where needed)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IBS Review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IB Specifications (Dependent on results from previous system)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31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Higgs Factory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10/1/2013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3/30/2014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4/29/2014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5/29/2014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9/26/2014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10/26/2014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1/27/2015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2/26/2015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1/27/2016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8/29/2016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31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1.5 TeV (2 &amp; 4 MW Source)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10/1/2013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3/30/2014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4/29/2014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5/29/2014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9/26/2014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10/26/2014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1/27/2015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 TeV (2 &amp; 4 MW Source)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10/1/2013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7/28/2014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8/27/2014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9/26/2014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1/24/2015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2/23/2015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5/27/2015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&gt;5 </a:t>
                      </a:r>
                      <a:r>
                        <a:rPr lang="en-US" sz="800" u="none" strike="noStrike" dirty="0" err="1">
                          <a:effectLst/>
                        </a:rPr>
                        <a:t>TeV</a:t>
                      </a:r>
                      <a:r>
                        <a:rPr lang="en-US" sz="800" u="none" strike="noStrike" dirty="0">
                          <a:effectLst/>
                        </a:rPr>
                        <a:t> (&lt;2 MW Source)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10/1/2014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2/28/2015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3/30/2015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4/29/2015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8/27/2015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9/26/2015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12/28/2015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Ring-MDI Interface Parameters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10/1/2014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4/29/2015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8/29/2016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4" marR="6284" marT="6284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2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17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74875" y="151884"/>
            <a:ext cx="464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Support Slide - Higgs Factory Specifics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038225" y="1132094"/>
            <a:ext cx="69977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defRPr/>
            </a:pPr>
            <a:r>
              <a:rPr lang="en-US" sz="1400" b="1" dirty="0" smtClean="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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Large </a:t>
            </a:r>
            <a:r>
              <a:rPr lang="en-GB" sz="1600" kern="800" dirty="0" smtClean="0">
                <a:sym typeface="Symbol"/>
              </a:rPr>
              <a:t></a:t>
            </a:r>
            <a:r>
              <a:rPr lang="en-GB" sz="1600" kern="800" baseline="-25000" dirty="0" smtClean="0">
                <a:sym typeface="Symbol"/>
              </a:rPr>
              <a:t></a:t>
            </a:r>
            <a:r>
              <a:rPr lang="en-GB" sz="1600" kern="800" baseline="-25000" dirty="0" smtClean="0"/>
              <a:t>N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/>
              </a:rPr>
              <a:t> small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* to achieve the required luminosity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/>
              </a:rPr>
              <a:t> very large IR magnet apertures (up to ID~50cm).</a:t>
            </a:r>
            <a:endParaRPr lang="en-US" sz="1600" dirty="0" smtClean="0">
              <a:solidFill>
                <a:srgbClr val="000000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1400" b="1" dirty="0" smtClean="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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Preservation of small  </a:t>
            </a:r>
            <a:r>
              <a:rPr lang="en-GB" sz="1600" kern="800" dirty="0" smtClean="0">
                <a:sym typeface="Symbol"/>
              </a:rPr>
              <a:t></a:t>
            </a:r>
            <a:r>
              <a:rPr lang="en-GB" sz="1600" kern="800" baseline="-25000" dirty="0" smtClean="0"/>
              <a:t>E</a:t>
            </a:r>
            <a:r>
              <a:rPr lang="en-US" sz="1600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 /E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~</a:t>
            </a:r>
            <a:r>
              <a:rPr lang="en-GB" sz="1600" dirty="0" smtClean="0">
                <a:solidFill>
                  <a:prstClr val="black"/>
                </a:solidFill>
              </a:rPr>
              <a:t>3</a:t>
            </a:r>
            <a:r>
              <a:rPr lang="en-GB" sz="1600" kern="800" dirty="0">
                <a:solidFill>
                  <a:prstClr val="black"/>
                </a:solidFill>
                <a:cs typeface="Arial" pitchFamily="34" charset="0"/>
                <a:sym typeface="Symbol"/>
              </a:rPr>
              <a:t></a:t>
            </a:r>
            <a:r>
              <a:rPr lang="en-GB" sz="1600" kern="800" dirty="0">
                <a:solidFill>
                  <a:prstClr val="black"/>
                </a:solidFill>
                <a:cs typeface="Arial" pitchFamily="34" charset="0"/>
              </a:rPr>
              <a:t>10</a:t>
            </a:r>
            <a:r>
              <a:rPr lang="en-GB" sz="1600" kern="800" baseline="30000" dirty="0">
                <a:solidFill>
                  <a:prstClr val="black"/>
                </a:solidFill>
                <a:cs typeface="Arial" pitchFamily="34" charset="0"/>
              </a:rPr>
              <a:t>-5</a:t>
            </a:r>
            <a:r>
              <a:rPr lang="en-GB" sz="1600" kern="800" baseline="-25000" dirty="0" smtClean="0"/>
              <a:t>  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 the presence of strong self-fields (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</a:rPr>
              <a:t>Ipeak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 ~ 1kA !)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/>
              </a:rPr>
              <a:t> LARGE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momentum compaction </a:t>
            </a:r>
            <a:r>
              <a:rPr lang="en-GB" sz="1600" kern="800" dirty="0">
                <a:sym typeface="Symbol"/>
              </a:rPr>
              <a:t></a:t>
            </a:r>
            <a:r>
              <a:rPr lang="en-GB" sz="1600" kern="800" baseline="-25000" dirty="0">
                <a:sym typeface="Symbol"/>
              </a:rPr>
              <a:t>c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~ 0.1 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sz="1600" b="1" dirty="0" smtClean="0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 Chromaticity correction is still necessary due to path lengthening effect and operational considerations.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000125" y="3435557"/>
            <a:ext cx="699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600" dirty="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Path length dependence on </a:t>
            </a:r>
            <a:r>
              <a:rPr lang="en-US" altLang="en-US" sz="1600" dirty="0" err="1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betatron</a:t>
            </a:r>
            <a:r>
              <a:rPr lang="en-US" altLang="en-US" sz="1600" dirty="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 amplitude (L. Emery, HEACC’92, Hamburg) translates into additional energy spread*:</a:t>
            </a:r>
            <a:endParaRPr lang="en-US" altLang="en-US" sz="1600" dirty="0">
              <a:solidFill>
                <a:srgbClr val="FF0000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256995"/>
              </p:ext>
            </p:extLst>
          </p:nvPr>
        </p:nvGraphicFramePr>
        <p:xfrm>
          <a:off x="3419475" y="5775532"/>
          <a:ext cx="12827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990170" imgH="431613" progId="Equation.3">
                  <p:embed/>
                </p:oleObj>
              </mc:Choice>
              <mc:Fallback>
                <p:oleObj name="Equation" r:id="rId3" imgW="99017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775532"/>
                        <a:ext cx="1282700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38225" y="5280232"/>
            <a:ext cx="7219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With uncorrected Q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/>
              </a:rPr>
              <a:t></a:t>
            </a:r>
            <a:r>
              <a:rPr lang="en-US" sz="1600" baseline="-25000" dirty="0" smtClean="0">
                <a:solidFill>
                  <a:srgbClr val="000000"/>
                </a:solidFill>
                <a:latin typeface="Arial" charset="0"/>
                <a:sym typeface="Symbol"/>
              </a:rPr>
              <a:t>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~ -100 and </a:t>
            </a:r>
            <a:r>
              <a:rPr lang="en-GB" sz="1600" kern="800" dirty="0" smtClean="0">
                <a:sym typeface="Symbol"/>
              </a:rPr>
              <a:t></a:t>
            </a:r>
            <a:r>
              <a:rPr lang="en-GB" sz="1600" kern="800" baseline="-25000" dirty="0" smtClean="0">
                <a:sym typeface="Symbol"/>
              </a:rPr>
              <a:t>c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=0.05 we would have </a:t>
            </a:r>
            <a:endParaRPr lang="en-US" sz="1600" dirty="0" smtClean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979491"/>
              </p:ext>
            </p:extLst>
          </p:nvPr>
        </p:nvGraphicFramePr>
        <p:xfrm>
          <a:off x="1871663" y="4473782"/>
          <a:ext cx="47228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3644900" imgH="444500" progId="Equation.3">
                  <p:embed/>
                </p:oleObj>
              </mc:Choice>
              <mc:Fallback>
                <p:oleObj name="Equation" r:id="rId5" imgW="3644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4473782"/>
                        <a:ext cx="47228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16880"/>
              </p:ext>
            </p:extLst>
          </p:nvPr>
        </p:nvGraphicFramePr>
        <p:xfrm>
          <a:off x="6880225" y="4975432"/>
          <a:ext cx="14351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" imgW="1104421" imgH="266584" progId="Equation.3">
                  <p:embed/>
                </p:oleObj>
              </mc:Choice>
              <mc:Fallback>
                <p:oleObj name="Equation" r:id="rId7" imgW="110442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4975432"/>
                        <a:ext cx="1435100" cy="3460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18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53269" y="2806701"/>
            <a:ext cx="7942262" cy="2389187"/>
            <a:chOff x="1077913" y="2814638"/>
            <a:chExt cx="7942262" cy="2389187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8450263" y="4927600"/>
              <a:ext cx="5699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*(m)</a:t>
              </a:r>
              <a:endParaRPr lang="en-US" altLang="en-US" sz="12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4918075" y="2814638"/>
              <a:ext cx="1074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en-US" altLang="en-US" sz="12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E</a:t>
              </a:r>
              <a:r>
                <a:rPr lang="en-US" altLang="en-US" sz="1200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max</a:t>
              </a:r>
              <a:r>
                <a:rPr lang="en-US" altLang="en-US" sz="1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(MeV)</a:t>
              </a:r>
              <a:endParaRPr lang="en-US" altLang="en-US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263" y="3122613"/>
              <a:ext cx="3271837" cy="203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7029450" y="3198813"/>
              <a:ext cx="795338" cy="27622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</a:t>
              </a:r>
              <a:r>
                <a:rPr lang="en-US" altLang="en-US" sz="1200" b="1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</a:t>
              </a:r>
              <a:r>
                <a:rPr lang="en-US" altLang="en-US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=5.6cm</a:t>
              </a:r>
              <a:endParaRPr lang="en-US" altLang="en-US" sz="1200" b="1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1077913" y="2814638"/>
              <a:ext cx="3727450" cy="2381250"/>
              <a:chOff x="1077145" y="2814520"/>
              <a:chExt cx="3727946" cy="2381110"/>
            </a:xfrm>
          </p:grpSpPr>
          <p:pic>
            <p:nvPicPr>
              <p:cNvPr id="13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7145" y="3121760"/>
                <a:ext cx="3321145" cy="2073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379975" y="4081885"/>
                <a:ext cx="42511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s/</a:t>
                </a:r>
                <a:r>
                  <a:rPr lang="en-US" altLang="en-US" sz="1200" i="1" baseline="-25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</a:t>
                </a:r>
                <a:endParaRPr lang="en-US" altLang="en-US" sz="1200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269170" y="3467405"/>
                <a:ext cx="74732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</a:t>
                </a:r>
                <a:r>
                  <a:rPr lang="en-US" altLang="en-US" sz="1200" i="1" baseline="-25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=10cm</a:t>
                </a:r>
                <a:endParaRPr lang="en-US" altLang="en-US" sz="1200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2306105" y="2814520"/>
                <a:ext cx="83067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E (MeV)</a:t>
                </a:r>
                <a:endParaRPr lang="en-US" alt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1077145" y="2929735"/>
                <a:ext cx="78579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</a:t>
                </a:r>
                <a:r>
                  <a:rPr lang="en-US" altLang="en-US" sz="1200" i="1" baseline="-25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altLang="en-US" sz="12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=5.6cm</a:t>
                </a:r>
                <a:endParaRPr lang="en-US" altLang="en-US" sz="1200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" name="TextBox 1"/>
            <p:cNvSpPr txBox="1">
              <a:spLocks noChangeArrowheads="1"/>
            </p:cNvSpPr>
            <p:nvPr/>
          </p:nvSpPr>
          <p:spPr bwMode="auto">
            <a:xfrm>
              <a:off x="3381375" y="3160713"/>
              <a:ext cx="844550" cy="27622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*=2.5cm</a:t>
              </a:r>
              <a:endParaRPr lang="en-US" altLang="en-US" b="1"/>
            </a:p>
          </p:txBody>
        </p:sp>
      </p:grp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1422400" y="203200"/>
            <a:ext cx="6875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Longitudinal Beam-Beam Effect  (</a:t>
            </a:r>
            <a:r>
              <a:rPr lang="en-US" altLang="en-US" sz="16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Derbenev</a:t>
            </a:r>
            <a:r>
              <a:rPr lang="en-US" alt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 &amp; </a:t>
            </a:r>
            <a:r>
              <a:rPr lang="en-US" altLang="en-US" sz="1600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Skrinsky</a:t>
            </a:r>
            <a:r>
              <a:rPr lang="en-US" alt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, 1972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116013" y="1239838"/>
          <a:ext cx="66865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5156200" imgH="508000" progId="Equation.3">
                  <p:embed/>
                </p:oleObj>
              </mc:Choice>
              <mc:Fallback>
                <p:oleObj name="Equation" r:id="rId5" imgW="5156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39838"/>
                        <a:ext cx="66865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923925" y="5464175"/>
            <a:ext cx="7258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Effective gradient is ~0.7 MV/m for cited parameters, can exceed 2 MV/m for the upgrade.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Higher-frequency (500MHz) RF for compensation? 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885825" y="779463"/>
            <a:ext cx="699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Collision with a thin slice of Ns particles leads to energy change</a:t>
            </a:r>
            <a:endParaRPr lang="en-US" altLang="en-US" sz="1400">
              <a:solidFill>
                <a:srgbClr val="FF0000"/>
              </a:solidFill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923925" y="2084388"/>
            <a:ext cx="7566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For </a:t>
            </a:r>
            <a:r>
              <a:rPr lang="en-GB" sz="1400" kern="800" dirty="0">
                <a:sym typeface="Symbol"/>
              </a:rPr>
              <a:t></a:t>
            </a:r>
            <a:r>
              <a:rPr lang="en-GB" sz="1400" kern="800" baseline="-25000" dirty="0">
                <a:sym typeface="Symbol"/>
              </a:rPr>
              <a:t>c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&gt;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0 the effect is defocusing (good), but it is strongly nonlinear (not so good).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sym typeface="Symbol" pitchFamily="18" charset="2"/>
              </a:rPr>
              <a:t>The finite bunch length reduces it somewhat:</a:t>
            </a:r>
            <a:endParaRPr lang="en-US" sz="1400" dirty="0" smtClean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54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3657600" y="151606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Design Goals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990600"/>
            <a:ext cx="7620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 </a:t>
            </a:r>
            <a:r>
              <a:rPr lang="en-US" dirty="0" smtClean="0"/>
              <a:t>High Luminosity  (Higgs Factory  </a:t>
            </a:r>
            <a:r>
              <a:rPr lang="en-US" i="1" dirty="0" smtClean="0">
                <a:cs typeface="Arial" pitchFamily="34" charset="0"/>
              </a:rPr>
              <a:t>L</a:t>
            </a:r>
            <a:r>
              <a:rPr lang="en-US" dirty="0" smtClean="0">
                <a:cs typeface="Arial" pitchFamily="34" charset="0"/>
              </a:rPr>
              <a:t> ~ 10</a:t>
            </a:r>
            <a:r>
              <a:rPr lang="en-US" baseline="30000" dirty="0" smtClean="0">
                <a:cs typeface="Arial" pitchFamily="34" charset="0"/>
              </a:rPr>
              <a:t>32</a:t>
            </a:r>
            <a:r>
              <a:rPr lang="en-US" dirty="0" smtClean="0">
                <a:cs typeface="Arial" pitchFamily="34" charset="0"/>
              </a:rPr>
              <a:t>cm</a:t>
            </a:r>
            <a:r>
              <a:rPr lang="en-US" baseline="30000" dirty="0" smtClean="0">
                <a:cs typeface="Arial" pitchFamily="34" charset="0"/>
              </a:rPr>
              <a:t>-2</a:t>
            </a:r>
            <a:r>
              <a:rPr lang="en-US" dirty="0" smtClean="0">
                <a:cs typeface="Arial" pitchFamily="34" charset="0"/>
              </a:rPr>
              <a:t>s</a:t>
            </a:r>
            <a:r>
              <a:rPr lang="en-US" baseline="30000" dirty="0" smtClean="0">
                <a:cs typeface="Arial" pitchFamily="34" charset="0"/>
              </a:rPr>
              <a:t>-1</a:t>
            </a:r>
            <a:r>
              <a:rPr lang="en-US" dirty="0" smtClean="0"/>
              <a:t>,  3TeV MC  </a:t>
            </a:r>
            <a:r>
              <a:rPr lang="en-US" i="1" dirty="0" smtClean="0">
                <a:cs typeface="Arial" pitchFamily="34" charset="0"/>
              </a:rPr>
              <a:t>L</a:t>
            </a:r>
            <a:r>
              <a:rPr lang="en-US" dirty="0" smtClean="0">
                <a:cs typeface="Arial" pitchFamily="34" charset="0"/>
              </a:rPr>
              <a:t> &gt; 4</a:t>
            </a:r>
            <a:r>
              <a:rPr lang="en-US" dirty="0" smtClean="0">
                <a:cs typeface="Arial" pitchFamily="34" charset="0"/>
                <a:sym typeface="Symbol"/>
              </a:rPr>
              <a:t></a:t>
            </a:r>
            <a:r>
              <a:rPr lang="en-US" dirty="0" smtClean="0">
                <a:cs typeface="Arial" pitchFamily="34" charset="0"/>
              </a:rPr>
              <a:t>10</a:t>
            </a:r>
            <a:r>
              <a:rPr lang="en-US" baseline="30000" dirty="0" smtClean="0">
                <a:cs typeface="Arial" pitchFamily="34" charset="0"/>
              </a:rPr>
              <a:t>34</a:t>
            </a:r>
            <a:r>
              <a:rPr lang="en-US" dirty="0" smtClean="0">
                <a:cs typeface="Arial" pitchFamily="34" charset="0"/>
              </a:rPr>
              <a:t>cm</a:t>
            </a:r>
            <a:r>
              <a:rPr lang="en-US" baseline="30000" dirty="0" smtClean="0">
                <a:cs typeface="Arial" pitchFamily="34" charset="0"/>
              </a:rPr>
              <a:t>-2</a:t>
            </a:r>
            <a:r>
              <a:rPr lang="en-US" dirty="0" smtClean="0">
                <a:cs typeface="Arial" pitchFamily="34" charset="0"/>
              </a:rPr>
              <a:t>s</a:t>
            </a:r>
            <a:r>
              <a:rPr lang="en-US" baseline="30000" dirty="0" smtClean="0">
                <a:cs typeface="Arial" pitchFamily="34" charset="0"/>
              </a:rPr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round beams (to minimize beam-beam effect)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small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*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(</a:t>
            </a:r>
            <a:r>
              <a:rPr lang="en-US" dirty="0" smtClean="0"/>
              <a:t>Higgs Factory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* ~ 23 cm, </a:t>
            </a:r>
            <a:r>
              <a:rPr lang="en-US" dirty="0" smtClean="0"/>
              <a:t> 3TeV MC 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* ~ 35 mm)</a:t>
            </a:r>
          </a:p>
          <a:p>
            <a:r>
              <a:rPr lang="en-US" dirty="0">
                <a:solidFill>
                  <a:prstClr val="black"/>
                </a:solidFill>
                <a:cs typeface="Arial" pitchFamily="34" charset="0"/>
                <a:sym typeface="Symbol"/>
              </a:rPr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 small circumference</a:t>
            </a:r>
          </a:p>
          <a:p>
            <a:r>
              <a:rPr lang="en-US" dirty="0">
                <a:solidFill>
                  <a:prstClr val="black"/>
                </a:solidFill>
                <a:cs typeface="Arial" pitchFamily="34" charset="0"/>
                <a:sym typeface="Symbol"/>
              </a:rPr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 </a:t>
            </a:r>
            <a:r>
              <a:rPr lang="en-US" dirty="0" smtClean="0">
                <a:sym typeface="Symbol"/>
              </a:rPr>
              <a:t>small bunch length </a:t>
            </a:r>
            <a:r>
              <a:rPr lang="en-US" i="1" baseline="-25000" dirty="0" smtClean="0">
                <a:sym typeface="Symbol"/>
              </a:rPr>
              <a:t>s </a:t>
            </a:r>
            <a:r>
              <a:rPr lang="en-US" dirty="0" smtClean="0">
                <a:sym typeface="Symbol"/>
              </a:rPr>
              <a:t>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* (high-energy MC)</a:t>
            </a:r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	                 </a:t>
            </a:r>
            <a:r>
              <a:rPr lang="en-GB" kern="800" dirty="0" smtClean="0">
                <a:effectLst/>
              </a:rPr>
              <a:t>momentum compaction</a:t>
            </a:r>
            <a:r>
              <a:rPr lang="en-GB" kern="800" baseline="0" dirty="0" smtClean="0">
                <a:effectLst/>
              </a:rPr>
              <a:t> factor ~ </a:t>
            </a:r>
            <a:r>
              <a:rPr lang="en-US" dirty="0" smtClean="0">
                <a:cs typeface="Arial" pitchFamily="34" charset="0"/>
              </a:rPr>
              <a:t>10</a:t>
            </a:r>
            <a:r>
              <a:rPr lang="en-US" baseline="30000" dirty="0" smtClean="0">
                <a:cs typeface="Arial" pitchFamily="34" charset="0"/>
              </a:rPr>
              <a:t>-5</a:t>
            </a:r>
            <a:endParaRPr lang="en-US" dirty="0" smtClean="0">
              <a:solidFill>
                <a:prstClr val="black"/>
              </a:solidFill>
              <a:cs typeface="Arial" pitchFamily="34" charset="0"/>
              <a:sym typeface="Symbol"/>
            </a:endParaRPr>
          </a:p>
          <a:p>
            <a:r>
              <a:rPr lang="en-US" dirty="0" smtClean="0">
                <a:sym typeface="Symbol"/>
              </a:rPr>
              <a:t> Acceptable detector backgrounds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tight apertures in W absorbers (resistive wall instability?)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dipole component in FF quads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halo extraction (bent crystals?)</a:t>
            </a:r>
          </a:p>
          <a:p>
            <a:r>
              <a:rPr lang="en-US" dirty="0" smtClean="0">
                <a:sym typeface="Symbol"/>
              </a:rPr>
              <a:t> Manageable heat loads in magnets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enough space for W absorbers, shorter distance between masks </a:t>
            </a:r>
          </a:p>
          <a:p>
            <a:r>
              <a:rPr lang="en-US" dirty="0" smtClean="0">
                <a:sym typeface="Symbol"/>
              </a:rPr>
              <a:t> * variation in wide range (w/o breaking dispersion closure)</a:t>
            </a:r>
          </a:p>
          <a:p>
            <a:r>
              <a:rPr lang="en-US" dirty="0" smtClean="0">
                <a:sym typeface="Symbol"/>
              </a:rPr>
              <a:t> Small </a:t>
            </a:r>
            <a:r>
              <a:rPr lang="en-US" dirty="0" smtClean="0"/>
              <a:t>collision energy spread   </a:t>
            </a:r>
            <a:r>
              <a:rPr lang="en-US" dirty="0" smtClean="0">
                <a:sym typeface="Symbol"/>
              </a:rPr>
              <a:t></a:t>
            </a:r>
            <a:r>
              <a:rPr lang="en-US" i="1" baseline="-25000" dirty="0" smtClean="0">
                <a:sym typeface="Symbol"/>
              </a:rPr>
              <a:t>E 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 4</a:t>
            </a:r>
            <a:r>
              <a:rPr lang="en-US" dirty="0" smtClean="0">
                <a:cs typeface="Arial" pitchFamily="34" charset="0"/>
                <a:sym typeface="Symbol"/>
              </a:rPr>
              <a:t></a:t>
            </a:r>
            <a:r>
              <a:rPr lang="en-US" dirty="0" smtClean="0">
                <a:cs typeface="Arial" pitchFamily="34" charset="0"/>
              </a:rPr>
              <a:t>10</a:t>
            </a:r>
            <a:r>
              <a:rPr lang="en-US" baseline="30000" dirty="0" smtClean="0">
                <a:cs typeface="Arial" pitchFamily="34" charset="0"/>
              </a:rPr>
              <a:t>-5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(for Higgs Factory)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</a:t>
            </a:r>
            <a:r>
              <a:rPr lang="en-US" dirty="0" smtClean="0"/>
              <a:t> instabilities? longitudinal beam-beam effect?</a:t>
            </a:r>
          </a:p>
          <a:p>
            <a:r>
              <a:rPr lang="en-US" dirty="0" smtClean="0">
                <a:sym typeface="Symbol"/>
              </a:rPr>
              <a:t> Safe levels of -induced radiation (for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 3 </a:t>
            </a:r>
            <a:r>
              <a:rPr lang="en-US" dirty="0" err="1" smtClean="0">
                <a:sym typeface="Symbol"/>
              </a:rPr>
              <a:t>TeV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  no long straights (except for IRs)</a:t>
            </a:r>
          </a:p>
          <a:p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	 </a:t>
            </a:r>
            <a:r>
              <a:rPr lang="en-US" smtClean="0">
                <a:solidFill>
                  <a:prstClr val="black"/>
                </a:solidFill>
                <a:cs typeface="Arial" pitchFamily="34" charset="0"/>
                <a:sym typeface="Symbol"/>
              </a:rPr>
              <a:t> combined-function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magnets to spread ’s</a:t>
            </a:r>
          </a:p>
          <a:p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9745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286000" y="168275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Basic Concepts (from 2014 DOE review)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988658"/>
              </p:ext>
            </p:extLst>
          </p:nvPr>
        </p:nvGraphicFramePr>
        <p:xfrm>
          <a:off x="116299" y="1752600"/>
          <a:ext cx="8915401" cy="2699173"/>
        </p:xfrm>
        <a:graphic>
          <a:graphicData uri="http://schemas.openxmlformats.org/drawingml/2006/table">
            <a:tbl>
              <a:tblPr firstRow="1" bandRow="1"/>
              <a:tblGrid>
                <a:gridCol w="1105448"/>
                <a:gridCol w="5979381"/>
                <a:gridCol w="1830572"/>
              </a:tblGrid>
              <a:tr h="413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Section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Report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Interaction Region (IR)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Quadruplet Final Focus (see support slide for explanation, implemented only in the Higgs Factory </a:t>
                      </a:r>
                      <a:r>
                        <a:rPr lang="en-US" sz="1400" smtClean="0"/>
                        <a:t>lattice thus far)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IPAC13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TUPFI061, </a:t>
                      </a:r>
                      <a:r>
                        <a:rPr lang="en-US" sz="1400" dirty="0" smtClean="0"/>
                        <a:t>NAPAC13 THPBA19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Chromatic correction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 </a:t>
                      </a:r>
                      <a:r>
                        <a:rPr lang="en-US" sz="1400" dirty="0" err="1" smtClean="0"/>
                        <a:t>sextupole</a:t>
                      </a:r>
                      <a:r>
                        <a:rPr lang="en-US" sz="1400" dirty="0" smtClean="0"/>
                        <a:t> scheme with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sextupole</a:t>
                      </a:r>
                      <a:r>
                        <a:rPr lang="en-US" sz="1400" dirty="0" smtClean="0"/>
                        <a:t> correcting vertical chromaticity while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and 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sextupoles</a:t>
                      </a:r>
                      <a:r>
                        <a:rPr lang="en-US" sz="1400" baseline="0" dirty="0" smtClean="0"/>
                        <a:t> form -</a:t>
                      </a:r>
                      <a:r>
                        <a:rPr lang="en-US" sz="1400" i="1" baseline="0" dirty="0" smtClean="0"/>
                        <a:t>I</a:t>
                      </a:r>
                      <a:r>
                        <a:rPr lang="en-US" sz="1400" baseline="0" dirty="0" smtClean="0"/>
                        <a:t> separated pair for horizontal </a:t>
                      </a:r>
                      <a:r>
                        <a:rPr lang="en-US" sz="1400" dirty="0" smtClean="0"/>
                        <a:t>correction</a:t>
                      </a:r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PRSTAB 14, 061001 (2011)</a:t>
                      </a:r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IR-to-Arc Matching</a:t>
                      </a:r>
                      <a:endParaRPr lang="en-US" sz="1400" baseline="300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>
                          <a:sym typeface="Symbol"/>
                        </a:rPr>
                        <a:t>*-tuning section with a chicane</a:t>
                      </a:r>
                      <a:r>
                        <a:rPr lang="en-US" sz="1400" baseline="30000" dirty="0" smtClean="0">
                          <a:sym typeface="Symbol"/>
                        </a:rPr>
                        <a:t></a:t>
                      </a:r>
                      <a:r>
                        <a:rPr lang="en-US" sz="1400" dirty="0" smtClean="0">
                          <a:sym typeface="Symbol"/>
                        </a:rPr>
                        <a:t> allowing for * variation in a wide range and having bending field everywhere to spread ’s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IPAC12 TUPPC041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Arc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dirty="0" smtClean="0"/>
                        <a:t>Flexible Momentum Compaction </a:t>
                      </a:r>
                      <a:r>
                        <a:rPr lang="en-US" sz="1400" dirty="0" err="1" smtClean="0"/>
                        <a:t>arccell</a:t>
                      </a:r>
                      <a:r>
                        <a:rPr lang="en-US" sz="1400" baseline="30000" dirty="0" smtClean="0">
                          <a:sym typeface="Symbol"/>
                        </a:rPr>
                        <a:t>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ym typeface="Symbol"/>
                        </a:rPr>
                        <a:t>allowing for independent control of tunes, </a:t>
                      </a:r>
                      <a:r>
                        <a:rPr lang="en-US" sz="1400" dirty="0" err="1" smtClean="0">
                          <a:sym typeface="Symbol"/>
                        </a:rPr>
                        <a:t>chromaticities</a:t>
                      </a:r>
                      <a:r>
                        <a:rPr lang="en-US" sz="1400" dirty="0" smtClean="0">
                          <a:sym typeface="Symbol"/>
                        </a:rPr>
                        <a:t>, momentum compaction factor and its derivative with momentum </a:t>
                      </a:r>
                      <a:endParaRPr lang="en-US" sz="1400" dirty="0"/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PRSTAB 14, 061001 (2011)</a:t>
                      </a:r>
                    </a:p>
                  </a:txBody>
                  <a:tcPr marR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2736" y="1065476"/>
            <a:ext cx="8354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 dirty="0" smtClean="0">
                <a:solidFill>
                  <a:prstClr val="black"/>
                </a:solidFill>
                <a:latin typeface="Arial"/>
              </a:rPr>
              <a:t>New concepts were developed in the course of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muon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collider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design: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2286" y="4648200"/>
            <a:ext cx="4595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baseline="30000" dirty="0">
                <a:solidFill>
                  <a:prstClr val="black"/>
                </a:solidFill>
                <a:latin typeface="Arial"/>
                <a:sym typeface="Symbol"/>
              </a:rPr>
              <a:t></a:t>
            </a:r>
            <a:r>
              <a:rPr lang="en-US" sz="1400" dirty="0" smtClean="0">
                <a:solidFill>
                  <a:prstClr val="black"/>
                </a:solidFill>
                <a:latin typeface="Arial"/>
              </a:rPr>
              <a:t>) for High-Energy MC</a:t>
            </a:r>
            <a:endParaRPr lang="en-US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1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8"/>
          <p:cNvGrpSpPr>
            <a:grpSpLocks/>
          </p:cNvGrpSpPr>
          <p:nvPr/>
        </p:nvGrpSpPr>
        <p:grpSpPr bwMode="auto">
          <a:xfrm>
            <a:off x="4819650" y="1198563"/>
            <a:ext cx="2879725" cy="1363662"/>
            <a:chOff x="4687215" y="855865"/>
            <a:chExt cx="2880375" cy="1363178"/>
          </a:xfrm>
        </p:grpSpPr>
        <p:cxnSp>
          <p:nvCxnSpPr>
            <p:cNvPr id="7" name="Straight Connector 6"/>
            <p:cNvCxnSpPr>
              <a:stCxn id="5187" idx="1"/>
            </p:cNvCxnSpPr>
            <p:nvPr/>
          </p:nvCxnSpPr>
          <p:spPr>
            <a:xfrm flipV="1">
              <a:off x="4879346" y="1239904"/>
              <a:ext cx="1919720" cy="81568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70240" y="1239904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70240" y="1431922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70240" y="1623942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31956" y="1239904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31956" y="1431922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31956" y="1623942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803129" y="1239904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803129" y="1431922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803129" y="1623942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81" name="Group 26"/>
            <p:cNvGrpSpPr>
              <a:grpSpLocks/>
            </p:cNvGrpSpPr>
            <p:nvPr/>
          </p:nvGrpSpPr>
          <p:grpSpPr bwMode="auto">
            <a:xfrm>
              <a:off x="4687215" y="855865"/>
              <a:ext cx="2880375" cy="1363178"/>
              <a:chOff x="1077145" y="855865"/>
              <a:chExt cx="2880375" cy="1363178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1077145" y="1854048"/>
                <a:ext cx="2303983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flipV="1">
                <a:off x="2190234" y="855865"/>
                <a:ext cx="0" cy="134413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Left Brace 20"/>
              <p:cNvSpPr/>
              <p:nvPr/>
            </p:nvSpPr>
            <p:spPr>
              <a:xfrm>
                <a:off x="2114017" y="1700115"/>
                <a:ext cx="76217" cy="15393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85" name="TextBox 21"/>
              <p:cNvSpPr txBox="1">
                <a:spLocks noChangeArrowheads="1"/>
              </p:cNvSpPr>
              <p:nvPr/>
            </p:nvSpPr>
            <p:spPr bwMode="auto">
              <a:xfrm>
                <a:off x="3150888" y="1892134"/>
                <a:ext cx="806632" cy="171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x (inwards)</a:t>
                </a:r>
              </a:p>
            </p:txBody>
          </p:sp>
          <p:sp>
            <p:nvSpPr>
              <p:cNvPr id="5186" name="TextBox 22"/>
              <p:cNvSpPr txBox="1">
                <a:spLocks noChangeArrowheads="1"/>
              </p:cNvSpPr>
              <p:nvPr/>
            </p:nvSpPr>
            <p:spPr bwMode="auto">
              <a:xfrm>
                <a:off x="1845245" y="855865"/>
                <a:ext cx="268835" cy="172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By</a:t>
                </a:r>
              </a:p>
            </p:txBody>
          </p:sp>
          <p:sp>
            <p:nvSpPr>
              <p:cNvPr id="5187" name="TextBox 23"/>
              <p:cNvSpPr txBox="1">
                <a:spLocks noChangeArrowheads="1"/>
              </p:cNvSpPr>
              <p:nvPr/>
            </p:nvSpPr>
            <p:spPr bwMode="auto">
              <a:xfrm>
                <a:off x="1269170" y="1892800"/>
                <a:ext cx="806505" cy="326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dipole component</a:t>
                </a:r>
              </a:p>
            </p:txBody>
          </p:sp>
          <p:cxnSp>
            <p:nvCxnSpPr>
              <p:cNvPr id="26" name="Straight Connector 25"/>
              <p:cNvCxnSpPr>
                <a:endCxn id="21" idx="1"/>
              </p:cNvCxnSpPr>
              <p:nvPr/>
            </p:nvCxnSpPr>
            <p:spPr>
              <a:xfrm flipV="1">
                <a:off x="1767864" y="1777875"/>
                <a:ext cx="346153" cy="2301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23" name="Group 45"/>
          <p:cNvGrpSpPr>
            <a:grpSpLocks/>
          </p:cNvGrpSpPr>
          <p:nvPr/>
        </p:nvGrpSpPr>
        <p:grpSpPr bwMode="auto">
          <a:xfrm>
            <a:off x="1209675" y="1198563"/>
            <a:ext cx="2879725" cy="1363662"/>
            <a:chOff x="1077145" y="855865"/>
            <a:chExt cx="2880375" cy="136317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307385" y="1239904"/>
              <a:ext cx="1843503" cy="92201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07385" y="1239904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07385" y="1431922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307385" y="1623942"/>
              <a:ext cx="576392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37800" y="1239904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37800" y="1431922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037800" y="1623942"/>
              <a:ext cx="344565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728518" y="1239904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728518" y="1431922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728518" y="1623942"/>
              <a:ext cx="346153" cy="0"/>
            </a:xfrm>
            <a:prstGeom prst="line">
              <a:avLst/>
            </a:prstGeom>
            <a:ln w="127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63" name="Group 37"/>
            <p:cNvGrpSpPr>
              <a:grpSpLocks/>
            </p:cNvGrpSpPr>
            <p:nvPr/>
          </p:nvGrpSpPr>
          <p:grpSpPr bwMode="auto">
            <a:xfrm>
              <a:off x="1077145" y="855865"/>
              <a:ext cx="2880375" cy="1363178"/>
              <a:chOff x="1077145" y="855865"/>
              <a:chExt cx="2880375" cy="1363178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077145" y="1854048"/>
                <a:ext cx="2303983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2190234" y="855865"/>
                <a:ext cx="0" cy="134413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Left Brace 40"/>
              <p:cNvSpPr/>
              <p:nvPr/>
            </p:nvSpPr>
            <p:spPr>
              <a:xfrm>
                <a:off x="2114017" y="1700115"/>
                <a:ext cx="76217" cy="15393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67" name="TextBox 41"/>
              <p:cNvSpPr txBox="1">
                <a:spLocks noChangeArrowheads="1"/>
              </p:cNvSpPr>
              <p:nvPr/>
            </p:nvSpPr>
            <p:spPr bwMode="auto">
              <a:xfrm>
                <a:off x="3150888" y="1892134"/>
                <a:ext cx="806632" cy="171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x (inwards)</a:t>
                </a:r>
              </a:p>
            </p:txBody>
          </p:sp>
          <p:sp>
            <p:nvSpPr>
              <p:cNvPr id="5168" name="TextBox 42"/>
              <p:cNvSpPr txBox="1">
                <a:spLocks noChangeArrowheads="1"/>
              </p:cNvSpPr>
              <p:nvPr/>
            </p:nvSpPr>
            <p:spPr bwMode="auto">
              <a:xfrm>
                <a:off x="1845245" y="855865"/>
                <a:ext cx="268835" cy="172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By</a:t>
                </a:r>
              </a:p>
            </p:txBody>
          </p:sp>
          <p:sp>
            <p:nvSpPr>
              <p:cNvPr id="5169" name="TextBox 43"/>
              <p:cNvSpPr txBox="1">
                <a:spLocks noChangeArrowheads="1"/>
              </p:cNvSpPr>
              <p:nvPr/>
            </p:nvSpPr>
            <p:spPr bwMode="auto">
              <a:xfrm>
                <a:off x="1269170" y="1892800"/>
                <a:ext cx="806505" cy="326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tIns="0" rIns="45720" bIns="1828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/>
                <a:r>
                  <a:rPr lang="en-US" altLang="en-US" sz="1000"/>
                  <a:t>dipole component</a:t>
                </a:r>
              </a:p>
            </p:txBody>
          </p:sp>
          <p:cxnSp>
            <p:nvCxnSpPr>
              <p:cNvPr id="45" name="Straight Connector 44"/>
              <p:cNvCxnSpPr>
                <a:endCxn id="41" idx="1"/>
              </p:cNvCxnSpPr>
              <p:nvPr/>
            </p:nvCxnSpPr>
            <p:spPr>
              <a:xfrm flipV="1">
                <a:off x="1767864" y="1777875"/>
                <a:ext cx="346153" cy="2301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24" name="TextBox 49"/>
          <p:cNvSpPr txBox="1">
            <a:spLocks noChangeArrowheads="1"/>
          </p:cNvSpPr>
          <p:nvPr/>
        </p:nvSpPr>
        <p:spPr bwMode="auto">
          <a:xfrm>
            <a:off x="5049838" y="814388"/>
            <a:ext cx="203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/>
              <a:t>defocusing quad + dipole</a:t>
            </a:r>
          </a:p>
        </p:txBody>
      </p:sp>
      <p:sp>
        <p:nvSpPr>
          <p:cNvPr id="5125" name="TextBox 50"/>
          <p:cNvSpPr txBox="1">
            <a:spLocks noChangeArrowheads="1"/>
          </p:cNvSpPr>
          <p:nvPr/>
        </p:nvSpPr>
        <p:spPr bwMode="auto">
          <a:xfrm>
            <a:off x="1116013" y="2890838"/>
            <a:ext cx="6500812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 </a:t>
            </a:r>
            <a:r>
              <a:rPr lang="en-US" altLang="en-US" sz="1400">
                <a:latin typeface="Arial" charset="0"/>
                <a:cs typeface="Arial" charset="0"/>
              </a:rPr>
              <a:t>Dipole component in a defocusing quad is more efficient for cleaning purposes – it is beneficial to have the 2</a:t>
            </a:r>
            <a:r>
              <a:rPr lang="en-US" altLang="en-US" sz="1400" baseline="30000">
                <a:latin typeface="Arial" charset="0"/>
                <a:cs typeface="Arial" charset="0"/>
              </a:rPr>
              <a:t>nd</a:t>
            </a:r>
            <a:r>
              <a:rPr lang="en-US" altLang="en-US" sz="1400">
                <a:latin typeface="Arial" charset="0"/>
                <a:cs typeface="Arial" charset="0"/>
              </a:rPr>
              <a:t> from IP quad defocusing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1400" b="1">
                <a:solidFill>
                  <a:srgbClr val="003399"/>
                </a:solidFill>
                <a:latin typeface="Comic Sans MS" pitchFamily="66" charset="0"/>
                <a:sym typeface="Symbol" pitchFamily="18" charset="2"/>
              </a:rPr>
              <a:t> </a:t>
            </a:r>
            <a:r>
              <a:rPr lang="en-US" altLang="en-US" sz="1400">
                <a:latin typeface="Arial" charset="0"/>
                <a:cs typeface="Arial" charset="0"/>
              </a:rPr>
              <a:t>The last quad of the FF “telescope” also must be defocusing to limit the dispersion “invariant” generated by the subsequent dipole (not shown)</a:t>
            </a:r>
          </a:p>
          <a:p>
            <a:pPr eaLnBrk="1" hangingPunct="1"/>
            <a:endParaRPr lang="en-US" altLang="en-US" sz="1400">
              <a:latin typeface="Arial" charset="0"/>
              <a:cs typeface="Arial" charset="0"/>
            </a:endParaRPr>
          </a:p>
          <a:p>
            <a:pPr eaLnBrk="1" hangingPunct="1"/>
            <a:endParaRPr lang="en-US" altLang="en-US" sz="1400">
              <a:latin typeface="Arial" charset="0"/>
              <a:cs typeface="Arial" charset="0"/>
            </a:endParaRPr>
          </a:p>
          <a:p>
            <a:pPr eaLnBrk="1" hangingPunct="1"/>
            <a:endParaRPr lang="en-US" altLang="en-US" sz="140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1400">
                <a:latin typeface="Arial" charset="0"/>
                <a:cs typeface="Arial" charset="0"/>
              </a:rPr>
              <a:t>– both requirement are met with either doublet or quadrupole FF:</a:t>
            </a:r>
          </a:p>
        </p:txBody>
      </p:sp>
      <p:sp>
        <p:nvSpPr>
          <p:cNvPr id="5126" name="TextBox 51"/>
          <p:cNvSpPr txBox="1">
            <a:spLocks noChangeArrowheads="1"/>
          </p:cNvSpPr>
          <p:nvPr/>
        </p:nvSpPr>
        <p:spPr bwMode="auto">
          <a:xfrm>
            <a:off x="1516063" y="814388"/>
            <a:ext cx="1881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/>
              <a:t>focusing quad + dipole</a:t>
            </a:r>
          </a:p>
        </p:txBody>
      </p:sp>
      <p:grpSp>
        <p:nvGrpSpPr>
          <p:cNvPr id="5127" name="Group 8"/>
          <p:cNvGrpSpPr>
            <a:grpSpLocks/>
          </p:cNvGrpSpPr>
          <p:nvPr/>
        </p:nvGrpSpPr>
        <p:grpSpPr bwMode="auto">
          <a:xfrm>
            <a:off x="4346575" y="5138738"/>
            <a:ext cx="3149600" cy="996950"/>
            <a:chOff x="4456113" y="4121924"/>
            <a:chExt cx="3151115" cy="996896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4456113" y="4888644"/>
              <a:ext cx="26508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456113" y="4736253"/>
              <a:ext cx="424067" cy="152392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64"/>
            <p:cNvSpPr/>
            <p:nvPr/>
          </p:nvSpPr>
          <p:spPr>
            <a:xfrm>
              <a:off x="4881768" y="4221931"/>
              <a:ext cx="2196569" cy="522260"/>
            </a:xfrm>
            <a:custGeom>
              <a:avLst/>
              <a:gdLst>
                <a:gd name="connsiteX0" fmla="*/ 0 w 2196193"/>
                <a:gd name="connsiteY0" fmla="*/ 522565 h 522565"/>
                <a:gd name="connsiteX1" fmla="*/ 179614 w 2196193"/>
                <a:gd name="connsiteY1" fmla="*/ 424594 h 522565"/>
                <a:gd name="connsiteX2" fmla="*/ 359228 w 2196193"/>
                <a:gd name="connsiteY2" fmla="*/ 293965 h 522565"/>
                <a:gd name="connsiteX3" fmla="*/ 473528 w 2196193"/>
                <a:gd name="connsiteY3" fmla="*/ 195994 h 522565"/>
                <a:gd name="connsiteX4" fmla="*/ 636814 w 2196193"/>
                <a:gd name="connsiteY4" fmla="*/ 57201 h 522565"/>
                <a:gd name="connsiteX5" fmla="*/ 791936 w 2196193"/>
                <a:gd name="connsiteY5" fmla="*/ 51 h 522565"/>
                <a:gd name="connsiteX6" fmla="*/ 1012371 w 2196193"/>
                <a:gd name="connsiteY6" fmla="*/ 65365 h 522565"/>
                <a:gd name="connsiteX7" fmla="*/ 1183821 w 2196193"/>
                <a:gd name="connsiteY7" fmla="*/ 204158 h 522565"/>
                <a:gd name="connsiteX8" fmla="*/ 1347107 w 2196193"/>
                <a:gd name="connsiteY8" fmla="*/ 285801 h 522565"/>
                <a:gd name="connsiteX9" fmla="*/ 1526721 w 2196193"/>
                <a:gd name="connsiteY9" fmla="*/ 293965 h 522565"/>
                <a:gd name="connsiteX10" fmla="*/ 1698171 w 2196193"/>
                <a:gd name="connsiteY10" fmla="*/ 171501 h 522565"/>
                <a:gd name="connsiteX11" fmla="*/ 1804307 w 2196193"/>
                <a:gd name="connsiteY11" fmla="*/ 81694 h 522565"/>
                <a:gd name="connsiteX12" fmla="*/ 1926771 w 2196193"/>
                <a:gd name="connsiteY12" fmla="*/ 24544 h 522565"/>
                <a:gd name="connsiteX13" fmla="*/ 2065564 w 2196193"/>
                <a:gd name="connsiteY13" fmla="*/ 24544 h 522565"/>
                <a:gd name="connsiteX14" fmla="*/ 2196193 w 2196193"/>
                <a:gd name="connsiteY14" fmla="*/ 57201 h 522565"/>
                <a:gd name="connsiteX15" fmla="*/ 2196193 w 2196193"/>
                <a:gd name="connsiteY15" fmla="*/ 57201 h 52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6193" h="522565">
                  <a:moveTo>
                    <a:pt x="0" y="522565"/>
                  </a:moveTo>
                  <a:cubicBezTo>
                    <a:pt x="59871" y="492629"/>
                    <a:pt x="119743" y="462694"/>
                    <a:pt x="179614" y="424594"/>
                  </a:cubicBezTo>
                  <a:cubicBezTo>
                    <a:pt x="239485" y="386494"/>
                    <a:pt x="310242" y="332065"/>
                    <a:pt x="359228" y="293965"/>
                  </a:cubicBezTo>
                  <a:cubicBezTo>
                    <a:pt x="408214" y="255865"/>
                    <a:pt x="473528" y="195994"/>
                    <a:pt x="473528" y="195994"/>
                  </a:cubicBezTo>
                  <a:cubicBezTo>
                    <a:pt x="519792" y="156533"/>
                    <a:pt x="583746" y="89858"/>
                    <a:pt x="636814" y="57201"/>
                  </a:cubicBezTo>
                  <a:cubicBezTo>
                    <a:pt x="689882" y="24544"/>
                    <a:pt x="729343" y="-1310"/>
                    <a:pt x="791936" y="51"/>
                  </a:cubicBezTo>
                  <a:cubicBezTo>
                    <a:pt x="854529" y="1412"/>
                    <a:pt x="947057" y="31347"/>
                    <a:pt x="1012371" y="65365"/>
                  </a:cubicBezTo>
                  <a:cubicBezTo>
                    <a:pt x="1077685" y="99383"/>
                    <a:pt x="1128032" y="167419"/>
                    <a:pt x="1183821" y="204158"/>
                  </a:cubicBezTo>
                  <a:cubicBezTo>
                    <a:pt x="1239610" y="240897"/>
                    <a:pt x="1289957" y="270833"/>
                    <a:pt x="1347107" y="285801"/>
                  </a:cubicBezTo>
                  <a:cubicBezTo>
                    <a:pt x="1404257" y="300769"/>
                    <a:pt x="1468210" y="313015"/>
                    <a:pt x="1526721" y="293965"/>
                  </a:cubicBezTo>
                  <a:cubicBezTo>
                    <a:pt x="1585232" y="274915"/>
                    <a:pt x="1651907" y="206879"/>
                    <a:pt x="1698171" y="171501"/>
                  </a:cubicBezTo>
                  <a:cubicBezTo>
                    <a:pt x="1744435" y="136122"/>
                    <a:pt x="1766207" y="106187"/>
                    <a:pt x="1804307" y="81694"/>
                  </a:cubicBezTo>
                  <a:cubicBezTo>
                    <a:pt x="1842407" y="57201"/>
                    <a:pt x="1883228" y="34069"/>
                    <a:pt x="1926771" y="24544"/>
                  </a:cubicBezTo>
                  <a:cubicBezTo>
                    <a:pt x="1970314" y="15019"/>
                    <a:pt x="2020660" y="19101"/>
                    <a:pt x="2065564" y="24544"/>
                  </a:cubicBezTo>
                  <a:cubicBezTo>
                    <a:pt x="2110468" y="29987"/>
                    <a:pt x="2196193" y="57201"/>
                    <a:pt x="2196193" y="57201"/>
                  </a:cubicBezTo>
                  <a:lnTo>
                    <a:pt x="2196193" y="57201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81768" y="4490204"/>
              <a:ext cx="2163215" cy="253986"/>
            </a:xfrm>
            <a:custGeom>
              <a:avLst/>
              <a:gdLst>
                <a:gd name="connsiteX0" fmla="*/ 0 w 2163536"/>
                <a:gd name="connsiteY0" fmla="*/ 254158 h 254158"/>
                <a:gd name="connsiteX1" fmla="*/ 261257 w 2163536"/>
                <a:gd name="connsiteY1" fmla="*/ 180679 h 254158"/>
                <a:gd name="connsiteX2" fmla="*/ 432707 w 2163536"/>
                <a:gd name="connsiteY2" fmla="*/ 148022 h 254158"/>
                <a:gd name="connsiteX3" fmla="*/ 620486 w 2163536"/>
                <a:gd name="connsiteY3" fmla="*/ 164351 h 254158"/>
                <a:gd name="connsiteX4" fmla="*/ 906236 w 2163536"/>
                <a:gd name="connsiteY4" fmla="*/ 205172 h 254158"/>
                <a:gd name="connsiteX5" fmla="*/ 1134836 w 2163536"/>
                <a:gd name="connsiteY5" fmla="*/ 123529 h 254158"/>
                <a:gd name="connsiteX6" fmla="*/ 1273628 w 2163536"/>
                <a:gd name="connsiteY6" fmla="*/ 41887 h 254158"/>
                <a:gd name="connsiteX7" fmla="*/ 1502228 w 2163536"/>
                <a:gd name="connsiteY7" fmla="*/ 1065 h 254158"/>
                <a:gd name="connsiteX8" fmla="*/ 1706336 w 2163536"/>
                <a:gd name="connsiteY8" fmla="*/ 82708 h 254158"/>
                <a:gd name="connsiteX9" fmla="*/ 1869621 w 2163536"/>
                <a:gd name="connsiteY9" fmla="*/ 148022 h 254158"/>
                <a:gd name="connsiteX10" fmla="*/ 2041071 w 2163536"/>
                <a:gd name="connsiteY10" fmla="*/ 172515 h 254158"/>
                <a:gd name="connsiteX11" fmla="*/ 2155371 w 2163536"/>
                <a:gd name="connsiteY11" fmla="*/ 172515 h 254158"/>
                <a:gd name="connsiteX12" fmla="*/ 2163536 w 2163536"/>
                <a:gd name="connsiteY12" fmla="*/ 172515 h 25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3536" h="254158">
                  <a:moveTo>
                    <a:pt x="0" y="254158"/>
                  </a:moveTo>
                  <a:cubicBezTo>
                    <a:pt x="94569" y="226263"/>
                    <a:pt x="189139" y="198368"/>
                    <a:pt x="261257" y="180679"/>
                  </a:cubicBezTo>
                  <a:cubicBezTo>
                    <a:pt x="333375" y="162990"/>
                    <a:pt x="372836" y="150743"/>
                    <a:pt x="432707" y="148022"/>
                  </a:cubicBezTo>
                  <a:cubicBezTo>
                    <a:pt x="492578" y="145301"/>
                    <a:pt x="541564" y="154826"/>
                    <a:pt x="620486" y="164351"/>
                  </a:cubicBezTo>
                  <a:cubicBezTo>
                    <a:pt x="699408" y="173876"/>
                    <a:pt x="820511" y="211976"/>
                    <a:pt x="906236" y="205172"/>
                  </a:cubicBezTo>
                  <a:cubicBezTo>
                    <a:pt x="991961" y="198368"/>
                    <a:pt x="1073604" y="150743"/>
                    <a:pt x="1134836" y="123529"/>
                  </a:cubicBezTo>
                  <a:cubicBezTo>
                    <a:pt x="1196068" y="96315"/>
                    <a:pt x="1212396" y="62298"/>
                    <a:pt x="1273628" y="41887"/>
                  </a:cubicBezTo>
                  <a:cubicBezTo>
                    <a:pt x="1334860" y="21476"/>
                    <a:pt x="1430110" y="-5739"/>
                    <a:pt x="1502228" y="1065"/>
                  </a:cubicBezTo>
                  <a:cubicBezTo>
                    <a:pt x="1574346" y="7868"/>
                    <a:pt x="1706336" y="82708"/>
                    <a:pt x="1706336" y="82708"/>
                  </a:cubicBezTo>
                  <a:cubicBezTo>
                    <a:pt x="1767568" y="107201"/>
                    <a:pt x="1813832" y="133054"/>
                    <a:pt x="1869621" y="148022"/>
                  </a:cubicBezTo>
                  <a:cubicBezTo>
                    <a:pt x="1925410" y="162990"/>
                    <a:pt x="1993446" y="168433"/>
                    <a:pt x="2041071" y="172515"/>
                  </a:cubicBezTo>
                  <a:cubicBezTo>
                    <a:pt x="2088696" y="176597"/>
                    <a:pt x="2155371" y="172515"/>
                    <a:pt x="2155371" y="172515"/>
                  </a:cubicBezTo>
                  <a:lnTo>
                    <a:pt x="2163536" y="17251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5426543" y="4964840"/>
              <a:ext cx="644835" cy="15398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619328" y="4964840"/>
              <a:ext cx="538422" cy="15398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75476" y="4964840"/>
              <a:ext cx="395477" cy="1539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146025" y="4964840"/>
              <a:ext cx="430420" cy="15398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51" name="TextBox 4"/>
            <p:cNvSpPr txBox="1">
              <a:spLocks noChangeArrowheads="1"/>
            </p:cNvSpPr>
            <p:nvPr/>
          </p:nvSpPr>
          <p:spPr bwMode="auto">
            <a:xfrm>
              <a:off x="7086193" y="4536157"/>
              <a:ext cx="4999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ym typeface="Symbol" pitchFamily="18" charset="2"/>
                </a:rPr>
                <a:t>x</a:t>
              </a:r>
              <a:endParaRPr lang="en-US" altLang="en-US" sz="1200"/>
            </a:p>
          </p:txBody>
        </p:sp>
        <p:sp>
          <p:nvSpPr>
            <p:cNvPr id="5152" name="TextBox 63"/>
            <p:cNvSpPr txBox="1">
              <a:spLocks noChangeArrowheads="1"/>
            </p:cNvSpPr>
            <p:nvPr/>
          </p:nvSpPr>
          <p:spPr bwMode="auto">
            <a:xfrm>
              <a:off x="7107238" y="4121924"/>
              <a:ext cx="4999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ym typeface="Symbol" pitchFamily="18" charset="2"/>
                </a:rPr>
                <a:t>y</a:t>
              </a:r>
              <a:endParaRPr lang="en-US" altLang="en-US" sz="1200"/>
            </a:p>
          </p:txBody>
        </p:sp>
      </p:grpSp>
      <p:grpSp>
        <p:nvGrpSpPr>
          <p:cNvPr id="5128" name="Group 5"/>
          <p:cNvGrpSpPr>
            <a:grpSpLocks/>
          </p:cNvGrpSpPr>
          <p:nvPr/>
        </p:nvGrpSpPr>
        <p:grpSpPr bwMode="auto">
          <a:xfrm>
            <a:off x="1281113" y="4862513"/>
            <a:ext cx="2425700" cy="1273175"/>
            <a:chOff x="1422400" y="3844925"/>
            <a:chExt cx="2426036" cy="1273895"/>
          </a:xfrm>
        </p:grpSpPr>
        <p:sp>
          <p:nvSpPr>
            <p:cNvPr id="59" name="Freeform 58"/>
            <p:cNvSpPr/>
            <p:nvPr/>
          </p:nvSpPr>
          <p:spPr>
            <a:xfrm>
              <a:off x="1836794" y="3844925"/>
              <a:ext cx="1470229" cy="891091"/>
            </a:xfrm>
            <a:custGeom>
              <a:avLst/>
              <a:gdLst>
                <a:gd name="connsiteX0" fmla="*/ 0 w 1469572"/>
                <a:gd name="connsiteY0" fmla="*/ 890928 h 890928"/>
                <a:gd name="connsiteX1" fmla="*/ 269422 w 1469572"/>
                <a:gd name="connsiteY1" fmla="*/ 776628 h 890928"/>
                <a:gd name="connsiteX2" fmla="*/ 473529 w 1469572"/>
                <a:gd name="connsiteY2" fmla="*/ 629671 h 890928"/>
                <a:gd name="connsiteX3" fmla="*/ 702129 w 1469572"/>
                <a:gd name="connsiteY3" fmla="*/ 376578 h 890928"/>
                <a:gd name="connsiteX4" fmla="*/ 889907 w 1469572"/>
                <a:gd name="connsiteY4" fmla="*/ 164306 h 890928"/>
                <a:gd name="connsiteX5" fmla="*/ 1069522 w 1469572"/>
                <a:gd name="connsiteY5" fmla="*/ 17349 h 890928"/>
                <a:gd name="connsiteX6" fmla="*/ 1265465 w 1469572"/>
                <a:gd name="connsiteY6" fmla="*/ 9185 h 890928"/>
                <a:gd name="connsiteX7" fmla="*/ 1428750 w 1469572"/>
                <a:gd name="connsiteY7" fmla="*/ 74499 h 890928"/>
                <a:gd name="connsiteX8" fmla="*/ 1469572 w 1469572"/>
                <a:gd name="connsiteY8" fmla="*/ 98992 h 89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9572" h="890928">
                  <a:moveTo>
                    <a:pt x="0" y="890928"/>
                  </a:moveTo>
                  <a:cubicBezTo>
                    <a:pt x="95250" y="855549"/>
                    <a:pt x="190501" y="820171"/>
                    <a:pt x="269422" y="776628"/>
                  </a:cubicBezTo>
                  <a:cubicBezTo>
                    <a:pt x="348343" y="733085"/>
                    <a:pt x="401411" y="696346"/>
                    <a:pt x="473529" y="629671"/>
                  </a:cubicBezTo>
                  <a:cubicBezTo>
                    <a:pt x="545647" y="562996"/>
                    <a:pt x="632733" y="454139"/>
                    <a:pt x="702129" y="376578"/>
                  </a:cubicBezTo>
                  <a:cubicBezTo>
                    <a:pt x="771525" y="299017"/>
                    <a:pt x="828675" y="224177"/>
                    <a:pt x="889907" y="164306"/>
                  </a:cubicBezTo>
                  <a:cubicBezTo>
                    <a:pt x="951139" y="104435"/>
                    <a:pt x="1006929" y="43202"/>
                    <a:pt x="1069522" y="17349"/>
                  </a:cubicBezTo>
                  <a:cubicBezTo>
                    <a:pt x="1132115" y="-8505"/>
                    <a:pt x="1205594" y="-340"/>
                    <a:pt x="1265465" y="9185"/>
                  </a:cubicBezTo>
                  <a:cubicBezTo>
                    <a:pt x="1325336" y="18710"/>
                    <a:pt x="1394732" y="59531"/>
                    <a:pt x="1428750" y="74499"/>
                  </a:cubicBezTo>
                  <a:cubicBezTo>
                    <a:pt x="1462768" y="89467"/>
                    <a:pt x="1466170" y="94229"/>
                    <a:pt x="1469572" y="9899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36794" y="4653419"/>
              <a:ext cx="1444825" cy="139779"/>
            </a:xfrm>
            <a:custGeom>
              <a:avLst/>
              <a:gdLst>
                <a:gd name="connsiteX0" fmla="*/ 0 w 1445079"/>
                <a:gd name="connsiteY0" fmla="*/ 82161 h 139311"/>
                <a:gd name="connsiteX1" fmla="*/ 261257 w 1445079"/>
                <a:gd name="connsiteY1" fmla="*/ 8682 h 139311"/>
                <a:gd name="connsiteX2" fmla="*/ 587829 w 1445079"/>
                <a:gd name="connsiteY2" fmla="*/ 8682 h 139311"/>
                <a:gd name="connsiteX3" fmla="*/ 906236 w 1445079"/>
                <a:gd name="connsiteY3" fmla="*/ 73996 h 139311"/>
                <a:gd name="connsiteX4" fmla="*/ 1151165 w 1445079"/>
                <a:gd name="connsiteY4" fmla="*/ 122982 h 139311"/>
                <a:gd name="connsiteX5" fmla="*/ 1445079 w 1445079"/>
                <a:gd name="connsiteY5" fmla="*/ 139311 h 139311"/>
                <a:gd name="connsiteX6" fmla="*/ 1445079 w 1445079"/>
                <a:gd name="connsiteY6" fmla="*/ 139311 h 13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5079" h="139311">
                  <a:moveTo>
                    <a:pt x="0" y="82161"/>
                  </a:moveTo>
                  <a:cubicBezTo>
                    <a:pt x="81642" y="51545"/>
                    <a:pt x="163285" y="20929"/>
                    <a:pt x="261257" y="8682"/>
                  </a:cubicBezTo>
                  <a:cubicBezTo>
                    <a:pt x="359229" y="-3565"/>
                    <a:pt x="480333" y="-2204"/>
                    <a:pt x="587829" y="8682"/>
                  </a:cubicBezTo>
                  <a:cubicBezTo>
                    <a:pt x="695325" y="19568"/>
                    <a:pt x="906236" y="73996"/>
                    <a:pt x="906236" y="73996"/>
                  </a:cubicBezTo>
                  <a:cubicBezTo>
                    <a:pt x="1000125" y="93046"/>
                    <a:pt x="1061358" y="112096"/>
                    <a:pt x="1151165" y="122982"/>
                  </a:cubicBezTo>
                  <a:cubicBezTo>
                    <a:pt x="1240972" y="133868"/>
                    <a:pt x="1445079" y="139311"/>
                    <a:pt x="1445079" y="139311"/>
                  </a:cubicBezTo>
                  <a:lnTo>
                    <a:pt x="1445079" y="139311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422400" y="4888502"/>
              <a:ext cx="21132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422400" y="4736016"/>
              <a:ext cx="422333" cy="152486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2651295" y="4964745"/>
              <a:ext cx="655728" cy="15407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20970" y="4964745"/>
              <a:ext cx="538238" cy="15407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41" name="TextBox 60"/>
            <p:cNvSpPr txBox="1">
              <a:spLocks noChangeArrowheads="1"/>
            </p:cNvSpPr>
            <p:nvPr/>
          </p:nvSpPr>
          <p:spPr bwMode="auto">
            <a:xfrm>
              <a:off x="3346597" y="3844925"/>
              <a:ext cx="4999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ym typeface="Symbol" pitchFamily="18" charset="2"/>
                </a:rPr>
                <a:t>y</a:t>
              </a:r>
              <a:endParaRPr lang="en-US" altLang="en-US" sz="1200"/>
            </a:p>
          </p:txBody>
        </p:sp>
        <p:sp>
          <p:nvSpPr>
            <p:cNvPr id="5142" name="TextBox 66"/>
            <p:cNvSpPr txBox="1">
              <a:spLocks noChangeArrowheads="1"/>
            </p:cNvSpPr>
            <p:nvPr/>
          </p:nvSpPr>
          <p:spPr bwMode="auto">
            <a:xfrm>
              <a:off x="3348446" y="4597013"/>
              <a:ext cx="4999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200">
                  <a:sym typeface="Symbol" pitchFamily="18" charset="2"/>
                </a:rPr>
                <a:t>x</a:t>
              </a:r>
              <a:endParaRPr lang="en-US" altLang="en-US" sz="1200"/>
            </a:p>
          </p:txBody>
        </p:sp>
      </p:grpSp>
      <p:cxnSp>
        <p:nvCxnSpPr>
          <p:cNvPr id="68" name="Straight Connector 67"/>
          <p:cNvCxnSpPr/>
          <p:nvPr/>
        </p:nvCxnSpPr>
        <p:spPr>
          <a:xfrm>
            <a:off x="0" y="595313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6"/>
          <p:cNvSpPr txBox="1">
            <a:spLocks noChangeArrowheads="1"/>
          </p:cNvSpPr>
          <p:nvPr/>
        </p:nvSpPr>
        <p:spPr bwMode="auto">
          <a:xfrm>
            <a:off x="2882900" y="150813"/>
            <a:ext cx="3494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00000"/>
                </a:solidFill>
                <a:latin typeface="Arial" charset="0"/>
                <a:cs typeface="Arial" charset="0"/>
              </a:rPr>
              <a:t>Why Quadruplet Final Focus?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33" name="Object 12"/>
          <p:cNvGraphicFramePr>
            <a:graphicFrameLocks noChangeAspect="1"/>
          </p:cNvGraphicFramePr>
          <p:nvPr/>
        </p:nvGraphicFramePr>
        <p:xfrm>
          <a:off x="3033713" y="3927475"/>
          <a:ext cx="23050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2095500" imgH="457200" progId="Equation.3">
                  <p:embed/>
                </p:oleObj>
              </mc:Choice>
              <mc:Fallback>
                <p:oleObj name="Equation" r:id="rId3" imgW="2095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927475"/>
                        <a:ext cx="23050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3182381" y="151606"/>
            <a:ext cx="2873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Higgs 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Factory Lattice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5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699" y="5628246"/>
            <a:ext cx="451740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Specifics of the Higgs Factory lattice are discussed in a support slide</a:t>
            </a:r>
            <a:endParaRPr lang="en-US" sz="1400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468" y="3243875"/>
            <a:ext cx="2260699" cy="2018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1373003" y="872747"/>
            <a:ext cx="5785152" cy="1939444"/>
            <a:chOff x="463399" y="1807984"/>
            <a:chExt cx="5785152" cy="1939444"/>
          </a:xfrm>
        </p:grpSpPr>
        <p:grpSp>
          <p:nvGrpSpPr>
            <p:cNvPr id="10" name="Group 9"/>
            <p:cNvGrpSpPr/>
            <p:nvPr/>
          </p:nvGrpSpPr>
          <p:grpSpPr>
            <a:xfrm>
              <a:off x="463399" y="1807984"/>
              <a:ext cx="5785152" cy="1939444"/>
              <a:chOff x="463399" y="1807984"/>
              <a:chExt cx="5785152" cy="193944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63399" y="1964509"/>
                <a:ext cx="5785152" cy="1782919"/>
                <a:chOff x="501526" y="1949674"/>
                <a:chExt cx="5785152" cy="1782919"/>
              </a:xfrm>
            </p:grpSpPr>
            <p:pic>
              <p:nvPicPr>
                <p:cNvPr id="20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4614" y="2044980"/>
                  <a:ext cx="5062839" cy="1687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aphicFrame>
              <p:nvGraphicFramePr>
                <p:cNvPr id="21" name="Object 2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98530894"/>
                    </p:ext>
                  </p:extLst>
                </p:nvPr>
              </p:nvGraphicFramePr>
              <p:xfrm>
                <a:off x="501526" y="1949674"/>
                <a:ext cx="573088" cy="4667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01" name="Equation" r:id="rId5" imgW="622030" imgH="507780" progId="Equation.3">
                        <p:embed/>
                      </p:oleObj>
                    </mc:Choice>
                    <mc:Fallback>
                      <p:oleObj name="Equation" r:id="rId5" imgW="622030" imgH="5077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1526" y="1949674"/>
                              <a:ext cx="573088" cy="466725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2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40538945"/>
                    </p:ext>
                  </p:extLst>
                </p:nvPr>
              </p:nvGraphicFramePr>
              <p:xfrm>
                <a:off x="1874837" y="2742121"/>
                <a:ext cx="315913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02" name="Equation" r:id="rId7" imgW="330057" imgH="266584" progId="Equation.3">
                        <p:embed/>
                      </p:oleObj>
                    </mc:Choice>
                    <mc:Fallback>
                      <p:oleObj name="Equation" r:id="rId7" imgW="330057" imgH="26658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74837" y="2742121"/>
                              <a:ext cx="315913" cy="255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67655916"/>
                    </p:ext>
                  </p:extLst>
                </p:nvPr>
              </p:nvGraphicFramePr>
              <p:xfrm>
                <a:off x="2245487" y="2416399"/>
                <a:ext cx="296863" cy="2524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03" name="Equation" r:id="rId9" imgW="330200" imgH="279400" progId="Equation.3">
                        <p:embed/>
                      </p:oleObj>
                    </mc:Choice>
                    <mc:Fallback>
                      <p:oleObj name="Equation" r:id="rId9" imgW="330200" imgH="2794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45487" y="2416399"/>
                              <a:ext cx="296863" cy="2524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2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50869556"/>
                    </p:ext>
                  </p:extLst>
                </p:nvPr>
              </p:nvGraphicFramePr>
              <p:xfrm>
                <a:off x="2959100" y="2543175"/>
                <a:ext cx="396875" cy="217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04" name="Equation" r:id="rId11" imgW="419040" imgH="228600" progId="Equation.3">
                        <p:embed/>
                      </p:oleObj>
                    </mc:Choice>
                    <mc:Fallback>
                      <p:oleObj name="Equation" r:id="rId11" imgW="41904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59100" y="2543175"/>
                              <a:ext cx="396875" cy="21748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5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89890942"/>
                    </p:ext>
                  </p:extLst>
                </p:nvPr>
              </p:nvGraphicFramePr>
              <p:xfrm>
                <a:off x="5988228" y="3550031"/>
                <a:ext cx="298450" cy="1825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05" name="Equation" r:id="rId13" imgW="330057" imgH="203112" progId="Equation.3">
                        <p:embed/>
                      </p:oleObj>
                    </mc:Choice>
                    <mc:Fallback>
                      <p:oleObj name="Equation" r:id="rId13" imgW="330057" imgH="20311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88228" y="3550031"/>
                              <a:ext cx="298450" cy="18256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2378037" y="1855609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26"/>
              <p:cNvSpPr txBox="1">
                <a:spLocks noChangeArrowheads="1"/>
              </p:cNvSpPr>
              <p:nvPr/>
            </p:nvSpPr>
            <p:spPr bwMode="auto">
              <a:xfrm>
                <a:off x="1484059" y="1807984"/>
                <a:ext cx="523875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dirty="0">
                    <a:latin typeface="Arial" charset="0"/>
                  </a:rPr>
                  <a:t>IR</a:t>
                </a:r>
              </a:p>
            </p:txBody>
          </p:sp>
          <p:sp>
            <p:nvSpPr>
              <p:cNvPr id="18" name="Text Box 27"/>
              <p:cNvSpPr txBox="1">
                <a:spLocks noChangeArrowheads="1"/>
              </p:cNvSpPr>
              <p:nvPr/>
            </p:nvSpPr>
            <p:spPr bwMode="auto">
              <a:xfrm>
                <a:off x="3490024" y="1809572"/>
                <a:ext cx="523875" cy="274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1200" dirty="0">
                    <a:latin typeface="Arial" charset="0"/>
                  </a:rPr>
                  <a:t>CCS</a:t>
                </a:r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>
                <a:off x="5019954" y="1850209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H="1" flipV="1">
              <a:off x="2991919" y="2258170"/>
              <a:ext cx="1079150" cy="173064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stealth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468633" y="2258170"/>
              <a:ext cx="491074" cy="173064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stealth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2435963" y="2258170"/>
              <a:ext cx="1428371" cy="173064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stealth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679944" y="2431234"/>
              <a:ext cx="11385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sextupoles</a:t>
              </a:r>
              <a:endParaRPr lang="en-US" sz="1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033468" y="5337351"/>
            <a:ext cx="2379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</a:t>
            </a:r>
            <a:r>
              <a:rPr lang="en-GB" sz="1400" dirty="0"/>
              <a:t>dynamic aperture at IP and projection of </a:t>
            </a:r>
            <a:r>
              <a:rPr lang="en-GB" sz="1400" dirty="0" smtClean="0"/>
              <a:t>FF </a:t>
            </a:r>
            <a:r>
              <a:rPr lang="en-GB" sz="1400" dirty="0"/>
              <a:t>quad aperture (solid </a:t>
            </a:r>
            <a:r>
              <a:rPr lang="en-GB" sz="1400" dirty="0" smtClean="0"/>
              <a:t>ellipse).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22823" y="2837357"/>
            <a:ext cx="8027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Higgs Factory Interaction Region (IR) and </a:t>
            </a:r>
            <a:r>
              <a:rPr lang="en-US" sz="1400" dirty="0" smtClean="0">
                <a:sym typeface="Symbol"/>
              </a:rPr>
              <a:t>Chromaticity Correction Section (CCS), *=2.5cm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22823" y="4897514"/>
            <a:ext cx="4440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IR quad cold mass inner radii and 4</a:t>
            </a:r>
            <a:r>
              <a:rPr lang="en-US" sz="1400" dirty="0" smtClean="0">
                <a:sym typeface="Symbol"/>
              </a:rPr>
              <a:t> beam envelopes for *=2.5cm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66" y="3244331"/>
            <a:ext cx="4494143" cy="157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00979" y="168275"/>
            <a:ext cx="2819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Higgs Factory Layout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892779" y="5716889"/>
            <a:ext cx="544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+mn-lt"/>
                <a:cs typeface="Arial" charset="0"/>
              </a:rPr>
              <a:t>Dispersion suppressor and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  <a:cs typeface="Times New Roman" pitchFamily="18" charset="0"/>
                <a:sym typeface="Symbol" pitchFamily="18" charset="2"/>
              </a:rPr>
              <a:t>* </a:t>
            </a:r>
            <a:r>
              <a:rPr lang="en-US" altLang="en-US" sz="1400" dirty="0">
                <a:latin typeface="+mn-lt"/>
                <a:cs typeface="Arial" charset="0"/>
              </a:rPr>
              <a:t>tuning section noticeably increase the ring circumference, but they are probably indispensable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383317" y="1143000"/>
            <a:ext cx="4303712" cy="4303713"/>
            <a:chOff x="2306638" y="1009650"/>
            <a:chExt cx="4303712" cy="4303713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306638" y="1009650"/>
              <a:ext cx="4303712" cy="4087813"/>
              <a:chOff x="2306105" y="1163105"/>
              <a:chExt cx="4304926" cy="4088560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6105" y="1163105"/>
                <a:ext cx="4304926" cy="40885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6-Point Star 21"/>
              <p:cNvSpPr/>
              <p:nvPr/>
            </p:nvSpPr>
            <p:spPr bwMode="auto">
              <a:xfrm>
                <a:off x="2382326" y="3149431"/>
                <a:ext cx="92101" cy="90504"/>
              </a:xfrm>
              <a:prstGeom prst="star6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4073525" y="1546225"/>
              <a:ext cx="8159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latin typeface="Arial" charset="0"/>
                  <a:cs typeface="Arial" charset="0"/>
                </a:rPr>
                <a:t>dispersion suppressor</a:t>
              </a:r>
            </a:p>
          </p:txBody>
        </p:sp>
        <p:sp>
          <p:nvSpPr>
            <p:cNvPr id="12" name="TextBox 19"/>
            <p:cNvSpPr txBox="1">
              <a:spLocks noChangeArrowheads="1"/>
            </p:cNvSpPr>
            <p:nvPr/>
          </p:nvSpPr>
          <p:spPr bwMode="auto">
            <a:xfrm>
              <a:off x="2919413" y="2239963"/>
              <a:ext cx="14859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latin typeface="Arial" charset="0"/>
                  <a:cs typeface="Arial" charset="0"/>
                </a:rPr>
                <a:t>chromaticity correction sextupoles</a:t>
              </a:r>
            </a:p>
          </p:txBody>
        </p:sp>
        <p:sp>
          <p:nvSpPr>
            <p:cNvPr id="13" name="TextBox 20"/>
            <p:cNvSpPr txBox="1">
              <a:spLocks noChangeArrowheads="1"/>
            </p:cNvSpPr>
            <p:nvPr/>
          </p:nvSpPr>
          <p:spPr bwMode="auto">
            <a:xfrm>
              <a:off x="4918075" y="1816100"/>
              <a:ext cx="7651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* </a:t>
              </a:r>
              <a:r>
                <a:rPr lang="en-US" altLang="en-US" sz="1000">
                  <a:latin typeface="Arial" charset="0"/>
                  <a:cs typeface="Arial" charset="0"/>
                </a:rPr>
                <a:t>tuning section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689350" y="1301750"/>
              <a:ext cx="469900" cy="793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822575" y="1730375"/>
              <a:ext cx="333375" cy="365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2592388" y="2087563"/>
              <a:ext cx="349250" cy="144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17640000">
              <a:off x="5277644" y="1362869"/>
              <a:ext cx="111125" cy="77311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Left Brace 17"/>
            <p:cNvSpPr/>
            <p:nvPr/>
          </p:nvSpPr>
          <p:spPr>
            <a:xfrm rot="16920000">
              <a:off x="4482307" y="1104106"/>
              <a:ext cx="112712" cy="77152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382838" y="5310188"/>
              <a:ext cx="4070350" cy="3175"/>
            </a:xfrm>
            <a:prstGeom prst="line">
              <a:avLst/>
            </a:prstGeom>
            <a:ln>
              <a:headEnd type="stealth" w="med" len="lg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6"/>
            <p:cNvSpPr txBox="1">
              <a:spLocks noChangeArrowheads="1"/>
            </p:cNvSpPr>
            <p:nvPr/>
          </p:nvSpPr>
          <p:spPr bwMode="auto">
            <a:xfrm>
              <a:off x="4111625" y="5041900"/>
              <a:ext cx="8826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r>
                <a:rPr lang="en-US" altLang="en-US" sz="1000">
                  <a:latin typeface="Arial" charset="0"/>
                  <a:cs typeface="Arial" charset="0"/>
                </a:rPr>
                <a:t>95.5 m</a:t>
              </a:r>
            </a:p>
          </p:txBody>
        </p:sp>
      </p:grp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943600" y="2275262"/>
            <a:ext cx="2438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+mn-lt"/>
                <a:cs typeface="Arial" charset="0"/>
                <a:sym typeface="Symbol" pitchFamily="18" charset="2"/>
              </a:rPr>
              <a:t>Arcs are very short and do not allow for wide-range tune adjustment</a:t>
            </a:r>
            <a:endParaRPr lang="en-US" sz="1400" dirty="0" smtClean="0">
              <a:latin typeface="+mn-lt"/>
              <a:ea typeface="Times New Roman"/>
              <a:cs typeface="Arial" pitchFamily="34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5943600" y="772706"/>
            <a:ext cx="2438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+mn-lt"/>
                <a:cs typeface="Arial" charset="0"/>
                <a:sym typeface="Symbol" pitchFamily="18" charset="2"/>
              </a:rPr>
              <a:t>Flexibility of the optics (</a:t>
            </a:r>
            <a:r>
              <a:rPr lang="en-GB" sz="1400" kern="800" dirty="0" smtClean="0">
                <a:latin typeface="+mn-lt"/>
                <a:cs typeface="Arial" pitchFamily="34" charset="0"/>
                <a:sym typeface="Symbol"/>
              </a:rPr>
              <a:t></a:t>
            </a:r>
            <a:r>
              <a:rPr lang="en-GB" sz="1400" kern="800" dirty="0" smtClean="0">
                <a:latin typeface="+mn-lt"/>
                <a:cs typeface="Arial" pitchFamily="34" charset="0"/>
              </a:rPr>
              <a:t>*</a:t>
            </a:r>
            <a:r>
              <a:rPr lang="en-US" sz="1400" dirty="0" smtClean="0">
                <a:solidFill>
                  <a:srgbClr val="000000"/>
                </a:solidFill>
                <a:latin typeface="+mn-lt"/>
                <a:cs typeface="Arial" charset="0"/>
                <a:sym typeface="Symbol" pitchFamily="18" charset="2"/>
              </a:rPr>
              <a:t>=1.5-10cm) allows for adjustments depending on the parameters of 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  <a:cs typeface="Arial" charset="0"/>
                <a:sym typeface="Symbol" pitchFamily="18" charset="2"/>
              </a:rPr>
              <a:t>muon</a:t>
            </a:r>
            <a:r>
              <a:rPr lang="en-US" sz="1400" dirty="0" smtClean="0">
                <a:solidFill>
                  <a:srgbClr val="000000"/>
                </a:solidFill>
                <a:latin typeface="+mn-lt"/>
                <a:cs typeface="Arial" charset="0"/>
                <a:sym typeface="Symbol" pitchFamily="18" charset="2"/>
              </a:rPr>
              <a:t> beam</a:t>
            </a:r>
            <a:endParaRPr lang="en-US" sz="1400" dirty="0" smtClean="0">
              <a:latin typeface="+mn-lt"/>
              <a:ea typeface="Times New Roman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5647723" y="2602327"/>
            <a:ext cx="181578" cy="84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605217" y="2895600"/>
            <a:ext cx="338383" cy="698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76800" y="1249759"/>
            <a:ext cx="943579" cy="373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7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7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04296" y="145070"/>
            <a:ext cx="3875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Modified Higgs Factory Lattice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5532438" y="4311650"/>
            <a:ext cx="3341687" cy="15398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No reverse bends </a:t>
            </a: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</a:t>
            </a: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 circumference reduced to 283m (from 300m). </a:t>
            </a:r>
          </a:p>
          <a:p>
            <a:pPr>
              <a:spcAft>
                <a:spcPts val="60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Difficulty in adjustment of the horizontal tune (now Qx=5.16, Qy=4.56).</a:t>
            </a:r>
          </a:p>
          <a:p>
            <a:pPr>
              <a:spcAft>
                <a:spcPts val="600"/>
              </a:spcAft>
            </a:pPr>
            <a:r>
              <a:rPr 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Some unexpected problem with vertical dynamic aperture is encountered.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1963" y="663575"/>
            <a:ext cx="8326437" cy="2146300"/>
            <a:chOff x="461963" y="663575"/>
            <a:chExt cx="8326437" cy="21463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825" y="893763"/>
              <a:ext cx="7551738" cy="191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0449440"/>
                </p:ext>
              </p:extLst>
            </p:nvPr>
          </p:nvGraphicFramePr>
          <p:xfrm>
            <a:off x="461963" y="701675"/>
            <a:ext cx="560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" name="Equation" r:id="rId4" imgW="622030" imgH="507780" progId="Equation.3">
                    <p:embed/>
                  </p:oleObj>
                </mc:Choice>
                <mc:Fallback>
                  <p:oleObj name="Equation" r:id="rId4" imgW="622030" imgH="507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963" y="701675"/>
                          <a:ext cx="560387" cy="4572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4153602"/>
                </p:ext>
              </p:extLst>
            </p:nvPr>
          </p:nvGraphicFramePr>
          <p:xfrm>
            <a:off x="8489950" y="2622550"/>
            <a:ext cx="298450" cy="182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Equation" r:id="rId6" imgW="330057" imgH="203112" progId="Equation.3">
                    <p:embed/>
                  </p:oleObj>
                </mc:Choice>
                <mc:Fallback>
                  <p:oleObj name="Equation" r:id="rId6" imgW="33005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9950" y="2622550"/>
                          <a:ext cx="298450" cy="182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4768850" y="6635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6684963" y="6635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8258175" y="6635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2809875" y="6635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7265988" y="663575"/>
              <a:ext cx="6667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½ Arc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577975" y="673100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IR</a:t>
              </a: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3578225" y="663575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charset="0"/>
                </a:rPr>
                <a:t>CCS</a:t>
              </a:r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5038725" y="663575"/>
              <a:ext cx="14208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Matching Section</a:t>
              </a:r>
            </a:p>
          </p:txBody>
        </p:sp>
        <p:graphicFrame>
          <p:nvGraphicFramePr>
            <p:cNvPr id="2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7081336"/>
                </p:ext>
              </p:extLst>
            </p:nvPr>
          </p:nvGraphicFramePr>
          <p:xfrm>
            <a:off x="7183438" y="1316038"/>
            <a:ext cx="650875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2" name="Equation" r:id="rId8" imgW="723586" imgH="228501" progId="Equation.3">
                    <p:embed/>
                  </p:oleObj>
                </mc:Choice>
                <mc:Fallback>
                  <p:oleObj name="Equation" r:id="rId8" imgW="72358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3438" y="1316038"/>
                          <a:ext cx="650875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049475"/>
                </p:ext>
              </p:extLst>
            </p:nvPr>
          </p:nvGraphicFramePr>
          <p:xfrm>
            <a:off x="2152650" y="1585913"/>
            <a:ext cx="296863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" name="Equation" r:id="rId10" imgW="330200" imgH="279400" progId="Equation.3">
                    <p:embed/>
                  </p:oleObj>
                </mc:Choice>
                <mc:Fallback>
                  <p:oleObj name="Equation" r:id="rId10" imgW="3302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2650" y="1585913"/>
                          <a:ext cx="296863" cy="252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9772734"/>
                </p:ext>
              </p:extLst>
            </p:nvPr>
          </p:nvGraphicFramePr>
          <p:xfrm>
            <a:off x="1576388" y="2200275"/>
            <a:ext cx="296862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4" name="Equation" r:id="rId12" imgW="330057" imgH="266584" progId="Equation.3">
                    <p:embed/>
                  </p:oleObj>
                </mc:Choice>
                <mc:Fallback>
                  <p:oleObj name="Equation" r:id="rId12" imgW="330057" imgH="26658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388" y="2200275"/>
                          <a:ext cx="296862" cy="239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Arrow Connector 23"/>
            <p:cNvCxnSpPr/>
            <p:nvPr/>
          </p:nvCxnSpPr>
          <p:spPr>
            <a:xfrm>
              <a:off x="6684963" y="1547813"/>
              <a:ext cx="16129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8350383"/>
                </p:ext>
              </p:extLst>
            </p:nvPr>
          </p:nvGraphicFramePr>
          <p:xfrm>
            <a:off x="4572000" y="1508125"/>
            <a:ext cx="376238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Equation" r:id="rId14" imgW="419100" imgH="228600" progId="Equation.3">
                    <p:embed/>
                  </p:oleObj>
                </mc:Choice>
                <mc:Fallback>
                  <p:oleObj name="Equation" r:id="rId14" imgW="4191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1508125"/>
                          <a:ext cx="376238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2076450" y="5964238"/>
            <a:ext cx="1689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Half ring layout</a:t>
            </a:r>
            <a:endParaRPr lang="en-US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2959100" y="2814638"/>
            <a:ext cx="4070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  <a:sym typeface="Symbol" pitchFamily="18" charset="2"/>
              </a:rPr>
              <a:t>Optics functions in half ring for *=2.5cm</a:t>
            </a:r>
            <a:endParaRPr lang="en-US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10"/>
          <p:cNvGrpSpPr>
            <a:grpSpLocks/>
          </p:cNvGrpSpPr>
          <p:nvPr/>
        </p:nvGrpSpPr>
        <p:grpSpPr bwMode="auto">
          <a:xfrm>
            <a:off x="693738" y="3467100"/>
            <a:ext cx="4621212" cy="2524125"/>
            <a:chOff x="693095" y="3467405"/>
            <a:chExt cx="4622042" cy="2523904"/>
          </a:xfrm>
        </p:grpSpPr>
        <p:grpSp>
          <p:nvGrpSpPr>
            <p:cNvPr id="29" name="Group 8"/>
            <p:cNvGrpSpPr>
              <a:grpSpLocks/>
            </p:cNvGrpSpPr>
            <p:nvPr/>
          </p:nvGrpSpPr>
          <p:grpSpPr bwMode="auto">
            <a:xfrm>
              <a:off x="693095" y="3467405"/>
              <a:ext cx="4622042" cy="2523904"/>
              <a:chOff x="923525" y="3467405"/>
              <a:chExt cx="4622042" cy="2523904"/>
            </a:xfrm>
          </p:grpSpPr>
          <p:pic>
            <p:nvPicPr>
              <p:cNvPr id="31" name="Picture 9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3525" y="3582620"/>
                <a:ext cx="4553302" cy="2408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2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1153955" y="4773175"/>
                <a:ext cx="652463" cy="12541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1461195" y="4350720"/>
                <a:ext cx="519112" cy="52705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Straight Connector 43"/>
              <p:cNvCxnSpPr>
                <a:cxnSpLocks noChangeShapeType="1"/>
              </p:cNvCxnSpPr>
              <p:nvPr/>
            </p:nvCxnSpPr>
            <p:spPr bwMode="auto">
              <a:xfrm flipH="1">
                <a:off x="2267700" y="3813050"/>
                <a:ext cx="766762" cy="1103313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TextBox 16"/>
              <p:cNvSpPr txBox="1">
                <a:spLocks noChangeArrowheads="1"/>
              </p:cNvSpPr>
              <p:nvPr/>
            </p:nvSpPr>
            <p:spPr bwMode="auto">
              <a:xfrm>
                <a:off x="3227825" y="3467405"/>
                <a:ext cx="10128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dispersion suppressor</a:t>
                </a:r>
              </a:p>
            </p:txBody>
          </p:sp>
          <p:sp>
            <p:nvSpPr>
              <p:cNvPr id="36" name="TextBox 20"/>
              <p:cNvSpPr txBox="1">
                <a:spLocks noChangeArrowheads="1"/>
              </p:cNvSpPr>
              <p:nvPr/>
            </p:nvSpPr>
            <p:spPr bwMode="auto">
              <a:xfrm>
                <a:off x="4226355" y="4005075"/>
                <a:ext cx="1319212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12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* </a:t>
                </a:r>
                <a:r>
                  <a:rPr lang="en-US" sz="12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tuning section</a:t>
                </a:r>
              </a:p>
            </p:txBody>
          </p:sp>
          <p:cxnSp>
            <p:nvCxnSpPr>
              <p:cNvPr id="37" name="Straight Connector 46"/>
              <p:cNvCxnSpPr>
                <a:cxnSpLocks noChangeShapeType="1"/>
              </p:cNvCxnSpPr>
              <p:nvPr/>
            </p:nvCxnSpPr>
            <p:spPr bwMode="auto">
              <a:xfrm flipH="1">
                <a:off x="4725620" y="4312315"/>
                <a:ext cx="117475" cy="233362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Straight Connector 47"/>
              <p:cNvCxnSpPr>
                <a:cxnSpLocks noChangeShapeType="1"/>
              </p:cNvCxnSpPr>
              <p:nvPr/>
            </p:nvCxnSpPr>
            <p:spPr bwMode="auto">
              <a:xfrm flipH="1">
                <a:off x="3112610" y="3467405"/>
                <a:ext cx="115888" cy="23177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Straight Connector 48"/>
              <p:cNvCxnSpPr>
                <a:cxnSpLocks noChangeShapeType="1"/>
              </p:cNvCxnSpPr>
              <p:nvPr/>
            </p:nvCxnSpPr>
            <p:spPr bwMode="auto">
              <a:xfrm flipH="1">
                <a:off x="4072735" y="3889860"/>
                <a:ext cx="117475" cy="23177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" name="TextBox 49"/>
              <p:cNvSpPr txBox="1">
                <a:spLocks noChangeArrowheads="1"/>
              </p:cNvSpPr>
              <p:nvPr/>
            </p:nvSpPr>
            <p:spPr bwMode="auto">
              <a:xfrm>
                <a:off x="1422790" y="5042010"/>
                <a:ext cx="1795463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en-US" sz="12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chromaticity correction sextupoles</a:t>
                </a:r>
              </a:p>
            </p:txBody>
          </p:sp>
        </p:grpSp>
        <p:sp>
          <p:nvSpPr>
            <p:cNvPr id="30" name="6-Point Star 29"/>
            <p:cNvSpPr/>
            <p:nvPr/>
          </p:nvSpPr>
          <p:spPr bwMode="auto">
            <a:xfrm>
              <a:off x="769309" y="5810350"/>
              <a:ext cx="74625" cy="84131"/>
            </a:xfrm>
            <a:prstGeom prst="star6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39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8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95600" y="151606"/>
            <a:ext cx="32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Higgs </a:t>
            </a:r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Factory Parameters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40460"/>
              </p:ext>
            </p:extLst>
          </p:nvPr>
        </p:nvGraphicFramePr>
        <p:xfrm>
          <a:off x="2074646" y="799785"/>
          <a:ext cx="4812376" cy="5476878"/>
        </p:xfrm>
        <a:graphic>
          <a:graphicData uri="http://schemas.openxmlformats.org/drawingml/2006/table">
            <a:tbl>
              <a:tblPr firstRow="1" bandRow="1"/>
              <a:tblGrid>
                <a:gridCol w="2495578"/>
                <a:gridCol w="772266"/>
                <a:gridCol w="772266"/>
                <a:gridCol w="772266"/>
              </a:tblGrid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Parameter</a:t>
                      </a:r>
                      <a:endParaRPr lang="en-US" sz="1100" b="1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Startup</a:t>
                      </a:r>
                      <a:endParaRPr lang="en-US" sz="1100" b="1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Design</a:t>
                      </a:r>
                      <a:endParaRPr lang="en-US" sz="1100" b="1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Baseline</a:t>
                      </a:r>
                      <a:endParaRPr lang="en-US" sz="1100" b="1" dirty="0">
                        <a:effectLst/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 energy, </a:t>
                      </a:r>
                      <a:r>
                        <a:rPr lang="en-US" sz="11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GeV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Average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luminosity, 10</a:t>
                      </a:r>
                      <a:r>
                        <a:rPr lang="en-GB" sz="11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/cm</a:t>
                      </a:r>
                      <a:r>
                        <a:rPr lang="en-GB" sz="11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/s</a:t>
                      </a:r>
                      <a:endParaRPr lang="en-US" sz="11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1.7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Collision energy spread, MeV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Circumference,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 IPs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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*, cm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3.3 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</a:t>
                      </a:r>
                      <a:r>
                        <a:rPr lang="en-GB" sz="1100" kern="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muons</a:t>
                      </a: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bunch, 10</a:t>
                      </a:r>
                      <a:r>
                        <a:rPr lang="en-GB" sz="1100" kern="800" baseline="30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2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bunches / beam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Beam energy spread, %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0.003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Normalized </a:t>
                      </a:r>
                      <a:r>
                        <a:rPr lang="en-GB" sz="1100" kern="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emittance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</a:t>
                      </a: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m</a:t>
                      </a: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</a:t>
                      </a: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rad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Longitudinal </a:t>
                      </a: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emittance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m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R.m.s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bunch </a:t>
                      </a: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length,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5.6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5.6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R.m.s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b</a:t>
                      </a:r>
                      <a:r>
                        <a:rPr lang="en-US" sz="11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eam</a:t>
                      </a: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size at IP, mm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0.11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Beam-beam parameter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0.005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0.007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0.02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</a:rPr>
                        <a:t>Momentum compaction</a:t>
                      </a:r>
                      <a:r>
                        <a:rPr lang="en-GB" sz="1100" kern="800" baseline="0" dirty="0" smtClean="0">
                          <a:effectLst/>
                        </a:rPr>
                        <a:t> factor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0.079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0.079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0.079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Repetition </a:t>
                      </a: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rate (Hz)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kern="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  <a:tr h="304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Proton driver power (MW)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6" marR="68566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Left Arrow 11"/>
          <p:cNvSpPr/>
          <p:nvPr/>
        </p:nvSpPr>
        <p:spPr>
          <a:xfrm>
            <a:off x="6705248" y="1513255"/>
            <a:ext cx="279311" cy="96934"/>
          </a:xfrm>
          <a:prstGeom prst="lef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4559" y="1317801"/>
            <a:ext cx="208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dirty="0" smtClean="0">
                <a:solidFill>
                  <a:prstClr val="black"/>
                </a:solidFill>
              </a:rPr>
              <a:t>&gt; 13k h-bosons/year at this luminosity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9</a:t>
            </a:r>
            <a:endParaRPr lang="en-US" altLang="en-US" sz="16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Muon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Collider 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Design –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,               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MAP14, </a:t>
            </a:r>
            <a:r>
              <a:rPr lang="en-US" altLang="en-US" sz="1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Fermilab</a:t>
            </a:r>
            <a:r>
              <a:rPr lang="en-US" alt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05/29/2014</a:t>
            </a:r>
            <a:endParaRPr lang="en-US" alt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25663" y="151606"/>
            <a:ext cx="5645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3 </a:t>
            </a:r>
            <a:r>
              <a:rPr lang="en-US" altLang="en-US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TeV</a:t>
            </a:r>
            <a:r>
              <a:rPr lang="en-US" alt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MC Preliminary Design (Triplet FF)</a:t>
            </a:r>
            <a:endParaRPr lang="en-US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616285" y="3774645"/>
            <a:ext cx="7980362" cy="1762125"/>
            <a:chOff x="576263" y="3732213"/>
            <a:chExt cx="7979668" cy="1761433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690" y="3928265"/>
              <a:ext cx="7820025" cy="156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1576388" y="4498975"/>
            <a:ext cx="193675" cy="217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" name="Equation" r:id="rId4" imgW="215713" imgH="241091" progId="Equation.3">
                    <p:embed/>
                  </p:oleObj>
                </mc:Choice>
                <mc:Fallback>
                  <p:oleObj name="Equation" r:id="rId4" imgW="215713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388" y="4498975"/>
                          <a:ext cx="193675" cy="217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8258880" y="5310845"/>
            <a:ext cx="297051" cy="182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1" name="Equation" r:id="rId6" imgW="330057" imgH="203112" progId="Equation.3">
                    <p:embed/>
                  </p:oleObj>
                </mc:Choice>
                <mc:Fallback>
                  <p:oleObj name="Equation" r:id="rId6" imgW="33005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8880" y="5310845"/>
                          <a:ext cx="297051" cy="182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2574940" y="4350720"/>
            <a:ext cx="193675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2" name="Equation" r:id="rId8" imgW="215806" imgH="228501" progId="Equation.3">
                    <p:embed/>
                  </p:oleObj>
                </mc:Choice>
                <mc:Fallback>
                  <p:oleObj name="Equation" r:id="rId8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940" y="4350720"/>
                          <a:ext cx="193675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576263" y="3732213"/>
            <a:ext cx="273050" cy="217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" name="Equation" r:id="rId10" imgW="304668" imgH="241195" progId="Equation.3">
                    <p:embed/>
                  </p:oleObj>
                </mc:Choice>
                <mc:Fallback>
                  <p:oleObj name="Equation" r:id="rId10" imgW="304668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263" y="3732213"/>
                          <a:ext cx="273050" cy="217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077145" y="5733300"/>
            <a:ext cx="74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Optics and chromatic functions in IR, horizontal Chromatic Correction Section (CCS), Matching Section and the first arc cell (out of 6 per arc)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6263" y="1026976"/>
            <a:ext cx="8016875" cy="2822575"/>
            <a:chOff x="539750" y="817563"/>
            <a:chExt cx="8016875" cy="2822575"/>
          </a:xfrm>
        </p:grpSpPr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539750" y="817563"/>
              <a:ext cx="8016875" cy="2822575"/>
              <a:chOff x="539475" y="817460"/>
              <a:chExt cx="8017150" cy="2823365"/>
            </a:xfrm>
          </p:grpSpPr>
          <p:pic>
            <p:nvPicPr>
              <p:cNvPr id="25" name="Picture 6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3095" y="1316725"/>
                <a:ext cx="7724775" cy="2324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6" name="Object 1"/>
              <p:cNvGraphicFramePr>
                <a:graphicFrameLocks noChangeAspect="1"/>
              </p:cNvGraphicFramePr>
              <p:nvPr/>
            </p:nvGraphicFramePr>
            <p:xfrm>
              <a:off x="539475" y="817460"/>
              <a:ext cx="559827" cy="4570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34" name="Equation" r:id="rId13" imgW="622030" imgH="507780" progId="Equation.3">
                      <p:embed/>
                    </p:oleObj>
                  </mc:Choice>
                  <mc:Fallback>
                    <p:oleObj name="Equation" r:id="rId13" imgW="622030" imgH="5077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9475" y="817460"/>
                            <a:ext cx="559827" cy="45700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Object 2"/>
              <p:cNvGraphicFramePr>
                <a:graphicFrameLocks noChangeAspect="1"/>
              </p:cNvGraphicFramePr>
              <p:nvPr/>
            </p:nvGraphicFramePr>
            <p:xfrm>
              <a:off x="1153955" y="2392064"/>
              <a:ext cx="297051" cy="2399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35" name="Equation" r:id="rId15" imgW="330057" imgH="266584" progId="Equation.3">
                      <p:embed/>
                    </p:oleObj>
                  </mc:Choice>
                  <mc:Fallback>
                    <p:oleObj name="Equation" r:id="rId15" imgW="330057" imgH="26658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3955" y="2392064"/>
                            <a:ext cx="297051" cy="2399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4"/>
              <p:cNvGraphicFramePr>
                <a:graphicFrameLocks noChangeAspect="1"/>
              </p:cNvGraphicFramePr>
              <p:nvPr/>
            </p:nvGraphicFramePr>
            <p:xfrm>
              <a:off x="1730030" y="1931205"/>
              <a:ext cx="297180" cy="251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36" name="Equation" r:id="rId17" imgW="330200" imgH="279400" progId="Equation.3">
                      <p:embed/>
                    </p:oleObj>
                  </mc:Choice>
                  <mc:Fallback>
                    <p:oleObj name="Equation" r:id="rId17" imgW="330200" imgH="279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30030" y="1931205"/>
                            <a:ext cx="297180" cy="2514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8"/>
              <p:cNvGraphicFramePr>
                <a:graphicFrameLocks noChangeAspect="1"/>
              </p:cNvGraphicFramePr>
              <p:nvPr/>
            </p:nvGraphicFramePr>
            <p:xfrm>
              <a:off x="8258175" y="3198813"/>
              <a:ext cx="298450" cy="1825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37" name="Equation" r:id="rId19" imgW="330057" imgH="203112" progId="Equation.3">
                      <p:embed/>
                    </p:oleObj>
                  </mc:Choice>
                  <mc:Fallback>
                    <p:oleObj name="Equation" r:id="rId19" imgW="330057" imgH="20311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58175" y="3198813"/>
                            <a:ext cx="298450" cy="1825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ct 9"/>
              <p:cNvGraphicFramePr>
                <a:graphicFrameLocks noChangeAspect="1"/>
              </p:cNvGraphicFramePr>
              <p:nvPr/>
            </p:nvGraphicFramePr>
            <p:xfrm>
              <a:off x="2117725" y="2430463"/>
              <a:ext cx="446088" cy="206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38" name="Equation" r:id="rId20" imgW="495085" imgH="228501" progId="Equation.3">
                      <p:embed/>
                    </p:oleObj>
                  </mc:Choice>
                  <mc:Fallback>
                    <p:oleObj name="Equation" r:id="rId20" imgW="495085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7725" y="2430463"/>
                            <a:ext cx="446088" cy="206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4086225" y="1143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6515100" y="11334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8248650" y="1143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2495550" y="11525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7067550" y="1123950"/>
              <a:ext cx="6667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Arial" pitchFamily="34" charset="0"/>
                </a:rPr>
                <a:t>Arccell</a:t>
              </a: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1447800" y="1143000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</a:rPr>
                <a:t>IR</a:t>
              </a:r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3000375" y="1114425"/>
              <a:ext cx="5238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</a:rPr>
                <a:t>CCS</a:t>
              </a: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4600575" y="1133475"/>
              <a:ext cx="15906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</a:rPr>
                <a:t>Matching Section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43600" y="3970773"/>
            <a:ext cx="2798763" cy="116955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This design was reported at MAP12 meeting at SLAC and IPAC12,  but it was abandoned since the sequence of quad polarities in FF triplet is not favorable for detector protection.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1742</Words>
  <Application>Microsoft Office PowerPoint</Application>
  <PresentationFormat>On-screen Show (4:3)</PresentationFormat>
  <Paragraphs>460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I. Alexahin</dc:creator>
  <cp:lastModifiedBy>Yuri I. Alexahin</cp:lastModifiedBy>
  <cp:revision>33</cp:revision>
  <dcterms:created xsi:type="dcterms:W3CDTF">2014-05-23T16:50:58Z</dcterms:created>
  <dcterms:modified xsi:type="dcterms:W3CDTF">2014-05-29T12:21:11Z</dcterms:modified>
</cp:coreProperties>
</file>