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embeddings/oleObject3.bin" ContentType="application/vnd.openxmlformats-officedocument.oleObject"/>
  <Override PartName="/ppt/embeddings/oleObject4.bin" ContentType="application/vnd.openxmlformats-officedocument.oleObject"/>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embeddings/oleObject5.bin" ContentType="application/vnd.openxmlformats-officedocument.oleObject"/>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 id="2147483663" r:id="rId2"/>
    <p:sldMasterId id="2147483673" r:id="rId3"/>
    <p:sldMasterId id="2147483695" r:id="rId4"/>
    <p:sldMasterId id="2147483707" r:id="rId5"/>
    <p:sldMasterId id="2147483719" r:id="rId6"/>
  </p:sldMasterIdLst>
  <p:notesMasterIdLst>
    <p:notesMasterId r:id="rId81"/>
  </p:notesMasterIdLst>
  <p:handoutMasterIdLst>
    <p:handoutMasterId r:id="rId82"/>
  </p:handoutMasterIdLst>
  <p:sldIdLst>
    <p:sldId id="465" r:id="rId7"/>
    <p:sldId id="403" r:id="rId8"/>
    <p:sldId id="402" r:id="rId9"/>
    <p:sldId id="370" r:id="rId10"/>
    <p:sldId id="400" r:id="rId11"/>
    <p:sldId id="458" r:id="rId12"/>
    <p:sldId id="364" r:id="rId13"/>
    <p:sldId id="413" r:id="rId14"/>
    <p:sldId id="414" r:id="rId15"/>
    <p:sldId id="340" r:id="rId16"/>
    <p:sldId id="416" r:id="rId17"/>
    <p:sldId id="427" r:id="rId18"/>
    <p:sldId id="421" r:id="rId19"/>
    <p:sldId id="428" r:id="rId20"/>
    <p:sldId id="460" r:id="rId21"/>
    <p:sldId id="466" r:id="rId22"/>
    <p:sldId id="467" r:id="rId23"/>
    <p:sldId id="463" r:id="rId24"/>
    <p:sldId id="464" r:id="rId25"/>
    <p:sldId id="424" r:id="rId26"/>
    <p:sldId id="423" r:id="rId27"/>
    <p:sldId id="345" r:id="rId28"/>
    <p:sldId id="346" r:id="rId29"/>
    <p:sldId id="348" r:id="rId30"/>
    <p:sldId id="349" r:id="rId31"/>
    <p:sldId id="453" r:id="rId32"/>
    <p:sldId id="350" r:id="rId33"/>
    <p:sldId id="430" r:id="rId34"/>
    <p:sldId id="441" r:id="rId35"/>
    <p:sldId id="442" r:id="rId36"/>
    <p:sldId id="435" r:id="rId37"/>
    <p:sldId id="470" r:id="rId38"/>
    <p:sldId id="481" r:id="rId39"/>
    <p:sldId id="437" r:id="rId40"/>
    <p:sldId id="438" r:id="rId41"/>
    <p:sldId id="369" r:id="rId42"/>
    <p:sldId id="445" r:id="rId43"/>
    <p:sldId id="372" r:id="rId44"/>
    <p:sldId id="454" r:id="rId45"/>
    <p:sldId id="482" r:id="rId46"/>
    <p:sldId id="487" r:id="rId47"/>
    <p:sldId id="472" r:id="rId48"/>
    <p:sldId id="473" r:id="rId49"/>
    <p:sldId id="474" r:id="rId50"/>
    <p:sldId id="475" r:id="rId51"/>
    <p:sldId id="509" r:id="rId52"/>
    <p:sldId id="491" r:id="rId53"/>
    <p:sldId id="503" r:id="rId54"/>
    <p:sldId id="479" r:id="rId55"/>
    <p:sldId id="486" r:id="rId56"/>
    <p:sldId id="483" r:id="rId57"/>
    <p:sldId id="484" r:id="rId58"/>
    <p:sldId id="485" r:id="rId59"/>
    <p:sldId id="455" r:id="rId60"/>
    <p:sldId id="489" r:id="rId61"/>
    <p:sldId id="488" r:id="rId62"/>
    <p:sldId id="476" r:id="rId63"/>
    <p:sldId id="492" r:id="rId64"/>
    <p:sldId id="493" r:id="rId65"/>
    <p:sldId id="494" r:id="rId66"/>
    <p:sldId id="495" r:id="rId67"/>
    <p:sldId id="496" r:id="rId68"/>
    <p:sldId id="497" r:id="rId69"/>
    <p:sldId id="498" r:id="rId70"/>
    <p:sldId id="499" r:id="rId71"/>
    <p:sldId id="500" r:id="rId72"/>
    <p:sldId id="501" r:id="rId73"/>
    <p:sldId id="502" r:id="rId74"/>
    <p:sldId id="504" r:id="rId75"/>
    <p:sldId id="505" r:id="rId76"/>
    <p:sldId id="506" r:id="rId77"/>
    <p:sldId id="507" r:id="rId78"/>
    <p:sldId id="508" r:id="rId79"/>
    <p:sldId id="510"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54D81"/>
    <a:srgbClr val="ECCA9E"/>
    <a:srgbClr val="F5D1A1"/>
    <a:srgbClr val="E4C295"/>
    <a:srgbClr val="F4C593"/>
    <a:srgbClr val="DFB284"/>
    <a:srgbClr val="E5AD7E"/>
    <a:srgbClr val="C19A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20"/>
    <p:restoredTop sz="94660"/>
  </p:normalViewPr>
  <p:slideViewPr>
    <p:cSldViewPr snapToGrid="0" snapToObjects="1">
      <p:cViewPr>
        <p:scale>
          <a:sx n="100" d="100"/>
          <a:sy n="100" d="100"/>
        </p:scale>
        <p:origin x="-1440" y="-6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mcrec\Documents\Talks\2013%20talks\HiggsQV%201303\HiggsRing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Luminosity vs Energy</a:t>
            </a:r>
          </a:p>
        </c:rich>
      </c:tx>
      <c:layout/>
      <c:overlay val="0"/>
    </c:title>
    <c:autoTitleDeleted val="0"/>
    <c:plotArea>
      <c:layout/>
      <c:scatterChart>
        <c:scatterStyle val="smoothMarker"/>
        <c:varyColors val="0"/>
        <c:ser>
          <c:idx val="0"/>
          <c:order val="0"/>
          <c:tx>
            <c:strRef>
              <c:f>Charts!$B$10</c:f>
              <c:strCache>
                <c:ptCount val="1"/>
                <c:pt idx="0">
                  <c:v>ILC </c:v>
                </c:pt>
              </c:strCache>
            </c:strRef>
          </c:tx>
          <c:xVal>
            <c:numRef>
              <c:f>Charts!$A$11:$A$17</c:f>
              <c:numCache>
                <c:formatCode>General</c:formatCode>
                <c:ptCount val="6"/>
                <c:pt idx="0">
                  <c:v>250.0</c:v>
                </c:pt>
                <c:pt idx="1">
                  <c:v>500.0</c:v>
                </c:pt>
                <c:pt idx="2">
                  <c:v>1000.0</c:v>
                </c:pt>
                <c:pt idx="3">
                  <c:v>1500.0</c:v>
                </c:pt>
                <c:pt idx="4">
                  <c:v>240.0</c:v>
                </c:pt>
                <c:pt idx="5">
                  <c:v>500.0</c:v>
                </c:pt>
              </c:numCache>
            </c:numRef>
          </c:xVal>
          <c:yVal>
            <c:numRef>
              <c:f>Charts!$B$11:$B$17</c:f>
              <c:numCache>
                <c:formatCode>General</c:formatCode>
                <c:ptCount val="6"/>
                <c:pt idx="0">
                  <c:v>3.0</c:v>
                </c:pt>
                <c:pt idx="1">
                  <c:v>3.6</c:v>
                </c:pt>
                <c:pt idx="2">
                  <c:v>4.9</c:v>
                </c:pt>
                <c:pt idx="3">
                  <c:v>6.0</c:v>
                </c:pt>
              </c:numCache>
            </c:numRef>
          </c:yVal>
          <c:smooth val="1"/>
        </c:ser>
        <c:ser>
          <c:idx val="1"/>
          <c:order val="1"/>
          <c:tx>
            <c:strRef>
              <c:f>Charts!$C$10</c:f>
              <c:strCache>
                <c:ptCount val="1"/>
                <c:pt idx="0">
                  <c:v>ILC - initial</c:v>
                </c:pt>
              </c:strCache>
            </c:strRef>
          </c:tx>
          <c:spPr>
            <a:ln>
              <a:noFill/>
            </a:ln>
          </c:spPr>
          <c:marker>
            <c:symbol val="circle"/>
            <c:size val="8"/>
            <c:spPr>
              <a:solidFill>
                <a:schemeClr val="tx1"/>
              </a:solidFill>
            </c:spPr>
          </c:marker>
          <c:xVal>
            <c:numRef>
              <c:f>Charts!$A$11:$A$17</c:f>
              <c:numCache>
                <c:formatCode>General</c:formatCode>
                <c:ptCount val="6"/>
                <c:pt idx="0">
                  <c:v>250.0</c:v>
                </c:pt>
                <c:pt idx="1">
                  <c:v>500.0</c:v>
                </c:pt>
                <c:pt idx="2">
                  <c:v>1000.0</c:v>
                </c:pt>
                <c:pt idx="3">
                  <c:v>1500.0</c:v>
                </c:pt>
                <c:pt idx="4">
                  <c:v>240.0</c:v>
                </c:pt>
                <c:pt idx="5">
                  <c:v>500.0</c:v>
                </c:pt>
              </c:numCache>
            </c:numRef>
          </c:xVal>
          <c:yVal>
            <c:numRef>
              <c:f>Charts!$C$11:$C$17</c:f>
              <c:numCache>
                <c:formatCode>General</c:formatCode>
                <c:ptCount val="6"/>
                <c:pt idx="4">
                  <c:v>0.75</c:v>
                </c:pt>
                <c:pt idx="5">
                  <c:v>1.8</c:v>
                </c:pt>
              </c:numCache>
            </c:numRef>
          </c:yVal>
          <c:smooth val="1"/>
        </c:ser>
        <c:dLbls>
          <c:showLegendKey val="0"/>
          <c:showVal val="0"/>
          <c:showCatName val="0"/>
          <c:showSerName val="0"/>
          <c:showPercent val="0"/>
          <c:showBubbleSize val="0"/>
        </c:dLbls>
        <c:axId val="-2002741688"/>
        <c:axId val="-2069909368"/>
      </c:scatterChart>
      <c:valAx>
        <c:axId val="-2002741688"/>
        <c:scaling>
          <c:orientation val="minMax"/>
        </c:scaling>
        <c:delete val="0"/>
        <c:axPos val="b"/>
        <c:majorGridlines/>
        <c:minorGridlines/>
        <c:title>
          <c:tx>
            <c:rich>
              <a:bodyPr/>
              <a:lstStyle/>
              <a:p>
                <a:pPr>
                  <a:defRPr sz="1200"/>
                </a:pPr>
                <a:r>
                  <a:rPr lang="en-US" sz="1200"/>
                  <a:t>E_cm (GeV)</a:t>
                </a:r>
              </a:p>
            </c:rich>
          </c:tx>
          <c:layout/>
          <c:overlay val="0"/>
        </c:title>
        <c:numFmt formatCode="General" sourceLinked="1"/>
        <c:majorTickMark val="out"/>
        <c:minorTickMark val="none"/>
        <c:tickLblPos val="low"/>
        <c:txPr>
          <a:bodyPr/>
          <a:lstStyle/>
          <a:p>
            <a:pPr>
              <a:defRPr sz="1200"/>
            </a:pPr>
            <a:endParaRPr lang="en-US"/>
          </a:p>
        </c:txPr>
        <c:crossAx val="-2069909368"/>
        <c:crosses val="autoZero"/>
        <c:crossBetween val="midCat"/>
      </c:valAx>
      <c:valAx>
        <c:axId val="-2069909368"/>
        <c:scaling>
          <c:logBase val="10.0"/>
          <c:orientation val="minMax"/>
        </c:scaling>
        <c:delete val="0"/>
        <c:axPos val="l"/>
        <c:majorGridlines/>
        <c:minorGridlines/>
        <c:title>
          <c:tx>
            <c:rich>
              <a:bodyPr rot="-5400000" vert="horz"/>
              <a:lstStyle/>
              <a:p>
                <a:pPr>
                  <a:defRPr sz="1200"/>
                </a:pPr>
                <a:r>
                  <a:rPr lang="en-US" sz="1200"/>
                  <a:t>Lumi (e 34)</a:t>
                </a:r>
              </a:p>
            </c:rich>
          </c:tx>
          <c:layout/>
          <c:overlay val="0"/>
        </c:title>
        <c:numFmt formatCode="General" sourceLinked="1"/>
        <c:majorTickMark val="out"/>
        <c:minorTickMark val="none"/>
        <c:tickLblPos val="nextTo"/>
        <c:txPr>
          <a:bodyPr/>
          <a:lstStyle/>
          <a:p>
            <a:pPr>
              <a:defRPr sz="1200"/>
            </a:pPr>
            <a:endParaRPr lang="en-US"/>
          </a:p>
        </c:txPr>
        <c:crossAx val="-2002741688"/>
        <c:crosses val="autoZero"/>
        <c:crossBetween val="midCat"/>
      </c:valAx>
    </c:plotArea>
    <c:legend>
      <c:legendPos val="r"/>
      <c:layout/>
      <c:overlay val="0"/>
      <c:txPr>
        <a:bodyPr/>
        <a:lstStyle/>
        <a:p>
          <a:pPr>
            <a:defRPr sz="1200"/>
          </a:pPr>
          <a:endParaRPr lang="en-US"/>
        </a:p>
      </c:txPr>
    </c:legend>
    <c:plotVisOnly val="1"/>
    <c:dispBlanksAs val="gap"/>
    <c:showDLblsOverMax val="0"/>
  </c:chart>
  <c:spPr>
    <a:solidFill>
      <a:srgbClr val="FFFF00"/>
    </a:solidFill>
    <a:ln w="28575">
      <a:solidFill>
        <a:srgbClr val="000000"/>
      </a:solidFill>
    </a:ln>
  </c:spPr>
  <c:externalData r:id="rId2">
    <c:autoUpdate val="0"/>
  </c:externalData>
</c:chartSpace>
</file>

<file path=ppt/diagrams/_rels/data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1" Type="http://schemas.openxmlformats.org/officeDocument/2006/relationships/image" Target="../media/image107.png"/><Relationship Id="rId2" Type="http://schemas.openxmlformats.org/officeDocument/2006/relationships/image" Target="../media/image10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1" Type="http://schemas.openxmlformats.org/officeDocument/2006/relationships/image" Target="../media/image107.png"/><Relationship Id="rId2" Type="http://schemas.openxmlformats.org/officeDocument/2006/relationships/image" Target="../media/image10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72E62-E710-2F42-ADB5-FB5649EBEEF1}"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275244E6-8880-EC46-BCD3-FBB1502E5D81}">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Comments</a:t>
          </a:r>
          <a:endParaRPr lang="en-US" dirty="0"/>
        </a:p>
      </dgm:t>
    </dgm:pt>
    <dgm:pt modelId="{2C2714DA-5D0A-3E47-868A-4D7387042611}" type="parTrans" cxnId="{3EE30AA7-C2E0-DA44-81E7-FFF0924685E8}">
      <dgm:prSet/>
      <dgm:spPr/>
      <dgm:t>
        <a:bodyPr/>
        <a:lstStyle/>
        <a:p>
          <a:endParaRPr lang="en-US"/>
        </a:p>
      </dgm:t>
    </dgm:pt>
    <dgm:pt modelId="{22BB98B3-318D-5C4A-A544-0FF09417F440}" type="sibTrans" cxnId="{3EE30AA7-C2E0-DA44-81E7-FFF0924685E8}">
      <dgm:prSet/>
      <dgm:spPr/>
      <dgm:t>
        <a:bodyPr/>
        <a:lstStyle/>
        <a:p>
          <a:endParaRPr lang="en-US"/>
        </a:p>
      </dgm:t>
    </dgm:pt>
    <dgm:pt modelId="{69B5BFCC-8114-1341-B74B-3A9C7BEA5434}">
      <dgm:prSet phldrT="[Text]"/>
      <dgm:spPr/>
      <dgm:t>
        <a:bodyPr/>
        <a:lstStyle/>
        <a:p>
          <a:r>
            <a:rPr lang="en-US" dirty="0" smtClean="0"/>
            <a:t>LEP2 nearly reached the Higgs</a:t>
          </a:r>
          <a:endParaRPr lang="en-US" dirty="0"/>
        </a:p>
      </dgm:t>
    </dgm:pt>
    <dgm:pt modelId="{EC0B49EF-30F2-0943-9249-DCC8C22EBA3D}" type="parTrans" cxnId="{5216E37E-F6A5-B743-B30F-647B4462DD30}">
      <dgm:prSet/>
      <dgm:spPr/>
      <dgm:t>
        <a:bodyPr/>
        <a:lstStyle/>
        <a:p>
          <a:endParaRPr lang="en-US"/>
        </a:p>
      </dgm:t>
    </dgm:pt>
    <dgm:pt modelId="{401E9A60-7DB3-7C46-92C7-32EC5C27E9C3}" type="sibTrans" cxnId="{5216E37E-F6A5-B743-B30F-647B4462DD30}">
      <dgm:prSet/>
      <dgm:spPr/>
      <dgm:t>
        <a:bodyPr/>
        <a:lstStyle/>
        <a:p>
          <a:endParaRPr lang="en-US"/>
        </a:p>
      </dgm:t>
    </dgm:pt>
    <dgm:pt modelId="{F9534CA9-889B-5349-8BAC-17CBF6E044EA}">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Technical Issues</a:t>
          </a:r>
          <a:endParaRPr lang="en-US" dirty="0"/>
        </a:p>
      </dgm:t>
    </dgm:pt>
    <dgm:pt modelId="{B39CA116-13D3-A141-91AA-B354F7D03A5B}" type="parTrans" cxnId="{EC166E21-EEFA-2348-87DE-BF6524B38277}">
      <dgm:prSet/>
      <dgm:spPr/>
      <dgm:t>
        <a:bodyPr/>
        <a:lstStyle/>
        <a:p>
          <a:endParaRPr lang="en-US"/>
        </a:p>
      </dgm:t>
    </dgm:pt>
    <dgm:pt modelId="{AE1F188C-CC2F-5A49-A432-A25A767E2B75}" type="sibTrans" cxnId="{EC166E21-EEFA-2348-87DE-BF6524B38277}">
      <dgm:prSet/>
      <dgm:spPr/>
      <dgm:t>
        <a:bodyPr/>
        <a:lstStyle/>
        <a:p>
          <a:endParaRPr lang="en-US"/>
        </a:p>
      </dgm:t>
    </dgm:pt>
    <dgm:pt modelId="{2A83D123-874E-144B-8197-2C8189B03CE4}">
      <dgm:prSet phldrT="[Text]"/>
      <dgm:spPr/>
      <dgm:t>
        <a:bodyPr/>
        <a:lstStyle/>
        <a:p>
          <a:r>
            <a:rPr lang="en-US" dirty="0" smtClean="0"/>
            <a:t>Synchrotron Radiation:</a:t>
          </a:r>
          <a:endParaRPr lang="en-US" dirty="0"/>
        </a:p>
      </dgm:t>
    </dgm:pt>
    <dgm:pt modelId="{EC489C83-2F08-C842-86CD-E6F535C27201}" type="parTrans" cxnId="{A264C30B-664E-964B-AE9B-06F1BA933615}">
      <dgm:prSet/>
      <dgm:spPr/>
      <dgm:t>
        <a:bodyPr/>
        <a:lstStyle/>
        <a:p>
          <a:endParaRPr lang="en-US"/>
        </a:p>
      </dgm:t>
    </dgm:pt>
    <dgm:pt modelId="{6DA4B57A-663B-A140-A999-58AA3F194814}" type="sibTrans" cxnId="{A264C30B-664E-964B-AE9B-06F1BA933615}">
      <dgm:prSet/>
      <dgm:spPr/>
      <dgm:t>
        <a:bodyPr/>
        <a:lstStyle/>
        <a:p>
          <a:endParaRPr lang="en-US"/>
        </a:p>
      </dgm:t>
    </dgm:pt>
    <dgm:pt modelId="{4E97CCCB-E98C-214B-BA16-B86AE2240978}">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Trends in the Discussion</a:t>
          </a:r>
          <a:endParaRPr lang="en-US" dirty="0"/>
        </a:p>
      </dgm:t>
    </dgm:pt>
    <dgm:pt modelId="{F5B5AFAC-0A54-8847-BF8A-673DF84F1D38}" type="parTrans" cxnId="{38B1E99F-2E09-0947-86D8-5D7E753DA1E4}">
      <dgm:prSet/>
      <dgm:spPr/>
      <dgm:t>
        <a:bodyPr/>
        <a:lstStyle/>
        <a:p>
          <a:endParaRPr lang="en-US"/>
        </a:p>
      </dgm:t>
    </dgm:pt>
    <dgm:pt modelId="{D616C6C4-AFA7-9449-8755-E5A334A72DD2}" type="sibTrans" cxnId="{38B1E99F-2E09-0947-86D8-5D7E753DA1E4}">
      <dgm:prSet/>
      <dgm:spPr/>
      <dgm:t>
        <a:bodyPr/>
        <a:lstStyle/>
        <a:p>
          <a:endParaRPr lang="en-US"/>
        </a:p>
      </dgm:t>
    </dgm:pt>
    <dgm:pt modelId="{4A42526C-66C4-7342-A848-F4A6C6C00294}">
      <dgm:prSet phldrT="[Text]"/>
      <dgm:spPr/>
      <dgm:t>
        <a:bodyPr/>
        <a:lstStyle/>
        <a:p>
          <a:r>
            <a:rPr lang="en-US" dirty="0" smtClean="0"/>
            <a:t>Re-use of the LEP tunnel (conflict w/LHC) as well as various site-filler options initially </a:t>
          </a:r>
          <a:r>
            <a:rPr lang="en-US" dirty="0" smtClean="0"/>
            <a:t>discussed</a:t>
          </a:r>
          <a:endParaRPr lang="en-US" dirty="0"/>
        </a:p>
      </dgm:t>
    </dgm:pt>
    <dgm:pt modelId="{4AEFC362-5763-7E46-B679-1C5A2F845166}" type="parTrans" cxnId="{8EB9EC37-537B-2D4F-8EC0-179B0E0D7F7B}">
      <dgm:prSet/>
      <dgm:spPr/>
      <dgm:t>
        <a:bodyPr/>
        <a:lstStyle/>
        <a:p>
          <a:endParaRPr lang="en-US"/>
        </a:p>
      </dgm:t>
    </dgm:pt>
    <dgm:pt modelId="{808168D9-501C-764F-9C1F-AB5661804F60}" type="sibTrans" cxnId="{8EB9EC37-537B-2D4F-8EC0-179B0E0D7F7B}">
      <dgm:prSet/>
      <dgm:spPr/>
      <dgm:t>
        <a:bodyPr/>
        <a:lstStyle/>
        <a:p>
          <a:endParaRPr lang="en-US"/>
        </a:p>
      </dgm:t>
    </dgm:pt>
    <dgm:pt modelId="{0CD26147-A3CE-0249-8BAA-D2FF03821B33}">
      <dgm:prSet phldrT="[Text]"/>
      <dgm:spPr/>
      <dgm:t>
        <a:bodyPr/>
        <a:lstStyle/>
        <a:p>
          <a:r>
            <a:rPr lang="en-US" dirty="0" smtClean="0"/>
            <a:t>Rings are robust and well-understood technology</a:t>
          </a:r>
          <a:endParaRPr lang="en-US" dirty="0"/>
        </a:p>
      </dgm:t>
    </dgm:pt>
    <dgm:pt modelId="{723F4263-DAE5-254B-BF12-3F102F8BFA31}" type="parTrans" cxnId="{8C2E82C9-20D7-A041-AC96-C820E662FCF8}">
      <dgm:prSet/>
      <dgm:spPr/>
      <dgm:t>
        <a:bodyPr/>
        <a:lstStyle/>
        <a:p>
          <a:endParaRPr lang="en-US"/>
        </a:p>
      </dgm:t>
    </dgm:pt>
    <dgm:pt modelId="{9E74C9C9-1145-6249-92D5-F924DCF1288E}" type="sibTrans" cxnId="{8C2E82C9-20D7-A041-AC96-C820E662FCF8}">
      <dgm:prSet/>
      <dgm:spPr/>
      <dgm:t>
        <a:bodyPr/>
        <a:lstStyle/>
        <a:p>
          <a:endParaRPr lang="en-US"/>
        </a:p>
      </dgm:t>
    </dgm:pt>
    <dgm:pt modelId="{7CC3D277-3F17-9F48-B22D-08332393C437}">
      <dgm:prSet phldrT="[Text]"/>
      <dgm:spPr/>
      <dgm:t>
        <a:bodyPr/>
        <a:lstStyle/>
        <a:p>
          <a:r>
            <a:rPr lang="en-US" dirty="0" smtClean="0"/>
            <a:t>RF Efficiency</a:t>
          </a:r>
          <a:endParaRPr lang="en-US" dirty="0"/>
        </a:p>
      </dgm:t>
    </dgm:pt>
    <dgm:pt modelId="{EA534E4D-63F3-2A4A-97FE-F9F7361202AF}" type="parTrans" cxnId="{92DC7248-143B-FF40-B157-B7DCAF2833EC}">
      <dgm:prSet/>
      <dgm:spPr/>
      <dgm:t>
        <a:bodyPr/>
        <a:lstStyle/>
        <a:p>
          <a:endParaRPr lang="en-US"/>
        </a:p>
      </dgm:t>
    </dgm:pt>
    <dgm:pt modelId="{38B3BD7C-C3CC-5346-92AC-F4DD086EF62F}" type="sibTrans" cxnId="{92DC7248-143B-FF40-B157-B7DCAF2833EC}">
      <dgm:prSet/>
      <dgm:spPr/>
      <dgm:t>
        <a:bodyPr/>
        <a:lstStyle/>
        <a:p>
          <a:endParaRPr lang="en-US"/>
        </a:p>
      </dgm:t>
    </dgm:pt>
    <dgm:pt modelId="{6600E630-D969-984F-8FB7-B6FD30DAEABD}">
      <dgm:prSet phldrT="[Text]"/>
      <dgm:spPr/>
      <dgm:t>
        <a:bodyPr/>
        <a:lstStyle/>
        <a:p>
          <a:r>
            <a:rPr lang="en-US" dirty="0" smtClean="0"/>
            <a:t>Energy Bandwidth</a:t>
          </a:r>
          <a:endParaRPr lang="en-US" dirty="0"/>
        </a:p>
      </dgm:t>
    </dgm:pt>
    <dgm:pt modelId="{D11EE934-A48A-9E44-AC66-35BF348330AC}" type="parTrans" cxnId="{5EB76CFD-6BFA-4F4B-BED9-13750D923242}">
      <dgm:prSet/>
      <dgm:spPr/>
      <dgm:t>
        <a:bodyPr/>
        <a:lstStyle/>
        <a:p>
          <a:endParaRPr lang="en-US"/>
        </a:p>
      </dgm:t>
    </dgm:pt>
    <dgm:pt modelId="{25508E90-90D1-A041-A425-1563336805C2}" type="sibTrans" cxnId="{5EB76CFD-6BFA-4F4B-BED9-13750D923242}">
      <dgm:prSet/>
      <dgm:spPr/>
      <dgm:t>
        <a:bodyPr/>
        <a:lstStyle/>
        <a:p>
          <a:endParaRPr lang="en-US"/>
        </a:p>
      </dgm:t>
    </dgm:pt>
    <dgm:pt modelId="{9FF9F29E-A9B8-D842-871A-9F3990635260}">
      <dgm:prSet phldrT="[Text]"/>
      <dgm:spPr/>
      <dgm:t>
        <a:bodyPr/>
        <a:lstStyle/>
        <a:p>
          <a:r>
            <a:rPr lang="en-US" dirty="0" smtClean="0"/>
            <a:t>Takes a longer term view</a:t>
          </a:r>
          <a:endParaRPr lang="en-US" dirty="0"/>
        </a:p>
      </dgm:t>
    </dgm:pt>
    <dgm:pt modelId="{6C8F3712-98F6-4340-B502-BD0E1CE8ACEA}" type="parTrans" cxnId="{AAC1B7DD-E6E2-5A4A-97B4-9442EE3E568E}">
      <dgm:prSet/>
      <dgm:spPr/>
      <dgm:t>
        <a:bodyPr/>
        <a:lstStyle/>
        <a:p>
          <a:endParaRPr lang="en-US"/>
        </a:p>
      </dgm:t>
    </dgm:pt>
    <dgm:pt modelId="{9307B8A8-F48E-FC49-BB68-BD9BA3584A35}" type="sibTrans" cxnId="{AAC1B7DD-E6E2-5A4A-97B4-9442EE3E568E}">
      <dgm:prSet/>
      <dgm:spPr/>
      <dgm:t>
        <a:bodyPr/>
        <a:lstStyle/>
        <a:p>
          <a:endParaRPr lang="en-US"/>
        </a:p>
      </dgm:t>
    </dgm:pt>
    <dgm:pt modelId="{5F7572C5-CA98-0C40-AE30-49F04B1B4F85}">
      <dgm:prSet phldrT="[Text]"/>
      <dgm:spPr/>
      <dgm:t>
        <a:bodyPr/>
        <a:lstStyle/>
        <a:p>
          <a:r>
            <a:rPr lang="en-US" dirty="0" smtClean="0"/>
            <a:t>Limits SR issues</a:t>
          </a:r>
          <a:endParaRPr lang="en-US" dirty="0"/>
        </a:p>
      </dgm:t>
    </dgm:pt>
    <dgm:pt modelId="{0978650D-389B-8246-93A7-DA3DF728F634}" type="parTrans" cxnId="{C9AACA1F-C118-9C4A-BCCD-DBCB42A45E1D}">
      <dgm:prSet/>
      <dgm:spPr/>
      <dgm:t>
        <a:bodyPr/>
        <a:lstStyle/>
        <a:p>
          <a:endParaRPr lang="en-US"/>
        </a:p>
      </dgm:t>
    </dgm:pt>
    <dgm:pt modelId="{B60DDB2A-3A00-CA46-9C5B-67290DDF1507}" type="sibTrans" cxnId="{C9AACA1F-C118-9C4A-BCCD-DBCB42A45E1D}">
      <dgm:prSet/>
      <dgm:spPr/>
      <dgm:t>
        <a:bodyPr/>
        <a:lstStyle/>
        <a:p>
          <a:endParaRPr lang="en-US"/>
        </a:p>
      </dgm:t>
    </dgm:pt>
    <dgm:pt modelId="{EE774AE7-AD2D-8C4B-B6B1-35EE6C82AD8F}">
      <dgm:prSet phldrT="[Text]"/>
      <dgm:spPr/>
      <dgm:t>
        <a:bodyPr/>
        <a:lstStyle/>
        <a:p>
          <a:r>
            <a:rPr lang="en-US" dirty="0" smtClean="0"/>
            <a:t>Collective Effects</a:t>
          </a:r>
          <a:endParaRPr lang="en-US" dirty="0"/>
        </a:p>
      </dgm:t>
    </dgm:pt>
    <dgm:pt modelId="{541E04A7-36F1-F345-92D2-41EDC104359B}" type="parTrans" cxnId="{C42F4C57-5590-3744-8236-92B9C630344C}">
      <dgm:prSet/>
      <dgm:spPr/>
      <dgm:t>
        <a:bodyPr/>
        <a:lstStyle/>
        <a:p>
          <a:endParaRPr lang="en-US"/>
        </a:p>
      </dgm:t>
    </dgm:pt>
    <dgm:pt modelId="{3D26BCAA-9218-6B4A-A4B2-A68E28A680E3}" type="sibTrans" cxnId="{C42F4C57-5590-3744-8236-92B9C630344C}">
      <dgm:prSet/>
      <dgm:spPr/>
      <dgm:t>
        <a:bodyPr/>
        <a:lstStyle/>
        <a:p>
          <a:endParaRPr lang="en-US"/>
        </a:p>
      </dgm:t>
    </dgm:pt>
    <dgm:pt modelId="{C8718649-2EC8-CC47-98B6-D3E4497ECC13}">
      <dgm:prSet phldrT="[Text]"/>
      <dgm:spPr/>
      <dgm:t>
        <a:bodyPr/>
        <a:lstStyle/>
        <a:p>
          <a:r>
            <a:rPr lang="en-US" dirty="0" smtClean="0"/>
            <a:t>Beam Lifetime (~10</a:t>
          </a:r>
          <a:r>
            <a:rPr lang="en-US" baseline="30000" dirty="0" smtClean="0"/>
            <a:t>3</a:t>
          </a:r>
          <a:r>
            <a:rPr lang="en-US" baseline="0" dirty="0" smtClean="0"/>
            <a:t> sec)</a:t>
          </a:r>
          <a:r>
            <a:rPr lang="en-US" dirty="0" smtClean="0"/>
            <a:t> and Top-Up Injection</a:t>
          </a:r>
          <a:endParaRPr lang="en-US" dirty="0"/>
        </a:p>
      </dgm:t>
    </dgm:pt>
    <dgm:pt modelId="{F1A1940A-98B2-7440-9C88-61FAD92EBCE6}" type="parTrans" cxnId="{B17B561C-176D-7D4B-A37B-C3F7C5EFB750}">
      <dgm:prSet/>
      <dgm:spPr/>
      <dgm:t>
        <a:bodyPr/>
        <a:lstStyle/>
        <a:p>
          <a:endParaRPr lang="en-US"/>
        </a:p>
      </dgm:t>
    </dgm:pt>
    <dgm:pt modelId="{07BDFAA5-729E-444C-AAF9-8F3922F5CAF7}" type="sibTrans" cxnId="{B17B561C-176D-7D4B-A37B-C3F7C5EFB750}">
      <dgm:prSet/>
      <dgm:spPr/>
      <dgm:t>
        <a:bodyPr/>
        <a:lstStyle/>
        <a:p>
          <a:endParaRPr lang="en-US"/>
        </a:p>
      </dgm:t>
    </dgm:pt>
    <dgm:pt modelId="{113FC432-6C00-C14B-A70D-D6DD39C9F5F2}">
      <dgm:prSet phldrT="[Text]"/>
      <dgm:spPr/>
      <dgm:t>
        <a:bodyPr/>
        <a:lstStyle/>
        <a:p>
          <a:r>
            <a:rPr lang="en-US" dirty="0" smtClean="0"/>
            <a:t>Current </a:t>
          </a:r>
          <a:r>
            <a:rPr lang="en-US" dirty="0" smtClean="0"/>
            <a:t>focus: 80-100km ring leading to a </a:t>
          </a:r>
          <a:br>
            <a:rPr lang="en-US" dirty="0" smtClean="0"/>
          </a:br>
          <a:r>
            <a:rPr lang="en-US" dirty="0" smtClean="0"/>
            <a:t>100 TeV scale hadron collider (VHE-LHC/VLHC)</a:t>
          </a:r>
          <a:endParaRPr lang="en-US" dirty="0"/>
        </a:p>
      </dgm:t>
    </dgm:pt>
    <dgm:pt modelId="{7788C704-C27A-B54A-B965-F5644474E733}" type="sibTrans" cxnId="{F7CE8C07-0693-CA42-8D0F-CAECF5714580}">
      <dgm:prSet/>
      <dgm:spPr/>
      <dgm:t>
        <a:bodyPr/>
        <a:lstStyle/>
        <a:p>
          <a:endParaRPr lang="en-US"/>
        </a:p>
      </dgm:t>
    </dgm:pt>
    <dgm:pt modelId="{86D780B7-5482-414A-8BA8-79D8BED2D946}" type="parTrans" cxnId="{F7CE8C07-0693-CA42-8D0F-CAECF5714580}">
      <dgm:prSet/>
      <dgm:spPr/>
      <dgm:t>
        <a:bodyPr/>
        <a:lstStyle/>
        <a:p>
          <a:endParaRPr lang="en-US"/>
        </a:p>
      </dgm:t>
    </dgm:pt>
    <dgm:pt modelId="{6BDE09C6-9B1A-BC48-8F09-7C2710922A92}">
      <dgm:prSet phldrT="[Text]"/>
      <dgm:spPr/>
      <dgm:t>
        <a:bodyPr/>
        <a:lstStyle/>
        <a:p>
          <a:r>
            <a:rPr lang="en-US" dirty="0" smtClean="0"/>
            <a:t>CERN and Chinese </a:t>
          </a:r>
          <a:r>
            <a:rPr lang="en-US" dirty="0" err="1" smtClean="0"/>
            <a:t>Inititatives</a:t>
          </a:r>
          <a:endParaRPr lang="en-US" dirty="0"/>
        </a:p>
      </dgm:t>
    </dgm:pt>
    <dgm:pt modelId="{6E73240F-CCE0-4748-B564-193C6D206193}" type="parTrans" cxnId="{ABF801E9-02E5-D147-ACAF-13C6C4C1FC6E}">
      <dgm:prSet/>
      <dgm:spPr/>
      <dgm:t>
        <a:bodyPr/>
        <a:lstStyle/>
        <a:p>
          <a:endParaRPr lang="en-US"/>
        </a:p>
      </dgm:t>
    </dgm:pt>
    <dgm:pt modelId="{C200605D-1C21-744D-8CDE-53F1AE8DECEE}" type="sibTrans" cxnId="{ABF801E9-02E5-D147-ACAF-13C6C4C1FC6E}">
      <dgm:prSet/>
      <dgm:spPr/>
      <dgm:t>
        <a:bodyPr/>
        <a:lstStyle/>
        <a:p>
          <a:endParaRPr lang="en-US"/>
        </a:p>
      </dgm:t>
    </dgm:pt>
    <dgm:pt modelId="{2943C575-C6D3-5D4B-A179-E507275B00A0}" type="pres">
      <dgm:prSet presAssocID="{DC572E62-E710-2F42-ADB5-FB5649EBEEF1}" presName="Name0" presStyleCnt="0">
        <dgm:presLayoutVars>
          <dgm:dir/>
          <dgm:animLvl val="lvl"/>
          <dgm:resizeHandles val="exact"/>
        </dgm:presLayoutVars>
      </dgm:prSet>
      <dgm:spPr/>
      <dgm:t>
        <a:bodyPr/>
        <a:lstStyle/>
        <a:p>
          <a:endParaRPr lang="en-US"/>
        </a:p>
      </dgm:t>
    </dgm:pt>
    <dgm:pt modelId="{52DF37F4-FF76-0741-82C5-9305E8C88562}" type="pres">
      <dgm:prSet presAssocID="{275244E6-8880-EC46-BCD3-FBB1502E5D81}" presName="linNode" presStyleCnt="0"/>
      <dgm:spPr/>
    </dgm:pt>
    <dgm:pt modelId="{BD5A2C59-5AC8-A64C-B2D8-273140D69B60}" type="pres">
      <dgm:prSet presAssocID="{275244E6-8880-EC46-BCD3-FBB1502E5D81}" presName="parentText" presStyleLbl="node1" presStyleIdx="0" presStyleCnt="3" custScaleY="54967">
        <dgm:presLayoutVars>
          <dgm:chMax val="1"/>
          <dgm:bulletEnabled val="1"/>
        </dgm:presLayoutVars>
      </dgm:prSet>
      <dgm:spPr/>
      <dgm:t>
        <a:bodyPr/>
        <a:lstStyle/>
        <a:p>
          <a:endParaRPr lang="en-US"/>
        </a:p>
      </dgm:t>
    </dgm:pt>
    <dgm:pt modelId="{C998673A-7FBB-A340-9D63-6A1E8036BA62}" type="pres">
      <dgm:prSet presAssocID="{275244E6-8880-EC46-BCD3-FBB1502E5D81}" presName="descendantText" presStyleLbl="alignAccFollowNode1" presStyleIdx="0" presStyleCnt="3" custScaleX="131079" custScaleY="54917">
        <dgm:presLayoutVars>
          <dgm:bulletEnabled val="1"/>
        </dgm:presLayoutVars>
      </dgm:prSet>
      <dgm:spPr/>
      <dgm:t>
        <a:bodyPr/>
        <a:lstStyle/>
        <a:p>
          <a:endParaRPr lang="en-US"/>
        </a:p>
      </dgm:t>
    </dgm:pt>
    <dgm:pt modelId="{E9E9956A-8FA7-7F40-9E7D-A136B0E6D3AD}" type="pres">
      <dgm:prSet presAssocID="{22BB98B3-318D-5C4A-A544-0FF09417F440}" presName="sp" presStyleCnt="0"/>
      <dgm:spPr/>
    </dgm:pt>
    <dgm:pt modelId="{C879EB6C-F369-DB4C-9D34-1656598E8679}" type="pres">
      <dgm:prSet presAssocID="{F9534CA9-889B-5349-8BAC-17CBF6E044EA}" presName="linNode" presStyleCnt="0"/>
      <dgm:spPr/>
    </dgm:pt>
    <dgm:pt modelId="{9BE74956-81F9-6648-B55F-FA273F1A7BD0}" type="pres">
      <dgm:prSet presAssocID="{F9534CA9-889B-5349-8BAC-17CBF6E044EA}" presName="parentText" presStyleLbl="node1" presStyleIdx="1" presStyleCnt="3" custScaleY="75722">
        <dgm:presLayoutVars>
          <dgm:chMax val="1"/>
          <dgm:bulletEnabled val="1"/>
        </dgm:presLayoutVars>
      </dgm:prSet>
      <dgm:spPr/>
      <dgm:t>
        <a:bodyPr/>
        <a:lstStyle/>
        <a:p>
          <a:endParaRPr lang="en-US"/>
        </a:p>
      </dgm:t>
    </dgm:pt>
    <dgm:pt modelId="{30AFB2DF-B43A-EE41-BA9B-03CFEF7B1075}" type="pres">
      <dgm:prSet presAssocID="{F9534CA9-889B-5349-8BAC-17CBF6E044EA}" presName="descendantText" presStyleLbl="alignAccFollowNode1" presStyleIdx="1" presStyleCnt="3" custScaleX="133098" custScaleY="89994">
        <dgm:presLayoutVars>
          <dgm:bulletEnabled val="1"/>
        </dgm:presLayoutVars>
      </dgm:prSet>
      <dgm:spPr/>
      <dgm:t>
        <a:bodyPr/>
        <a:lstStyle/>
        <a:p>
          <a:endParaRPr lang="en-US"/>
        </a:p>
      </dgm:t>
    </dgm:pt>
    <dgm:pt modelId="{43DF7F14-BE6B-B64B-8F4F-42B164412D7F}" type="pres">
      <dgm:prSet presAssocID="{AE1F188C-CC2F-5A49-A432-A25A767E2B75}" presName="sp" presStyleCnt="0"/>
      <dgm:spPr/>
    </dgm:pt>
    <dgm:pt modelId="{93B23EC9-C242-4242-9001-BE33F0246945}" type="pres">
      <dgm:prSet presAssocID="{4E97CCCB-E98C-214B-BA16-B86AE2240978}" presName="linNode" presStyleCnt="0"/>
      <dgm:spPr/>
    </dgm:pt>
    <dgm:pt modelId="{9BFEE267-4A7D-8043-9543-F9909F875E6A}" type="pres">
      <dgm:prSet presAssocID="{4E97CCCB-E98C-214B-BA16-B86AE2240978}" presName="parentText" presStyleLbl="node1" presStyleIdx="2" presStyleCnt="3" custScaleX="88136">
        <dgm:presLayoutVars>
          <dgm:chMax val="1"/>
          <dgm:bulletEnabled val="1"/>
        </dgm:presLayoutVars>
      </dgm:prSet>
      <dgm:spPr/>
      <dgm:t>
        <a:bodyPr/>
        <a:lstStyle/>
        <a:p>
          <a:endParaRPr lang="en-US"/>
        </a:p>
      </dgm:t>
    </dgm:pt>
    <dgm:pt modelId="{EFCF7B54-DF07-8A48-A8DB-82DAFDAD529B}" type="pres">
      <dgm:prSet presAssocID="{4E97CCCB-E98C-214B-BA16-B86AE2240978}" presName="descendantText" presStyleLbl="alignAccFollowNode1" presStyleIdx="2" presStyleCnt="3" custScaleX="115688" custScaleY="125463">
        <dgm:presLayoutVars>
          <dgm:bulletEnabled val="1"/>
        </dgm:presLayoutVars>
      </dgm:prSet>
      <dgm:spPr/>
      <dgm:t>
        <a:bodyPr/>
        <a:lstStyle/>
        <a:p>
          <a:endParaRPr lang="en-US"/>
        </a:p>
      </dgm:t>
    </dgm:pt>
  </dgm:ptLst>
  <dgm:cxnLst>
    <dgm:cxn modelId="{ABF801E9-02E5-D147-ACAF-13C6C4C1FC6E}" srcId="{113FC432-6C00-C14B-A70D-D6DD39C9F5F2}" destId="{6BDE09C6-9B1A-BC48-8F09-7C2710922A92}" srcOrd="2" destOrd="0" parTransId="{6E73240F-CCE0-4748-B564-193C6D206193}" sibTransId="{C200605D-1C21-744D-8CDE-53F1AE8DECEE}"/>
    <dgm:cxn modelId="{B18583FC-57CF-1049-AFC6-F8F0821D014D}" type="presOf" srcId="{6BDE09C6-9B1A-BC48-8F09-7C2710922A92}" destId="{EFCF7B54-DF07-8A48-A8DB-82DAFDAD529B}" srcOrd="0" destOrd="4" presId="urn:microsoft.com/office/officeart/2005/8/layout/vList5"/>
    <dgm:cxn modelId="{C9AACA1F-C118-9C4A-BCCD-DBCB42A45E1D}" srcId="{113FC432-6C00-C14B-A70D-D6DD39C9F5F2}" destId="{5F7572C5-CA98-0C40-AE30-49F04B1B4F85}" srcOrd="1" destOrd="0" parTransId="{0978650D-389B-8246-93A7-DA3DF728F634}" sibTransId="{B60DDB2A-3A00-CA46-9C5B-67290DDF1507}"/>
    <dgm:cxn modelId="{9BADF891-CB93-124C-BF9F-BDBD569A915E}" type="presOf" srcId="{EE774AE7-AD2D-8C4B-B6B1-35EE6C82AD8F}" destId="{30AFB2DF-B43A-EE41-BA9B-03CFEF7B1075}" srcOrd="0" destOrd="3" presId="urn:microsoft.com/office/officeart/2005/8/layout/vList5"/>
    <dgm:cxn modelId="{5216E37E-F6A5-B743-B30F-647B4462DD30}" srcId="{275244E6-8880-EC46-BCD3-FBB1502E5D81}" destId="{69B5BFCC-8114-1341-B74B-3A9C7BEA5434}" srcOrd="0" destOrd="0" parTransId="{EC0B49EF-30F2-0943-9249-DCC8C22EBA3D}" sibTransId="{401E9A60-7DB3-7C46-92C7-32EC5C27E9C3}"/>
    <dgm:cxn modelId="{B17B561C-176D-7D4B-A37B-C3F7C5EFB750}" srcId="{F9534CA9-889B-5349-8BAC-17CBF6E044EA}" destId="{C8718649-2EC8-CC47-98B6-D3E4497ECC13}" srcOrd="2" destOrd="0" parTransId="{F1A1940A-98B2-7440-9C88-61FAD92EBCE6}" sibTransId="{07BDFAA5-729E-444C-AAF9-8F3922F5CAF7}"/>
    <dgm:cxn modelId="{7CA29D92-8160-6D46-9A75-CD9286796AD4}" type="presOf" srcId="{C8718649-2EC8-CC47-98B6-D3E4497ECC13}" destId="{30AFB2DF-B43A-EE41-BA9B-03CFEF7B1075}" srcOrd="0" destOrd="2" presId="urn:microsoft.com/office/officeart/2005/8/layout/vList5"/>
    <dgm:cxn modelId="{3C6AC687-DAC6-5F4A-92EA-9CA79AF86E14}" type="presOf" srcId="{2A83D123-874E-144B-8197-2C8189B03CE4}" destId="{30AFB2DF-B43A-EE41-BA9B-03CFEF7B1075}" srcOrd="0" destOrd="0" presId="urn:microsoft.com/office/officeart/2005/8/layout/vList5"/>
    <dgm:cxn modelId="{C42F4C57-5590-3744-8236-92B9C630344C}" srcId="{F9534CA9-889B-5349-8BAC-17CBF6E044EA}" destId="{EE774AE7-AD2D-8C4B-B6B1-35EE6C82AD8F}" srcOrd="3" destOrd="0" parTransId="{541E04A7-36F1-F345-92D2-41EDC104359B}" sibTransId="{3D26BCAA-9218-6B4A-A4B2-A68E28A680E3}"/>
    <dgm:cxn modelId="{F7CE8C07-0693-CA42-8D0F-CAECF5714580}" srcId="{4E97CCCB-E98C-214B-BA16-B86AE2240978}" destId="{113FC432-6C00-C14B-A70D-D6DD39C9F5F2}" srcOrd="1" destOrd="0" parTransId="{86D780B7-5482-414A-8BA8-79D8BED2D946}" sibTransId="{7788C704-C27A-B54A-B965-F5644474E733}"/>
    <dgm:cxn modelId="{F029A533-24C9-D040-8C05-014724872824}" type="presOf" srcId="{6600E630-D969-984F-8FB7-B6FD30DAEABD}" destId="{30AFB2DF-B43A-EE41-BA9B-03CFEF7B1075}" srcOrd="0" destOrd="4" presId="urn:microsoft.com/office/officeart/2005/8/layout/vList5"/>
    <dgm:cxn modelId="{0DB829E7-6AD3-BD4F-9158-8919D1B209F5}" type="presOf" srcId="{69B5BFCC-8114-1341-B74B-3A9C7BEA5434}" destId="{C998673A-7FBB-A340-9D63-6A1E8036BA62}" srcOrd="0" destOrd="0" presId="urn:microsoft.com/office/officeart/2005/8/layout/vList5"/>
    <dgm:cxn modelId="{5EB76CFD-6BFA-4F4B-BED9-13750D923242}" srcId="{F9534CA9-889B-5349-8BAC-17CBF6E044EA}" destId="{6600E630-D969-984F-8FB7-B6FD30DAEABD}" srcOrd="4" destOrd="0" parTransId="{D11EE934-A48A-9E44-AC66-35BF348330AC}" sibTransId="{25508E90-90D1-A041-A425-1563336805C2}"/>
    <dgm:cxn modelId="{8EB9EC37-537B-2D4F-8EC0-179B0E0D7F7B}" srcId="{4E97CCCB-E98C-214B-BA16-B86AE2240978}" destId="{4A42526C-66C4-7342-A848-F4A6C6C00294}" srcOrd="0" destOrd="0" parTransId="{4AEFC362-5763-7E46-B679-1C5A2F845166}" sibTransId="{808168D9-501C-764F-9C1F-AB5661804F60}"/>
    <dgm:cxn modelId="{E70FDF97-6A47-B446-81A1-1AEA7B99763D}" type="presOf" srcId="{9FF9F29E-A9B8-D842-871A-9F3990635260}" destId="{EFCF7B54-DF07-8A48-A8DB-82DAFDAD529B}" srcOrd="0" destOrd="2" presId="urn:microsoft.com/office/officeart/2005/8/layout/vList5"/>
    <dgm:cxn modelId="{B8B93AE9-2FF1-6A40-BF32-1B35405E794B}" type="presOf" srcId="{0CD26147-A3CE-0249-8BAA-D2FF03821B33}" destId="{C998673A-7FBB-A340-9D63-6A1E8036BA62}" srcOrd="0" destOrd="1" presId="urn:microsoft.com/office/officeart/2005/8/layout/vList5"/>
    <dgm:cxn modelId="{38B1E99F-2E09-0947-86D8-5D7E753DA1E4}" srcId="{DC572E62-E710-2F42-ADB5-FB5649EBEEF1}" destId="{4E97CCCB-E98C-214B-BA16-B86AE2240978}" srcOrd="2" destOrd="0" parTransId="{F5B5AFAC-0A54-8847-BF8A-673DF84F1D38}" sibTransId="{D616C6C4-AFA7-9449-8755-E5A334A72DD2}"/>
    <dgm:cxn modelId="{92DC7248-143B-FF40-B157-B7DCAF2833EC}" srcId="{F9534CA9-889B-5349-8BAC-17CBF6E044EA}" destId="{7CC3D277-3F17-9F48-B22D-08332393C437}" srcOrd="1" destOrd="0" parTransId="{EA534E4D-63F3-2A4A-97FE-F9F7361202AF}" sibTransId="{38B3BD7C-C3CC-5346-92AC-F4DD086EF62F}"/>
    <dgm:cxn modelId="{3EE30AA7-C2E0-DA44-81E7-FFF0924685E8}" srcId="{DC572E62-E710-2F42-ADB5-FB5649EBEEF1}" destId="{275244E6-8880-EC46-BCD3-FBB1502E5D81}" srcOrd="0" destOrd="0" parTransId="{2C2714DA-5D0A-3E47-868A-4D7387042611}" sibTransId="{22BB98B3-318D-5C4A-A544-0FF09417F440}"/>
    <dgm:cxn modelId="{B0DD052A-8EC9-4A4B-9F1F-F5C154C26274}" type="presOf" srcId="{7CC3D277-3F17-9F48-B22D-08332393C437}" destId="{30AFB2DF-B43A-EE41-BA9B-03CFEF7B1075}" srcOrd="0" destOrd="1" presId="urn:microsoft.com/office/officeart/2005/8/layout/vList5"/>
    <dgm:cxn modelId="{10C1DAB0-F71D-B34A-9483-2B80E44CEA7E}" type="presOf" srcId="{5F7572C5-CA98-0C40-AE30-49F04B1B4F85}" destId="{EFCF7B54-DF07-8A48-A8DB-82DAFDAD529B}" srcOrd="0" destOrd="3" presId="urn:microsoft.com/office/officeart/2005/8/layout/vList5"/>
    <dgm:cxn modelId="{FD924FDA-F686-254B-87E3-80AE83E28CDE}" type="presOf" srcId="{DC572E62-E710-2F42-ADB5-FB5649EBEEF1}" destId="{2943C575-C6D3-5D4B-A179-E507275B00A0}" srcOrd="0" destOrd="0" presId="urn:microsoft.com/office/officeart/2005/8/layout/vList5"/>
    <dgm:cxn modelId="{EC166E21-EEFA-2348-87DE-BF6524B38277}" srcId="{DC572E62-E710-2F42-ADB5-FB5649EBEEF1}" destId="{F9534CA9-889B-5349-8BAC-17CBF6E044EA}" srcOrd="1" destOrd="0" parTransId="{B39CA116-13D3-A141-91AA-B354F7D03A5B}" sibTransId="{AE1F188C-CC2F-5A49-A432-A25A767E2B75}"/>
    <dgm:cxn modelId="{A264C30B-664E-964B-AE9B-06F1BA933615}" srcId="{F9534CA9-889B-5349-8BAC-17CBF6E044EA}" destId="{2A83D123-874E-144B-8197-2C8189B03CE4}" srcOrd="0" destOrd="0" parTransId="{EC489C83-2F08-C842-86CD-E6F535C27201}" sibTransId="{6DA4B57A-663B-A140-A999-58AA3F194814}"/>
    <dgm:cxn modelId="{E4512227-79E5-314F-A57A-DD9C30FB63BA}" type="presOf" srcId="{F9534CA9-889B-5349-8BAC-17CBF6E044EA}" destId="{9BE74956-81F9-6648-B55F-FA273F1A7BD0}" srcOrd="0" destOrd="0" presId="urn:microsoft.com/office/officeart/2005/8/layout/vList5"/>
    <dgm:cxn modelId="{6B8B9B31-7478-664D-A273-CBBEF7393E26}" type="presOf" srcId="{4A42526C-66C4-7342-A848-F4A6C6C00294}" destId="{EFCF7B54-DF07-8A48-A8DB-82DAFDAD529B}" srcOrd="0" destOrd="0" presId="urn:microsoft.com/office/officeart/2005/8/layout/vList5"/>
    <dgm:cxn modelId="{8C2E82C9-20D7-A041-AC96-C820E662FCF8}" srcId="{275244E6-8880-EC46-BCD3-FBB1502E5D81}" destId="{0CD26147-A3CE-0249-8BAA-D2FF03821B33}" srcOrd="1" destOrd="0" parTransId="{723F4263-DAE5-254B-BF12-3F102F8BFA31}" sibTransId="{9E74C9C9-1145-6249-92D5-F924DCF1288E}"/>
    <dgm:cxn modelId="{6C313C15-3154-834A-B3A9-9374F65675E2}" type="presOf" srcId="{4E97CCCB-E98C-214B-BA16-B86AE2240978}" destId="{9BFEE267-4A7D-8043-9543-F9909F875E6A}" srcOrd="0" destOrd="0" presId="urn:microsoft.com/office/officeart/2005/8/layout/vList5"/>
    <dgm:cxn modelId="{78C7F5DD-8BDA-D243-B5D9-025205D078AA}" type="presOf" srcId="{113FC432-6C00-C14B-A70D-D6DD39C9F5F2}" destId="{EFCF7B54-DF07-8A48-A8DB-82DAFDAD529B}" srcOrd="0" destOrd="1" presId="urn:microsoft.com/office/officeart/2005/8/layout/vList5"/>
    <dgm:cxn modelId="{C5B04DD2-4632-E343-8F0D-E8B8A468221F}" type="presOf" srcId="{275244E6-8880-EC46-BCD3-FBB1502E5D81}" destId="{BD5A2C59-5AC8-A64C-B2D8-273140D69B60}" srcOrd="0" destOrd="0" presId="urn:microsoft.com/office/officeart/2005/8/layout/vList5"/>
    <dgm:cxn modelId="{AAC1B7DD-E6E2-5A4A-97B4-9442EE3E568E}" srcId="{113FC432-6C00-C14B-A70D-D6DD39C9F5F2}" destId="{9FF9F29E-A9B8-D842-871A-9F3990635260}" srcOrd="0" destOrd="0" parTransId="{6C8F3712-98F6-4340-B502-BD0E1CE8ACEA}" sibTransId="{9307B8A8-F48E-FC49-BB68-BD9BA3584A35}"/>
    <dgm:cxn modelId="{7CDBED92-C5B1-2B4A-AD3F-716801FD5FA1}" type="presParOf" srcId="{2943C575-C6D3-5D4B-A179-E507275B00A0}" destId="{52DF37F4-FF76-0741-82C5-9305E8C88562}" srcOrd="0" destOrd="0" presId="urn:microsoft.com/office/officeart/2005/8/layout/vList5"/>
    <dgm:cxn modelId="{21C25B32-1DA7-F443-A191-17B1E73B8A72}" type="presParOf" srcId="{52DF37F4-FF76-0741-82C5-9305E8C88562}" destId="{BD5A2C59-5AC8-A64C-B2D8-273140D69B60}" srcOrd="0" destOrd="0" presId="urn:microsoft.com/office/officeart/2005/8/layout/vList5"/>
    <dgm:cxn modelId="{48583A4B-C3F2-5C4E-98B3-7398C974EC9F}" type="presParOf" srcId="{52DF37F4-FF76-0741-82C5-9305E8C88562}" destId="{C998673A-7FBB-A340-9D63-6A1E8036BA62}" srcOrd="1" destOrd="0" presId="urn:microsoft.com/office/officeart/2005/8/layout/vList5"/>
    <dgm:cxn modelId="{79B7FDFB-64A0-DC4E-A5BE-401057B601BB}" type="presParOf" srcId="{2943C575-C6D3-5D4B-A179-E507275B00A0}" destId="{E9E9956A-8FA7-7F40-9E7D-A136B0E6D3AD}" srcOrd="1" destOrd="0" presId="urn:microsoft.com/office/officeart/2005/8/layout/vList5"/>
    <dgm:cxn modelId="{B4D82283-97BA-9041-A59C-5D3454166A2E}" type="presParOf" srcId="{2943C575-C6D3-5D4B-A179-E507275B00A0}" destId="{C879EB6C-F369-DB4C-9D34-1656598E8679}" srcOrd="2" destOrd="0" presId="urn:microsoft.com/office/officeart/2005/8/layout/vList5"/>
    <dgm:cxn modelId="{103A0C0E-5CA3-8149-9850-B9F660DD9B6A}" type="presParOf" srcId="{C879EB6C-F369-DB4C-9D34-1656598E8679}" destId="{9BE74956-81F9-6648-B55F-FA273F1A7BD0}" srcOrd="0" destOrd="0" presId="urn:microsoft.com/office/officeart/2005/8/layout/vList5"/>
    <dgm:cxn modelId="{E47DA8E1-475E-DB4A-B6CD-AC20B674BAD1}" type="presParOf" srcId="{C879EB6C-F369-DB4C-9D34-1656598E8679}" destId="{30AFB2DF-B43A-EE41-BA9B-03CFEF7B1075}" srcOrd="1" destOrd="0" presId="urn:microsoft.com/office/officeart/2005/8/layout/vList5"/>
    <dgm:cxn modelId="{35C41553-6682-3344-85ED-5E21F604E53F}" type="presParOf" srcId="{2943C575-C6D3-5D4B-A179-E507275B00A0}" destId="{43DF7F14-BE6B-B64B-8F4F-42B164412D7F}" srcOrd="3" destOrd="0" presId="urn:microsoft.com/office/officeart/2005/8/layout/vList5"/>
    <dgm:cxn modelId="{A2A94096-1A11-8E45-B958-38AA7D644ADB}" type="presParOf" srcId="{2943C575-C6D3-5D4B-A179-E507275B00A0}" destId="{93B23EC9-C242-4242-9001-BE33F0246945}" srcOrd="4" destOrd="0" presId="urn:microsoft.com/office/officeart/2005/8/layout/vList5"/>
    <dgm:cxn modelId="{7CE52930-239F-4B4B-99E2-32AE89AE835A}" type="presParOf" srcId="{93B23EC9-C242-4242-9001-BE33F0246945}" destId="{9BFEE267-4A7D-8043-9543-F9909F875E6A}" srcOrd="0" destOrd="0" presId="urn:microsoft.com/office/officeart/2005/8/layout/vList5"/>
    <dgm:cxn modelId="{70701A23-16C4-2D4E-A07A-A90C179DD2F8}" type="presParOf" srcId="{93B23EC9-C242-4242-9001-BE33F0246945}" destId="{EFCF7B54-DF07-8A48-A8DB-82DAFDAD529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CF9A61-448F-E341-B399-53BCC8CAB325}"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EF8BC513-473C-4A48-B8D4-991AC27E89BD}">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Status</a:t>
          </a:r>
          <a:endParaRPr lang="en-US" dirty="0"/>
        </a:p>
      </dgm:t>
    </dgm:pt>
    <dgm:pt modelId="{55FEEDCD-A002-124B-B3C9-A9477887B36A}" type="parTrans" cxnId="{35B2D5BF-F637-6641-99E7-363DD2AE336D}">
      <dgm:prSet/>
      <dgm:spPr/>
      <dgm:t>
        <a:bodyPr/>
        <a:lstStyle/>
        <a:p>
          <a:endParaRPr lang="en-US"/>
        </a:p>
      </dgm:t>
    </dgm:pt>
    <dgm:pt modelId="{6BEDDD68-16E2-004F-8194-C0F474454CE8}" type="sibTrans" cxnId="{35B2D5BF-F637-6641-99E7-363DD2AE336D}">
      <dgm:prSet/>
      <dgm:spPr/>
      <dgm:t>
        <a:bodyPr/>
        <a:lstStyle/>
        <a:p>
          <a:endParaRPr lang="en-US"/>
        </a:p>
      </dgm:t>
    </dgm:pt>
    <dgm:pt modelId="{3B3125C5-4741-BC44-9E38-9A3E5D144473}">
      <dgm:prSet phldrT="[Text]"/>
      <dgm:spPr/>
      <dgm:t>
        <a:bodyPr/>
        <a:lstStyle/>
        <a:p>
          <a:r>
            <a:rPr lang="en-US" dirty="0" smtClean="0"/>
            <a:t>FCC Design </a:t>
          </a:r>
          <a:r>
            <a:rPr lang="en-US" dirty="0" smtClean="0"/>
            <a:t>Study </a:t>
          </a:r>
          <a:r>
            <a:rPr lang="en-US" dirty="0" smtClean="0"/>
            <a:t>now underway</a:t>
          </a:r>
          <a:endParaRPr lang="en-US" dirty="0"/>
        </a:p>
      </dgm:t>
    </dgm:pt>
    <dgm:pt modelId="{CBAECDC1-8A68-9B46-AB63-4DBBEB26B388}" type="parTrans" cxnId="{7C0CA761-F535-6041-9456-D99BE3A10168}">
      <dgm:prSet/>
      <dgm:spPr/>
      <dgm:t>
        <a:bodyPr/>
        <a:lstStyle/>
        <a:p>
          <a:endParaRPr lang="en-US"/>
        </a:p>
      </dgm:t>
    </dgm:pt>
    <dgm:pt modelId="{2E5F1A4D-F66C-EF4F-8117-B939ABCA9075}" type="sibTrans" cxnId="{7C0CA761-F535-6041-9456-D99BE3A10168}">
      <dgm:prSet/>
      <dgm:spPr/>
      <dgm:t>
        <a:bodyPr/>
        <a:lstStyle/>
        <a:p>
          <a:endParaRPr lang="en-US"/>
        </a:p>
      </dgm:t>
    </dgm:pt>
    <dgm:pt modelId="{287F3AF2-9D57-B74D-8AEB-0E9B65D99658}">
      <dgm:prSet phldrT="[Text]"/>
      <dgm:spPr/>
      <dgm:t>
        <a:bodyPr/>
        <a:lstStyle/>
        <a:p>
          <a:r>
            <a:rPr lang="en-US" dirty="0" smtClean="0"/>
            <a:t>Includes 100 TeV </a:t>
          </a:r>
          <a:r>
            <a:rPr lang="en-US" dirty="0" err="1" smtClean="0"/>
            <a:t>pp</a:t>
          </a:r>
          <a:r>
            <a:rPr lang="en-US" dirty="0" smtClean="0"/>
            <a:t> goal and TLEP as an intermediate step</a:t>
          </a:r>
          <a:endParaRPr lang="en-US" dirty="0"/>
        </a:p>
      </dgm:t>
    </dgm:pt>
    <dgm:pt modelId="{9B7B839B-9181-314A-81F4-81858E4877C4}" type="parTrans" cxnId="{AB805337-DFB7-A441-8C21-98CA492981F9}">
      <dgm:prSet/>
      <dgm:spPr/>
      <dgm:t>
        <a:bodyPr/>
        <a:lstStyle/>
        <a:p>
          <a:endParaRPr lang="en-US"/>
        </a:p>
      </dgm:t>
    </dgm:pt>
    <dgm:pt modelId="{88DE667D-FAEF-9148-85E4-FC3AFECA91C1}" type="sibTrans" cxnId="{AB805337-DFB7-A441-8C21-98CA492981F9}">
      <dgm:prSet/>
      <dgm:spPr/>
      <dgm:t>
        <a:bodyPr/>
        <a:lstStyle/>
        <a:p>
          <a:endParaRPr lang="en-US"/>
        </a:p>
      </dgm:t>
    </dgm:pt>
    <dgm:pt modelId="{B15F5435-D9EE-134F-8C64-C1877E7132F8}">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R&amp;D</a:t>
          </a:r>
          <a:endParaRPr lang="en-US" dirty="0"/>
        </a:p>
      </dgm:t>
    </dgm:pt>
    <dgm:pt modelId="{231ED075-8AF7-CD4A-8423-6DABC544E84E}" type="parTrans" cxnId="{7870C5A1-871E-4F4A-8CB5-B76DC574A823}">
      <dgm:prSet/>
      <dgm:spPr/>
      <dgm:t>
        <a:bodyPr/>
        <a:lstStyle/>
        <a:p>
          <a:endParaRPr lang="en-US"/>
        </a:p>
      </dgm:t>
    </dgm:pt>
    <dgm:pt modelId="{236625BB-2759-284B-85DB-4E7749D4D81D}" type="sibTrans" cxnId="{7870C5A1-871E-4F4A-8CB5-B76DC574A823}">
      <dgm:prSet/>
      <dgm:spPr/>
      <dgm:t>
        <a:bodyPr/>
        <a:lstStyle/>
        <a:p>
          <a:endParaRPr lang="en-US"/>
        </a:p>
      </dgm:t>
    </dgm:pt>
    <dgm:pt modelId="{83725100-CB4E-AB4D-8066-187EDDA52520}">
      <dgm:prSet phldrT="[Text]"/>
      <dgm:spPr/>
      <dgm:t>
        <a:bodyPr/>
        <a:lstStyle/>
        <a:p>
          <a:r>
            <a:rPr lang="en-US" dirty="0" smtClean="0"/>
            <a:t>Focus on detailed technical assessments</a:t>
          </a:r>
          <a:endParaRPr lang="en-US" dirty="0"/>
        </a:p>
      </dgm:t>
    </dgm:pt>
    <dgm:pt modelId="{E8BD34A4-F04F-A443-96DC-EEB517A6A391}" type="parTrans" cxnId="{38713E79-3B14-8040-9BC1-6A8721F9A5A3}">
      <dgm:prSet/>
      <dgm:spPr/>
      <dgm:t>
        <a:bodyPr/>
        <a:lstStyle/>
        <a:p>
          <a:endParaRPr lang="en-US"/>
        </a:p>
      </dgm:t>
    </dgm:pt>
    <dgm:pt modelId="{C74DEDD6-6829-7743-9223-558955AEEDF0}" type="sibTrans" cxnId="{38713E79-3B14-8040-9BC1-6A8721F9A5A3}">
      <dgm:prSet/>
      <dgm:spPr/>
      <dgm:t>
        <a:bodyPr/>
        <a:lstStyle/>
        <a:p>
          <a:endParaRPr lang="en-US"/>
        </a:p>
      </dgm:t>
    </dgm:pt>
    <dgm:pt modelId="{08BF7114-6074-DC49-A5FC-B1FFD5C14352}">
      <dgm:prSet phldrT="[Text]"/>
      <dgm:spPr/>
      <dgm:t>
        <a:bodyPr/>
        <a:lstStyle/>
        <a:p>
          <a:r>
            <a:rPr lang="en-US" dirty="0" smtClean="0"/>
            <a:t>Challenges, but no obvious showstoppers</a:t>
          </a:r>
          <a:endParaRPr lang="en-US" dirty="0"/>
        </a:p>
      </dgm:t>
    </dgm:pt>
    <dgm:pt modelId="{6A39EF57-AB54-D44E-BDCD-F50DF2B9360C}" type="parTrans" cxnId="{A88DB2BE-A5E9-5B44-A882-D210CE4767E0}">
      <dgm:prSet/>
      <dgm:spPr/>
      <dgm:t>
        <a:bodyPr/>
        <a:lstStyle/>
        <a:p>
          <a:endParaRPr lang="en-US"/>
        </a:p>
      </dgm:t>
    </dgm:pt>
    <dgm:pt modelId="{1408F0E9-FBEB-5642-9EB7-BFFAC6EA6446}" type="sibTrans" cxnId="{A88DB2BE-A5E9-5B44-A882-D210CE4767E0}">
      <dgm:prSet/>
      <dgm:spPr/>
      <dgm:t>
        <a:bodyPr/>
        <a:lstStyle/>
        <a:p>
          <a:endParaRPr lang="en-US"/>
        </a:p>
      </dgm:t>
    </dgm:pt>
    <dgm:pt modelId="{04170F75-DE87-834B-8125-263F2FD161BC}">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Time</a:t>
          </a:r>
          <a:endParaRPr lang="en-US" dirty="0"/>
        </a:p>
      </dgm:t>
    </dgm:pt>
    <dgm:pt modelId="{2E3B7148-2E9E-6D47-9E84-D6CC1BBFEB65}" type="parTrans" cxnId="{0441D328-EE86-FD4D-A2F5-C29A70D9321C}">
      <dgm:prSet/>
      <dgm:spPr/>
      <dgm:t>
        <a:bodyPr/>
        <a:lstStyle/>
        <a:p>
          <a:endParaRPr lang="en-US"/>
        </a:p>
      </dgm:t>
    </dgm:pt>
    <dgm:pt modelId="{3215C613-D23F-7148-B944-57EEF8DAB48C}" type="sibTrans" cxnId="{0441D328-EE86-FD4D-A2F5-C29A70D9321C}">
      <dgm:prSet/>
      <dgm:spPr/>
      <dgm:t>
        <a:bodyPr/>
        <a:lstStyle/>
        <a:p>
          <a:endParaRPr lang="en-US"/>
        </a:p>
      </dgm:t>
    </dgm:pt>
    <dgm:pt modelId="{58D917C1-6BF1-E646-B036-58608B05EA8C}">
      <dgm:prSet phldrT="[Text]"/>
      <dgm:spPr/>
      <dgm:t>
        <a:bodyPr/>
        <a:lstStyle/>
        <a:p>
          <a:r>
            <a:rPr lang="en-US" dirty="0" smtClean="0"/>
            <a:t>TLEP:  Conceptual Design Report by 2015</a:t>
          </a:r>
          <a:endParaRPr lang="en-US" dirty="0"/>
        </a:p>
      </dgm:t>
    </dgm:pt>
    <dgm:pt modelId="{4AD36165-5A1B-474F-A6E6-6DF23DD33ADE}" type="parTrans" cxnId="{3996CB2B-E50C-E542-A17F-FEC2D1DCCA19}">
      <dgm:prSet/>
      <dgm:spPr/>
      <dgm:t>
        <a:bodyPr/>
        <a:lstStyle/>
        <a:p>
          <a:endParaRPr lang="en-US"/>
        </a:p>
      </dgm:t>
    </dgm:pt>
    <dgm:pt modelId="{9C57BB23-74A0-B24F-BE1E-1AB8CACD80CE}" type="sibTrans" cxnId="{3996CB2B-E50C-E542-A17F-FEC2D1DCCA19}">
      <dgm:prSet/>
      <dgm:spPr/>
      <dgm:t>
        <a:bodyPr/>
        <a:lstStyle/>
        <a:p>
          <a:endParaRPr lang="en-US"/>
        </a:p>
      </dgm:t>
    </dgm:pt>
    <dgm:pt modelId="{7AA0D930-00B5-4A4A-9AAD-9165245A8C6C}">
      <dgm:prSet phldrT="[Text]"/>
      <dgm:spPr/>
      <dgm:t>
        <a:bodyPr/>
        <a:lstStyle/>
        <a:p>
          <a:r>
            <a:rPr lang="en-US" dirty="0" smtClean="0"/>
            <a:t>TLEP:  Technical Design Report by 2018</a:t>
          </a:r>
          <a:endParaRPr lang="en-US" dirty="0"/>
        </a:p>
      </dgm:t>
    </dgm:pt>
    <dgm:pt modelId="{9A043A98-0D2E-4643-8E38-2470F34BBC2B}" type="parTrans" cxnId="{60D94366-3590-6F41-B823-74B77DBF6498}">
      <dgm:prSet/>
      <dgm:spPr/>
      <dgm:t>
        <a:bodyPr/>
        <a:lstStyle/>
        <a:p>
          <a:endParaRPr lang="en-US"/>
        </a:p>
      </dgm:t>
    </dgm:pt>
    <dgm:pt modelId="{3541B0E9-7545-404B-993B-57EF3FF9C079}" type="sibTrans" cxnId="{60D94366-3590-6F41-B823-74B77DBF6498}">
      <dgm:prSet/>
      <dgm:spPr/>
      <dgm:t>
        <a:bodyPr/>
        <a:lstStyle/>
        <a:p>
          <a:endParaRPr lang="en-US"/>
        </a:p>
      </dgm:t>
    </dgm:pt>
    <dgm:pt modelId="{68446E2D-03D4-C843-BB02-BC68F795DC3F}">
      <dgm:prSet phldrT="[Text]"/>
      <dgm:spPr/>
      <dgm:t>
        <a:bodyPr/>
        <a:lstStyle/>
        <a:p>
          <a:r>
            <a:rPr lang="en-US" dirty="0" smtClean="0"/>
            <a:t>TLEP:  Aiming for construction readiness in 2020’s</a:t>
          </a:r>
          <a:endParaRPr lang="en-US" dirty="0"/>
        </a:p>
      </dgm:t>
    </dgm:pt>
    <dgm:pt modelId="{6B7B1890-D602-BF40-85B1-61CD3558DEF6}" type="parTrans" cxnId="{E26AC5C4-1B72-CD41-8FCF-0E12BB054A84}">
      <dgm:prSet/>
      <dgm:spPr/>
      <dgm:t>
        <a:bodyPr/>
        <a:lstStyle/>
        <a:p>
          <a:endParaRPr lang="en-US"/>
        </a:p>
      </dgm:t>
    </dgm:pt>
    <dgm:pt modelId="{EB7A0A45-B901-8E44-AE62-9DDD082DD3A3}" type="sibTrans" cxnId="{E26AC5C4-1B72-CD41-8FCF-0E12BB054A84}">
      <dgm:prSet/>
      <dgm:spPr/>
      <dgm:t>
        <a:bodyPr/>
        <a:lstStyle/>
        <a:p>
          <a:endParaRPr lang="en-US"/>
        </a:p>
      </dgm:t>
    </dgm:pt>
    <dgm:pt modelId="{9D2B69BD-5F35-E746-B55A-7738704EEC62}" type="pres">
      <dgm:prSet presAssocID="{3FCF9A61-448F-E341-B399-53BCC8CAB325}" presName="linearFlow" presStyleCnt="0">
        <dgm:presLayoutVars>
          <dgm:dir/>
          <dgm:animLvl val="lvl"/>
          <dgm:resizeHandles val="exact"/>
        </dgm:presLayoutVars>
      </dgm:prSet>
      <dgm:spPr/>
      <dgm:t>
        <a:bodyPr/>
        <a:lstStyle/>
        <a:p>
          <a:endParaRPr lang="en-US"/>
        </a:p>
      </dgm:t>
    </dgm:pt>
    <dgm:pt modelId="{2CDA42D6-3EC8-6545-9D21-B40C186780E2}" type="pres">
      <dgm:prSet presAssocID="{EF8BC513-473C-4A48-B8D4-991AC27E89BD}" presName="composite" presStyleCnt="0"/>
      <dgm:spPr/>
    </dgm:pt>
    <dgm:pt modelId="{7E1D7447-B90F-AB43-9892-2C2F3FD56A62}" type="pres">
      <dgm:prSet presAssocID="{EF8BC513-473C-4A48-B8D4-991AC27E89BD}" presName="parentText" presStyleLbl="alignNode1" presStyleIdx="0" presStyleCnt="3">
        <dgm:presLayoutVars>
          <dgm:chMax val="1"/>
          <dgm:bulletEnabled val="1"/>
        </dgm:presLayoutVars>
      </dgm:prSet>
      <dgm:spPr/>
      <dgm:t>
        <a:bodyPr/>
        <a:lstStyle/>
        <a:p>
          <a:endParaRPr lang="en-US"/>
        </a:p>
      </dgm:t>
    </dgm:pt>
    <dgm:pt modelId="{4A4F64B8-598C-7748-B201-64899A6309D6}" type="pres">
      <dgm:prSet presAssocID="{EF8BC513-473C-4A48-B8D4-991AC27E89BD}" presName="descendantText" presStyleLbl="alignAcc1" presStyleIdx="0" presStyleCnt="3">
        <dgm:presLayoutVars>
          <dgm:bulletEnabled val="1"/>
        </dgm:presLayoutVars>
      </dgm:prSet>
      <dgm:spPr/>
      <dgm:t>
        <a:bodyPr/>
        <a:lstStyle/>
        <a:p>
          <a:endParaRPr lang="en-US"/>
        </a:p>
      </dgm:t>
    </dgm:pt>
    <dgm:pt modelId="{F6917AFF-9E20-BD44-BD5A-000EC0F5FE43}" type="pres">
      <dgm:prSet presAssocID="{6BEDDD68-16E2-004F-8194-C0F474454CE8}" presName="sp" presStyleCnt="0"/>
      <dgm:spPr/>
    </dgm:pt>
    <dgm:pt modelId="{F76AA4E5-26B2-4C49-90FE-889CFF702695}" type="pres">
      <dgm:prSet presAssocID="{B15F5435-D9EE-134F-8C64-C1877E7132F8}" presName="composite" presStyleCnt="0"/>
      <dgm:spPr/>
    </dgm:pt>
    <dgm:pt modelId="{B662CB3C-7E53-1A4A-BBF9-8AECC0F291D6}" type="pres">
      <dgm:prSet presAssocID="{B15F5435-D9EE-134F-8C64-C1877E7132F8}" presName="parentText" presStyleLbl="alignNode1" presStyleIdx="1" presStyleCnt="3">
        <dgm:presLayoutVars>
          <dgm:chMax val="1"/>
          <dgm:bulletEnabled val="1"/>
        </dgm:presLayoutVars>
      </dgm:prSet>
      <dgm:spPr/>
      <dgm:t>
        <a:bodyPr/>
        <a:lstStyle/>
        <a:p>
          <a:endParaRPr lang="en-US"/>
        </a:p>
      </dgm:t>
    </dgm:pt>
    <dgm:pt modelId="{239542BE-FA1F-9040-A90A-122C84715FAC}" type="pres">
      <dgm:prSet presAssocID="{B15F5435-D9EE-134F-8C64-C1877E7132F8}" presName="descendantText" presStyleLbl="alignAcc1" presStyleIdx="1" presStyleCnt="3">
        <dgm:presLayoutVars>
          <dgm:bulletEnabled val="1"/>
        </dgm:presLayoutVars>
      </dgm:prSet>
      <dgm:spPr/>
      <dgm:t>
        <a:bodyPr/>
        <a:lstStyle/>
        <a:p>
          <a:endParaRPr lang="en-US"/>
        </a:p>
      </dgm:t>
    </dgm:pt>
    <dgm:pt modelId="{290DD84D-D58C-C64F-B903-4CC8384AFDAA}" type="pres">
      <dgm:prSet presAssocID="{236625BB-2759-284B-85DB-4E7749D4D81D}" presName="sp" presStyleCnt="0"/>
      <dgm:spPr/>
    </dgm:pt>
    <dgm:pt modelId="{B926A980-EE36-2840-BF52-78C62447210A}" type="pres">
      <dgm:prSet presAssocID="{04170F75-DE87-834B-8125-263F2FD161BC}" presName="composite" presStyleCnt="0"/>
      <dgm:spPr/>
    </dgm:pt>
    <dgm:pt modelId="{01E6C716-4A0F-764E-9E00-B1A4C1B2CCE9}" type="pres">
      <dgm:prSet presAssocID="{04170F75-DE87-834B-8125-263F2FD161BC}" presName="parentText" presStyleLbl="alignNode1" presStyleIdx="2" presStyleCnt="3">
        <dgm:presLayoutVars>
          <dgm:chMax val="1"/>
          <dgm:bulletEnabled val="1"/>
        </dgm:presLayoutVars>
      </dgm:prSet>
      <dgm:spPr/>
      <dgm:t>
        <a:bodyPr/>
        <a:lstStyle/>
        <a:p>
          <a:endParaRPr lang="en-US"/>
        </a:p>
      </dgm:t>
    </dgm:pt>
    <dgm:pt modelId="{815ED503-9DC5-BD4D-A281-B945AA48F0D3}" type="pres">
      <dgm:prSet presAssocID="{04170F75-DE87-834B-8125-263F2FD161BC}" presName="descendantText" presStyleLbl="alignAcc1" presStyleIdx="2" presStyleCnt="3">
        <dgm:presLayoutVars>
          <dgm:bulletEnabled val="1"/>
        </dgm:presLayoutVars>
      </dgm:prSet>
      <dgm:spPr/>
      <dgm:t>
        <a:bodyPr/>
        <a:lstStyle/>
        <a:p>
          <a:endParaRPr lang="en-US"/>
        </a:p>
      </dgm:t>
    </dgm:pt>
  </dgm:ptLst>
  <dgm:cxnLst>
    <dgm:cxn modelId="{A88DB2BE-A5E9-5B44-A882-D210CE4767E0}" srcId="{B15F5435-D9EE-134F-8C64-C1877E7132F8}" destId="{08BF7114-6074-DC49-A5FC-B1FFD5C14352}" srcOrd="1" destOrd="0" parTransId="{6A39EF57-AB54-D44E-BDCD-F50DF2B9360C}" sibTransId="{1408F0E9-FBEB-5642-9EB7-BFFAC6EA6446}"/>
    <dgm:cxn modelId="{38713E79-3B14-8040-9BC1-6A8721F9A5A3}" srcId="{B15F5435-D9EE-134F-8C64-C1877E7132F8}" destId="{83725100-CB4E-AB4D-8066-187EDDA52520}" srcOrd="0" destOrd="0" parTransId="{E8BD34A4-F04F-A443-96DC-EEB517A6A391}" sibTransId="{C74DEDD6-6829-7743-9223-558955AEEDF0}"/>
    <dgm:cxn modelId="{B5B68B8B-9A40-3D4C-9E49-AF219ED35E42}" type="presOf" srcId="{08BF7114-6074-DC49-A5FC-B1FFD5C14352}" destId="{239542BE-FA1F-9040-A90A-122C84715FAC}" srcOrd="0" destOrd="1" presId="urn:microsoft.com/office/officeart/2005/8/layout/chevron2"/>
    <dgm:cxn modelId="{1797BD5B-B10D-394E-B29C-69D62AA45517}" type="presOf" srcId="{83725100-CB4E-AB4D-8066-187EDDA52520}" destId="{239542BE-FA1F-9040-A90A-122C84715FAC}" srcOrd="0" destOrd="0" presId="urn:microsoft.com/office/officeart/2005/8/layout/chevron2"/>
    <dgm:cxn modelId="{6246007B-A201-DC49-8EE8-D1AA55515282}" type="presOf" srcId="{3B3125C5-4741-BC44-9E38-9A3E5D144473}" destId="{4A4F64B8-598C-7748-B201-64899A6309D6}" srcOrd="0" destOrd="0" presId="urn:microsoft.com/office/officeart/2005/8/layout/chevron2"/>
    <dgm:cxn modelId="{E26AC5C4-1B72-CD41-8FCF-0E12BB054A84}" srcId="{04170F75-DE87-834B-8125-263F2FD161BC}" destId="{68446E2D-03D4-C843-BB02-BC68F795DC3F}" srcOrd="2" destOrd="0" parTransId="{6B7B1890-D602-BF40-85B1-61CD3558DEF6}" sibTransId="{EB7A0A45-B901-8E44-AE62-9DDD082DD3A3}"/>
    <dgm:cxn modelId="{35B2D5BF-F637-6641-99E7-363DD2AE336D}" srcId="{3FCF9A61-448F-E341-B399-53BCC8CAB325}" destId="{EF8BC513-473C-4A48-B8D4-991AC27E89BD}" srcOrd="0" destOrd="0" parTransId="{55FEEDCD-A002-124B-B3C9-A9477887B36A}" sibTransId="{6BEDDD68-16E2-004F-8194-C0F474454CE8}"/>
    <dgm:cxn modelId="{CCFEC4A3-F294-0347-AE8E-F67259CCE207}" type="presOf" srcId="{287F3AF2-9D57-B74D-8AEB-0E9B65D99658}" destId="{4A4F64B8-598C-7748-B201-64899A6309D6}" srcOrd="0" destOrd="1" presId="urn:microsoft.com/office/officeart/2005/8/layout/chevron2"/>
    <dgm:cxn modelId="{947FD3FD-3A6A-5648-B5C9-5B5195400E26}" type="presOf" srcId="{68446E2D-03D4-C843-BB02-BC68F795DC3F}" destId="{815ED503-9DC5-BD4D-A281-B945AA48F0D3}" srcOrd="0" destOrd="2" presId="urn:microsoft.com/office/officeart/2005/8/layout/chevron2"/>
    <dgm:cxn modelId="{DB3A95F2-D8F0-B14E-9FFF-90F09BE76A05}" type="presOf" srcId="{EF8BC513-473C-4A48-B8D4-991AC27E89BD}" destId="{7E1D7447-B90F-AB43-9892-2C2F3FD56A62}" srcOrd="0" destOrd="0" presId="urn:microsoft.com/office/officeart/2005/8/layout/chevron2"/>
    <dgm:cxn modelId="{BA17F1B0-E08A-E940-A6B4-F8ED73D31CEE}" type="presOf" srcId="{7AA0D930-00B5-4A4A-9AAD-9165245A8C6C}" destId="{815ED503-9DC5-BD4D-A281-B945AA48F0D3}" srcOrd="0" destOrd="1" presId="urn:microsoft.com/office/officeart/2005/8/layout/chevron2"/>
    <dgm:cxn modelId="{0441D328-EE86-FD4D-A2F5-C29A70D9321C}" srcId="{3FCF9A61-448F-E341-B399-53BCC8CAB325}" destId="{04170F75-DE87-834B-8125-263F2FD161BC}" srcOrd="2" destOrd="0" parTransId="{2E3B7148-2E9E-6D47-9E84-D6CC1BBFEB65}" sibTransId="{3215C613-D23F-7148-B944-57EEF8DAB48C}"/>
    <dgm:cxn modelId="{AB805337-DFB7-A441-8C21-98CA492981F9}" srcId="{EF8BC513-473C-4A48-B8D4-991AC27E89BD}" destId="{287F3AF2-9D57-B74D-8AEB-0E9B65D99658}" srcOrd="1" destOrd="0" parTransId="{9B7B839B-9181-314A-81F4-81858E4877C4}" sibTransId="{88DE667D-FAEF-9148-85E4-FC3AFECA91C1}"/>
    <dgm:cxn modelId="{7C0CA761-F535-6041-9456-D99BE3A10168}" srcId="{EF8BC513-473C-4A48-B8D4-991AC27E89BD}" destId="{3B3125C5-4741-BC44-9E38-9A3E5D144473}" srcOrd="0" destOrd="0" parTransId="{CBAECDC1-8A68-9B46-AB63-4DBBEB26B388}" sibTransId="{2E5F1A4D-F66C-EF4F-8117-B939ABCA9075}"/>
    <dgm:cxn modelId="{60D94366-3590-6F41-B823-74B77DBF6498}" srcId="{04170F75-DE87-834B-8125-263F2FD161BC}" destId="{7AA0D930-00B5-4A4A-9AAD-9165245A8C6C}" srcOrd="1" destOrd="0" parTransId="{9A043A98-0D2E-4643-8E38-2470F34BBC2B}" sibTransId="{3541B0E9-7545-404B-993B-57EF3FF9C079}"/>
    <dgm:cxn modelId="{940D1E63-3545-7B4F-9E02-2386C14EEEF4}" type="presOf" srcId="{B15F5435-D9EE-134F-8C64-C1877E7132F8}" destId="{B662CB3C-7E53-1A4A-BBF9-8AECC0F291D6}" srcOrd="0" destOrd="0" presId="urn:microsoft.com/office/officeart/2005/8/layout/chevron2"/>
    <dgm:cxn modelId="{7870C5A1-871E-4F4A-8CB5-B76DC574A823}" srcId="{3FCF9A61-448F-E341-B399-53BCC8CAB325}" destId="{B15F5435-D9EE-134F-8C64-C1877E7132F8}" srcOrd="1" destOrd="0" parTransId="{231ED075-8AF7-CD4A-8423-6DABC544E84E}" sibTransId="{236625BB-2759-284B-85DB-4E7749D4D81D}"/>
    <dgm:cxn modelId="{E74BBA67-8068-0F4A-BD05-251DB866D4F9}" type="presOf" srcId="{04170F75-DE87-834B-8125-263F2FD161BC}" destId="{01E6C716-4A0F-764E-9E00-B1A4C1B2CCE9}" srcOrd="0" destOrd="0" presId="urn:microsoft.com/office/officeart/2005/8/layout/chevron2"/>
    <dgm:cxn modelId="{D8F4066D-0177-B34B-92B9-6678BEE0E074}" type="presOf" srcId="{58D917C1-6BF1-E646-B036-58608B05EA8C}" destId="{815ED503-9DC5-BD4D-A281-B945AA48F0D3}" srcOrd="0" destOrd="0" presId="urn:microsoft.com/office/officeart/2005/8/layout/chevron2"/>
    <dgm:cxn modelId="{A62D5D25-6FE9-6D4B-ADE0-1D1D242D907C}" type="presOf" srcId="{3FCF9A61-448F-E341-B399-53BCC8CAB325}" destId="{9D2B69BD-5F35-E746-B55A-7738704EEC62}" srcOrd="0" destOrd="0" presId="urn:microsoft.com/office/officeart/2005/8/layout/chevron2"/>
    <dgm:cxn modelId="{3996CB2B-E50C-E542-A17F-FEC2D1DCCA19}" srcId="{04170F75-DE87-834B-8125-263F2FD161BC}" destId="{58D917C1-6BF1-E646-B036-58608B05EA8C}" srcOrd="0" destOrd="0" parTransId="{4AD36165-5A1B-474F-A6E6-6DF23DD33ADE}" sibTransId="{9C57BB23-74A0-B24F-BE1E-1AB8CACD80CE}"/>
    <dgm:cxn modelId="{C81E630E-AD3D-6246-AE3A-04F17514D129}" type="presParOf" srcId="{9D2B69BD-5F35-E746-B55A-7738704EEC62}" destId="{2CDA42D6-3EC8-6545-9D21-B40C186780E2}" srcOrd="0" destOrd="0" presId="urn:microsoft.com/office/officeart/2005/8/layout/chevron2"/>
    <dgm:cxn modelId="{1F0A0A7B-A6C6-264F-90D3-897A1883C6A0}" type="presParOf" srcId="{2CDA42D6-3EC8-6545-9D21-B40C186780E2}" destId="{7E1D7447-B90F-AB43-9892-2C2F3FD56A62}" srcOrd="0" destOrd="0" presId="urn:microsoft.com/office/officeart/2005/8/layout/chevron2"/>
    <dgm:cxn modelId="{C8B79873-A0F0-8C4D-8E36-58CF17B0E966}" type="presParOf" srcId="{2CDA42D6-3EC8-6545-9D21-B40C186780E2}" destId="{4A4F64B8-598C-7748-B201-64899A6309D6}" srcOrd="1" destOrd="0" presId="urn:microsoft.com/office/officeart/2005/8/layout/chevron2"/>
    <dgm:cxn modelId="{EC802C2F-CA26-A949-8A35-2463827BE75E}" type="presParOf" srcId="{9D2B69BD-5F35-E746-B55A-7738704EEC62}" destId="{F6917AFF-9E20-BD44-BD5A-000EC0F5FE43}" srcOrd="1" destOrd="0" presId="urn:microsoft.com/office/officeart/2005/8/layout/chevron2"/>
    <dgm:cxn modelId="{01D88027-7F0C-404B-B421-A6742C9C70BA}" type="presParOf" srcId="{9D2B69BD-5F35-E746-B55A-7738704EEC62}" destId="{F76AA4E5-26B2-4C49-90FE-889CFF702695}" srcOrd="2" destOrd="0" presId="urn:microsoft.com/office/officeart/2005/8/layout/chevron2"/>
    <dgm:cxn modelId="{51FBD533-7A0C-AB4C-B579-0A0F536A2A40}" type="presParOf" srcId="{F76AA4E5-26B2-4C49-90FE-889CFF702695}" destId="{B662CB3C-7E53-1A4A-BBF9-8AECC0F291D6}" srcOrd="0" destOrd="0" presId="urn:microsoft.com/office/officeart/2005/8/layout/chevron2"/>
    <dgm:cxn modelId="{937F7CC8-20DB-4B41-8BC9-AA22C4C65FC9}" type="presParOf" srcId="{F76AA4E5-26B2-4C49-90FE-889CFF702695}" destId="{239542BE-FA1F-9040-A90A-122C84715FAC}" srcOrd="1" destOrd="0" presId="urn:microsoft.com/office/officeart/2005/8/layout/chevron2"/>
    <dgm:cxn modelId="{F452B15F-5022-274E-BAEF-03807D81D9E8}" type="presParOf" srcId="{9D2B69BD-5F35-E746-B55A-7738704EEC62}" destId="{290DD84D-D58C-C64F-B903-4CC8384AFDAA}" srcOrd="3" destOrd="0" presId="urn:microsoft.com/office/officeart/2005/8/layout/chevron2"/>
    <dgm:cxn modelId="{AD05619F-916B-BF4B-9B68-31082E962225}" type="presParOf" srcId="{9D2B69BD-5F35-E746-B55A-7738704EEC62}" destId="{B926A980-EE36-2840-BF52-78C62447210A}" srcOrd="4" destOrd="0" presId="urn:microsoft.com/office/officeart/2005/8/layout/chevron2"/>
    <dgm:cxn modelId="{4CEEEEAF-9111-104D-9F24-58DC6764CB77}" type="presParOf" srcId="{B926A980-EE36-2840-BF52-78C62447210A}" destId="{01E6C716-4A0F-764E-9E00-B1A4C1B2CCE9}" srcOrd="0" destOrd="0" presId="urn:microsoft.com/office/officeart/2005/8/layout/chevron2"/>
    <dgm:cxn modelId="{A7D3AF52-C180-2A44-89B6-E9BF65939A0F}" type="presParOf" srcId="{B926A980-EE36-2840-BF52-78C62447210A}" destId="{815ED503-9DC5-BD4D-A281-B945AA48F0D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CF9A61-448F-E341-B399-53BCC8CAB325}"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EF8BC513-473C-4A48-B8D4-991AC27E89BD}">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Status</a:t>
          </a:r>
          <a:endParaRPr lang="en-US" dirty="0"/>
        </a:p>
      </dgm:t>
    </dgm:pt>
    <dgm:pt modelId="{55FEEDCD-A002-124B-B3C9-A9477887B36A}" type="parTrans" cxnId="{35B2D5BF-F637-6641-99E7-363DD2AE336D}">
      <dgm:prSet/>
      <dgm:spPr/>
      <dgm:t>
        <a:bodyPr/>
        <a:lstStyle/>
        <a:p>
          <a:endParaRPr lang="en-US"/>
        </a:p>
      </dgm:t>
    </dgm:pt>
    <dgm:pt modelId="{6BEDDD68-16E2-004F-8194-C0F474454CE8}" type="sibTrans" cxnId="{35B2D5BF-F637-6641-99E7-363DD2AE336D}">
      <dgm:prSet/>
      <dgm:spPr/>
      <dgm:t>
        <a:bodyPr/>
        <a:lstStyle/>
        <a:p>
          <a:endParaRPr lang="en-US"/>
        </a:p>
      </dgm:t>
    </dgm:pt>
    <dgm:pt modelId="{3B3125C5-4741-BC44-9E38-9A3E5D144473}">
      <dgm:prSet phldrT="[Text]"/>
      <dgm:spPr/>
      <dgm:t>
        <a:bodyPr/>
        <a:lstStyle/>
        <a:p>
          <a:r>
            <a:rPr lang="en-US" dirty="0" smtClean="0"/>
            <a:t>Technical </a:t>
          </a:r>
          <a:r>
            <a:rPr lang="en-US" dirty="0" smtClean="0">
              <a:solidFill>
                <a:srgbClr val="154D81"/>
              </a:solidFill>
            </a:rPr>
            <a:t>D</a:t>
          </a:r>
          <a:r>
            <a:rPr lang="en-US" dirty="0" smtClean="0"/>
            <a:t>esign Report now complete</a:t>
          </a:r>
          <a:endParaRPr lang="en-US" dirty="0"/>
        </a:p>
      </dgm:t>
    </dgm:pt>
    <dgm:pt modelId="{CBAECDC1-8A68-9B46-AB63-4DBBEB26B388}" type="parTrans" cxnId="{7C0CA761-F535-6041-9456-D99BE3A10168}">
      <dgm:prSet/>
      <dgm:spPr/>
      <dgm:t>
        <a:bodyPr/>
        <a:lstStyle/>
        <a:p>
          <a:endParaRPr lang="en-US"/>
        </a:p>
      </dgm:t>
    </dgm:pt>
    <dgm:pt modelId="{2E5F1A4D-F66C-EF4F-8117-B939ABCA9075}" type="sibTrans" cxnId="{7C0CA761-F535-6041-9456-D99BE3A10168}">
      <dgm:prSet/>
      <dgm:spPr/>
      <dgm:t>
        <a:bodyPr/>
        <a:lstStyle/>
        <a:p>
          <a:endParaRPr lang="en-US"/>
        </a:p>
      </dgm:t>
    </dgm:pt>
    <dgm:pt modelId="{287F3AF2-9D57-B74D-8AEB-0E9B65D99658}">
      <dgm:prSet phldrT="[Text]"/>
      <dgm:spPr/>
      <dgm:t>
        <a:bodyPr/>
        <a:lstStyle/>
        <a:p>
          <a:r>
            <a:rPr lang="en-US" dirty="0" smtClean="0">
              <a:solidFill>
                <a:srgbClr val="154D81"/>
              </a:solidFill>
            </a:rPr>
            <a:t>Decision point on moving forward has been reached</a:t>
          </a:r>
          <a:endParaRPr lang="en-US" dirty="0">
            <a:solidFill>
              <a:srgbClr val="154D81"/>
            </a:solidFill>
          </a:endParaRPr>
        </a:p>
      </dgm:t>
    </dgm:pt>
    <dgm:pt modelId="{9B7B839B-9181-314A-81F4-81858E4877C4}" type="parTrans" cxnId="{AB805337-DFB7-A441-8C21-98CA492981F9}">
      <dgm:prSet/>
      <dgm:spPr/>
      <dgm:t>
        <a:bodyPr/>
        <a:lstStyle/>
        <a:p>
          <a:endParaRPr lang="en-US"/>
        </a:p>
      </dgm:t>
    </dgm:pt>
    <dgm:pt modelId="{88DE667D-FAEF-9148-85E4-FC3AFECA91C1}" type="sibTrans" cxnId="{AB805337-DFB7-A441-8C21-98CA492981F9}">
      <dgm:prSet/>
      <dgm:spPr/>
      <dgm:t>
        <a:bodyPr/>
        <a:lstStyle/>
        <a:p>
          <a:endParaRPr lang="en-US"/>
        </a:p>
      </dgm:t>
    </dgm:pt>
    <dgm:pt modelId="{B15F5435-D9EE-134F-8C64-C1877E7132F8}">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R&amp;D</a:t>
          </a:r>
          <a:endParaRPr lang="en-US" dirty="0"/>
        </a:p>
      </dgm:t>
    </dgm:pt>
    <dgm:pt modelId="{231ED075-8AF7-CD4A-8423-6DABC544E84E}" type="parTrans" cxnId="{7870C5A1-871E-4F4A-8CB5-B76DC574A823}">
      <dgm:prSet/>
      <dgm:spPr/>
      <dgm:t>
        <a:bodyPr/>
        <a:lstStyle/>
        <a:p>
          <a:endParaRPr lang="en-US"/>
        </a:p>
      </dgm:t>
    </dgm:pt>
    <dgm:pt modelId="{236625BB-2759-284B-85DB-4E7749D4D81D}" type="sibTrans" cxnId="{7870C5A1-871E-4F4A-8CB5-B76DC574A823}">
      <dgm:prSet/>
      <dgm:spPr/>
      <dgm:t>
        <a:bodyPr/>
        <a:lstStyle/>
        <a:p>
          <a:endParaRPr lang="en-US"/>
        </a:p>
      </dgm:t>
    </dgm:pt>
    <dgm:pt modelId="{83725100-CB4E-AB4D-8066-187EDDA52520}">
      <dgm:prSet phldrT="[Text]" custT="1"/>
      <dgm:spPr/>
      <dgm:t>
        <a:bodyPr/>
        <a:lstStyle/>
        <a:p>
          <a:r>
            <a:rPr lang="en-US" sz="1900" dirty="0" smtClean="0"/>
            <a:t>Most significant R&amp;D issues addressed during ILC Technical Design Phase [SRF cavity R&amp;D, including industrialization; FLASH beam tests; damping ring  studies, C</a:t>
          </a:r>
          <a:r>
            <a:rPr lang="en-US" sz="1600" dirty="0" smtClean="0"/>
            <a:t>ESR</a:t>
          </a:r>
          <a:r>
            <a:rPr lang="en-US" sz="1900" dirty="0" smtClean="0"/>
            <a:t>TA; damping ring and beam delivery system studies at KEK-ATF]</a:t>
          </a:r>
          <a:endParaRPr lang="en-US" sz="1900" dirty="0"/>
        </a:p>
      </dgm:t>
    </dgm:pt>
    <dgm:pt modelId="{E8BD34A4-F04F-A443-96DC-EEB517A6A391}" type="parTrans" cxnId="{38713E79-3B14-8040-9BC1-6A8721F9A5A3}">
      <dgm:prSet/>
      <dgm:spPr/>
      <dgm:t>
        <a:bodyPr/>
        <a:lstStyle/>
        <a:p>
          <a:endParaRPr lang="en-US"/>
        </a:p>
      </dgm:t>
    </dgm:pt>
    <dgm:pt modelId="{C74DEDD6-6829-7743-9223-558955AEEDF0}" type="sibTrans" cxnId="{38713E79-3B14-8040-9BC1-6A8721F9A5A3}">
      <dgm:prSet/>
      <dgm:spPr/>
      <dgm:t>
        <a:bodyPr/>
        <a:lstStyle/>
        <a:p>
          <a:endParaRPr lang="en-US"/>
        </a:p>
      </dgm:t>
    </dgm:pt>
    <dgm:pt modelId="{04170F75-DE87-834B-8125-263F2FD161BC}">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Time</a:t>
          </a:r>
          <a:endParaRPr lang="en-US" dirty="0"/>
        </a:p>
      </dgm:t>
    </dgm:pt>
    <dgm:pt modelId="{2E3B7148-2E9E-6D47-9E84-D6CC1BBFEB65}" type="parTrans" cxnId="{0441D328-EE86-FD4D-A2F5-C29A70D9321C}">
      <dgm:prSet/>
      <dgm:spPr/>
      <dgm:t>
        <a:bodyPr/>
        <a:lstStyle/>
        <a:p>
          <a:endParaRPr lang="en-US"/>
        </a:p>
      </dgm:t>
    </dgm:pt>
    <dgm:pt modelId="{3215C613-D23F-7148-B944-57EEF8DAB48C}" type="sibTrans" cxnId="{0441D328-EE86-FD4D-A2F5-C29A70D9321C}">
      <dgm:prSet/>
      <dgm:spPr/>
      <dgm:t>
        <a:bodyPr/>
        <a:lstStyle/>
        <a:p>
          <a:endParaRPr lang="en-US"/>
        </a:p>
      </dgm:t>
    </dgm:pt>
    <dgm:pt modelId="{2BBE322A-E37D-634B-B0FC-DEB9EB8AC6EA}">
      <dgm:prSet phldrT="[Text]"/>
      <dgm:spPr/>
      <dgm:t>
        <a:bodyPr/>
        <a:lstStyle/>
        <a:p>
          <a:r>
            <a:rPr lang="en-US" sz="1900" dirty="0" smtClean="0"/>
            <a:t>Some technical challenges remain (</a:t>
          </a:r>
          <a:r>
            <a:rPr lang="en-US" sz="1900" dirty="0" err="1" smtClean="0"/>
            <a:t>eg</a:t>
          </a:r>
          <a:r>
            <a:rPr lang="en-US" sz="1900" dirty="0" smtClean="0"/>
            <a:t>, complete ATF2 program), but no obvious showstoppers</a:t>
          </a:r>
          <a:endParaRPr lang="en-US" sz="1900" dirty="0"/>
        </a:p>
      </dgm:t>
    </dgm:pt>
    <dgm:pt modelId="{A484DADF-3CA4-484D-9E90-286D81B1BE70}" type="parTrans" cxnId="{9B97436D-C2F8-B04C-9111-C2EF02382E4A}">
      <dgm:prSet/>
      <dgm:spPr/>
      <dgm:t>
        <a:bodyPr/>
        <a:lstStyle/>
        <a:p>
          <a:endParaRPr lang="en-US"/>
        </a:p>
      </dgm:t>
    </dgm:pt>
    <dgm:pt modelId="{FABE0B2D-0579-7E41-AE64-6F8FE8E930DC}" type="sibTrans" cxnId="{9B97436D-C2F8-B04C-9111-C2EF02382E4A}">
      <dgm:prSet/>
      <dgm:spPr/>
      <dgm:t>
        <a:bodyPr/>
        <a:lstStyle/>
        <a:p>
          <a:endParaRPr lang="en-US"/>
        </a:p>
      </dgm:t>
    </dgm:pt>
    <dgm:pt modelId="{28D9A751-EE16-444E-BD60-80D6A834C49F}">
      <dgm:prSet phldrT="[Text]"/>
      <dgm:spPr/>
      <dgm:t>
        <a:bodyPr/>
        <a:lstStyle/>
        <a:p>
          <a:r>
            <a:rPr lang="en-US" dirty="0" smtClean="0"/>
            <a:t>Timescale contingent on decision process and international support</a:t>
          </a:r>
          <a:endParaRPr lang="en-US" dirty="0"/>
        </a:p>
      </dgm:t>
    </dgm:pt>
    <dgm:pt modelId="{859B6AA9-B008-AC4A-9B59-49177F585ECB}" type="parTrans" cxnId="{101B4F42-19FF-954F-85D8-C57A234EEEC3}">
      <dgm:prSet/>
      <dgm:spPr/>
      <dgm:t>
        <a:bodyPr/>
        <a:lstStyle/>
        <a:p>
          <a:endParaRPr lang="en-US"/>
        </a:p>
      </dgm:t>
    </dgm:pt>
    <dgm:pt modelId="{764573E2-8B4D-EB4E-AF51-C817E0140C0F}" type="sibTrans" cxnId="{101B4F42-19FF-954F-85D8-C57A234EEEC3}">
      <dgm:prSet/>
      <dgm:spPr/>
      <dgm:t>
        <a:bodyPr/>
        <a:lstStyle/>
        <a:p>
          <a:endParaRPr lang="en-US"/>
        </a:p>
      </dgm:t>
    </dgm:pt>
    <dgm:pt modelId="{534FCD4C-E247-BB4F-850D-D7337D5F2A05}">
      <dgm:prSet phldrT="[Text]"/>
      <dgm:spPr/>
      <dgm:t>
        <a:bodyPr/>
        <a:lstStyle/>
        <a:p>
          <a:r>
            <a:rPr lang="en-US" dirty="0" smtClean="0"/>
            <a:t>Team ready to move forward with detailed engineering and site-specific design</a:t>
          </a:r>
          <a:endParaRPr lang="en-US" dirty="0"/>
        </a:p>
      </dgm:t>
    </dgm:pt>
    <dgm:pt modelId="{25926710-E519-474D-98F6-E0EED7B0ABE6}" type="parTrans" cxnId="{8DB20CDB-2515-8048-9399-8F7892FFB74A}">
      <dgm:prSet/>
      <dgm:spPr/>
      <dgm:t>
        <a:bodyPr/>
        <a:lstStyle/>
        <a:p>
          <a:endParaRPr lang="en-US"/>
        </a:p>
      </dgm:t>
    </dgm:pt>
    <dgm:pt modelId="{F9EBB2D7-51CD-834C-9F16-54101A800E65}" type="sibTrans" cxnId="{8DB20CDB-2515-8048-9399-8F7892FFB74A}">
      <dgm:prSet/>
      <dgm:spPr/>
      <dgm:t>
        <a:bodyPr/>
        <a:lstStyle/>
        <a:p>
          <a:endParaRPr lang="en-US"/>
        </a:p>
      </dgm:t>
    </dgm:pt>
    <dgm:pt modelId="{37B5295A-E32A-8E47-933C-DEC2F6E8FEF4}">
      <dgm:prSet phldrT="[Text]"/>
      <dgm:spPr/>
      <dgm:t>
        <a:bodyPr/>
        <a:lstStyle/>
        <a:p>
          <a:r>
            <a:rPr lang="en-US" dirty="0" smtClean="0">
              <a:solidFill>
                <a:schemeClr val="tx1"/>
              </a:solidFill>
            </a:rPr>
            <a:t>Japanese government formally evaluating whether to launch a project</a:t>
          </a:r>
          <a:endParaRPr lang="en-US" dirty="0">
            <a:solidFill>
              <a:schemeClr val="tx1"/>
            </a:solidFill>
          </a:endParaRPr>
        </a:p>
      </dgm:t>
    </dgm:pt>
    <dgm:pt modelId="{C1FD0836-E872-0040-91EC-C7788E437750}" type="parTrans" cxnId="{E6E2103D-6B6D-C047-9233-E9B9B2F88E8B}">
      <dgm:prSet/>
      <dgm:spPr/>
      <dgm:t>
        <a:bodyPr/>
        <a:lstStyle/>
        <a:p>
          <a:endParaRPr lang="en-US"/>
        </a:p>
      </dgm:t>
    </dgm:pt>
    <dgm:pt modelId="{F951CA90-D832-504E-9DC0-9F739B3901F0}" type="sibTrans" cxnId="{E6E2103D-6B6D-C047-9233-E9B9B2F88E8B}">
      <dgm:prSet/>
      <dgm:spPr/>
      <dgm:t>
        <a:bodyPr/>
        <a:lstStyle/>
        <a:p>
          <a:endParaRPr lang="en-US"/>
        </a:p>
      </dgm:t>
    </dgm:pt>
    <dgm:pt modelId="{9D2B69BD-5F35-E746-B55A-7738704EEC62}" type="pres">
      <dgm:prSet presAssocID="{3FCF9A61-448F-E341-B399-53BCC8CAB325}" presName="linearFlow" presStyleCnt="0">
        <dgm:presLayoutVars>
          <dgm:dir/>
          <dgm:animLvl val="lvl"/>
          <dgm:resizeHandles val="exact"/>
        </dgm:presLayoutVars>
      </dgm:prSet>
      <dgm:spPr/>
      <dgm:t>
        <a:bodyPr/>
        <a:lstStyle/>
        <a:p>
          <a:endParaRPr lang="en-US"/>
        </a:p>
      </dgm:t>
    </dgm:pt>
    <dgm:pt modelId="{2CDA42D6-3EC8-6545-9D21-B40C186780E2}" type="pres">
      <dgm:prSet presAssocID="{EF8BC513-473C-4A48-B8D4-991AC27E89BD}" presName="composite" presStyleCnt="0"/>
      <dgm:spPr/>
    </dgm:pt>
    <dgm:pt modelId="{7E1D7447-B90F-AB43-9892-2C2F3FD56A62}" type="pres">
      <dgm:prSet presAssocID="{EF8BC513-473C-4A48-B8D4-991AC27E89BD}" presName="parentText" presStyleLbl="alignNode1" presStyleIdx="0" presStyleCnt="3">
        <dgm:presLayoutVars>
          <dgm:chMax val="1"/>
          <dgm:bulletEnabled val="1"/>
        </dgm:presLayoutVars>
      </dgm:prSet>
      <dgm:spPr/>
      <dgm:t>
        <a:bodyPr/>
        <a:lstStyle/>
        <a:p>
          <a:endParaRPr lang="en-US"/>
        </a:p>
      </dgm:t>
    </dgm:pt>
    <dgm:pt modelId="{4A4F64B8-598C-7748-B201-64899A6309D6}" type="pres">
      <dgm:prSet presAssocID="{EF8BC513-473C-4A48-B8D4-991AC27E89BD}" presName="descendantText" presStyleLbl="alignAcc1" presStyleIdx="0" presStyleCnt="3">
        <dgm:presLayoutVars>
          <dgm:bulletEnabled val="1"/>
        </dgm:presLayoutVars>
      </dgm:prSet>
      <dgm:spPr/>
      <dgm:t>
        <a:bodyPr/>
        <a:lstStyle/>
        <a:p>
          <a:endParaRPr lang="en-US"/>
        </a:p>
      </dgm:t>
    </dgm:pt>
    <dgm:pt modelId="{F6917AFF-9E20-BD44-BD5A-000EC0F5FE43}" type="pres">
      <dgm:prSet presAssocID="{6BEDDD68-16E2-004F-8194-C0F474454CE8}" presName="sp" presStyleCnt="0"/>
      <dgm:spPr/>
    </dgm:pt>
    <dgm:pt modelId="{F76AA4E5-26B2-4C49-90FE-889CFF702695}" type="pres">
      <dgm:prSet presAssocID="{B15F5435-D9EE-134F-8C64-C1877E7132F8}" presName="composite" presStyleCnt="0"/>
      <dgm:spPr/>
    </dgm:pt>
    <dgm:pt modelId="{B662CB3C-7E53-1A4A-BBF9-8AECC0F291D6}" type="pres">
      <dgm:prSet presAssocID="{B15F5435-D9EE-134F-8C64-C1877E7132F8}" presName="parentText" presStyleLbl="alignNode1" presStyleIdx="1" presStyleCnt="3" custLinFactNeighborY="-11340">
        <dgm:presLayoutVars>
          <dgm:chMax val="1"/>
          <dgm:bulletEnabled val="1"/>
        </dgm:presLayoutVars>
      </dgm:prSet>
      <dgm:spPr/>
      <dgm:t>
        <a:bodyPr/>
        <a:lstStyle/>
        <a:p>
          <a:endParaRPr lang="en-US"/>
        </a:p>
      </dgm:t>
    </dgm:pt>
    <dgm:pt modelId="{239542BE-FA1F-9040-A90A-122C84715FAC}" type="pres">
      <dgm:prSet presAssocID="{B15F5435-D9EE-134F-8C64-C1877E7132F8}" presName="descendantText" presStyleLbl="alignAcc1" presStyleIdx="1" presStyleCnt="3" custScaleY="183904" custLinFactNeighborY="-12793">
        <dgm:presLayoutVars>
          <dgm:bulletEnabled val="1"/>
        </dgm:presLayoutVars>
      </dgm:prSet>
      <dgm:spPr/>
      <dgm:t>
        <a:bodyPr/>
        <a:lstStyle/>
        <a:p>
          <a:endParaRPr lang="en-US"/>
        </a:p>
      </dgm:t>
    </dgm:pt>
    <dgm:pt modelId="{290DD84D-D58C-C64F-B903-4CC8384AFDAA}" type="pres">
      <dgm:prSet presAssocID="{236625BB-2759-284B-85DB-4E7749D4D81D}" presName="sp" presStyleCnt="0"/>
      <dgm:spPr/>
    </dgm:pt>
    <dgm:pt modelId="{B926A980-EE36-2840-BF52-78C62447210A}" type="pres">
      <dgm:prSet presAssocID="{04170F75-DE87-834B-8125-263F2FD161BC}" presName="composite" presStyleCnt="0"/>
      <dgm:spPr/>
    </dgm:pt>
    <dgm:pt modelId="{01E6C716-4A0F-764E-9E00-B1A4C1B2CCE9}" type="pres">
      <dgm:prSet presAssocID="{04170F75-DE87-834B-8125-263F2FD161BC}" presName="parentText" presStyleLbl="alignNode1" presStyleIdx="2" presStyleCnt="3">
        <dgm:presLayoutVars>
          <dgm:chMax val="1"/>
          <dgm:bulletEnabled val="1"/>
        </dgm:presLayoutVars>
      </dgm:prSet>
      <dgm:spPr/>
      <dgm:t>
        <a:bodyPr/>
        <a:lstStyle/>
        <a:p>
          <a:endParaRPr lang="en-US"/>
        </a:p>
      </dgm:t>
    </dgm:pt>
    <dgm:pt modelId="{815ED503-9DC5-BD4D-A281-B945AA48F0D3}" type="pres">
      <dgm:prSet presAssocID="{04170F75-DE87-834B-8125-263F2FD161BC}" presName="descendantText" presStyleLbl="alignAcc1" presStyleIdx="2" presStyleCnt="3" custScaleY="131655" custLinFactNeighborY="6978">
        <dgm:presLayoutVars>
          <dgm:bulletEnabled val="1"/>
        </dgm:presLayoutVars>
      </dgm:prSet>
      <dgm:spPr/>
      <dgm:t>
        <a:bodyPr/>
        <a:lstStyle/>
        <a:p>
          <a:endParaRPr lang="en-US"/>
        </a:p>
      </dgm:t>
    </dgm:pt>
  </dgm:ptLst>
  <dgm:cxnLst>
    <dgm:cxn modelId="{38713E79-3B14-8040-9BC1-6A8721F9A5A3}" srcId="{B15F5435-D9EE-134F-8C64-C1877E7132F8}" destId="{83725100-CB4E-AB4D-8066-187EDDA52520}" srcOrd="0" destOrd="0" parTransId="{E8BD34A4-F04F-A443-96DC-EEB517A6A391}" sibTransId="{C74DEDD6-6829-7743-9223-558955AEEDF0}"/>
    <dgm:cxn modelId="{83EC8C81-5EB1-B044-B30C-9906BF431D2F}" type="presOf" srcId="{28D9A751-EE16-444E-BD60-80D6A834C49F}" destId="{815ED503-9DC5-BD4D-A281-B945AA48F0D3}" srcOrd="0" destOrd="1" presId="urn:microsoft.com/office/officeart/2005/8/layout/chevron2"/>
    <dgm:cxn modelId="{53F2C103-FD8F-D74C-8BAD-416A22C284DE}" type="presOf" srcId="{287F3AF2-9D57-B74D-8AEB-0E9B65D99658}" destId="{4A4F64B8-598C-7748-B201-64899A6309D6}" srcOrd="0" destOrd="1" presId="urn:microsoft.com/office/officeart/2005/8/layout/chevron2"/>
    <dgm:cxn modelId="{967144A1-9C69-8747-A090-9BDDA3867EC7}" type="presOf" srcId="{04170F75-DE87-834B-8125-263F2FD161BC}" destId="{01E6C716-4A0F-764E-9E00-B1A4C1B2CCE9}" srcOrd="0" destOrd="0" presId="urn:microsoft.com/office/officeart/2005/8/layout/chevron2"/>
    <dgm:cxn modelId="{252226CB-4958-794B-9B7F-27347E304544}" type="presOf" srcId="{534FCD4C-E247-BB4F-850D-D7337D5F2A05}" destId="{815ED503-9DC5-BD4D-A281-B945AA48F0D3}" srcOrd="0" destOrd="0" presId="urn:microsoft.com/office/officeart/2005/8/layout/chevron2"/>
    <dgm:cxn modelId="{35B2D5BF-F637-6641-99E7-363DD2AE336D}" srcId="{3FCF9A61-448F-E341-B399-53BCC8CAB325}" destId="{EF8BC513-473C-4A48-B8D4-991AC27E89BD}" srcOrd="0" destOrd="0" parTransId="{55FEEDCD-A002-124B-B3C9-A9477887B36A}" sibTransId="{6BEDDD68-16E2-004F-8194-C0F474454CE8}"/>
    <dgm:cxn modelId="{3D002A71-994D-744A-B8D6-B5156D0425C8}" type="presOf" srcId="{37B5295A-E32A-8E47-933C-DEC2F6E8FEF4}" destId="{4A4F64B8-598C-7748-B201-64899A6309D6}" srcOrd="0" destOrd="2" presId="urn:microsoft.com/office/officeart/2005/8/layout/chevron2"/>
    <dgm:cxn modelId="{5FC1B617-91BD-B344-8BA4-8ECC75AEAD4A}" type="presOf" srcId="{3B3125C5-4741-BC44-9E38-9A3E5D144473}" destId="{4A4F64B8-598C-7748-B201-64899A6309D6}" srcOrd="0" destOrd="0" presId="urn:microsoft.com/office/officeart/2005/8/layout/chevron2"/>
    <dgm:cxn modelId="{EEB5D0ED-F10D-ED4C-9393-B451C967D5D8}" type="presOf" srcId="{3FCF9A61-448F-E341-B399-53BCC8CAB325}" destId="{9D2B69BD-5F35-E746-B55A-7738704EEC62}" srcOrd="0" destOrd="0" presId="urn:microsoft.com/office/officeart/2005/8/layout/chevron2"/>
    <dgm:cxn modelId="{101B4F42-19FF-954F-85D8-C57A234EEEC3}" srcId="{04170F75-DE87-834B-8125-263F2FD161BC}" destId="{28D9A751-EE16-444E-BD60-80D6A834C49F}" srcOrd="1" destOrd="0" parTransId="{859B6AA9-B008-AC4A-9B59-49177F585ECB}" sibTransId="{764573E2-8B4D-EB4E-AF51-C817E0140C0F}"/>
    <dgm:cxn modelId="{0441D328-EE86-FD4D-A2F5-C29A70D9321C}" srcId="{3FCF9A61-448F-E341-B399-53BCC8CAB325}" destId="{04170F75-DE87-834B-8125-263F2FD161BC}" srcOrd="2" destOrd="0" parTransId="{2E3B7148-2E9E-6D47-9E84-D6CC1BBFEB65}" sibTransId="{3215C613-D23F-7148-B944-57EEF8DAB48C}"/>
    <dgm:cxn modelId="{039B322A-0C9D-2A4B-88AF-D9376BE3AA30}" type="presOf" srcId="{2BBE322A-E37D-634B-B0FC-DEB9EB8AC6EA}" destId="{239542BE-FA1F-9040-A90A-122C84715FAC}" srcOrd="0" destOrd="1" presId="urn:microsoft.com/office/officeart/2005/8/layout/chevron2"/>
    <dgm:cxn modelId="{AB805337-DFB7-A441-8C21-98CA492981F9}" srcId="{EF8BC513-473C-4A48-B8D4-991AC27E89BD}" destId="{287F3AF2-9D57-B74D-8AEB-0E9B65D99658}" srcOrd="1" destOrd="0" parTransId="{9B7B839B-9181-314A-81F4-81858E4877C4}" sibTransId="{88DE667D-FAEF-9148-85E4-FC3AFECA91C1}"/>
    <dgm:cxn modelId="{7C0CA761-F535-6041-9456-D99BE3A10168}" srcId="{EF8BC513-473C-4A48-B8D4-991AC27E89BD}" destId="{3B3125C5-4741-BC44-9E38-9A3E5D144473}" srcOrd="0" destOrd="0" parTransId="{CBAECDC1-8A68-9B46-AB63-4DBBEB26B388}" sibTransId="{2E5F1A4D-F66C-EF4F-8117-B939ABCA9075}"/>
    <dgm:cxn modelId="{9B97436D-C2F8-B04C-9111-C2EF02382E4A}" srcId="{B15F5435-D9EE-134F-8C64-C1877E7132F8}" destId="{2BBE322A-E37D-634B-B0FC-DEB9EB8AC6EA}" srcOrd="1" destOrd="0" parTransId="{A484DADF-3CA4-484D-9E90-286D81B1BE70}" sibTransId="{FABE0B2D-0579-7E41-AE64-6F8FE8E930DC}"/>
    <dgm:cxn modelId="{7870C5A1-871E-4F4A-8CB5-B76DC574A823}" srcId="{3FCF9A61-448F-E341-B399-53BCC8CAB325}" destId="{B15F5435-D9EE-134F-8C64-C1877E7132F8}" srcOrd="1" destOrd="0" parTransId="{231ED075-8AF7-CD4A-8423-6DABC544E84E}" sibTransId="{236625BB-2759-284B-85DB-4E7749D4D81D}"/>
    <dgm:cxn modelId="{562A2494-5460-3F45-AA6E-0F0AC0004040}" type="presOf" srcId="{B15F5435-D9EE-134F-8C64-C1877E7132F8}" destId="{B662CB3C-7E53-1A4A-BBF9-8AECC0F291D6}" srcOrd="0" destOrd="0" presId="urn:microsoft.com/office/officeart/2005/8/layout/chevron2"/>
    <dgm:cxn modelId="{8DB20CDB-2515-8048-9399-8F7892FFB74A}" srcId="{04170F75-DE87-834B-8125-263F2FD161BC}" destId="{534FCD4C-E247-BB4F-850D-D7337D5F2A05}" srcOrd="0" destOrd="0" parTransId="{25926710-E519-474D-98F6-E0EED7B0ABE6}" sibTransId="{F9EBB2D7-51CD-834C-9F16-54101A800E65}"/>
    <dgm:cxn modelId="{4B84A4DF-95AD-BA4B-91BC-C4F3C791EA43}" type="presOf" srcId="{EF8BC513-473C-4A48-B8D4-991AC27E89BD}" destId="{7E1D7447-B90F-AB43-9892-2C2F3FD56A62}" srcOrd="0" destOrd="0" presId="urn:microsoft.com/office/officeart/2005/8/layout/chevron2"/>
    <dgm:cxn modelId="{E6E2103D-6B6D-C047-9233-E9B9B2F88E8B}" srcId="{EF8BC513-473C-4A48-B8D4-991AC27E89BD}" destId="{37B5295A-E32A-8E47-933C-DEC2F6E8FEF4}" srcOrd="2" destOrd="0" parTransId="{C1FD0836-E872-0040-91EC-C7788E437750}" sibTransId="{F951CA90-D832-504E-9DC0-9F739B3901F0}"/>
    <dgm:cxn modelId="{57B60467-F45C-974E-AA28-39AD5627FA76}" type="presOf" srcId="{83725100-CB4E-AB4D-8066-187EDDA52520}" destId="{239542BE-FA1F-9040-A90A-122C84715FAC}" srcOrd="0" destOrd="0" presId="urn:microsoft.com/office/officeart/2005/8/layout/chevron2"/>
    <dgm:cxn modelId="{12E6E1A3-8E2A-AF48-8204-E63A42A4008D}" type="presParOf" srcId="{9D2B69BD-5F35-E746-B55A-7738704EEC62}" destId="{2CDA42D6-3EC8-6545-9D21-B40C186780E2}" srcOrd="0" destOrd="0" presId="urn:microsoft.com/office/officeart/2005/8/layout/chevron2"/>
    <dgm:cxn modelId="{40E2779C-D1BC-D04C-9E57-3310E35FF6A4}" type="presParOf" srcId="{2CDA42D6-3EC8-6545-9D21-B40C186780E2}" destId="{7E1D7447-B90F-AB43-9892-2C2F3FD56A62}" srcOrd="0" destOrd="0" presId="urn:microsoft.com/office/officeart/2005/8/layout/chevron2"/>
    <dgm:cxn modelId="{CEE2E2AB-5889-314E-9126-E3EEDC417FE7}" type="presParOf" srcId="{2CDA42D6-3EC8-6545-9D21-B40C186780E2}" destId="{4A4F64B8-598C-7748-B201-64899A6309D6}" srcOrd="1" destOrd="0" presId="urn:microsoft.com/office/officeart/2005/8/layout/chevron2"/>
    <dgm:cxn modelId="{B2FFA328-0C85-0440-9CEA-9448F756A206}" type="presParOf" srcId="{9D2B69BD-5F35-E746-B55A-7738704EEC62}" destId="{F6917AFF-9E20-BD44-BD5A-000EC0F5FE43}" srcOrd="1" destOrd="0" presId="urn:microsoft.com/office/officeart/2005/8/layout/chevron2"/>
    <dgm:cxn modelId="{4FAD9EB4-A839-4345-9862-EFD1D178EDA3}" type="presParOf" srcId="{9D2B69BD-5F35-E746-B55A-7738704EEC62}" destId="{F76AA4E5-26B2-4C49-90FE-889CFF702695}" srcOrd="2" destOrd="0" presId="urn:microsoft.com/office/officeart/2005/8/layout/chevron2"/>
    <dgm:cxn modelId="{2204DB8D-934E-3B45-8155-D9D5D99BD772}" type="presParOf" srcId="{F76AA4E5-26B2-4C49-90FE-889CFF702695}" destId="{B662CB3C-7E53-1A4A-BBF9-8AECC0F291D6}" srcOrd="0" destOrd="0" presId="urn:microsoft.com/office/officeart/2005/8/layout/chevron2"/>
    <dgm:cxn modelId="{06A52CE8-C45A-C244-9854-E4CC3BF21687}" type="presParOf" srcId="{F76AA4E5-26B2-4C49-90FE-889CFF702695}" destId="{239542BE-FA1F-9040-A90A-122C84715FAC}" srcOrd="1" destOrd="0" presId="urn:microsoft.com/office/officeart/2005/8/layout/chevron2"/>
    <dgm:cxn modelId="{0F2BCF36-37BE-D74E-BFBD-B63C4F3D3445}" type="presParOf" srcId="{9D2B69BD-5F35-E746-B55A-7738704EEC62}" destId="{290DD84D-D58C-C64F-B903-4CC8384AFDAA}" srcOrd="3" destOrd="0" presId="urn:microsoft.com/office/officeart/2005/8/layout/chevron2"/>
    <dgm:cxn modelId="{49C86CD5-8619-8643-9973-9B252B889738}" type="presParOf" srcId="{9D2B69BD-5F35-E746-B55A-7738704EEC62}" destId="{B926A980-EE36-2840-BF52-78C62447210A}" srcOrd="4" destOrd="0" presId="urn:microsoft.com/office/officeart/2005/8/layout/chevron2"/>
    <dgm:cxn modelId="{B8BDDC7F-550A-7242-8D19-99AB5CB23A76}" type="presParOf" srcId="{B926A980-EE36-2840-BF52-78C62447210A}" destId="{01E6C716-4A0F-764E-9E00-B1A4C1B2CCE9}" srcOrd="0" destOrd="0" presId="urn:microsoft.com/office/officeart/2005/8/layout/chevron2"/>
    <dgm:cxn modelId="{825E9681-77C2-AC42-B3AA-9F36B380B7FE}" type="presParOf" srcId="{B926A980-EE36-2840-BF52-78C62447210A}" destId="{815ED503-9DC5-BD4D-A281-B945AA48F0D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CF9A61-448F-E341-B399-53BCC8CAB325}"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EF8BC513-473C-4A48-B8D4-991AC27E89BD}">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Status</a:t>
          </a:r>
          <a:endParaRPr lang="en-US" dirty="0"/>
        </a:p>
      </dgm:t>
    </dgm:pt>
    <dgm:pt modelId="{55FEEDCD-A002-124B-B3C9-A9477887B36A}" type="parTrans" cxnId="{35B2D5BF-F637-6641-99E7-363DD2AE336D}">
      <dgm:prSet/>
      <dgm:spPr/>
      <dgm:t>
        <a:bodyPr/>
        <a:lstStyle/>
        <a:p>
          <a:endParaRPr lang="en-US"/>
        </a:p>
      </dgm:t>
    </dgm:pt>
    <dgm:pt modelId="{6BEDDD68-16E2-004F-8194-C0F474454CE8}" type="sibTrans" cxnId="{35B2D5BF-F637-6641-99E7-363DD2AE336D}">
      <dgm:prSet/>
      <dgm:spPr/>
      <dgm:t>
        <a:bodyPr/>
        <a:lstStyle/>
        <a:p>
          <a:endParaRPr lang="en-US"/>
        </a:p>
      </dgm:t>
    </dgm:pt>
    <dgm:pt modelId="{3B3125C5-4741-BC44-9E38-9A3E5D144473}">
      <dgm:prSet phldrT="[Text]" custT="1"/>
      <dgm:spPr/>
      <dgm:t>
        <a:bodyPr/>
        <a:lstStyle/>
        <a:p>
          <a:r>
            <a:rPr lang="en-US" sz="2000" dirty="0" smtClean="0"/>
            <a:t>CLIC Conceptual Design Report complete</a:t>
          </a:r>
          <a:endParaRPr lang="en-US" sz="2000" dirty="0"/>
        </a:p>
      </dgm:t>
    </dgm:pt>
    <dgm:pt modelId="{CBAECDC1-8A68-9B46-AB63-4DBBEB26B388}" type="parTrans" cxnId="{7C0CA761-F535-6041-9456-D99BE3A10168}">
      <dgm:prSet/>
      <dgm:spPr/>
      <dgm:t>
        <a:bodyPr/>
        <a:lstStyle/>
        <a:p>
          <a:endParaRPr lang="en-US"/>
        </a:p>
      </dgm:t>
    </dgm:pt>
    <dgm:pt modelId="{2E5F1A4D-F66C-EF4F-8117-B939ABCA9075}" type="sibTrans" cxnId="{7C0CA761-F535-6041-9456-D99BE3A10168}">
      <dgm:prSet/>
      <dgm:spPr/>
      <dgm:t>
        <a:bodyPr/>
        <a:lstStyle/>
        <a:p>
          <a:endParaRPr lang="en-US"/>
        </a:p>
      </dgm:t>
    </dgm:pt>
    <dgm:pt modelId="{287F3AF2-9D57-B74D-8AEB-0E9B65D99658}">
      <dgm:prSet phldrT="[Text]" custT="1"/>
      <dgm:spPr/>
      <dgm:t>
        <a:bodyPr/>
        <a:lstStyle/>
        <a:p>
          <a:r>
            <a:rPr lang="en-US" sz="2000" dirty="0" smtClean="0">
              <a:solidFill>
                <a:schemeClr val="tx1"/>
              </a:solidFill>
            </a:rPr>
            <a:t>Wakefield Accelerator Concepts – Feasibility being assessed</a:t>
          </a:r>
          <a:endParaRPr lang="en-US" sz="2000" dirty="0">
            <a:solidFill>
              <a:schemeClr val="tx1"/>
            </a:solidFill>
          </a:endParaRPr>
        </a:p>
      </dgm:t>
    </dgm:pt>
    <dgm:pt modelId="{9B7B839B-9181-314A-81F4-81858E4877C4}" type="parTrans" cxnId="{AB805337-DFB7-A441-8C21-98CA492981F9}">
      <dgm:prSet/>
      <dgm:spPr/>
      <dgm:t>
        <a:bodyPr/>
        <a:lstStyle/>
        <a:p>
          <a:endParaRPr lang="en-US"/>
        </a:p>
      </dgm:t>
    </dgm:pt>
    <dgm:pt modelId="{88DE667D-FAEF-9148-85E4-FC3AFECA91C1}" type="sibTrans" cxnId="{AB805337-DFB7-A441-8C21-98CA492981F9}">
      <dgm:prSet/>
      <dgm:spPr/>
      <dgm:t>
        <a:bodyPr/>
        <a:lstStyle/>
        <a:p>
          <a:endParaRPr lang="en-US"/>
        </a:p>
      </dgm:t>
    </dgm:pt>
    <dgm:pt modelId="{B15F5435-D9EE-134F-8C64-C1877E7132F8}">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R&amp;D</a:t>
          </a:r>
          <a:endParaRPr lang="en-US" dirty="0"/>
        </a:p>
      </dgm:t>
    </dgm:pt>
    <dgm:pt modelId="{231ED075-8AF7-CD4A-8423-6DABC544E84E}" type="parTrans" cxnId="{7870C5A1-871E-4F4A-8CB5-B76DC574A823}">
      <dgm:prSet/>
      <dgm:spPr/>
      <dgm:t>
        <a:bodyPr/>
        <a:lstStyle/>
        <a:p>
          <a:endParaRPr lang="en-US"/>
        </a:p>
      </dgm:t>
    </dgm:pt>
    <dgm:pt modelId="{236625BB-2759-284B-85DB-4E7749D4D81D}" type="sibTrans" cxnId="{7870C5A1-871E-4F4A-8CB5-B76DC574A823}">
      <dgm:prSet/>
      <dgm:spPr/>
      <dgm:t>
        <a:bodyPr/>
        <a:lstStyle/>
        <a:p>
          <a:endParaRPr lang="en-US"/>
        </a:p>
      </dgm:t>
    </dgm:pt>
    <dgm:pt modelId="{83725100-CB4E-AB4D-8066-187EDDA52520}">
      <dgm:prSet phldrT="[Text]" custT="1"/>
      <dgm:spPr/>
      <dgm:t>
        <a:bodyPr/>
        <a:lstStyle/>
        <a:p>
          <a:r>
            <a:rPr lang="en-US" sz="1600" dirty="0" smtClean="0"/>
            <a:t>CLIC:  Focus on technology and advanced systems R&amp;D</a:t>
          </a:r>
          <a:endParaRPr lang="en-US" sz="1600" dirty="0"/>
        </a:p>
      </dgm:t>
    </dgm:pt>
    <dgm:pt modelId="{E8BD34A4-F04F-A443-96DC-EEB517A6A391}" type="parTrans" cxnId="{38713E79-3B14-8040-9BC1-6A8721F9A5A3}">
      <dgm:prSet/>
      <dgm:spPr/>
      <dgm:t>
        <a:bodyPr/>
        <a:lstStyle/>
        <a:p>
          <a:endParaRPr lang="en-US"/>
        </a:p>
      </dgm:t>
    </dgm:pt>
    <dgm:pt modelId="{C74DEDD6-6829-7743-9223-558955AEEDF0}" type="sibTrans" cxnId="{38713E79-3B14-8040-9BC1-6A8721F9A5A3}">
      <dgm:prSet/>
      <dgm:spPr/>
      <dgm:t>
        <a:bodyPr/>
        <a:lstStyle/>
        <a:p>
          <a:endParaRPr lang="en-US"/>
        </a:p>
      </dgm:t>
    </dgm:pt>
    <dgm:pt modelId="{04170F75-DE87-834B-8125-263F2FD161BC}">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Time</a:t>
          </a:r>
          <a:endParaRPr lang="en-US" dirty="0"/>
        </a:p>
      </dgm:t>
    </dgm:pt>
    <dgm:pt modelId="{2E3B7148-2E9E-6D47-9E84-D6CC1BBFEB65}" type="parTrans" cxnId="{0441D328-EE86-FD4D-A2F5-C29A70D9321C}">
      <dgm:prSet/>
      <dgm:spPr/>
      <dgm:t>
        <a:bodyPr/>
        <a:lstStyle/>
        <a:p>
          <a:endParaRPr lang="en-US"/>
        </a:p>
      </dgm:t>
    </dgm:pt>
    <dgm:pt modelId="{3215C613-D23F-7148-B944-57EEF8DAB48C}" type="sibTrans" cxnId="{0441D328-EE86-FD4D-A2F5-C29A70D9321C}">
      <dgm:prSet/>
      <dgm:spPr/>
      <dgm:t>
        <a:bodyPr/>
        <a:lstStyle/>
        <a:p>
          <a:endParaRPr lang="en-US"/>
        </a:p>
      </dgm:t>
    </dgm:pt>
    <dgm:pt modelId="{2BBE322A-E37D-634B-B0FC-DEB9EB8AC6EA}">
      <dgm:prSet phldrT="[Text]" custT="1"/>
      <dgm:spPr/>
      <dgm:t>
        <a:bodyPr/>
        <a:lstStyle/>
        <a:p>
          <a:r>
            <a:rPr lang="en-US" sz="1600" dirty="0" smtClean="0"/>
            <a:t>Wakefield Accelerators:</a:t>
          </a:r>
          <a:endParaRPr lang="en-US" sz="1600" dirty="0"/>
        </a:p>
      </dgm:t>
    </dgm:pt>
    <dgm:pt modelId="{A484DADF-3CA4-484D-9E90-286D81B1BE70}" type="parTrans" cxnId="{9B97436D-C2F8-B04C-9111-C2EF02382E4A}">
      <dgm:prSet/>
      <dgm:spPr/>
      <dgm:t>
        <a:bodyPr/>
        <a:lstStyle/>
        <a:p>
          <a:endParaRPr lang="en-US"/>
        </a:p>
      </dgm:t>
    </dgm:pt>
    <dgm:pt modelId="{FABE0B2D-0579-7E41-AE64-6F8FE8E930DC}" type="sibTrans" cxnId="{9B97436D-C2F8-B04C-9111-C2EF02382E4A}">
      <dgm:prSet/>
      <dgm:spPr/>
      <dgm:t>
        <a:bodyPr/>
        <a:lstStyle/>
        <a:p>
          <a:endParaRPr lang="en-US"/>
        </a:p>
      </dgm:t>
    </dgm:pt>
    <dgm:pt modelId="{534FCD4C-E247-BB4F-850D-D7337D5F2A05}">
      <dgm:prSet phldrT="[Text]" custT="1"/>
      <dgm:spPr/>
      <dgm:t>
        <a:bodyPr/>
        <a:lstStyle/>
        <a:p>
          <a:r>
            <a:rPr lang="en-US" sz="1800" dirty="0" smtClean="0"/>
            <a:t>CLIC:  Timescale dependent on finalized technical design and physics needs</a:t>
          </a:r>
          <a:endParaRPr lang="en-US" sz="1800" dirty="0"/>
        </a:p>
      </dgm:t>
    </dgm:pt>
    <dgm:pt modelId="{25926710-E519-474D-98F6-E0EED7B0ABE6}" type="parTrans" cxnId="{8DB20CDB-2515-8048-9399-8F7892FFB74A}">
      <dgm:prSet/>
      <dgm:spPr/>
      <dgm:t>
        <a:bodyPr/>
        <a:lstStyle/>
        <a:p>
          <a:endParaRPr lang="en-US"/>
        </a:p>
      </dgm:t>
    </dgm:pt>
    <dgm:pt modelId="{F9EBB2D7-51CD-834C-9F16-54101A800E65}" type="sibTrans" cxnId="{8DB20CDB-2515-8048-9399-8F7892FFB74A}">
      <dgm:prSet/>
      <dgm:spPr/>
      <dgm:t>
        <a:bodyPr/>
        <a:lstStyle/>
        <a:p>
          <a:endParaRPr lang="en-US"/>
        </a:p>
      </dgm:t>
    </dgm:pt>
    <dgm:pt modelId="{5E57F36B-C21B-104B-B5BF-E8D6FA8476C4}">
      <dgm:prSet phldrT="[Text]" custT="1"/>
      <dgm:spPr/>
      <dgm:t>
        <a:bodyPr/>
        <a:lstStyle/>
        <a:p>
          <a:r>
            <a:rPr lang="en-US" sz="1600" dirty="0" smtClean="0"/>
            <a:t>Ability to accelerate positrons</a:t>
          </a:r>
          <a:endParaRPr lang="en-US" sz="1600" dirty="0"/>
        </a:p>
      </dgm:t>
    </dgm:pt>
    <dgm:pt modelId="{B2F1015A-E934-1C47-B1ED-3794C7A6C7EC}" type="parTrans" cxnId="{F5F2D851-F363-9946-836C-03C3EFEEECD6}">
      <dgm:prSet/>
      <dgm:spPr/>
      <dgm:t>
        <a:bodyPr/>
        <a:lstStyle/>
        <a:p>
          <a:endParaRPr lang="en-US"/>
        </a:p>
      </dgm:t>
    </dgm:pt>
    <dgm:pt modelId="{D6B29756-BA52-2D45-BAED-8EA8D96F4358}" type="sibTrans" cxnId="{F5F2D851-F363-9946-836C-03C3EFEEECD6}">
      <dgm:prSet/>
      <dgm:spPr/>
      <dgm:t>
        <a:bodyPr/>
        <a:lstStyle/>
        <a:p>
          <a:endParaRPr lang="en-US"/>
        </a:p>
      </dgm:t>
    </dgm:pt>
    <dgm:pt modelId="{00328577-C427-5745-B6CC-449610759B51}">
      <dgm:prSet phldrT="[Text]" custT="1"/>
      <dgm:spPr/>
      <dgm:t>
        <a:bodyPr/>
        <a:lstStyle/>
        <a:p>
          <a:r>
            <a:rPr lang="en-US" sz="1600" dirty="0" smtClean="0"/>
            <a:t>Demonstration of multi-stage acceleration</a:t>
          </a:r>
          <a:endParaRPr lang="en-US" sz="1600" dirty="0"/>
        </a:p>
      </dgm:t>
    </dgm:pt>
    <dgm:pt modelId="{3E283042-3723-1447-B041-0EF971540126}" type="parTrans" cxnId="{630416D1-8177-1842-BAB0-DD6D174CCC9B}">
      <dgm:prSet/>
      <dgm:spPr/>
      <dgm:t>
        <a:bodyPr/>
        <a:lstStyle/>
        <a:p>
          <a:endParaRPr lang="en-US"/>
        </a:p>
      </dgm:t>
    </dgm:pt>
    <dgm:pt modelId="{191BA370-0306-234D-9B83-F749A3D0095F}" type="sibTrans" cxnId="{630416D1-8177-1842-BAB0-DD6D174CCC9B}">
      <dgm:prSet/>
      <dgm:spPr/>
      <dgm:t>
        <a:bodyPr/>
        <a:lstStyle/>
        <a:p>
          <a:endParaRPr lang="en-US"/>
        </a:p>
      </dgm:t>
    </dgm:pt>
    <dgm:pt modelId="{2804599F-760C-D74D-B60F-55D444135D9D}">
      <dgm:prSet phldrT="[Text]" custT="1"/>
      <dgm:spPr/>
      <dgm:t>
        <a:bodyPr/>
        <a:lstStyle/>
        <a:p>
          <a:r>
            <a:rPr lang="en-US" sz="1600" dirty="0" smtClean="0"/>
            <a:t>Understanding the extrapolation of all parameters to the regimes required for HEP accelerator use (</a:t>
          </a:r>
          <a:r>
            <a:rPr lang="en-US" sz="1600" dirty="0" err="1" smtClean="0"/>
            <a:t>emittance</a:t>
          </a:r>
          <a:r>
            <a:rPr lang="en-US" sz="1600" dirty="0" smtClean="0"/>
            <a:t> preservation, achievable energy spread, beam loading, repetition rate)</a:t>
          </a:r>
          <a:endParaRPr lang="en-US" sz="1600" dirty="0"/>
        </a:p>
      </dgm:t>
    </dgm:pt>
    <dgm:pt modelId="{AFDDE358-0D62-4D47-82CF-AE357D2ABB48}" type="parTrans" cxnId="{122381EB-A317-0940-AFA3-9C3765EFED90}">
      <dgm:prSet/>
      <dgm:spPr/>
      <dgm:t>
        <a:bodyPr/>
        <a:lstStyle/>
        <a:p>
          <a:endParaRPr lang="en-US"/>
        </a:p>
      </dgm:t>
    </dgm:pt>
    <dgm:pt modelId="{050B0D6F-A49C-854B-A197-0E0D4EDE398C}" type="sibTrans" cxnId="{122381EB-A317-0940-AFA3-9C3765EFED90}">
      <dgm:prSet/>
      <dgm:spPr/>
      <dgm:t>
        <a:bodyPr/>
        <a:lstStyle/>
        <a:p>
          <a:endParaRPr lang="en-US"/>
        </a:p>
      </dgm:t>
    </dgm:pt>
    <dgm:pt modelId="{5CBD4310-64B5-6941-8A9C-C1221A07EA78}">
      <dgm:prSet phldrT="[Text]" custT="1"/>
      <dgm:spPr/>
      <dgm:t>
        <a:bodyPr/>
        <a:lstStyle/>
        <a:p>
          <a:r>
            <a:rPr lang="en-US" sz="1800" dirty="0" smtClean="0"/>
            <a:t>Wakefield LCs:</a:t>
          </a:r>
          <a:endParaRPr lang="en-US" sz="1800" dirty="0"/>
        </a:p>
      </dgm:t>
    </dgm:pt>
    <dgm:pt modelId="{5657D244-F60F-8F40-AFCF-8462406E7C3E}" type="parTrans" cxnId="{57055A0B-17B3-FF42-81F3-81F930E42F14}">
      <dgm:prSet/>
      <dgm:spPr/>
      <dgm:t>
        <a:bodyPr/>
        <a:lstStyle/>
        <a:p>
          <a:endParaRPr lang="en-US"/>
        </a:p>
      </dgm:t>
    </dgm:pt>
    <dgm:pt modelId="{850C2AF3-CCAA-8E4B-B940-0014AAFBACD1}" type="sibTrans" cxnId="{57055A0B-17B3-FF42-81F3-81F930E42F14}">
      <dgm:prSet/>
      <dgm:spPr/>
      <dgm:t>
        <a:bodyPr/>
        <a:lstStyle/>
        <a:p>
          <a:endParaRPr lang="en-US"/>
        </a:p>
      </dgm:t>
    </dgm:pt>
    <dgm:pt modelId="{035E0F5B-6C05-6940-8042-95B746E58A9E}">
      <dgm:prSet phldrT="[Text]" custT="1"/>
      <dgm:spPr/>
      <dgm:t>
        <a:bodyPr/>
        <a:lstStyle/>
        <a:p>
          <a:r>
            <a:rPr lang="en-US" sz="1800" dirty="0" smtClean="0"/>
            <a:t>Expect non-HEP applications on the ~decade timescale</a:t>
          </a:r>
          <a:endParaRPr lang="en-US" sz="1800" dirty="0"/>
        </a:p>
      </dgm:t>
    </dgm:pt>
    <dgm:pt modelId="{084E9FB0-4608-AF46-880C-F4B3E2D09CD1}" type="parTrans" cxnId="{7559DF8D-2F3C-D746-AEA6-5A6C96E4F8E3}">
      <dgm:prSet/>
      <dgm:spPr/>
      <dgm:t>
        <a:bodyPr/>
        <a:lstStyle/>
        <a:p>
          <a:endParaRPr lang="en-US"/>
        </a:p>
      </dgm:t>
    </dgm:pt>
    <dgm:pt modelId="{A05E3D9B-A4D9-F040-AE03-627229F5DAF0}" type="sibTrans" cxnId="{7559DF8D-2F3C-D746-AEA6-5A6C96E4F8E3}">
      <dgm:prSet/>
      <dgm:spPr/>
      <dgm:t>
        <a:bodyPr/>
        <a:lstStyle/>
        <a:p>
          <a:endParaRPr lang="en-US"/>
        </a:p>
      </dgm:t>
    </dgm:pt>
    <dgm:pt modelId="{C24E714B-EA97-9042-A539-BD6EDCEAF4BE}">
      <dgm:prSet phldrT="[Text]" custT="1"/>
      <dgm:spPr/>
      <dgm:t>
        <a:bodyPr/>
        <a:lstStyle/>
        <a:p>
          <a:r>
            <a:rPr lang="en-US" sz="1800" dirty="0" smtClean="0"/>
            <a:t>Collider R&amp;D phase to fully assess feasibility is likely decades scale</a:t>
          </a:r>
          <a:endParaRPr lang="en-US" sz="1800" dirty="0"/>
        </a:p>
      </dgm:t>
    </dgm:pt>
    <dgm:pt modelId="{9526560D-4892-824A-AB34-113D4506753E}" type="parTrans" cxnId="{0E536745-C668-5A40-8FEC-2D36C57B55C1}">
      <dgm:prSet/>
      <dgm:spPr/>
      <dgm:t>
        <a:bodyPr/>
        <a:lstStyle/>
        <a:p>
          <a:endParaRPr lang="en-US"/>
        </a:p>
      </dgm:t>
    </dgm:pt>
    <dgm:pt modelId="{773B2F31-8630-7846-99F5-53CF8CC76BA6}" type="sibTrans" cxnId="{0E536745-C668-5A40-8FEC-2D36C57B55C1}">
      <dgm:prSet/>
      <dgm:spPr/>
      <dgm:t>
        <a:bodyPr/>
        <a:lstStyle/>
        <a:p>
          <a:endParaRPr lang="en-US"/>
        </a:p>
      </dgm:t>
    </dgm:pt>
    <dgm:pt modelId="{5E1CF52C-6CDB-FD49-8B40-42085F6D7B52}">
      <dgm:prSet phldrT="[Text]" custT="1"/>
      <dgm:spPr/>
      <dgm:t>
        <a:bodyPr/>
        <a:lstStyle/>
        <a:p>
          <a:r>
            <a:rPr lang="en-US" sz="1800" dirty="0" smtClean="0"/>
            <a:t>First application might be an ILC “afterburner”</a:t>
          </a:r>
          <a:endParaRPr lang="en-US" sz="1800" dirty="0"/>
        </a:p>
      </dgm:t>
    </dgm:pt>
    <dgm:pt modelId="{027899DE-6882-454B-B67F-7642FB20F252}" type="parTrans" cxnId="{D965316E-5C04-EB46-ABE3-F2A0B95EE4BF}">
      <dgm:prSet/>
      <dgm:spPr/>
      <dgm:t>
        <a:bodyPr/>
        <a:lstStyle/>
        <a:p>
          <a:endParaRPr lang="en-US"/>
        </a:p>
      </dgm:t>
    </dgm:pt>
    <dgm:pt modelId="{0AA8E0A8-C5E1-0640-B370-55EECDB8C80C}" type="sibTrans" cxnId="{D965316E-5C04-EB46-ABE3-F2A0B95EE4BF}">
      <dgm:prSet/>
      <dgm:spPr/>
      <dgm:t>
        <a:bodyPr/>
        <a:lstStyle/>
        <a:p>
          <a:endParaRPr lang="en-US"/>
        </a:p>
      </dgm:t>
    </dgm:pt>
    <dgm:pt modelId="{9D2B69BD-5F35-E746-B55A-7738704EEC62}" type="pres">
      <dgm:prSet presAssocID="{3FCF9A61-448F-E341-B399-53BCC8CAB325}" presName="linearFlow" presStyleCnt="0">
        <dgm:presLayoutVars>
          <dgm:dir/>
          <dgm:animLvl val="lvl"/>
          <dgm:resizeHandles val="exact"/>
        </dgm:presLayoutVars>
      </dgm:prSet>
      <dgm:spPr/>
      <dgm:t>
        <a:bodyPr/>
        <a:lstStyle/>
        <a:p>
          <a:endParaRPr lang="en-US"/>
        </a:p>
      </dgm:t>
    </dgm:pt>
    <dgm:pt modelId="{2CDA42D6-3EC8-6545-9D21-B40C186780E2}" type="pres">
      <dgm:prSet presAssocID="{EF8BC513-473C-4A48-B8D4-991AC27E89BD}" presName="composite" presStyleCnt="0"/>
      <dgm:spPr/>
    </dgm:pt>
    <dgm:pt modelId="{7E1D7447-B90F-AB43-9892-2C2F3FD56A62}" type="pres">
      <dgm:prSet presAssocID="{EF8BC513-473C-4A48-B8D4-991AC27E89BD}" presName="parentText" presStyleLbl="alignNode1" presStyleIdx="0" presStyleCnt="3">
        <dgm:presLayoutVars>
          <dgm:chMax val="1"/>
          <dgm:bulletEnabled val="1"/>
        </dgm:presLayoutVars>
      </dgm:prSet>
      <dgm:spPr/>
      <dgm:t>
        <a:bodyPr/>
        <a:lstStyle/>
        <a:p>
          <a:endParaRPr lang="en-US"/>
        </a:p>
      </dgm:t>
    </dgm:pt>
    <dgm:pt modelId="{4A4F64B8-598C-7748-B201-64899A6309D6}" type="pres">
      <dgm:prSet presAssocID="{EF8BC513-473C-4A48-B8D4-991AC27E89BD}" presName="descendantText" presStyleLbl="alignAcc1" presStyleIdx="0" presStyleCnt="3">
        <dgm:presLayoutVars>
          <dgm:bulletEnabled val="1"/>
        </dgm:presLayoutVars>
      </dgm:prSet>
      <dgm:spPr/>
      <dgm:t>
        <a:bodyPr/>
        <a:lstStyle/>
        <a:p>
          <a:endParaRPr lang="en-US"/>
        </a:p>
      </dgm:t>
    </dgm:pt>
    <dgm:pt modelId="{F6917AFF-9E20-BD44-BD5A-000EC0F5FE43}" type="pres">
      <dgm:prSet presAssocID="{6BEDDD68-16E2-004F-8194-C0F474454CE8}" presName="sp" presStyleCnt="0"/>
      <dgm:spPr/>
    </dgm:pt>
    <dgm:pt modelId="{F76AA4E5-26B2-4C49-90FE-889CFF702695}" type="pres">
      <dgm:prSet presAssocID="{B15F5435-D9EE-134F-8C64-C1877E7132F8}" presName="composite" presStyleCnt="0"/>
      <dgm:spPr/>
    </dgm:pt>
    <dgm:pt modelId="{B662CB3C-7E53-1A4A-BBF9-8AECC0F291D6}" type="pres">
      <dgm:prSet presAssocID="{B15F5435-D9EE-134F-8C64-C1877E7132F8}" presName="parentText" presStyleLbl="alignNode1" presStyleIdx="1" presStyleCnt="3" custLinFactNeighborY="-11340">
        <dgm:presLayoutVars>
          <dgm:chMax val="1"/>
          <dgm:bulletEnabled val="1"/>
        </dgm:presLayoutVars>
      </dgm:prSet>
      <dgm:spPr/>
      <dgm:t>
        <a:bodyPr/>
        <a:lstStyle/>
        <a:p>
          <a:endParaRPr lang="en-US"/>
        </a:p>
      </dgm:t>
    </dgm:pt>
    <dgm:pt modelId="{239542BE-FA1F-9040-A90A-122C84715FAC}" type="pres">
      <dgm:prSet presAssocID="{B15F5435-D9EE-134F-8C64-C1877E7132F8}" presName="descendantText" presStyleLbl="alignAcc1" presStyleIdx="1" presStyleCnt="3" custScaleY="183904" custLinFactNeighborY="-12793">
        <dgm:presLayoutVars>
          <dgm:bulletEnabled val="1"/>
        </dgm:presLayoutVars>
      </dgm:prSet>
      <dgm:spPr/>
      <dgm:t>
        <a:bodyPr/>
        <a:lstStyle/>
        <a:p>
          <a:endParaRPr lang="en-US"/>
        </a:p>
      </dgm:t>
    </dgm:pt>
    <dgm:pt modelId="{290DD84D-D58C-C64F-B903-4CC8384AFDAA}" type="pres">
      <dgm:prSet presAssocID="{236625BB-2759-284B-85DB-4E7749D4D81D}" presName="sp" presStyleCnt="0"/>
      <dgm:spPr/>
    </dgm:pt>
    <dgm:pt modelId="{B926A980-EE36-2840-BF52-78C62447210A}" type="pres">
      <dgm:prSet presAssocID="{04170F75-DE87-834B-8125-263F2FD161BC}" presName="composite" presStyleCnt="0"/>
      <dgm:spPr/>
    </dgm:pt>
    <dgm:pt modelId="{01E6C716-4A0F-764E-9E00-B1A4C1B2CCE9}" type="pres">
      <dgm:prSet presAssocID="{04170F75-DE87-834B-8125-263F2FD161BC}" presName="parentText" presStyleLbl="alignNode1" presStyleIdx="2" presStyleCnt="3">
        <dgm:presLayoutVars>
          <dgm:chMax val="1"/>
          <dgm:bulletEnabled val="1"/>
        </dgm:presLayoutVars>
      </dgm:prSet>
      <dgm:spPr/>
      <dgm:t>
        <a:bodyPr/>
        <a:lstStyle/>
        <a:p>
          <a:endParaRPr lang="en-US"/>
        </a:p>
      </dgm:t>
    </dgm:pt>
    <dgm:pt modelId="{815ED503-9DC5-BD4D-A281-B945AA48F0D3}" type="pres">
      <dgm:prSet presAssocID="{04170F75-DE87-834B-8125-263F2FD161BC}" presName="descendantText" presStyleLbl="alignAcc1" presStyleIdx="2" presStyleCnt="3" custScaleY="169373" custLinFactNeighborY="6978">
        <dgm:presLayoutVars>
          <dgm:bulletEnabled val="1"/>
        </dgm:presLayoutVars>
      </dgm:prSet>
      <dgm:spPr/>
      <dgm:t>
        <a:bodyPr/>
        <a:lstStyle/>
        <a:p>
          <a:endParaRPr lang="en-US"/>
        </a:p>
      </dgm:t>
    </dgm:pt>
  </dgm:ptLst>
  <dgm:cxnLst>
    <dgm:cxn modelId="{38713E79-3B14-8040-9BC1-6A8721F9A5A3}" srcId="{B15F5435-D9EE-134F-8C64-C1877E7132F8}" destId="{83725100-CB4E-AB4D-8066-187EDDA52520}" srcOrd="0" destOrd="0" parTransId="{E8BD34A4-F04F-A443-96DC-EEB517A6A391}" sibTransId="{C74DEDD6-6829-7743-9223-558955AEEDF0}"/>
    <dgm:cxn modelId="{532BD40F-25F8-E448-B4B5-89B923355A1E}" type="presOf" srcId="{EF8BC513-473C-4A48-B8D4-991AC27E89BD}" destId="{7E1D7447-B90F-AB43-9892-2C2F3FD56A62}" srcOrd="0" destOrd="0" presId="urn:microsoft.com/office/officeart/2005/8/layout/chevron2"/>
    <dgm:cxn modelId="{6B1B4E2F-175D-9945-9A99-17F035E4B657}" type="presOf" srcId="{5CBD4310-64B5-6941-8A9C-C1221A07EA78}" destId="{815ED503-9DC5-BD4D-A281-B945AA48F0D3}" srcOrd="0" destOrd="1" presId="urn:microsoft.com/office/officeart/2005/8/layout/chevron2"/>
    <dgm:cxn modelId="{A10E3C70-341F-D142-A970-4CC6223CBB00}" type="presOf" srcId="{5E57F36B-C21B-104B-B5BF-E8D6FA8476C4}" destId="{239542BE-FA1F-9040-A90A-122C84715FAC}" srcOrd="0" destOrd="2" presId="urn:microsoft.com/office/officeart/2005/8/layout/chevron2"/>
    <dgm:cxn modelId="{4BE4BC9E-5075-C848-8F1E-1CE3D846A87E}" type="presOf" srcId="{035E0F5B-6C05-6940-8042-95B746E58A9E}" destId="{815ED503-9DC5-BD4D-A281-B945AA48F0D3}" srcOrd="0" destOrd="2" presId="urn:microsoft.com/office/officeart/2005/8/layout/chevron2"/>
    <dgm:cxn modelId="{35B2D5BF-F637-6641-99E7-363DD2AE336D}" srcId="{3FCF9A61-448F-E341-B399-53BCC8CAB325}" destId="{EF8BC513-473C-4A48-B8D4-991AC27E89BD}" srcOrd="0" destOrd="0" parTransId="{55FEEDCD-A002-124B-B3C9-A9477887B36A}" sibTransId="{6BEDDD68-16E2-004F-8194-C0F474454CE8}"/>
    <dgm:cxn modelId="{D965316E-5C04-EB46-ABE3-F2A0B95EE4BF}" srcId="{5CBD4310-64B5-6941-8A9C-C1221A07EA78}" destId="{5E1CF52C-6CDB-FD49-8B40-42085F6D7B52}" srcOrd="2" destOrd="0" parTransId="{027899DE-6882-454B-B67F-7642FB20F252}" sibTransId="{0AA8E0A8-C5E1-0640-B370-55EECDB8C80C}"/>
    <dgm:cxn modelId="{2F6CC430-5048-1E45-BD14-D6844DDFDD83}" type="presOf" srcId="{2BBE322A-E37D-634B-B0FC-DEB9EB8AC6EA}" destId="{239542BE-FA1F-9040-A90A-122C84715FAC}" srcOrd="0" destOrd="1" presId="urn:microsoft.com/office/officeart/2005/8/layout/chevron2"/>
    <dgm:cxn modelId="{57055A0B-17B3-FF42-81F3-81F930E42F14}" srcId="{04170F75-DE87-834B-8125-263F2FD161BC}" destId="{5CBD4310-64B5-6941-8A9C-C1221A07EA78}" srcOrd="1" destOrd="0" parTransId="{5657D244-F60F-8F40-AFCF-8462406E7C3E}" sibTransId="{850C2AF3-CCAA-8E4B-B940-0014AAFBACD1}"/>
    <dgm:cxn modelId="{691F9FE8-480A-FD49-9FDE-9797830FD52D}" type="presOf" srcId="{00328577-C427-5745-B6CC-449610759B51}" destId="{239542BE-FA1F-9040-A90A-122C84715FAC}" srcOrd="0" destOrd="3" presId="urn:microsoft.com/office/officeart/2005/8/layout/chevron2"/>
    <dgm:cxn modelId="{122381EB-A317-0940-AFA3-9C3765EFED90}" srcId="{2BBE322A-E37D-634B-B0FC-DEB9EB8AC6EA}" destId="{2804599F-760C-D74D-B60F-55D444135D9D}" srcOrd="2" destOrd="0" parTransId="{AFDDE358-0D62-4D47-82CF-AE357D2ABB48}" sibTransId="{050B0D6F-A49C-854B-A197-0E0D4EDE398C}"/>
    <dgm:cxn modelId="{9B0ADDC5-FBA2-3641-83A5-EF94E87BF821}" type="presOf" srcId="{3FCF9A61-448F-E341-B399-53BCC8CAB325}" destId="{9D2B69BD-5F35-E746-B55A-7738704EEC62}" srcOrd="0" destOrd="0" presId="urn:microsoft.com/office/officeart/2005/8/layout/chevron2"/>
    <dgm:cxn modelId="{0441D328-EE86-FD4D-A2F5-C29A70D9321C}" srcId="{3FCF9A61-448F-E341-B399-53BCC8CAB325}" destId="{04170F75-DE87-834B-8125-263F2FD161BC}" srcOrd="2" destOrd="0" parTransId="{2E3B7148-2E9E-6D47-9E84-D6CC1BBFEB65}" sibTransId="{3215C613-D23F-7148-B944-57EEF8DAB48C}"/>
    <dgm:cxn modelId="{7559DF8D-2F3C-D746-AEA6-5A6C96E4F8E3}" srcId="{5CBD4310-64B5-6941-8A9C-C1221A07EA78}" destId="{035E0F5B-6C05-6940-8042-95B746E58A9E}" srcOrd="0" destOrd="0" parTransId="{084E9FB0-4608-AF46-880C-F4B3E2D09CD1}" sibTransId="{A05E3D9B-A4D9-F040-AE03-627229F5DAF0}"/>
    <dgm:cxn modelId="{12DA133C-DBB6-8E48-8760-DFC48ADED3AB}" type="presOf" srcId="{534FCD4C-E247-BB4F-850D-D7337D5F2A05}" destId="{815ED503-9DC5-BD4D-A281-B945AA48F0D3}" srcOrd="0" destOrd="0" presId="urn:microsoft.com/office/officeart/2005/8/layout/chevron2"/>
    <dgm:cxn modelId="{AB377544-DDB9-8748-9E0B-34689EE8ED2B}" type="presOf" srcId="{04170F75-DE87-834B-8125-263F2FD161BC}" destId="{01E6C716-4A0F-764E-9E00-B1A4C1B2CCE9}" srcOrd="0" destOrd="0" presId="urn:microsoft.com/office/officeart/2005/8/layout/chevron2"/>
    <dgm:cxn modelId="{06813833-EEC6-9E42-BCE9-631EA70DA615}" type="presOf" srcId="{2804599F-760C-D74D-B60F-55D444135D9D}" destId="{239542BE-FA1F-9040-A90A-122C84715FAC}" srcOrd="0" destOrd="4" presId="urn:microsoft.com/office/officeart/2005/8/layout/chevron2"/>
    <dgm:cxn modelId="{AB805337-DFB7-A441-8C21-98CA492981F9}" srcId="{EF8BC513-473C-4A48-B8D4-991AC27E89BD}" destId="{287F3AF2-9D57-B74D-8AEB-0E9B65D99658}" srcOrd="1" destOrd="0" parTransId="{9B7B839B-9181-314A-81F4-81858E4877C4}" sibTransId="{88DE667D-FAEF-9148-85E4-FC3AFECA91C1}"/>
    <dgm:cxn modelId="{7C0CA761-F535-6041-9456-D99BE3A10168}" srcId="{EF8BC513-473C-4A48-B8D4-991AC27E89BD}" destId="{3B3125C5-4741-BC44-9E38-9A3E5D144473}" srcOrd="0" destOrd="0" parTransId="{CBAECDC1-8A68-9B46-AB63-4DBBEB26B388}" sibTransId="{2E5F1A4D-F66C-EF4F-8117-B939ABCA9075}"/>
    <dgm:cxn modelId="{9B97436D-C2F8-B04C-9111-C2EF02382E4A}" srcId="{B15F5435-D9EE-134F-8C64-C1877E7132F8}" destId="{2BBE322A-E37D-634B-B0FC-DEB9EB8AC6EA}" srcOrd="1" destOrd="0" parTransId="{A484DADF-3CA4-484D-9E90-286D81B1BE70}" sibTransId="{FABE0B2D-0579-7E41-AE64-6F8FE8E930DC}"/>
    <dgm:cxn modelId="{90AC51B4-A17A-E040-9F07-CD74F5CD2D83}" type="presOf" srcId="{3B3125C5-4741-BC44-9E38-9A3E5D144473}" destId="{4A4F64B8-598C-7748-B201-64899A6309D6}" srcOrd="0" destOrd="0" presId="urn:microsoft.com/office/officeart/2005/8/layout/chevron2"/>
    <dgm:cxn modelId="{6C126DDD-D010-704E-81D8-1656EC436B98}" type="presOf" srcId="{83725100-CB4E-AB4D-8066-187EDDA52520}" destId="{239542BE-FA1F-9040-A90A-122C84715FAC}" srcOrd="0" destOrd="0" presId="urn:microsoft.com/office/officeart/2005/8/layout/chevron2"/>
    <dgm:cxn modelId="{7870C5A1-871E-4F4A-8CB5-B76DC574A823}" srcId="{3FCF9A61-448F-E341-B399-53BCC8CAB325}" destId="{B15F5435-D9EE-134F-8C64-C1877E7132F8}" srcOrd="1" destOrd="0" parTransId="{231ED075-8AF7-CD4A-8423-6DABC544E84E}" sibTransId="{236625BB-2759-284B-85DB-4E7749D4D81D}"/>
    <dgm:cxn modelId="{F5F2D851-F363-9946-836C-03C3EFEEECD6}" srcId="{2BBE322A-E37D-634B-B0FC-DEB9EB8AC6EA}" destId="{5E57F36B-C21B-104B-B5BF-E8D6FA8476C4}" srcOrd="0" destOrd="0" parTransId="{B2F1015A-E934-1C47-B1ED-3794C7A6C7EC}" sibTransId="{D6B29756-BA52-2D45-BAED-8EA8D96F4358}"/>
    <dgm:cxn modelId="{70B8A201-A56C-AD41-9FD1-F07FE9E8447B}" type="presOf" srcId="{C24E714B-EA97-9042-A539-BD6EDCEAF4BE}" destId="{815ED503-9DC5-BD4D-A281-B945AA48F0D3}" srcOrd="0" destOrd="3" presId="urn:microsoft.com/office/officeart/2005/8/layout/chevron2"/>
    <dgm:cxn modelId="{A62DF2CC-9A59-D34B-9278-B3FD37D69F11}" type="presOf" srcId="{B15F5435-D9EE-134F-8C64-C1877E7132F8}" destId="{B662CB3C-7E53-1A4A-BBF9-8AECC0F291D6}" srcOrd="0" destOrd="0" presId="urn:microsoft.com/office/officeart/2005/8/layout/chevron2"/>
    <dgm:cxn modelId="{630416D1-8177-1842-BAB0-DD6D174CCC9B}" srcId="{2BBE322A-E37D-634B-B0FC-DEB9EB8AC6EA}" destId="{00328577-C427-5745-B6CC-449610759B51}" srcOrd="1" destOrd="0" parTransId="{3E283042-3723-1447-B041-0EF971540126}" sibTransId="{191BA370-0306-234D-9B83-F749A3D0095F}"/>
    <dgm:cxn modelId="{8DB20CDB-2515-8048-9399-8F7892FFB74A}" srcId="{04170F75-DE87-834B-8125-263F2FD161BC}" destId="{534FCD4C-E247-BB4F-850D-D7337D5F2A05}" srcOrd="0" destOrd="0" parTransId="{25926710-E519-474D-98F6-E0EED7B0ABE6}" sibTransId="{F9EBB2D7-51CD-834C-9F16-54101A800E65}"/>
    <dgm:cxn modelId="{F5131297-AA03-784A-BFF1-DD986CBC1282}" type="presOf" srcId="{5E1CF52C-6CDB-FD49-8B40-42085F6D7B52}" destId="{815ED503-9DC5-BD4D-A281-B945AA48F0D3}" srcOrd="0" destOrd="4" presId="urn:microsoft.com/office/officeart/2005/8/layout/chevron2"/>
    <dgm:cxn modelId="{A09C5E98-F01A-1241-8DA4-1EC04A15EECC}" type="presOf" srcId="{287F3AF2-9D57-B74D-8AEB-0E9B65D99658}" destId="{4A4F64B8-598C-7748-B201-64899A6309D6}" srcOrd="0" destOrd="1" presId="urn:microsoft.com/office/officeart/2005/8/layout/chevron2"/>
    <dgm:cxn modelId="{0E536745-C668-5A40-8FEC-2D36C57B55C1}" srcId="{5CBD4310-64B5-6941-8A9C-C1221A07EA78}" destId="{C24E714B-EA97-9042-A539-BD6EDCEAF4BE}" srcOrd="1" destOrd="0" parTransId="{9526560D-4892-824A-AB34-113D4506753E}" sibTransId="{773B2F31-8630-7846-99F5-53CF8CC76BA6}"/>
    <dgm:cxn modelId="{28EEAFC2-6E67-024F-A192-A1310706494D}" type="presParOf" srcId="{9D2B69BD-5F35-E746-B55A-7738704EEC62}" destId="{2CDA42D6-3EC8-6545-9D21-B40C186780E2}" srcOrd="0" destOrd="0" presId="urn:microsoft.com/office/officeart/2005/8/layout/chevron2"/>
    <dgm:cxn modelId="{256E7CA6-EEAF-1C46-8B1F-DC89DA798DBF}" type="presParOf" srcId="{2CDA42D6-3EC8-6545-9D21-B40C186780E2}" destId="{7E1D7447-B90F-AB43-9892-2C2F3FD56A62}" srcOrd="0" destOrd="0" presId="urn:microsoft.com/office/officeart/2005/8/layout/chevron2"/>
    <dgm:cxn modelId="{9E6B6E9F-3794-9C4D-AB0A-55034BA3FCA7}" type="presParOf" srcId="{2CDA42D6-3EC8-6545-9D21-B40C186780E2}" destId="{4A4F64B8-598C-7748-B201-64899A6309D6}" srcOrd="1" destOrd="0" presId="urn:microsoft.com/office/officeart/2005/8/layout/chevron2"/>
    <dgm:cxn modelId="{8BAAF269-37ED-1044-B0BC-D544A5188CE1}" type="presParOf" srcId="{9D2B69BD-5F35-E746-B55A-7738704EEC62}" destId="{F6917AFF-9E20-BD44-BD5A-000EC0F5FE43}" srcOrd="1" destOrd="0" presId="urn:microsoft.com/office/officeart/2005/8/layout/chevron2"/>
    <dgm:cxn modelId="{04B2B549-FE35-CB4A-BD0A-2702FA3F75ED}" type="presParOf" srcId="{9D2B69BD-5F35-E746-B55A-7738704EEC62}" destId="{F76AA4E5-26B2-4C49-90FE-889CFF702695}" srcOrd="2" destOrd="0" presId="urn:microsoft.com/office/officeart/2005/8/layout/chevron2"/>
    <dgm:cxn modelId="{ED97449A-D861-464B-BAD5-3BE8E96DDB00}" type="presParOf" srcId="{F76AA4E5-26B2-4C49-90FE-889CFF702695}" destId="{B662CB3C-7E53-1A4A-BBF9-8AECC0F291D6}" srcOrd="0" destOrd="0" presId="urn:microsoft.com/office/officeart/2005/8/layout/chevron2"/>
    <dgm:cxn modelId="{3988DB58-F9E8-9F42-B2CC-B46E5E45F1A2}" type="presParOf" srcId="{F76AA4E5-26B2-4C49-90FE-889CFF702695}" destId="{239542BE-FA1F-9040-A90A-122C84715FAC}" srcOrd="1" destOrd="0" presId="urn:microsoft.com/office/officeart/2005/8/layout/chevron2"/>
    <dgm:cxn modelId="{F7DAFB25-B2FC-574A-B18B-7E52D7990ED5}" type="presParOf" srcId="{9D2B69BD-5F35-E746-B55A-7738704EEC62}" destId="{290DD84D-D58C-C64F-B903-4CC8384AFDAA}" srcOrd="3" destOrd="0" presId="urn:microsoft.com/office/officeart/2005/8/layout/chevron2"/>
    <dgm:cxn modelId="{46CC24EA-FA48-6745-868F-3E1A60586947}" type="presParOf" srcId="{9D2B69BD-5F35-E746-B55A-7738704EEC62}" destId="{B926A980-EE36-2840-BF52-78C62447210A}" srcOrd="4" destOrd="0" presId="urn:microsoft.com/office/officeart/2005/8/layout/chevron2"/>
    <dgm:cxn modelId="{12E5DB90-CF3D-7A4F-9F94-26CE77948300}" type="presParOf" srcId="{B926A980-EE36-2840-BF52-78C62447210A}" destId="{01E6C716-4A0F-764E-9E00-B1A4C1B2CCE9}" srcOrd="0" destOrd="0" presId="urn:microsoft.com/office/officeart/2005/8/layout/chevron2"/>
    <dgm:cxn modelId="{13879435-ABAD-F04C-96E6-44E4B2ED1713}" type="presParOf" srcId="{B926A980-EE36-2840-BF52-78C62447210A}" destId="{815ED503-9DC5-BD4D-A281-B945AA48F0D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CF9A61-448F-E341-B399-53BCC8CAB325}"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EF8BC513-473C-4A48-B8D4-991AC27E89BD}">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Status</a:t>
          </a:r>
          <a:endParaRPr lang="en-US" dirty="0"/>
        </a:p>
      </dgm:t>
    </dgm:pt>
    <dgm:pt modelId="{55FEEDCD-A002-124B-B3C9-A9477887B36A}" type="parTrans" cxnId="{35B2D5BF-F637-6641-99E7-363DD2AE336D}">
      <dgm:prSet/>
      <dgm:spPr/>
      <dgm:t>
        <a:bodyPr/>
        <a:lstStyle/>
        <a:p>
          <a:endParaRPr lang="en-US"/>
        </a:p>
      </dgm:t>
    </dgm:pt>
    <dgm:pt modelId="{6BEDDD68-16E2-004F-8194-C0F474454CE8}" type="sibTrans" cxnId="{35B2D5BF-F637-6641-99E7-363DD2AE336D}">
      <dgm:prSet/>
      <dgm:spPr/>
      <dgm:t>
        <a:bodyPr/>
        <a:lstStyle/>
        <a:p>
          <a:endParaRPr lang="en-US"/>
        </a:p>
      </dgm:t>
    </dgm:pt>
    <dgm:pt modelId="{3B3125C5-4741-BC44-9E38-9A3E5D144473}">
      <dgm:prSet phldrT="[Text]" custT="1"/>
      <dgm:spPr/>
      <dgm:t>
        <a:bodyPr/>
        <a:lstStyle/>
        <a:p>
          <a:r>
            <a:rPr lang="en-US" sz="2000" dirty="0" smtClean="0"/>
            <a:t>Principal technical challenge is laser system</a:t>
          </a:r>
          <a:endParaRPr lang="en-US" sz="2000" dirty="0"/>
        </a:p>
      </dgm:t>
    </dgm:pt>
    <dgm:pt modelId="{CBAECDC1-8A68-9B46-AB63-4DBBEB26B388}" type="parTrans" cxnId="{7C0CA761-F535-6041-9456-D99BE3A10168}">
      <dgm:prSet/>
      <dgm:spPr/>
      <dgm:t>
        <a:bodyPr/>
        <a:lstStyle/>
        <a:p>
          <a:endParaRPr lang="en-US"/>
        </a:p>
      </dgm:t>
    </dgm:pt>
    <dgm:pt modelId="{2E5F1A4D-F66C-EF4F-8117-B939ABCA9075}" type="sibTrans" cxnId="{7C0CA761-F535-6041-9456-D99BE3A10168}">
      <dgm:prSet/>
      <dgm:spPr/>
      <dgm:t>
        <a:bodyPr/>
        <a:lstStyle/>
        <a:p>
          <a:endParaRPr lang="en-US"/>
        </a:p>
      </dgm:t>
    </dgm:pt>
    <dgm:pt modelId="{B15F5435-D9EE-134F-8C64-C1877E7132F8}">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R&amp;D</a:t>
          </a:r>
          <a:endParaRPr lang="en-US" dirty="0"/>
        </a:p>
      </dgm:t>
    </dgm:pt>
    <dgm:pt modelId="{231ED075-8AF7-CD4A-8423-6DABC544E84E}" type="parTrans" cxnId="{7870C5A1-871E-4F4A-8CB5-B76DC574A823}">
      <dgm:prSet/>
      <dgm:spPr/>
      <dgm:t>
        <a:bodyPr/>
        <a:lstStyle/>
        <a:p>
          <a:endParaRPr lang="en-US"/>
        </a:p>
      </dgm:t>
    </dgm:pt>
    <dgm:pt modelId="{236625BB-2759-284B-85DB-4E7749D4D81D}" type="sibTrans" cxnId="{7870C5A1-871E-4F4A-8CB5-B76DC574A823}">
      <dgm:prSet/>
      <dgm:spPr/>
      <dgm:t>
        <a:bodyPr/>
        <a:lstStyle/>
        <a:p>
          <a:endParaRPr lang="en-US"/>
        </a:p>
      </dgm:t>
    </dgm:pt>
    <dgm:pt modelId="{83725100-CB4E-AB4D-8066-187EDDA52520}">
      <dgm:prSet phldrT="[Text]" custT="1"/>
      <dgm:spPr/>
      <dgm:t>
        <a:bodyPr/>
        <a:lstStyle/>
        <a:p>
          <a:r>
            <a:rPr lang="en-US" sz="2000" dirty="0" smtClean="0"/>
            <a:t>Would need to establish a full Technical Design</a:t>
          </a:r>
          <a:endParaRPr lang="en-US" sz="2000" dirty="0"/>
        </a:p>
      </dgm:t>
    </dgm:pt>
    <dgm:pt modelId="{E8BD34A4-F04F-A443-96DC-EEB517A6A391}" type="parTrans" cxnId="{38713E79-3B14-8040-9BC1-6A8721F9A5A3}">
      <dgm:prSet/>
      <dgm:spPr/>
      <dgm:t>
        <a:bodyPr/>
        <a:lstStyle/>
        <a:p>
          <a:endParaRPr lang="en-US"/>
        </a:p>
      </dgm:t>
    </dgm:pt>
    <dgm:pt modelId="{C74DEDD6-6829-7743-9223-558955AEEDF0}" type="sibTrans" cxnId="{38713E79-3B14-8040-9BC1-6A8721F9A5A3}">
      <dgm:prSet/>
      <dgm:spPr/>
      <dgm:t>
        <a:bodyPr/>
        <a:lstStyle/>
        <a:p>
          <a:endParaRPr lang="en-US"/>
        </a:p>
      </dgm:t>
    </dgm:pt>
    <dgm:pt modelId="{04170F75-DE87-834B-8125-263F2FD161BC}">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Time</a:t>
          </a:r>
          <a:endParaRPr lang="en-US" dirty="0"/>
        </a:p>
      </dgm:t>
    </dgm:pt>
    <dgm:pt modelId="{2E3B7148-2E9E-6D47-9E84-D6CC1BBFEB65}" type="parTrans" cxnId="{0441D328-EE86-FD4D-A2F5-C29A70D9321C}">
      <dgm:prSet/>
      <dgm:spPr/>
      <dgm:t>
        <a:bodyPr/>
        <a:lstStyle/>
        <a:p>
          <a:endParaRPr lang="en-US"/>
        </a:p>
      </dgm:t>
    </dgm:pt>
    <dgm:pt modelId="{3215C613-D23F-7148-B944-57EEF8DAB48C}" type="sibTrans" cxnId="{0441D328-EE86-FD4D-A2F5-C29A70D9321C}">
      <dgm:prSet/>
      <dgm:spPr/>
      <dgm:t>
        <a:bodyPr/>
        <a:lstStyle/>
        <a:p>
          <a:endParaRPr lang="en-US"/>
        </a:p>
      </dgm:t>
    </dgm:pt>
    <dgm:pt modelId="{58D917C1-6BF1-E646-B036-58608B05EA8C}">
      <dgm:prSet phldrT="[Text]" custT="1"/>
      <dgm:spPr/>
      <dgm:t>
        <a:bodyPr/>
        <a:lstStyle/>
        <a:p>
          <a:r>
            <a:rPr lang="en-US" sz="2000" dirty="0" smtClean="0"/>
            <a:t>In principle, a decision point could be reached in a few years</a:t>
          </a:r>
          <a:endParaRPr lang="en-US" sz="2000" dirty="0"/>
        </a:p>
      </dgm:t>
    </dgm:pt>
    <dgm:pt modelId="{4AD36165-5A1B-474F-A6E6-6DF23DD33ADE}" type="parTrans" cxnId="{3996CB2B-E50C-E542-A17F-FEC2D1DCCA19}">
      <dgm:prSet/>
      <dgm:spPr/>
      <dgm:t>
        <a:bodyPr/>
        <a:lstStyle/>
        <a:p>
          <a:endParaRPr lang="en-US"/>
        </a:p>
      </dgm:t>
    </dgm:pt>
    <dgm:pt modelId="{9C57BB23-74A0-B24F-BE1E-1AB8CACD80CE}" type="sibTrans" cxnId="{3996CB2B-E50C-E542-A17F-FEC2D1DCCA19}">
      <dgm:prSet/>
      <dgm:spPr/>
      <dgm:t>
        <a:bodyPr/>
        <a:lstStyle/>
        <a:p>
          <a:endParaRPr lang="en-US"/>
        </a:p>
      </dgm:t>
    </dgm:pt>
    <dgm:pt modelId="{D235FFE8-4F1A-904E-9526-1E73028BCD8F}">
      <dgm:prSet phldrT="[Text]" custT="1"/>
      <dgm:spPr/>
      <dgm:t>
        <a:bodyPr/>
        <a:lstStyle/>
        <a:p>
          <a:r>
            <a:rPr lang="en-US" sz="2000" dirty="0" smtClean="0"/>
            <a:t>Validate feasibility of required laser – significant recent progress</a:t>
          </a:r>
          <a:endParaRPr lang="en-US" sz="2000" dirty="0"/>
        </a:p>
      </dgm:t>
    </dgm:pt>
    <dgm:pt modelId="{BF43F8FF-E3E3-7043-A754-2D2B050494FA}" type="parTrans" cxnId="{6B6AEFBD-3251-8B4E-A8F2-6F1B73BD3294}">
      <dgm:prSet/>
      <dgm:spPr/>
      <dgm:t>
        <a:bodyPr/>
        <a:lstStyle/>
        <a:p>
          <a:endParaRPr lang="en-US"/>
        </a:p>
      </dgm:t>
    </dgm:pt>
    <dgm:pt modelId="{26566DA8-96F8-1E49-9CAB-9161165ADE3F}" type="sibTrans" cxnId="{6B6AEFBD-3251-8B4E-A8F2-6F1B73BD3294}">
      <dgm:prSet/>
      <dgm:spPr/>
      <dgm:t>
        <a:bodyPr/>
        <a:lstStyle/>
        <a:p>
          <a:endParaRPr lang="en-US"/>
        </a:p>
      </dgm:t>
    </dgm:pt>
    <dgm:pt modelId="{3555F603-E754-8F4A-8BAD-2A86CB6137CD}">
      <dgm:prSet phldrT="[Text]" custT="1"/>
      <dgm:spPr/>
      <dgm:t>
        <a:bodyPr/>
        <a:lstStyle/>
        <a:p>
          <a:r>
            <a:rPr lang="en-US" sz="2000" dirty="0" smtClean="0"/>
            <a:t>Question:   Would the community be interested in a standalone facility versus eventual companion capability with an </a:t>
          </a:r>
          <a:r>
            <a:rPr lang="en-US" sz="2000" dirty="0" err="1" smtClean="0"/>
            <a:t>e</a:t>
          </a:r>
          <a:r>
            <a:rPr lang="en-US" sz="2000" baseline="30000" dirty="0" err="1" smtClean="0"/>
            <a:t>+</a:t>
          </a:r>
          <a:r>
            <a:rPr lang="en-US" sz="2000" dirty="0" err="1" smtClean="0"/>
            <a:t>e</a:t>
          </a:r>
          <a:r>
            <a:rPr lang="en-US" sz="2000" baseline="30000" dirty="0" smtClean="0"/>
            <a:t>−</a:t>
          </a:r>
          <a:r>
            <a:rPr lang="en-US" sz="2000" dirty="0" smtClean="0"/>
            <a:t> LC?  Can this provide the required physics?</a:t>
          </a:r>
          <a:endParaRPr lang="en-US" sz="2000" dirty="0"/>
        </a:p>
      </dgm:t>
    </dgm:pt>
    <dgm:pt modelId="{332925C9-CCAF-744B-B654-2B5527634CB9}" type="parTrans" cxnId="{483F7C57-E113-6542-9A02-36E92805C205}">
      <dgm:prSet/>
      <dgm:spPr/>
      <dgm:t>
        <a:bodyPr/>
        <a:lstStyle/>
        <a:p>
          <a:endParaRPr lang="en-US"/>
        </a:p>
      </dgm:t>
    </dgm:pt>
    <dgm:pt modelId="{6385CE24-319E-9247-B67F-476EFCA32F1E}" type="sibTrans" cxnId="{483F7C57-E113-6542-9A02-36E92805C205}">
      <dgm:prSet/>
      <dgm:spPr/>
      <dgm:t>
        <a:bodyPr/>
        <a:lstStyle/>
        <a:p>
          <a:endParaRPr lang="en-US"/>
        </a:p>
      </dgm:t>
    </dgm:pt>
    <dgm:pt modelId="{9D2B69BD-5F35-E746-B55A-7738704EEC62}" type="pres">
      <dgm:prSet presAssocID="{3FCF9A61-448F-E341-B399-53BCC8CAB325}" presName="linearFlow" presStyleCnt="0">
        <dgm:presLayoutVars>
          <dgm:dir/>
          <dgm:animLvl val="lvl"/>
          <dgm:resizeHandles val="exact"/>
        </dgm:presLayoutVars>
      </dgm:prSet>
      <dgm:spPr/>
      <dgm:t>
        <a:bodyPr/>
        <a:lstStyle/>
        <a:p>
          <a:endParaRPr lang="en-US"/>
        </a:p>
      </dgm:t>
    </dgm:pt>
    <dgm:pt modelId="{2CDA42D6-3EC8-6545-9D21-B40C186780E2}" type="pres">
      <dgm:prSet presAssocID="{EF8BC513-473C-4A48-B8D4-991AC27E89BD}" presName="composite" presStyleCnt="0"/>
      <dgm:spPr/>
    </dgm:pt>
    <dgm:pt modelId="{7E1D7447-B90F-AB43-9892-2C2F3FD56A62}" type="pres">
      <dgm:prSet presAssocID="{EF8BC513-473C-4A48-B8D4-991AC27E89BD}" presName="parentText" presStyleLbl="alignNode1" presStyleIdx="0" presStyleCnt="3">
        <dgm:presLayoutVars>
          <dgm:chMax val="1"/>
          <dgm:bulletEnabled val="1"/>
        </dgm:presLayoutVars>
      </dgm:prSet>
      <dgm:spPr/>
      <dgm:t>
        <a:bodyPr/>
        <a:lstStyle/>
        <a:p>
          <a:endParaRPr lang="en-US"/>
        </a:p>
      </dgm:t>
    </dgm:pt>
    <dgm:pt modelId="{4A4F64B8-598C-7748-B201-64899A6309D6}" type="pres">
      <dgm:prSet presAssocID="{EF8BC513-473C-4A48-B8D4-991AC27E89BD}" presName="descendantText" presStyleLbl="alignAcc1" presStyleIdx="0" presStyleCnt="3" custScaleY="101400">
        <dgm:presLayoutVars>
          <dgm:bulletEnabled val="1"/>
        </dgm:presLayoutVars>
      </dgm:prSet>
      <dgm:spPr/>
      <dgm:t>
        <a:bodyPr/>
        <a:lstStyle/>
        <a:p>
          <a:endParaRPr lang="en-US"/>
        </a:p>
      </dgm:t>
    </dgm:pt>
    <dgm:pt modelId="{F6917AFF-9E20-BD44-BD5A-000EC0F5FE43}" type="pres">
      <dgm:prSet presAssocID="{6BEDDD68-16E2-004F-8194-C0F474454CE8}" presName="sp" presStyleCnt="0"/>
      <dgm:spPr/>
    </dgm:pt>
    <dgm:pt modelId="{F76AA4E5-26B2-4C49-90FE-889CFF702695}" type="pres">
      <dgm:prSet presAssocID="{B15F5435-D9EE-134F-8C64-C1877E7132F8}" presName="composite" presStyleCnt="0"/>
      <dgm:spPr/>
    </dgm:pt>
    <dgm:pt modelId="{B662CB3C-7E53-1A4A-BBF9-8AECC0F291D6}" type="pres">
      <dgm:prSet presAssocID="{B15F5435-D9EE-134F-8C64-C1877E7132F8}" presName="parentText" presStyleLbl="alignNode1" presStyleIdx="1" presStyleCnt="3">
        <dgm:presLayoutVars>
          <dgm:chMax val="1"/>
          <dgm:bulletEnabled val="1"/>
        </dgm:presLayoutVars>
      </dgm:prSet>
      <dgm:spPr/>
      <dgm:t>
        <a:bodyPr/>
        <a:lstStyle/>
        <a:p>
          <a:endParaRPr lang="en-US"/>
        </a:p>
      </dgm:t>
    </dgm:pt>
    <dgm:pt modelId="{239542BE-FA1F-9040-A90A-122C84715FAC}" type="pres">
      <dgm:prSet presAssocID="{B15F5435-D9EE-134F-8C64-C1877E7132F8}" presName="descendantText" presStyleLbl="alignAcc1" presStyleIdx="1" presStyleCnt="3" custScaleY="102082">
        <dgm:presLayoutVars>
          <dgm:bulletEnabled val="1"/>
        </dgm:presLayoutVars>
      </dgm:prSet>
      <dgm:spPr/>
      <dgm:t>
        <a:bodyPr/>
        <a:lstStyle/>
        <a:p>
          <a:endParaRPr lang="en-US"/>
        </a:p>
      </dgm:t>
    </dgm:pt>
    <dgm:pt modelId="{290DD84D-D58C-C64F-B903-4CC8384AFDAA}" type="pres">
      <dgm:prSet presAssocID="{236625BB-2759-284B-85DB-4E7749D4D81D}" presName="sp" presStyleCnt="0"/>
      <dgm:spPr/>
    </dgm:pt>
    <dgm:pt modelId="{B926A980-EE36-2840-BF52-78C62447210A}" type="pres">
      <dgm:prSet presAssocID="{04170F75-DE87-834B-8125-263F2FD161BC}" presName="composite" presStyleCnt="0"/>
      <dgm:spPr/>
    </dgm:pt>
    <dgm:pt modelId="{01E6C716-4A0F-764E-9E00-B1A4C1B2CCE9}" type="pres">
      <dgm:prSet presAssocID="{04170F75-DE87-834B-8125-263F2FD161BC}" presName="parentText" presStyleLbl="alignNode1" presStyleIdx="2" presStyleCnt="3">
        <dgm:presLayoutVars>
          <dgm:chMax val="1"/>
          <dgm:bulletEnabled val="1"/>
        </dgm:presLayoutVars>
      </dgm:prSet>
      <dgm:spPr/>
      <dgm:t>
        <a:bodyPr/>
        <a:lstStyle/>
        <a:p>
          <a:endParaRPr lang="en-US"/>
        </a:p>
      </dgm:t>
    </dgm:pt>
    <dgm:pt modelId="{815ED503-9DC5-BD4D-A281-B945AA48F0D3}" type="pres">
      <dgm:prSet presAssocID="{04170F75-DE87-834B-8125-263F2FD161BC}" presName="descendantText" presStyleLbl="alignAcc1" presStyleIdx="2" presStyleCnt="3" custScaleY="105039">
        <dgm:presLayoutVars>
          <dgm:bulletEnabled val="1"/>
        </dgm:presLayoutVars>
      </dgm:prSet>
      <dgm:spPr/>
      <dgm:t>
        <a:bodyPr/>
        <a:lstStyle/>
        <a:p>
          <a:endParaRPr lang="en-US"/>
        </a:p>
      </dgm:t>
    </dgm:pt>
  </dgm:ptLst>
  <dgm:cxnLst>
    <dgm:cxn modelId="{38713E79-3B14-8040-9BC1-6A8721F9A5A3}" srcId="{B15F5435-D9EE-134F-8C64-C1877E7132F8}" destId="{83725100-CB4E-AB4D-8066-187EDDA52520}" srcOrd="1" destOrd="0" parTransId="{E8BD34A4-F04F-A443-96DC-EEB517A6A391}" sibTransId="{C74DEDD6-6829-7743-9223-558955AEEDF0}"/>
    <dgm:cxn modelId="{DD6DFD24-8BC9-FF42-91BD-6B65C2ED220F}" type="presOf" srcId="{04170F75-DE87-834B-8125-263F2FD161BC}" destId="{01E6C716-4A0F-764E-9E00-B1A4C1B2CCE9}" srcOrd="0" destOrd="0" presId="urn:microsoft.com/office/officeart/2005/8/layout/chevron2"/>
    <dgm:cxn modelId="{6B6AEFBD-3251-8B4E-A8F2-6F1B73BD3294}" srcId="{B15F5435-D9EE-134F-8C64-C1877E7132F8}" destId="{D235FFE8-4F1A-904E-9526-1E73028BCD8F}" srcOrd="0" destOrd="0" parTransId="{BF43F8FF-E3E3-7043-A754-2D2B050494FA}" sibTransId="{26566DA8-96F8-1E49-9CAB-9161165ADE3F}"/>
    <dgm:cxn modelId="{35B2D5BF-F637-6641-99E7-363DD2AE336D}" srcId="{3FCF9A61-448F-E341-B399-53BCC8CAB325}" destId="{EF8BC513-473C-4A48-B8D4-991AC27E89BD}" srcOrd="0" destOrd="0" parTransId="{55FEEDCD-A002-124B-B3C9-A9477887B36A}" sibTransId="{6BEDDD68-16E2-004F-8194-C0F474454CE8}"/>
    <dgm:cxn modelId="{94E8D78C-5910-7C4D-B431-91EF7E04D735}" type="presOf" srcId="{B15F5435-D9EE-134F-8C64-C1877E7132F8}" destId="{B662CB3C-7E53-1A4A-BBF9-8AECC0F291D6}" srcOrd="0" destOrd="0" presId="urn:microsoft.com/office/officeart/2005/8/layout/chevron2"/>
    <dgm:cxn modelId="{72046DB6-7386-DC45-B321-5A435DD14BED}" type="presOf" srcId="{3B3125C5-4741-BC44-9E38-9A3E5D144473}" destId="{4A4F64B8-598C-7748-B201-64899A6309D6}" srcOrd="0" destOrd="0" presId="urn:microsoft.com/office/officeart/2005/8/layout/chevron2"/>
    <dgm:cxn modelId="{0441D328-EE86-FD4D-A2F5-C29A70D9321C}" srcId="{3FCF9A61-448F-E341-B399-53BCC8CAB325}" destId="{04170F75-DE87-834B-8125-263F2FD161BC}" srcOrd="2" destOrd="0" parTransId="{2E3B7148-2E9E-6D47-9E84-D6CC1BBFEB65}" sibTransId="{3215C613-D23F-7148-B944-57EEF8DAB48C}"/>
    <dgm:cxn modelId="{79DB7226-CA35-7A47-A8B2-D4122ADB203E}" type="presOf" srcId="{83725100-CB4E-AB4D-8066-187EDDA52520}" destId="{239542BE-FA1F-9040-A90A-122C84715FAC}" srcOrd="0" destOrd="1" presId="urn:microsoft.com/office/officeart/2005/8/layout/chevron2"/>
    <dgm:cxn modelId="{249913A6-4E3B-7743-9A54-60436247DC08}" type="presOf" srcId="{EF8BC513-473C-4A48-B8D4-991AC27E89BD}" destId="{7E1D7447-B90F-AB43-9892-2C2F3FD56A62}" srcOrd="0" destOrd="0" presId="urn:microsoft.com/office/officeart/2005/8/layout/chevron2"/>
    <dgm:cxn modelId="{7C0CA761-F535-6041-9456-D99BE3A10168}" srcId="{EF8BC513-473C-4A48-B8D4-991AC27E89BD}" destId="{3B3125C5-4741-BC44-9E38-9A3E5D144473}" srcOrd="0" destOrd="0" parTransId="{CBAECDC1-8A68-9B46-AB63-4DBBEB26B388}" sibTransId="{2E5F1A4D-F66C-EF4F-8117-B939ABCA9075}"/>
    <dgm:cxn modelId="{68818606-8CFD-834A-A039-BAC1A1725564}" type="presOf" srcId="{D235FFE8-4F1A-904E-9526-1E73028BCD8F}" destId="{239542BE-FA1F-9040-A90A-122C84715FAC}" srcOrd="0" destOrd="0" presId="urn:microsoft.com/office/officeart/2005/8/layout/chevron2"/>
    <dgm:cxn modelId="{7870C5A1-871E-4F4A-8CB5-B76DC574A823}" srcId="{3FCF9A61-448F-E341-B399-53BCC8CAB325}" destId="{B15F5435-D9EE-134F-8C64-C1877E7132F8}" srcOrd="1" destOrd="0" parTransId="{231ED075-8AF7-CD4A-8423-6DABC544E84E}" sibTransId="{236625BB-2759-284B-85DB-4E7749D4D81D}"/>
    <dgm:cxn modelId="{483F7C57-E113-6542-9A02-36E92805C205}" srcId="{EF8BC513-473C-4A48-B8D4-991AC27E89BD}" destId="{3555F603-E754-8F4A-8BAD-2A86CB6137CD}" srcOrd="1" destOrd="0" parTransId="{332925C9-CCAF-744B-B654-2B5527634CB9}" sibTransId="{6385CE24-319E-9247-B67F-476EFCA32F1E}"/>
    <dgm:cxn modelId="{05B2D8DF-53F2-8D41-B8DC-4154940BB45D}" type="presOf" srcId="{3FCF9A61-448F-E341-B399-53BCC8CAB325}" destId="{9D2B69BD-5F35-E746-B55A-7738704EEC62}" srcOrd="0" destOrd="0" presId="urn:microsoft.com/office/officeart/2005/8/layout/chevron2"/>
    <dgm:cxn modelId="{DB290F42-55A7-0C47-9413-A8BD360225A3}" type="presOf" srcId="{58D917C1-6BF1-E646-B036-58608B05EA8C}" destId="{815ED503-9DC5-BD4D-A281-B945AA48F0D3}" srcOrd="0" destOrd="0" presId="urn:microsoft.com/office/officeart/2005/8/layout/chevron2"/>
    <dgm:cxn modelId="{3996CB2B-E50C-E542-A17F-FEC2D1DCCA19}" srcId="{04170F75-DE87-834B-8125-263F2FD161BC}" destId="{58D917C1-6BF1-E646-B036-58608B05EA8C}" srcOrd="0" destOrd="0" parTransId="{4AD36165-5A1B-474F-A6E6-6DF23DD33ADE}" sibTransId="{9C57BB23-74A0-B24F-BE1E-1AB8CACD80CE}"/>
    <dgm:cxn modelId="{9ACC7BBA-177C-3F46-85CA-9B5FF8B4E0B6}" type="presOf" srcId="{3555F603-E754-8F4A-8BAD-2A86CB6137CD}" destId="{4A4F64B8-598C-7748-B201-64899A6309D6}" srcOrd="0" destOrd="1" presId="urn:microsoft.com/office/officeart/2005/8/layout/chevron2"/>
    <dgm:cxn modelId="{D3BAB129-06A3-4042-A5B9-93D3FB776D6E}" type="presParOf" srcId="{9D2B69BD-5F35-E746-B55A-7738704EEC62}" destId="{2CDA42D6-3EC8-6545-9D21-B40C186780E2}" srcOrd="0" destOrd="0" presId="urn:microsoft.com/office/officeart/2005/8/layout/chevron2"/>
    <dgm:cxn modelId="{4F94F25A-53B2-744D-AC33-F1EE9C1A9C1C}" type="presParOf" srcId="{2CDA42D6-3EC8-6545-9D21-B40C186780E2}" destId="{7E1D7447-B90F-AB43-9892-2C2F3FD56A62}" srcOrd="0" destOrd="0" presId="urn:microsoft.com/office/officeart/2005/8/layout/chevron2"/>
    <dgm:cxn modelId="{2C6EA05F-65E6-C041-8906-E808B2C1C9FE}" type="presParOf" srcId="{2CDA42D6-3EC8-6545-9D21-B40C186780E2}" destId="{4A4F64B8-598C-7748-B201-64899A6309D6}" srcOrd="1" destOrd="0" presId="urn:microsoft.com/office/officeart/2005/8/layout/chevron2"/>
    <dgm:cxn modelId="{26D6A1BC-0F48-0E48-B90D-A52D6F32F755}" type="presParOf" srcId="{9D2B69BD-5F35-E746-B55A-7738704EEC62}" destId="{F6917AFF-9E20-BD44-BD5A-000EC0F5FE43}" srcOrd="1" destOrd="0" presId="urn:microsoft.com/office/officeart/2005/8/layout/chevron2"/>
    <dgm:cxn modelId="{F41626E3-E1CF-8D40-8008-B1B69ADE3C5F}" type="presParOf" srcId="{9D2B69BD-5F35-E746-B55A-7738704EEC62}" destId="{F76AA4E5-26B2-4C49-90FE-889CFF702695}" srcOrd="2" destOrd="0" presId="urn:microsoft.com/office/officeart/2005/8/layout/chevron2"/>
    <dgm:cxn modelId="{47AB7ECA-ED7A-DA46-9F39-3CE3031D2445}" type="presParOf" srcId="{F76AA4E5-26B2-4C49-90FE-889CFF702695}" destId="{B662CB3C-7E53-1A4A-BBF9-8AECC0F291D6}" srcOrd="0" destOrd="0" presId="urn:microsoft.com/office/officeart/2005/8/layout/chevron2"/>
    <dgm:cxn modelId="{E8F6A7E9-0059-3C42-BFCB-96B0A54CEB1E}" type="presParOf" srcId="{F76AA4E5-26B2-4C49-90FE-889CFF702695}" destId="{239542BE-FA1F-9040-A90A-122C84715FAC}" srcOrd="1" destOrd="0" presId="urn:microsoft.com/office/officeart/2005/8/layout/chevron2"/>
    <dgm:cxn modelId="{F7451BD5-3570-C14A-A167-64B672257814}" type="presParOf" srcId="{9D2B69BD-5F35-E746-B55A-7738704EEC62}" destId="{290DD84D-D58C-C64F-B903-4CC8384AFDAA}" srcOrd="3" destOrd="0" presId="urn:microsoft.com/office/officeart/2005/8/layout/chevron2"/>
    <dgm:cxn modelId="{B276D9B1-6746-3846-AC0A-50AAC3E22A8F}" type="presParOf" srcId="{9D2B69BD-5F35-E746-B55A-7738704EEC62}" destId="{B926A980-EE36-2840-BF52-78C62447210A}" srcOrd="4" destOrd="0" presId="urn:microsoft.com/office/officeart/2005/8/layout/chevron2"/>
    <dgm:cxn modelId="{E9BEEFDC-44D1-CF46-B55A-49A8DC5B76EA}" type="presParOf" srcId="{B926A980-EE36-2840-BF52-78C62447210A}" destId="{01E6C716-4A0F-764E-9E00-B1A4C1B2CCE9}" srcOrd="0" destOrd="0" presId="urn:microsoft.com/office/officeart/2005/8/layout/chevron2"/>
    <dgm:cxn modelId="{C19375A7-F77E-504E-BC69-6AA7F9083109}" type="presParOf" srcId="{B926A980-EE36-2840-BF52-78C62447210A}" destId="{815ED503-9DC5-BD4D-A281-B945AA48F0D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CF9A61-448F-E341-B399-53BCC8CAB325}"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EF8BC513-473C-4A48-B8D4-991AC27E89BD}">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Status</a:t>
          </a:r>
          <a:endParaRPr lang="en-US" dirty="0"/>
        </a:p>
      </dgm:t>
    </dgm:pt>
    <dgm:pt modelId="{55FEEDCD-A002-124B-B3C9-A9477887B36A}" type="parTrans" cxnId="{35B2D5BF-F637-6641-99E7-363DD2AE336D}">
      <dgm:prSet/>
      <dgm:spPr/>
      <dgm:t>
        <a:bodyPr/>
        <a:lstStyle/>
        <a:p>
          <a:endParaRPr lang="en-US"/>
        </a:p>
      </dgm:t>
    </dgm:pt>
    <dgm:pt modelId="{6BEDDD68-16E2-004F-8194-C0F474454CE8}" type="sibTrans" cxnId="{35B2D5BF-F637-6641-99E7-363DD2AE336D}">
      <dgm:prSet/>
      <dgm:spPr/>
      <dgm:t>
        <a:bodyPr/>
        <a:lstStyle/>
        <a:p>
          <a:endParaRPr lang="en-US"/>
        </a:p>
      </dgm:t>
    </dgm:pt>
    <dgm:pt modelId="{3B3125C5-4741-BC44-9E38-9A3E5D144473}">
      <dgm:prSet phldrT="[Text]" custT="1"/>
      <dgm:spPr/>
      <dgm:t>
        <a:bodyPr/>
        <a:lstStyle/>
        <a:p>
          <a:r>
            <a:rPr lang="en-US" sz="2400" dirty="0" smtClean="0"/>
            <a:t>MAP Feasibility Assessment underway</a:t>
          </a:r>
          <a:endParaRPr lang="en-US" sz="2400" dirty="0"/>
        </a:p>
      </dgm:t>
    </dgm:pt>
    <dgm:pt modelId="{CBAECDC1-8A68-9B46-AB63-4DBBEB26B388}" type="parTrans" cxnId="{7C0CA761-F535-6041-9456-D99BE3A10168}">
      <dgm:prSet/>
      <dgm:spPr/>
      <dgm:t>
        <a:bodyPr/>
        <a:lstStyle/>
        <a:p>
          <a:endParaRPr lang="en-US"/>
        </a:p>
      </dgm:t>
    </dgm:pt>
    <dgm:pt modelId="{2E5F1A4D-F66C-EF4F-8117-B939ABCA9075}" type="sibTrans" cxnId="{7C0CA761-F535-6041-9456-D99BE3A10168}">
      <dgm:prSet/>
      <dgm:spPr/>
      <dgm:t>
        <a:bodyPr/>
        <a:lstStyle/>
        <a:p>
          <a:endParaRPr lang="en-US"/>
        </a:p>
      </dgm:t>
    </dgm:pt>
    <dgm:pt modelId="{B15F5435-D9EE-134F-8C64-C1877E7132F8}">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R&amp;D</a:t>
          </a:r>
          <a:endParaRPr lang="en-US" dirty="0"/>
        </a:p>
      </dgm:t>
    </dgm:pt>
    <dgm:pt modelId="{231ED075-8AF7-CD4A-8423-6DABC544E84E}" type="parTrans" cxnId="{7870C5A1-871E-4F4A-8CB5-B76DC574A823}">
      <dgm:prSet/>
      <dgm:spPr/>
      <dgm:t>
        <a:bodyPr/>
        <a:lstStyle/>
        <a:p>
          <a:endParaRPr lang="en-US"/>
        </a:p>
      </dgm:t>
    </dgm:pt>
    <dgm:pt modelId="{236625BB-2759-284B-85DB-4E7749D4D81D}" type="sibTrans" cxnId="{7870C5A1-871E-4F4A-8CB5-B76DC574A823}">
      <dgm:prSet/>
      <dgm:spPr/>
      <dgm:t>
        <a:bodyPr/>
        <a:lstStyle/>
        <a:p>
          <a:endParaRPr lang="en-US"/>
        </a:p>
      </dgm:t>
    </dgm:pt>
    <dgm:pt modelId="{83725100-CB4E-AB4D-8066-187EDDA52520}">
      <dgm:prSet phldrT="[Text]" custT="1"/>
      <dgm:spPr/>
      <dgm:t>
        <a:bodyPr/>
        <a:lstStyle/>
        <a:p>
          <a:r>
            <a:rPr lang="en-US" sz="1800" dirty="0" smtClean="0"/>
            <a:t>Establishing Initial Baseline Design</a:t>
          </a:r>
          <a:endParaRPr lang="en-US" sz="1800" dirty="0"/>
        </a:p>
      </dgm:t>
    </dgm:pt>
    <dgm:pt modelId="{E8BD34A4-F04F-A443-96DC-EEB517A6A391}" type="parTrans" cxnId="{38713E79-3B14-8040-9BC1-6A8721F9A5A3}">
      <dgm:prSet/>
      <dgm:spPr/>
      <dgm:t>
        <a:bodyPr/>
        <a:lstStyle/>
        <a:p>
          <a:endParaRPr lang="en-US"/>
        </a:p>
      </dgm:t>
    </dgm:pt>
    <dgm:pt modelId="{C74DEDD6-6829-7743-9223-558955AEEDF0}" type="sibTrans" cxnId="{38713E79-3B14-8040-9BC1-6A8721F9A5A3}">
      <dgm:prSet/>
      <dgm:spPr/>
      <dgm:t>
        <a:bodyPr/>
        <a:lstStyle/>
        <a:p>
          <a:endParaRPr lang="en-US"/>
        </a:p>
      </dgm:t>
    </dgm:pt>
    <dgm:pt modelId="{08BF7114-6074-DC49-A5FC-B1FFD5C14352}">
      <dgm:prSet phldrT="[Text]" custT="1"/>
      <dgm:spPr/>
      <dgm:t>
        <a:bodyPr/>
        <a:lstStyle/>
        <a:p>
          <a:r>
            <a:rPr lang="en-US" sz="1800" dirty="0" smtClean="0"/>
            <a:t>Muon Ionization Cooling </a:t>
          </a:r>
          <a:r>
            <a:rPr lang="en-US" sz="1800" dirty="0" smtClean="0"/>
            <a:t>Experiment (MICE) at RAL</a:t>
          </a:r>
          <a:endParaRPr lang="en-US" sz="1800" dirty="0"/>
        </a:p>
      </dgm:t>
    </dgm:pt>
    <dgm:pt modelId="{6A39EF57-AB54-D44E-BDCD-F50DF2B9360C}" type="parTrans" cxnId="{A88DB2BE-A5E9-5B44-A882-D210CE4767E0}">
      <dgm:prSet/>
      <dgm:spPr/>
      <dgm:t>
        <a:bodyPr/>
        <a:lstStyle/>
        <a:p>
          <a:endParaRPr lang="en-US"/>
        </a:p>
      </dgm:t>
    </dgm:pt>
    <dgm:pt modelId="{1408F0E9-FBEB-5642-9EB7-BFFAC6EA6446}" type="sibTrans" cxnId="{A88DB2BE-A5E9-5B44-A882-D210CE4767E0}">
      <dgm:prSet/>
      <dgm:spPr/>
      <dgm:t>
        <a:bodyPr/>
        <a:lstStyle/>
        <a:p>
          <a:endParaRPr lang="en-US"/>
        </a:p>
      </dgm:t>
    </dgm:pt>
    <dgm:pt modelId="{04170F75-DE87-834B-8125-263F2FD161BC}">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smtClean="0"/>
            <a:t>Time</a:t>
          </a:r>
          <a:endParaRPr lang="en-US" dirty="0"/>
        </a:p>
      </dgm:t>
    </dgm:pt>
    <dgm:pt modelId="{2E3B7148-2E9E-6D47-9E84-D6CC1BBFEB65}" type="parTrans" cxnId="{0441D328-EE86-FD4D-A2F5-C29A70D9321C}">
      <dgm:prSet/>
      <dgm:spPr/>
      <dgm:t>
        <a:bodyPr/>
        <a:lstStyle/>
        <a:p>
          <a:endParaRPr lang="en-US"/>
        </a:p>
      </dgm:t>
    </dgm:pt>
    <dgm:pt modelId="{3215C613-D23F-7148-B944-57EEF8DAB48C}" type="sibTrans" cxnId="{0441D328-EE86-FD4D-A2F5-C29A70D9321C}">
      <dgm:prSet/>
      <dgm:spPr/>
      <dgm:t>
        <a:bodyPr/>
        <a:lstStyle/>
        <a:p>
          <a:endParaRPr lang="en-US"/>
        </a:p>
      </dgm:t>
    </dgm:pt>
    <dgm:pt modelId="{58D917C1-6BF1-E646-B036-58608B05EA8C}">
      <dgm:prSet phldrT="[Text]" custT="1"/>
      <dgm:spPr/>
      <dgm:t>
        <a:bodyPr/>
        <a:lstStyle/>
        <a:p>
          <a:r>
            <a:rPr lang="en-US" sz="1800" dirty="0" smtClean="0"/>
            <a:t>Feasibility Assessment by end of decade</a:t>
          </a:r>
          <a:endParaRPr lang="en-US" sz="1800" dirty="0"/>
        </a:p>
      </dgm:t>
    </dgm:pt>
    <dgm:pt modelId="{4AD36165-5A1B-474F-A6E6-6DF23DD33ADE}" type="parTrans" cxnId="{3996CB2B-E50C-E542-A17F-FEC2D1DCCA19}">
      <dgm:prSet/>
      <dgm:spPr/>
      <dgm:t>
        <a:bodyPr/>
        <a:lstStyle/>
        <a:p>
          <a:endParaRPr lang="en-US"/>
        </a:p>
      </dgm:t>
    </dgm:pt>
    <dgm:pt modelId="{9C57BB23-74A0-B24F-BE1E-1AB8CACD80CE}" type="sibTrans" cxnId="{3996CB2B-E50C-E542-A17F-FEC2D1DCCA19}">
      <dgm:prSet/>
      <dgm:spPr/>
      <dgm:t>
        <a:bodyPr/>
        <a:lstStyle/>
        <a:p>
          <a:endParaRPr lang="en-US"/>
        </a:p>
      </dgm:t>
    </dgm:pt>
    <dgm:pt modelId="{44C5A916-E1A4-E946-99A4-C28D7BE65346}">
      <dgm:prSet phldrT="[Text]" custT="1"/>
      <dgm:spPr/>
      <dgm:t>
        <a:bodyPr/>
        <a:lstStyle/>
        <a:p>
          <a:r>
            <a:rPr lang="en-US" sz="1800" dirty="0" smtClean="0"/>
            <a:t>Staging Study:  Physics + R&amp;D + Demos required for next stage</a:t>
          </a:r>
          <a:endParaRPr lang="en-US" sz="1800" dirty="0"/>
        </a:p>
      </dgm:t>
    </dgm:pt>
    <dgm:pt modelId="{6E78C0A5-71FC-3F42-A5CA-EA375C29AAFB}" type="parTrans" cxnId="{84531240-EBA0-1445-B586-7FA295E1013E}">
      <dgm:prSet/>
      <dgm:spPr/>
      <dgm:t>
        <a:bodyPr/>
        <a:lstStyle/>
        <a:p>
          <a:endParaRPr lang="en-US"/>
        </a:p>
      </dgm:t>
    </dgm:pt>
    <dgm:pt modelId="{DD5FBCC9-F1E1-5948-9F98-F19571F16AFB}" type="sibTrans" cxnId="{84531240-EBA0-1445-B586-7FA295E1013E}">
      <dgm:prSet/>
      <dgm:spPr/>
      <dgm:t>
        <a:bodyPr/>
        <a:lstStyle/>
        <a:p>
          <a:endParaRPr lang="en-US"/>
        </a:p>
      </dgm:t>
    </dgm:pt>
    <dgm:pt modelId="{3F335287-009A-CA48-AC7A-2084CC50AE3F}">
      <dgm:prSet phldrT="[Text]" custT="1"/>
      <dgm:spPr/>
      <dgm:t>
        <a:bodyPr/>
        <a:lstStyle/>
        <a:p>
          <a:r>
            <a:rPr lang="en-US" sz="1800" dirty="0" smtClean="0"/>
            <a:t>Technology R&amp;D:  Cooling channel hardware, RF in B-fields, high field magnets (synergistic with </a:t>
          </a:r>
          <a:r>
            <a:rPr lang="en-US" sz="1800" dirty="0" smtClean="0"/>
            <a:t>high energy </a:t>
          </a:r>
          <a:r>
            <a:rPr lang="en-US" sz="1800" dirty="0" err="1" smtClean="0"/>
            <a:t>pp</a:t>
          </a:r>
          <a:r>
            <a:rPr lang="en-US" sz="1800" dirty="0" smtClean="0"/>
            <a:t> collider </a:t>
          </a:r>
          <a:r>
            <a:rPr lang="en-US" sz="1800" dirty="0" smtClean="0"/>
            <a:t>needs)</a:t>
          </a:r>
          <a:endParaRPr lang="en-US" sz="1800" dirty="0"/>
        </a:p>
      </dgm:t>
    </dgm:pt>
    <dgm:pt modelId="{210803AD-DE2C-B042-9C61-6567E5EDC554}" type="parTrans" cxnId="{62074BA3-6F00-5F4A-A63F-0E9993ECAD37}">
      <dgm:prSet/>
      <dgm:spPr/>
      <dgm:t>
        <a:bodyPr/>
        <a:lstStyle/>
        <a:p>
          <a:endParaRPr lang="en-US"/>
        </a:p>
      </dgm:t>
    </dgm:pt>
    <dgm:pt modelId="{DBABF1C8-2F62-1B42-A1F5-25A155E1C30C}" type="sibTrans" cxnId="{62074BA3-6F00-5F4A-A63F-0E9993ECAD37}">
      <dgm:prSet/>
      <dgm:spPr/>
      <dgm:t>
        <a:bodyPr/>
        <a:lstStyle/>
        <a:p>
          <a:endParaRPr lang="en-US"/>
        </a:p>
      </dgm:t>
    </dgm:pt>
    <dgm:pt modelId="{366DB240-3B5A-D046-B7EF-940DABEE0BCF}">
      <dgm:prSet phldrT="[Text]" custT="1"/>
      <dgm:spPr/>
      <dgm:t>
        <a:bodyPr/>
        <a:lstStyle/>
        <a:p>
          <a:r>
            <a:rPr lang="en-US" sz="1800" dirty="0" smtClean="0"/>
            <a:t>Completion of MICE by end of decade</a:t>
          </a:r>
          <a:endParaRPr lang="en-US" sz="1800" dirty="0"/>
        </a:p>
      </dgm:t>
    </dgm:pt>
    <dgm:pt modelId="{B220D4CF-B269-2E4E-87EB-E3618BA8C48D}" type="parTrans" cxnId="{A3F0293E-B0BB-5A4C-94A3-B18EB64B1306}">
      <dgm:prSet/>
      <dgm:spPr/>
      <dgm:t>
        <a:bodyPr/>
        <a:lstStyle/>
        <a:p>
          <a:endParaRPr lang="en-US"/>
        </a:p>
      </dgm:t>
    </dgm:pt>
    <dgm:pt modelId="{E3708D61-987C-3C48-A472-1020562F5BCD}" type="sibTrans" cxnId="{A3F0293E-B0BB-5A4C-94A3-B18EB64B1306}">
      <dgm:prSet/>
      <dgm:spPr/>
      <dgm:t>
        <a:bodyPr/>
        <a:lstStyle/>
        <a:p>
          <a:endParaRPr lang="en-US"/>
        </a:p>
      </dgm:t>
    </dgm:pt>
    <dgm:pt modelId="{A76680F8-EBDD-4B48-B2B3-0BA1D633D37D}">
      <dgm:prSet phldrT="[Text]" custT="1"/>
      <dgm:spPr/>
      <dgm:t>
        <a:bodyPr/>
        <a:lstStyle/>
        <a:p>
          <a:r>
            <a:rPr lang="en-US" sz="1800" dirty="0" err="1" smtClean="0"/>
            <a:t>NuMAX</a:t>
          </a:r>
          <a:r>
            <a:rPr lang="en-US" sz="1800" dirty="0" smtClean="0"/>
            <a:t> (initial long baseline NF):  Informed Decision by ~2020</a:t>
          </a:r>
          <a:endParaRPr lang="en-US" sz="1800" dirty="0"/>
        </a:p>
      </dgm:t>
    </dgm:pt>
    <dgm:pt modelId="{42148CF2-AB33-6543-912E-6D9A2355AEF1}" type="parTrans" cxnId="{62F526C7-79D4-A040-B841-3DBA3C0D94F0}">
      <dgm:prSet/>
      <dgm:spPr/>
      <dgm:t>
        <a:bodyPr/>
        <a:lstStyle/>
        <a:p>
          <a:endParaRPr lang="en-US"/>
        </a:p>
      </dgm:t>
    </dgm:pt>
    <dgm:pt modelId="{CC33F26F-56E3-264A-B4A6-25BB5E3799A1}" type="sibTrans" cxnId="{62F526C7-79D4-A040-B841-3DBA3C0D94F0}">
      <dgm:prSet/>
      <dgm:spPr/>
      <dgm:t>
        <a:bodyPr/>
        <a:lstStyle/>
        <a:p>
          <a:endParaRPr lang="en-US"/>
        </a:p>
      </dgm:t>
    </dgm:pt>
    <dgm:pt modelId="{525DD58E-8E22-CC4C-B56F-99837828AD25}">
      <dgm:prSet phldrT="[Text]" custT="1"/>
      <dgm:spPr/>
      <dgm:t>
        <a:bodyPr/>
        <a:lstStyle/>
        <a:p>
          <a:r>
            <a:rPr lang="en-US" sz="1800" dirty="0" smtClean="0"/>
            <a:t>Collider Program:  Informed Decision by mid-2020s</a:t>
          </a:r>
          <a:endParaRPr lang="en-US" sz="1800" dirty="0"/>
        </a:p>
      </dgm:t>
    </dgm:pt>
    <dgm:pt modelId="{26674BF0-FDA5-114A-A339-59B09AF793AC}" type="parTrans" cxnId="{924FB392-C826-754D-AE5C-17D16EFE95A2}">
      <dgm:prSet/>
      <dgm:spPr/>
      <dgm:t>
        <a:bodyPr/>
        <a:lstStyle/>
        <a:p>
          <a:endParaRPr lang="en-US"/>
        </a:p>
      </dgm:t>
    </dgm:pt>
    <dgm:pt modelId="{B98D76FD-B77B-E548-8AF5-39919048686B}" type="sibTrans" cxnId="{924FB392-C826-754D-AE5C-17D16EFE95A2}">
      <dgm:prSet/>
      <dgm:spPr/>
      <dgm:t>
        <a:bodyPr/>
        <a:lstStyle/>
        <a:p>
          <a:endParaRPr lang="en-US"/>
        </a:p>
      </dgm:t>
    </dgm:pt>
    <dgm:pt modelId="{F06D0945-A9AC-DC4C-8AA5-200E4B046A26}">
      <dgm:prSet phldrT="[Text]" custT="1"/>
      <dgm:spPr/>
      <dgm:t>
        <a:bodyPr/>
        <a:lstStyle/>
        <a:p>
          <a:r>
            <a:rPr lang="en-US" sz="1800" dirty="0" smtClean="0"/>
            <a:t>nuSTORM short baseline NF could begin CD process immediately (Sterile neutrino program)</a:t>
          </a:r>
          <a:endParaRPr lang="en-US" sz="1800" dirty="0"/>
        </a:p>
      </dgm:t>
    </dgm:pt>
    <dgm:pt modelId="{D8FE7710-1474-D64F-802F-FE6F3629171B}" type="parTrans" cxnId="{EB7C5C0B-56F3-4A41-9481-BA7197141B45}">
      <dgm:prSet/>
      <dgm:spPr/>
      <dgm:t>
        <a:bodyPr/>
        <a:lstStyle/>
        <a:p>
          <a:endParaRPr lang="en-US"/>
        </a:p>
      </dgm:t>
    </dgm:pt>
    <dgm:pt modelId="{41FEC0E2-EB54-D245-99FE-B349F1D6B993}" type="sibTrans" cxnId="{EB7C5C0B-56F3-4A41-9481-BA7197141B45}">
      <dgm:prSet/>
      <dgm:spPr/>
      <dgm:t>
        <a:bodyPr/>
        <a:lstStyle/>
        <a:p>
          <a:endParaRPr lang="en-US"/>
        </a:p>
      </dgm:t>
    </dgm:pt>
    <dgm:pt modelId="{9D2B69BD-5F35-E746-B55A-7738704EEC62}" type="pres">
      <dgm:prSet presAssocID="{3FCF9A61-448F-E341-B399-53BCC8CAB325}" presName="linearFlow" presStyleCnt="0">
        <dgm:presLayoutVars>
          <dgm:dir/>
          <dgm:animLvl val="lvl"/>
          <dgm:resizeHandles val="exact"/>
        </dgm:presLayoutVars>
      </dgm:prSet>
      <dgm:spPr/>
      <dgm:t>
        <a:bodyPr/>
        <a:lstStyle/>
        <a:p>
          <a:endParaRPr lang="en-US"/>
        </a:p>
      </dgm:t>
    </dgm:pt>
    <dgm:pt modelId="{2CDA42D6-3EC8-6545-9D21-B40C186780E2}" type="pres">
      <dgm:prSet presAssocID="{EF8BC513-473C-4A48-B8D4-991AC27E89BD}" presName="composite" presStyleCnt="0"/>
      <dgm:spPr/>
    </dgm:pt>
    <dgm:pt modelId="{7E1D7447-B90F-AB43-9892-2C2F3FD56A62}" type="pres">
      <dgm:prSet presAssocID="{EF8BC513-473C-4A48-B8D4-991AC27E89BD}" presName="parentText" presStyleLbl="alignNode1" presStyleIdx="0" presStyleCnt="3">
        <dgm:presLayoutVars>
          <dgm:chMax val="1"/>
          <dgm:bulletEnabled val="1"/>
        </dgm:presLayoutVars>
      </dgm:prSet>
      <dgm:spPr/>
      <dgm:t>
        <a:bodyPr/>
        <a:lstStyle/>
        <a:p>
          <a:endParaRPr lang="en-US"/>
        </a:p>
      </dgm:t>
    </dgm:pt>
    <dgm:pt modelId="{4A4F64B8-598C-7748-B201-64899A6309D6}" type="pres">
      <dgm:prSet presAssocID="{EF8BC513-473C-4A48-B8D4-991AC27E89BD}" presName="descendantText" presStyleLbl="alignAcc1" presStyleIdx="0" presStyleCnt="3">
        <dgm:presLayoutVars>
          <dgm:bulletEnabled val="1"/>
        </dgm:presLayoutVars>
      </dgm:prSet>
      <dgm:spPr/>
      <dgm:t>
        <a:bodyPr/>
        <a:lstStyle/>
        <a:p>
          <a:endParaRPr lang="en-US"/>
        </a:p>
      </dgm:t>
    </dgm:pt>
    <dgm:pt modelId="{F6917AFF-9E20-BD44-BD5A-000EC0F5FE43}" type="pres">
      <dgm:prSet presAssocID="{6BEDDD68-16E2-004F-8194-C0F474454CE8}" presName="sp" presStyleCnt="0"/>
      <dgm:spPr/>
    </dgm:pt>
    <dgm:pt modelId="{F76AA4E5-26B2-4C49-90FE-889CFF702695}" type="pres">
      <dgm:prSet presAssocID="{B15F5435-D9EE-134F-8C64-C1877E7132F8}" presName="composite" presStyleCnt="0"/>
      <dgm:spPr/>
    </dgm:pt>
    <dgm:pt modelId="{B662CB3C-7E53-1A4A-BBF9-8AECC0F291D6}" type="pres">
      <dgm:prSet presAssocID="{B15F5435-D9EE-134F-8C64-C1877E7132F8}" presName="parentText" presStyleLbl="alignNode1" presStyleIdx="1" presStyleCnt="3">
        <dgm:presLayoutVars>
          <dgm:chMax val="1"/>
          <dgm:bulletEnabled val="1"/>
        </dgm:presLayoutVars>
      </dgm:prSet>
      <dgm:spPr/>
      <dgm:t>
        <a:bodyPr/>
        <a:lstStyle/>
        <a:p>
          <a:endParaRPr lang="en-US"/>
        </a:p>
      </dgm:t>
    </dgm:pt>
    <dgm:pt modelId="{239542BE-FA1F-9040-A90A-122C84715FAC}" type="pres">
      <dgm:prSet presAssocID="{B15F5435-D9EE-134F-8C64-C1877E7132F8}" presName="descendantText" presStyleLbl="alignAcc1" presStyleIdx="1" presStyleCnt="3" custScaleY="139853">
        <dgm:presLayoutVars>
          <dgm:bulletEnabled val="1"/>
        </dgm:presLayoutVars>
      </dgm:prSet>
      <dgm:spPr/>
      <dgm:t>
        <a:bodyPr/>
        <a:lstStyle/>
        <a:p>
          <a:endParaRPr lang="en-US"/>
        </a:p>
      </dgm:t>
    </dgm:pt>
    <dgm:pt modelId="{290DD84D-D58C-C64F-B903-4CC8384AFDAA}" type="pres">
      <dgm:prSet presAssocID="{236625BB-2759-284B-85DB-4E7749D4D81D}" presName="sp" presStyleCnt="0"/>
      <dgm:spPr/>
    </dgm:pt>
    <dgm:pt modelId="{B926A980-EE36-2840-BF52-78C62447210A}" type="pres">
      <dgm:prSet presAssocID="{04170F75-DE87-834B-8125-263F2FD161BC}" presName="composite" presStyleCnt="0"/>
      <dgm:spPr/>
    </dgm:pt>
    <dgm:pt modelId="{01E6C716-4A0F-764E-9E00-B1A4C1B2CCE9}" type="pres">
      <dgm:prSet presAssocID="{04170F75-DE87-834B-8125-263F2FD161BC}" presName="parentText" presStyleLbl="alignNode1" presStyleIdx="2" presStyleCnt="3">
        <dgm:presLayoutVars>
          <dgm:chMax val="1"/>
          <dgm:bulletEnabled val="1"/>
        </dgm:presLayoutVars>
      </dgm:prSet>
      <dgm:spPr/>
      <dgm:t>
        <a:bodyPr/>
        <a:lstStyle/>
        <a:p>
          <a:endParaRPr lang="en-US"/>
        </a:p>
      </dgm:t>
    </dgm:pt>
    <dgm:pt modelId="{815ED503-9DC5-BD4D-A281-B945AA48F0D3}" type="pres">
      <dgm:prSet presAssocID="{04170F75-DE87-834B-8125-263F2FD161BC}" presName="descendantText" presStyleLbl="alignAcc1" presStyleIdx="2" presStyleCnt="3" custScaleY="190684">
        <dgm:presLayoutVars>
          <dgm:bulletEnabled val="1"/>
        </dgm:presLayoutVars>
      </dgm:prSet>
      <dgm:spPr/>
      <dgm:t>
        <a:bodyPr/>
        <a:lstStyle/>
        <a:p>
          <a:endParaRPr lang="en-US"/>
        </a:p>
      </dgm:t>
    </dgm:pt>
  </dgm:ptLst>
  <dgm:cxnLst>
    <dgm:cxn modelId="{A88DB2BE-A5E9-5B44-A882-D210CE4767E0}" srcId="{B15F5435-D9EE-134F-8C64-C1877E7132F8}" destId="{08BF7114-6074-DC49-A5FC-B1FFD5C14352}" srcOrd="3" destOrd="0" parTransId="{6A39EF57-AB54-D44E-BDCD-F50DF2B9360C}" sibTransId="{1408F0E9-FBEB-5642-9EB7-BFFAC6EA6446}"/>
    <dgm:cxn modelId="{38713E79-3B14-8040-9BC1-6A8721F9A5A3}" srcId="{B15F5435-D9EE-134F-8C64-C1877E7132F8}" destId="{83725100-CB4E-AB4D-8066-187EDDA52520}" srcOrd="0" destOrd="0" parTransId="{E8BD34A4-F04F-A443-96DC-EEB517A6A391}" sibTransId="{C74DEDD6-6829-7743-9223-558955AEEDF0}"/>
    <dgm:cxn modelId="{15FCD28E-9B70-3B4E-BB66-E4F99EAD2F99}" type="presOf" srcId="{366DB240-3B5A-D046-B7EF-940DABEE0BCF}" destId="{815ED503-9DC5-BD4D-A281-B945AA48F0D3}" srcOrd="0" destOrd="1" presId="urn:microsoft.com/office/officeart/2005/8/layout/chevron2"/>
    <dgm:cxn modelId="{90770A62-646A-3B4C-8472-FA503395025E}" type="presOf" srcId="{525DD58E-8E22-CC4C-B56F-99837828AD25}" destId="{815ED503-9DC5-BD4D-A281-B945AA48F0D3}" srcOrd="0" destOrd="4" presId="urn:microsoft.com/office/officeart/2005/8/layout/chevron2"/>
    <dgm:cxn modelId="{2531DFD1-9E25-254C-A51F-1E0CFD62D858}" type="presOf" srcId="{58D917C1-6BF1-E646-B036-58608B05EA8C}" destId="{815ED503-9DC5-BD4D-A281-B945AA48F0D3}" srcOrd="0" destOrd="0" presId="urn:microsoft.com/office/officeart/2005/8/layout/chevron2"/>
    <dgm:cxn modelId="{41B12A78-F0DC-0D43-8712-9E490D79F77B}" type="presOf" srcId="{83725100-CB4E-AB4D-8066-187EDDA52520}" destId="{239542BE-FA1F-9040-A90A-122C84715FAC}" srcOrd="0" destOrd="0" presId="urn:microsoft.com/office/officeart/2005/8/layout/chevron2"/>
    <dgm:cxn modelId="{35B2D5BF-F637-6641-99E7-363DD2AE336D}" srcId="{3FCF9A61-448F-E341-B399-53BCC8CAB325}" destId="{EF8BC513-473C-4A48-B8D4-991AC27E89BD}" srcOrd="0" destOrd="0" parTransId="{55FEEDCD-A002-124B-B3C9-A9477887B36A}" sibTransId="{6BEDDD68-16E2-004F-8194-C0F474454CE8}"/>
    <dgm:cxn modelId="{924FB392-C826-754D-AE5C-17D16EFE95A2}" srcId="{04170F75-DE87-834B-8125-263F2FD161BC}" destId="{525DD58E-8E22-CC4C-B56F-99837828AD25}" srcOrd="4" destOrd="0" parTransId="{26674BF0-FDA5-114A-A339-59B09AF793AC}" sibTransId="{B98D76FD-B77B-E548-8AF5-39919048686B}"/>
    <dgm:cxn modelId="{658C6347-B5F7-5E4F-A2BF-BE1E807AB7DD}" type="presOf" srcId="{A76680F8-EBDD-4B48-B2B3-0BA1D633D37D}" destId="{815ED503-9DC5-BD4D-A281-B945AA48F0D3}" srcOrd="0" destOrd="3" presId="urn:microsoft.com/office/officeart/2005/8/layout/chevron2"/>
    <dgm:cxn modelId="{90D2E002-3FE8-6240-B222-201C23640952}" type="presOf" srcId="{B15F5435-D9EE-134F-8C64-C1877E7132F8}" destId="{B662CB3C-7E53-1A4A-BBF9-8AECC0F291D6}" srcOrd="0" destOrd="0" presId="urn:microsoft.com/office/officeart/2005/8/layout/chevron2"/>
    <dgm:cxn modelId="{00C64B3E-5EC4-074F-A3C8-698CE612F8E8}" type="presOf" srcId="{3FCF9A61-448F-E341-B399-53BCC8CAB325}" destId="{9D2B69BD-5F35-E746-B55A-7738704EEC62}" srcOrd="0" destOrd="0" presId="urn:microsoft.com/office/officeart/2005/8/layout/chevron2"/>
    <dgm:cxn modelId="{62F526C7-79D4-A040-B841-3DBA3C0D94F0}" srcId="{04170F75-DE87-834B-8125-263F2FD161BC}" destId="{A76680F8-EBDD-4B48-B2B3-0BA1D633D37D}" srcOrd="3" destOrd="0" parTransId="{42148CF2-AB33-6543-912E-6D9A2355AEF1}" sibTransId="{CC33F26F-56E3-264A-B4A6-25BB5E3799A1}"/>
    <dgm:cxn modelId="{0441D328-EE86-FD4D-A2F5-C29A70D9321C}" srcId="{3FCF9A61-448F-E341-B399-53BCC8CAB325}" destId="{04170F75-DE87-834B-8125-263F2FD161BC}" srcOrd="2" destOrd="0" parTransId="{2E3B7148-2E9E-6D47-9E84-D6CC1BBFEB65}" sibTransId="{3215C613-D23F-7148-B944-57EEF8DAB48C}"/>
    <dgm:cxn modelId="{A5B566AE-60D5-1449-A6D6-9CC973514D0C}" type="presOf" srcId="{08BF7114-6074-DC49-A5FC-B1FFD5C14352}" destId="{239542BE-FA1F-9040-A90A-122C84715FAC}" srcOrd="0" destOrd="3" presId="urn:microsoft.com/office/officeart/2005/8/layout/chevron2"/>
    <dgm:cxn modelId="{A3F0293E-B0BB-5A4C-94A3-B18EB64B1306}" srcId="{04170F75-DE87-834B-8125-263F2FD161BC}" destId="{366DB240-3B5A-D046-B7EF-940DABEE0BCF}" srcOrd="1" destOrd="0" parTransId="{B220D4CF-B269-2E4E-87EB-E3618BA8C48D}" sibTransId="{E3708D61-987C-3C48-A472-1020562F5BCD}"/>
    <dgm:cxn modelId="{7C0CA761-F535-6041-9456-D99BE3A10168}" srcId="{EF8BC513-473C-4A48-B8D4-991AC27E89BD}" destId="{3B3125C5-4741-BC44-9E38-9A3E5D144473}" srcOrd="0" destOrd="0" parTransId="{CBAECDC1-8A68-9B46-AB63-4DBBEB26B388}" sibTransId="{2E5F1A4D-F66C-EF4F-8117-B939ABCA9075}"/>
    <dgm:cxn modelId="{9CEF67B2-FA3E-A848-A687-7CF76469CA3D}" type="presOf" srcId="{04170F75-DE87-834B-8125-263F2FD161BC}" destId="{01E6C716-4A0F-764E-9E00-B1A4C1B2CCE9}" srcOrd="0" destOrd="0" presId="urn:microsoft.com/office/officeart/2005/8/layout/chevron2"/>
    <dgm:cxn modelId="{285032D6-CD7C-B542-8BDA-A2BBE09B51BE}" type="presOf" srcId="{F06D0945-A9AC-DC4C-8AA5-200E4B046A26}" destId="{815ED503-9DC5-BD4D-A281-B945AA48F0D3}" srcOrd="0" destOrd="2" presId="urn:microsoft.com/office/officeart/2005/8/layout/chevron2"/>
    <dgm:cxn modelId="{7870C5A1-871E-4F4A-8CB5-B76DC574A823}" srcId="{3FCF9A61-448F-E341-B399-53BCC8CAB325}" destId="{B15F5435-D9EE-134F-8C64-C1877E7132F8}" srcOrd="1" destOrd="0" parTransId="{231ED075-8AF7-CD4A-8423-6DABC544E84E}" sibTransId="{236625BB-2759-284B-85DB-4E7749D4D81D}"/>
    <dgm:cxn modelId="{4234D62F-759B-DC40-8F2F-1379E48020EC}" type="presOf" srcId="{44C5A916-E1A4-E946-99A4-C28D7BE65346}" destId="{239542BE-FA1F-9040-A90A-122C84715FAC}" srcOrd="0" destOrd="2" presId="urn:microsoft.com/office/officeart/2005/8/layout/chevron2"/>
    <dgm:cxn modelId="{6A9AE49F-41EB-3B46-B74C-8BF3853C1602}" type="presOf" srcId="{3F335287-009A-CA48-AC7A-2084CC50AE3F}" destId="{239542BE-FA1F-9040-A90A-122C84715FAC}" srcOrd="0" destOrd="1" presId="urn:microsoft.com/office/officeart/2005/8/layout/chevron2"/>
    <dgm:cxn modelId="{62074BA3-6F00-5F4A-A63F-0E9993ECAD37}" srcId="{B15F5435-D9EE-134F-8C64-C1877E7132F8}" destId="{3F335287-009A-CA48-AC7A-2084CC50AE3F}" srcOrd="1" destOrd="0" parTransId="{210803AD-DE2C-B042-9C61-6567E5EDC554}" sibTransId="{DBABF1C8-2F62-1B42-A1F5-25A155E1C30C}"/>
    <dgm:cxn modelId="{AD47CD7D-0998-5E40-930A-822A652D8222}" type="presOf" srcId="{EF8BC513-473C-4A48-B8D4-991AC27E89BD}" destId="{7E1D7447-B90F-AB43-9892-2C2F3FD56A62}" srcOrd="0" destOrd="0" presId="urn:microsoft.com/office/officeart/2005/8/layout/chevron2"/>
    <dgm:cxn modelId="{EB7C5C0B-56F3-4A41-9481-BA7197141B45}" srcId="{04170F75-DE87-834B-8125-263F2FD161BC}" destId="{F06D0945-A9AC-DC4C-8AA5-200E4B046A26}" srcOrd="2" destOrd="0" parTransId="{D8FE7710-1474-D64F-802F-FE6F3629171B}" sibTransId="{41FEC0E2-EB54-D245-99FE-B349F1D6B993}"/>
    <dgm:cxn modelId="{F2230BDA-513A-2B4F-81A8-63A665EAA3A6}" type="presOf" srcId="{3B3125C5-4741-BC44-9E38-9A3E5D144473}" destId="{4A4F64B8-598C-7748-B201-64899A6309D6}" srcOrd="0" destOrd="0" presId="urn:microsoft.com/office/officeart/2005/8/layout/chevron2"/>
    <dgm:cxn modelId="{84531240-EBA0-1445-B586-7FA295E1013E}" srcId="{B15F5435-D9EE-134F-8C64-C1877E7132F8}" destId="{44C5A916-E1A4-E946-99A4-C28D7BE65346}" srcOrd="2" destOrd="0" parTransId="{6E78C0A5-71FC-3F42-A5CA-EA375C29AAFB}" sibTransId="{DD5FBCC9-F1E1-5948-9F98-F19571F16AFB}"/>
    <dgm:cxn modelId="{3996CB2B-E50C-E542-A17F-FEC2D1DCCA19}" srcId="{04170F75-DE87-834B-8125-263F2FD161BC}" destId="{58D917C1-6BF1-E646-B036-58608B05EA8C}" srcOrd="0" destOrd="0" parTransId="{4AD36165-5A1B-474F-A6E6-6DF23DD33ADE}" sibTransId="{9C57BB23-74A0-B24F-BE1E-1AB8CACD80CE}"/>
    <dgm:cxn modelId="{0240132E-00BB-A248-8498-91ED8B2B3A37}" type="presParOf" srcId="{9D2B69BD-5F35-E746-B55A-7738704EEC62}" destId="{2CDA42D6-3EC8-6545-9D21-B40C186780E2}" srcOrd="0" destOrd="0" presId="urn:microsoft.com/office/officeart/2005/8/layout/chevron2"/>
    <dgm:cxn modelId="{E238D12A-7F52-8E42-A0D1-6757539EE75F}" type="presParOf" srcId="{2CDA42D6-3EC8-6545-9D21-B40C186780E2}" destId="{7E1D7447-B90F-AB43-9892-2C2F3FD56A62}" srcOrd="0" destOrd="0" presId="urn:microsoft.com/office/officeart/2005/8/layout/chevron2"/>
    <dgm:cxn modelId="{2C172857-B25D-0E4C-B320-C7E527AAA22F}" type="presParOf" srcId="{2CDA42D6-3EC8-6545-9D21-B40C186780E2}" destId="{4A4F64B8-598C-7748-B201-64899A6309D6}" srcOrd="1" destOrd="0" presId="urn:microsoft.com/office/officeart/2005/8/layout/chevron2"/>
    <dgm:cxn modelId="{99D5CBBB-96DC-0D43-B8F5-A78264F84031}" type="presParOf" srcId="{9D2B69BD-5F35-E746-B55A-7738704EEC62}" destId="{F6917AFF-9E20-BD44-BD5A-000EC0F5FE43}" srcOrd="1" destOrd="0" presId="urn:microsoft.com/office/officeart/2005/8/layout/chevron2"/>
    <dgm:cxn modelId="{9F558B45-D41A-E247-984D-2E6D2A698F3C}" type="presParOf" srcId="{9D2B69BD-5F35-E746-B55A-7738704EEC62}" destId="{F76AA4E5-26B2-4C49-90FE-889CFF702695}" srcOrd="2" destOrd="0" presId="urn:microsoft.com/office/officeart/2005/8/layout/chevron2"/>
    <dgm:cxn modelId="{1C524C9B-4AF2-9D46-B6BC-050D4050C171}" type="presParOf" srcId="{F76AA4E5-26B2-4C49-90FE-889CFF702695}" destId="{B662CB3C-7E53-1A4A-BBF9-8AECC0F291D6}" srcOrd="0" destOrd="0" presId="urn:microsoft.com/office/officeart/2005/8/layout/chevron2"/>
    <dgm:cxn modelId="{5736A5B8-4470-B444-A296-A99922436401}" type="presParOf" srcId="{F76AA4E5-26B2-4C49-90FE-889CFF702695}" destId="{239542BE-FA1F-9040-A90A-122C84715FAC}" srcOrd="1" destOrd="0" presId="urn:microsoft.com/office/officeart/2005/8/layout/chevron2"/>
    <dgm:cxn modelId="{5A33E905-D78A-B349-A556-006433051E3D}" type="presParOf" srcId="{9D2B69BD-5F35-E746-B55A-7738704EEC62}" destId="{290DD84D-D58C-C64F-B903-4CC8384AFDAA}" srcOrd="3" destOrd="0" presId="urn:microsoft.com/office/officeart/2005/8/layout/chevron2"/>
    <dgm:cxn modelId="{5FDA8BE3-213F-6448-BCDB-310C0F541F61}" type="presParOf" srcId="{9D2B69BD-5F35-E746-B55A-7738704EEC62}" destId="{B926A980-EE36-2840-BF52-78C62447210A}" srcOrd="4" destOrd="0" presId="urn:microsoft.com/office/officeart/2005/8/layout/chevron2"/>
    <dgm:cxn modelId="{7E1E6276-772F-A84D-A294-23D0D7EEEBBD}" type="presParOf" srcId="{B926A980-EE36-2840-BF52-78C62447210A}" destId="{01E6C716-4A0F-764E-9E00-B1A4C1B2CCE9}" srcOrd="0" destOrd="0" presId="urn:microsoft.com/office/officeart/2005/8/layout/chevron2"/>
    <dgm:cxn modelId="{5240A178-7ACF-5541-A7C8-299ABE0917AD}" type="presParOf" srcId="{B926A980-EE36-2840-BF52-78C62447210A}" destId="{815ED503-9DC5-BD4D-A281-B945AA48F0D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15B879-DCB5-4A4B-8B19-6FC11B26607D}" type="doc">
      <dgm:prSet loTypeId="urn:microsoft.com/office/officeart/2005/8/layout/cycle6" loCatId="" qsTypeId="urn:microsoft.com/office/officeart/2005/8/quickstyle/3D3" qsCatId="3D" csTypeId="urn:microsoft.com/office/officeart/2005/8/colors/accent1_2" csCatId="accent1" phldr="1"/>
      <dgm:spPr/>
      <dgm:t>
        <a:bodyPr/>
        <a:lstStyle/>
        <a:p>
          <a:endParaRPr lang="en-US"/>
        </a:p>
      </dgm:t>
    </dgm:pt>
    <dgm:pt modelId="{A8D30B54-C531-FF41-9381-14CD597E60EC}">
      <dgm:prSet phldrT="[Text]" custT="1"/>
      <dgm:spPr/>
      <dgm:t>
        <a:bodyPr/>
        <a:lstStyle/>
        <a:p>
          <a:r>
            <a:rPr lang="en-US" sz="2000" b="1" dirty="0" smtClean="0"/>
            <a:t>Successful Operation of 805 MHz “All Seasons” Cavity in 5T Magnetic Field under Vacuum </a:t>
          </a:r>
        </a:p>
        <a:p>
          <a:r>
            <a:rPr lang="en-US" sz="1600" dirty="0" err="1" smtClean="0"/>
            <a:t>MuCool</a:t>
          </a:r>
          <a:r>
            <a:rPr lang="en-US" sz="1600" dirty="0" smtClean="0"/>
            <a:t> Test Area/</a:t>
          </a:r>
          <a:r>
            <a:rPr lang="en-US" sz="1600" dirty="0" err="1" smtClean="0"/>
            <a:t>Muons</a:t>
          </a:r>
          <a:r>
            <a:rPr lang="en-US" sz="1600" dirty="0" smtClean="0"/>
            <a:t> </a:t>
          </a:r>
          <a:r>
            <a:rPr lang="en-US" sz="1600" dirty="0" err="1" smtClean="0"/>
            <a:t>Inc</a:t>
          </a:r>
          <a:endParaRPr lang="en-US" sz="1600" dirty="0"/>
        </a:p>
      </dgm:t>
    </dgm:pt>
    <dgm:pt modelId="{63284D12-BC21-634C-B07C-D364767B037B}" type="parTrans" cxnId="{F056B8D7-EE55-0A4D-9C30-08F344E2EDCC}">
      <dgm:prSet/>
      <dgm:spPr/>
      <dgm:t>
        <a:bodyPr/>
        <a:lstStyle/>
        <a:p>
          <a:endParaRPr lang="en-US"/>
        </a:p>
      </dgm:t>
    </dgm:pt>
    <dgm:pt modelId="{3EFE83EA-50EB-304F-A837-826F9701203D}" type="sibTrans" cxnId="{F056B8D7-EE55-0A4D-9C30-08F344E2EDCC}">
      <dgm:prSet/>
      <dgm:spPr/>
      <dgm:t>
        <a:bodyPr/>
        <a:lstStyle/>
        <a:p>
          <a:endParaRPr lang="en-US"/>
        </a:p>
      </dgm:t>
    </dgm:pt>
    <dgm:pt modelId="{522C2D24-B12C-8847-B84E-AA6693281BC7}">
      <dgm:prSet phldrT="[Text]" custT="1"/>
      <dgm:spPr/>
      <dgm:t>
        <a:bodyPr/>
        <a:lstStyle/>
        <a:p>
          <a:r>
            <a:rPr lang="en-US" sz="2000" b="1" dirty="0" smtClean="0"/>
            <a:t>World Record </a:t>
          </a:r>
          <a:br>
            <a:rPr lang="en-US" sz="2000" b="1" dirty="0" smtClean="0"/>
          </a:br>
          <a:r>
            <a:rPr lang="en-US" sz="2000" b="1" dirty="0" smtClean="0"/>
            <a:t>HTS-only Coil</a:t>
          </a:r>
          <a:r>
            <a:rPr lang="en-US" sz="2000" dirty="0" smtClean="0"/>
            <a:t/>
          </a:r>
          <a:br>
            <a:rPr lang="en-US" sz="2000" dirty="0" smtClean="0"/>
          </a:br>
          <a:r>
            <a:rPr lang="en-US" sz="1600" dirty="0" smtClean="0"/>
            <a:t>15T on-axis field</a:t>
          </a:r>
          <a:br>
            <a:rPr lang="en-US" sz="1600" dirty="0" smtClean="0"/>
          </a:br>
          <a:r>
            <a:rPr lang="en-US" sz="1600" dirty="0" smtClean="0"/>
            <a:t>16T on coil</a:t>
          </a:r>
        </a:p>
        <a:p>
          <a:r>
            <a:rPr lang="en-US" sz="1600" dirty="0" smtClean="0"/>
            <a:t>PBL/BNL</a:t>
          </a:r>
        </a:p>
      </dgm:t>
    </dgm:pt>
    <dgm:pt modelId="{3AA0FF36-4457-864E-9645-CA73A0590F86}" type="parTrans" cxnId="{FEFAE5EA-5D39-064E-8A23-E64B1C4013DE}">
      <dgm:prSet/>
      <dgm:spPr/>
      <dgm:t>
        <a:bodyPr/>
        <a:lstStyle/>
        <a:p>
          <a:endParaRPr lang="en-US"/>
        </a:p>
      </dgm:t>
    </dgm:pt>
    <dgm:pt modelId="{FF10E19E-ECFA-4745-82E6-BF249049EC9B}" type="sibTrans" cxnId="{FEFAE5EA-5D39-064E-8A23-E64B1C4013DE}">
      <dgm:prSet/>
      <dgm:spPr/>
      <dgm:t>
        <a:bodyPr/>
        <a:lstStyle/>
        <a:p>
          <a:endParaRPr lang="en-US"/>
        </a:p>
      </dgm:t>
    </dgm:pt>
    <dgm:pt modelId="{416A14BE-8E63-F548-9A49-C9BE862D890F}">
      <dgm:prSet phldrT="[Text]" custT="1"/>
      <dgm:spPr/>
      <dgm:t>
        <a:bodyPr/>
        <a:lstStyle/>
        <a:p>
          <a:r>
            <a:rPr lang="en-US" sz="2000" b="1" dirty="0" smtClean="0"/>
            <a:t>Demonstration of High Pressure RF Cavity </a:t>
          </a:r>
          <a:r>
            <a:rPr lang="en-US" sz="2000" b="1" u="sng" dirty="0" smtClean="0"/>
            <a:t>in 3T Magnetic Field with Beam</a:t>
          </a:r>
        </a:p>
        <a:p>
          <a:r>
            <a:rPr lang="en-US" sz="1600" b="0" dirty="0" smtClean="0"/>
            <a:t>Extrapolates to </a:t>
          </a:r>
          <a:br>
            <a:rPr lang="en-US" sz="1600" b="0" dirty="0" smtClean="0"/>
          </a:br>
          <a:r>
            <a:rPr lang="en-US" sz="1600" b="0" dirty="0" smtClean="0">
              <a:latin typeface="Symbol" charset="2"/>
              <a:cs typeface="Symbol" charset="2"/>
            </a:rPr>
            <a:t>m</a:t>
          </a:r>
          <a:r>
            <a:rPr lang="en-US" sz="1600" b="0" dirty="0" smtClean="0">
              <a:latin typeface="+mn-lt"/>
              <a:cs typeface="Symbol" charset="2"/>
            </a:rPr>
            <a:t>-Collider Parameters</a:t>
          </a:r>
        </a:p>
        <a:p>
          <a:r>
            <a:rPr lang="en-US" sz="1600" dirty="0" err="1" smtClean="0"/>
            <a:t>MuCool</a:t>
          </a:r>
          <a:r>
            <a:rPr lang="en-US" sz="1600" dirty="0" smtClean="0"/>
            <a:t> Test Area</a:t>
          </a:r>
          <a:endParaRPr lang="en-US" sz="1600" dirty="0"/>
        </a:p>
      </dgm:t>
    </dgm:pt>
    <dgm:pt modelId="{1442E1C4-B16C-8A4D-B6A6-0E45C905396D}" type="parTrans" cxnId="{764DCCD6-EF2D-984E-B8BC-238C1CEFF6F9}">
      <dgm:prSet/>
      <dgm:spPr/>
      <dgm:t>
        <a:bodyPr/>
        <a:lstStyle/>
        <a:p>
          <a:endParaRPr lang="en-US"/>
        </a:p>
      </dgm:t>
    </dgm:pt>
    <dgm:pt modelId="{96C5DDDD-7F50-9842-B016-8A87E5B9F0B9}" type="sibTrans" cxnId="{764DCCD6-EF2D-984E-B8BC-238C1CEFF6F9}">
      <dgm:prSet/>
      <dgm:spPr/>
      <dgm:t>
        <a:bodyPr/>
        <a:lstStyle/>
        <a:p>
          <a:endParaRPr lang="en-US"/>
        </a:p>
      </dgm:t>
    </dgm:pt>
    <dgm:pt modelId="{6AFD20AC-1626-8F44-94B4-F6075385BE50}">
      <dgm:prSet phldrT="[Text]" custT="1"/>
      <dgm:spPr/>
      <dgm:t>
        <a:bodyPr/>
        <a:lstStyle/>
        <a:p>
          <a:r>
            <a:rPr lang="en-US" sz="2000" b="1" dirty="0" smtClean="0"/>
            <a:t>Breakthrough in HTS Cable Performance with Cables Matching Strand Performance</a:t>
          </a:r>
        </a:p>
        <a:p>
          <a:r>
            <a:rPr lang="en-US" sz="1600" b="0" dirty="0" smtClean="0"/>
            <a:t>FNAL-Tech </a:t>
          </a:r>
          <a:r>
            <a:rPr lang="en-US" sz="1600" b="0" dirty="0" err="1" smtClean="0"/>
            <a:t>Div</a:t>
          </a:r>
          <a:r>
            <a:rPr lang="en-US" sz="1600" b="0" dirty="0" smtClean="0"/>
            <a:t/>
          </a:r>
          <a:br>
            <a:rPr lang="en-US" sz="1600" b="0" dirty="0" smtClean="0"/>
          </a:br>
          <a:r>
            <a:rPr lang="en-US" sz="1600" b="0" dirty="0" smtClean="0"/>
            <a:t>T. </a:t>
          </a:r>
          <a:r>
            <a:rPr lang="en-US" sz="1600" b="0" dirty="0" err="1" smtClean="0"/>
            <a:t>Shen</a:t>
          </a:r>
          <a:r>
            <a:rPr lang="en-US" sz="1600" b="0" dirty="0" smtClean="0"/>
            <a:t>-Early Career Award</a:t>
          </a:r>
        </a:p>
      </dgm:t>
    </dgm:pt>
    <dgm:pt modelId="{89DB970C-415E-334B-8636-08DD2716A935}" type="parTrans" cxnId="{DF3E45C3-7336-304F-8AF1-E8CAE5C3862B}">
      <dgm:prSet/>
      <dgm:spPr/>
      <dgm:t>
        <a:bodyPr/>
        <a:lstStyle/>
        <a:p>
          <a:endParaRPr lang="en-US"/>
        </a:p>
      </dgm:t>
    </dgm:pt>
    <dgm:pt modelId="{5150C0D8-4BD9-E845-B47A-07003EEDBD6C}" type="sibTrans" cxnId="{DF3E45C3-7336-304F-8AF1-E8CAE5C3862B}">
      <dgm:prSet/>
      <dgm:spPr/>
      <dgm:t>
        <a:bodyPr/>
        <a:lstStyle/>
        <a:p>
          <a:endParaRPr lang="en-US"/>
        </a:p>
      </dgm:t>
    </dgm:pt>
    <dgm:pt modelId="{3192B418-6557-214F-9792-BC19C0EF4A82}" type="pres">
      <dgm:prSet presAssocID="{9415B879-DCB5-4A4B-8B19-6FC11B26607D}" presName="cycle" presStyleCnt="0">
        <dgm:presLayoutVars>
          <dgm:dir/>
          <dgm:resizeHandles val="exact"/>
        </dgm:presLayoutVars>
      </dgm:prSet>
      <dgm:spPr/>
      <dgm:t>
        <a:bodyPr/>
        <a:lstStyle/>
        <a:p>
          <a:endParaRPr lang="en-US"/>
        </a:p>
      </dgm:t>
    </dgm:pt>
    <dgm:pt modelId="{C1C0222F-CC53-4B41-9B66-E1B1434B7356}" type="pres">
      <dgm:prSet presAssocID="{A8D30B54-C531-FF41-9381-14CD597E60EC}" presName="node" presStyleLbl="node1" presStyleIdx="0" presStyleCnt="4" custScaleX="153488" custScaleY="157424">
        <dgm:presLayoutVars>
          <dgm:bulletEnabled val="1"/>
        </dgm:presLayoutVars>
      </dgm:prSet>
      <dgm:spPr/>
      <dgm:t>
        <a:bodyPr/>
        <a:lstStyle/>
        <a:p>
          <a:endParaRPr lang="en-US"/>
        </a:p>
      </dgm:t>
    </dgm:pt>
    <dgm:pt modelId="{7D44C503-8A61-264A-BCB4-41FD544CD610}" type="pres">
      <dgm:prSet presAssocID="{A8D30B54-C531-FF41-9381-14CD597E60EC}" presName="spNode" presStyleCnt="0"/>
      <dgm:spPr/>
    </dgm:pt>
    <dgm:pt modelId="{AF0B31C1-E562-964A-B32C-82B34504BAA3}" type="pres">
      <dgm:prSet presAssocID="{3EFE83EA-50EB-304F-A837-826F9701203D}" presName="sibTrans" presStyleLbl="sibTrans1D1" presStyleIdx="0" presStyleCnt="4"/>
      <dgm:spPr/>
      <dgm:t>
        <a:bodyPr/>
        <a:lstStyle/>
        <a:p>
          <a:endParaRPr lang="en-US"/>
        </a:p>
      </dgm:t>
    </dgm:pt>
    <dgm:pt modelId="{B2BCFF92-BBDE-5440-822F-5CE7C986F2B4}" type="pres">
      <dgm:prSet presAssocID="{522C2D24-B12C-8847-B84E-AA6693281BC7}" presName="node" presStyleLbl="node1" presStyleIdx="1" presStyleCnt="4" custScaleX="153488" custScaleY="157424" custRadScaleRad="138745">
        <dgm:presLayoutVars>
          <dgm:bulletEnabled val="1"/>
        </dgm:presLayoutVars>
      </dgm:prSet>
      <dgm:spPr/>
      <dgm:t>
        <a:bodyPr/>
        <a:lstStyle/>
        <a:p>
          <a:endParaRPr lang="en-US"/>
        </a:p>
      </dgm:t>
    </dgm:pt>
    <dgm:pt modelId="{A4C56911-C9EC-A446-AA13-1917461EF9E6}" type="pres">
      <dgm:prSet presAssocID="{522C2D24-B12C-8847-B84E-AA6693281BC7}" presName="spNode" presStyleCnt="0"/>
      <dgm:spPr/>
    </dgm:pt>
    <dgm:pt modelId="{23F01BA2-B6FB-A24E-8725-6DE422261A0F}" type="pres">
      <dgm:prSet presAssocID="{FF10E19E-ECFA-4745-82E6-BF249049EC9B}" presName="sibTrans" presStyleLbl="sibTrans1D1" presStyleIdx="1" presStyleCnt="4"/>
      <dgm:spPr/>
      <dgm:t>
        <a:bodyPr/>
        <a:lstStyle/>
        <a:p>
          <a:endParaRPr lang="en-US"/>
        </a:p>
      </dgm:t>
    </dgm:pt>
    <dgm:pt modelId="{C49060B8-4CFC-094C-8B3A-315638FD23A0}" type="pres">
      <dgm:prSet presAssocID="{416A14BE-8E63-F548-9A49-C9BE862D890F}" presName="node" presStyleLbl="node1" presStyleIdx="2" presStyleCnt="4" custScaleX="153488" custScaleY="157424" custRadScaleRad="98770">
        <dgm:presLayoutVars>
          <dgm:bulletEnabled val="1"/>
        </dgm:presLayoutVars>
      </dgm:prSet>
      <dgm:spPr/>
      <dgm:t>
        <a:bodyPr/>
        <a:lstStyle/>
        <a:p>
          <a:endParaRPr lang="en-US"/>
        </a:p>
      </dgm:t>
    </dgm:pt>
    <dgm:pt modelId="{2F367770-1A75-3640-9F25-41674251E4F4}" type="pres">
      <dgm:prSet presAssocID="{416A14BE-8E63-F548-9A49-C9BE862D890F}" presName="spNode" presStyleCnt="0"/>
      <dgm:spPr/>
    </dgm:pt>
    <dgm:pt modelId="{9BAFE6F9-B52A-204C-9152-862E96DD7B14}" type="pres">
      <dgm:prSet presAssocID="{96C5DDDD-7F50-9842-B016-8A87E5B9F0B9}" presName="sibTrans" presStyleLbl="sibTrans1D1" presStyleIdx="2" presStyleCnt="4"/>
      <dgm:spPr/>
      <dgm:t>
        <a:bodyPr/>
        <a:lstStyle/>
        <a:p>
          <a:endParaRPr lang="en-US"/>
        </a:p>
      </dgm:t>
    </dgm:pt>
    <dgm:pt modelId="{93DDE35D-0F8F-C94F-8DDF-06DFBC66497A}" type="pres">
      <dgm:prSet presAssocID="{6AFD20AC-1626-8F44-94B4-F6075385BE50}" presName="node" presStyleLbl="node1" presStyleIdx="3" presStyleCnt="4" custScaleX="153488" custScaleY="157424" custRadScaleRad="136339">
        <dgm:presLayoutVars>
          <dgm:bulletEnabled val="1"/>
        </dgm:presLayoutVars>
      </dgm:prSet>
      <dgm:spPr/>
      <dgm:t>
        <a:bodyPr/>
        <a:lstStyle/>
        <a:p>
          <a:endParaRPr lang="en-US"/>
        </a:p>
      </dgm:t>
    </dgm:pt>
    <dgm:pt modelId="{33F91A5E-6ECA-AA47-847E-FA2FB575EF0D}" type="pres">
      <dgm:prSet presAssocID="{6AFD20AC-1626-8F44-94B4-F6075385BE50}" presName="spNode" presStyleCnt="0"/>
      <dgm:spPr/>
    </dgm:pt>
    <dgm:pt modelId="{EA74452A-15A2-A040-8E31-E8C1179CE922}" type="pres">
      <dgm:prSet presAssocID="{5150C0D8-4BD9-E845-B47A-07003EEDBD6C}" presName="sibTrans" presStyleLbl="sibTrans1D1" presStyleIdx="3" presStyleCnt="4"/>
      <dgm:spPr/>
      <dgm:t>
        <a:bodyPr/>
        <a:lstStyle/>
        <a:p>
          <a:endParaRPr lang="en-US"/>
        </a:p>
      </dgm:t>
    </dgm:pt>
  </dgm:ptLst>
  <dgm:cxnLst>
    <dgm:cxn modelId="{2316487F-C65A-F44B-8240-E6BD42010AE2}" type="presOf" srcId="{3EFE83EA-50EB-304F-A837-826F9701203D}" destId="{AF0B31C1-E562-964A-B32C-82B34504BAA3}" srcOrd="0" destOrd="0" presId="urn:microsoft.com/office/officeart/2005/8/layout/cycle6"/>
    <dgm:cxn modelId="{3E87D202-DF9A-0C45-9AED-4618CB706116}" type="presOf" srcId="{A8D30B54-C531-FF41-9381-14CD597E60EC}" destId="{C1C0222F-CC53-4B41-9B66-E1B1434B7356}" srcOrd="0" destOrd="0" presId="urn:microsoft.com/office/officeart/2005/8/layout/cycle6"/>
    <dgm:cxn modelId="{0F888C7F-B4E3-2C40-9A75-25B27AC5FF31}" type="presOf" srcId="{5150C0D8-4BD9-E845-B47A-07003EEDBD6C}" destId="{EA74452A-15A2-A040-8E31-E8C1179CE922}" srcOrd="0" destOrd="0" presId="urn:microsoft.com/office/officeart/2005/8/layout/cycle6"/>
    <dgm:cxn modelId="{D769566E-2F1B-A146-BA91-1D1E8098F29C}" type="presOf" srcId="{522C2D24-B12C-8847-B84E-AA6693281BC7}" destId="{B2BCFF92-BBDE-5440-822F-5CE7C986F2B4}" srcOrd="0" destOrd="0" presId="urn:microsoft.com/office/officeart/2005/8/layout/cycle6"/>
    <dgm:cxn modelId="{DC74F2A6-9F2F-AD47-AA87-0F182CCDD3D8}" type="presOf" srcId="{416A14BE-8E63-F548-9A49-C9BE862D890F}" destId="{C49060B8-4CFC-094C-8B3A-315638FD23A0}" srcOrd="0" destOrd="0" presId="urn:microsoft.com/office/officeart/2005/8/layout/cycle6"/>
    <dgm:cxn modelId="{DF3E45C3-7336-304F-8AF1-E8CAE5C3862B}" srcId="{9415B879-DCB5-4A4B-8B19-6FC11B26607D}" destId="{6AFD20AC-1626-8F44-94B4-F6075385BE50}" srcOrd="3" destOrd="0" parTransId="{89DB970C-415E-334B-8636-08DD2716A935}" sibTransId="{5150C0D8-4BD9-E845-B47A-07003EEDBD6C}"/>
    <dgm:cxn modelId="{7B7144DD-FB86-B445-92AC-B32011B2A839}" type="presOf" srcId="{6AFD20AC-1626-8F44-94B4-F6075385BE50}" destId="{93DDE35D-0F8F-C94F-8DDF-06DFBC66497A}" srcOrd="0" destOrd="0" presId="urn:microsoft.com/office/officeart/2005/8/layout/cycle6"/>
    <dgm:cxn modelId="{69F01F64-2327-0A4D-8ED7-A1CE8AB2BC07}" type="presOf" srcId="{96C5DDDD-7F50-9842-B016-8A87E5B9F0B9}" destId="{9BAFE6F9-B52A-204C-9152-862E96DD7B14}" srcOrd="0" destOrd="0" presId="urn:microsoft.com/office/officeart/2005/8/layout/cycle6"/>
    <dgm:cxn modelId="{764DCCD6-EF2D-984E-B8BC-238C1CEFF6F9}" srcId="{9415B879-DCB5-4A4B-8B19-6FC11B26607D}" destId="{416A14BE-8E63-F548-9A49-C9BE862D890F}" srcOrd="2" destOrd="0" parTransId="{1442E1C4-B16C-8A4D-B6A6-0E45C905396D}" sibTransId="{96C5DDDD-7F50-9842-B016-8A87E5B9F0B9}"/>
    <dgm:cxn modelId="{FEFAE5EA-5D39-064E-8A23-E64B1C4013DE}" srcId="{9415B879-DCB5-4A4B-8B19-6FC11B26607D}" destId="{522C2D24-B12C-8847-B84E-AA6693281BC7}" srcOrd="1" destOrd="0" parTransId="{3AA0FF36-4457-864E-9645-CA73A0590F86}" sibTransId="{FF10E19E-ECFA-4745-82E6-BF249049EC9B}"/>
    <dgm:cxn modelId="{F056B8D7-EE55-0A4D-9C30-08F344E2EDCC}" srcId="{9415B879-DCB5-4A4B-8B19-6FC11B26607D}" destId="{A8D30B54-C531-FF41-9381-14CD597E60EC}" srcOrd="0" destOrd="0" parTransId="{63284D12-BC21-634C-B07C-D364767B037B}" sibTransId="{3EFE83EA-50EB-304F-A837-826F9701203D}"/>
    <dgm:cxn modelId="{75FD1584-7593-964D-A5EA-BEA805BB013C}" type="presOf" srcId="{FF10E19E-ECFA-4745-82E6-BF249049EC9B}" destId="{23F01BA2-B6FB-A24E-8725-6DE422261A0F}" srcOrd="0" destOrd="0" presId="urn:microsoft.com/office/officeart/2005/8/layout/cycle6"/>
    <dgm:cxn modelId="{2105E4B5-95AF-F840-AF4C-C23D33E0FED2}" type="presOf" srcId="{9415B879-DCB5-4A4B-8B19-6FC11B26607D}" destId="{3192B418-6557-214F-9792-BC19C0EF4A82}" srcOrd="0" destOrd="0" presId="urn:microsoft.com/office/officeart/2005/8/layout/cycle6"/>
    <dgm:cxn modelId="{CA316CA3-014C-BE4B-85E1-442C869C2BC8}" type="presParOf" srcId="{3192B418-6557-214F-9792-BC19C0EF4A82}" destId="{C1C0222F-CC53-4B41-9B66-E1B1434B7356}" srcOrd="0" destOrd="0" presId="urn:microsoft.com/office/officeart/2005/8/layout/cycle6"/>
    <dgm:cxn modelId="{0DC17424-F844-6344-871D-B3EF8B6D9DF2}" type="presParOf" srcId="{3192B418-6557-214F-9792-BC19C0EF4A82}" destId="{7D44C503-8A61-264A-BCB4-41FD544CD610}" srcOrd="1" destOrd="0" presId="urn:microsoft.com/office/officeart/2005/8/layout/cycle6"/>
    <dgm:cxn modelId="{D3480305-35A7-0744-8349-727A498E1BAA}" type="presParOf" srcId="{3192B418-6557-214F-9792-BC19C0EF4A82}" destId="{AF0B31C1-E562-964A-B32C-82B34504BAA3}" srcOrd="2" destOrd="0" presId="urn:microsoft.com/office/officeart/2005/8/layout/cycle6"/>
    <dgm:cxn modelId="{A352A600-CD81-E140-9212-C157E22ABC84}" type="presParOf" srcId="{3192B418-6557-214F-9792-BC19C0EF4A82}" destId="{B2BCFF92-BBDE-5440-822F-5CE7C986F2B4}" srcOrd="3" destOrd="0" presId="urn:microsoft.com/office/officeart/2005/8/layout/cycle6"/>
    <dgm:cxn modelId="{B7D8F9A1-9FD6-E54C-9C37-7D9A075BB610}" type="presParOf" srcId="{3192B418-6557-214F-9792-BC19C0EF4A82}" destId="{A4C56911-C9EC-A446-AA13-1917461EF9E6}" srcOrd="4" destOrd="0" presId="urn:microsoft.com/office/officeart/2005/8/layout/cycle6"/>
    <dgm:cxn modelId="{E59900D5-8725-2042-B863-1189182213A5}" type="presParOf" srcId="{3192B418-6557-214F-9792-BC19C0EF4A82}" destId="{23F01BA2-B6FB-A24E-8725-6DE422261A0F}" srcOrd="5" destOrd="0" presId="urn:microsoft.com/office/officeart/2005/8/layout/cycle6"/>
    <dgm:cxn modelId="{D889FE48-6B91-F041-BBB9-11D533DA4336}" type="presParOf" srcId="{3192B418-6557-214F-9792-BC19C0EF4A82}" destId="{C49060B8-4CFC-094C-8B3A-315638FD23A0}" srcOrd="6" destOrd="0" presId="urn:microsoft.com/office/officeart/2005/8/layout/cycle6"/>
    <dgm:cxn modelId="{DAC848B5-8DD6-7B4A-B608-5C2ADB90334C}" type="presParOf" srcId="{3192B418-6557-214F-9792-BC19C0EF4A82}" destId="{2F367770-1A75-3640-9F25-41674251E4F4}" srcOrd="7" destOrd="0" presId="urn:microsoft.com/office/officeart/2005/8/layout/cycle6"/>
    <dgm:cxn modelId="{D5A08B7C-65AF-F141-A6D7-52A5E131EA63}" type="presParOf" srcId="{3192B418-6557-214F-9792-BC19C0EF4A82}" destId="{9BAFE6F9-B52A-204C-9152-862E96DD7B14}" srcOrd="8" destOrd="0" presId="urn:microsoft.com/office/officeart/2005/8/layout/cycle6"/>
    <dgm:cxn modelId="{C8440C4B-B338-2945-A99D-91B44A8ACB38}" type="presParOf" srcId="{3192B418-6557-214F-9792-BC19C0EF4A82}" destId="{93DDE35D-0F8F-C94F-8DDF-06DFBC66497A}" srcOrd="9" destOrd="0" presId="urn:microsoft.com/office/officeart/2005/8/layout/cycle6"/>
    <dgm:cxn modelId="{A48B05C6-1716-8548-AED1-3BD8EE2C1824}" type="presParOf" srcId="{3192B418-6557-214F-9792-BC19C0EF4A82}" destId="{33F91A5E-6ECA-AA47-847E-FA2FB575EF0D}" srcOrd="10" destOrd="0" presId="urn:microsoft.com/office/officeart/2005/8/layout/cycle6"/>
    <dgm:cxn modelId="{C17D8F6A-BB26-6847-BF72-0ABBA66A1F5A}" type="presParOf" srcId="{3192B418-6557-214F-9792-BC19C0EF4A82}" destId="{EA74452A-15A2-A040-8E31-E8C1179CE922}"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2FC22D-7AE3-814C-9115-F7B785D5B874}" type="doc">
      <dgm:prSet loTypeId="urn:microsoft.com/office/officeart/2005/8/layout/bList2" loCatId="" qsTypeId="urn:microsoft.com/office/officeart/2005/8/quickstyle/simple4" qsCatId="simple" csTypeId="urn:microsoft.com/office/officeart/2005/8/colors/accent1_2" csCatId="accent1" phldr="1"/>
      <dgm:spPr/>
    </dgm:pt>
    <dgm:pt modelId="{7D685305-0F19-5A49-8DDF-2EC8987A0567}">
      <dgm:prSet phldrT="[Text]"/>
      <dgm:spPr/>
      <dgm:t>
        <a:bodyPr/>
        <a:lstStyle/>
        <a:p>
          <a:r>
            <a:rPr lang="en-US" dirty="0" smtClean="0"/>
            <a:t>Muon Ionization </a:t>
          </a:r>
          <a:br>
            <a:rPr lang="en-US" dirty="0" smtClean="0"/>
          </a:br>
          <a:r>
            <a:rPr lang="en-US" dirty="0" smtClean="0"/>
            <a:t>6-Dimensional Cooling Channel</a:t>
          </a:r>
          <a:endParaRPr lang="en-US" dirty="0"/>
        </a:p>
      </dgm:t>
    </dgm:pt>
    <dgm:pt modelId="{B07F8E7C-B3BD-C24E-ADE4-EAF7B2B0DE0D}" type="parTrans" cxnId="{E935183D-9E28-3F43-860E-16A2C4270BEE}">
      <dgm:prSet/>
      <dgm:spPr/>
      <dgm:t>
        <a:bodyPr/>
        <a:lstStyle/>
        <a:p>
          <a:endParaRPr lang="en-US"/>
        </a:p>
      </dgm:t>
    </dgm:pt>
    <dgm:pt modelId="{ACF19BB7-BA56-3C4D-B56E-CBE964FDA4DD}" type="sibTrans" cxnId="{E935183D-9E28-3F43-860E-16A2C4270BEE}">
      <dgm:prSet/>
      <dgm:spPr/>
      <dgm:t>
        <a:bodyPr/>
        <a:lstStyle/>
        <a:p>
          <a:endParaRPr lang="en-US"/>
        </a:p>
      </dgm:t>
    </dgm:pt>
    <dgm:pt modelId="{ACDDD841-B0BB-CB40-91EC-13F497269057}">
      <dgm:prSet phldrT="[Text]"/>
      <dgm:spPr/>
      <dgm:t>
        <a:bodyPr/>
        <a:lstStyle/>
        <a:p>
          <a:r>
            <a:rPr lang="en-US" dirty="0" smtClean="0"/>
            <a:t>Acceleration to the TeV Energy Scale for Muon Colliders </a:t>
          </a:r>
          <a:endParaRPr lang="en-US" dirty="0"/>
        </a:p>
      </dgm:t>
    </dgm:pt>
    <dgm:pt modelId="{7EF1EA40-B2F4-B74F-A2C8-26F13D9E6BB1}" type="parTrans" cxnId="{36DF3276-4620-424E-BB7D-2AC3C8A4233B}">
      <dgm:prSet/>
      <dgm:spPr/>
      <dgm:t>
        <a:bodyPr/>
        <a:lstStyle/>
        <a:p>
          <a:endParaRPr lang="en-US"/>
        </a:p>
      </dgm:t>
    </dgm:pt>
    <dgm:pt modelId="{FEBBFF64-F633-B749-8642-BCB29790D6A6}" type="sibTrans" cxnId="{36DF3276-4620-424E-BB7D-2AC3C8A4233B}">
      <dgm:prSet/>
      <dgm:spPr/>
      <dgm:t>
        <a:bodyPr/>
        <a:lstStyle/>
        <a:p>
          <a:endParaRPr lang="en-US"/>
        </a:p>
      </dgm:t>
    </dgm:pt>
    <dgm:pt modelId="{9AD35DF3-1569-574C-8BCA-0CD43497B66D}">
      <dgm:prSet phldrT="[Text]"/>
      <dgm:spPr/>
      <dgm:t>
        <a:bodyPr/>
        <a:lstStyle/>
        <a:p>
          <a:r>
            <a:rPr lang="en-US" dirty="0" smtClean="0"/>
            <a:t>Muon Collider Magnet Needs</a:t>
          </a:r>
          <a:endParaRPr lang="en-US" dirty="0"/>
        </a:p>
      </dgm:t>
    </dgm:pt>
    <dgm:pt modelId="{22C730AF-D184-174D-8A8E-7ACBAE0FE191}" type="parTrans" cxnId="{8C71693E-4A19-0E4C-9C5B-164A1D6A812E}">
      <dgm:prSet/>
      <dgm:spPr/>
      <dgm:t>
        <a:bodyPr/>
        <a:lstStyle/>
        <a:p>
          <a:endParaRPr lang="en-US"/>
        </a:p>
      </dgm:t>
    </dgm:pt>
    <dgm:pt modelId="{8C4BF6FD-3F8C-E445-85D9-0014BA1BB1C3}" type="sibTrans" cxnId="{8C71693E-4A19-0E4C-9C5B-164A1D6A812E}">
      <dgm:prSet/>
      <dgm:spPr/>
      <dgm:t>
        <a:bodyPr/>
        <a:lstStyle/>
        <a:p>
          <a:endParaRPr lang="en-US"/>
        </a:p>
      </dgm:t>
    </dgm:pt>
    <dgm:pt modelId="{7D79BC84-9B77-0F4C-B244-F5C317C31621}">
      <dgm:prSet phldrT="[Text]"/>
      <dgm:spPr/>
      <dgm:t>
        <a:bodyPr/>
        <a:lstStyle/>
        <a:p>
          <a:r>
            <a:rPr lang="en-US" dirty="0" smtClean="0"/>
            <a:t>Muon Ionization Final Cooling Channel</a:t>
          </a:r>
          <a:endParaRPr lang="en-US" dirty="0"/>
        </a:p>
      </dgm:t>
    </dgm:pt>
    <dgm:pt modelId="{D5FF83F7-F793-D340-911C-BC43AB2D9768}" type="parTrans" cxnId="{D24DA5DA-701F-5649-99E8-04F6170593A4}">
      <dgm:prSet/>
      <dgm:spPr/>
      <dgm:t>
        <a:bodyPr/>
        <a:lstStyle/>
        <a:p>
          <a:endParaRPr lang="en-US"/>
        </a:p>
      </dgm:t>
    </dgm:pt>
    <dgm:pt modelId="{BA48819D-F30A-1042-BF19-D158A73DAAF4}" type="sibTrans" cxnId="{D24DA5DA-701F-5649-99E8-04F6170593A4}">
      <dgm:prSet/>
      <dgm:spPr/>
      <dgm:t>
        <a:bodyPr/>
        <a:lstStyle/>
        <a:p>
          <a:endParaRPr lang="en-US"/>
        </a:p>
      </dgm:t>
    </dgm:pt>
    <dgm:pt modelId="{5C93551D-78C8-4E43-A56E-688764AC8822}">
      <dgm:prSet phldrT="[Text]"/>
      <dgm:spPr/>
      <dgm:t>
        <a:bodyPr/>
        <a:lstStyle/>
        <a:p>
          <a:r>
            <a:rPr lang="en-US" dirty="0" smtClean="0"/>
            <a:t>HTS Magnet Development</a:t>
          </a:r>
        </a:p>
      </dgm:t>
    </dgm:pt>
    <dgm:pt modelId="{DD5BEC56-BA14-2246-A68C-5A41BF120BD0}" type="parTrans" cxnId="{D778A92A-9E4D-D641-9465-D34078DFE38D}">
      <dgm:prSet/>
      <dgm:spPr/>
      <dgm:t>
        <a:bodyPr/>
        <a:lstStyle/>
        <a:p>
          <a:endParaRPr lang="en-US"/>
        </a:p>
      </dgm:t>
    </dgm:pt>
    <dgm:pt modelId="{23F66417-77EF-9644-BD4C-EF15B8B1932C}" type="sibTrans" cxnId="{D778A92A-9E4D-D641-9465-D34078DFE38D}">
      <dgm:prSet/>
      <dgm:spPr/>
      <dgm:t>
        <a:bodyPr/>
        <a:lstStyle/>
        <a:p>
          <a:endParaRPr lang="en-US"/>
        </a:p>
      </dgm:t>
    </dgm:pt>
    <dgm:pt modelId="{9E79510F-F43F-AB4B-B8B1-A6AFF3E6829A}">
      <dgm:prSet phldrT="[Text]"/>
      <dgm:spPr/>
      <dgm:t>
        <a:bodyPr/>
        <a:lstStyle/>
        <a:p>
          <a:r>
            <a:rPr lang="en-US" dirty="0" smtClean="0"/>
            <a:t>Capture Solenoid for Simultaneous mu+ &amp; mu- Beams</a:t>
          </a:r>
          <a:endParaRPr lang="en-US" dirty="0"/>
        </a:p>
      </dgm:t>
    </dgm:pt>
    <dgm:pt modelId="{BFC24F36-0BC0-B743-8C33-0C256DECCC5C}" type="parTrans" cxnId="{2A101F75-A4EF-EA44-82ED-45E507D2860C}">
      <dgm:prSet/>
      <dgm:spPr/>
      <dgm:t>
        <a:bodyPr/>
        <a:lstStyle/>
        <a:p>
          <a:endParaRPr lang="en-US"/>
        </a:p>
      </dgm:t>
    </dgm:pt>
    <dgm:pt modelId="{F0DEB29B-93B1-BE49-A6C1-8E00EA4EF622}" type="sibTrans" cxnId="{2A101F75-A4EF-EA44-82ED-45E507D2860C}">
      <dgm:prSet/>
      <dgm:spPr/>
      <dgm:t>
        <a:bodyPr/>
        <a:lstStyle/>
        <a:p>
          <a:endParaRPr lang="en-US"/>
        </a:p>
      </dgm:t>
    </dgm:pt>
    <dgm:pt modelId="{37361077-AD2A-7046-869A-539CE847ED30}">
      <dgm:prSet phldrT="[Text]" custT="1"/>
      <dgm:spPr/>
      <dgm:t>
        <a:bodyPr/>
        <a:lstStyle/>
        <a:p>
          <a:r>
            <a:rPr lang="en-US" sz="1400" dirty="0" smtClean="0">
              <a:solidFill>
                <a:srgbClr val="FF0000"/>
              </a:solidFill>
            </a:rPr>
            <a:t>High field (15-20T)</a:t>
          </a:r>
          <a:endParaRPr lang="en-US" sz="1400" dirty="0">
            <a:solidFill>
              <a:srgbClr val="FF0000"/>
            </a:solidFill>
          </a:endParaRPr>
        </a:p>
      </dgm:t>
    </dgm:pt>
    <dgm:pt modelId="{3D8158A2-D323-7540-AFF3-43E73840F272}" type="parTrans" cxnId="{10AB2E92-B8F0-9C44-B3FE-9B565C3EB6E0}">
      <dgm:prSet/>
      <dgm:spPr/>
      <dgm:t>
        <a:bodyPr/>
        <a:lstStyle/>
        <a:p>
          <a:endParaRPr lang="en-US"/>
        </a:p>
      </dgm:t>
    </dgm:pt>
    <dgm:pt modelId="{C53D4960-260F-1B49-AE40-D8A2F66DCAE8}" type="sibTrans" cxnId="{10AB2E92-B8F0-9C44-B3FE-9B565C3EB6E0}">
      <dgm:prSet/>
      <dgm:spPr/>
      <dgm:t>
        <a:bodyPr/>
        <a:lstStyle/>
        <a:p>
          <a:endParaRPr lang="en-US"/>
        </a:p>
      </dgm:t>
    </dgm:pt>
    <dgm:pt modelId="{AF053E16-16CD-B844-AFEA-D5786117650D}">
      <dgm:prSet phldrT="[Text]" custT="1"/>
      <dgm:spPr/>
      <dgm:t>
        <a:bodyPr/>
        <a:lstStyle/>
        <a:p>
          <a:r>
            <a:rPr lang="en-US" sz="1400" dirty="0" smtClean="0">
              <a:solidFill>
                <a:srgbClr val="FF0000"/>
              </a:solidFill>
            </a:rPr>
            <a:t>Large bore (meter-scale)</a:t>
          </a:r>
          <a:endParaRPr lang="en-US" sz="1400" dirty="0">
            <a:solidFill>
              <a:srgbClr val="FF0000"/>
            </a:solidFill>
          </a:endParaRPr>
        </a:p>
      </dgm:t>
    </dgm:pt>
    <dgm:pt modelId="{45C70C33-C6BB-694C-A853-FA9597224CEF}" type="parTrans" cxnId="{E885B08A-2B99-034D-9A95-DEEC42125FC7}">
      <dgm:prSet/>
      <dgm:spPr/>
      <dgm:t>
        <a:bodyPr/>
        <a:lstStyle/>
        <a:p>
          <a:endParaRPr lang="en-US"/>
        </a:p>
      </dgm:t>
    </dgm:pt>
    <dgm:pt modelId="{15ABCE6A-8FE2-3445-AFEB-1943F6CD8809}" type="sibTrans" cxnId="{E885B08A-2B99-034D-9A95-DEEC42125FC7}">
      <dgm:prSet/>
      <dgm:spPr/>
      <dgm:t>
        <a:bodyPr/>
        <a:lstStyle/>
        <a:p>
          <a:endParaRPr lang="en-US"/>
        </a:p>
      </dgm:t>
    </dgm:pt>
    <dgm:pt modelId="{84511AC9-F17D-FC41-824D-898EED1D194B}">
      <dgm:prSet phldrT="[Text]" custT="1"/>
      <dgm:spPr/>
      <dgm:t>
        <a:bodyPr/>
        <a:lstStyle/>
        <a:p>
          <a:r>
            <a:rPr lang="en-US" sz="1400" dirty="0" smtClean="0">
              <a:solidFill>
                <a:srgbClr val="FF0000"/>
              </a:solidFill>
            </a:rPr>
            <a:t>Intense radiation environment – NC or HTS insert coil</a:t>
          </a:r>
          <a:endParaRPr lang="en-US" sz="1300" dirty="0">
            <a:solidFill>
              <a:srgbClr val="FF0000"/>
            </a:solidFill>
          </a:endParaRPr>
        </a:p>
      </dgm:t>
    </dgm:pt>
    <dgm:pt modelId="{225E1ECB-95F8-3644-953E-642D1306B088}" type="parTrans" cxnId="{37934D9F-78EA-2845-9C23-A0EE7AB2796E}">
      <dgm:prSet/>
      <dgm:spPr/>
      <dgm:t>
        <a:bodyPr/>
        <a:lstStyle/>
        <a:p>
          <a:endParaRPr lang="en-US"/>
        </a:p>
      </dgm:t>
    </dgm:pt>
    <dgm:pt modelId="{35D41CCD-CBE1-FE4E-917F-11982697E07A}" type="sibTrans" cxnId="{37934D9F-78EA-2845-9C23-A0EE7AB2796E}">
      <dgm:prSet/>
      <dgm:spPr/>
      <dgm:t>
        <a:bodyPr/>
        <a:lstStyle/>
        <a:p>
          <a:endParaRPr lang="en-US"/>
        </a:p>
      </dgm:t>
    </dgm:pt>
    <dgm:pt modelId="{562C0427-917A-204F-AD1A-575CA100F7EC}">
      <dgm:prSet phldrT="[Text]" custT="1"/>
      <dgm:spPr/>
      <dgm:t>
        <a:bodyPr/>
        <a:lstStyle/>
        <a:p>
          <a:r>
            <a:rPr lang="en-US" sz="1400" dirty="0" smtClean="0"/>
            <a:t>Characteristics:</a:t>
          </a:r>
          <a:endParaRPr lang="en-US" sz="1400" dirty="0"/>
        </a:p>
      </dgm:t>
    </dgm:pt>
    <dgm:pt modelId="{32AE14F0-04A4-F248-AE75-3855887D0E73}" type="parTrans" cxnId="{BC1C945D-E914-C249-91ED-E6FF4BA95F2C}">
      <dgm:prSet/>
      <dgm:spPr/>
      <dgm:t>
        <a:bodyPr/>
        <a:lstStyle/>
        <a:p>
          <a:endParaRPr lang="en-US"/>
        </a:p>
      </dgm:t>
    </dgm:pt>
    <dgm:pt modelId="{3328025E-B4E9-2B4A-B3E5-74DDC70B3770}" type="sibTrans" cxnId="{BC1C945D-E914-C249-91ED-E6FF4BA95F2C}">
      <dgm:prSet/>
      <dgm:spPr/>
      <dgm:t>
        <a:bodyPr/>
        <a:lstStyle/>
        <a:p>
          <a:endParaRPr lang="en-US"/>
        </a:p>
      </dgm:t>
    </dgm:pt>
    <dgm:pt modelId="{8A067EBC-CF24-1A47-8DAA-69E6490C3367}">
      <dgm:prSet phldrT="[Text]" custT="1"/>
      <dgm:spPr/>
      <dgm:t>
        <a:bodyPr/>
        <a:lstStyle/>
        <a:p>
          <a:r>
            <a:rPr lang="en-US" sz="1400" dirty="0" smtClean="0"/>
            <a:t>Characteristics:</a:t>
          </a:r>
          <a:endParaRPr lang="en-US" sz="1400" dirty="0"/>
        </a:p>
      </dgm:t>
    </dgm:pt>
    <dgm:pt modelId="{C5BF6070-7A5A-4E46-AC8A-D13CE3398D69}" type="parTrans" cxnId="{34607707-C6AA-9541-ABEA-2BE4CAB3EADE}">
      <dgm:prSet/>
      <dgm:spPr/>
      <dgm:t>
        <a:bodyPr/>
        <a:lstStyle/>
        <a:p>
          <a:endParaRPr lang="en-US"/>
        </a:p>
      </dgm:t>
    </dgm:pt>
    <dgm:pt modelId="{1AF6E13F-F5D9-4849-BF80-3F95D87AA278}" type="sibTrans" cxnId="{34607707-C6AA-9541-ABEA-2BE4CAB3EADE}">
      <dgm:prSet/>
      <dgm:spPr/>
      <dgm:t>
        <a:bodyPr/>
        <a:lstStyle/>
        <a:p>
          <a:endParaRPr lang="en-US"/>
        </a:p>
      </dgm:t>
    </dgm:pt>
    <dgm:pt modelId="{9B7922A8-4702-964D-86A6-32AD77BC2A84}">
      <dgm:prSet phldrT="[Text]" custT="1"/>
      <dgm:spPr/>
      <dgm:t>
        <a:bodyPr/>
        <a:lstStyle/>
        <a:p>
          <a:r>
            <a:rPr lang="en-US" sz="1400" dirty="0" smtClean="0">
              <a:solidFill>
                <a:srgbClr val="FF0000"/>
              </a:solidFill>
            </a:rPr>
            <a:t>Solenoid-based cooling channel (LH</a:t>
          </a:r>
          <a:r>
            <a:rPr lang="en-US" sz="1400" baseline="-25000" dirty="0" smtClean="0">
              <a:solidFill>
                <a:srgbClr val="FF0000"/>
              </a:solidFill>
            </a:rPr>
            <a:t>2</a:t>
          </a:r>
          <a:r>
            <a:rPr lang="en-US" sz="1400" baseline="0" dirty="0" smtClean="0">
              <a:solidFill>
                <a:srgbClr val="FF0000"/>
              </a:solidFill>
            </a:rPr>
            <a:t>/</a:t>
          </a:r>
          <a:r>
            <a:rPr lang="en-US" sz="1400" baseline="0" dirty="0" err="1" smtClean="0">
              <a:solidFill>
                <a:srgbClr val="FF0000"/>
              </a:solidFill>
            </a:rPr>
            <a:t>LiH</a:t>
          </a:r>
          <a:r>
            <a:rPr lang="en-US" sz="1400" baseline="0" dirty="0" smtClean="0">
              <a:solidFill>
                <a:srgbClr val="FF0000"/>
              </a:solidFill>
            </a:rPr>
            <a:t> absorbers)</a:t>
          </a:r>
          <a:endParaRPr lang="en-US" sz="1400" dirty="0">
            <a:solidFill>
              <a:srgbClr val="FF0000"/>
            </a:solidFill>
          </a:endParaRPr>
        </a:p>
      </dgm:t>
    </dgm:pt>
    <dgm:pt modelId="{9124975A-E779-D34F-A70F-B7D2B3747A7E}" type="parTrans" cxnId="{77C9620A-4401-6F42-8BAC-4505356612E5}">
      <dgm:prSet/>
      <dgm:spPr/>
      <dgm:t>
        <a:bodyPr/>
        <a:lstStyle/>
        <a:p>
          <a:endParaRPr lang="en-US"/>
        </a:p>
      </dgm:t>
    </dgm:pt>
    <dgm:pt modelId="{DACA9B3E-ECCF-C84E-B5CF-4B64EE0DE5D6}" type="sibTrans" cxnId="{77C9620A-4401-6F42-8BAC-4505356612E5}">
      <dgm:prSet/>
      <dgm:spPr/>
      <dgm:t>
        <a:bodyPr/>
        <a:lstStyle/>
        <a:p>
          <a:endParaRPr lang="en-US"/>
        </a:p>
      </dgm:t>
    </dgm:pt>
    <dgm:pt modelId="{A0FD6C32-8A2D-B14F-AD04-F960FB81973C}">
      <dgm:prSet phldrT="[Text]" custT="1"/>
      <dgm:spPr/>
      <dgm:t>
        <a:bodyPr/>
        <a:lstStyle/>
        <a:p>
          <a:r>
            <a:rPr lang="en-US" sz="1400" dirty="0" smtClean="0">
              <a:solidFill>
                <a:srgbClr val="FF0000"/>
              </a:solidFill>
            </a:rPr>
            <a:t>RF cavities integral to focusing channel</a:t>
          </a:r>
          <a:endParaRPr lang="en-US" sz="1400" dirty="0">
            <a:solidFill>
              <a:srgbClr val="FF0000"/>
            </a:solidFill>
          </a:endParaRPr>
        </a:p>
      </dgm:t>
    </dgm:pt>
    <dgm:pt modelId="{733A99A2-B37C-544E-935A-FB5FE3F8C9AF}" type="parTrans" cxnId="{7CDFB103-C2ED-3241-9B1C-7BB9BC6330B1}">
      <dgm:prSet/>
      <dgm:spPr/>
      <dgm:t>
        <a:bodyPr/>
        <a:lstStyle/>
        <a:p>
          <a:endParaRPr lang="en-US"/>
        </a:p>
      </dgm:t>
    </dgm:pt>
    <dgm:pt modelId="{402DDB12-665C-5A4F-A56C-CD99C6A85B9F}" type="sibTrans" cxnId="{7CDFB103-C2ED-3241-9B1C-7BB9BC6330B1}">
      <dgm:prSet/>
      <dgm:spPr/>
      <dgm:t>
        <a:bodyPr/>
        <a:lstStyle/>
        <a:p>
          <a:endParaRPr lang="en-US"/>
        </a:p>
      </dgm:t>
    </dgm:pt>
    <dgm:pt modelId="{1D650062-1C37-BC45-A88E-1EE617034F55}">
      <dgm:prSet phldrT="[Text]" custT="1"/>
      <dgm:spPr/>
      <dgm:t>
        <a:bodyPr/>
        <a:lstStyle/>
        <a:p>
          <a:r>
            <a:rPr lang="en-US" sz="1400" dirty="0" smtClean="0">
              <a:solidFill>
                <a:srgbClr val="FF0000"/>
              </a:solidFill>
            </a:rPr>
            <a:t>Fields ranging from LTS to HTS conductor regime</a:t>
          </a:r>
          <a:endParaRPr lang="en-US" sz="1400" dirty="0">
            <a:solidFill>
              <a:srgbClr val="FF0000"/>
            </a:solidFill>
          </a:endParaRPr>
        </a:p>
      </dgm:t>
    </dgm:pt>
    <dgm:pt modelId="{48FD0BDF-A2F7-B549-B6C4-1506A60E111C}" type="parTrans" cxnId="{550AF672-AB53-BD4F-ABC6-C3F532C01BE3}">
      <dgm:prSet/>
      <dgm:spPr/>
      <dgm:t>
        <a:bodyPr/>
        <a:lstStyle/>
        <a:p>
          <a:endParaRPr lang="en-US"/>
        </a:p>
      </dgm:t>
    </dgm:pt>
    <dgm:pt modelId="{C90641A4-8B19-674C-9A95-72A436D1B44C}" type="sibTrans" cxnId="{550AF672-AB53-BD4F-ABC6-C3F532C01BE3}">
      <dgm:prSet/>
      <dgm:spPr/>
      <dgm:t>
        <a:bodyPr/>
        <a:lstStyle/>
        <a:p>
          <a:endParaRPr lang="en-US"/>
        </a:p>
      </dgm:t>
    </dgm:pt>
    <dgm:pt modelId="{A66EB37C-0665-BF4F-8AC0-A255E8CDB582}">
      <dgm:prSet custT="1"/>
      <dgm:spPr/>
      <dgm:t>
        <a:bodyPr/>
        <a:lstStyle/>
        <a:p>
          <a:r>
            <a:rPr lang="en-US" sz="1400" dirty="0" smtClean="0"/>
            <a:t>Characteristics:</a:t>
          </a:r>
          <a:endParaRPr lang="en-US" sz="1400" dirty="0"/>
        </a:p>
      </dgm:t>
    </dgm:pt>
    <dgm:pt modelId="{C725A01F-EEF8-B944-8624-A50BB5468475}" type="parTrans" cxnId="{BFB2D4A8-A1BB-064D-9F71-0E6804BF35C4}">
      <dgm:prSet/>
      <dgm:spPr/>
      <dgm:t>
        <a:bodyPr/>
        <a:lstStyle/>
        <a:p>
          <a:endParaRPr lang="en-US"/>
        </a:p>
      </dgm:t>
    </dgm:pt>
    <dgm:pt modelId="{84D6E765-0A9C-1243-85D0-FE702AC9CBBF}" type="sibTrans" cxnId="{BFB2D4A8-A1BB-064D-9F71-0E6804BF35C4}">
      <dgm:prSet/>
      <dgm:spPr/>
      <dgm:t>
        <a:bodyPr/>
        <a:lstStyle/>
        <a:p>
          <a:endParaRPr lang="en-US"/>
        </a:p>
      </dgm:t>
    </dgm:pt>
    <dgm:pt modelId="{EF4EB097-7264-EE4A-A81D-DE46A982F45C}">
      <dgm:prSet custT="1"/>
      <dgm:spPr/>
      <dgm:t>
        <a:bodyPr/>
        <a:lstStyle/>
        <a:p>
          <a:r>
            <a:rPr lang="en-US" sz="1400" dirty="0" err="1" smtClean="0">
              <a:solidFill>
                <a:srgbClr val="FF0000"/>
              </a:solidFill>
            </a:rPr>
            <a:t>Emittance</a:t>
          </a:r>
          <a:r>
            <a:rPr lang="en-US" sz="1400" dirty="0" smtClean="0">
              <a:solidFill>
                <a:srgbClr val="FF0000"/>
              </a:solidFill>
            </a:rPr>
            <a:t> exchange channel for TeV-scale colliders (trade increased longitudinal beam </a:t>
          </a:r>
          <a:r>
            <a:rPr lang="en-US" sz="1400" dirty="0" err="1" smtClean="0">
              <a:solidFill>
                <a:srgbClr val="FF0000"/>
              </a:solidFill>
            </a:rPr>
            <a:t>emittance</a:t>
          </a:r>
          <a:r>
            <a:rPr lang="en-US" sz="1400" dirty="0" smtClean="0">
              <a:solidFill>
                <a:srgbClr val="FF0000"/>
              </a:solidFill>
            </a:rPr>
            <a:t> for smaller transverse </a:t>
          </a:r>
          <a:r>
            <a:rPr lang="en-US" sz="1400" dirty="0" err="1" smtClean="0">
              <a:solidFill>
                <a:srgbClr val="FF0000"/>
              </a:solidFill>
            </a:rPr>
            <a:t>emittance</a:t>
          </a:r>
          <a:endParaRPr lang="en-US" sz="1400" dirty="0">
            <a:solidFill>
              <a:srgbClr val="FF0000"/>
            </a:solidFill>
          </a:endParaRPr>
        </a:p>
      </dgm:t>
    </dgm:pt>
    <dgm:pt modelId="{BBDF2206-6528-FD4D-B4CC-D4FD74AA0667}" type="parTrans" cxnId="{05B84EEA-0372-174F-8338-E401A37EB42B}">
      <dgm:prSet/>
      <dgm:spPr/>
      <dgm:t>
        <a:bodyPr/>
        <a:lstStyle/>
        <a:p>
          <a:endParaRPr lang="en-US"/>
        </a:p>
      </dgm:t>
    </dgm:pt>
    <dgm:pt modelId="{9C0E49D8-E999-5347-ABE8-1D6EA7BF9B47}" type="sibTrans" cxnId="{05B84EEA-0372-174F-8338-E401A37EB42B}">
      <dgm:prSet/>
      <dgm:spPr/>
      <dgm:t>
        <a:bodyPr/>
        <a:lstStyle/>
        <a:p>
          <a:endParaRPr lang="en-US"/>
        </a:p>
      </dgm:t>
    </dgm:pt>
    <dgm:pt modelId="{5087268C-8A6B-2E4E-81F3-CB251E3FFFF4}">
      <dgm:prSet custT="1"/>
      <dgm:spPr/>
      <dgm:t>
        <a:bodyPr/>
        <a:lstStyle/>
        <a:p>
          <a:r>
            <a:rPr lang="en-US" sz="1400" dirty="0" smtClean="0">
              <a:solidFill>
                <a:srgbClr val="FF0000"/>
              </a:solidFill>
            </a:rPr>
            <a:t>Baseline:  30T class HTS solenoids with a&gt;25mm</a:t>
          </a:r>
          <a:endParaRPr lang="en-US" sz="1400" dirty="0">
            <a:solidFill>
              <a:srgbClr val="FF0000"/>
            </a:solidFill>
          </a:endParaRPr>
        </a:p>
      </dgm:t>
    </dgm:pt>
    <dgm:pt modelId="{E31B738C-CE1E-C242-9B8B-DF743E0AFB5C}" type="parTrans" cxnId="{576CEFF2-94E1-EA44-AE4F-ACB457BD3F78}">
      <dgm:prSet/>
      <dgm:spPr/>
      <dgm:t>
        <a:bodyPr/>
        <a:lstStyle/>
        <a:p>
          <a:endParaRPr lang="en-US"/>
        </a:p>
      </dgm:t>
    </dgm:pt>
    <dgm:pt modelId="{D1D88EF0-56D1-1E4C-AEEA-8DD82F914F83}" type="sibTrans" cxnId="{576CEFF2-94E1-EA44-AE4F-ACB457BD3F78}">
      <dgm:prSet/>
      <dgm:spPr/>
      <dgm:t>
        <a:bodyPr/>
        <a:lstStyle/>
        <a:p>
          <a:endParaRPr lang="en-US"/>
        </a:p>
      </dgm:t>
    </dgm:pt>
    <dgm:pt modelId="{67C797C8-64F7-8C44-A542-CCD12E80F4D8}">
      <dgm:prSet phldrT="[Text]" custT="1"/>
      <dgm:spPr/>
      <dgm:t>
        <a:bodyPr/>
        <a:lstStyle/>
        <a:p>
          <a:r>
            <a:rPr lang="en-US" sz="1400" dirty="0" smtClean="0"/>
            <a:t>Characteristics:</a:t>
          </a:r>
          <a:endParaRPr lang="en-US" sz="1400" dirty="0"/>
        </a:p>
      </dgm:t>
    </dgm:pt>
    <dgm:pt modelId="{A274EED1-DACA-5E48-8E86-61FBD3199F2C}" type="parTrans" cxnId="{65B67383-8167-1447-81D4-07FB3005D2EA}">
      <dgm:prSet/>
      <dgm:spPr/>
      <dgm:t>
        <a:bodyPr/>
        <a:lstStyle/>
        <a:p>
          <a:endParaRPr lang="en-US"/>
        </a:p>
      </dgm:t>
    </dgm:pt>
    <dgm:pt modelId="{FD6F950E-2B89-C64F-811D-C989F06A5D72}" type="sibTrans" cxnId="{65B67383-8167-1447-81D4-07FB3005D2EA}">
      <dgm:prSet/>
      <dgm:spPr/>
      <dgm:t>
        <a:bodyPr/>
        <a:lstStyle/>
        <a:p>
          <a:endParaRPr lang="en-US"/>
        </a:p>
      </dgm:t>
    </dgm:pt>
    <dgm:pt modelId="{A64A0718-4359-204E-9651-7D05B4739B43}">
      <dgm:prSet phldrT="[Text]" custT="1"/>
      <dgm:spPr/>
      <dgm:t>
        <a:bodyPr/>
        <a:lstStyle/>
        <a:p>
          <a:r>
            <a:rPr lang="en-US" sz="1400" dirty="0" smtClean="0">
              <a:solidFill>
                <a:srgbClr val="FF0000"/>
              </a:solidFill>
            </a:rPr>
            <a:t>Present baseline based on the use of Rapid Cycling Synchrotrons</a:t>
          </a:r>
          <a:endParaRPr lang="en-US" sz="1400" dirty="0">
            <a:solidFill>
              <a:srgbClr val="FF0000"/>
            </a:solidFill>
          </a:endParaRPr>
        </a:p>
      </dgm:t>
    </dgm:pt>
    <dgm:pt modelId="{E10F1798-B242-1444-866E-54FC0F8A0E66}" type="parTrans" cxnId="{4DDCB560-1C19-2E4E-A68A-E05E32AB1572}">
      <dgm:prSet/>
      <dgm:spPr/>
      <dgm:t>
        <a:bodyPr/>
        <a:lstStyle/>
        <a:p>
          <a:endParaRPr lang="en-US"/>
        </a:p>
      </dgm:t>
    </dgm:pt>
    <dgm:pt modelId="{711FCABC-297F-B94B-8F48-DBB742413DBA}" type="sibTrans" cxnId="{4DDCB560-1C19-2E4E-A68A-E05E32AB1572}">
      <dgm:prSet/>
      <dgm:spPr/>
      <dgm:t>
        <a:bodyPr/>
        <a:lstStyle/>
        <a:p>
          <a:endParaRPr lang="en-US"/>
        </a:p>
      </dgm:t>
    </dgm:pt>
    <dgm:pt modelId="{9B036814-3696-8440-8414-78C8ABB5CCC8}">
      <dgm:prSet phldrT="[Text]" custT="1"/>
      <dgm:spPr/>
      <dgm:t>
        <a:bodyPr/>
        <a:lstStyle/>
        <a:p>
          <a:r>
            <a:rPr lang="en-US" sz="1400" dirty="0" smtClean="0">
              <a:solidFill>
                <a:srgbClr val="FF0000"/>
              </a:solidFill>
            </a:rPr>
            <a:t>Requires magnets capable of ~400Hz operation with &gt;1.5T peak fields</a:t>
          </a:r>
          <a:endParaRPr lang="en-US" sz="1400" dirty="0">
            <a:solidFill>
              <a:srgbClr val="FF0000"/>
            </a:solidFill>
          </a:endParaRPr>
        </a:p>
      </dgm:t>
    </dgm:pt>
    <dgm:pt modelId="{EB3EA659-767F-8D46-B67B-15A7562D8970}" type="parTrans" cxnId="{0E509EF1-2A79-E64E-87BC-459D49D9E4DA}">
      <dgm:prSet/>
      <dgm:spPr/>
      <dgm:t>
        <a:bodyPr/>
        <a:lstStyle/>
        <a:p>
          <a:endParaRPr lang="en-US"/>
        </a:p>
      </dgm:t>
    </dgm:pt>
    <dgm:pt modelId="{CDC088E6-7DF9-914D-BDD8-B0ACE5D89C1B}" type="sibTrans" cxnId="{0E509EF1-2A79-E64E-87BC-459D49D9E4DA}">
      <dgm:prSet/>
      <dgm:spPr/>
      <dgm:t>
        <a:bodyPr/>
        <a:lstStyle/>
        <a:p>
          <a:endParaRPr lang="en-US"/>
        </a:p>
      </dgm:t>
    </dgm:pt>
    <dgm:pt modelId="{D8105F94-C6C0-D241-AD16-CC44FCC65DD6}">
      <dgm:prSet phldrT="[Text]" custT="1"/>
      <dgm:spPr/>
      <dgm:t>
        <a:bodyPr/>
        <a:lstStyle/>
        <a:p>
          <a:pPr>
            <a:lnSpc>
              <a:spcPct val="80000"/>
            </a:lnSpc>
          </a:pPr>
          <a:r>
            <a:rPr lang="en-US" sz="1400" dirty="0" smtClean="0"/>
            <a:t>Characteristics:</a:t>
          </a:r>
          <a:endParaRPr lang="en-US" sz="1400" dirty="0"/>
        </a:p>
      </dgm:t>
    </dgm:pt>
    <dgm:pt modelId="{F3B4DB31-30E6-D94C-9A12-F21AB9C5217F}" type="parTrans" cxnId="{478CD576-5030-1F41-9077-96093CB51140}">
      <dgm:prSet/>
      <dgm:spPr/>
      <dgm:t>
        <a:bodyPr/>
        <a:lstStyle/>
        <a:p>
          <a:endParaRPr lang="en-US"/>
        </a:p>
      </dgm:t>
    </dgm:pt>
    <dgm:pt modelId="{D182B4DA-A623-994D-99AE-6FA137353E52}" type="sibTrans" cxnId="{478CD576-5030-1F41-9077-96093CB51140}">
      <dgm:prSet/>
      <dgm:spPr/>
      <dgm:t>
        <a:bodyPr/>
        <a:lstStyle/>
        <a:p>
          <a:endParaRPr lang="en-US"/>
        </a:p>
      </dgm:t>
    </dgm:pt>
    <dgm:pt modelId="{8B57C0AB-3572-5648-BA24-BED8C0F7E7B0}">
      <dgm:prSet phldrT="[Text]" custT="1"/>
      <dgm:spPr/>
      <dgm:t>
        <a:bodyPr/>
        <a:lstStyle/>
        <a:p>
          <a:pPr>
            <a:lnSpc>
              <a:spcPct val="80000"/>
            </a:lnSpc>
          </a:pPr>
          <a:r>
            <a:rPr lang="en-US" sz="1400" dirty="0" smtClean="0">
              <a:solidFill>
                <a:srgbClr val="FF0000"/>
              </a:solidFill>
            </a:rPr>
            <a:t>Decaying muon beams mean that luminosity is inversely proportional to circumference</a:t>
          </a:r>
          <a:endParaRPr lang="en-US" sz="1400" dirty="0">
            <a:solidFill>
              <a:srgbClr val="FF0000"/>
            </a:solidFill>
          </a:endParaRPr>
        </a:p>
      </dgm:t>
    </dgm:pt>
    <dgm:pt modelId="{787D8F98-D8EB-7A4A-8D8F-621114D8AD43}" type="parTrans" cxnId="{DE094BF5-46AF-5043-92A7-70E68A37D244}">
      <dgm:prSet/>
      <dgm:spPr/>
      <dgm:t>
        <a:bodyPr/>
        <a:lstStyle/>
        <a:p>
          <a:endParaRPr lang="en-US"/>
        </a:p>
      </dgm:t>
    </dgm:pt>
    <dgm:pt modelId="{B7484420-287A-6646-8ECE-9B7AABB8DCB4}" type="sibTrans" cxnId="{DE094BF5-46AF-5043-92A7-70E68A37D244}">
      <dgm:prSet/>
      <dgm:spPr/>
      <dgm:t>
        <a:bodyPr/>
        <a:lstStyle/>
        <a:p>
          <a:endParaRPr lang="en-US"/>
        </a:p>
      </dgm:t>
    </dgm:pt>
    <dgm:pt modelId="{2EB3CE0A-AB23-BB42-BF8F-F98E1B87A661}">
      <dgm:prSet phldrT="[Text]" custT="1"/>
      <dgm:spPr/>
      <dgm:t>
        <a:bodyPr/>
        <a:lstStyle/>
        <a:p>
          <a:pPr>
            <a:lnSpc>
              <a:spcPct val="80000"/>
            </a:lnSpc>
          </a:pPr>
          <a:r>
            <a:rPr lang="en-US" sz="1400" dirty="0" smtClean="0">
              <a:solidFill>
                <a:srgbClr val="FF0000"/>
              </a:solidFill>
            </a:rPr>
            <a:t>10T dipole </a:t>
          </a:r>
          <a:r>
            <a:rPr lang="en-US" sz="1400" dirty="0" smtClean="0">
              <a:solidFill>
                <a:srgbClr val="FF0000"/>
              </a:solidFill>
              <a:latin typeface="Wingdings 3" charset="2"/>
              <a:cs typeface="Wingdings 3" charset="2"/>
            </a:rPr>
            <a:t>a</a:t>
          </a:r>
          <a:r>
            <a:rPr lang="en-US" sz="1400" dirty="0" smtClean="0">
              <a:solidFill>
                <a:srgbClr val="FF0000"/>
              </a:solidFill>
              <a:latin typeface="+mn-lt"/>
              <a:cs typeface="Wingdings 3" charset="2"/>
            </a:rPr>
            <a:t> 15-20T dipoles improves luminosity</a:t>
          </a:r>
          <a:endParaRPr lang="en-US" sz="1400" dirty="0">
            <a:solidFill>
              <a:srgbClr val="FF0000"/>
            </a:solidFill>
          </a:endParaRPr>
        </a:p>
      </dgm:t>
    </dgm:pt>
    <dgm:pt modelId="{86D5B9D1-70A7-BD4F-9B62-B77D34CAB61C}" type="parTrans" cxnId="{C93BE8DB-7690-9D4D-8B5F-B11946932415}">
      <dgm:prSet/>
      <dgm:spPr/>
      <dgm:t>
        <a:bodyPr/>
        <a:lstStyle/>
        <a:p>
          <a:endParaRPr lang="en-US"/>
        </a:p>
      </dgm:t>
    </dgm:pt>
    <dgm:pt modelId="{17BC1A76-6CF2-9C43-817B-33E9CACD77D2}" type="sibTrans" cxnId="{C93BE8DB-7690-9D4D-8B5F-B11946932415}">
      <dgm:prSet/>
      <dgm:spPr/>
      <dgm:t>
        <a:bodyPr/>
        <a:lstStyle/>
        <a:p>
          <a:endParaRPr lang="en-US"/>
        </a:p>
      </dgm:t>
    </dgm:pt>
    <dgm:pt modelId="{25DCC08B-6344-2041-AFE0-C461CB0D509E}">
      <dgm:prSet phldrT="[Text]" custT="1"/>
      <dgm:spPr/>
      <dgm:t>
        <a:bodyPr/>
        <a:lstStyle/>
        <a:p>
          <a:pPr>
            <a:lnSpc>
              <a:spcPct val="80000"/>
            </a:lnSpc>
          </a:pPr>
          <a:r>
            <a:rPr lang="en-US" sz="1400" dirty="0" smtClean="0">
              <a:solidFill>
                <a:srgbClr val="FF0000"/>
              </a:solidFill>
            </a:rPr>
            <a:t>Radiation environment</a:t>
          </a:r>
          <a:endParaRPr lang="en-US" sz="1400" dirty="0">
            <a:solidFill>
              <a:srgbClr val="FF0000"/>
            </a:solidFill>
          </a:endParaRPr>
        </a:p>
      </dgm:t>
    </dgm:pt>
    <dgm:pt modelId="{9C8DE72B-1538-9C48-852E-92095B6794E2}" type="parTrans" cxnId="{52064993-9A36-644B-98ED-DA95606E7423}">
      <dgm:prSet/>
      <dgm:spPr/>
      <dgm:t>
        <a:bodyPr/>
        <a:lstStyle/>
        <a:p>
          <a:endParaRPr lang="en-US"/>
        </a:p>
      </dgm:t>
    </dgm:pt>
    <dgm:pt modelId="{2C88AD35-E6E7-7443-9F0B-7A4303EBC61F}" type="sibTrans" cxnId="{52064993-9A36-644B-98ED-DA95606E7423}">
      <dgm:prSet/>
      <dgm:spPr/>
      <dgm:t>
        <a:bodyPr/>
        <a:lstStyle/>
        <a:p>
          <a:endParaRPr lang="en-US"/>
        </a:p>
      </dgm:t>
    </dgm:pt>
    <dgm:pt modelId="{E7AD54E9-9435-9F40-817F-DC845BEEC60D}">
      <dgm:prSet phldrT="[Text]" custT="1"/>
      <dgm:spPr/>
      <dgm:t>
        <a:bodyPr/>
        <a:lstStyle/>
        <a:p>
          <a:pPr>
            <a:lnSpc>
              <a:spcPct val="80000"/>
            </a:lnSpc>
          </a:pPr>
          <a:r>
            <a:rPr lang="en-US" sz="1400" dirty="0" smtClean="0">
              <a:solidFill>
                <a:srgbClr val="FF0000"/>
              </a:solidFill>
            </a:rPr>
            <a:t>Challenging IR magnets</a:t>
          </a:r>
          <a:endParaRPr lang="en-US" sz="1400" dirty="0">
            <a:solidFill>
              <a:srgbClr val="FF0000"/>
            </a:solidFill>
          </a:endParaRPr>
        </a:p>
      </dgm:t>
    </dgm:pt>
    <dgm:pt modelId="{D6B2608E-3277-3B40-AF8C-9D40EE14B1F1}" type="parTrans" cxnId="{7A27DE5A-5238-D84B-B482-54AA3FFA836B}">
      <dgm:prSet/>
      <dgm:spPr/>
      <dgm:t>
        <a:bodyPr/>
        <a:lstStyle/>
        <a:p>
          <a:endParaRPr lang="en-US"/>
        </a:p>
      </dgm:t>
    </dgm:pt>
    <dgm:pt modelId="{791F266F-1110-D74D-93E2-7D1716E1623A}" type="sibTrans" cxnId="{7A27DE5A-5238-D84B-B482-54AA3FFA836B}">
      <dgm:prSet/>
      <dgm:spPr/>
      <dgm:t>
        <a:bodyPr/>
        <a:lstStyle/>
        <a:p>
          <a:endParaRPr lang="en-US"/>
        </a:p>
      </dgm:t>
    </dgm:pt>
    <dgm:pt modelId="{911C804E-4785-FB47-A8C2-6DA9E392DFA3}">
      <dgm:prSet custT="1"/>
      <dgm:spPr/>
      <dgm:t>
        <a:bodyPr/>
        <a:lstStyle/>
        <a:p>
          <a:r>
            <a:rPr lang="en-US" sz="1400" dirty="0" smtClean="0"/>
            <a:t>Characteristics:</a:t>
          </a:r>
          <a:endParaRPr lang="en-US" sz="1400" dirty="0"/>
        </a:p>
      </dgm:t>
    </dgm:pt>
    <dgm:pt modelId="{0E5A44B3-03A4-AA40-B1E3-104EC882431A}" type="parTrans" cxnId="{A202786D-74B4-774E-92D4-58AFA56E9873}">
      <dgm:prSet/>
      <dgm:spPr/>
      <dgm:t>
        <a:bodyPr/>
        <a:lstStyle/>
        <a:p>
          <a:endParaRPr lang="en-US"/>
        </a:p>
      </dgm:t>
    </dgm:pt>
    <dgm:pt modelId="{E0046D2D-AFDF-FC40-9904-87A46D776DAD}" type="sibTrans" cxnId="{A202786D-74B4-774E-92D4-58AFA56E9873}">
      <dgm:prSet/>
      <dgm:spPr/>
      <dgm:t>
        <a:bodyPr/>
        <a:lstStyle/>
        <a:p>
          <a:endParaRPr lang="en-US"/>
        </a:p>
      </dgm:t>
    </dgm:pt>
    <dgm:pt modelId="{C979710A-FD01-F44A-93C9-E21A855D0C00}">
      <dgm:prSet custT="1"/>
      <dgm:spPr/>
      <dgm:t>
        <a:bodyPr/>
        <a:lstStyle/>
        <a:p>
          <a:r>
            <a:rPr lang="en-US" sz="1400" dirty="0" smtClean="0">
              <a:solidFill>
                <a:srgbClr val="FF0000"/>
              </a:solidFill>
            </a:rPr>
            <a:t>A MC (w/decaying beams) obtains the greatest performance enhancement of any HEP collider from HTS magnet technology</a:t>
          </a:r>
          <a:endParaRPr lang="en-US" sz="1400" dirty="0"/>
        </a:p>
      </dgm:t>
    </dgm:pt>
    <dgm:pt modelId="{F11277A9-CD91-7B41-8631-F61F654081E7}" type="parTrans" cxnId="{C1E887E4-2B91-7E4D-9C3D-C04A349A724B}">
      <dgm:prSet/>
      <dgm:spPr/>
      <dgm:t>
        <a:bodyPr/>
        <a:lstStyle/>
        <a:p>
          <a:endParaRPr lang="en-US"/>
        </a:p>
      </dgm:t>
    </dgm:pt>
    <dgm:pt modelId="{85AB2DE4-8D35-2446-8A88-68D647468819}" type="sibTrans" cxnId="{C1E887E4-2B91-7E4D-9C3D-C04A349A724B}">
      <dgm:prSet/>
      <dgm:spPr/>
      <dgm:t>
        <a:bodyPr/>
        <a:lstStyle/>
        <a:p>
          <a:endParaRPr lang="en-US"/>
        </a:p>
      </dgm:t>
    </dgm:pt>
    <dgm:pt modelId="{EC199336-9D0E-D840-81D5-D07439FBD782}">
      <dgm:prSet custT="1"/>
      <dgm:spPr/>
      <dgm:t>
        <a:bodyPr/>
        <a:lstStyle/>
        <a:p>
          <a:r>
            <a:rPr lang="en-US" sz="1400" dirty="0" smtClean="0">
              <a:solidFill>
                <a:srgbClr val="FF0000"/>
              </a:solidFill>
            </a:rPr>
            <a:t>High quality HTS cables and magnets must be a priority</a:t>
          </a:r>
          <a:endParaRPr lang="en-US" sz="1400" dirty="0">
            <a:solidFill>
              <a:srgbClr val="FF0000"/>
            </a:solidFill>
          </a:endParaRPr>
        </a:p>
      </dgm:t>
    </dgm:pt>
    <dgm:pt modelId="{DAA158BE-B8A6-C64C-A612-CE0855E3F1E5}" type="parTrans" cxnId="{FA793F8A-CFD4-0145-B820-670A749A81FF}">
      <dgm:prSet/>
      <dgm:spPr/>
      <dgm:t>
        <a:bodyPr/>
        <a:lstStyle/>
        <a:p>
          <a:endParaRPr lang="en-US"/>
        </a:p>
      </dgm:t>
    </dgm:pt>
    <dgm:pt modelId="{593BD0AF-7DFB-D142-AF79-C132C1D81811}" type="sibTrans" cxnId="{FA793F8A-CFD4-0145-B820-670A749A81FF}">
      <dgm:prSet/>
      <dgm:spPr/>
      <dgm:t>
        <a:bodyPr/>
        <a:lstStyle/>
        <a:p>
          <a:endParaRPr lang="en-US"/>
        </a:p>
      </dgm:t>
    </dgm:pt>
    <dgm:pt modelId="{3756F15B-B85C-7342-9517-E00055646181}" type="pres">
      <dgm:prSet presAssocID="{6C2FC22D-7AE3-814C-9115-F7B785D5B874}" presName="diagram" presStyleCnt="0">
        <dgm:presLayoutVars>
          <dgm:dir/>
          <dgm:animLvl val="lvl"/>
          <dgm:resizeHandles val="exact"/>
        </dgm:presLayoutVars>
      </dgm:prSet>
      <dgm:spPr/>
    </dgm:pt>
    <dgm:pt modelId="{90F8C39D-9996-1347-A3F2-3CD921863371}" type="pres">
      <dgm:prSet presAssocID="{9E79510F-F43F-AB4B-B8B1-A6AFF3E6829A}" presName="compNode" presStyleCnt="0"/>
      <dgm:spPr/>
    </dgm:pt>
    <dgm:pt modelId="{6223B885-1CAE-3F42-A190-1254A4611730}" type="pres">
      <dgm:prSet presAssocID="{9E79510F-F43F-AB4B-B8B1-A6AFF3E6829A}" presName="childRect" presStyleLbl="bgAcc1" presStyleIdx="0" presStyleCnt="6">
        <dgm:presLayoutVars>
          <dgm:bulletEnabled val="1"/>
        </dgm:presLayoutVars>
      </dgm:prSet>
      <dgm:spPr/>
      <dgm:t>
        <a:bodyPr/>
        <a:lstStyle/>
        <a:p>
          <a:endParaRPr lang="en-US"/>
        </a:p>
      </dgm:t>
    </dgm:pt>
    <dgm:pt modelId="{44421435-EC70-4A49-880B-10C9F42E9256}" type="pres">
      <dgm:prSet presAssocID="{9E79510F-F43F-AB4B-B8B1-A6AFF3E6829A}" presName="parentText" presStyleLbl="node1" presStyleIdx="0" presStyleCnt="0">
        <dgm:presLayoutVars>
          <dgm:chMax val="0"/>
          <dgm:bulletEnabled val="1"/>
        </dgm:presLayoutVars>
      </dgm:prSet>
      <dgm:spPr/>
      <dgm:t>
        <a:bodyPr/>
        <a:lstStyle/>
        <a:p>
          <a:endParaRPr lang="en-US"/>
        </a:p>
      </dgm:t>
    </dgm:pt>
    <dgm:pt modelId="{229132C4-4143-4B45-9BED-CD5C127EFA5F}" type="pres">
      <dgm:prSet presAssocID="{9E79510F-F43F-AB4B-B8B1-A6AFF3E6829A}" presName="parentRect" presStyleLbl="alignNode1" presStyleIdx="0" presStyleCnt="6"/>
      <dgm:spPr/>
      <dgm:t>
        <a:bodyPr/>
        <a:lstStyle/>
        <a:p>
          <a:endParaRPr lang="en-US"/>
        </a:p>
      </dgm:t>
    </dgm:pt>
    <dgm:pt modelId="{89EE3DB8-2059-7943-8EC1-2610A875C7BC}" type="pres">
      <dgm:prSet presAssocID="{9E79510F-F43F-AB4B-B8B1-A6AFF3E6829A}" presName="adorn" presStyleLbl="fgAccFollowNode1" presStyleIdx="0" presStyleCnt="6"/>
      <dgm:spPr>
        <a:blipFill rotWithShape="1">
          <a:blip xmlns:r="http://schemas.openxmlformats.org/officeDocument/2006/relationships" r:embed="rId1"/>
          <a:stretch>
            <a:fillRect/>
          </a:stretch>
        </a:blipFill>
      </dgm:spPr>
    </dgm:pt>
    <dgm:pt modelId="{92DA8CCF-4F89-1E42-834B-BD9E83E91A73}" type="pres">
      <dgm:prSet presAssocID="{F0DEB29B-93B1-BE49-A6C1-8E00EA4EF622}" presName="sibTrans" presStyleLbl="sibTrans2D1" presStyleIdx="0" presStyleCnt="0"/>
      <dgm:spPr/>
      <dgm:t>
        <a:bodyPr/>
        <a:lstStyle/>
        <a:p>
          <a:endParaRPr lang="en-US"/>
        </a:p>
      </dgm:t>
    </dgm:pt>
    <dgm:pt modelId="{A867D88F-2F50-E941-880B-08F8ADFBFFFE}" type="pres">
      <dgm:prSet presAssocID="{7D685305-0F19-5A49-8DDF-2EC8987A0567}" presName="compNode" presStyleCnt="0"/>
      <dgm:spPr/>
    </dgm:pt>
    <dgm:pt modelId="{A9AC153D-A071-304C-94B8-9C10B020132E}" type="pres">
      <dgm:prSet presAssocID="{7D685305-0F19-5A49-8DDF-2EC8987A0567}" presName="childRect" presStyleLbl="bgAcc1" presStyleIdx="1" presStyleCnt="6" custLinFactNeighborX="-4970">
        <dgm:presLayoutVars>
          <dgm:bulletEnabled val="1"/>
        </dgm:presLayoutVars>
      </dgm:prSet>
      <dgm:spPr/>
      <dgm:t>
        <a:bodyPr/>
        <a:lstStyle/>
        <a:p>
          <a:endParaRPr lang="en-US"/>
        </a:p>
      </dgm:t>
    </dgm:pt>
    <dgm:pt modelId="{ACE2390F-E40C-EF44-9444-06B24F1DDCA8}" type="pres">
      <dgm:prSet presAssocID="{7D685305-0F19-5A49-8DDF-2EC8987A0567}" presName="parentText" presStyleLbl="node1" presStyleIdx="0" presStyleCnt="0">
        <dgm:presLayoutVars>
          <dgm:chMax val="0"/>
          <dgm:bulletEnabled val="1"/>
        </dgm:presLayoutVars>
      </dgm:prSet>
      <dgm:spPr/>
      <dgm:t>
        <a:bodyPr/>
        <a:lstStyle/>
        <a:p>
          <a:endParaRPr lang="en-US"/>
        </a:p>
      </dgm:t>
    </dgm:pt>
    <dgm:pt modelId="{B518ECFF-388A-964C-B44C-A79413EFEB65}" type="pres">
      <dgm:prSet presAssocID="{7D685305-0F19-5A49-8DDF-2EC8987A0567}" presName="parentRect" presStyleLbl="alignNode1" presStyleIdx="1" presStyleCnt="6" custLinFactNeighborX="-4970"/>
      <dgm:spPr/>
      <dgm:t>
        <a:bodyPr/>
        <a:lstStyle/>
        <a:p>
          <a:endParaRPr lang="en-US"/>
        </a:p>
      </dgm:t>
    </dgm:pt>
    <dgm:pt modelId="{7C3EF4CF-D3B9-E240-A214-62658991D691}" type="pres">
      <dgm:prSet presAssocID="{7D685305-0F19-5A49-8DDF-2EC8987A0567}" presName="adorn" presStyleLbl="fgAccFollowNode1" presStyleIdx="1" presStyleCnt="6" custLinFactNeighborX="-14190"/>
      <dgm:spPr>
        <a:blipFill rotWithShape="1">
          <a:blip xmlns:r="http://schemas.openxmlformats.org/officeDocument/2006/relationships" r:embed="rId2"/>
          <a:stretch>
            <a:fillRect/>
          </a:stretch>
        </a:blipFill>
      </dgm:spPr>
    </dgm:pt>
    <dgm:pt modelId="{459FE37B-F85A-F041-87C3-23A73C186647}" type="pres">
      <dgm:prSet presAssocID="{ACF19BB7-BA56-3C4D-B56E-CBE964FDA4DD}" presName="sibTrans" presStyleLbl="sibTrans2D1" presStyleIdx="0" presStyleCnt="0"/>
      <dgm:spPr/>
      <dgm:t>
        <a:bodyPr/>
        <a:lstStyle/>
        <a:p>
          <a:endParaRPr lang="en-US"/>
        </a:p>
      </dgm:t>
    </dgm:pt>
    <dgm:pt modelId="{C74E2A38-8C88-5142-BEF3-89D15A3B8993}" type="pres">
      <dgm:prSet presAssocID="{7D79BC84-9B77-0F4C-B244-F5C317C31621}" presName="compNode" presStyleCnt="0"/>
      <dgm:spPr/>
    </dgm:pt>
    <dgm:pt modelId="{2958C570-28DD-7E48-A24C-B359589A05B4}" type="pres">
      <dgm:prSet presAssocID="{7D79BC84-9B77-0F4C-B244-F5C317C31621}" presName="childRect" presStyleLbl="bgAcc1" presStyleIdx="2" presStyleCnt="6" custLinFactNeighborX="-9940">
        <dgm:presLayoutVars>
          <dgm:bulletEnabled val="1"/>
        </dgm:presLayoutVars>
      </dgm:prSet>
      <dgm:spPr/>
      <dgm:t>
        <a:bodyPr/>
        <a:lstStyle/>
        <a:p>
          <a:endParaRPr lang="en-US"/>
        </a:p>
      </dgm:t>
    </dgm:pt>
    <dgm:pt modelId="{88D0B936-745D-754B-AD00-F980EC9769C2}" type="pres">
      <dgm:prSet presAssocID="{7D79BC84-9B77-0F4C-B244-F5C317C31621}" presName="parentText" presStyleLbl="node1" presStyleIdx="0" presStyleCnt="0">
        <dgm:presLayoutVars>
          <dgm:chMax val="0"/>
          <dgm:bulletEnabled val="1"/>
        </dgm:presLayoutVars>
      </dgm:prSet>
      <dgm:spPr/>
      <dgm:t>
        <a:bodyPr/>
        <a:lstStyle/>
        <a:p>
          <a:endParaRPr lang="en-US"/>
        </a:p>
      </dgm:t>
    </dgm:pt>
    <dgm:pt modelId="{F2FE7CBD-9942-EA43-9C97-03007FCD5294}" type="pres">
      <dgm:prSet presAssocID="{7D79BC84-9B77-0F4C-B244-F5C317C31621}" presName="parentRect" presStyleLbl="alignNode1" presStyleIdx="2" presStyleCnt="6" custLinFactNeighborX="-9940"/>
      <dgm:spPr/>
      <dgm:t>
        <a:bodyPr/>
        <a:lstStyle/>
        <a:p>
          <a:endParaRPr lang="en-US"/>
        </a:p>
      </dgm:t>
    </dgm:pt>
    <dgm:pt modelId="{CDA94FC6-E076-4B46-B117-3FFFB228B5F1}" type="pres">
      <dgm:prSet presAssocID="{7D79BC84-9B77-0F4C-B244-F5C317C31621}" presName="adorn" presStyleLbl="fgAccFollowNode1" presStyleIdx="2" presStyleCnt="6" custLinFactNeighborX="-28380"/>
      <dgm:spPr>
        <a:blipFill rotWithShape="1">
          <a:blip xmlns:r="http://schemas.openxmlformats.org/officeDocument/2006/relationships" r:embed="rId3"/>
          <a:stretch>
            <a:fillRect/>
          </a:stretch>
        </a:blipFill>
      </dgm:spPr>
    </dgm:pt>
    <dgm:pt modelId="{DFB3F2EB-0E50-CF4A-9B71-9B3CDA2BA611}" type="pres">
      <dgm:prSet presAssocID="{BA48819D-F30A-1042-BF19-D158A73DAAF4}" presName="sibTrans" presStyleLbl="sibTrans2D1" presStyleIdx="0" presStyleCnt="0"/>
      <dgm:spPr/>
      <dgm:t>
        <a:bodyPr/>
        <a:lstStyle/>
        <a:p>
          <a:endParaRPr lang="en-US"/>
        </a:p>
      </dgm:t>
    </dgm:pt>
    <dgm:pt modelId="{CDE541A5-8268-F44C-A90E-36D9720B64A7}" type="pres">
      <dgm:prSet presAssocID="{ACDDD841-B0BB-CB40-91EC-13F497269057}" presName="compNode" presStyleCnt="0"/>
      <dgm:spPr/>
    </dgm:pt>
    <dgm:pt modelId="{CD14B982-2E31-3944-959E-29F0C2C19850}" type="pres">
      <dgm:prSet presAssocID="{ACDDD841-B0BB-CB40-91EC-13F497269057}" presName="childRect" presStyleLbl="bgAcc1" presStyleIdx="3" presStyleCnt="6" custLinFactNeighborY="-21945">
        <dgm:presLayoutVars>
          <dgm:bulletEnabled val="1"/>
        </dgm:presLayoutVars>
      </dgm:prSet>
      <dgm:spPr/>
      <dgm:t>
        <a:bodyPr/>
        <a:lstStyle/>
        <a:p>
          <a:endParaRPr lang="en-US"/>
        </a:p>
      </dgm:t>
    </dgm:pt>
    <dgm:pt modelId="{973994C8-7BF8-4D4A-B500-A5E09E6A18F7}" type="pres">
      <dgm:prSet presAssocID="{ACDDD841-B0BB-CB40-91EC-13F497269057}" presName="parentText" presStyleLbl="node1" presStyleIdx="0" presStyleCnt="0">
        <dgm:presLayoutVars>
          <dgm:chMax val="0"/>
          <dgm:bulletEnabled val="1"/>
        </dgm:presLayoutVars>
      </dgm:prSet>
      <dgm:spPr/>
      <dgm:t>
        <a:bodyPr/>
        <a:lstStyle/>
        <a:p>
          <a:endParaRPr lang="en-US"/>
        </a:p>
      </dgm:t>
    </dgm:pt>
    <dgm:pt modelId="{6EB5384E-FE39-6841-AF22-25ABE6FAB5C0}" type="pres">
      <dgm:prSet presAssocID="{ACDDD841-B0BB-CB40-91EC-13F497269057}" presName="parentRect" presStyleLbl="alignNode1" presStyleIdx="3" presStyleCnt="6" custLinFactNeighborY="-51084"/>
      <dgm:spPr/>
      <dgm:t>
        <a:bodyPr/>
        <a:lstStyle/>
        <a:p>
          <a:endParaRPr lang="en-US"/>
        </a:p>
      </dgm:t>
    </dgm:pt>
    <dgm:pt modelId="{59463ECE-F2DF-8344-845B-983E8A0FA358}" type="pres">
      <dgm:prSet presAssocID="{ACDDD841-B0BB-CB40-91EC-13F497269057}" presName="adorn" presStyleLbl="fgAccFollowNode1" presStyleIdx="3" presStyleCnt="6" custLinFactNeighborY="-46827"/>
      <dgm:spPr>
        <a:blipFill rotWithShape="1">
          <a:blip xmlns:r="http://schemas.openxmlformats.org/officeDocument/2006/relationships" r:embed="rId4"/>
          <a:stretch>
            <a:fillRect/>
          </a:stretch>
        </a:blipFill>
      </dgm:spPr>
    </dgm:pt>
    <dgm:pt modelId="{CC5E4CED-89C9-F148-891B-E0FB587E5262}" type="pres">
      <dgm:prSet presAssocID="{FEBBFF64-F633-B749-8642-BCB29790D6A6}" presName="sibTrans" presStyleLbl="sibTrans2D1" presStyleIdx="0" presStyleCnt="0"/>
      <dgm:spPr/>
      <dgm:t>
        <a:bodyPr/>
        <a:lstStyle/>
        <a:p>
          <a:endParaRPr lang="en-US"/>
        </a:p>
      </dgm:t>
    </dgm:pt>
    <dgm:pt modelId="{AA33E6C7-2DFF-9B44-A761-5D6AC3A73DB0}" type="pres">
      <dgm:prSet presAssocID="{9AD35DF3-1569-574C-8BCA-0CD43497B66D}" presName="compNode" presStyleCnt="0"/>
      <dgm:spPr/>
    </dgm:pt>
    <dgm:pt modelId="{5EC22E73-C890-844A-A05C-F35BCFFE1E53}" type="pres">
      <dgm:prSet presAssocID="{9AD35DF3-1569-574C-8BCA-0CD43497B66D}" presName="childRect" presStyleLbl="bgAcc1" presStyleIdx="4" presStyleCnt="6" custLinFactNeighborX="-4970" custLinFactNeighborY="-21280">
        <dgm:presLayoutVars>
          <dgm:bulletEnabled val="1"/>
        </dgm:presLayoutVars>
      </dgm:prSet>
      <dgm:spPr/>
      <dgm:t>
        <a:bodyPr/>
        <a:lstStyle/>
        <a:p>
          <a:endParaRPr lang="en-US"/>
        </a:p>
      </dgm:t>
    </dgm:pt>
    <dgm:pt modelId="{D7E8D345-7008-A841-A596-C28902C0192F}" type="pres">
      <dgm:prSet presAssocID="{9AD35DF3-1569-574C-8BCA-0CD43497B66D}" presName="parentText" presStyleLbl="node1" presStyleIdx="0" presStyleCnt="0">
        <dgm:presLayoutVars>
          <dgm:chMax val="0"/>
          <dgm:bulletEnabled val="1"/>
        </dgm:presLayoutVars>
      </dgm:prSet>
      <dgm:spPr/>
      <dgm:t>
        <a:bodyPr/>
        <a:lstStyle/>
        <a:p>
          <a:endParaRPr lang="en-US"/>
        </a:p>
      </dgm:t>
    </dgm:pt>
    <dgm:pt modelId="{CCF0CFBE-11BF-6E40-B7D3-010AE419C6A2}" type="pres">
      <dgm:prSet presAssocID="{9AD35DF3-1569-574C-8BCA-0CD43497B66D}" presName="parentRect" presStyleLbl="alignNode1" presStyleIdx="4" presStyleCnt="6" custLinFactNeighborX="-4970" custLinFactNeighborY="-49536"/>
      <dgm:spPr/>
      <dgm:t>
        <a:bodyPr/>
        <a:lstStyle/>
        <a:p>
          <a:endParaRPr lang="en-US"/>
        </a:p>
      </dgm:t>
    </dgm:pt>
    <dgm:pt modelId="{95EA379E-F2F7-B241-AA2C-52B68BA8D987}" type="pres">
      <dgm:prSet presAssocID="{9AD35DF3-1569-574C-8BCA-0CD43497B66D}" presName="adorn" presStyleLbl="fgAccFollowNode1" presStyleIdx="4" presStyleCnt="6" custLinFactNeighborX="-14190" custLinFactNeighborY="-45408"/>
      <dgm:spPr>
        <a:blipFill rotWithShape="1">
          <a:blip xmlns:r="http://schemas.openxmlformats.org/officeDocument/2006/relationships" r:embed="rId5"/>
          <a:stretch>
            <a:fillRect/>
          </a:stretch>
        </a:blipFill>
      </dgm:spPr>
    </dgm:pt>
    <dgm:pt modelId="{8DEA39EE-F920-7E4C-8D6C-3BC390F89B08}" type="pres">
      <dgm:prSet presAssocID="{8C4BF6FD-3F8C-E445-85D9-0014BA1BB1C3}" presName="sibTrans" presStyleLbl="sibTrans2D1" presStyleIdx="0" presStyleCnt="0"/>
      <dgm:spPr/>
      <dgm:t>
        <a:bodyPr/>
        <a:lstStyle/>
        <a:p>
          <a:endParaRPr lang="en-US"/>
        </a:p>
      </dgm:t>
    </dgm:pt>
    <dgm:pt modelId="{8FE6C8ED-0B98-FE40-8CFE-E7A994FE19CD}" type="pres">
      <dgm:prSet presAssocID="{5C93551D-78C8-4E43-A56E-688764AC8822}" presName="compNode" presStyleCnt="0"/>
      <dgm:spPr/>
    </dgm:pt>
    <dgm:pt modelId="{05D1B317-9D17-7548-9FBC-8C5694E1718B}" type="pres">
      <dgm:prSet presAssocID="{5C93551D-78C8-4E43-A56E-688764AC8822}" presName="childRect" presStyleLbl="bgAcc1" presStyleIdx="5" presStyleCnt="6" custLinFactNeighborX="-9940" custLinFactNeighborY="-21280">
        <dgm:presLayoutVars>
          <dgm:bulletEnabled val="1"/>
        </dgm:presLayoutVars>
      </dgm:prSet>
      <dgm:spPr/>
      <dgm:t>
        <a:bodyPr/>
        <a:lstStyle/>
        <a:p>
          <a:endParaRPr lang="en-US"/>
        </a:p>
      </dgm:t>
    </dgm:pt>
    <dgm:pt modelId="{DDBDABE3-F358-D44E-8F42-CE4B59B4A1FD}" type="pres">
      <dgm:prSet presAssocID="{5C93551D-78C8-4E43-A56E-688764AC8822}" presName="parentText" presStyleLbl="node1" presStyleIdx="0" presStyleCnt="0">
        <dgm:presLayoutVars>
          <dgm:chMax val="0"/>
          <dgm:bulletEnabled val="1"/>
        </dgm:presLayoutVars>
      </dgm:prSet>
      <dgm:spPr/>
      <dgm:t>
        <a:bodyPr/>
        <a:lstStyle/>
        <a:p>
          <a:endParaRPr lang="en-US"/>
        </a:p>
      </dgm:t>
    </dgm:pt>
    <dgm:pt modelId="{8A4C607C-6ABC-1541-AF0D-B5B4304A0930}" type="pres">
      <dgm:prSet presAssocID="{5C93551D-78C8-4E43-A56E-688764AC8822}" presName="parentRect" presStyleLbl="alignNode1" presStyleIdx="5" presStyleCnt="6" custLinFactNeighborX="-9940" custLinFactNeighborY="-49536"/>
      <dgm:spPr/>
      <dgm:t>
        <a:bodyPr/>
        <a:lstStyle/>
        <a:p>
          <a:endParaRPr lang="en-US"/>
        </a:p>
      </dgm:t>
    </dgm:pt>
    <dgm:pt modelId="{AE6579CE-82CB-B84E-AF43-A20364FAF1F1}" type="pres">
      <dgm:prSet presAssocID="{5C93551D-78C8-4E43-A56E-688764AC8822}" presName="adorn" presStyleLbl="fgAccFollowNode1" presStyleIdx="5" presStyleCnt="6" custLinFactNeighborX="-28380" custLinFactNeighborY="-45408"/>
      <dgm:spPr>
        <a:blipFill rotWithShape="1">
          <a:blip xmlns:r="http://schemas.openxmlformats.org/officeDocument/2006/relationships" r:embed="rId6"/>
          <a:stretch>
            <a:fillRect/>
          </a:stretch>
        </a:blipFill>
      </dgm:spPr>
    </dgm:pt>
  </dgm:ptLst>
  <dgm:cxnLst>
    <dgm:cxn modelId="{B6A368D5-D457-6C4D-9982-6FB4ABDEBD51}" type="presOf" srcId="{EF4EB097-7264-EE4A-A81D-DE46A982F45C}" destId="{2958C570-28DD-7E48-A24C-B359589A05B4}" srcOrd="0" destOrd="1" presId="urn:microsoft.com/office/officeart/2005/8/layout/bList2"/>
    <dgm:cxn modelId="{FA793F8A-CFD4-0145-B820-670A749A81FF}" srcId="{911C804E-4785-FB47-A8C2-6DA9E392DFA3}" destId="{EC199336-9D0E-D840-81D5-D07439FBD782}" srcOrd="1" destOrd="0" parTransId="{DAA158BE-B8A6-C64C-A612-CE0855E3F1E5}" sibTransId="{593BD0AF-7DFB-D142-AF79-C132C1D81811}"/>
    <dgm:cxn modelId="{4AF79650-3BE4-4044-BB80-F712DC59BB2D}" type="presOf" srcId="{9AD35DF3-1569-574C-8BCA-0CD43497B66D}" destId="{D7E8D345-7008-A841-A596-C28902C0192F}" srcOrd="0" destOrd="0" presId="urn:microsoft.com/office/officeart/2005/8/layout/bList2"/>
    <dgm:cxn modelId="{37934D9F-78EA-2845-9C23-A0EE7AB2796E}" srcId="{562C0427-917A-204F-AD1A-575CA100F7EC}" destId="{84511AC9-F17D-FC41-824D-898EED1D194B}" srcOrd="2" destOrd="0" parTransId="{225E1ECB-95F8-3644-953E-642D1306B088}" sibTransId="{35D41CCD-CBE1-FE4E-917F-11982697E07A}"/>
    <dgm:cxn modelId="{C698BB5F-072C-5846-B1FB-515209E23430}" type="presOf" srcId="{ACDDD841-B0BB-CB40-91EC-13F497269057}" destId="{6EB5384E-FE39-6841-AF22-25ABE6FAB5C0}" srcOrd="1" destOrd="0" presId="urn:microsoft.com/office/officeart/2005/8/layout/bList2"/>
    <dgm:cxn modelId="{C93BE8DB-7690-9D4D-8B5F-B11946932415}" srcId="{D8105F94-C6C0-D241-AD16-CC44FCC65DD6}" destId="{2EB3CE0A-AB23-BB42-BF8F-F98E1B87A661}" srcOrd="1" destOrd="0" parTransId="{86D5B9D1-70A7-BD4F-9B62-B77D34CAB61C}" sibTransId="{17BC1A76-6CF2-9C43-817B-33E9CACD77D2}"/>
    <dgm:cxn modelId="{7A27DE5A-5238-D84B-B482-54AA3FFA836B}" srcId="{D8105F94-C6C0-D241-AD16-CC44FCC65DD6}" destId="{E7AD54E9-9435-9F40-817F-DC845BEEC60D}" srcOrd="3" destOrd="0" parTransId="{D6B2608E-3277-3B40-AF8C-9D40EE14B1F1}" sibTransId="{791F266F-1110-D74D-93E2-7D1716E1623A}"/>
    <dgm:cxn modelId="{550AF672-AB53-BD4F-ABC6-C3F532C01BE3}" srcId="{8A067EBC-CF24-1A47-8DAA-69E6490C3367}" destId="{1D650062-1C37-BC45-A88E-1EE617034F55}" srcOrd="2" destOrd="0" parTransId="{48FD0BDF-A2F7-B549-B6C4-1506A60E111C}" sibTransId="{C90641A4-8B19-674C-9A95-72A436D1B44C}"/>
    <dgm:cxn modelId="{3D4BC6F9-19CD-F14F-A455-26A2D71EAD7C}" type="presOf" srcId="{FEBBFF64-F633-B749-8642-BCB29790D6A6}" destId="{CC5E4CED-89C9-F148-891B-E0FB587E5262}" srcOrd="0" destOrd="0" presId="urn:microsoft.com/office/officeart/2005/8/layout/bList2"/>
    <dgm:cxn modelId="{67DF7B42-646D-6C4C-A661-ACF45DA79E50}" type="presOf" srcId="{A64A0718-4359-204E-9651-7D05B4739B43}" destId="{CD14B982-2E31-3944-959E-29F0C2C19850}" srcOrd="0" destOrd="1" presId="urn:microsoft.com/office/officeart/2005/8/layout/bList2"/>
    <dgm:cxn modelId="{05B84EEA-0372-174F-8338-E401A37EB42B}" srcId="{A66EB37C-0665-BF4F-8AC0-A255E8CDB582}" destId="{EF4EB097-7264-EE4A-A81D-DE46A982F45C}" srcOrd="0" destOrd="0" parTransId="{BBDF2206-6528-FD4D-B4CC-D4FD74AA0667}" sibTransId="{9C0E49D8-E999-5347-ABE8-1D6EA7BF9B47}"/>
    <dgm:cxn modelId="{209AB73B-78F6-E44F-A4B0-056C63774A00}" type="presOf" srcId="{84511AC9-F17D-FC41-824D-898EED1D194B}" destId="{6223B885-1CAE-3F42-A190-1254A4611730}" srcOrd="0" destOrd="3" presId="urn:microsoft.com/office/officeart/2005/8/layout/bList2"/>
    <dgm:cxn modelId="{D5F46F52-3A60-3045-967B-F2079568F35E}" type="presOf" srcId="{8C4BF6FD-3F8C-E445-85D9-0014BA1BB1C3}" destId="{8DEA39EE-F920-7E4C-8D6C-3BC390F89B08}" srcOrd="0" destOrd="0" presId="urn:microsoft.com/office/officeart/2005/8/layout/bList2"/>
    <dgm:cxn modelId="{2CF1B6C0-5679-BE49-89A8-467387826021}" type="presOf" srcId="{C979710A-FD01-F44A-93C9-E21A855D0C00}" destId="{05D1B317-9D17-7548-9FBC-8C5694E1718B}" srcOrd="0" destOrd="1" presId="urn:microsoft.com/office/officeart/2005/8/layout/bList2"/>
    <dgm:cxn modelId="{576CEFF2-94E1-EA44-AE4F-ACB457BD3F78}" srcId="{A66EB37C-0665-BF4F-8AC0-A255E8CDB582}" destId="{5087268C-8A6B-2E4E-81F3-CB251E3FFFF4}" srcOrd="1" destOrd="0" parTransId="{E31B738C-CE1E-C242-9B8B-DF743E0AFB5C}" sibTransId="{D1D88EF0-56D1-1E4C-AEEA-8DD82F914F83}"/>
    <dgm:cxn modelId="{40829911-BE39-0D48-B2B6-E3ADB68C9AF7}" type="presOf" srcId="{9E79510F-F43F-AB4B-B8B1-A6AFF3E6829A}" destId="{229132C4-4143-4B45-9BED-CD5C127EFA5F}" srcOrd="1" destOrd="0" presId="urn:microsoft.com/office/officeart/2005/8/layout/bList2"/>
    <dgm:cxn modelId="{D24DA5DA-701F-5649-99E8-04F6170593A4}" srcId="{6C2FC22D-7AE3-814C-9115-F7B785D5B874}" destId="{7D79BC84-9B77-0F4C-B244-F5C317C31621}" srcOrd="2" destOrd="0" parTransId="{D5FF83F7-F793-D340-911C-BC43AB2D9768}" sibTransId="{BA48819D-F30A-1042-BF19-D158A73DAAF4}"/>
    <dgm:cxn modelId="{9A2D3DA4-1B0D-424B-B79A-2A13646BB678}" type="presOf" srcId="{8B57C0AB-3572-5648-BA24-BED8C0F7E7B0}" destId="{5EC22E73-C890-844A-A05C-F35BCFFE1E53}" srcOrd="0" destOrd="1" presId="urn:microsoft.com/office/officeart/2005/8/layout/bList2"/>
    <dgm:cxn modelId="{DC9F0021-7E1A-DA42-9661-18D46DFB0D15}" type="presOf" srcId="{BA48819D-F30A-1042-BF19-D158A73DAAF4}" destId="{DFB3F2EB-0E50-CF4A-9B71-9B3CDA2BA611}" srcOrd="0" destOrd="0" presId="urn:microsoft.com/office/officeart/2005/8/layout/bList2"/>
    <dgm:cxn modelId="{531F536E-461E-CC4C-BB16-CDE3EF2FEBCF}" type="presOf" srcId="{562C0427-917A-204F-AD1A-575CA100F7EC}" destId="{6223B885-1CAE-3F42-A190-1254A4611730}" srcOrd="0" destOrd="0" presId="urn:microsoft.com/office/officeart/2005/8/layout/bList2"/>
    <dgm:cxn modelId="{0BBB932D-3BC2-1448-AD1F-99DB9FF873B1}" type="presOf" srcId="{5C93551D-78C8-4E43-A56E-688764AC8822}" destId="{8A4C607C-6ABC-1541-AF0D-B5B4304A0930}" srcOrd="1" destOrd="0" presId="urn:microsoft.com/office/officeart/2005/8/layout/bList2"/>
    <dgm:cxn modelId="{9DC0F6D3-023D-1D4D-A21A-E63E0B3DE9E5}" type="presOf" srcId="{5087268C-8A6B-2E4E-81F3-CB251E3FFFF4}" destId="{2958C570-28DD-7E48-A24C-B359589A05B4}" srcOrd="0" destOrd="2" presId="urn:microsoft.com/office/officeart/2005/8/layout/bList2"/>
    <dgm:cxn modelId="{2DAFBBD6-F9FF-6846-86A4-2D6D65913DE8}" type="presOf" srcId="{7D79BC84-9B77-0F4C-B244-F5C317C31621}" destId="{88D0B936-745D-754B-AD00-F980EC9769C2}" srcOrd="0" destOrd="0" presId="urn:microsoft.com/office/officeart/2005/8/layout/bList2"/>
    <dgm:cxn modelId="{BA1B2394-C759-0A45-A9E3-D1C83F85B6BA}" type="presOf" srcId="{9B7922A8-4702-964D-86A6-32AD77BC2A84}" destId="{A9AC153D-A071-304C-94B8-9C10B020132E}" srcOrd="0" destOrd="1" presId="urn:microsoft.com/office/officeart/2005/8/layout/bList2"/>
    <dgm:cxn modelId="{BC1C945D-E914-C249-91ED-E6FF4BA95F2C}" srcId="{9E79510F-F43F-AB4B-B8B1-A6AFF3E6829A}" destId="{562C0427-917A-204F-AD1A-575CA100F7EC}" srcOrd="0" destOrd="0" parTransId="{32AE14F0-04A4-F248-AE75-3855887D0E73}" sibTransId="{3328025E-B4E9-2B4A-B3E5-74DDC70B3770}"/>
    <dgm:cxn modelId="{E7BA29AC-F810-BB49-9ED2-1B476115C4ED}" type="presOf" srcId="{7D79BC84-9B77-0F4C-B244-F5C317C31621}" destId="{F2FE7CBD-9942-EA43-9C97-03007FCD5294}" srcOrd="1" destOrd="0" presId="urn:microsoft.com/office/officeart/2005/8/layout/bList2"/>
    <dgm:cxn modelId="{ADBBC52F-49C4-D04B-A04B-E64BC0BF5DC9}" type="presOf" srcId="{7D685305-0F19-5A49-8DDF-2EC8987A0567}" destId="{ACE2390F-E40C-EF44-9444-06B24F1DDCA8}" srcOrd="0" destOrd="0" presId="urn:microsoft.com/office/officeart/2005/8/layout/bList2"/>
    <dgm:cxn modelId="{77C9620A-4401-6F42-8BAC-4505356612E5}" srcId="{8A067EBC-CF24-1A47-8DAA-69E6490C3367}" destId="{9B7922A8-4702-964D-86A6-32AD77BC2A84}" srcOrd="0" destOrd="0" parTransId="{9124975A-E779-D34F-A70F-B7D2B3747A7E}" sibTransId="{DACA9B3E-ECCF-C84E-B5CF-4B64EE0DE5D6}"/>
    <dgm:cxn modelId="{34607707-C6AA-9541-ABEA-2BE4CAB3EADE}" srcId="{7D685305-0F19-5A49-8DDF-2EC8987A0567}" destId="{8A067EBC-CF24-1A47-8DAA-69E6490C3367}" srcOrd="0" destOrd="0" parTransId="{C5BF6070-7A5A-4E46-AC8A-D13CE3398D69}" sibTransId="{1AF6E13F-F5D9-4849-BF80-3F95D87AA278}"/>
    <dgm:cxn modelId="{D778A92A-9E4D-D641-9465-D34078DFE38D}" srcId="{6C2FC22D-7AE3-814C-9115-F7B785D5B874}" destId="{5C93551D-78C8-4E43-A56E-688764AC8822}" srcOrd="5" destOrd="0" parTransId="{DD5BEC56-BA14-2246-A68C-5A41BF120BD0}" sibTransId="{23F66417-77EF-9644-BD4C-EF15B8B1932C}"/>
    <dgm:cxn modelId="{FFE3E420-BD47-A942-BC08-EA4905C39C23}" type="presOf" srcId="{8A067EBC-CF24-1A47-8DAA-69E6490C3367}" destId="{A9AC153D-A071-304C-94B8-9C10B020132E}" srcOrd="0" destOrd="0" presId="urn:microsoft.com/office/officeart/2005/8/layout/bList2"/>
    <dgm:cxn modelId="{12F18C7E-3E04-A147-BC35-DC226C0724A7}" type="presOf" srcId="{ACF19BB7-BA56-3C4D-B56E-CBE964FDA4DD}" destId="{459FE37B-F85A-F041-87C3-23A73C186647}" srcOrd="0" destOrd="0" presId="urn:microsoft.com/office/officeart/2005/8/layout/bList2"/>
    <dgm:cxn modelId="{9F3CD2E5-CED0-B149-A9D9-1A78543C2F1A}" type="presOf" srcId="{A66EB37C-0665-BF4F-8AC0-A255E8CDB582}" destId="{2958C570-28DD-7E48-A24C-B359589A05B4}" srcOrd="0" destOrd="0" presId="urn:microsoft.com/office/officeart/2005/8/layout/bList2"/>
    <dgm:cxn modelId="{10AB2E92-B8F0-9C44-B3FE-9B565C3EB6E0}" srcId="{562C0427-917A-204F-AD1A-575CA100F7EC}" destId="{37361077-AD2A-7046-869A-539CE847ED30}" srcOrd="0" destOrd="0" parTransId="{3D8158A2-D323-7540-AFF3-43E73840F272}" sibTransId="{C53D4960-260F-1B49-AE40-D8A2F66DCAE8}"/>
    <dgm:cxn modelId="{A202786D-74B4-774E-92D4-58AFA56E9873}" srcId="{5C93551D-78C8-4E43-A56E-688764AC8822}" destId="{911C804E-4785-FB47-A8C2-6DA9E392DFA3}" srcOrd="0" destOrd="0" parTransId="{0E5A44B3-03A4-AA40-B1E3-104EC882431A}" sibTransId="{E0046D2D-AFDF-FC40-9904-87A46D776DAD}"/>
    <dgm:cxn modelId="{478CD576-5030-1F41-9077-96093CB51140}" srcId="{9AD35DF3-1569-574C-8BCA-0CD43497B66D}" destId="{D8105F94-C6C0-D241-AD16-CC44FCC65DD6}" srcOrd="0" destOrd="0" parTransId="{F3B4DB31-30E6-D94C-9A12-F21AB9C5217F}" sibTransId="{D182B4DA-A623-994D-99AE-6FA137353E52}"/>
    <dgm:cxn modelId="{4DDCB560-1C19-2E4E-A68A-E05E32AB1572}" srcId="{67C797C8-64F7-8C44-A542-CCD12E80F4D8}" destId="{A64A0718-4359-204E-9651-7D05B4739B43}" srcOrd="0" destOrd="0" parTransId="{E10F1798-B242-1444-866E-54FC0F8A0E66}" sibTransId="{711FCABC-297F-B94B-8F48-DBB742413DBA}"/>
    <dgm:cxn modelId="{7CDFB103-C2ED-3241-9B1C-7BB9BC6330B1}" srcId="{8A067EBC-CF24-1A47-8DAA-69E6490C3367}" destId="{A0FD6C32-8A2D-B14F-AD04-F960FB81973C}" srcOrd="1" destOrd="0" parTransId="{733A99A2-B37C-544E-935A-FB5FE3F8C9AF}" sibTransId="{402DDB12-665C-5A4F-A56C-CD99C6A85B9F}"/>
    <dgm:cxn modelId="{44EFD728-ABF7-EA47-BCFC-2C9C1728B2E0}" type="presOf" srcId="{2EB3CE0A-AB23-BB42-BF8F-F98E1B87A661}" destId="{5EC22E73-C890-844A-A05C-F35BCFFE1E53}" srcOrd="0" destOrd="2" presId="urn:microsoft.com/office/officeart/2005/8/layout/bList2"/>
    <dgm:cxn modelId="{031EF71C-5590-E241-9981-CAC0727B835A}" type="presOf" srcId="{5C93551D-78C8-4E43-A56E-688764AC8822}" destId="{DDBDABE3-F358-D44E-8F42-CE4B59B4A1FD}" srcOrd="0" destOrd="0" presId="urn:microsoft.com/office/officeart/2005/8/layout/bList2"/>
    <dgm:cxn modelId="{5606B4FB-4896-9A4A-818F-C692209216BA}" type="presOf" srcId="{1D650062-1C37-BC45-A88E-1EE617034F55}" destId="{A9AC153D-A071-304C-94B8-9C10B020132E}" srcOrd="0" destOrd="3" presId="urn:microsoft.com/office/officeart/2005/8/layout/bList2"/>
    <dgm:cxn modelId="{FB73B215-2CD7-A64E-9101-58282DE5A5AE}" type="presOf" srcId="{F0DEB29B-93B1-BE49-A6C1-8E00EA4EF622}" destId="{92DA8CCF-4F89-1E42-834B-BD9E83E91A73}" srcOrd="0" destOrd="0" presId="urn:microsoft.com/office/officeart/2005/8/layout/bList2"/>
    <dgm:cxn modelId="{BFB2D4A8-A1BB-064D-9F71-0E6804BF35C4}" srcId="{7D79BC84-9B77-0F4C-B244-F5C317C31621}" destId="{A66EB37C-0665-BF4F-8AC0-A255E8CDB582}" srcOrd="0" destOrd="0" parTransId="{C725A01F-EEF8-B944-8624-A50BB5468475}" sibTransId="{84D6E765-0A9C-1243-85D0-FE702AC9CBBF}"/>
    <dgm:cxn modelId="{0D0AC825-7DEF-4845-99B8-F0C80E16C4B5}" type="presOf" srcId="{67C797C8-64F7-8C44-A542-CCD12E80F4D8}" destId="{CD14B982-2E31-3944-959E-29F0C2C19850}" srcOrd="0" destOrd="0" presId="urn:microsoft.com/office/officeart/2005/8/layout/bList2"/>
    <dgm:cxn modelId="{5B03EBEF-E57E-E842-99D5-FB0305B06E86}" type="presOf" srcId="{9E79510F-F43F-AB4B-B8B1-A6AFF3E6829A}" destId="{44421435-EC70-4A49-880B-10C9F42E9256}" srcOrd="0" destOrd="0" presId="urn:microsoft.com/office/officeart/2005/8/layout/bList2"/>
    <dgm:cxn modelId="{36DF3276-4620-424E-BB7D-2AC3C8A4233B}" srcId="{6C2FC22D-7AE3-814C-9115-F7B785D5B874}" destId="{ACDDD841-B0BB-CB40-91EC-13F497269057}" srcOrd="3" destOrd="0" parTransId="{7EF1EA40-B2F4-B74F-A2C8-26F13D9E6BB1}" sibTransId="{FEBBFF64-F633-B749-8642-BCB29790D6A6}"/>
    <dgm:cxn modelId="{3AB74130-144A-8841-9357-D522C0881CBA}" type="presOf" srcId="{A0FD6C32-8A2D-B14F-AD04-F960FB81973C}" destId="{A9AC153D-A071-304C-94B8-9C10B020132E}" srcOrd="0" destOrd="2" presId="urn:microsoft.com/office/officeart/2005/8/layout/bList2"/>
    <dgm:cxn modelId="{8C71693E-4A19-0E4C-9C5B-164A1D6A812E}" srcId="{6C2FC22D-7AE3-814C-9115-F7B785D5B874}" destId="{9AD35DF3-1569-574C-8BCA-0CD43497B66D}" srcOrd="4" destOrd="0" parTransId="{22C730AF-D184-174D-8A8E-7ACBAE0FE191}" sibTransId="{8C4BF6FD-3F8C-E445-85D9-0014BA1BB1C3}"/>
    <dgm:cxn modelId="{DE094BF5-46AF-5043-92A7-70E68A37D244}" srcId="{D8105F94-C6C0-D241-AD16-CC44FCC65DD6}" destId="{8B57C0AB-3572-5648-BA24-BED8C0F7E7B0}" srcOrd="0" destOrd="0" parTransId="{787D8F98-D8EB-7A4A-8D8F-621114D8AD43}" sibTransId="{B7484420-287A-6646-8ECE-9B7AABB8DCB4}"/>
    <dgm:cxn modelId="{A6EC6670-9275-2D4A-955A-2140AB786D21}" type="presOf" srcId="{ACDDD841-B0BB-CB40-91EC-13F497269057}" destId="{973994C8-7BF8-4D4A-B500-A5E09E6A18F7}" srcOrd="0" destOrd="0" presId="urn:microsoft.com/office/officeart/2005/8/layout/bList2"/>
    <dgm:cxn modelId="{05A896B2-5AAE-C749-9C1F-4CA24D358E5A}" type="presOf" srcId="{9AD35DF3-1569-574C-8BCA-0CD43497B66D}" destId="{CCF0CFBE-11BF-6E40-B7D3-010AE419C6A2}" srcOrd="1" destOrd="0" presId="urn:microsoft.com/office/officeart/2005/8/layout/bList2"/>
    <dgm:cxn modelId="{396361FA-F6A6-C844-B968-7A4939D13E8E}" type="presOf" srcId="{37361077-AD2A-7046-869A-539CE847ED30}" destId="{6223B885-1CAE-3F42-A190-1254A4611730}" srcOrd="0" destOrd="1" presId="urn:microsoft.com/office/officeart/2005/8/layout/bList2"/>
    <dgm:cxn modelId="{65B67383-8167-1447-81D4-07FB3005D2EA}" srcId="{ACDDD841-B0BB-CB40-91EC-13F497269057}" destId="{67C797C8-64F7-8C44-A542-CCD12E80F4D8}" srcOrd="0" destOrd="0" parTransId="{A274EED1-DACA-5E48-8E86-61FBD3199F2C}" sibTransId="{FD6F950E-2B89-C64F-811D-C989F06A5D72}"/>
    <dgm:cxn modelId="{E885B08A-2B99-034D-9A95-DEEC42125FC7}" srcId="{562C0427-917A-204F-AD1A-575CA100F7EC}" destId="{AF053E16-16CD-B844-AFEA-D5786117650D}" srcOrd="1" destOrd="0" parTransId="{45C70C33-C6BB-694C-A853-FA9597224CEF}" sibTransId="{15ABCE6A-8FE2-3445-AFEB-1943F6CD8809}"/>
    <dgm:cxn modelId="{144D08C8-E0CC-9F44-B85E-ACB8C477AE33}" type="presOf" srcId="{6C2FC22D-7AE3-814C-9115-F7B785D5B874}" destId="{3756F15B-B85C-7342-9517-E00055646181}" srcOrd="0" destOrd="0" presId="urn:microsoft.com/office/officeart/2005/8/layout/bList2"/>
    <dgm:cxn modelId="{F0AB8E96-61AA-0D4B-B707-2874AE43C7DE}" type="presOf" srcId="{9B036814-3696-8440-8414-78C8ABB5CCC8}" destId="{CD14B982-2E31-3944-959E-29F0C2C19850}" srcOrd="0" destOrd="2" presId="urn:microsoft.com/office/officeart/2005/8/layout/bList2"/>
    <dgm:cxn modelId="{451B1879-C515-1A43-B0E1-037462F6EC9A}" type="presOf" srcId="{D8105F94-C6C0-D241-AD16-CC44FCC65DD6}" destId="{5EC22E73-C890-844A-A05C-F35BCFFE1E53}" srcOrd="0" destOrd="0" presId="urn:microsoft.com/office/officeart/2005/8/layout/bList2"/>
    <dgm:cxn modelId="{E935183D-9E28-3F43-860E-16A2C4270BEE}" srcId="{6C2FC22D-7AE3-814C-9115-F7B785D5B874}" destId="{7D685305-0F19-5A49-8DDF-2EC8987A0567}" srcOrd="1" destOrd="0" parTransId="{B07F8E7C-B3BD-C24E-ADE4-EAF7B2B0DE0D}" sibTransId="{ACF19BB7-BA56-3C4D-B56E-CBE964FDA4DD}"/>
    <dgm:cxn modelId="{52064993-9A36-644B-98ED-DA95606E7423}" srcId="{D8105F94-C6C0-D241-AD16-CC44FCC65DD6}" destId="{25DCC08B-6344-2041-AFE0-C461CB0D509E}" srcOrd="2" destOrd="0" parTransId="{9C8DE72B-1538-9C48-852E-92095B6794E2}" sibTransId="{2C88AD35-E6E7-7443-9F0B-7A4303EBC61F}"/>
    <dgm:cxn modelId="{C1E887E4-2B91-7E4D-9C3D-C04A349A724B}" srcId="{911C804E-4785-FB47-A8C2-6DA9E392DFA3}" destId="{C979710A-FD01-F44A-93C9-E21A855D0C00}" srcOrd="0" destOrd="0" parTransId="{F11277A9-CD91-7B41-8631-F61F654081E7}" sibTransId="{85AB2DE4-8D35-2446-8A88-68D647468819}"/>
    <dgm:cxn modelId="{66E757DD-4237-FA42-A03C-0CA511C367AA}" type="presOf" srcId="{AF053E16-16CD-B844-AFEA-D5786117650D}" destId="{6223B885-1CAE-3F42-A190-1254A4611730}" srcOrd="0" destOrd="2" presId="urn:microsoft.com/office/officeart/2005/8/layout/bList2"/>
    <dgm:cxn modelId="{192FBAB1-356E-314F-8D46-54772F98E9F6}" type="presOf" srcId="{E7AD54E9-9435-9F40-817F-DC845BEEC60D}" destId="{5EC22E73-C890-844A-A05C-F35BCFFE1E53}" srcOrd="0" destOrd="4" presId="urn:microsoft.com/office/officeart/2005/8/layout/bList2"/>
    <dgm:cxn modelId="{E12473EB-A302-3045-B247-173552F8D328}" type="presOf" srcId="{7D685305-0F19-5A49-8DDF-2EC8987A0567}" destId="{B518ECFF-388A-964C-B44C-A79413EFEB65}" srcOrd="1" destOrd="0" presId="urn:microsoft.com/office/officeart/2005/8/layout/bList2"/>
    <dgm:cxn modelId="{C699E110-BF8E-E94C-ADB7-82AF5001C040}" type="presOf" srcId="{911C804E-4785-FB47-A8C2-6DA9E392DFA3}" destId="{05D1B317-9D17-7548-9FBC-8C5694E1718B}" srcOrd="0" destOrd="0" presId="urn:microsoft.com/office/officeart/2005/8/layout/bList2"/>
    <dgm:cxn modelId="{2A101F75-A4EF-EA44-82ED-45E507D2860C}" srcId="{6C2FC22D-7AE3-814C-9115-F7B785D5B874}" destId="{9E79510F-F43F-AB4B-B8B1-A6AFF3E6829A}" srcOrd="0" destOrd="0" parTransId="{BFC24F36-0BC0-B743-8C33-0C256DECCC5C}" sibTransId="{F0DEB29B-93B1-BE49-A6C1-8E00EA4EF622}"/>
    <dgm:cxn modelId="{095EAEBA-10B2-2645-948C-FBEA4547398C}" type="presOf" srcId="{EC199336-9D0E-D840-81D5-D07439FBD782}" destId="{05D1B317-9D17-7548-9FBC-8C5694E1718B}" srcOrd="0" destOrd="2" presId="urn:microsoft.com/office/officeart/2005/8/layout/bList2"/>
    <dgm:cxn modelId="{68765147-28B9-4A43-BC41-C247B8518A0D}" type="presOf" srcId="{25DCC08B-6344-2041-AFE0-C461CB0D509E}" destId="{5EC22E73-C890-844A-A05C-F35BCFFE1E53}" srcOrd="0" destOrd="3" presId="urn:microsoft.com/office/officeart/2005/8/layout/bList2"/>
    <dgm:cxn modelId="{0E509EF1-2A79-E64E-87BC-459D49D9E4DA}" srcId="{67C797C8-64F7-8C44-A542-CCD12E80F4D8}" destId="{9B036814-3696-8440-8414-78C8ABB5CCC8}" srcOrd="1" destOrd="0" parTransId="{EB3EA659-767F-8D46-B67B-15A7562D8970}" sibTransId="{CDC088E6-7DF9-914D-BDD8-B0ACE5D89C1B}"/>
    <dgm:cxn modelId="{0A484A5F-062D-B845-8BF8-51F30322BB98}" type="presParOf" srcId="{3756F15B-B85C-7342-9517-E00055646181}" destId="{90F8C39D-9996-1347-A3F2-3CD921863371}" srcOrd="0" destOrd="0" presId="urn:microsoft.com/office/officeart/2005/8/layout/bList2"/>
    <dgm:cxn modelId="{8D730E16-371B-E44B-B61E-FF8BF493810D}" type="presParOf" srcId="{90F8C39D-9996-1347-A3F2-3CD921863371}" destId="{6223B885-1CAE-3F42-A190-1254A4611730}" srcOrd="0" destOrd="0" presId="urn:microsoft.com/office/officeart/2005/8/layout/bList2"/>
    <dgm:cxn modelId="{E4AB0ED3-4F4C-A246-BB35-F2548656E9E3}" type="presParOf" srcId="{90F8C39D-9996-1347-A3F2-3CD921863371}" destId="{44421435-EC70-4A49-880B-10C9F42E9256}" srcOrd="1" destOrd="0" presId="urn:microsoft.com/office/officeart/2005/8/layout/bList2"/>
    <dgm:cxn modelId="{F9C9430B-598A-1543-AFB7-73FB0284EA93}" type="presParOf" srcId="{90F8C39D-9996-1347-A3F2-3CD921863371}" destId="{229132C4-4143-4B45-9BED-CD5C127EFA5F}" srcOrd="2" destOrd="0" presId="urn:microsoft.com/office/officeart/2005/8/layout/bList2"/>
    <dgm:cxn modelId="{CA0ADED9-CE87-EA43-9C21-69F75F2678F5}" type="presParOf" srcId="{90F8C39D-9996-1347-A3F2-3CD921863371}" destId="{89EE3DB8-2059-7943-8EC1-2610A875C7BC}" srcOrd="3" destOrd="0" presId="urn:microsoft.com/office/officeart/2005/8/layout/bList2"/>
    <dgm:cxn modelId="{0D75BE2D-BE3A-1B42-8531-2CD307FDFABA}" type="presParOf" srcId="{3756F15B-B85C-7342-9517-E00055646181}" destId="{92DA8CCF-4F89-1E42-834B-BD9E83E91A73}" srcOrd="1" destOrd="0" presId="urn:microsoft.com/office/officeart/2005/8/layout/bList2"/>
    <dgm:cxn modelId="{3BF72C18-DE44-D14B-ABC2-19135AECD402}" type="presParOf" srcId="{3756F15B-B85C-7342-9517-E00055646181}" destId="{A867D88F-2F50-E941-880B-08F8ADFBFFFE}" srcOrd="2" destOrd="0" presId="urn:microsoft.com/office/officeart/2005/8/layout/bList2"/>
    <dgm:cxn modelId="{AD59298E-AE28-6C4A-8D6E-E11C9E03B2FF}" type="presParOf" srcId="{A867D88F-2F50-E941-880B-08F8ADFBFFFE}" destId="{A9AC153D-A071-304C-94B8-9C10B020132E}" srcOrd="0" destOrd="0" presId="urn:microsoft.com/office/officeart/2005/8/layout/bList2"/>
    <dgm:cxn modelId="{5785C6A9-AA93-B54B-ADB2-DF99C859534A}" type="presParOf" srcId="{A867D88F-2F50-E941-880B-08F8ADFBFFFE}" destId="{ACE2390F-E40C-EF44-9444-06B24F1DDCA8}" srcOrd="1" destOrd="0" presId="urn:microsoft.com/office/officeart/2005/8/layout/bList2"/>
    <dgm:cxn modelId="{0CE5E5AC-D6F4-5940-9BDA-7B506C49C842}" type="presParOf" srcId="{A867D88F-2F50-E941-880B-08F8ADFBFFFE}" destId="{B518ECFF-388A-964C-B44C-A79413EFEB65}" srcOrd="2" destOrd="0" presId="urn:microsoft.com/office/officeart/2005/8/layout/bList2"/>
    <dgm:cxn modelId="{A9CD3332-ABD3-FD48-815E-3D77D2B72EAD}" type="presParOf" srcId="{A867D88F-2F50-E941-880B-08F8ADFBFFFE}" destId="{7C3EF4CF-D3B9-E240-A214-62658991D691}" srcOrd="3" destOrd="0" presId="urn:microsoft.com/office/officeart/2005/8/layout/bList2"/>
    <dgm:cxn modelId="{FB2D2FE9-C533-B248-97BB-268EB704578A}" type="presParOf" srcId="{3756F15B-B85C-7342-9517-E00055646181}" destId="{459FE37B-F85A-F041-87C3-23A73C186647}" srcOrd="3" destOrd="0" presId="urn:microsoft.com/office/officeart/2005/8/layout/bList2"/>
    <dgm:cxn modelId="{25E6BD7A-7949-E649-89A5-CF8386279292}" type="presParOf" srcId="{3756F15B-B85C-7342-9517-E00055646181}" destId="{C74E2A38-8C88-5142-BEF3-89D15A3B8993}" srcOrd="4" destOrd="0" presId="urn:microsoft.com/office/officeart/2005/8/layout/bList2"/>
    <dgm:cxn modelId="{F6036B94-7679-F849-9B95-69BAB8A8DEEB}" type="presParOf" srcId="{C74E2A38-8C88-5142-BEF3-89D15A3B8993}" destId="{2958C570-28DD-7E48-A24C-B359589A05B4}" srcOrd="0" destOrd="0" presId="urn:microsoft.com/office/officeart/2005/8/layout/bList2"/>
    <dgm:cxn modelId="{5A8A4848-28D4-664F-9DE9-EC150246E9AD}" type="presParOf" srcId="{C74E2A38-8C88-5142-BEF3-89D15A3B8993}" destId="{88D0B936-745D-754B-AD00-F980EC9769C2}" srcOrd="1" destOrd="0" presId="urn:microsoft.com/office/officeart/2005/8/layout/bList2"/>
    <dgm:cxn modelId="{4CBA2D42-4303-164F-A0D6-7DA3EA9812FB}" type="presParOf" srcId="{C74E2A38-8C88-5142-BEF3-89D15A3B8993}" destId="{F2FE7CBD-9942-EA43-9C97-03007FCD5294}" srcOrd="2" destOrd="0" presId="urn:microsoft.com/office/officeart/2005/8/layout/bList2"/>
    <dgm:cxn modelId="{797271B6-85F9-B642-B57E-DD7B593FDBF2}" type="presParOf" srcId="{C74E2A38-8C88-5142-BEF3-89D15A3B8993}" destId="{CDA94FC6-E076-4B46-B117-3FFFB228B5F1}" srcOrd="3" destOrd="0" presId="urn:microsoft.com/office/officeart/2005/8/layout/bList2"/>
    <dgm:cxn modelId="{694AE1ED-F1D7-804F-9060-E2893AB60B04}" type="presParOf" srcId="{3756F15B-B85C-7342-9517-E00055646181}" destId="{DFB3F2EB-0E50-CF4A-9B71-9B3CDA2BA611}" srcOrd="5" destOrd="0" presId="urn:microsoft.com/office/officeart/2005/8/layout/bList2"/>
    <dgm:cxn modelId="{69D00170-C77A-7F4D-B4EA-D0B35A0C9BD7}" type="presParOf" srcId="{3756F15B-B85C-7342-9517-E00055646181}" destId="{CDE541A5-8268-F44C-A90E-36D9720B64A7}" srcOrd="6" destOrd="0" presId="urn:microsoft.com/office/officeart/2005/8/layout/bList2"/>
    <dgm:cxn modelId="{A3156863-3F14-4348-B893-76D9650D77FD}" type="presParOf" srcId="{CDE541A5-8268-F44C-A90E-36D9720B64A7}" destId="{CD14B982-2E31-3944-959E-29F0C2C19850}" srcOrd="0" destOrd="0" presId="urn:microsoft.com/office/officeart/2005/8/layout/bList2"/>
    <dgm:cxn modelId="{A75B8357-65D2-7642-870E-F60F29C9890D}" type="presParOf" srcId="{CDE541A5-8268-F44C-A90E-36D9720B64A7}" destId="{973994C8-7BF8-4D4A-B500-A5E09E6A18F7}" srcOrd="1" destOrd="0" presId="urn:microsoft.com/office/officeart/2005/8/layout/bList2"/>
    <dgm:cxn modelId="{23C35402-B400-AB4C-B0D1-EBB8369561BA}" type="presParOf" srcId="{CDE541A5-8268-F44C-A90E-36D9720B64A7}" destId="{6EB5384E-FE39-6841-AF22-25ABE6FAB5C0}" srcOrd="2" destOrd="0" presId="urn:microsoft.com/office/officeart/2005/8/layout/bList2"/>
    <dgm:cxn modelId="{7E8F8328-4739-9249-B65E-F5A0A75C8799}" type="presParOf" srcId="{CDE541A5-8268-F44C-A90E-36D9720B64A7}" destId="{59463ECE-F2DF-8344-845B-983E8A0FA358}" srcOrd="3" destOrd="0" presId="urn:microsoft.com/office/officeart/2005/8/layout/bList2"/>
    <dgm:cxn modelId="{83B7FD28-C568-1348-8869-4B5F4A059722}" type="presParOf" srcId="{3756F15B-B85C-7342-9517-E00055646181}" destId="{CC5E4CED-89C9-F148-891B-E0FB587E5262}" srcOrd="7" destOrd="0" presId="urn:microsoft.com/office/officeart/2005/8/layout/bList2"/>
    <dgm:cxn modelId="{9FD8F5F7-2C81-0047-A4D8-FC4668FF1597}" type="presParOf" srcId="{3756F15B-B85C-7342-9517-E00055646181}" destId="{AA33E6C7-2DFF-9B44-A761-5D6AC3A73DB0}" srcOrd="8" destOrd="0" presId="urn:microsoft.com/office/officeart/2005/8/layout/bList2"/>
    <dgm:cxn modelId="{FDD009D2-0C84-304D-A907-BEB4241A8D04}" type="presParOf" srcId="{AA33E6C7-2DFF-9B44-A761-5D6AC3A73DB0}" destId="{5EC22E73-C890-844A-A05C-F35BCFFE1E53}" srcOrd="0" destOrd="0" presId="urn:microsoft.com/office/officeart/2005/8/layout/bList2"/>
    <dgm:cxn modelId="{AA852711-99FE-E24D-8A8D-FB6D7946A762}" type="presParOf" srcId="{AA33E6C7-2DFF-9B44-A761-5D6AC3A73DB0}" destId="{D7E8D345-7008-A841-A596-C28902C0192F}" srcOrd="1" destOrd="0" presId="urn:microsoft.com/office/officeart/2005/8/layout/bList2"/>
    <dgm:cxn modelId="{48ED5320-AF51-4C44-88CB-43F4767D126C}" type="presParOf" srcId="{AA33E6C7-2DFF-9B44-A761-5D6AC3A73DB0}" destId="{CCF0CFBE-11BF-6E40-B7D3-010AE419C6A2}" srcOrd="2" destOrd="0" presId="urn:microsoft.com/office/officeart/2005/8/layout/bList2"/>
    <dgm:cxn modelId="{A074A7A7-6B1C-AA43-A5D5-CF5C6862B584}" type="presParOf" srcId="{AA33E6C7-2DFF-9B44-A761-5D6AC3A73DB0}" destId="{95EA379E-F2F7-B241-AA2C-52B68BA8D987}" srcOrd="3" destOrd="0" presId="urn:microsoft.com/office/officeart/2005/8/layout/bList2"/>
    <dgm:cxn modelId="{D2A2FB38-60F7-EC43-998E-8728D5675032}" type="presParOf" srcId="{3756F15B-B85C-7342-9517-E00055646181}" destId="{8DEA39EE-F920-7E4C-8D6C-3BC390F89B08}" srcOrd="9" destOrd="0" presId="urn:microsoft.com/office/officeart/2005/8/layout/bList2"/>
    <dgm:cxn modelId="{E8FCE05B-BA33-4642-B55A-1F1ADB0D5047}" type="presParOf" srcId="{3756F15B-B85C-7342-9517-E00055646181}" destId="{8FE6C8ED-0B98-FE40-8CFE-E7A994FE19CD}" srcOrd="10" destOrd="0" presId="urn:microsoft.com/office/officeart/2005/8/layout/bList2"/>
    <dgm:cxn modelId="{EABDDE16-5351-B249-8C31-4BD43A5E641A}" type="presParOf" srcId="{8FE6C8ED-0B98-FE40-8CFE-E7A994FE19CD}" destId="{05D1B317-9D17-7548-9FBC-8C5694E1718B}" srcOrd="0" destOrd="0" presId="urn:microsoft.com/office/officeart/2005/8/layout/bList2"/>
    <dgm:cxn modelId="{5EDF9A08-256A-8143-8C62-12E6874350BF}" type="presParOf" srcId="{8FE6C8ED-0B98-FE40-8CFE-E7A994FE19CD}" destId="{DDBDABE3-F358-D44E-8F42-CE4B59B4A1FD}" srcOrd="1" destOrd="0" presId="urn:microsoft.com/office/officeart/2005/8/layout/bList2"/>
    <dgm:cxn modelId="{9F8755FD-4A3E-004D-9487-0569EDA184DB}" type="presParOf" srcId="{8FE6C8ED-0B98-FE40-8CFE-E7A994FE19CD}" destId="{8A4C607C-6ABC-1541-AF0D-B5B4304A0930}" srcOrd="2" destOrd="0" presId="urn:microsoft.com/office/officeart/2005/8/layout/bList2"/>
    <dgm:cxn modelId="{6200DAD6-7010-E94B-9973-B47615801531}" type="presParOf" srcId="{8FE6C8ED-0B98-FE40-8CFE-E7A994FE19CD}" destId="{AE6579CE-82CB-B84E-AF43-A20364FAF1F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8673A-7FBB-A340-9D63-6A1E8036BA62}">
      <dsp:nvSpPr>
        <dsp:cNvPr id="0" name=""/>
        <dsp:cNvSpPr/>
      </dsp:nvSpPr>
      <dsp:spPr>
        <a:xfrm rot="5400000">
          <a:off x="5183387" y="-2463791"/>
          <a:ext cx="908436" cy="6067586"/>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LEP2 nearly reached the Higgs</a:t>
          </a:r>
          <a:endParaRPr lang="en-US" sz="1600" kern="1200" dirty="0"/>
        </a:p>
        <a:p>
          <a:pPr marL="171450" lvl="1" indent="-171450" algn="l" defTabSz="711200">
            <a:lnSpc>
              <a:spcPct val="90000"/>
            </a:lnSpc>
            <a:spcBef>
              <a:spcPct val="0"/>
            </a:spcBef>
            <a:spcAft>
              <a:spcPct val="15000"/>
            </a:spcAft>
            <a:buChar char="••"/>
          </a:pPr>
          <a:r>
            <a:rPr lang="en-US" sz="1600" kern="1200" dirty="0" smtClean="0"/>
            <a:t>Rings are robust and well-understood technology</a:t>
          </a:r>
          <a:endParaRPr lang="en-US" sz="1600" kern="1200" dirty="0"/>
        </a:p>
      </dsp:txBody>
      <dsp:txXfrm rot="-5400000">
        <a:off x="2603812" y="160130"/>
        <a:ext cx="6023240" cy="819744"/>
      </dsp:txXfrm>
    </dsp:sp>
    <dsp:sp modelId="{BD5A2C59-5AC8-A64C-B2D8-273140D69B60}">
      <dsp:nvSpPr>
        <dsp:cNvPr id="0" name=""/>
        <dsp:cNvSpPr/>
      </dsp:nvSpPr>
      <dsp:spPr>
        <a:xfrm>
          <a:off x="25" y="1711"/>
          <a:ext cx="2603786" cy="1136579"/>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kern="1200" dirty="0" smtClean="0"/>
            <a:t>Comments</a:t>
          </a:r>
          <a:endParaRPr lang="en-US" sz="3400" kern="1200" dirty="0"/>
        </a:p>
      </dsp:txBody>
      <dsp:txXfrm>
        <a:off x="55508" y="57194"/>
        <a:ext cx="2492820" cy="1025613"/>
      </dsp:txXfrm>
    </dsp:sp>
    <dsp:sp modelId="{30AFB2DF-B43A-EE41-BA9B-03CFEF7B1075}">
      <dsp:nvSpPr>
        <dsp:cNvPr id="0" name=""/>
        <dsp:cNvSpPr/>
      </dsp:nvSpPr>
      <dsp:spPr>
        <a:xfrm rot="5400000">
          <a:off x="4880089" y="-1023509"/>
          <a:ext cx="1488679" cy="6096115"/>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Synchrotron Radiation:</a:t>
          </a:r>
          <a:endParaRPr lang="en-US" sz="1600" kern="1200" dirty="0"/>
        </a:p>
        <a:p>
          <a:pPr marL="171450" lvl="1" indent="-171450" algn="l" defTabSz="711200">
            <a:lnSpc>
              <a:spcPct val="90000"/>
            </a:lnSpc>
            <a:spcBef>
              <a:spcPct val="0"/>
            </a:spcBef>
            <a:spcAft>
              <a:spcPct val="15000"/>
            </a:spcAft>
            <a:buChar char="••"/>
          </a:pPr>
          <a:r>
            <a:rPr lang="en-US" sz="1600" kern="1200" dirty="0" smtClean="0"/>
            <a:t>RF Efficiency</a:t>
          </a:r>
          <a:endParaRPr lang="en-US" sz="1600" kern="1200" dirty="0"/>
        </a:p>
        <a:p>
          <a:pPr marL="171450" lvl="1" indent="-171450" algn="l" defTabSz="711200">
            <a:lnSpc>
              <a:spcPct val="90000"/>
            </a:lnSpc>
            <a:spcBef>
              <a:spcPct val="0"/>
            </a:spcBef>
            <a:spcAft>
              <a:spcPct val="15000"/>
            </a:spcAft>
            <a:buChar char="••"/>
          </a:pPr>
          <a:r>
            <a:rPr lang="en-US" sz="1600" kern="1200" dirty="0" smtClean="0"/>
            <a:t>Beam Lifetime (~10</a:t>
          </a:r>
          <a:r>
            <a:rPr lang="en-US" sz="1600" kern="1200" baseline="30000" dirty="0" smtClean="0"/>
            <a:t>3</a:t>
          </a:r>
          <a:r>
            <a:rPr lang="en-US" sz="1600" kern="1200" baseline="0" dirty="0" smtClean="0"/>
            <a:t> sec)</a:t>
          </a:r>
          <a:r>
            <a:rPr lang="en-US" sz="1600" kern="1200" dirty="0" smtClean="0"/>
            <a:t> and Top-Up Injection</a:t>
          </a:r>
          <a:endParaRPr lang="en-US" sz="1600" kern="1200" dirty="0"/>
        </a:p>
        <a:p>
          <a:pPr marL="171450" lvl="1" indent="-171450" algn="l" defTabSz="711200">
            <a:lnSpc>
              <a:spcPct val="90000"/>
            </a:lnSpc>
            <a:spcBef>
              <a:spcPct val="0"/>
            </a:spcBef>
            <a:spcAft>
              <a:spcPct val="15000"/>
            </a:spcAft>
            <a:buChar char="••"/>
          </a:pPr>
          <a:r>
            <a:rPr lang="en-US" sz="1600" kern="1200" dirty="0" smtClean="0"/>
            <a:t>Collective Effects</a:t>
          </a:r>
          <a:endParaRPr lang="en-US" sz="1600" kern="1200" dirty="0"/>
        </a:p>
        <a:p>
          <a:pPr marL="171450" lvl="1" indent="-171450" algn="l" defTabSz="711200">
            <a:lnSpc>
              <a:spcPct val="90000"/>
            </a:lnSpc>
            <a:spcBef>
              <a:spcPct val="0"/>
            </a:spcBef>
            <a:spcAft>
              <a:spcPct val="15000"/>
            </a:spcAft>
            <a:buChar char="••"/>
          </a:pPr>
          <a:r>
            <a:rPr lang="en-US" sz="1600" kern="1200" dirty="0" smtClean="0"/>
            <a:t>Energy Bandwidth</a:t>
          </a:r>
          <a:endParaRPr lang="en-US" sz="1600" kern="1200" dirty="0"/>
        </a:p>
      </dsp:txBody>
      <dsp:txXfrm rot="-5400000">
        <a:off x="2576372" y="1352879"/>
        <a:ext cx="6023444" cy="1343337"/>
      </dsp:txXfrm>
    </dsp:sp>
    <dsp:sp modelId="{9BE74956-81F9-6648-B55F-FA273F1A7BD0}">
      <dsp:nvSpPr>
        <dsp:cNvPr id="0" name=""/>
        <dsp:cNvSpPr/>
      </dsp:nvSpPr>
      <dsp:spPr>
        <a:xfrm>
          <a:off x="25" y="1241678"/>
          <a:ext cx="2576346" cy="1565740"/>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kern="1200" dirty="0" smtClean="0"/>
            <a:t>Technical Issues</a:t>
          </a:r>
          <a:endParaRPr lang="en-US" sz="3400" kern="1200" dirty="0"/>
        </a:p>
      </dsp:txBody>
      <dsp:txXfrm>
        <a:off x="76458" y="1318111"/>
        <a:ext cx="2423480" cy="1412874"/>
      </dsp:txXfrm>
    </dsp:sp>
    <dsp:sp modelId="{EFCF7B54-DF07-8A48-A8DB-82DAFDAD529B}">
      <dsp:nvSpPr>
        <dsp:cNvPr id="0" name=""/>
        <dsp:cNvSpPr/>
      </dsp:nvSpPr>
      <dsp:spPr>
        <a:xfrm rot="5400000">
          <a:off x="4598536" y="913509"/>
          <a:ext cx="2075407" cy="606999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Re-use of the LEP tunnel (conflict w/LHC) as well as various site-filler options initially </a:t>
          </a:r>
          <a:r>
            <a:rPr lang="en-US" sz="1600" kern="1200" dirty="0" smtClean="0"/>
            <a:t>discussed</a:t>
          </a:r>
          <a:endParaRPr lang="en-US" sz="1600" kern="1200" dirty="0"/>
        </a:p>
        <a:p>
          <a:pPr marL="171450" lvl="1" indent="-171450" algn="l" defTabSz="711200">
            <a:lnSpc>
              <a:spcPct val="90000"/>
            </a:lnSpc>
            <a:spcBef>
              <a:spcPct val="0"/>
            </a:spcBef>
            <a:spcAft>
              <a:spcPct val="15000"/>
            </a:spcAft>
            <a:buChar char="••"/>
          </a:pPr>
          <a:r>
            <a:rPr lang="en-US" sz="1600" kern="1200" dirty="0" smtClean="0"/>
            <a:t>Current </a:t>
          </a:r>
          <a:r>
            <a:rPr lang="en-US" sz="1600" kern="1200" dirty="0" smtClean="0"/>
            <a:t>focus: 80-100km ring leading to a </a:t>
          </a:r>
          <a:br>
            <a:rPr lang="en-US" sz="1600" kern="1200" dirty="0" smtClean="0"/>
          </a:br>
          <a:r>
            <a:rPr lang="en-US" sz="1600" kern="1200" dirty="0" smtClean="0"/>
            <a:t>100 TeV scale hadron collider (VHE-LHC/VLHC)</a:t>
          </a:r>
          <a:endParaRPr lang="en-US" sz="1600" kern="1200" dirty="0"/>
        </a:p>
        <a:p>
          <a:pPr marL="342900" lvl="2" indent="-171450" algn="l" defTabSz="711200">
            <a:lnSpc>
              <a:spcPct val="90000"/>
            </a:lnSpc>
            <a:spcBef>
              <a:spcPct val="0"/>
            </a:spcBef>
            <a:spcAft>
              <a:spcPct val="15000"/>
            </a:spcAft>
            <a:buChar char="••"/>
          </a:pPr>
          <a:r>
            <a:rPr lang="en-US" sz="1600" kern="1200" dirty="0" smtClean="0"/>
            <a:t>Takes a longer term view</a:t>
          </a:r>
          <a:endParaRPr lang="en-US" sz="1600" kern="1200" dirty="0"/>
        </a:p>
        <a:p>
          <a:pPr marL="342900" lvl="2" indent="-171450" algn="l" defTabSz="711200">
            <a:lnSpc>
              <a:spcPct val="90000"/>
            </a:lnSpc>
            <a:spcBef>
              <a:spcPct val="0"/>
            </a:spcBef>
            <a:spcAft>
              <a:spcPct val="15000"/>
            </a:spcAft>
            <a:buChar char="••"/>
          </a:pPr>
          <a:r>
            <a:rPr lang="en-US" sz="1600" kern="1200" dirty="0" smtClean="0"/>
            <a:t>Limits SR issues</a:t>
          </a:r>
          <a:endParaRPr lang="en-US" sz="1600" kern="1200" dirty="0"/>
        </a:p>
        <a:p>
          <a:pPr marL="342900" lvl="2" indent="-171450" algn="l" defTabSz="711200">
            <a:lnSpc>
              <a:spcPct val="90000"/>
            </a:lnSpc>
            <a:spcBef>
              <a:spcPct val="0"/>
            </a:spcBef>
            <a:spcAft>
              <a:spcPct val="15000"/>
            </a:spcAft>
            <a:buChar char="••"/>
          </a:pPr>
          <a:r>
            <a:rPr lang="en-US" sz="1600" kern="1200" dirty="0" smtClean="0"/>
            <a:t>CERN and Chinese </a:t>
          </a:r>
          <a:r>
            <a:rPr lang="en-US" sz="1600" kern="1200" dirty="0" err="1" smtClean="0"/>
            <a:t>Inititatives</a:t>
          </a:r>
          <a:endParaRPr lang="en-US" sz="1600" kern="1200" dirty="0"/>
        </a:p>
      </dsp:txBody>
      <dsp:txXfrm rot="-5400000">
        <a:off x="2601241" y="3012118"/>
        <a:ext cx="5968686" cy="1872781"/>
      </dsp:txXfrm>
    </dsp:sp>
    <dsp:sp modelId="{9BFEE267-4A7D-8043-9543-F9909F875E6A}">
      <dsp:nvSpPr>
        <dsp:cNvPr id="0" name=""/>
        <dsp:cNvSpPr/>
      </dsp:nvSpPr>
      <dsp:spPr>
        <a:xfrm>
          <a:off x="25" y="2914635"/>
          <a:ext cx="2601214" cy="2067748"/>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kern="1200" dirty="0" smtClean="0"/>
            <a:t>Trends in the Discussion</a:t>
          </a:r>
          <a:endParaRPr lang="en-US" sz="3400" kern="1200" dirty="0"/>
        </a:p>
      </dsp:txBody>
      <dsp:txXfrm>
        <a:off x="100964" y="3015574"/>
        <a:ext cx="2399336" cy="18658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D7447-B90F-AB43-9892-2C2F3FD56A62}">
      <dsp:nvSpPr>
        <dsp:cNvPr id="0" name=""/>
        <dsp:cNvSpPr/>
      </dsp:nvSpPr>
      <dsp:spPr>
        <a:xfrm rot="5400000">
          <a:off x="-268515" y="269575"/>
          <a:ext cx="1790100" cy="1253070"/>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Status</a:t>
          </a:r>
          <a:endParaRPr lang="en-US" sz="3300" kern="1200" dirty="0"/>
        </a:p>
      </dsp:txBody>
      <dsp:txXfrm rot="-5400000">
        <a:off x="0" y="627595"/>
        <a:ext cx="1253070" cy="537030"/>
      </dsp:txXfrm>
    </dsp:sp>
    <dsp:sp modelId="{4A4F64B8-598C-7748-B201-64899A6309D6}">
      <dsp:nvSpPr>
        <dsp:cNvPr id="0" name=""/>
        <dsp:cNvSpPr/>
      </dsp:nvSpPr>
      <dsp:spPr>
        <a:xfrm rot="5400000">
          <a:off x="4381009" y="-3126878"/>
          <a:ext cx="1163565" cy="741944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FCC Design </a:t>
          </a:r>
          <a:r>
            <a:rPr lang="en-US" sz="2200" kern="1200" dirty="0" smtClean="0"/>
            <a:t>Study </a:t>
          </a:r>
          <a:r>
            <a:rPr lang="en-US" sz="2200" kern="1200" dirty="0" smtClean="0"/>
            <a:t>now underway</a:t>
          </a:r>
          <a:endParaRPr lang="en-US" sz="2200" kern="1200" dirty="0"/>
        </a:p>
        <a:p>
          <a:pPr marL="228600" lvl="1" indent="-228600" algn="l" defTabSz="977900">
            <a:lnSpc>
              <a:spcPct val="90000"/>
            </a:lnSpc>
            <a:spcBef>
              <a:spcPct val="0"/>
            </a:spcBef>
            <a:spcAft>
              <a:spcPct val="15000"/>
            </a:spcAft>
            <a:buChar char="••"/>
          </a:pPr>
          <a:r>
            <a:rPr lang="en-US" sz="2200" kern="1200" dirty="0" smtClean="0"/>
            <a:t>Includes 100 TeV </a:t>
          </a:r>
          <a:r>
            <a:rPr lang="en-US" sz="2200" kern="1200" dirty="0" err="1" smtClean="0"/>
            <a:t>pp</a:t>
          </a:r>
          <a:r>
            <a:rPr lang="en-US" sz="2200" kern="1200" dirty="0" smtClean="0"/>
            <a:t> goal and TLEP as an intermediate step</a:t>
          </a:r>
          <a:endParaRPr lang="en-US" sz="2200" kern="1200" dirty="0"/>
        </a:p>
      </dsp:txBody>
      <dsp:txXfrm rot="-5400000">
        <a:off x="1253071" y="57861"/>
        <a:ext cx="7362641" cy="1049963"/>
      </dsp:txXfrm>
    </dsp:sp>
    <dsp:sp modelId="{B662CB3C-7E53-1A4A-BBF9-8AECC0F291D6}">
      <dsp:nvSpPr>
        <dsp:cNvPr id="0" name=""/>
        <dsp:cNvSpPr/>
      </dsp:nvSpPr>
      <dsp:spPr>
        <a:xfrm rot="5400000">
          <a:off x="-268515" y="1867427"/>
          <a:ext cx="1790100" cy="1253070"/>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R&amp;D</a:t>
          </a:r>
          <a:endParaRPr lang="en-US" sz="3300" kern="1200" dirty="0"/>
        </a:p>
      </dsp:txBody>
      <dsp:txXfrm rot="-5400000">
        <a:off x="0" y="2225447"/>
        <a:ext cx="1253070" cy="537030"/>
      </dsp:txXfrm>
    </dsp:sp>
    <dsp:sp modelId="{239542BE-FA1F-9040-A90A-122C84715FAC}">
      <dsp:nvSpPr>
        <dsp:cNvPr id="0" name=""/>
        <dsp:cNvSpPr/>
      </dsp:nvSpPr>
      <dsp:spPr>
        <a:xfrm rot="5400000">
          <a:off x="4381009" y="-1529026"/>
          <a:ext cx="1163565" cy="741944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Focus on detailed technical assessments</a:t>
          </a:r>
          <a:endParaRPr lang="en-US" sz="2200" kern="1200" dirty="0"/>
        </a:p>
        <a:p>
          <a:pPr marL="228600" lvl="1" indent="-228600" algn="l" defTabSz="977900">
            <a:lnSpc>
              <a:spcPct val="90000"/>
            </a:lnSpc>
            <a:spcBef>
              <a:spcPct val="0"/>
            </a:spcBef>
            <a:spcAft>
              <a:spcPct val="15000"/>
            </a:spcAft>
            <a:buChar char="••"/>
          </a:pPr>
          <a:r>
            <a:rPr lang="en-US" sz="2200" kern="1200" dirty="0" smtClean="0"/>
            <a:t>Challenges, but no obvious showstoppers</a:t>
          </a:r>
          <a:endParaRPr lang="en-US" sz="2200" kern="1200" dirty="0"/>
        </a:p>
      </dsp:txBody>
      <dsp:txXfrm rot="-5400000">
        <a:off x="1253071" y="1655713"/>
        <a:ext cx="7362641" cy="1049963"/>
      </dsp:txXfrm>
    </dsp:sp>
    <dsp:sp modelId="{01E6C716-4A0F-764E-9E00-B1A4C1B2CCE9}">
      <dsp:nvSpPr>
        <dsp:cNvPr id="0" name=""/>
        <dsp:cNvSpPr/>
      </dsp:nvSpPr>
      <dsp:spPr>
        <a:xfrm rot="5400000">
          <a:off x="-268515" y="3465279"/>
          <a:ext cx="1790100" cy="1253070"/>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Time</a:t>
          </a:r>
          <a:endParaRPr lang="en-US" sz="3300" kern="1200" dirty="0"/>
        </a:p>
      </dsp:txBody>
      <dsp:txXfrm rot="-5400000">
        <a:off x="0" y="3823299"/>
        <a:ext cx="1253070" cy="537030"/>
      </dsp:txXfrm>
    </dsp:sp>
    <dsp:sp modelId="{815ED503-9DC5-BD4D-A281-B945AA48F0D3}">
      <dsp:nvSpPr>
        <dsp:cNvPr id="0" name=""/>
        <dsp:cNvSpPr/>
      </dsp:nvSpPr>
      <dsp:spPr>
        <a:xfrm rot="5400000">
          <a:off x="4381009" y="68825"/>
          <a:ext cx="1163565" cy="741944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TLEP:  Conceptual Design Report by 2015</a:t>
          </a:r>
          <a:endParaRPr lang="en-US" sz="2200" kern="1200" dirty="0"/>
        </a:p>
        <a:p>
          <a:pPr marL="228600" lvl="1" indent="-228600" algn="l" defTabSz="977900">
            <a:lnSpc>
              <a:spcPct val="90000"/>
            </a:lnSpc>
            <a:spcBef>
              <a:spcPct val="0"/>
            </a:spcBef>
            <a:spcAft>
              <a:spcPct val="15000"/>
            </a:spcAft>
            <a:buChar char="••"/>
          </a:pPr>
          <a:r>
            <a:rPr lang="en-US" sz="2200" kern="1200" dirty="0" smtClean="0"/>
            <a:t>TLEP:  Technical Design Report by 2018</a:t>
          </a:r>
          <a:endParaRPr lang="en-US" sz="2200" kern="1200" dirty="0"/>
        </a:p>
        <a:p>
          <a:pPr marL="228600" lvl="1" indent="-228600" algn="l" defTabSz="977900">
            <a:lnSpc>
              <a:spcPct val="90000"/>
            </a:lnSpc>
            <a:spcBef>
              <a:spcPct val="0"/>
            </a:spcBef>
            <a:spcAft>
              <a:spcPct val="15000"/>
            </a:spcAft>
            <a:buChar char="••"/>
          </a:pPr>
          <a:r>
            <a:rPr lang="en-US" sz="2200" kern="1200" dirty="0" smtClean="0"/>
            <a:t>TLEP:  Aiming for construction readiness in 2020’s</a:t>
          </a:r>
          <a:endParaRPr lang="en-US" sz="2200" kern="1200" dirty="0"/>
        </a:p>
      </dsp:txBody>
      <dsp:txXfrm rot="-5400000">
        <a:off x="1253071" y="3253565"/>
        <a:ext cx="7362641" cy="10499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D7447-B90F-AB43-9892-2C2F3FD56A62}">
      <dsp:nvSpPr>
        <dsp:cNvPr id="0" name=""/>
        <dsp:cNvSpPr/>
      </dsp:nvSpPr>
      <dsp:spPr>
        <a:xfrm rot="5400000">
          <a:off x="-236135" y="242193"/>
          <a:ext cx="1574236" cy="1101965"/>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Status</a:t>
          </a:r>
          <a:endParaRPr lang="en-US" sz="2900" kern="1200" dirty="0"/>
        </a:p>
      </dsp:txBody>
      <dsp:txXfrm rot="-5400000">
        <a:off x="1" y="557041"/>
        <a:ext cx="1101965" cy="472271"/>
      </dsp:txXfrm>
    </dsp:sp>
    <dsp:sp modelId="{4A4F64B8-598C-7748-B201-64899A6309D6}">
      <dsp:nvSpPr>
        <dsp:cNvPr id="0" name=""/>
        <dsp:cNvSpPr/>
      </dsp:nvSpPr>
      <dsp:spPr>
        <a:xfrm rot="5400000">
          <a:off x="4375612" y="-3267588"/>
          <a:ext cx="1023253" cy="757054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Technical </a:t>
          </a:r>
          <a:r>
            <a:rPr lang="en-US" sz="1800" kern="1200" dirty="0" smtClean="0">
              <a:solidFill>
                <a:srgbClr val="154D81"/>
              </a:solidFill>
            </a:rPr>
            <a:t>D</a:t>
          </a:r>
          <a:r>
            <a:rPr lang="en-US" sz="1800" kern="1200" dirty="0" smtClean="0"/>
            <a:t>esign Report now complete</a:t>
          </a:r>
          <a:endParaRPr lang="en-US" sz="1800" kern="1200" dirty="0"/>
        </a:p>
        <a:p>
          <a:pPr marL="171450" lvl="1" indent="-171450" algn="l" defTabSz="800100">
            <a:lnSpc>
              <a:spcPct val="90000"/>
            </a:lnSpc>
            <a:spcBef>
              <a:spcPct val="0"/>
            </a:spcBef>
            <a:spcAft>
              <a:spcPct val="15000"/>
            </a:spcAft>
            <a:buChar char="••"/>
          </a:pPr>
          <a:r>
            <a:rPr lang="en-US" sz="1800" kern="1200" dirty="0" smtClean="0">
              <a:solidFill>
                <a:srgbClr val="154D81"/>
              </a:solidFill>
            </a:rPr>
            <a:t>Decision point on moving forward has been reached</a:t>
          </a:r>
          <a:endParaRPr lang="en-US" sz="1800" kern="1200" dirty="0">
            <a:solidFill>
              <a:srgbClr val="154D8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Japanese government formally evaluating whether to launch a project</a:t>
          </a:r>
          <a:endParaRPr lang="en-US" sz="1800" kern="1200" dirty="0">
            <a:solidFill>
              <a:schemeClr val="tx1"/>
            </a:solidFill>
          </a:endParaRPr>
        </a:p>
      </dsp:txBody>
      <dsp:txXfrm rot="-5400000">
        <a:off x="1101966" y="56009"/>
        <a:ext cx="7520596" cy="923351"/>
      </dsp:txXfrm>
    </dsp:sp>
    <dsp:sp modelId="{B662CB3C-7E53-1A4A-BBF9-8AECC0F291D6}">
      <dsp:nvSpPr>
        <dsp:cNvPr id="0" name=""/>
        <dsp:cNvSpPr/>
      </dsp:nvSpPr>
      <dsp:spPr>
        <a:xfrm rot="5400000">
          <a:off x="-236135" y="1898121"/>
          <a:ext cx="1574236" cy="1101965"/>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R&amp;D</a:t>
          </a:r>
          <a:endParaRPr lang="en-US" sz="2900" kern="1200" dirty="0"/>
        </a:p>
      </dsp:txBody>
      <dsp:txXfrm rot="-5400000">
        <a:off x="1" y="2212969"/>
        <a:ext cx="1101965" cy="472271"/>
      </dsp:txXfrm>
    </dsp:sp>
    <dsp:sp modelId="{239542BE-FA1F-9040-A90A-122C84715FAC}">
      <dsp:nvSpPr>
        <dsp:cNvPr id="0" name=""/>
        <dsp:cNvSpPr/>
      </dsp:nvSpPr>
      <dsp:spPr>
        <a:xfrm rot="5400000">
          <a:off x="3946337" y="-1564047"/>
          <a:ext cx="1881804" cy="757054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Most significant R&amp;D issues addressed during ILC Technical Design Phase [SRF cavity R&amp;D, including industrialization; FLASH beam tests; damping ring  studies, C</a:t>
          </a:r>
          <a:r>
            <a:rPr lang="en-US" sz="1600" kern="1200" dirty="0" smtClean="0"/>
            <a:t>ESR</a:t>
          </a:r>
          <a:r>
            <a:rPr lang="en-US" sz="1900" kern="1200" dirty="0" smtClean="0"/>
            <a:t>TA; damping ring and beam delivery system studies at KEK-ATF]</a:t>
          </a:r>
          <a:endParaRPr lang="en-US" sz="1900" kern="1200" dirty="0"/>
        </a:p>
        <a:p>
          <a:pPr marL="171450" lvl="1" indent="-171450" algn="l" defTabSz="844550">
            <a:lnSpc>
              <a:spcPct val="90000"/>
            </a:lnSpc>
            <a:spcBef>
              <a:spcPct val="0"/>
            </a:spcBef>
            <a:spcAft>
              <a:spcPct val="15000"/>
            </a:spcAft>
            <a:buChar char="••"/>
          </a:pPr>
          <a:r>
            <a:rPr lang="en-US" sz="1900" kern="1200" dirty="0" smtClean="0"/>
            <a:t>Some technical challenges remain (</a:t>
          </a:r>
          <a:r>
            <a:rPr lang="en-US" sz="1900" kern="1200" dirty="0" err="1" smtClean="0"/>
            <a:t>eg</a:t>
          </a:r>
          <a:r>
            <a:rPr lang="en-US" sz="1900" kern="1200" dirty="0" smtClean="0"/>
            <a:t>, complete ATF2 program), but no obvious showstoppers</a:t>
          </a:r>
          <a:endParaRPr lang="en-US" sz="1900" kern="1200" dirty="0"/>
        </a:p>
      </dsp:txBody>
      <dsp:txXfrm rot="-5400000">
        <a:off x="1101966" y="1372186"/>
        <a:ext cx="7478685" cy="1698080"/>
      </dsp:txXfrm>
    </dsp:sp>
    <dsp:sp modelId="{01E6C716-4A0F-764E-9E00-B1A4C1B2CCE9}">
      <dsp:nvSpPr>
        <dsp:cNvPr id="0" name=""/>
        <dsp:cNvSpPr/>
      </dsp:nvSpPr>
      <dsp:spPr>
        <a:xfrm rot="5400000">
          <a:off x="-236135" y="3643765"/>
          <a:ext cx="1574236" cy="1101965"/>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Time</a:t>
          </a:r>
          <a:endParaRPr lang="en-US" sz="2900" kern="1200" dirty="0"/>
        </a:p>
      </dsp:txBody>
      <dsp:txXfrm rot="-5400000">
        <a:off x="1" y="3958613"/>
        <a:ext cx="1101965" cy="472271"/>
      </dsp:txXfrm>
    </dsp:sp>
    <dsp:sp modelId="{815ED503-9DC5-BD4D-A281-B945AA48F0D3}">
      <dsp:nvSpPr>
        <dsp:cNvPr id="0" name=""/>
        <dsp:cNvSpPr/>
      </dsp:nvSpPr>
      <dsp:spPr>
        <a:xfrm rot="5400000">
          <a:off x="4213656" y="205386"/>
          <a:ext cx="1347164" cy="757054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Team ready to move forward with detailed engineering and site-specific design</a:t>
          </a:r>
          <a:endParaRPr lang="en-US" sz="1800" kern="1200" dirty="0"/>
        </a:p>
        <a:p>
          <a:pPr marL="171450" lvl="1" indent="-171450" algn="l" defTabSz="800100">
            <a:lnSpc>
              <a:spcPct val="90000"/>
            </a:lnSpc>
            <a:spcBef>
              <a:spcPct val="0"/>
            </a:spcBef>
            <a:spcAft>
              <a:spcPct val="15000"/>
            </a:spcAft>
            <a:buChar char="••"/>
          </a:pPr>
          <a:r>
            <a:rPr lang="en-US" sz="1800" kern="1200" dirty="0" smtClean="0"/>
            <a:t>Timescale contingent on decision process and international support</a:t>
          </a:r>
          <a:endParaRPr lang="en-US" sz="1800" kern="1200" dirty="0"/>
        </a:p>
      </dsp:txBody>
      <dsp:txXfrm rot="-5400000">
        <a:off x="1101965" y="3382841"/>
        <a:ext cx="7504784" cy="1215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D7447-B90F-AB43-9892-2C2F3FD56A62}">
      <dsp:nvSpPr>
        <dsp:cNvPr id="0" name=""/>
        <dsp:cNvSpPr/>
      </dsp:nvSpPr>
      <dsp:spPr>
        <a:xfrm rot="5400000">
          <a:off x="-227376" y="232812"/>
          <a:ext cx="1515841" cy="1061088"/>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Status</a:t>
          </a:r>
          <a:endParaRPr lang="en-US" sz="2800" kern="1200" dirty="0"/>
        </a:p>
      </dsp:txBody>
      <dsp:txXfrm rot="-5400000">
        <a:off x="1" y="535979"/>
        <a:ext cx="1061088" cy="454753"/>
      </dsp:txXfrm>
    </dsp:sp>
    <dsp:sp modelId="{4A4F64B8-598C-7748-B201-64899A6309D6}">
      <dsp:nvSpPr>
        <dsp:cNvPr id="0" name=""/>
        <dsp:cNvSpPr/>
      </dsp:nvSpPr>
      <dsp:spPr>
        <a:xfrm rot="5400000">
          <a:off x="4374152" y="-3307626"/>
          <a:ext cx="985296" cy="761142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CLIC Conceptual Design Report complete</a:t>
          </a:r>
          <a:endParaRPr lang="en-US" sz="2000" kern="1200" dirty="0"/>
        </a:p>
        <a:p>
          <a:pPr marL="228600" lvl="1" indent="-228600" algn="l" defTabSz="889000">
            <a:lnSpc>
              <a:spcPct val="90000"/>
            </a:lnSpc>
            <a:spcBef>
              <a:spcPct val="0"/>
            </a:spcBef>
            <a:spcAft>
              <a:spcPct val="15000"/>
            </a:spcAft>
            <a:buChar char="••"/>
          </a:pPr>
          <a:r>
            <a:rPr lang="en-US" sz="2000" kern="1200" dirty="0" smtClean="0">
              <a:solidFill>
                <a:schemeClr val="tx1"/>
              </a:solidFill>
            </a:rPr>
            <a:t>Wakefield Accelerator Concepts – Feasibility being assessed</a:t>
          </a:r>
          <a:endParaRPr lang="en-US" sz="2000" kern="1200" dirty="0">
            <a:solidFill>
              <a:schemeClr val="tx1"/>
            </a:solidFill>
          </a:endParaRPr>
        </a:p>
      </dsp:txBody>
      <dsp:txXfrm rot="-5400000">
        <a:off x="1061088" y="53536"/>
        <a:ext cx="7563326" cy="889100"/>
      </dsp:txXfrm>
    </dsp:sp>
    <dsp:sp modelId="{B662CB3C-7E53-1A4A-BBF9-8AECC0F291D6}">
      <dsp:nvSpPr>
        <dsp:cNvPr id="0" name=""/>
        <dsp:cNvSpPr/>
      </dsp:nvSpPr>
      <dsp:spPr>
        <a:xfrm rot="5400000">
          <a:off x="-227376" y="1827315"/>
          <a:ext cx="1515841" cy="1061088"/>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R&amp;D</a:t>
          </a:r>
          <a:endParaRPr lang="en-US" sz="2800" kern="1200" dirty="0"/>
        </a:p>
      </dsp:txBody>
      <dsp:txXfrm rot="-5400000">
        <a:off x="1" y="2130482"/>
        <a:ext cx="1061088" cy="454753"/>
      </dsp:txXfrm>
    </dsp:sp>
    <dsp:sp modelId="{239542BE-FA1F-9040-A90A-122C84715FAC}">
      <dsp:nvSpPr>
        <dsp:cNvPr id="0" name=""/>
        <dsp:cNvSpPr/>
      </dsp:nvSpPr>
      <dsp:spPr>
        <a:xfrm rot="5400000">
          <a:off x="3960800" y="-1667277"/>
          <a:ext cx="1812000" cy="761142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CLIC:  Focus on technology and advanced systems R&amp;D</a:t>
          </a:r>
          <a:endParaRPr lang="en-US" sz="1600" kern="1200" dirty="0"/>
        </a:p>
        <a:p>
          <a:pPr marL="171450" lvl="1" indent="-171450" algn="l" defTabSz="711200">
            <a:lnSpc>
              <a:spcPct val="90000"/>
            </a:lnSpc>
            <a:spcBef>
              <a:spcPct val="0"/>
            </a:spcBef>
            <a:spcAft>
              <a:spcPct val="15000"/>
            </a:spcAft>
            <a:buChar char="••"/>
          </a:pPr>
          <a:r>
            <a:rPr lang="en-US" sz="1600" kern="1200" dirty="0" smtClean="0"/>
            <a:t>Wakefield Accelerators:</a:t>
          </a:r>
          <a:endParaRPr lang="en-US" sz="1600" kern="1200" dirty="0"/>
        </a:p>
        <a:p>
          <a:pPr marL="342900" lvl="2" indent="-171450" algn="l" defTabSz="711200">
            <a:lnSpc>
              <a:spcPct val="90000"/>
            </a:lnSpc>
            <a:spcBef>
              <a:spcPct val="0"/>
            </a:spcBef>
            <a:spcAft>
              <a:spcPct val="15000"/>
            </a:spcAft>
            <a:buChar char="••"/>
          </a:pPr>
          <a:r>
            <a:rPr lang="en-US" sz="1600" kern="1200" dirty="0" smtClean="0"/>
            <a:t>Ability to accelerate positrons</a:t>
          </a:r>
          <a:endParaRPr lang="en-US" sz="1600" kern="1200" dirty="0"/>
        </a:p>
        <a:p>
          <a:pPr marL="342900" lvl="2" indent="-171450" algn="l" defTabSz="711200">
            <a:lnSpc>
              <a:spcPct val="90000"/>
            </a:lnSpc>
            <a:spcBef>
              <a:spcPct val="0"/>
            </a:spcBef>
            <a:spcAft>
              <a:spcPct val="15000"/>
            </a:spcAft>
            <a:buChar char="••"/>
          </a:pPr>
          <a:r>
            <a:rPr lang="en-US" sz="1600" kern="1200" dirty="0" smtClean="0"/>
            <a:t>Demonstration of multi-stage acceleration</a:t>
          </a:r>
          <a:endParaRPr lang="en-US" sz="1600" kern="1200" dirty="0"/>
        </a:p>
        <a:p>
          <a:pPr marL="342900" lvl="2" indent="-171450" algn="l" defTabSz="711200">
            <a:lnSpc>
              <a:spcPct val="90000"/>
            </a:lnSpc>
            <a:spcBef>
              <a:spcPct val="0"/>
            </a:spcBef>
            <a:spcAft>
              <a:spcPct val="15000"/>
            </a:spcAft>
            <a:buChar char="••"/>
          </a:pPr>
          <a:r>
            <a:rPr lang="en-US" sz="1600" kern="1200" dirty="0" smtClean="0"/>
            <a:t>Understanding the extrapolation of all parameters to the regimes required for HEP accelerator use (</a:t>
          </a:r>
          <a:r>
            <a:rPr lang="en-US" sz="1600" kern="1200" dirty="0" err="1" smtClean="0"/>
            <a:t>emittance</a:t>
          </a:r>
          <a:r>
            <a:rPr lang="en-US" sz="1600" kern="1200" dirty="0" smtClean="0"/>
            <a:t> preservation, achievable energy spread, beam loading, repetition rate)</a:t>
          </a:r>
          <a:endParaRPr lang="en-US" sz="1600" kern="1200" dirty="0"/>
        </a:p>
      </dsp:txBody>
      <dsp:txXfrm rot="-5400000">
        <a:off x="1061089" y="1320889"/>
        <a:ext cx="7522969" cy="1635090"/>
      </dsp:txXfrm>
    </dsp:sp>
    <dsp:sp modelId="{01E6C716-4A0F-764E-9E00-B1A4C1B2CCE9}">
      <dsp:nvSpPr>
        <dsp:cNvPr id="0" name=""/>
        <dsp:cNvSpPr/>
      </dsp:nvSpPr>
      <dsp:spPr>
        <a:xfrm rot="5400000">
          <a:off x="-227376" y="3694023"/>
          <a:ext cx="1515841" cy="1061088"/>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Time</a:t>
          </a:r>
          <a:endParaRPr lang="en-US" sz="2800" kern="1200" dirty="0"/>
        </a:p>
      </dsp:txBody>
      <dsp:txXfrm rot="-5400000">
        <a:off x="1" y="3997190"/>
        <a:ext cx="1061088" cy="454753"/>
      </dsp:txXfrm>
    </dsp:sp>
    <dsp:sp modelId="{815ED503-9DC5-BD4D-A281-B945AA48F0D3}">
      <dsp:nvSpPr>
        <dsp:cNvPr id="0" name=""/>
        <dsp:cNvSpPr/>
      </dsp:nvSpPr>
      <dsp:spPr>
        <a:xfrm rot="5400000">
          <a:off x="4032387" y="222337"/>
          <a:ext cx="1668826" cy="761142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CLIC:  Timescale dependent on finalized technical design and physics needs</a:t>
          </a:r>
          <a:endParaRPr lang="en-US" sz="1800" kern="1200" dirty="0"/>
        </a:p>
        <a:p>
          <a:pPr marL="171450" lvl="1" indent="-171450" algn="l" defTabSz="800100">
            <a:lnSpc>
              <a:spcPct val="90000"/>
            </a:lnSpc>
            <a:spcBef>
              <a:spcPct val="0"/>
            </a:spcBef>
            <a:spcAft>
              <a:spcPct val="15000"/>
            </a:spcAft>
            <a:buChar char="••"/>
          </a:pPr>
          <a:r>
            <a:rPr lang="en-US" sz="1800" kern="1200" dirty="0" smtClean="0"/>
            <a:t>Wakefield LCs:</a:t>
          </a:r>
          <a:endParaRPr lang="en-US" sz="1800" kern="1200" dirty="0"/>
        </a:p>
        <a:p>
          <a:pPr marL="342900" lvl="2" indent="-171450" algn="l" defTabSz="800100">
            <a:lnSpc>
              <a:spcPct val="90000"/>
            </a:lnSpc>
            <a:spcBef>
              <a:spcPct val="0"/>
            </a:spcBef>
            <a:spcAft>
              <a:spcPct val="15000"/>
            </a:spcAft>
            <a:buChar char="••"/>
          </a:pPr>
          <a:r>
            <a:rPr lang="en-US" sz="1800" kern="1200" dirty="0" smtClean="0"/>
            <a:t>Expect non-HEP applications on the ~decade timescale</a:t>
          </a:r>
          <a:endParaRPr lang="en-US" sz="1800" kern="1200" dirty="0"/>
        </a:p>
        <a:p>
          <a:pPr marL="342900" lvl="2" indent="-171450" algn="l" defTabSz="800100">
            <a:lnSpc>
              <a:spcPct val="90000"/>
            </a:lnSpc>
            <a:spcBef>
              <a:spcPct val="0"/>
            </a:spcBef>
            <a:spcAft>
              <a:spcPct val="15000"/>
            </a:spcAft>
            <a:buChar char="••"/>
          </a:pPr>
          <a:r>
            <a:rPr lang="en-US" sz="1800" kern="1200" dirty="0" smtClean="0"/>
            <a:t>Collider R&amp;D phase to fully assess feasibility is likely decades scale</a:t>
          </a:r>
          <a:endParaRPr lang="en-US" sz="1800" kern="1200" dirty="0"/>
        </a:p>
        <a:p>
          <a:pPr marL="342900" lvl="2" indent="-171450" algn="l" defTabSz="800100">
            <a:lnSpc>
              <a:spcPct val="90000"/>
            </a:lnSpc>
            <a:spcBef>
              <a:spcPct val="0"/>
            </a:spcBef>
            <a:spcAft>
              <a:spcPct val="15000"/>
            </a:spcAft>
            <a:buChar char="••"/>
          </a:pPr>
          <a:r>
            <a:rPr lang="en-US" sz="1800" kern="1200" dirty="0" smtClean="0"/>
            <a:t>First application might be an ILC “afterburner”</a:t>
          </a:r>
          <a:endParaRPr lang="en-US" sz="1800" kern="1200" dirty="0"/>
        </a:p>
      </dsp:txBody>
      <dsp:txXfrm rot="-5400000">
        <a:off x="1061089" y="3275101"/>
        <a:ext cx="7529959" cy="15058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D7447-B90F-AB43-9892-2C2F3FD56A62}">
      <dsp:nvSpPr>
        <dsp:cNvPr id="0" name=""/>
        <dsp:cNvSpPr/>
      </dsp:nvSpPr>
      <dsp:spPr>
        <a:xfrm rot="5400000">
          <a:off x="-265697" y="276444"/>
          <a:ext cx="1771319" cy="1239923"/>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Status</a:t>
          </a:r>
          <a:endParaRPr lang="en-US" sz="3300" kern="1200" dirty="0"/>
        </a:p>
      </dsp:txBody>
      <dsp:txXfrm rot="-5400000">
        <a:off x="2" y="630708"/>
        <a:ext cx="1239923" cy="531396"/>
      </dsp:txXfrm>
    </dsp:sp>
    <dsp:sp modelId="{4A4F64B8-598C-7748-B201-64899A6309D6}">
      <dsp:nvSpPr>
        <dsp:cNvPr id="0" name=""/>
        <dsp:cNvSpPr/>
      </dsp:nvSpPr>
      <dsp:spPr>
        <a:xfrm rot="5400000">
          <a:off x="4372479" y="-3129868"/>
          <a:ext cx="1167476" cy="74325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Principal technical challenge is laser system</a:t>
          </a:r>
          <a:endParaRPr lang="en-US" sz="2000" kern="1200" dirty="0"/>
        </a:p>
        <a:p>
          <a:pPr marL="228600" lvl="1" indent="-228600" algn="l" defTabSz="889000">
            <a:lnSpc>
              <a:spcPct val="90000"/>
            </a:lnSpc>
            <a:spcBef>
              <a:spcPct val="0"/>
            </a:spcBef>
            <a:spcAft>
              <a:spcPct val="15000"/>
            </a:spcAft>
            <a:buChar char="••"/>
          </a:pPr>
          <a:r>
            <a:rPr lang="en-US" sz="2000" kern="1200" dirty="0" smtClean="0"/>
            <a:t>Question:   Would the community be interested in a standalone facility versus eventual companion capability with an </a:t>
          </a:r>
          <a:r>
            <a:rPr lang="en-US" sz="2000" kern="1200" dirty="0" err="1" smtClean="0"/>
            <a:t>e</a:t>
          </a:r>
          <a:r>
            <a:rPr lang="en-US" sz="2000" kern="1200" baseline="30000" dirty="0" err="1" smtClean="0"/>
            <a:t>+</a:t>
          </a:r>
          <a:r>
            <a:rPr lang="en-US" sz="2000" kern="1200" dirty="0" err="1" smtClean="0"/>
            <a:t>e</a:t>
          </a:r>
          <a:r>
            <a:rPr lang="en-US" sz="2000" kern="1200" baseline="30000" dirty="0" smtClean="0"/>
            <a:t>−</a:t>
          </a:r>
          <a:r>
            <a:rPr lang="en-US" sz="2000" kern="1200" dirty="0" smtClean="0"/>
            <a:t> LC?  Can this provide the required physics?</a:t>
          </a:r>
          <a:endParaRPr lang="en-US" sz="2000" kern="1200" dirty="0"/>
        </a:p>
      </dsp:txBody>
      <dsp:txXfrm rot="-5400000">
        <a:off x="1239923" y="59679"/>
        <a:ext cx="7375598" cy="1053494"/>
      </dsp:txXfrm>
    </dsp:sp>
    <dsp:sp modelId="{B662CB3C-7E53-1A4A-BBF9-8AECC0F291D6}">
      <dsp:nvSpPr>
        <dsp:cNvPr id="0" name=""/>
        <dsp:cNvSpPr/>
      </dsp:nvSpPr>
      <dsp:spPr>
        <a:xfrm rot="5400000">
          <a:off x="-265697" y="1869518"/>
          <a:ext cx="1771319" cy="1239923"/>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R&amp;D</a:t>
          </a:r>
          <a:endParaRPr lang="en-US" sz="3300" kern="1200" dirty="0"/>
        </a:p>
      </dsp:txBody>
      <dsp:txXfrm rot="-5400000">
        <a:off x="2" y="2223782"/>
        <a:ext cx="1239923" cy="531396"/>
      </dsp:txXfrm>
    </dsp:sp>
    <dsp:sp modelId="{239542BE-FA1F-9040-A90A-122C84715FAC}">
      <dsp:nvSpPr>
        <dsp:cNvPr id="0" name=""/>
        <dsp:cNvSpPr/>
      </dsp:nvSpPr>
      <dsp:spPr>
        <a:xfrm rot="5400000">
          <a:off x="4368553" y="-1536794"/>
          <a:ext cx="1175329" cy="74325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Validate feasibility of required laser – significant recent progress</a:t>
          </a:r>
          <a:endParaRPr lang="en-US" sz="2000" kern="1200" dirty="0"/>
        </a:p>
        <a:p>
          <a:pPr marL="228600" lvl="1" indent="-228600" algn="l" defTabSz="889000">
            <a:lnSpc>
              <a:spcPct val="90000"/>
            </a:lnSpc>
            <a:spcBef>
              <a:spcPct val="0"/>
            </a:spcBef>
            <a:spcAft>
              <a:spcPct val="15000"/>
            </a:spcAft>
            <a:buChar char="••"/>
          </a:pPr>
          <a:r>
            <a:rPr lang="en-US" sz="2000" kern="1200" dirty="0" smtClean="0"/>
            <a:t>Would need to establish a full Technical Design</a:t>
          </a:r>
          <a:endParaRPr lang="en-US" sz="2000" kern="1200" dirty="0"/>
        </a:p>
      </dsp:txBody>
      <dsp:txXfrm rot="-5400000">
        <a:off x="1239924" y="1649210"/>
        <a:ext cx="7375214" cy="1060579"/>
      </dsp:txXfrm>
    </dsp:sp>
    <dsp:sp modelId="{01E6C716-4A0F-764E-9E00-B1A4C1B2CCE9}">
      <dsp:nvSpPr>
        <dsp:cNvPr id="0" name=""/>
        <dsp:cNvSpPr/>
      </dsp:nvSpPr>
      <dsp:spPr>
        <a:xfrm rot="5400000">
          <a:off x="-265697" y="3479615"/>
          <a:ext cx="1771319" cy="1239923"/>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Time</a:t>
          </a:r>
          <a:endParaRPr lang="en-US" sz="3300" kern="1200" dirty="0"/>
        </a:p>
      </dsp:txBody>
      <dsp:txXfrm rot="-5400000">
        <a:off x="2" y="3833879"/>
        <a:ext cx="1239923" cy="531396"/>
      </dsp:txXfrm>
    </dsp:sp>
    <dsp:sp modelId="{815ED503-9DC5-BD4D-A281-B945AA48F0D3}">
      <dsp:nvSpPr>
        <dsp:cNvPr id="0" name=""/>
        <dsp:cNvSpPr/>
      </dsp:nvSpPr>
      <dsp:spPr>
        <a:xfrm rot="5400000">
          <a:off x="4351531" y="73302"/>
          <a:ext cx="1209374" cy="74325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In principle, a decision point could be reached in a few years</a:t>
          </a:r>
          <a:endParaRPr lang="en-US" sz="2000" kern="1200" dirty="0"/>
        </a:p>
      </dsp:txBody>
      <dsp:txXfrm rot="-5400000">
        <a:off x="1239924" y="3243947"/>
        <a:ext cx="7373552" cy="10913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D7447-B90F-AB43-9892-2C2F3FD56A62}">
      <dsp:nvSpPr>
        <dsp:cNvPr id="0" name=""/>
        <dsp:cNvSpPr/>
      </dsp:nvSpPr>
      <dsp:spPr>
        <a:xfrm rot="5400000">
          <a:off x="-232485" y="239273"/>
          <a:ext cx="1549904" cy="1084933"/>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Status</a:t>
          </a:r>
          <a:endParaRPr lang="en-US" sz="2900" kern="1200" dirty="0"/>
        </a:p>
      </dsp:txBody>
      <dsp:txXfrm rot="-5400000">
        <a:off x="1" y="549255"/>
        <a:ext cx="1084933" cy="464971"/>
      </dsp:txXfrm>
    </dsp:sp>
    <dsp:sp modelId="{4A4F64B8-598C-7748-B201-64899A6309D6}">
      <dsp:nvSpPr>
        <dsp:cNvPr id="0" name=""/>
        <dsp:cNvSpPr/>
      </dsp:nvSpPr>
      <dsp:spPr>
        <a:xfrm rot="5400000">
          <a:off x="4375004" y="-3283282"/>
          <a:ext cx="1007438" cy="758757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MAP Feasibility Assessment underway</a:t>
          </a:r>
          <a:endParaRPr lang="en-US" sz="2400" kern="1200" dirty="0"/>
        </a:p>
      </dsp:txBody>
      <dsp:txXfrm rot="-5400000">
        <a:off x="1084934" y="55967"/>
        <a:ext cx="7538400" cy="909080"/>
      </dsp:txXfrm>
    </dsp:sp>
    <dsp:sp modelId="{B662CB3C-7E53-1A4A-BBF9-8AECC0F291D6}">
      <dsp:nvSpPr>
        <dsp:cNvPr id="0" name=""/>
        <dsp:cNvSpPr/>
      </dsp:nvSpPr>
      <dsp:spPr>
        <a:xfrm rot="5400000">
          <a:off x="-232485" y="1823473"/>
          <a:ext cx="1549904" cy="1084933"/>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R&amp;D</a:t>
          </a:r>
          <a:endParaRPr lang="en-US" sz="2900" kern="1200" dirty="0"/>
        </a:p>
      </dsp:txBody>
      <dsp:txXfrm rot="-5400000">
        <a:off x="1" y="2133455"/>
        <a:ext cx="1084933" cy="464971"/>
      </dsp:txXfrm>
    </dsp:sp>
    <dsp:sp modelId="{239542BE-FA1F-9040-A90A-122C84715FAC}">
      <dsp:nvSpPr>
        <dsp:cNvPr id="0" name=""/>
        <dsp:cNvSpPr/>
      </dsp:nvSpPr>
      <dsp:spPr>
        <a:xfrm rot="5400000">
          <a:off x="4174256" y="-1699083"/>
          <a:ext cx="1408932" cy="758757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Establishing Initial Baseline Design</a:t>
          </a:r>
          <a:endParaRPr lang="en-US" sz="1800" kern="1200" dirty="0"/>
        </a:p>
        <a:p>
          <a:pPr marL="171450" lvl="1" indent="-171450" algn="l" defTabSz="800100">
            <a:lnSpc>
              <a:spcPct val="90000"/>
            </a:lnSpc>
            <a:spcBef>
              <a:spcPct val="0"/>
            </a:spcBef>
            <a:spcAft>
              <a:spcPct val="15000"/>
            </a:spcAft>
            <a:buChar char="••"/>
          </a:pPr>
          <a:r>
            <a:rPr lang="en-US" sz="1800" kern="1200" dirty="0" smtClean="0"/>
            <a:t>Technology R&amp;D:  Cooling channel hardware, RF in B-fields, high field magnets (synergistic with </a:t>
          </a:r>
          <a:r>
            <a:rPr lang="en-US" sz="1800" kern="1200" dirty="0" smtClean="0"/>
            <a:t>high energy </a:t>
          </a:r>
          <a:r>
            <a:rPr lang="en-US" sz="1800" kern="1200" dirty="0" err="1" smtClean="0"/>
            <a:t>pp</a:t>
          </a:r>
          <a:r>
            <a:rPr lang="en-US" sz="1800" kern="1200" dirty="0" smtClean="0"/>
            <a:t> collider </a:t>
          </a:r>
          <a:r>
            <a:rPr lang="en-US" sz="1800" kern="1200" dirty="0" smtClean="0"/>
            <a:t>needs)</a:t>
          </a:r>
          <a:endParaRPr lang="en-US" sz="1800" kern="1200" dirty="0"/>
        </a:p>
        <a:p>
          <a:pPr marL="171450" lvl="1" indent="-171450" algn="l" defTabSz="800100">
            <a:lnSpc>
              <a:spcPct val="90000"/>
            </a:lnSpc>
            <a:spcBef>
              <a:spcPct val="0"/>
            </a:spcBef>
            <a:spcAft>
              <a:spcPct val="15000"/>
            </a:spcAft>
            <a:buChar char="••"/>
          </a:pPr>
          <a:r>
            <a:rPr lang="en-US" sz="1800" kern="1200" dirty="0" smtClean="0"/>
            <a:t>Staging Study:  Physics + R&amp;D + Demos required for next stage</a:t>
          </a:r>
          <a:endParaRPr lang="en-US" sz="1800" kern="1200" dirty="0"/>
        </a:p>
        <a:p>
          <a:pPr marL="171450" lvl="1" indent="-171450" algn="l" defTabSz="800100">
            <a:lnSpc>
              <a:spcPct val="90000"/>
            </a:lnSpc>
            <a:spcBef>
              <a:spcPct val="0"/>
            </a:spcBef>
            <a:spcAft>
              <a:spcPct val="15000"/>
            </a:spcAft>
            <a:buChar char="••"/>
          </a:pPr>
          <a:r>
            <a:rPr lang="en-US" sz="1800" kern="1200" dirty="0" smtClean="0"/>
            <a:t>Muon Ionization Cooling </a:t>
          </a:r>
          <a:r>
            <a:rPr lang="en-US" sz="1800" kern="1200" dirty="0" smtClean="0"/>
            <a:t>Experiment (MICE) at RAL</a:t>
          </a:r>
          <a:endParaRPr lang="en-US" sz="1800" kern="1200" dirty="0"/>
        </a:p>
      </dsp:txBody>
      <dsp:txXfrm rot="-5400000">
        <a:off x="1084933" y="1459018"/>
        <a:ext cx="7518801" cy="1271376"/>
      </dsp:txXfrm>
    </dsp:sp>
    <dsp:sp modelId="{01E6C716-4A0F-764E-9E00-B1A4C1B2CCE9}">
      <dsp:nvSpPr>
        <dsp:cNvPr id="0" name=""/>
        <dsp:cNvSpPr/>
      </dsp:nvSpPr>
      <dsp:spPr>
        <a:xfrm rot="5400000">
          <a:off x="-232485" y="3663718"/>
          <a:ext cx="1549904" cy="1084933"/>
        </a:xfrm>
        <a:prstGeom prst="chevron">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Time</a:t>
          </a:r>
          <a:endParaRPr lang="en-US" sz="2900" kern="1200" dirty="0"/>
        </a:p>
      </dsp:txBody>
      <dsp:txXfrm rot="-5400000">
        <a:off x="1" y="3973700"/>
        <a:ext cx="1084933" cy="464971"/>
      </dsp:txXfrm>
    </dsp:sp>
    <dsp:sp modelId="{815ED503-9DC5-BD4D-A281-B945AA48F0D3}">
      <dsp:nvSpPr>
        <dsp:cNvPr id="0" name=""/>
        <dsp:cNvSpPr/>
      </dsp:nvSpPr>
      <dsp:spPr>
        <a:xfrm rot="5400000">
          <a:off x="3918211" y="141161"/>
          <a:ext cx="1921023" cy="758757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Feasibility Assessment by end of decade</a:t>
          </a:r>
          <a:endParaRPr lang="en-US" sz="1800" kern="1200" dirty="0"/>
        </a:p>
        <a:p>
          <a:pPr marL="171450" lvl="1" indent="-171450" algn="l" defTabSz="800100">
            <a:lnSpc>
              <a:spcPct val="90000"/>
            </a:lnSpc>
            <a:spcBef>
              <a:spcPct val="0"/>
            </a:spcBef>
            <a:spcAft>
              <a:spcPct val="15000"/>
            </a:spcAft>
            <a:buChar char="••"/>
          </a:pPr>
          <a:r>
            <a:rPr lang="en-US" sz="1800" kern="1200" dirty="0" smtClean="0"/>
            <a:t>Completion of MICE by end of decade</a:t>
          </a:r>
          <a:endParaRPr lang="en-US" sz="1800" kern="1200" dirty="0"/>
        </a:p>
        <a:p>
          <a:pPr marL="171450" lvl="1" indent="-171450" algn="l" defTabSz="800100">
            <a:lnSpc>
              <a:spcPct val="90000"/>
            </a:lnSpc>
            <a:spcBef>
              <a:spcPct val="0"/>
            </a:spcBef>
            <a:spcAft>
              <a:spcPct val="15000"/>
            </a:spcAft>
            <a:buChar char="••"/>
          </a:pPr>
          <a:r>
            <a:rPr lang="en-US" sz="1800" kern="1200" dirty="0" smtClean="0"/>
            <a:t>nuSTORM short baseline NF could begin CD process immediately (Sterile neutrino program)</a:t>
          </a:r>
          <a:endParaRPr lang="en-US" sz="1800" kern="1200" dirty="0"/>
        </a:p>
        <a:p>
          <a:pPr marL="171450" lvl="1" indent="-171450" algn="l" defTabSz="800100">
            <a:lnSpc>
              <a:spcPct val="90000"/>
            </a:lnSpc>
            <a:spcBef>
              <a:spcPct val="0"/>
            </a:spcBef>
            <a:spcAft>
              <a:spcPct val="15000"/>
            </a:spcAft>
            <a:buChar char="••"/>
          </a:pPr>
          <a:r>
            <a:rPr lang="en-US" sz="1800" kern="1200" dirty="0" err="1" smtClean="0"/>
            <a:t>NuMAX</a:t>
          </a:r>
          <a:r>
            <a:rPr lang="en-US" sz="1800" kern="1200" dirty="0" smtClean="0"/>
            <a:t> (initial long baseline NF):  Informed Decision by ~2020</a:t>
          </a:r>
          <a:endParaRPr lang="en-US" sz="1800" kern="1200" dirty="0"/>
        </a:p>
        <a:p>
          <a:pPr marL="171450" lvl="1" indent="-171450" algn="l" defTabSz="800100">
            <a:lnSpc>
              <a:spcPct val="90000"/>
            </a:lnSpc>
            <a:spcBef>
              <a:spcPct val="0"/>
            </a:spcBef>
            <a:spcAft>
              <a:spcPct val="15000"/>
            </a:spcAft>
            <a:buChar char="••"/>
          </a:pPr>
          <a:r>
            <a:rPr lang="en-US" sz="1800" kern="1200" dirty="0" smtClean="0"/>
            <a:t>Collider Program:  Informed Decision by mid-2020s</a:t>
          </a:r>
          <a:endParaRPr lang="en-US" sz="1800" kern="1200" dirty="0"/>
        </a:p>
      </dsp:txBody>
      <dsp:txXfrm rot="-5400000">
        <a:off x="1084934" y="3068216"/>
        <a:ext cx="7493802" cy="17334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0222F-CC53-4B41-9B66-E1B1434B7356}">
      <dsp:nvSpPr>
        <dsp:cNvPr id="0" name=""/>
        <dsp:cNvSpPr/>
      </dsp:nvSpPr>
      <dsp:spPr>
        <a:xfrm>
          <a:off x="3024272" y="-358913"/>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Successful Operation of 805 MHz “All Seasons” Cavity in 5T Magnetic Field under Vacuum </a:t>
          </a:r>
        </a:p>
        <a:p>
          <a:pPr lvl="0" algn="ctr" defTabSz="889000">
            <a:lnSpc>
              <a:spcPct val="90000"/>
            </a:lnSpc>
            <a:spcBef>
              <a:spcPct val="0"/>
            </a:spcBef>
            <a:spcAft>
              <a:spcPct val="35000"/>
            </a:spcAft>
          </a:pPr>
          <a:r>
            <a:rPr lang="en-US" sz="1600" kern="1200" dirty="0" err="1" smtClean="0"/>
            <a:t>MuCool</a:t>
          </a:r>
          <a:r>
            <a:rPr lang="en-US" sz="1600" kern="1200" dirty="0" smtClean="0"/>
            <a:t> Test Area/</a:t>
          </a:r>
          <a:r>
            <a:rPr lang="en-US" sz="1600" kern="1200" dirty="0" err="1" smtClean="0"/>
            <a:t>Muons</a:t>
          </a:r>
          <a:r>
            <a:rPr lang="en-US" sz="1600" kern="1200" dirty="0" smtClean="0"/>
            <a:t> </a:t>
          </a:r>
          <a:r>
            <a:rPr lang="en-US" sz="1600" kern="1200" dirty="0" err="1" smtClean="0"/>
            <a:t>Inc</a:t>
          </a:r>
          <a:endParaRPr lang="en-US" sz="1600" kern="1200" dirty="0"/>
        </a:p>
      </dsp:txBody>
      <dsp:txXfrm>
        <a:off x="3120464" y="-262721"/>
        <a:ext cx="2763371" cy="1778124"/>
      </dsp:txXfrm>
    </dsp:sp>
    <dsp:sp modelId="{AF0B31C1-E562-964A-B32C-82B34504BAA3}">
      <dsp:nvSpPr>
        <dsp:cNvPr id="0" name=""/>
        <dsp:cNvSpPr/>
      </dsp:nvSpPr>
      <dsp:spPr>
        <a:xfrm>
          <a:off x="3827941" y="1246836"/>
          <a:ext cx="4132117" cy="4132117"/>
        </a:xfrm>
        <a:custGeom>
          <a:avLst/>
          <a:gdLst/>
          <a:ahLst/>
          <a:cxnLst/>
          <a:rect l="0" t="0" r="0" b="0"/>
          <a:pathLst>
            <a:path>
              <a:moveTo>
                <a:pt x="2165050" y="2372"/>
              </a:moveTo>
              <a:arcTo wR="2066058" hR="2066058" stAng="16364777" swAng="2153310"/>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B2BCFF92-BBDE-5440-822F-5CE7C986F2B4}">
      <dsp:nvSpPr>
        <dsp:cNvPr id="0" name=""/>
        <dsp:cNvSpPr/>
      </dsp:nvSpPr>
      <dsp:spPr>
        <a:xfrm>
          <a:off x="5890825" y="1707145"/>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World Record </a:t>
          </a:r>
          <a:br>
            <a:rPr lang="en-US" sz="2000" b="1" kern="1200" dirty="0" smtClean="0"/>
          </a:br>
          <a:r>
            <a:rPr lang="en-US" sz="2000" b="1" kern="1200" dirty="0" smtClean="0"/>
            <a:t>HTS-only Coil</a:t>
          </a:r>
          <a:r>
            <a:rPr lang="en-US" sz="2000" kern="1200" dirty="0" smtClean="0"/>
            <a:t/>
          </a:r>
          <a:br>
            <a:rPr lang="en-US" sz="2000" kern="1200" dirty="0" smtClean="0"/>
          </a:br>
          <a:r>
            <a:rPr lang="en-US" sz="1600" kern="1200" dirty="0" smtClean="0"/>
            <a:t>15T on-axis field</a:t>
          </a:r>
          <a:br>
            <a:rPr lang="en-US" sz="1600" kern="1200" dirty="0" smtClean="0"/>
          </a:br>
          <a:r>
            <a:rPr lang="en-US" sz="1600" kern="1200" dirty="0" smtClean="0"/>
            <a:t>16T on coil</a:t>
          </a:r>
        </a:p>
        <a:p>
          <a:pPr lvl="0" algn="ctr" defTabSz="889000">
            <a:lnSpc>
              <a:spcPct val="90000"/>
            </a:lnSpc>
            <a:spcBef>
              <a:spcPct val="0"/>
            </a:spcBef>
            <a:spcAft>
              <a:spcPct val="35000"/>
            </a:spcAft>
          </a:pPr>
          <a:r>
            <a:rPr lang="en-US" sz="1600" kern="1200" dirty="0" smtClean="0"/>
            <a:t>PBL/BNL</a:t>
          </a:r>
        </a:p>
      </dsp:txBody>
      <dsp:txXfrm>
        <a:off x="5987017" y="1803337"/>
        <a:ext cx="2763371" cy="1778124"/>
      </dsp:txXfrm>
    </dsp:sp>
    <dsp:sp modelId="{23F01BA2-B6FB-A24E-8725-6DE422261A0F}">
      <dsp:nvSpPr>
        <dsp:cNvPr id="0" name=""/>
        <dsp:cNvSpPr/>
      </dsp:nvSpPr>
      <dsp:spPr>
        <a:xfrm>
          <a:off x="3876406" y="-32210"/>
          <a:ext cx="4132117" cy="4132117"/>
        </a:xfrm>
        <a:custGeom>
          <a:avLst/>
          <a:gdLst/>
          <a:ahLst/>
          <a:cxnLst/>
          <a:rect l="0" t="0" r="0" b="0"/>
          <a:pathLst>
            <a:path>
              <a:moveTo>
                <a:pt x="3307406" y="3717619"/>
              </a:moveTo>
              <a:arcTo wR="2066058" hR="2066058" stAng="3184242" swAng="2131869"/>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C49060B8-4CFC-094C-8B3A-315638FD23A0}">
      <dsp:nvSpPr>
        <dsp:cNvPr id="0" name=""/>
        <dsp:cNvSpPr/>
      </dsp:nvSpPr>
      <dsp:spPr>
        <a:xfrm>
          <a:off x="3024272" y="3747791"/>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Demonstration of High Pressure RF Cavity </a:t>
          </a:r>
          <a:r>
            <a:rPr lang="en-US" sz="2000" b="1" u="sng" kern="1200" dirty="0" smtClean="0"/>
            <a:t>in 3T Magnetic Field with Beam</a:t>
          </a:r>
        </a:p>
        <a:p>
          <a:pPr lvl="0" algn="ctr" defTabSz="889000">
            <a:lnSpc>
              <a:spcPct val="90000"/>
            </a:lnSpc>
            <a:spcBef>
              <a:spcPct val="0"/>
            </a:spcBef>
            <a:spcAft>
              <a:spcPct val="35000"/>
            </a:spcAft>
          </a:pPr>
          <a:r>
            <a:rPr lang="en-US" sz="1600" b="0" kern="1200" dirty="0" smtClean="0"/>
            <a:t>Extrapolates to </a:t>
          </a:r>
          <a:br>
            <a:rPr lang="en-US" sz="1600" b="0" kern="1200" dirty="0" smtClean="0"/>
          </a:br>
          <a:r>
            <a:rPr lang="en-US" sz="1600" b="0" kern="1200" dirty="0" smtClean="0">
              <a:latin typeface="Symbol" charset="2"/>
              <a:cs typeface="Symbol" charset="2"/>
            </a:rPr>
            <a:t>m</a:t>
          </a:r>
          <a:r>
            <a:rPr lang="en-US" sz="1600" b="0" kern="1200" dirty="0" smtClean="0">
              <a:latin typeface="+mn-lt"/>
              <a:cs typeface="Symbol" charset="2"/>
            </a:rPr>
            <a:t>-Collider Parameters</a:t>
          </a:r>
        </a:p>
        <a:p>
          <a:pPr lvl="0" algn="ctr" defTabSz="889000">
            <a:lnSpc>
              <a:spcPct val="90000"/>
            </a:lnSpc>
            <a:spcBef>
              <a:spcPct val="0"/>
            </a:spcBef>
            <a:spcAft>
              <a:spcPct val="35000"/>
            </a:spcAft>
          </a:pPr>
          <a:r>
            <a:rPr lang="en-US" sz="1600" kern="1200" dirty="0" err="1" smtClean="0"/>
            <a:t>MuCool</a:t>
          </a:r>
          <a:r>
            <a:rPr lang="en-US" sz="1600" kern="1200" dirty="0" smtClean="0"/>
            <a:t> Test Area</a:t>
          </a:r>
          <a:endParaRPr lang="en-US" sz="1600" kern="1200" dirty="0"/>
        </a:p>
      </dsp:txBody>
      <dsp:txXfrm>
        <a:off x="3120464" y="3843983"/>
        <a:ext cx="2763371" cy="1778124"/>
      </dsp:txXfrm>
    </dsp:sp>
    <dsp:sp modelId="{9BAFE6F9-B52A-204C-9152-862E96DD7B14}">
      <dsp:nvSpPr>
        <dsp:cNvPr id="0" name=""/>
        <dsp:cNvSpPr/>
      </dsp:nvSpPr>
      <dsp:spPr>
        <a:xfrm>
          <a:off x="1051062" y="-30464"/>
          <a:ext cx="4132117" cy="4132117"/>
        </a:xfrm>
        <a:custGeom>
          <a:avLst/>
          <a:gdLst/>
          <a:ahLst/>
          <a:cxnLst/>
          <a:rect l="0" t="0" r="0" b="0"/>
          <a:pathLst>
            <a:path>
              <a:moveTo>
                <a:pt x="1960870" y="4129437"/>
              </a:moveTo>
              <a:arcTo wR="2066058" hR="2066058" stAng="5575100" swAng="2046281"/>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93DDE35D-0F8F-C94F-8DDF-06DFBC66497A}">
      <dsp:nvSpPr>
        <dsp:cNvPr id="0" name=""/>
        <dsp:cNvSpPr/>
      </dsp:nvSpPr>
      <dsp:spPr>
        <a:xfrm>
          <a:off x="207428" y="1707145"/>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Breakthrough in HTS Cable Performance with Cables Matching Strand Performance</a:t>
          </a:r>
        </a:p>
        <a:p>
          <a:pPr lvl="0" algn="ctr" defTabSz="889000">
            <a:lnSpc>
              <a:spcPct val="90000"/>
            </a:lnSpc>
            <a:spcBef>
              <a:spcPct val="0"/>
            </a:spcBef>
            <a:spcAft>
              <a:spcPct val="35000"/>
            </a:spcAft>
          </a:pPr>
          <a:r>
            <a:rPr lang="en-US" sz="1600" b="0" kern="1200" dirty="0" smtClean="0"/>
            <a:t>FNAL-Tech </a:t>
          </a:r>
          <a:r>
            <a:rPr lang="en-US" sz="1600" b="0" kern="1200" dirty="0" err="1" smtClean="0"/>
            <a:t>Div</a:t>
          </a:r>
          <a:r>
            <a:rPr lang="en-US" sz="1600" b="0" kern="1200" dirty="0" smtClean="0"/>
            <a:t/>
          </a:r>
          <a:br>
            <a:rPr lang="en-US" sz="1600" b="0" kern="1200" dirty="0" smtClean="0"/>
          </a:br>
          <a:r>
            <a:rPr lang="en-US" sz="1600" b="0" kern="1200" dirty="0" smtClean="0"/>
            <a:t>T. </a:t>
          </a:r>
          <a:r>
            <a:rPr lang="en-US" sz="1600" b="0" kern="1200" dirty="0" err="1" smtClean="0"/>
            <a:t>Shen</a:t>
          </a:r>
          <a:r>
            <a:rPr lang="en-US" sz="1600" b="0" kern="1200" dirty="0" smtClean="0"/>
            <a:t>-Early Career Award</a:t>
          </a:r>
        </a:p>
      </dsp:txBody>
      <dsp:txXfrm>
        <a:off x="303620" y="1803337"/>
        <a:ext cx="2763371" cy="1778124"/>
      </dsp:txXfrm>
    </dsp:sp>
    <dsp:sp modelId="{EA74452A-15A2-A040-8E31-E8C1179CE922}">
      <dsp:nvSpPr>
        <dsp:cNvPr id="0" name=""/>
        <dsp:cNvSpPr/>
      </dsp:nvSpPr>
      <dsp:spPr>
        <a:xfrm>
          <a:off x="1101127" y="1243680"/>
          <a:ext cx="4132117" cy="4132117"/>
        </a:xfrm>
        <a:custGeom>
          <a:avLst/>
          <a:gdLst/>
          <a:ahLst/>
          <a:cxnLst/>
          <a:rect l="0" t="0" r="0" b="0"/>
          <a:pathLst>
            <a:path>
              <a:moveTo>
                <a:pt x="771812" y="455616"/>
              </a:moveTo>
              <a:arcTo wR="2066058" hR="2066058" stAng="13872755" swAng="2068487"/>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3B885-1CAE-3F42-A190-1254A4611730}">
      <dsp:nvSpPr>
        <dsp:cNvPr id="0" name=""/>
        <dsp:cNvSpPr/>
      </dsp:nvSpPr>
      <dsp:spPr>
        <a:xfrm>
          <a:off x="364125" y="3162"/>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90000"/>
            </a:lnSpc>
            <a:spcBef>
              <a:spcPct val="0"/>
            </a:spcBef>
            <a:spcAft>
              <a:spcPct val="15000"/>
            </a:spcAft>
            <a:buChar char="••"/>
          </a:pPr>
          <a:r>
            <a:rPr lang="en-US" sz="1400" kern="1200" dirty="0" smtClean="0">
              <a:solidFill>
                <a:srgbClr val="FF0000"/>
              </a:solidFill>
            </a:rPr>
            <a:t>High field (15-20T)</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Large bore (meter-scale)</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Intense radiation environment – NC or HTS insert coil</a:t>
          </a:r>
          <a:endParaRPr lang="en-US" sz="1300" kern="1200" dirty="0">
            <a:solidFill>
              <a:srgbClr val="FF0000"/>
            </a:solidFill>
          </a:endParaRPr>
        </a:p>
      </dsp:txBody>
      <dsp:txXfrm>
        <a:off x="408842" y="47879"/>
        <a:ext cx="2467141" cy="1863712"/>
      </dsp:txXfrm>
    </dsp:sp>
    <dsp:sp modelId="{229132C4-4143-4B45-9BED-CD5C127EFA5F}">
      <dsp:nvSpPr>
        <dsp:cNvPr id="0" name=""/>
        <dsp:cNvSpPr/>
      </dsp:nvSpPr>
      <dsp:spPr>
        <a:xfrm>
          <a:off x="364125" y="1911592"/>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Capture Solenoid for Simultaneous mu+ &amp; mu- Beams</a:t>
          </a:r>
          <a:endParaRPr lang="en-US" sz="1600" kern="1200" dirty="0"/>
        </a:p>
      </dsp:txBody>
      <dsp:txXfrm>
        <a:off x="364125" y="1911592"/>
        <a:ext cx="1800405" cy="820624"/>
      </dsp:txXfrm>
    </dsp:sp>
    <dsp:sp modelId="{89EE3DB8-2059-7943-8EC1-2610A875C7BC}">
      <dsp:nvSpPr>
        <dsp:cNvPr id="0" name=""/>
        <dsp:cNvSpPr/>
      </dsp:nvSpPr>
      <dsp:spPr>
        <a:xfrm>
          <a:off x="2236852" y="2041941"/>
          <a:ext cx="894801" cy="894801"/>
        </a:xfrm>
        <a:prstGeom prst="ellipse">
          <a:avLst/>
        </a:prstGeom>
        <a:blipFill rotWithShape="1">
          <a:blip xmlns:r="http://schemas.openxmlformats.org/officeDocument/2006/relationships" r:embed="rId1"/>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9AC153D-A071-304C-94B8-9C10B020132E}">
      <dsp:nvSpPr>
        <dsp:cNvPr id="0" name=""/>
        <dsp:cNvSpPr/>
      </dsp:nvSpPr>
      <dsp:spPr>
        <a:xfrm>
          <a:off x="3226273" y="3162"/>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90000"/>
            </a:lnSpc>
            <a:spcBef>
              <a:spcPct val="0"/>
            </a:spcBef>
            <a:spcAft>
              <a:spcPct val="15000"/>
            </a:spcAft>
            <a:buChar char="••"/>
          </a:pPr>
          <a:r>
            <a:rPr lang="en-US" sz="1400" kern="1200" dirty="0" smtClean="0">
              <a:solidFill>
                <a:srgbClr val="FF0000"/>
              </a:solidFill>
            </a:rPr>
            <a:t>Solenoid-based cooling channel (LH</a:t>
          </a:r>
          <a:r>
            <a:rPr lang="en-US" sz="1400" kern="1200" baseline="-25000" dirty="0" smtClean="0">
              <a:solidFill>
                <a:srgbClr val="FF0000"/>
              </a:solidFill>
            </a:rPr>
            <a:t>2</a:t>
          </a:r>
          <a:r>
            <a:rPr lang="en-US" sz="1400" kern="1200" baseline="0" dirty="0" smtClean="0">
              <a:solidFill>
                <a:srgbClr val="FF0000"/>
              </a:solidFill>
            </a:rPr>
            <a:t>/</a:t>
          </a:r>
          <a:r>
            <a:rPr lang="en-US" sz="1400" kern="1200" baseline="0" dirty="0" err="1" smtClean="0">
              <a:solidFill>
                <a:srgbClr val="FF0000"/>
              </a:solidFill>
            </a:rPr>
            <a:t>LiH</a:t>
          </a:r>
          <a:r>
            <a:rPr lang="en-US" sz="1400" kern="1200" baseline="0" dirty="0" smtClean="0">
              <a:solidFill>
                <a:srgbClr val="FF0000"/>
              </a:solidFill>
            </a:rPr>
            <a:t> absorbers)</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RF cavities integral to focusing channel</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Fields ranging from LTS to HTS conductor regime</a:t>
          </a:r>
          <a:endParaRPr lang="en-US" sz="1400" kern="1200" dirty="0">
            <a:solidFill>
              <a:srgbClr val="FF0000"/>
            </a:solidFill>
          </a:endParaRPr>
        </a:p>
      </dsp:txBody>
      <dsp:txXfrm>
        <a:off x="3270990" y="47879"/>
        <a:ext cx="2467141" cy="1863712"/>
      </dsp:txXfrm>
    </dsp:sp>
    <dsp:sp modelId="{B518ECFF-388A-964C-B44C-A79413EFEB65}">
      <dsp:nvSpPr>
        <dsp:cNvPr id="0" name=""/>
        <dsp:cNvSpPr/>
      </dsp:nvSpPr>
      <dsp:spPr>
        <a:xfrm>
          <a:off x="3226273" y="1911592"/>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Muon Ionization </a:t>
          </a:r>
          <a:br>
            <a:rPr lang="en-US" sz="1600" kern="1200" dirty="0" smtClean="0"/>
          </a:br>
          <a:r>
            <a:rPr lang="en-US" sz="1600" kern="1200" dirty="0" smtClean="0"/>
            <a:t>6-Dimensional Cooling Channel</a:t>
          </a:r>
          <a:endParaRPr lang="en-US" sz="1600" kern="1200" dirty="0"/>
        </a:p>
      </dsp:txBody>
      <dsp:txXfrm>
        <a:off x="3226273" y="1911592"/>
        <a:ext cx="1800405" cy="820624"/>
      </dsp:txXfrm>
    </dsp:sp>
    <dsp:sp modelId="{7C3EF4CF-D3B9-E240-A214-62658991D691}">
      <dsp:nvSpPr>
        <dsp:cNvPr id="0" name=""/>
        <dsp:cNvSpPr/>
      </dsp:nvSpPr>
      <dsp:spPr>
        <a:xfrm>
          <a:off x="5099090" y="2041941"/>
          <a:ext cx="894801" cy="894801"/>
        </a:xfrm>
        <a:prstGeom prst="ellipse">
          <a:avLst/>
        </a:prstGeom>
        <a:blipFill rotWithShape="1">
          <a:blip xmlns:r="http://schemas.openxmlformats.org/officeDocument/2006/relationships" r:embed="rId2"/>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958C570-28DD-7E48-A24C-B359589A05B4}">
      <dsp:nvSpPr>
        <dsp:cNvPr id="0" name=""/>
        <dsp:cNvSpPr/>
      </dsp:nvSpPr>
      <dsp:spPr>
        <a:xfrm>
          <a:off x="6088422" y="3162"/>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90000"/>
            </a:lnSpc>
            <a:spcBef>
              <a:spcPct val="0"/>
            </a:spcBef>
            <a:spcAft>
              <a:spcPct val="15000"/>
            </a:spcAft>
            <a:buChar char="••"/>
          </a:pPr>
          <a:r>
            <a:rPr lang="en-US" sz="1400" kern="1200" dirty="0" err="1" smtClean="0">
              <a:solidFill>
                <a:srgbClr val="FF0000"/>
              </a:solidFill>
            </a:rPr>
            <a:t>Emittance</a:t>
          </a:r>
          <a:r>
            <a:rPr lang="en-US" sz="1400" kern="1200" dirty="0" smtClean="0">
              <a:solidFill>
                <a:srgbClr val="FF0000"/>
              </a:solidFill>
            </a:rPr>
            <a:t> exchange channel for TeV-scale colliders (trade increased longitudinal beam </a:t>
          </a:r>
          <a:r>
            <a:rPr lang="en-US" sz="1400" kern="1200" dirty="0" err="1" smtClean="0">
              <a:solidFill>
                <a:srgbClr val="FF0000"/>
              </a:solidFill>
            </a:rPr>
            <a:t>emittance</a:t>
          </a:r>
          <a:r>
            <a:rPr lang="en-US" sz="1400" kern="1200" dirty="0" smtClean="0">
              <a:solidFill>
                <a:srgbClr val="FF0000"/>
              </a:solidFill>
            </a:rPr>
            <a:t> for smaller transverse </a:t>
          </a:r>
          <a:r>
            <a:rPr lang="en-US" sz="1400" kern="1200" dirty="0" err="1" smtClean="0">
              <a:solidFill>
                <a:srgbClr val="FF0000"/>
              </a:solidFill>
            </a:rPr>
            <a:t>emittance</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Baseline:  30T class HTS solenoids with a&gt;25mm</a:t>
          </a:r>
          <a:endParaRPr lang="en-US" sz="1400" kern="1200" dirty="0">
            <a:solidFill>
              <a:srgbClr val="FF0000"/>
            </a:solidFill>
          </a:endParaRPr>
        </a:p>
      </dsp:txBody>
      <dsp:txXfrm>
        <a:off x="6133139" y="47879"/>
        <a:ext cx="2467141" cy="1863712"/>
      </dsp:txXfrm>
    </dsp:sp>
    <dsp:sp modelId="{F2FE7CBD-9942-EA43-9C97-03007FCD5294}">
      <dsp:nvSpPr>
        <dsp:cNvPr id="0" name=""/>
        <dsp:cNvSpPr/>
      </dsp:nvSpPr>
      <dsp:spPr>
        <a:xfrm>
          <a:off x="6088422" y="1911592"/>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Muon Ionization Final Cooling Channel</a:t>
          </a:r>
          <a:endParaRPr lang="en-US" sz="1600" kern="1200" dirty="0"/>
        </a:p>
      </dsp:txBody>
      <dsp:txXfrm>
        <a:off x="6088422" y="1911592"/>
        <a:ext cx="1800405" cy="820624"/>
      </dsp:txXfrm>
    </dsp:sp>
    <dsp:sp modelId="{CDA94FC6-E076-4B46-B117-3FFFB228B5F1}">
      <dsp:nvSpPr>
        <dsp:cNvPr id="0" name=""/>
        <dsp:cNvSpPr/>
      </dsp:nvSpPr>
      <dsp:spPr>
        <a:xfrm>
          <a:off x="7961327" y="2041941"/>
          <a:ext cx="894801" cy="894801"/>
        </a:xfrm>
        <a:prstGeom prst="ellipse">
          <a:avLst/>
        </a:prstGeom>
        <a:blipFill rotWithShape="1">
          <a:blip xmlns:r="http://schemas.openxmlformats.org/officeDocument/2006/relationships" r:embed="rId3"/>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D14B982-2E31-3944-959E-29F0C2C19850}">
      <dsp:nvSpPr>
        <dsp:cNvPr id="0" name=""/>
        <dsp:cNvSpPr/>
      </dsp:nvSpPr>
      <dsp:spPr>
        <a:xfrm>
          <a:off x="364125" y="2961114"/>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90000"/>
            </a:lnSpc>
            <a:spcBef>
              <a:spcPct val="0"/>
            </a:spcBef>
            <a:spcAft>
              <a:spcPct val="15000"/>
            </a:spcAft>
            <a:buChar char="••"/>
          </a:pPr>
          <a:r>
            <a:rPr lang="en-US" sz="1400" kern="1200" dirty="0" smtClean="0">
              <a:solidFill>
                <a:srgbClr val="FF0000"/>
              </a:solidFill>
            </a:rPr>
            <a:t>Present baseline based on the use of Rapid Cycling Synchrotrons</a:t>
          </a:r>
          <a:endParaRPr lang="en-US" sz="1400" kern="1200" dirty="0">
            <a:solidFill>
              <a:srgbClr val="FF0000"/>
            </a:solidFill>
          </a:endParaRPr>
        </a:p>
        <a:p>
          <a:pPr marL="228600" lvl="2" indent="-114300" algn="l" defTabSz="622300">
            <a:lnSpc>
              <a:spcPct val="90000"/>
            </a:lnSpc>
            <a:spcBef>
              <a:spcPct val="0"/>
            </a:spcBef>
            <a:spcAft>
              <a:spcPct val="15000"/>
            </a:spcAft>
            <a:buChar char="••"/>
          </a:pPr>
          <a:r>
            <a:rPr lang="en-US" sz="1400" kern="1200" dirty="0" smtClean="0">
              <a:solidFill>
                <a:srgbClr val="FF0000"/>
              </a:solidFill>
            </a:rPr>
            <a:t>Requires magnets capable of ~400Hz operation with &gt;1.5T peak fields</a:t>
          </a:r>
          <a:endParaRPr lang="en-US" sz="1400" kern="1200" dirty="0">
            <a:solidFill>
              <a:srgbClr val="FF0000"/>
            </a:solidFill>
          </a:endParaRPr>
        </a:p>
      </dsp:txBody>
      <dsp:txXfrm>
        <a:off x="408842" y="3005831"/>
        <a:ext cx="2467141" cy="1863712"/>
      </dsp:txXfrm>
    </dsp:sp>
    <dsp:sp modelId="{6EB5384E-FE39-6841-AF22-25ABE6FAB5C0}">
      <dsp:nvSpPr>
        <dsp:cNvPr id="0" name=""/>
        <dsp:cNvSpPr/>
      </dsp:nvSpPr>
      <dsp:spPr>
        <a:xfrm>
          <a:off x="364125" y="4869141"/>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Acceleration to the TeV Energy Scale for Muon Colliders </a:t>
          </a:r>
          <a:endParaRPr lang="en-US" sz="1600" kern="1200" dirty="0"/>
        </a:p>
      </dsp:txBody>
      <dsp:txXfrm>
        <a:off x="364125" y="4869141"/>
        <a:ext cx="1800405" cy="820624"/>
      </dsp:txXfrm>
    </dsp:sp>
    <dsp:sp modelId="{59463ECE-F2DF-8344-845B-983E8A0FA358}">
      <dsp:nvSpPr>
        <dsp:cNvPr id="0" name=""/>
        <dsp:cNvSpPr/>
      </dsp:nvSpPr>
      <dsp:spPr>
        <a:xfrm>
          <a:off x="2236852" y="4999689"/>
          <a:ext cx="894801" cy="894801"/>
        </a:xfrm>
        <a:prstGeom prst="ellipse">
          <a:avLst/>
        </a:prstGeom>
        <a:blipFill rotWithShape="1">
          <a:blip xmlns:r="http://schemas.openxmlformats.org/officeDocument/2006/relationships" r:embed="rId4"/>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EC22E73-C890-844A-A05C-F35BCFFE1E53}">
      <dsp:nvSpPr>
        <dsp:cNvPr id="0" name=""/>
        <dsp:cNvSpPr/>
      </dsp:nvSpPr>
      <dsp:spPr>
        <a:xfrm>
          <a:off x="3226273" y="2973805"/>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8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80000"/>
            </a:lnSpc>
            <a:spcBef>
              <a:spcPct val="0"/>
            </a:spcBef>
            <a:spcAft>
              <a:spcPct val="15000"/>
            </a:spcAft>
            <a:buChar char="••"/>
          </a:pPr>
          <a:r>
            <a:rPr lang="en-US" sz="1400" kern="1200" dirty="0" smtClean="0">
              <a:solidFill>
                <a:srgbClr val="FF0000"/>
              </a:solidFill>
            </a:rPr>
            <a:t>Decaying muon beams mean that luminosity is inversely proportional to circumference</a:t>
          </a:r>
          <a:endParaRPr lang="en-US" sz="1400" kern="1200" dirty="0">
            <a:solidFill>
              <a:srgbClr val="FF0000"/>
            </a:solidFill>
          </a:endParaRPr>
        </a:p>
        <a:p>
          <a:pPr marL="228600" lvl="2" indent="-114300" algn="l" defTabSz="622300">
            <a:lnSpc>
              <a:spcPct val="80000"/>
            </a:lnSpc>
            <a:spcBef>
              <a:spcPct val="0"/>
            </a:spcBef>
            <a:spcAft>
              <a:spcPct val="15000"/>
            </a:spcAft>
            <a:buChar char="••"/>
          </a:pPr>
          <a:r>
            <a:rPr lang="en-US" sz="1400" kern="1200" dirty="0" smtClean="0">
              <a:solidFill>
                <a:srgbClr val="FF0000"/>
              </a:solidFill>
            </a:rPr>
            <a:t>10T dipole </a:t>
          </a:r>
          <a:r>
            <a:rPr lang="en-US" sz="1400" kern="1200" dirty="0" smtClean="0">
              <a:solidFill>
                <a:srgbClr val="FF0000"/>
              </a:solidFill>
              <a:latin typeface="Wingdings 3" charset="2"/>
              <a:cs typeface="Wingdings 3" charset="2"/>
            </a:rPr>
            <a:t>a</a:t>
          </a:r>
          <a:r>
            <a:rPr lang="en-US" sz="1400" kern="1200" dirty="0" smtClean="0">
              <a:solidFill>
                <a:srgbClr val="FF0000"/>
              </a:solidFill>
              <a:latin typeface="+mn-lt"/>
              <a:cs typeface="Wingdings 3" charset="2"/>
            </a:rPr>
            <a:t> 15-20T dipoles improves luminosity</a:t>
          </a:r>
          <a:endParaRPr lang="en-US" sz="1400" kern="1200" dirty="0">
            <a:solidFill>
              <a:srgbClr val="FF0000"/>
            </a:solidFill>
          </a:endParaRPr>
        </a:p>
        <a:p>
          <a:pPr marL="228600" lvl="2" indent="-114300" algn="l" defTabSz="622300">
            <a:lnSpc>
              <a:spcPct val="80000"/>
            </a:lnSpc>
            <a:spcBef>
              <a:spcPct val="0"/>
            </a:spcBef>
            <a:spcAft>
              <a:spcPct val="15000"/>
            </a:spcAft>
            <a:buChar char="••"/>
          </a:pPr>
          <a:r>
            <a:rPr lang="en-US" sz="1400" kern="1200" dirty="0" smtClean="0">
              <a:solidFill>
                <a:srgbClr val="FF0000"/>
              </a:solidFill>
            </a:rPr>
            <a:t>Radiation environment</a:t>
          </a:r>
          <a:endParaRPr lang="en-US" sz="1400" kern="1200" dirty="0">
            <a:solidFill>
              <a:srgbClr val="FF0000"/>
            </a:solidFill>
          </a:endParaRPr>
        </a:p>
        <a:p>
          <a:pPr marL="228600" lvl="2" indent="-114300" algn="l" defTabSz="622300">
            <a:lnSpc>
              <a:spcPct val="80000"/>
            </a:lnSpc>
            <a:spcBef>
              <a:spcPct val="0"/>
            </a:spcBef>
            <a:spcAft>
              <a:spcPct val="15000"/>
            </a:spcAft>
            <a:buChar char="••"/>
          </a:pPr>
          <a:r>
            <a:rPr lang="en-US" sz="1400" kern="1200" dirty="0" smtClean="0">
              <a:solidFill>
                <a:srgbClr val="FF0000"/>
              </a:solidFill>
            </a:rPr>
            <a:t>Challenging IR magnets</a:t>
          </a:r>
          <a:endParaRPr lang="en-US" sz="1400" kern="1200" dirty="0">
            <a:solidFill>
              <a:srgbClr val="FF0000"/>
            </a:solidFill>
          </a:endParaRPr>
        </a:p>
      </dsp:txBody>
      <dsp:txXfrm>
        <a:off x="3270990" y="3018522"/>
        <a:ext cx="2467141" cy="1863712"/>
      </dsp:txXfrm>
    </dsp:sp>
    <dsp:sp modelId="{CCF0CFBE-11BF-6E40-B7D3-010AE419C6A2}">
      <dsp:nvSpPr>
        <dsp:cNvPr id="0" name=""/>
        <dsp:cNvSpPr/>
      </dsp:nvSpPr>
      <dsp:spPr>
        <a:xfrm>
          <a:off x="3226273" y="4881844"/>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Muon Collider Magnet Needs</a:t>
          </a:r>
          <a:endParaRPr lang="en-US" sz="1600" kern="1200" dirty="0"/>
        </a:p>
      </dsp:txBody>
      <dsp:txXfrm>
        <a:off x="3226273" y="4881844"/>
        <a:ext cx="1800405" cy="820624"/>
      </dsp:txXfrm>
    </dsp:sp>
    <dsp:sp modelId="{95EA379E-F2F7-B241-AA2C-52B68BA8D987}">
      <dsp:nvSpPr>
        <dsp:cNvPr id="0" name=""/>
        <dsp:cNvSpPr/>
      </dsp:nvSpPr>
      <dsp:spPr>
        <a:xfrm>
          <a:off x="5099090" y="5012386"/>
          <a:ext cx="894801" cy="894801"/>
        </a:xfrm>
        <a:prstGeom prst="ellipse">
          <a:avLst/>
        </a:prstGeom>
        <a:blipFill rotWithShape="1">
          <a:blip xmlns:r="http://schemas.openxmlformats.org/officeDocument/2006/relationships" r:embed="rId5"/>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5D1B317-9D17-7548-9FBC-8C5694E1718B}">
      <dsp:nvSpPr>
        <dsp:cNvPr id="0" name=""/>
        <dsp:cNvSpPr/>
      </dsp:nvSpPr>
      <dsp:spPr>
        <a:xfrm>
          <a:off x="6088422" y="2973805"/>
          <a:ext cx="2556575" cy="1908429"/>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Characteristics:</a:t>
          </a:r>
          <a:endParaRPr lang="en-US" sz="1400" kern="1200" dirty="0"/>
        </a:p>
        <a:p>
          <a:pPr marL="228600" lvl="2" indent="-114300" algn="l" defTabSz="622300">
            <a:lnSpc>
              <a:spcPct val="90000"/>
            </a:lnSpc>
            <a:spcBef>
              <a:spcPct val="0"/>
            </a:spcBef>
            <a:spcAft>
              <a:spcPct val="15000"/>
            </a:spcAft>
            <a:buChar char="••"/>
          </a:pPr>
          <a:r>
            <a:rPr lang="en-US" sz="1400" kern="1200" dirty="0" smtClean="0">
              <a:solidFill>
                <a:srgbClr val="FF0000"/>
              </a:solidFill>
            </a:rPr>
            <a:t>A MC (w/decaying beams) obtains the greatest performance enhancement of any HEP collider from HTS magnet technology</a:t>
          </a:r>
          <a:endParaRPr lang="en-US" sz="1400" kern="1200" dirty="0"/>
        </a:p>
        <a:p>
          <a:pPr marL="228600" lvl="2" indent="-114300" algn="l" defTabSz="622300">
            <a:lnSpc>
              <a:spcPct val="90000"/>
            </a:lnSpc>
            <a:spcBef>
              <a:spcPct val="0"/>
            </a:spcBef>
            <a:spcAft>
              <a:spcPct val="15000"/>
            </a:spcAft>
            <a:buChar char="••"/>
          </a:pPr>
          <a:r>
            <a:rPr lang="en-US" sz="1400" kern="1200" dirty="0" smtClean="0">
              <a:solidFill>
                <a:srgbClr val="FF0000"/>
              </a:solidFill>
            </a:rPr>
            <a:t>High quality HTS cables and magnets must be a priority</a:t>
          </a:r>
          <a:endParaRPr lang="en-US" sz="1400" kern="1200" dirty="0">
            <a:solidFill>
              <a:srgbClr val="FF0000"/>
            </a:solidFill>
          </a:endParaRPr>
        </a:p>
      </dsp:txBody>
      <dsp:txXfrm>
        <a:off x="6133139" y="3018522"/>
        <a:ext cx="2467141" cy="1863712"/>
      </dsp:txXfrm>
    </dsp:sp>
    <dsp:sp modelId="{8A4C607C-6ABC-1541-AF0D-B5B4304A0930}">
      <dsp:nvSpPr>
        <dsp:cNvPr id="0" name=""/>
        <dsp:cNvSpPr/>
      </dsp:nvSpPr>
      <dsp:spPr>
        <a:xfrm>
          <a:off x="6088422" y="4881844"/>
          <a:ext cx="2556575" cy="82062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en-US" sz="1600" kern="1200" dirty="0" smtClean="0"/>
            <a:t>HTS Magnet Development</a:t>
          </a:r>
        </a:p>
      </dsp:txBody>
      <dsp:txXfrm>
        <a:off x="6088422" y="4881844"/>
        <a:ext cx="1800405" cy="820624"/>
      </dsp:txXfrm>
    </dsp:sp>
    <dsp:sp modelId="{AE6579CE-82CB-B84E-AF43-A20364FAF1F1}">
      <dsp:nvSpPr>
        <dsp:cNvPr id="0" name=""/>
        <dsp:cNvSpPr/>
      </dsp:nvSpPr>
      <dsp:spPr>
        <a:xfrm>
          <a:off x="7961327" y="5012386"/>
          <a:ext cx="894801" cy="894801"/>
        </a:xfrm>
        <a:prstGeom prst="ellipse">
          <a:avLst/>
        </a:prstGeom>
        <a:blipFill rotWithShape="1">
          <a:blip xmlns:r="http://schemas.openxmlformats.org/officeDocument/2006/relationships" r:embed="rId6"/>
          <a:stretch>
            <a:fillRect/>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DDE7ED-7422-A54A-AFA4-34993901F360}" type="datetimeFigureOut">
              <a:rPr lang="en-US" smtClean="0">
                <a:latin typeface="Arial"/>
              </a:rPr>
              <a:t>3/7/14</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0FA70E-65FE-F64D-B53C-0E4BE7ADFCC5}"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2132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25ED446A-913C-684E-A7EE-E0D6D85A9573}" type="datetimeFigureOut">
              <a:rPr lang="en-US" smtClean="0"/>
              <a:pPr/>
              <a:t>3/7/14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7221AF4E-A08A-BE4F-8E27-DF04692668EB}" type="slidenum">
              <a:rPr lang="en-US" smtClean="0"/>
              <a:pPr/>
              <a:t>‹#›</a:t>
            </a:fld>
            <a:endParaRPr lang="en-US" dirty="0"/>
          </a:p>
        </p:txBody>
      </p:sp>
    </p:spTree>
    <p:extLst>
      <p:ext uri="{BB962C8B-B14F-4D97-AF65-F5344CB8AC3E}">
        <p14:creationId xmlns:p14="http://schemas.microsoft.com/office/powerpoint/2010/main" val="18119660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C6FCB-A94B-4B71-BAFA-A7D4A1DA4A84}" type="slidenum">
              <a:rPr lang="en-US" smtClean="0"/>
              <a:pPr>
                <a:defRPr/>
              </a:pPr>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C6FCB-A94B-4B71-BAFA-A7D4A1DA4A84}" type="slidenum">
              <a:rPr lang="en-US" smtClean="0"/>
              <a:pPr>
                <a:defRPr/>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C6FCB-A94B-4B71-BAFA-A7D4A1DA4A84}" type="slidenum">
              <a:rPr lang="en-US" smtClean="0"/>
              <a:pPr>
                <a:defRPr/>
              </a:pPr>
              <a:t>22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C6FCB-A94B-4B71-BAFA-A7D4A1DA4A84}" type="slidenum">
              <a:rPr lang="en-US" smtClean="0"/>
              <a:pPr>
                <a:defRPr/>
              </a:pPr>
              <a:t>23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C6FCB-A94B-4B71-BAFA-A7D4A1DA4A84}" type="slidenum">
              <a:rPr lang="en-US" smtClean="0"/>
              <a:pPr>
                <a:defRPr/>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C6FCB-A94B-4B71-BAFA-A7D4A1DA4A84}" type="slidenum">
              <a:rPr lang="en-US" smtClean="0"/>
              <a:pPr>
                <a:defRPr/>
              </a:pPr>
              <a:t>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3C6FCB-A94B-4B71-BAFA-A7D4A1DA4A84}" type="slidenum">
              <a:rPr lang="en-US" smtClean="0"/>
              <a:pPr>
                <a:defRPr/>
              </a:pPr>
              <a:t>27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21AF4E-A08A-BE4F-8E27-DF04692668EB}" type="slidenum">
              <a:rPr lang="en-US" smtClean="0"/>
              <a:pPr/>
              <a:t>32</a:t>
            </a:fld>
            <a:endParaRPr lang="en-US" dirty="0"/>
          </a:p>
        </p:txBody>
      </p:sp>
    </p:spTree>
    <p:extLst>
      <p:ext uri="{BB962C8B-B14F-4D97-AF65-F5344CB8AC3E}">
        <p14:creationId xmlns:p14="http://schemas.microsoft.com/office/powerpoint/2010/main" val="4100906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21AF4E-A08A-BE4F-8E27-DF04692668EB}" type="slidenum">
              <a:rPr lang="en-US" smtClean="0"/>
              <a:pPr/>
              <a:t>68</a:t>
            </a:fld>
            <a:endParaRPr lang="en-US" dirty="0"/>
          </a:p>
        </p:txBody>
      </p:sp>
    </p:spTree>
    <p:extLst>
      <p:ext uri="{BB962C8B-B14F-4D97-AF65-F5344CB8AC3E}">
        <p14:creationId xmlns:p14="http://schemas.microsoft.com/office/powerpoint/2010/main" val="118706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png"/><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145957" y="6413500"/>
            <a:ext cx="5321300" cy="365125"/>
          </a:xfrm>
        </p:spPr>
        <p:txBody>
          <a:bodyPr/>
          <a:lstStyle/>
          <a:p>
            <a:r>
              <a:rPr lang="en-US" smtClean="0"/>
              <a:t>Cornell University:  LEPP Journal Club</a:t>
            </a:r>
            <a:endParaRPr lang="en-US" dirty="0"/>
          </a:p>
        </p:txBody>
      </p:sp>
      <p:sp>
        <p:nvSpPr>
          <p:cNvPr id="2" name="Title 1"/>
          <p:cNvSpPr>
            <a:spLocks noGrp="1"/>
          </p:cNvSpPr>
          <p:nvPr>
            <p:ph type="ctrTitle"/>
          </p:nvPr>
        </p:nvSpPr>
        <p:spPr>
          <a:xfrm>
            <a:off x="1371600" y="1190625"/>
            <a:ext cx="7772400" cy="2695575"/>
          </a:xfrm>
        </p:spPr>
        <p:txBody>
          <a:bodyPr anchor="t"/>
          <a:lstStyle>
            <a:lvl1pPr algn="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77724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96167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272431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830958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6" name="Rectangle 15"/>
          <p:cNvSpPr/>
          <p:nvPr userDrawn="1"/>
        </p:nvSpPr>
        <p:spPr>
          <a:xfrm>
            <a:off x="0" y="0"/>
            <a:ext cx="9144000" cy="5833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dirty="0">
              <a:solidFill>
                <a:prstClr val="white"/>
              </a:solidFill>
              <a:latin typeface="Aria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 y="0"/>
            <a:ext cx="9158400" cy="68688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68434" y="6196867"/>
            <a:ext cx="2275566" cy="661133"/>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833872"/>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4019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646170"/>
            <a:ext cx="7989887" cy="2187702"/>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4200" b="0">
                <a:solidFill>
                  <a:schemeClr val="bg1"/>
                </a:solidFill>
                <a:latin typeface="Arial" pitchFamily="34" charset="0"/>
                <a:cs typeface="Arial" pitchFamily="34" charset="0"/>
              </a:defRPr>
            </a:lvl1pPr>
          </a:lstStyle>
          <a:p>
            <a:pPr lvl="0"/>
            <a:r>
              <a:rPr lang="en-CA" dirty="0" smtClean="0"/>
              <a:t>Click to edit Master subtitle style</a:t>
            </a:r>
          </a:p>
        </p:txBody>
      </p:sp>
    </p:spTree>
    <p:extLst>
      <p:ext uri="{BB962C8B-B14F-4D97-AF65-F5344CB8AC3E}">
        <p14:creationId xmlns:p14="http://schemas.microsoft.com/office/powerpoint/2010/main" val="4265492715"/>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5"/>
          </p:nvPr>
        </p:nvSpPr>
        <p:spPr>
          <a:xfrm>
            <a:off x="457200" y="6356350"/>
            <a:ext cx="2895600" cy="365125"/>
          </a:xfrm>
        </p:spPr>
        <p:txBody>
          <a:bodyPr/>
          <a:lstStyle/>
          <a:p>
            <a:r>
              <a:rPr lang="en-US" smtClean="0">
                <a:solidFill>
                  <a:srgbClr val="000000">
                    <a:tint val="75000"/>
                  </a:srgbClr>
                </a:solidFill>
                <a:latin typeface="Arial"/>
              </a:rPr>
              <a:t>March 7, 2014</a:t>
            </a:r>
            <a:endParaRPr lang="en-US" dirty="0">
              <a:solidFill>
                <a:srgbClr val="000000">
                  <a:tint val="75000"/>
                </a:srgbClr>
              </a:solidFill>
              <a:latin typeface="Arial"/>
            </a:endParaRPr>
          </a:p>
        </p:txBody>
      </p:sp>
      <p:sp>
        <p:nvSpPr>
          <p:cNvPr id="5" name="Footer Placeholder 4"/>
          <p:cNvSpPr>
            <a:spLocks noGrp="1"/>
          </p:cNvSpPr>
          <p:nvPr>
            <p:ph type="ftr" sz="quarter" idx="16"/>
          </p:nvPr>
        </p:nvSpPr>
        <p:spPr>
          <a:xfrm>
            <a:off x="3886200" y="6356350"/>
            <a:ext cx="4669192" cy="365125"/>
          </a:xfrm>
        </p:spPr>
        <p:txBody>
          <a:bodyPr/>
          <a:lstStyle/>
          <a:p>
            <a:r>
              <a:rPr lang="en-US" smtClean="0">
                <a:solidFill>
                  <a:srgbClr val="000000">
                    <a:tint val="75000"/>
                  </a:srgbClr>
                </a:solidFill>
                <a:latin typeface="Arial"/>
              </a:rPr>
              <a:t>Cornell University:  LEPP Journal Club</a:t>
            </a:r>
            <a:endParaRPr lang="en-US" dirty="0">
              <a:solidFill>
                <a:srgbClr val="000000">
                  <a:tint val="75000"/>
                </a:srgbClr>
              </a:solidFill>
              <a:latin typeface="Arial"/>
            </a:endParaRPr>
          </a:p>
        </p:txBody>
      </p:sp>
    </p:spTree>
    <p:extLst>
      <p:ext uri="{BB962C8B-B14F-4D97-AF65-F5344CB8AC3E}">
        <p14:creationId xmlns:p14="http://schemas.microsoft.com/office/powerpoint/2010/main" val="166644282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2"/>
          </p:nvPr>
        </p:nvSpPr>
        <p:spPr>
          <a:xfrm>
            <a:off x="457200" y="6356350"/>
            <a:ext cx="2971800" cy="365125"/>
          </a:xfrm>
        </p:spPr>
        <p:txBody>
          <a:bodyPr/>
          <a:lstStyle/>
          <a:p>
            <a:r>
              <a:rPr lang="en-US" smtClean="0">
                <a:solidFill>
                  <a:srgbClr val="000000">
                    <a:tint val="75000"/>
                  </a:srgbClr>
                </a:solidFill>
                <a:latin typeface="Arial"/>
              </a:rPr>
              <a:t>March 7, 2014</a:t>
            </a:r>
            <a:endParaRPr lang="en-US" dirty="0">
              <a:solidFill>
                <a:srgbClr val="000000">
                  <a:tint val="75000"/>
                </a:srgbClr>
              </a:solidFill>
              <a:latin typeface="Arial"/>
            </a:endParaRPr>
          </a:p>
        </p:txBody>
      </p:sp>
      <p:sp>
        <p:nvSpPr>
          <p:cNvPr id="5" name="Footer Placeholder 4"/>
          <p:cNvSpPr>
            <a:spLocks noGrp="1"/>
          </p:cNvSpPr>
          <p:nvPr>
            <p:ph type="ftr" sz="quarter" idx="13"/>
          </p:nvPr>
        </p:nvSpPr>
        <p:spPr>
          <a:xfrm>
            <a:off x="3886200" y="6356350"/>
            <a:ext cx="4343400" cy="365125"/>
          </a:xfrm>
        </p:spPr>
        <p:txBody>
          <a:bodyPr/>
          <a:lstStyle/>
          <a:p>
            <a:r>
              <a:rPr lang="en-US" smtClean="0">
                <a:solidFill>
                  <a:srgbClr val="000000">
                    <a:tint val="75000"/>
                  </a:srgbClr>
                </a:solidFill>
                <a:latin typeface="Arial"/>
              </a:rPr>
              <a:t>Cornell University:  LEPP Journal Club</a:t>
            </a:r>
            <a:endParaRPr lang="en-US" dirty="0">
              <a:solidFill>
                <a:srgbClr val="000000">
                  <a:tint val="75000"/>
                </a:srgbClr>
              </a:solidFill>
              <a:latin typeface="Arial"/>
            </a:endParaRPr>
          </a:p>
        </p:txBody>
      </p:sp>
    </p:spTree>
    <p:extLst>
      <p:ext uri="{BB962C8B-B14F-4D97-AF65-F5344CB8AC3E}">
        <p14:creationId xmlns:p14="http://schemas.microsoft.com/office/powerpoint/2010/main" val="2641523121"/>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23724737"/>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248475485"/>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36438424"/>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p:spPr>
        <p:txBody>
          <a:bodyPr lIns="432000"/>
          <a:lstStyle>
            <a:lvl1pPr>
              <a:defRPr b="1" baseline="0">
                <a:solidFill>
                  <a:srgbClr val="FF0000"/>
                </a:solidFill>
              </a:defRPr>
            </a:lvl1pPr>
          </a:lstStyle>
          <a:p>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***INSTRUCTIONS ON HOW TO APPLY IMAGE MASKING TO SLIDE LAYOUT***</a:t>
            </a:r>
            <a:br>
              <a:rPr lang="en-CA" dirty="0" smtClean="0"/>
            </a:br>
            <a:r>
              <a:rPr lang="en-CA" dirty="0" smtClean="0"/>
              <a:t>STEP 1: Click icon to insert image</a:t>
            </a:r>
            <a:br>
              <a:rPr lang="en-CA" dirty="0" smtClean="0"/>
            </a:br>
            <a:r>
              <a:rPr lang="en-CA" dirty="0" smtClean="0"/>
              <a:t>STEP 2: Once image is inserted, right-click image, and choose ‘Send to Back’</a:t>
            </a:r>
          </a:p>
        </p:txBody>
      </p:sp>
      <p:sp>
        <p:nvSpPr>
          <p:cNvPr id="4" name="Title 3"/>
          <p:cNvSpPr>
            <a:spLocks noGrp="1"/>
          </p:cNvSpPr>
          <p:nvPr>
            <p:ph type="title"/>
          </p:nvPr>
        </p:nvSpPr>
        <p:spPr/>
        <p:txBody>
          <a:bodyPr/>
          <a:lstStyle/>
          <a:p>
            <a:r>
              <a:rPr lang="en-US" smtClean="0"/>
              <a:t>Click to edit Master title style</a:t>
            </a:r>
            <a:endParaRPr lang="en-CA" dirty="0"/>
          </a:p>
        </p:txBody>
      </p:sp>
    </p:spTree>
    <p:extLst>
      <p:ext uri="{BB962C8B-B14F-4D97-AF65-F5344CB8AC3E}">
        <p14:creationId xmlns:p14="http://schemas.microsoft.com/office/powerpoint/2010/main" val="3731469738"/>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646170"/>
            <a:ext cx="7989887" cy="2187702"/>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4200" b="0">
                <a:solidFill>
                  <a:schemeClr val="bg1"/>
                </a:solidFill>
                <a:latin typeface="Arial" pitchFamily="34" charset="0"/>
                <a:cs typeface="Arial" pitchFamily="34" charset="0"/>
              </a:defRPr>
            </a:lvl1pPr>
          </a:lstStyle>
          <a:p>
            <a:pPr lvl="0"/>
            <a:r>
              <a:rPr lang="en-CA" dirty="0" smtClean="0"/>
              <a:t>Click to edit Master subtitle style</a:t>
            </a:r>
          </a:p>
        </p:txBody>
      </p:sp>
    </p:spTree>
    <p:extLst>
      <p:ext uri="{BB962C8B-B14F-4D97-AF65-F5344CB8AC3E}">
        <p14:creationId xmlns:p14="http://schemas.microsoft.com/office/powerpoint/2010/main" val="28333037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1983122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349599"/>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 name="Title 21"/>
          <p:cNvSpPr>
            <a:spLocks noGrp="1"/>
          </p:cNvSpPr>
          <p:nvPr>
            <p:ph type="title"/>
          </p:nvPr>
        </p:nvSpPr>
        <p:spPr>
          <a:xfrm>
            <a:off x="806450" y="3559283"/>
            <a:ext cx="7556726"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56726"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594603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smtClean="0">
                <a:solidFill>
                  <a:srgbClr val="154D81"/>
                </a:solidFill>
              </a:defRPr>
            </a:lvl1pPr>
          </a:lstStyle>
          <a:p>
            <a:pPr>
              <a:defRPr/>
            </a:pPr>
            <a:r>
              <a:rPr lang="en-US" smtClean="0"/>
              <a:t>March 7, 2014</a:t>
            </a:r>
            <a:endParaRPr lang="en-US"/>
          </a:p>
        </p:txBody>
      </p:sp>
      <p:sp>
        <p:nvSpPr>
          <p:cNvPr id="5" name="Footer Placeholder 4"/>
          <p:cNvSpPr>
            <a:spLocks noGrp="1"/>
          </p:cNvSpPr>
          <p:nvPr>
            <p:ph type="ftr" sz="quarter" idx="11"/>
          </p:nvPr>
        </p:nvSpPr>
        <p:spPr/>
        <p:txBody>
          <a:bodyPr/>
          <a:lstStyle>
            <a:lvl1pPr>
              <a:defRPr sz="900" smtClean="0">
                <a:solidFill>
                  <a:srgbClr val="154D81"/>
                </a:solidFill>
              </a:defRPr>
            </a:lvl1pPr>
          </a:lstStyle>
          <a:p>
            <a:pPr>
              <a:defRPr/>
            </a:pPr>
            <a:r>
              <a:rPr lang="en-US" smtClean="0"/>
              <a:t>Cornell University:  LEPP Journal Club</a:t>
            </a:r>
            <a:endParaRPr lang="en-US" b="1"/>
          </a:p>
        </p:txBody>
      </p:sp>
      <p:sp>
        <p:nvSpPr>
          <p:cNvPr id="6" name="Slide Number Placeholder 5"/>
          <p:cNvSpPr>
            <a:spLocks noGrp="1"/>
          </p:cNvSpPr>
          <p:nvPr>
            <p:ph type="sldNum" sz="quarter" idx="12"/>
          </p:nvPr>
        </p:nvSpPr>
        <p:spPr/>
        <p:txBody>
          <a:bodyPr/>
          <a:lstStyle>
            <a:lvl1pPr>
              <a:defRPr/>
            </a:lvl1pPr>
          </a:lstStyle>
          <a:p>
            <a:fld id="{08BCF3D8-2621-4450-97AD-FE2D10401A8B}" type="slidenum">
              <a:rPr lang="en-US"/>
              <a:pPr/>
              <a:t>‹#›</a:t>
            </a:fld>
            <a:endParaRPr lang="en-US"/>
          </a:p>
        </p:txBody>
      </p:sp>
    </p:spTree>
    <p:extLst>
      <p:ext uri="{BB962C8B-B14F-4D97-AF65-F5344CB8AC3E}">
        <p14:creationId xmlns:p14="http://schemas.microsoft.com/office/powerpoint/2010/main" val="2020443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8125" y="1062704"/>
            <a:ext cx="4251960" cy="492628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3"/>
          </p:nvPr>
        </p:nvSpPr>
        <p:spPr>
          <a:xfrm>
            <a:off x="4643120" y="1062704"/>
            <a:ext cx="4251960" cy="4926287"/>
          </a:xfrm>
          <a:prstGeom prst="rect">
            <a:avLst/>
          </a:prstGeom>
        </p:spPr>
        <p:txBody>
          <a:bodyPr lIns="0" tIns="0" rIns="0" bIns="0"/>
          <a:lstStyle>
            <a:lvl1pPr marL="342900" marR="0" indent="-342900" algn="l" defTabSz="457200" rtl="0" eaLnBrk="1" fontAlgn="base" latinLnBrk="0" hangingPunct="1">
              <a:lnSpc>
                <a:spcPct val="100000"/>
              </a:lnSpc>
              <a:spcBef>
                <a:spcPct val="20000"/>
              </a:spcBef>
              <a:spcAft>
                <a:spcPct val="0"/>
              </a:spcAft>
              <a:buClrTx/>
              <a:buSzTx/>
              <a:buFont typeface="Arial" charset="0"/>
              <a:buChar char="•"/>
              <a:tabLst/>
              <a:defRPr sz="2400">
                <a:solidFill>
                  <a:srgbClr val="404040"/>
                </a:solidFill>
              </a:defRPr>
            </a:lvl1pPr>
            <a:lvl2pPr marL="742950" marR="0" indent="-285750" algn="l" defTabSz="457200" rtl="0" eaLnBrk="1" fontAlgn="base" latinLnBrk="0" hangingPunct="1">
              <a:lnSpc>
                <a:spcPct val="100000"/>
              </a:lnSpc>
              <a:spcBef>
                <a:spcPct val="20000"/>
              </a:spcBef>
              <a:spcAft>
                <a:spcPct val="0"/>
              </a:spcAft>
              <a:buClrTx/>
              <a:buSzTx/>
              <a:buFont typeface="Arial" charset="0"/>
              <a:buChar char="–"/>
              <a:tabLst/>
              <a:defRPr sz="2200">
                <a:solidFill>
                  <a:srgbClr val="404040"/>
                </a:solidFill>
              </a:defRPr>
            </a:lvl2pPr>
            <a:lvl3pPr marL="1143000" marR="0" indent="-228600" algn="l" defTabSz="457200" rtl="0" eaLnBrk="1" fontAlgn="base" latinLnBrk="0" hangingPunct="1">
              <a:lnSpc>
                <a:spcPct val="100000"/>
              </a:lnSpc>
              <a:spcBef>
                <a:spcPct val="20000"/>
              </a:spcBef>
              <a:spcAft>
                <a:spcPct val="0"/>
              </a:spcAft>
              <a:buClrTx/>
              <a:buSzTx/>
              <a:buFont typeface="Arial" charset="0"/>
              <a:buChar char="•"/>
              <a:tabLst/>
              <a:defRPr sz="2000">
                <a:solidFill>
                  <a:srgbClr val="404040"/>
                </a:solidFill>
              </a:defRPr>
            </a:lvl3pPr>
            <a:lvl4pPr marL="1600200" marR="0" indent="-228600" algn="l" defTabSz="457200" rtl="0" eaLnBrk="1" fontAlgn="base" latinLnBrk="0" hangingPunct="1">
              <a:lnSpc>
                <a:spcPct val="100000"/>
              </a:lnSpc>
              <a:spcBef>
                <a:spcPct val="20000"/>
              </a:spcBef>
              <a:spcAft>
                <a:spcPct val="0"/>
              </a:spcAft>
              <a:buClrTx/>
              <a:buSzTx/>
              <a:buFont typeface="Arial" charset="0"/>
              <a:buChar char="–"/>
              <a:tabLst/>
              <a:defRPr sz="1800">
                <a:solidFill>
                  <a:srgbClr val="404040"/>
                </a:solidFill>
              </a:defRPr>
            </a:lvl4pPr>
            <a:lvl5pPr marL="2057400" marR="0" indent="-228600" algn="l" defTabSz="457200" rtl="0" eaLnBrk="1" fontAlgn="base" latinLnBrk="0" hangingPunct="1">
              <a:lnSpc>
                <a:spcPct val="100000"/>
              </a:lnSpc>
              <a:spcBef>
                <a:spcPct val="20000"/>
              </a:spcBef>
              <a:spcAft>
                <a:spcPct val="0"/>
              </a:spcAft>
              <a:buClrTx/>
              <a:buSzTx/>
              <a:buFont typeface="Arial"/>
              <a:buChar char="•"/>
              <a:tabLst/>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4"/>
          </p:nvPr>
        </p:nvSpPr>
        <p:spPr/>
        <p:txBody>
          <a:bodyPr/>
          <a:lstStyle>
            <a:lvl1pPr>
              <a:defRPr sz="900" smtClean="0">
                <a:solidFill>
                  <a:srgbClr val="154D81"/>
                </a:solidFill>
              </a:defRPr>
            </a:lvl1pPr>
          </a:lstStyle>
          <a:p>
            <a:pPr>
              <a:defRPr/>
            </a:pPr>
            <a:r>
              <a:rPr lang="en-US" smtClean="0"/>
              <a:t>March 7, 2014</a:t>
            </a:r>
            <a:endParaRPr lang="en-US"/>
          </a:p>
        </p:txBody>
      </p:sp>
      <p:sp>
        <p:nvSpPr>
          <p:cNvPr id="6" name="Footer Placeholder 4"/>
          <p:cNvSpPr>
            <a:spLocks noGrp="1"/>
          </p:cNvSpPr>
          <p:nvPr>
            <p:ph type="ftr" sz="quarter" idx="15"/>
          </p:nvPr>
        </p:nvSpPr>
        <p:spPr/>
        <p:txBody>
          <a:bodyPr/>
          <a:lstStyle>
            <a:lvl1pPr>
              <a:defRPr sz="900" smtClean="0">
                <a:solidFill>
                  <a:srgbClr val="154D81"/>
                </a:solidFill>
              </a:defRPr>
            </a:lvl1pPr>
          </a:lstStyle>
          <a:p>
            <a:pPr>
              <a:defRPr/>
            </a:pPr>
            <a:r>
              <a:rPr lang="en-US" smtClean="0"/>
              <a:t>Cornell University:  LEPP Journal Club</a:t>
            </a:r>
            <a:endParaRPr lang="en-US" b="1"/>
          </a:p>
        </p:txBody>
      </p:sp>
      <p:sp>
        <p:nvSpPr>
          <p:cNvPr id="7" name="Slide Number Placeholder 5"/>
          <p:cNvSpPr>
            <a:spLocks noGrp="1"/>
          </p:cNvSpPr>
          <p:nvPr>
            <p:ph type="sldNum" sz="quarter" idx="16"/>
          </p:nvPr>
        </p:nvSpPr>
        <p:spPr/>
        <p:txBody>
          <a:bodyPr/>
          <a:lstStyle>
            <a:lvl1pPr>
              <a:defRPr/>
            </a:lvl1pPr>
          </a:lstStyle>
          <a:p>
            <a:fld id="{6703CF0E-B27C-4FC4-B603-D9213D7A7700}" type="slidenum">
              <a:rPr lang="en-US"/>
              <a:pPr/>
              <a:t>‹#›</a:t>
            </a:fld>
            <a:endParaRPr lang="en-US"/>
          </a:p>
        </p:txBody>
      </p:sp>
    </p:spTree>
    <p:extLst>
      <p:ext uri="{BB962C8B-B14F-4D97-AF65-F5344CB8AC3E}">
        <p14:creationId xmlns:p14="http://schemas.microsoft.com/office/powerpoint/2010/main" val="2869089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067154"/>
            <a:ext cx="4206240" cy="639762"/>
          </a:xfrm>
          <a:prstGeom prst="rect">
            <a:avLst/>
          </a:prstGeom>
        </p:spPr>
        <p:txBody>
          <a:bodyPr lIns="0" tIns="0" rIns="0" bIns="0" anchor="b"/>
          <a:lstStyle>
            <a:lvl1pPr marL="0" indent="0">
              <a:buNone/>
              <a:defRPr sz="2000" b="0" i="0">
                <a:solidFill>
                  <a:srgbClr val="4040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2"/>
          <p:cNvSpPr>
            <a:spLocks noGrp="1"/>
          </p:cNvSpPr>
          <p:nvPr>
            <p:ph sz="half" idx="13"/>
          </p:nvPr>
        </p:nvSpPr>
        <p:spPr>
          <a:xfrm>
            <a:off x="228601" y="1831474"/>
            <a:ext cx="4206240" cy="415751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2"/>
          <p:cNvSpPr>
            <a:spLocks noGrp="1"/>
          </p:cNvSpPr>
          <p:nvPr>
            <p:ph type="body" idx="14"/>
          </p:nvPr>
        </p:nvSpPr>
        <p:spPr>
          <a:xfrm>
            <a:off x="4709160" y="1067154"/>
            <a:ext cx="4206240" cy="639762"/>
          </a:xfrm>
          <a:prstGeom prst="rect">
            <a:avLst/>
          </a:prstGeom>
        </p:spPr>
        <p:txBody>
          <a:bodyPr lIns="0" tIns="0" rIns="0" bIns="0" anchor="b"/>
          <a:lstStyle>
            <a:lvl1pPr marL="0" indent="0">
              <a:buNone/>
              <a:defRPr sz="2000" b="0" i="0">
                <a:solidFill>
                  <a:srgbClr val="40404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4" name="Content Placeholder 2"/>
          <p:cNvSpPr>
            <a:spLocks noGrp="1"/>
          </p:cNvSpPr>
          <p:nvPr>
            <p:ph sz="half" idx="15"/>
          </p:nvPr>
        </p:nvSpPr>
        <p:spPr>
          <a:xfrm>
            <a:off x="4709161" y="1831474"/>
            <a:ext cx="4206240" cy="415751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6"/>
          </p:nvPr>
        </p:nvSpPr>
        <p:spPr/>
        <p:txBody>
          <a:bodyPr/>
          <a:lstStyle>
            <a:lvl1pPr>
              <a:defRPr sz="900" smtClean="0">
                <a:solidFill>
                  <a:srgbClr val="154D81"/>
                </a:solidFill>
              </a:defRPr>
            </a:lvl1pPr>
          </a:lstStyle>
          <a:p>
            <a:pPr>
              <a:defRPr/>
            </a:pPr>
            <a:r>
              <a:rPr lang="en-US" smtClean="0"/>
              <a:t>March 7, 2014</a:t>
            </a:r>
            <a:endParaRPr lang="en-US"/>
          </a:p>
        </p:txBody>
      </p:sp>
      <p:sp>
        <p:nvSpPr>
          <p:cNvPr id="8" name="Footer Placeholder 4"/>
          <p:cNvSpPr>
            <a:spLocks noGrp="1"/>
          </p:cNvSpPr>
          <p:nvPr>
            <p:ph type="ftr" sz="quarter" idx="17"/>
          </p:nvPr>
        </p:nvSpPr>
        <p:spPr/>
        <p:txBody>
          <a:bodyPr/>
          <a:lstStyle>
            <a:lvl1pPr>
              <a:defRPr sz="900" smtClean="0">
                <a:solidFill>
                  <a:srgbClr val="154D81"/>
                </a:solidFill>
              </a:defRPr>
            </a:lvl1pPr>
          </a:lstStyle>
          <a:p>
            <a:pPr>
              <a:defRPr/>
            </a:pPr>
            <a:r>
              <a:rPr lang="en-US" smtClean="0"/>
              <a:t>Cornell University:  LEPP Journal Club</a:t>
            </a:r>
            <a:endParaRPr lang="en-US" b="1"/>
          </a:p>
        </p:txBody>
      </p:sp>
      <p:sp>
        <p:nvSpPr>
          <p:cNvPr id="9" name="Slide Number Placeholder 5"/>
          <p:cNvSpPr>
            <a:spLocks noGrp="1"/>
          </p:cNvSpPr>
          <p:nvPr>
            <p:ph type="sldNum" sz="quarter" idx="18"/>
          </p:nvPr>
        </p:nvSpPr>
        <p:spPr/>
        <p:txBody>
          <a:bodyPr/>
          <a:lstStyle>
            <a:lvl1pPr>
              <a:defRPr/>
            </a:lvl1pPr>
          </a:lstStyle>
          <a:p>
            <a:fld id="{7FE82812-6661-4338-9C05-E19D2470196C}" type="slidenum">
              <a:rPr lang="en-US"/>
              <a:pPr/>
              <a:t>‹#›</a:t>
            </a:fld>
            <a:endParaRPr lang="en-US"/>
          </a:p>
        </p:txBody>
      </p:sp>
    </p:spTree>
    <p:extLst>
      <p:ext uri="{BB962C8B-B14F-4D97-AF65-F5344CB8AC3E}">
        <p14:creationId xmlns:p14="http://schemas.microsoft.com/office/powerpoint/2010/main" val="2881446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9" name="Picture Placeholder 9"/>
          <p:cNvSpPr>
            <a:spLocks noGrp="1"/>
          </p:cNvSpPr>
          <p:nvPr>
            <p:ph type="pic" sz="quarter" idx="10"/>
          </p:nvPr>
        </p:nvSpPr>
        <p:spPr>
          <a:xfrm>
            <a:off x="228600" y="1076561"/>
            <a:ext cx="4249326" cy="3529968"/>
          </a:xfrm>
          <a:prstGeom prst="rect">
            <a:avLst/>
          </a:prstGeom>
        </p:spPr>
        <p:txBody>
          <a:bodyPr lIns="0" tIns="0" rIns="0" bIns="0"/>
          <a:lstStyle>
            <a:lvl1pPr>
              <a:defRPr sz="1600">
                <a:solidFill>
                  <a:srgbClr val="404040"/>
                </a:solidFill>
              </a:defRPr>
            </a:lvl1pPr>
          </a:lstStyle>
          <a:p>
            <a:pPr lvl="0"/>
            <a:r>
              <a:rPr lang="en-US" noProof="0" smtClean="0"/>
              <a:t>Click icon to add picture</a:t>
            </a:r>
            <a:endParaRPr lang="en-US" noProof="0" dirty="0"/>
          </a:p>
        </p:txBody>
      </p:sp>
      <p:sp>
        <p:nvSpPr>
          <p:cNvPr id="12" name="Picture Placeholder 9"/>
          <p:cNvSpPr>
            <a:spLocks noGrp="1"/>
          </p:cNvSpPr>
          <p:nvPr>
            <p:ph type="pic" sz="quarter" idx="11"/>
          </p:nvPr>
        </p:nvSpPr>
        <p:spPr>
          <a:xfrm>
            <a:off x="4666074" y="1076561"/>
            <a:ext cx="4249325" cy="3529968"/>
          </a:xfrm>
          <a:prstGeom prst="rect">
            <a:avLst/>
          </a:prstGeom>
        </p:spPr>
        <p:txBody>
          <a:bodyPr lIns="0" tIns="0" rIns="0" bIns="0"/>
          <a:lstStyle>
            <a:lvl1pPr>
              <a:defRPr sz="1600">
                <a:solidFill>
                  <a:srgbClr val="404040"/>
                </a:solidFill>
              </a:defRPr>
            </a:lvl1pPr>
          </a:lstStyle>
          <a:p>
            <a:pPr lvl="0"/>
            <a:r>
              <a:rPr lang="en-US" noProof="0" smtClean="0"/>
              <a:t>Click icon to add picture</a:t>
            </a:r>
            <a:endParaRPr lang="en-US" noProof="0" dirty="0"/>
          </a:p>
        </p:txBody>
      </p:sp>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66074" y="4765101"/>
            <a:ext cx="424932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4"/>
          </p:nvPr>
        </p:nvSpPr>
        <p:spPr/>
        <p:txBody>
          <a:bodyPr/>
          <a:lstStyle>
            <a:lvl1pPr>
              <a:defRPr sz="900" smtClean="0">
                <a:solidFill>
                  <a:srgbClr val="154D81"/>
                </a:solidFill>
              </a:defRPr>
            </a:lvl1pPr>
          </a:lstStyle>
          <a:p>
            <a:pPr>
              <a:defRPr/>
            </a:pPr>
            <a:r>
              <a:rPr lang="en-US" smtClean="0"/>
              <a:t>March 7, 2014</a:t>
            </a:r>
            <a:endParaRPr lang="en-US"/>
          </a:p>
        </p:txBody>
      </p:sp>
      <p:sp>
        <p:nvSpPr>
          <p:cNvPr id="8" name="Footer Placeholder 4"/>
          <p:cNvSpPr>
            <a:spLocks noGrp="1"/>
          </p:cNvSpPr>
          <p:nvPr>
            <p:ph type="ftr" sz="quarter" idx="15"/>
          </p:nvPr>
        </p:nvSpPr>
        <p:spPr/>
        <p:txBody>
          <a:bodyPr/>
          <a:lstStyle>
            <a:lvl1pPr>
              <a:defRPr sz="900" smtClean="0">
                <a:solidFill>
                  <a:srgbClr val="154D81"/>
                </a:solidFill>
              </a:defRPr>
            </a:lvl1pPr>
          </a:lstStyle>
          <a:p>
            <a:pPr>
              <a:defRPr/>
            </a:pPr>
            <a:r>
              <a:rPr lang="en-US" smtClean="0"/>
              <a:t>Cornell University:  LEPP Journal Club</a:t>
            </a:r>
            <a:endParaRPr lang="en-US" b="1"/>
          </a:p>
        </p:txBody>
      </p:sp>
      <p:sp>
        <p:nvSpPr>
          <p:cNvPr id="10" name="Slide Number Placeholder 5"/>
          <p:cNvSpPr>
            <a:spLocks noGrp="1"/>
          </p:cNvSpPr>
          <p:nvPr>
            <p:ph type="sldNum" sz="quarter" idx="16"/>
          </p:nvPr>
        </p:nvSpPr>
        <p:spPr/>
        <p:txBody>
          <a:bodyPr/>
          <a:lstStyle>
            <a:lvl1pPr>
              <a:defRPr/>
            </a:lvl1pPr>
          </a:lstStyle>
          <a:p>
            <a:fld id="{2A08460B-877A-404A-A1FD-1459A97D00AF}" type="slidenum">
              <a:rPr lang="en-US"/>
              <a:pPr/>
              <a:t>‹#›</a:t>
            </a:fld>
            <a:endParaRPr lang="en-US"/>
          </a:p>
        </p:txBody>
      </p:sp>
    </p:spTree>
    <p:extLst>
      <p:ext uri="{BB962C8B-B14F-4D97-AF65-F5344CB8AC3E}">
        <p14:creationId xmlns:p14="http://schemas.microsoft.com/office/powerpoint/2010/main" val="334288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8600" y="1058461"/>
            <a:ext cx="8686799" cy="4972451"/>
          </a:xfrm>
          <a:prstGeom prst="rect">
            <a:avLst/>
          </a:prstGeom>
        </p:spPr>
        <p:txBody>
          <a:bodyPr lIns="0" tIns="0" rIns="0" bIns="0"/>
          <a:lstStyle>
            <a:lvl1pPr>
              <a:defRPr sz="1600">
                <a:solidFill>
                  <a:srgbClr val="404040"/>
                </a:solidFill>
              </a:defRPr>
            </a:lvl1pPr>
          </a:lstStyle>
          <a:p>
            <a:pPr lvl="0"/>
            <a:r>
              <a:rPr lang="en-US" noProof="0" smtClean="0"/>
              <a:t>Click icon to add picture</a:t>
            </a:r>
            <a:endParaRPr lang="en-US" noProof="0" dirty="0"/>
          </a:p>
        </p:txBody>
      </p:sp>
      <p:sp>
        <p:nvSpPr>
          <p:cNvPr id="8"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4" name="Date Placeholder 3"/>
          <p:cNvSpPr>
            <a:spLocks noGrp="1"/>
          </p:cNvSpPr>
          <p:nvPr>
            <p:ph type="dt" sz="half" idx="11"/>
          </p:nvPr>
        </p:nvSpPr>
        <p:spPr/>
        <p:txBody>
          <a:bodyPr/>
          <a:lstStyle>
            <a:lvl1pPr>
              <a:defRPr sz="900" smtClean="0">
                <a:solidFill>
                  <a:srgbClr val="154D81"/>
                </a:solidFill>
              </a:defRPr>
            </a:lvl1pPr>
          </a:lstStyle>
          <a:p>
            <a:pPr>
              <a:defRPr/>
            </a:pPr>
            <a:r>
              <a:rPr lang="en-US" smtClean="0"/>
              <a:t>March 7, 2014</a:t>
            </a:r>
            <a:endParaRPr lang="en-US"/>
          </a:p>
        </p:txBody>
      </p:sp>
      <p:sp>
        <p:nvSpPr>
          <p:cNvPr id="5" name="Footer Placeholder 4"/>
          <p:cNvSpPr>
            <a:spLocks noGrp="1"/>
          </p:cNvSpPr>
          <p:nvPr>
            <p:ph type="ftr" sz="quarter" idx="12"/>
          </p:nvPr>
        </p:nvSpPr>
        <p:spPr/>
        <p:txBody>
          <a:bodyPr/>
          <a:lstStyle>
            <a:lvl1pPr>
              <a:defRPr sz="900" smtClean="0">
                <a:solidFill>
                  <a:srgbClr val="154D81"/>
                </a:solidFill>
              </a:defRPr>
            </a:lvl1pPr>
          </a:lstStyle>
          <a:p>
            <a:pPr>
              <a:defRPr/>
            </a:pPr>
            <a:r>
              <a:rPr lang="en-US" smtClean="0"/>
              <a:t>Cornell University:  LEPP Journal Club</a:t>
            </a:r>
            <a:endParaRPr lang="en-US" b="1"/>
          </a:p>
        </p:txBody>
      </p:sp>
      <p:sp>
        <p:nvSpPr>
          <p:cNvPr id="6" name="Slide Number Placeholder 5"/>
          <p:cNvSpPr>
            <a:spLocks noGrp="1"/>
          </p:cNvSpPr>
          <p:nvPr>
            <p:ph type="sldNum" sz="quarter" idx="13"/>
          </p:nvPr>
        </p:nvSpPr>
        <p:spPr/>
        <p:txBody>
          <a:bodyPr/>
          <a:lstStyle>
            <a:lvl1pPr>
              <a:defRPr/>
            </a:lvl1pPr>
          </a:lstStyle>
          <a:p>
            <a:fld id="{72215B93-0F7C-492C-9D6B-445103D4CD0E}" type="slidenum">
              <a:rPr lang="en-US"/>
              <a:pPr/>
              <a:t>‹#›</a:t>
            </a:fld>
            <a:endParaRPr lang="en-US"/>
          </a:p>
        </p:txBody>
      </p:sp>
    </p:spTree>
    <p:extLst>
      <p:ext uri="{BB962C8B-B14F-4D97-AF65-F5344CB8AC3E}">
        <p14:creationId xmlns:p14="http://schemas.microsoft.com/office/powerpoint/2010/main" val="3629629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62123"/>
            <a:ext cx="3027894" cy="4968790"/>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62124"/>
            <a:ext cx="5420360" cy="4968789"/>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sz="900" dirty="0" smtClean="0">
                <a:solidFill>
                  <a:srgbClr val="154D81"/>
                </a:solidFill>
              </a:defRPr>
            </a:lvl1pPr>
          </a:lstStyle>
          <a:p>
            <a:pPr>
              <a:defRPr/>
            </a:pPr>
            <a:r>
              <a:rPr lang="en-US" smtClean="0"/>
              <a:t>March 7, 2014</a:t>
            </a:r>
            <a:endParaRPr lang="en-US"/>
          </a:p>
        </p:txBody>
      </p:sp>
      <p:sp>
        <p:nvSpPr>
          <p:cNvPr id="6" name="Footer Placeholder 4"/>
          <p:cNvSpPr>
            <a:spLocks noGrp="1"/>
          </p:cNvSpPr>
          <p:nvPr>
            <p:ph type="ftr" sz="quarter" idx="17"/>
          </p:nvPr>
        </p:nvSpPr>
        <p:spPr/>
        <p:txBody>
          <a:bodyPr/>
          <a:lstStyle>
            <a:lvl1pPr>
              <a:defRPr sz="900" dirty="0" smtClean="0">
                <a:solidFill>
                  <a:srgbClr val="154D81"/>
                </a:solidFill>
              </a:defRPr>
            </a:lvl1pPr>
          </a:lstStyle>
          <a:p>
            <a:pPr>
              <a:defRPr/>
            </a:pPr>
            <a:r>
              <a:rPr lang="en-US" smtClean="0"/>
              <a:t>Cornell University:  LEPP Journal Club</a:t>
            </a:r>
            <a:endParaRPr lang="en-US" b="1"/>
          </a:p>
        </p:txBody>
      </p:sp>
      <p:sp>
        <p:nvSpPr>
          <p:cNvPr id="7" name="Slide Number Placeholder 5"/>
          <p:cNvSpPr>
            <a:spLocks noGrp="1"/>
          </p:cNvSpPr>
          <p:nvPr>
            <p:ph type="sldNum" sz="quarter" idx="18"/>
          </p:nvPr>
        </p:nvSpPr>
        <p:spPr/>
        <p:txBody>
          <a:bodyPr/>
          <a:lstStyle>
            <a:lvl1pPr>
              <a:defRPr/>
            </a:lvl1pPr>
          </a:lstStyle>
          <a:p>
            <a:fld id="{97759CEA-C296-43DD-BADA-CBC5774498B8}" type="slidenum">
              <a:rPr lang="en-US"/>
              <a:pPr/>
              <a:t>‹#›</a:t>
            </a:fld>
            <a:endParaRPr lang="en-US"/>
          </a:p>
        </p:txBody>
      </p:sp>
    </p:spTree>
    <p:extLst>
      <p:ext uri="{BB962C8B-B14F-4D97-AF65-F5344CB8AC3E}">
        <p14:creationId xmlns:p14="http://schemas.microsoft.com/office/powerpoint/2010/main" val="102910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67154"/>
            <a:ext cx="8700851" cy="3664538"/>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1"/>
          <p:cNvSpPr>
            <a:spLocks noGrp="1"/>
          </p:cNvSpPr>
          <p:nvPr>
            <p:ph type="title"/>
          </p:nvPr>
        </p:nvSpPr>
        <p:spPr>
          <a:xfrm>
            <a:off x="228600" y="267565"/>
            <a:ext cx="8686800" cy="477838"/>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sz="900" dirty="0" smtClean="0">
                <a:solidFill>
                  <a:srgbClr val="154D81"/>
                </a:solidFill>
              </a:defRPr>
            </a:lvl1pPr>
          </a:lstStyle>
          <a:p>
            <a:pPr>
              <a:defRPr/>
            </a:pPr>
            <a:r>
              <a:rPr lang="en-US" smtClean="0"/>
              <a:t>March 7, 2014</a:t>
            </a:r>
            <a:endParaRPr lang="en-US"/>
          </a:p>
        </p:txBody>
      </p:sp>
      <p:sp>
        <p:nvSpPr>
          <p:cNvPr id="6" name="Footer Placeholder 4"/>
          <p:cNvSpPr>
            <a:spLocks noGrp="1"/>
          </p:cNvSpPr>
          <p:nvPr>
            <p:ph type="ftr" sz="quarter" idx="11"/>
          </p:nvPr>
        </p:nvSpPr>
        <p:spPr/>
        <p:txBody>
          <a:bodyPr/>
          <a:lstStyle>
            <a:lvl1pPr>
              <a:defRPr sz="900" smtClean="0">
                <a:solidFill>
                  <a:srgbClr val="154D81"/>
                </a:solidFill>
              </a:defRPr>
            </a:lvl1pPr>
          </a:lstStyle>
          <a:p>
            <a:pPr>
              <a:defRPr/>
            </a:pPr>
            <a:r>
              <a:rPr lang="en-US" smtClean="0"/>
              <a:t>Cornell University:  LEPP Journal Club</a:t>
            </a:r>
            <a:endParaRPr lang="en-US" b="1"/>
          </a:p>
        </p:txBody>
      </p:sp>
      <p:sp>
        <p:nvSpPr>
          <p:cNvPr id="7" name="Slide Number Placeholder 5"/>
          <p:cNvSpPr>
            <a:spLocks noGrp="1"/>
          </p:cNvSpPr>
          <p:nvPr>
            <p:ph type="sldNum" sz="quarter" idx="12"/>
          </p:nvPr>
        </p:nvSpPr>
        <p:spPr/>
        <p:txBody>
          <a:bodyPr/>
          <a:lstStyle>
            <a:lvl1pPr>
              <a:defRPr/>
            </a:lvl1pPr>
          </a:lstStyle>
          <a:p>
            <a:fld id="{D5937B10-E63D-4666-BD94-4065D6BE562C}" type="slidenum">
              <a:rPr lang="en-US"/>
              <a:pPr/>
              <a:t>‹#›</a:t>
            </a:fld>
            <a:endParaRPr lang="en-US"/>
          </a:p>
        </p:txBody>
      </p:sp>
    </p:spTree>
    <p:extLst>
      <p:ext uri="{BB962C8B-B14F-4D97-AF65-F5344CB8AC3E}">
        <p14:creationId xmlns:p14="http://schemas.microsoft.com/office/powerpoint/2010/main" val="2334111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762000"/>
          </a:xfrm>
          <a:prstGeom prst="rect">
            <a:avLst/>
          </a:prstGeom>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p:txBody>
          <a:bodyPr/>
          <a:lstStyle>
            <a:lvl1pPr>
              <a:defRPr smtClean="0"/>
            </a:lvl1pPr>
          </a:lstStyle>
          <a:p>
            <a:pPr>
              <a:defRPr/>
            </a:pPr>
            <a:r>
              <a:rPr lang="en-US" smtClean="0"/>
              <a:t>Cornell University:  LEPP Journal Club</a:t>
            </a:r>
            <a:endParaRPr lang="en-US" dirty="0"/>
          </a:p>
        </p:txBody>
      </p:sp>
      <p:sp>
        <p:nvSpPr>
          <p:cNvPr id="4" name="Rectangle 17"/>
          <p:cNvSpPr>
            <a:spLocks noGrp="1" noChangeArrowheads="1"/>
          </p:cNvSpPr>
          <p:nvPr>
            <p:ph type="sldNum" sz="quarter" idx="11"/>
          </p:nvPr>
        </p:nvSpPr>
        <p:spPr>
          <a:xfrm>
            <a:off x="8610600" y="6400800"/>
            <a:ext cx="457200" cy="381000"/>
          </a:xfrm>
        </p:spPr>
        <p:txBody>
          <a:bodyPr/>
          <a:lstStyle>
            <a:lvl1pPr>
              <a:defRPr sz="1400">
                <a:solidFill>
                  <a:schemeClr val="bg2"/>
                </a:solidFill>
              </a:defRPr>
            </a:lvl1pPr>
          </a:lstStyle>
          <a:p>
            <a:pPr>
              <a:defRPr/>
            </a:pPr>
            <a:fld id="{BB9D9893-15D3-4913-9A31-0D6462667AC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93951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a:t>
            </a:fld>
            <a:endParaRPr lang="en-US"/>
          </a:p>
        </p:txBody>
      </p:sp>
      <p:pic>
        <p:nvPicPr>
          <p:cNvPr id="8" name="Picture 7" descr="Physicsfaca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5208" y="50800"/>
            <a:ext cx="3263392" cy="2235200"/>
          </a:xfrm>
          <a:prstGeom prst="rect">
            <a:avLst/>
          </a:prstGeom>
          <a:effectLst>
            <a:softEdge rad="25400"/>
          </a:effectLst>
        </p:spPr>
      </p:pic>
    </p:spTree>
    <p:extLst>
      <p:ext uri="{BB962C8B-B14F-4D97-AF65-F5344CB8AC3E}">
        <p14:creationId xmlns:p14="http://schemas.microsoft.com/office/powerpoint/2010/main" val="286321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145957" y="6413500"/>
            <a:ext cx="5321300" cy="365125"/>
          </a:xfrm>
        </p:spPr>
        <p:txBody>
          <a:bodyPr/>
          <a:lstStyle/>
          <a:p>
            <a:r>
              <a:rPr lang="en-US" smtClean="0">
                <a:solidFill>
                  <a:prstClr val="black">
                    <a:tint val="75000"/>
                  </a:prstClr>
                </a:solidFill>
                <a:latin typeface="Arial"/>
              </a:rPr>
              <a:t>Cornell University:  LEPP Journal Club</a:t>
            </a:r>
            <a:endParaRPr lang="en-US" dirty="0">
              <a:solidFill>
                <a:prstClr val="black">
                  <a:tint val="75000"/>
                </a:prstClr>
              </a:solidFill>
              <a:latin typeface="Arial"/>
            </a:endParaRPr>
          </a:p>
        </p:txBody>
      </p:sp>
      <p:sp>
        <p:nvSpPr>
          <p:cNvPr id="2" name="Title 1"/>
          <p:cNvSpPr>
            <a:spLocks noGrp="1"/>
          </p:cNvSpPr>
          <p:nvPr>
            <p:ph type="ctrTitle"/>
          </p:nvPr>
        </p:nvSpPr>
        <p:spPr>
          <a:xfrm>
            <a:off x="1371600" y="1190625"/>
            <a:ext cx="7772400" cy="2695575"/>
          </a:xfrm>
        </p:spPr>
        <p:txBody>
          <a:bodyPr anchor="t"/>
          <a:lstStyle>
            <a:lvl1pPr algn="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77724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704097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37271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56802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84732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60198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84865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28455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89533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649293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7786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March 7, 2014</a:t>
            </a:r>
            <a:endParaRPr lang="en-US"/>
          </a:p>
        </p:txBody>
      </p:sp>
      <p:sp>
        <p:nvSpPr>
          <p:cNvPr id="6" name="Footer Placeholder 5"/>
          <p:cNvSpPr>
            <a:spLocks noGrp="1"/>
          </p:cNvSpPr>
          <p:nvPr>
            <p:ph type="ftr" sz="quarter" idx="11"/>
          </p:nvPr>
        </p:nvSpPr>
        <p:spPr/>
        <p:txBody>
          <a:bodyPr/>
          <a:lstStyle/>
          <a:p>
            <a:r>
              <a:rPr lang="en-US" smtClean="0"/>
              <a:t>Cornell University:  LEPP Journal Club</a:t>
            </a:r>
            <a:endParaRPr lang="en-US"/>
          </a:p>
        </p:txBody>
      </p:sp>
      <p:sp>
        <p:nvSpPr>
          <p:cNvPr id="7" name="Slide Number Placeholder 6"/>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2931079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559784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145957" y="6413500"/>
            <a:ext cx="5321300" cy="365125"/>
          </a:xfrm>
        </p:spPr>
        <p:txBody>
          <a:bodyPr/>
          <a:lstStyle/>
          <a:p>
            <a:r>
              <a:rPr lang="en-US" smtClean="0">
                <a:solidFill>
                  <a:prstClr val="black">
                    <a:tint val="75000"/>
                  </a:prstClr>
                </a:solidFill>
                <a:latin typeface="Arial"/>
              </a:rPr>
              <a:t>Cornell University:  LEPP Journal Club</a:t>
            </a:r>
            <a:endParaRPr lang="en-US" dirty="0">
              <a:solidFill>
                <a:prstClr val="black">
                  <a:tint val="75000"/>
                </a:prstClr>
              </a:solidFill>
              <a:latin typeface="Arial"/>
            </a:endParaRPr>
          </a:p>
        </p:txBody>
      </p:sp>
      <p:sp>
        <p:nvSpPr>
          <p:cNvPr id="2" name="Title 1"/>
          <p:cNvSpPr>
            <a:spLocks noGrp="1"/>
          </p:cNvSpPr>
          <p:nvPr>
            <p:ph type="ctrTitle"/>
          </p:nvPr>
        </p:nvSpPr>
        <p:spPr>
          <a:xfrm>
            <a:off x="1371600" y="1190625"/>
            <a:ext cx="7772400" cy="2695575"/>
          </a:xfrm>
        </p:spPr>
        <p:txBody>
          <a:bodyPr anchor="t"/>
          <a:lstStyle>
            <a:lvl1pPr algn="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77724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73231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85692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pic>
        <p:nvPicPr>
          <p:cNvPr id="8" name="Picture 7" descr="Physicsfaca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5208" y="50800"/>
            <a:ext cx="3263392" cy="2235200"/>
          </a:xfrm>
          <a:prstGeom prst="rect">
            <a:avLst/>
          </a:prstGeom>
          <a:effectLst>
            <a:softEdge rad="25400"/>
          </a:effectLst>
        </p:spPr>
      </p:pic>
    </p:spTree>
    <p:extLst>
      <p:ext uri="{BB962C8B-B14F-4D97-AF65-F5344CB8AC3E}">
        <p14:creationId xmlns:p14="http://schemas.microsoft.com/office/powerpoint/2010/main" val="2121958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54149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661202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7811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94388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02377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900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March 7, 2014</a:t>
            </a:r>
            <a:endParaRPr lang="en-US"/>
          </a:p>
        </p:txBody>
      </p:sp>
      <p:sp>
        <p:nvSpPr>
          <p:cNvPr id="8" name="Footer Placeholder 7"/>
          <p:cNvSpPr>
            <a:spLocks noGrp="1"/>
          </p:cNvSpPr>
          <p:nvPr>
            <p:ph type="ftr" sz="quarter" idx="11"/>
          </p:nvPr>
        </p:nvSpPr>
        <p:spPr/>
        <p:txBody>
          <a:bodyPr/>
          <a:lstStyle/>
          <a:p>
            <a:r>
              <a:rPr lang="en-US" smtClean="0"/>
              <a:t>Cornell University:  LEPP Journal Club</a:t>
            </a:r>
            <a:endParaRPr lang="en-US"/>
          </a:p>
        </p:txBody>
      </p:sp>
      <p:sp>
        <p:nvSpPr>
          <p:cNvPr id="9" name="Slide Number Placeholder 8"/>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4257466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223369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89372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96806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45094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4069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49294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56495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66741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9644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017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March 7, 2014</a:t>
            </a:r>
            <a:endParaRPr lang="en-US"/>
          </a:p>
        </p:txBody>
      </p:sp>
      <p:sp>
        <p:nvSpPr>
          <p:cNvPr id="4" name="Footer Placeholder 3"/>
          <p:cNvSpPr>
            <a:spLocks noGrp="1"/>
          </p:cNvSpPr>
          <p:nvPr>
            <p:ph type="ftr" sz="quarter" idx="11"/>
          </p:nvPr>
        </p:nvSpPr>
        <p:spPr/>
        <p:txBody>
          <a:bodyPr/>
          <a:lstStyle/>
          <a:p>
            <a:r>
              <a:rPr lang="en-US" smtClean="0"/>
              <a:t>Cornell University:  LEPP Journal Club</a:t>
            </a:r>
            <a:endParaRPr lang="en-US"/>
          </a:p>
        </p:txBody>
      </p:sp>
      <p:sp>
        <p:nvSpPr>
          <p:cNvPr id="5" name="Slide Number Placeholder 4"/>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4269689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7733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49357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6094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March 7, 2014</a:t>
            </a:r>
            <a:endParaRPr lang="en-US"/>
          </a:p>
        </p:txBody>
      </p:sp>
      <p:sp>
        <p:nvSpPr>
          <p:cNvPr id="3" name="Footer Placeholder 2"/>
          <p:cNvSpPr>
            <a:spLocks noGrp="1"/>
          </p:cNvSpPr>
          <p:nvPr>
            <p:ph type="ftr" sz="quarter" idx="11"/>
          </p:nvPr>
        </p:nvSpPr>
        <p:spPr/>
        <p:txBody>
          <a:bodyPr/>
          <a:lstStyle/>
          <a:p>
            <a:r>
              <a:rPr lang="en-US" smtClean="0"/>
              <a:t>Cornell University:  LEPP Journal Club</a:t>
            </a:r>
            <a:endParaRPr lang="en-US"/>
          </a:p>
        </p:txBody>
      </p:sp>
      <p:sp>
        <p:nvSpPr>
          <p:cNvPr id="4" name="Slide Number Placeholder 3"/>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200756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March 7, 2014</a:t>
            </a:r>
            <a:endParaRPr lang="en-US"/>
          </a:p>
        </p:txBody>
      </p:sp>
      <p:sp>
        <p:nvSpPr>
          <p:cNvPr id="6" name="Footer Placeholder 5"/>
          <p:cNvSpPr>
            <a:spLocks noGrp="1"/>
          </p:cNvSpPr>
          <p:nvPr>
            <p:ph type="ftr" sz="quarter" idx="11"/>
          </p:nvPr>
        </p:nvSpPr>
        <p:spPr/>
        <p:txBody>
          <a:bodyPr/>
          <a:lstStyle/>
          <a:p>
            <a:r>
              <a:rPr lang="en-US" smtClean="0"/>
              <a:t>Cornell University:  LEPP Journal Club</a:t>
            </a:r>
            <a:endParaRPr lang="en-US"/>
          </a:p>
        </p:txBody>
      </p:sp>
      <p:sp>
        <p:nvSpPr>
          <p:cNvPr id="7" name="Slide Number Placeholder 6"/>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95693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March 7, 2014</a:t>
            </a:r>
            <a:endParaRPr lang="en-US"/>
          </a:p>
        </p:txBody>
      </p:sp>
      <p:sp>
        <p:nvSpPr>
          <p:cNvPr id="6" name="Footer Placeholder 5"/>
          <p:cNvSpPr>
            <a:spLocks noGrp="1"/>
          </p:cNvSpPr>
          <p:nvPr>
            <p:ph type="ftr" sz="quarter" idx="11"/>
          </p:nvPr>
        </p:nvSpPr>
        <p:spPr/>
        <p:txBody>
          <a:bodyPr/>
          <a:lstStyle/>
          <a:p>
            <a:r>
              <a:rPr lang="en-US" smtClean="0"/>
              <a:t>Cornell University:  LEPP Journal Club</a:t>
            </a:r>
            <a:endParaRPr lang="en-US"/>
          </a:p>
        </p:txBody>
      </p:sp>
      <p:sp>
        <p:nvSpPr>
          <p:cNvPr id="7" name="Slide Number Placeholder 6"/>
          <p:cNvSpPr>
            <a:spLocks noGrp="1"/>
          </p:cNvSpPr>
          <p:nvPr>
            <p:ph type="sldNum" sz="quarter" idx="12"/>
          </p:nvPr>
        </p:nvSpPr>
        <p:spPr/>
        <p:txBody>
          <a:bodyPr/>
          <a:lstStyle/>
          <a:p>
            <a:fld id="{98817235-C917-8F48-A936-FEF3725D9AF4}" type="slidenum">
              <a:rPr lang="en-US" smtClean="0"/>
              <a:t>‹#›</a:t>
            </a:fld>
            <a:endParaRPr lang="en-US"/>
          </a:p>
        </p:txBody>
      </p:sp>
    </p:spTree>
    <p:extLst>
      <p:ext uri="{BB962C8B-B14F-4D97-AF65-F5344CB8AC3E}">
        <p14:creationId xmlns:p14="http://schemas.microsoft.com/office/powerpoint/2010/main" val="1833824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theme" Target="../theme/theme3.xml"/><Relationship Id="rId11" Type="http://schemas.openxmlformats.org/officeDocument/2006/relationships/image" Target="../media/image12.emf"/><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4.xml"/><Relationship Id="rId13" Type="http://schemas.openxmlformats.org/officeDocument/2006/relationships/image" Target="../media/image14.png"/><Relationship Id="rId14" Type="http://schemas.openxmlformats.org/officeDocument/2006/relationships/image" Target="../media/image2.emf"/><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theme" Target="../theme/theme5.xml"/><Relationship Id="rId13" Type="http://schemas.openxmlformats.org/officeDocument/2006/relationships/image" Target="../media/image1.jpeg"/><Relationship Id="rId14" Type="http://schemas.openxmlformats.org/officeDocument/2006/relationships/image" Target="../media/image2.emf"/><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theme" Target="../theme/theme6.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0" y="0"/>
            <a:ext cx="9156700" cy="6858000"/>
            <a:chOff x="0" y="0"/>
            <a:chExt cx="9156700" cy="6858000"/>
          </a:xfrm>
        </p:grpSpPr>
        <p:pic>
          <p:nvPicPr>
            <p:cNvPr id="10" name="Picture 24" descr="C:\Documents and Settings\kevin.XENOLAND\My Documents\fnalppt\sub-pages\Fermi_Blue_subpage.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7500" r="16667"/>
            <a:stretch/>
          </p:blipFill>
          <p:spPr bwMode="auto">
            <a:xfrm>
              <a:off x="7467257" y="0"/>
              <a:ext cx="16894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C:\Documents and Settings\kevin.XENOLAND\My Documents\fnalppt\sub-pages\Fermi_Blue_subpage.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r="16805"/>
            <a:stretch/>
          </p:blipFill>
          <p:spPr bwMode="auto">
            <a:xfrm>
              <a:off x="0" y="0"/>
              <a:ext cx="760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FermilabLogo_White].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7257" y="6489487"/>
            <a:ext cx="1628790" cy="295488"/>
          </a:xfrm>
          <a:prstGeom prst="rect">
            <a:avLst/>
          </a:prstGeom>
        </p:spPr>
      </p:pic>
      <p:sp>
        <p:nvSpPr>
          <p:cNvPr id="2" name="Title Placeholder 1"/>
          <p:cNvSpPr>
            <a:spLocks noGrp="1"/>
          </p:cNvSpPr>
          <p:nvPr>
            <p:ph type="title"/>
          </p:nvPr>
        </p:nvSpPr>
        <p:spPr>
          <a:xfrm>
            <a:off x="165100" y="96838"/>
            <a:ext cx="8064500" cy="95408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5100" y="1050926"/>
            <a:ext cx="8921750" cy="53625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4401" y="6426200"/>
            <a:ext cx="1472856" cy="365125"/>
          </a:xfrm>
          <a:prstGeom prst="rect">
            <a:avLst/>
          </a:prstGeom>
        </p:spPr>
        <p:txBody>
          <a:bodyPr vert="horz" lIns="91440" tIns="45720" rIns="91440" bIns="45720" rtlCol="0" anchor="b"/>
          <a:lstStyle>
            <a:lvl1pPr algn="r">
              <a:defRPr sz="1400">
                <a:solidFill>
                  <a:schemeClr val="tx1">
                    <a:tint val="75000"/>
                  </a:schemeClr>
                </a:solidFill>
              </a:defRPr>
            </a:lvl1pPr>
          </a:lstStyle>
          <a:p>
            <a:r>
              <a:rPr lang="en-US" smtClean="0"/>
              <a:t>March 7, 2014</a:t>
            </a:r>
            <a:endParaRPr lang="en-US" dirty="0"/>
          </a:p>
        </p:txBody>
      </p:sp>
      <p:sp>
        <p:nvSpPr>
          <p:cNvPr id="5" name="Footer Placeholder 4"/>
          <p:cNvSpPr>
            <a:spLocks noGrp="1"/>
          </p:cNvSpPr>
          <p:nvPr>
            <p:ph type="ftr" sz="quarter" idx="3"/>
          </p:nvPr>
        </p:nvSpPr>
        <p:spPr>
          <a:xfrm>
            <a:off x="546100" y="6426200"/>
            <a:ext cx="6540500" cy="365125"/>
          </a:xfrm>
          <a:prstGeom prst="rect">
            <a:avLst/>
          </a:prstGeom>
        </p:spPr>
        <p:txBody>
          <a:bodyPr vert="horz" lIns="91440" tIns="45720" rIns="91440" bIns="45720" rtlCol="0" anchor="b"/>
          <a:lstStyle>
            <a:lvl1pPr algn="l">
              <a:defRPr sz="1400">
                <a:solidFill>
                  <a:schemeClr val="tx1">
                    <a:tint val="75000"/>
                  </a:schemeClr>
                </a:solidFill>
              </a:defRPr>
            </a:lvl1pPr>
          </a:lstStyle>
          <a:p>
            <a:r>
              <a:rPr lang="en-US" smtClean="0"/>
              <a:t>Cornell University:  LEPP Journal Club</a:t>
            </a:r>
            <a:endParaRPr lang="en-US" dirty="0"/>
          </a:p>
        </p:txBody>
      </p:sp>
      <p:sp>
        <p:nvSpPr>
          <p:cNvPr id="6" name="Slide Number Placeholder 5"/>
          <p:cNvSpPr>
            <a:spLocks noGrp="1"/>
          </p:cNvSpPr>
          <p:nvPr>
            <p:ph type="sldNum" sz="quarter" idx="4"/>
          </p:nvPr>
        </p:nvSpPr>
        <p:spPr>
          <a:xfrm>
            <a:off x="165100" y="6426200"/>
            <a:ext cx="381000" cy="365125"/>
          </a:xfrm>
          <a:prstGeom prst="rect">
            <a:avLst/>
          </a:prstGeom>
        </p:spPr>
        <p:txBody>
          <a:bodyPr vert="horz" lIns="91440" tIns="45720" rIns="91440" bIns="45720" rtlCol="0" anchor="b"/>
          <a:lstStyle>
            <a:lvl1pPr algn="l">
              <a:defRPr sz="1400">
                <a:solidFill>
                  <a:schemeClr val="tx1">
                    <a:tint val="75000"/>
                  </a:schemeClr>
                </a:solidFill>
              </a:defRPr>
            </a:lvl1pPr>
          </a:lstStyle>
          <a:p>
            <a:fld id="{98817235-C917-8F48-A936-FEF3725D9AF4}" type="slidenum">
              <a:rPr lang="en-US" smtClean="0"/>
              <a:pPr/>
              <a:t>‹#›</a:t>
            </a:fld>
            <a:endParaRPr lang="en-US" dirty="0"/>
          </a:p>
        </p:txBody>
      </p:sp>
    </p:spTree>
    <p:extLst>
      <p:ext uri="{BB962C8B-B14F-4D97-AF65-F5344CB8AC3E}">
        <p14:creationId xmlns:p14="http://schemas.microsoft.com/office/powerpoint/2010/main" val="27712660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000">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6576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defTabSz="914400"/>
            <a:fld id="{5BD36294-2849-48A8-8531-5354CF3095D2}" type="slidenum">
              <a:rPr lang="en-US" smtClean="0">
                <a:solidFill>
                  <a:srgbClr val="000000"/>
                </a:solidFill>
              </a:rPr>
              <a:pPr defTabSz="914400"/>
              <a:t>‹#›</a:t>
            </a:fld>
            <a:endParaRPr lang="en-US" dirty="0">
              <a:solidFill>
                <a:srgbClr val="000000"/>
              </a:solidFill>
            </a:endParaRPr>
          </a:p>
        </p:txBody>
      </p:sp>
      <p:sp>
        <p:nvSpPr>
          <p:cNvPr id="5" name="Date Placeholder 4"/>
          <p:cNvSpPr>
            <a:spLocks noGrp="1"/>
          </p:cNvSpPr>
          <p:nvPr>
            <p:ph type="dt" sz="half" idx="2"/>
          </p:nvPr>
        </p:nvSpPr>
        <p:spPr>
          <a:xfrm>
            <a:off x="457200" y="6356350"/>
            <a:ext cx="3962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lang="en-US" smtClean="0">
                <a:solidFill>
                  <a:srgbClr val="000000">
                    <a:tint val="75000"/>
                  </a:srgbClr>
                </a:solidFill>
                <a:latin typeface="Arial"/>
              </a:rPr>
              <a:t>March 7, 2014</a:t>
            </a:r>
            <a:endParaRPr lang="en-US" dirty="0">
              <a:solidFill>
                <a:srgbClr val="000000">
                  <a:tint val="75000"/>
                </a:srgbClr>
              </a:solidFill>
              <a:latin typeface="Arial"/>
            </a:endParaRPr>
          </a:p>
        </p:txBody>
      </p:sp>
      <p:sp>
        <p:nvSpPr>
          <p:cNvPr id="7" name="Footer Placeholder 6"/>
          <p:cNvSpPr>
            <a:spLocks noGrp="1"/>
          </p:cNvSpPr>
          <p:nvPr>
            <p:ph type="ftr" sz="quarter" idx="3"/>
          </p:nvPr>
        </p:nvSpPr>
        <p:spPr>
          <a:xfrm>
            <a:off x="47244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smtClean="0">
                <a:solidFill>
                  <a:srgbClr val="000000">
                    <a:tint val="75000"/>
                  </a:srgbClr>
                </a:solidFill>
                <a:latin typeface="Arial"/>
              </a:rPr>
              <a:t>Cornell University:  LEPP Journal Club</a:t>
            </a:r>
            <a:endParaRPr lang="en-US">
              <a:solidFill>
                <a:srgbClr val="000000">
                  <a:tint val="75000"/>
                </a:srgbClr>
              </a:solidFill>
              <a:latin typeface="Arial"/>
            </a:endParaRPr>
          </a:p>
        </p:txBody>
      </p:sp>
    </p:spTree>
    <p:extLst>
      <p:ext uri="{BB962C8B-B14F-4D97-AF65-F5344CB8AC3E}">
        <p14:creationId xmlns:p14="http://schemas.microsoft.com/office/powerpoint/2010/main" val="22629320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timing>
    <p:tnLst>
      <p:par>
        <p:cTn xmlns:p14="http://schemas.microsoft.com/office/powerpoint/2010/main" id="1" dur="indefinite" restart="never" nodeType="tmRoot"/>
      </p:par>
    </p:tnLst>
  </p:timing>
  <p:hf hdr="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dirty="0">
                <a:solidFill>
                  <a:srgbClr val="154D81"/>
                </a:solidFill>
                <a:latin typeface="Helvetica"/>
                <a:ea typeface="ＭＳ Ｐゴシック" charset="0"/>
                <a:cs typeface="ＭＳ Ｐゴシック" charset="0"/>
              </a:defRPr>
            </a:lvl1pPr>
          </a:lstStyle>
          <a:p>
            <a:pPr fontAlgn="base">
              <a:spcBef>
                <a:spcPct val="0"/>
              </a:spcBef>
              <a:spcAft>
                <a:spcPct val="0"/>
              </a:spcAft>
              <a:defRPr/>
            </a:pPr>
            <a:r>
              <a:rPr lang="en-US" smtClean="0"/>
              <a:t>March 7, 2014</a:t>
            </a:r>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ea typeface="ＭＳ Ｐゴシック" charset="0"/>
                <a:cs typeface="ＭＳ Ｐゴシック" charset="0"/>
              </a:defRPr>
            </a:lvl1pPr>
          </a:lstStyle>
          <a:p>
            <a:pPr fontAlgn="base">
              <a:spcBef>
                <a:spcPct val="0"/>
              </a:spcBef>
              <a:spcAft>
                <a:spcPct val="0"/>
              </a:spcAft>
              <a:defRPr/>
            </a:pPr>
            <a:r>
              <a:rPr lang="en-US" smtClean="0"/>
              <a:t>Cornell University:  LEPP Journal Club</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154D81"/>
                </a:solidFill>
                <a:latin typeface="Helvetica" charset="0"/>
              </a:defRPr>
            </a:lvl1pPr>
          </a:lstStyle>
          <a:p>
            <a:pPr fontAlgn="base">
              <a:spcBef>
                <a:spcPct val="0"/>
              </a:spcBef>
              <a:spcAft>
                <a:spcPct val="0"/>
              </a:spcAft>
            </a:pPr>
            <a:fld id="{C81519E4-BD43-4FFB-B0A0-AB04CACDC5DF}"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5979775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timing>
    <p:tnLst>
      <p:par>
        <p:cTn xmlns:p14="http://schemas.microsoft.com/office/powerpoint/2010/mai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100000">
              <a:srgbClr val="000000"/>
            </a:gs>
            <a:gs pos="14000">
              <a:schemeClr val="bg2">
                <a:lumMod val="25000"/>
              </a:schemeClr>
            </a:gs>
            <a:gs pos="71000">
              <a:schemeClr val="bg2">
                <a:lumMod val="25000"/>
              </a:schemeClr>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5100" y="96838"/>
            <a:ext cx="8064500" cy="95408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5100" y="1050926"/>
            <a:ext cx="8921750" cy="53625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638800" y="6426200"/>
            <a:ext cx="1828457" cy="365125"/>
          </a:xfrm>
          <a:prstGeom prst="rect">
            <a:avLst/>
          </a:prstGeom>
        </p:spPr>
        <p:txBody>
          <a:bodyPr vert="horz" lIns="91440" tIns="45720" rIns="91440" bIns="45720" rtlCol="0" anchor="b"/>
          <a:lstStyle>
            <a:lvl1pPr algn="r">
              <a:defRPr sz="1400">
                <a:solidFill>
                  <a:schemeClr val="tx1">
                    <a:tint val="75000"/>
                  </a:schemeClr>
                </a:solidFill>
              </a:defRPr>
            </a:lvl1pPr>
          </a:lstStyle>
          <a:p>
            <a:r>
              <a:rPr lang="en-US" smtClean="0">
                <a:solidFill>
                  <a:prstClr val="black">
                    <a:tint val="75000"/>
                  </a:prstClr>
                </a:solidFill>
                <a:latin typeface="Arial"/>
              </a:rPr>
              <a:t>March 7, 2014</a:t>
            </a:r>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673100" y="6426200"/>
            <a:ext cx="5321300" cy="365125"/>
          </a:xfrm>
          <a:prstGeom prst="rect">
            <a:avLst/>
          </a:prstGeom>
        </p:spPr>
        <p:txBody>
          <a:bodyPr vert="horz" lIns="91440" tIns="45720" rIns="91440" bIns="45720" rtlCol="0" anchor="b"/>
          <a:lstStyle>
            <a:lvl1pPr algn="l">
              <a:defRPr sz="1400">
                <a:solidFill>
                  <a:schemeClr val="tx1">
                    <a:tint val="75000"/>
                  </a:schemeClr>
                </a:solidFill>
              </a:defRPr>
            </a:lvl1pPr>
          </a:lstStyle>
          <a:p>
            <a:r>
              <a:rPr lang="en-US" smtClean="0">
                <a:solidFill>
                  <a:prstClr val="black">
                    <a:tint val="75000"/>
                  </a:prstClr>
                </a:solidFill>
                <a:latin typeface="Arial"/>
              </a:rPr>
              <a:t>Cornell University:  LEPP Journal Club</a:t>
            </a:r>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165100" y="6426200"/>
            <a:ext cx="508000" cy="365125"/>
          </a:xfrm>
          <a:prstGeom prst="rect">
            <a:avLst/>
          </a:prstGeom>
        </p:spPr>
        <p:txBody>
          <a:bodyPr vert="horz" lIns="91440" tIns="45720" rIns="91440" bIns="45720" rtlCol="0" anchor="b"/>
          <a:lstStyle>
            <a:lvl1pPr algn="l">
              <a:defRPr sz="1400">
                <a:solidFill>
                  <a:schemeClr val="tx1">
                    <a:tint val="75000"/>
                  </a:schemeClr>
                </a:solidFill>
              </a:defRPr>
            </a:lvl1pPr>
          </a:lstStyle>
          <a:p>
            <a:fld id="{98817235-C917-8F48-A936-FEF3725D9AF4}"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7" name="Picture 2" descr="C:\Documents and Settings\sgeer\My Documents\MAP\MAP-LOGO.png"/>
          <p:cNvPicPr>
            <a:picLocks noChangeAspect="1" noChangeArrowheads="1"/>
          </p:cNvPicPr>
          <p:nvPr/>
        </p:nvPicPr>
        <p:blipFill>
          <a:blip r:embed="rId13"/>
          <a:srcRect/>
          <a:stretch>
            <a:fillRect/>
          </a:stretch>
        </p:blipFill>
        <p:spPr bwMode="auto">
          <a:xfrm>
            <a:off x="8229600" y="76200"/>
            <a:ext cx="857250" cy="974725"/>
          </a:xfrm>
          <a:prstGeom prst="rect">
            <a:avLst/>
          </a:prstGeom>
          <a:noFill/>
          <a:ln w="50800">
            <a:solidFill>
              <a:srgbClr val="FFFFFF"/>
            </a:solidFill>
          </a:ln>
          <a:effectLst>
            <a:softEdge rad="63500"/>
          </a:effectLst>
        </p:spPr>
      </p:pic>
      <p:pic>
        <p:nvPicPr>
          <p:cNvPr id="8" name="Picture 7" descr="FermilabLogo_White].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7257" y="6451387"/>
            <a:ext cx="1628790" cy="295488"/>
          </a:xfrm>
          <a:prstGeom prst="rect">
            <a:avLst/>
          </a:prstGeom>
        </p:spPr>
      </p:pic>
    </p:spTree>
    <p:extLst>
      <p:ext uri="{BB962C8B-B14F-4D97-AF65-F5344CB8AC3E}">
        <p14:creationId xmlns:p14="http://schemas.microsoft.com/office/powerpoint/2010/main" val="23792193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0" y="0"/>
            <a:ext cx="9156700" cy="6858000"/>
            <a:chOff x="0" y="0"/>
            <a:chExt cx="9156700" cy="6858000"/>
          </a:xfrm>
        </p:grpSpPr>
        <p:pic>
          <p:nvPicPr>
            <p:cNvPr id="10" name="Picture 24" descr="C:\Documents and Settings\kevin.XENOLAND\My Documents\fnalppt\sub-pages\Fermi_Blue_subpage.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7500" r="16667"/>
            <a:stretch/>
          </p:blipFill>
          <p:spPr bwMode="auto">
            <a:xfrm>
              <a:off x="7467257" y="0"/>
              <a:ext cx="16894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C:\Documents and Settings\kevin.XENOLAND\My Documents\fnalppt\sub-pages\Fermi_Blue_subpage.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r="16805"/>
            <a:stretch/>
          </p:blipFill>
          <p:spPr bwMode="auto">
            <a:xfrm>
              <a:off x="0" y="0"/>
              <a:ext cx="760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FermilabLogo_White].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7257" y="6489487"/>
            <a:ext cx="1628790" cy="295488"/>
          </a:xfrm>
          <a:prstGeom prst="rect">
            <a:avLst/>
          </a:prstGeom>
        </p:spPr>
      </p:pic>
      <p:sp>
        <p:nvSpPr>
          <p:cNvPr id="2" name="Title Placeholder 1"/>
          <p:cNvSpPr>
            <a:spLocks noGrp="1"/>
          </p:cNvSpPr>
          <p:nvPr>
            <p:ph type="title"/>
          </p:nvPr>
        </p:nvSpPr>
        <p:spPr>
          <a:xfrm>
            <a:off x="165100" y="96838"/>
            <a:ext cx="8064500" cy="95408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5100" y="1050926"/>
            <a:ext cx="8921750" cy="53625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4401" y="6426200"/>
            <a:ext cx="1472856" cy="365125"/>
          </a:xfrm>
          <a:prstGeom prst="rect">
            <a:avLst/>
          </a:prstGeom>
        </p:spPr>
        <p:txBody>
          <a:bodyPr vert="horz" lIns="91440" tIns="45720" rIns="91440" bIns="45720" rtlCol="0" anchor="b"/>
          <a:lstStyle>
            <a:lvl1pPr algn="r">
              <a:defRPr sz="1400">
                <a:solidFill>
                  <a:schemeClr val="tx1">
                    <a:tint val="75000"/>
                  </a:schemeClr>
                </a:solidFill>
              </a:defRPr>
            </a:lvl1pPr>
          </a:lstStyle>
          <a:p>
            <a:r>
              <a:rPr lang="en-US" smtClean="0">
                <a:solidFill>
                  <a:prstClr val="black">
                    <a:tint val="75000"/>
                  </a:prstClr>
                </a:solidFill>
                <a:latin typeface="Arial"/>
              </a:rPr>
              <a:t>March 7, 2014</a:t>
            </a:r>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546100" y="6426200"/>
            <a:ext cx="6540500" cy="365125"/>
          </a:xfrm>
          <a:prstGeom prst="rect">
            <a:avLst/>
          </a:prstGeom>
        </p:spPr>
        <p:txBody>
          <a:bodyPr vert="horz" lIns="91440" tIns="45720" rIns="91440" bIns="45720" rtlCol="0" anchor="b"/>
          <a:lstStyle>
            <a:lvl1pPr algn="l">
              <a:defRPr sz="1400">
                <a:solidFill>
                  <a:schemeClr val="tx1">
                    <a:tint val="75000"/>
                  </a:schemeClr>
                </a:solidFill>
              </a:defRPr>
            </a:lvl1pPr>
          </a:lstStyle>
          <a:p>
            <a:r>
              <a:rPr lang="en-US" smtClean="0">
                <a:solidFill>
                  <a:prstClr val="black">
                    <a:tint val="75000"/>
                  </a:prstClr>
                </a:solidFill>
                <a:latin typeface="Arial"/>
              </a:rPr>
              <a:t>Cornell University:  LEPP Journal Club</a:t>
            </a:r>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165100" y="6426200"/>
            <a:ext cx="381000" cy="365125"/>
          </a:xfrm>
          <a:prstGeom prst="rect">
            <a:avLst/>
          </a:prstGeom>
        </p:spPr>
        <p:txBody>
          <a:bodyPr vert="horz" lIns="91440" tIns="45720" rIns="91440" bIns="45720" rtlCol="0" anchor="b"/>
          <a:lstStyle>
            <a:lvl1pPr algn="l">
              <a:defRPr sz="1400">
                <a:solidFill>
                  <a:schemeClr val="tx1">
                    <a:tint val="75000"/>
                  </a:schemeClr>
                </a:solidFill>
              </a:defRPr>
            </a:lvl1pPr>
          </a:lstStyle>
          <a:p>
            <a:fld id="{98817235-C917-8F48-A936-FEF3725D9AF4}"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29275168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DA81C-A00E-604C-B55E-D675F473A4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266829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2.xml"/><Relationship Id="rId2"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9.emf"/><Relationship Id="rId5" Type="http://schemas.openxmlformats.org/officeDocument/2006/relationships/oleObject" Target="../embeddings/oleObject4.bin"/><Relationship Id="rId6" Type="http://schemas.openxmlformats.org/officeDocument/2006/relationships/image" Target="../media/image20.emf"/><Relationship Id="rId1" Type="http://schemas.openxmlformats.org/officeDocument/2006/relationships/vmlDrawing" Target="../drawings/vmlDrawing2.vml"/><Relationship Id="rId2"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2.gif"/><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5.emf"/><Relationship Id="rId3"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22.xml"/><Relationship Id="rId2" Type="http://schemas.openxmlformats.org/officeDocument/2006/relationships/image" Target="../media/image2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2.xml"/><Relationship Id="rId2"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3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2.xml"/><Relationship Id="rId2"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9.png"/><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2.xml"/><Relationship Id="rId2"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emf"/><Relationship Id="rId3" Type="http://schemas.openxmlformats.org/officeDocument/2006/relationships/image" Target="../media/image4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 Id="rId3"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2.xml"/><Relationship Id="rId2" Type="http://schemas.openxmlformats.org/officeDocument/2006/relationships/diagramData" Target="../diagrams/data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hyperlink" Target="https://indico.cern.ch/conferenceDisplay.py?ovw=True&amp;confId=233944"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1" Type="http://schemas.openxmlformats.org/officeDocument/2006/relationships/slideLayout" Target="../slideLayouts/slideLayout31.xml"/><Relationship Id="rId2"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1.emf"/></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1" Type="http://schemas.openxmlformats.org/officeDocument/2006/relationships/slideLayout" Target="../slideLayouts/slideLayout31.xml"/><Relationship Id="rId2"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65.jpg"/><Relationship Id="rId1" Type="http://schemas.openxmlformats.org/officeDocument/2006/relationships/slideLayout" Target="../slideLayouts/slideLayout31.xml"/><Relationship Id="rId2" Type="http://schemas.openxmlformats.org/officeDocument/2006/relationships/diagramData" Target="../diagrams/data7.xml"/><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60.emf"/><Relationship Id="rId8" Type="http://schemas.openxmlformats.org/officeDocument/2006/relationships/image" Target="../media/image61.png"/><Relationship Id="rId9" Type="http://schemas.openxmlformats.org/officeDocument/2006/relationships/image" Target="../media/image62.emf"/><Relationship Id="rId10"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6.jpg"/><Relationship Id="rId3" Type="http://schemas.openxmlformats.org/officeDocument/2006/relationships/image" Target="../media/image6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69.emf"/><Relationship Id="rId3" Type="http://schemas.openxmlformats.org/officeDocument/2006/relationships/image" Target="../media/image4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70.jpeg"/><Relationship Id="rId3"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73.gif"/><Relationship Id="rId4" Type="http://schemas.openxmlformats.org/officeDocument/2006/relationships/image" Target="../media/image74.jpeg"/><Relationship Id="rId1" Type="http://schemas.openxmlformats.org/officeDocument/2006/relationships/slideLayout" Target="../slideLayouts/slideLayout31.xml"/><Relationship Id="rId2" Type="http://schemas.openxmlformats.org/officeDocument/2006/relationships/image" Target="../media/image7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31.xml"/><Relationship Id="rId2"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80.jpg"/><Relationship Id="rId3" Type="http://schemas.openxmlformats.org/officeDocument/2006/relationships/image" Target="../media/image81.jp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1" Type="http://schemas.openxmlformats.org/officeDocument/2006/relationships/slideLayout" Target="../slideLayouts/slideLayout31.xml"/><Relationship Id="rId2"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image" Target="../media/image89.jpg"/><Relationship Id="rId1" Type="http://schemas.openxmlformats.org/officeDocument/2006/relationships/slideLayout" Target="../slideLayouts/slideLayout31.xml"/><Relationship Id="rId2"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90.emf"/><Relationship Id="rId3" Type="http://schemas.openxmlformats.org/officeDocument/2006/relationships/image" Target="../media/image91.e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93.jpg"/><Relationship Id="rId5" Type="http://schemas.openxmlformats.org/officeDocument/2006/relationships/image" Target="../media/image94.jpeg"/><Relationship Id="rId6" Type="http://schemas.openxmlformats.org/officeDocument/2006/relationships/oleObject" Target="../embeddings/oleObject5.bin"/><Relationship Id="rId7" Type="http://schemas.openxmlformats.org/officeDocument/2006/relationships/image" Target="../media/image92.wmf"/><Relationship Id="rId8" Type="http://schemas.openxmlformats.org/officeDocument/2006/relationships/image" Target="../media/image95.jpeg"/><Relationship Id="rId1" Type="http://schemas.openxmlformats.org/officeDocument/2006/relationships/vmlDrawing" Target="../drawings/vmlDrawing3.vml"/><Relationship Id="rId2"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jpeg"/><Relationship Id="rId1" Type="http://schemas.openxmlformats.org/officeDocument/2006/relationships/slideLayout" Target="../slideLayouts/slideLayout31.xml"/><Relationship Id="rId2" Type="http://schemas.openxmlformats.org/officeDocument/2006/relationships/image" Target="../media/image9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99.jpeg"/><Relationship Id="rId3" Type="http://schemas.openxmlformats.org/officeDocument/2006/relationships/image" Target="../media/image100.jpe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31.xml"/><Relationship Id="rId2"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png"/><Relationship Id="rId1" Type="http://schemas.openxmlformats.org/officeDocument/2006/relationships/slideLayout" Target="../slideLayouts/slideLayout35.xml"/><Relationship Id="rId2"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31.xml"/><Relationship Id="rId2" Type="http://schemas.openxmlformats.org/officeDocument/2006/relationships/diagramData" Target="../diagrams/data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oleObject" Target="../embeddings/oleObject1.bin"/><Relationship Id="rId9" Type="http://schemas.openxmlformats.org/officeDocument/2006/relationships/image" Target="../media/image16.emf"/><Relationship Id="rId10" Type="http://schemas.openxmlformats.org/officeDocument/2006/relationships/oleObject" Target="../embeddings/oleObject2.bin"/><Relationship Id="rId11"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dirty="0"/>
              <a:t>Lepton Colliders for the Next Generation of High Energy Physics Experiments</a:t>
            </a:r>
            <a:endParaRPr lang="en-US" dirty="0" smtClean="0">
              <a:latin typeface="Helvetica" charset="0"/>
            </a:endParaRPr>
          </a:p>
        </p:txBody>
      </p:sp>
      <p:sp>
        <p:nvSpPr>
          <p:cNvPr id="28674" name="Text Placeholder 2"/>
          <p:cNvSpPr>
            <a:spLocks noGrp="1"/>
          </p:cNvSpPr>
          <p:nvPr>
            <p:ph type="body" sz="quarter" idx="10"/>
          </p:nvPr>
        </p:nvSpPr>
        <p:spPr bwMode="auto">
          <a:xfrm>
            <a:off x="806450" y="51212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smtClean="0">
                <a:latin typeface="Helvetica" charset="0"/>
              </a:rPr>
              <a:t>Mark Palmer</a:t>
            </a:r>
          </a:p>
          <a:p>
            <a:r>
              <a:rPr lang="en-US" dirty="0" smtClean="0">
                <a:latin typeface="Helvetica" charset="0"/>
              </a:rPr>
              <a:t>Cornell LEPP Journal Club</a:t>
            </a:r>
            <a:endParaRPr lang="en-US" dirty="0">
              <a:latin typeface="Helvetica" charset="0"/>
            </a:endParaRPr>
          </a:p>
          <a:p>
            <a:r>
              <a:rPr lang="en-US" dirty="0" smtClean="0">
                <a:latin typeface="Helvetica" charset="0"/>
              </a:rPr>
              <a:t>March 7</a:t>
            </a:r>
            <a:r>
              <a:rPr lang="en-US" dirty="0" smtClean="0">
                <a:latin typeface="Helvetica" charset="0"/>
              </a:rPr>
              <a:t>, </a:t>
            </a:r>
            <a:r>
              <a:rPr lang="en-US" dirty="0" smtClean="0">
                <a:latin typeface="Helvetica" charset="0"/>
              </a:rPr>
              <a:t>2014</a:t>
            </a:r>
          </a:p>
        </p:txBody>
      </p:sp>
    </p:spTree>
    <p:extLst>
      <p:ext uri="{BB962C8B-B14F-4D97-AF65-F5344CB8AC3E}">
        <p14:creationId xmlns:p14="http://schemas.microsoft.com/office/powerpoint/2010/main" val="25474836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t>Electron-Positron Storage Rings: </a:t>
            </a:r>
            <a:r>
              <a:rPr lang="en-US" dirty="0"/>
              <a:t/>
            </a:r>
            <a:br>
              <a:rPr lang="en-US" dirty="0"/>
            </a:br>
            <a:r>
              <a:rPr lang="en-US" dirty="0" smtClean="0"/>
              <a:t>Parameters for Selected Options</a:t>
            </a:r>
            <a:endParaRPr 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982959124"/>
              </p:ext>
            </p:extLst>
          </p:nvPr>
        </p:nvGraphicFramePr>
        <p:xfrm>
          <a:off x="126998" y="839788"/>
          <a:ext cx="8901117" cy="5264475"/>
        </p:xfrm>
        <a:graphic>
          <a:graphicData uri="http://schemas.openxmlformats.org/drawingml/2006/table">
            <a:tbl>
              <a:tblPr firstRow="1" bandRow="1">
                <a:tableStyleId>{5C22544A-7EE6-4342-B048-85BDC9FD1C3A}</a:tableStyleId>
              </a:tblPr>
              <a:tblGrid>
                <a:gridCol w="2749525"/>
                <a:gridCol w="1537898"/>
                <a:gridCol w="1537898"/>
                <a:gridCol w="1537898"/>
                <a:gridCol w="1537898"/>
              </a:tblGrid>
              <a:tr h="328613">
                <a:tc>
                  <a:txBody>
                    <a:bodyPr/>
                    <a:lstStyle/>
                    <a:p>
                      <a:endParaRPr lang="en-US" sz="1600" dirty="0"/>
                    </a:p>
                  </a:txBody>
                  <a:tcPr marL="100067" marR="100067"/>
                </a:tc>
                <a:tc>
                  <a:txBody>
                    <a:bodyPr/>
                    <a:lstStyle/>
                    <a:p>
                      <a:r>
                        <a:rPr lang="en-US" sz="1600" dirty="0" smtClean="0"/>
                        <a:t>LEP2</a:t>
                      </a:r>
                      <a:endParaRPr lang="en-US" sz="1600" dirty="0"/>
                    </a:p>
                  </a:txBody>
                  <a:tcPr marL="100067" marR="100067"/>
                </a:tc>
                <a:tc>
                  <a:txBody>
                    <a:bodyPr/>
                    <a:lstStyle/>
                    <a:p>
                      <a:r>
                        <a:rPr lang="en-US" sz="1600" dirty="0" smtClean="0"/>
                        <a:t>TLEP*</a:t>
                      </a:r>
                      <a:r>
                        <a:rPr lang="en-US" sz="1600" baseline="0" dirty="0" smtClean="0"/>
                        <a:t> – HZ</a:t>
                      </a:r>
                      <a:endParaRPr lang="en-US" sz="1600" dirty="0"/>
                    </a:p>
                  </a:txBody>
                  <a:tcPr marL="100067" marR="100067"/>
                </a:tc>
                <a:tc>
                  <a:txBody>
                    <a:bodyPr/>
                    <a:lstStyle/>
                    <a:p>
                      <a:r>
                        <a:rPr lang="en-US" sz="1600" dirty="0" smtClean="0"/>
                        <a:t>TLEP*</a:t>
                      </a:r>
                      <a:r>
                        <a:rPr lang="en-US" sz="1600" baseline="0" dirty="0" smtClean="0"/>
                        <a:t> - t</a:t>
                      </a:r>
                      <a:endParaRPr lang="en-US" sz="1600" dirty="0"/>
                    </a:p>
                  </a:txBody>
                  <a:tcPr marL="100067" marR="100067"/>
                </a:tc>
                <a:tc>
                  <a:txBody>
                    <a:bodyPr/>
                    <a:lstStyle/>
                    <a:p>
                      <a:r>
                        <a:rPr lang="en-US" sz="1600" dirty="0" smtClean="0"/>
                        <a:t>FNAL** - HZ</a:t>
                      </a:r>
                      <a:endParaRPr lang="en-US" sz="1600" dirty="0"/>
                    </a:p>
                  </a:txBody>
                  <a:tcPr marL="100067" marR="100067"/>
                </a:tc>
              </a:tr>
              <a:tr h="328613">
                <a:tc>
                  <a:txBody>
                    <a:bodyPr/>
                    <a:lstStyle/>
                    <a:p>
                      <a:r>
                        <a:rPr lang="en-US" sz="1600" dirty="0" smtClean="0"/>
                        <a:t>Beam Energy [</a:t>
                      </a:r>
                      <a:r>
                        <a:rPr lang="en-US" sz="1600" dirty="0" err="1" smtClean="0"/>
                        <a:t>GeV</a:t>
                      </a:r>
                      <a:r>
                        <a:rPr lang="en-US" sz="1600" dirty="0" smtClean="0"/>
                        <a:t>]</a:t>
                      </a:r>
                      <a:endParaRPr lang="en-US" sz="1600" dirty="0"/>
                    </a:p>
                  </a:txBody>
                  <a:tcPr marL="100067" marR="100067" marT="36576" marB="36576"/>
                </a:tc>
                <a:tc>
                  <a:txBody>
                    <a:bodyPr/>
                    <a:lstStyle/>
                    <a:p>
                      <a:r>
                        <a:rPr lang="en-US" sz="1600" dirty="0" smtClean="0"/>
                        <a:t>104.5</a:t>
                      </a:r>
                      <a:endParaRPr lang="en-US" sz="1600" dirty="0"/>
                    </a:p>
                  </a:txBody>
                  <a:tcPr marL="100067" marR="100067" marT="36576" marB="36576"/>
                </a:tc>
                <a:tc>
                  <a:txBody>
                    <a:bodyPr/>
                    <a:lstStyle/>
                    <a:p>
                      <a:r>
                        <a:rPr lang="en-US" sz="1600" dirty="0" smtClean="0"/>
                        <a:t>120</a:t>
                      </a:r>
                      <a:endParaRPr lang="en-US" sz="1600" dirty="0"/>
                    </a:p>
                  </a:txBody>
                  <a:tcPr marL="100067" marR="100067" marT="36576" marB="36576"/>
                </a:tc>
                <a:tc>
                  <a:txBody>
                    <a:bodyPr/>
                    <a:lstStyle/>
                    <a:p>
                      <a:r>
                        <a:rPr lang="en-US" sz="1600" dirty="0" smtClean="0"/>
                        <a:t>175</a:t>
                      </a:r>
                      <a:endParaRPr lang="en-US" sz="1600" dirty="0"/>
                    </a:p>
                  </a:txBody>
                  <a:tcPr marL="100067" marR="100067" marT="36576" marB="36576"/>
                </a:tc>
                <a:tc>
                  <a:txBody>
                    <a:bodyPr/>
                    <a:lstStyle/>
                    <a:p>
                      <a:r>
                        <a:rPr lang="en-US" sz="1600" dirty="0" smtClean="0"/>
                        <a:t>120</a:t>
                      </a:r>
                      <a:endParaRPr lang="en-US" sz="1600" dirty="0"/>
                    </a:p>
                  </a:txBody>
                  <a:tcPr marL="100067" marR="100067" marT="36576" marB="36576"/>
                </a:tc>
              </a:tr>
              <a:tr h="328613">
                <a:tc>
                  <a:txBody>
                    <a:bodyPr/>
                    <a:lstStyle/>
                    <a:p>
                      <a:r>
                        <a:rPr lang="en-US" sz="1600" dirty="0" smtClean="0"/>
                        <a:t>Circumference</a:t>
                      </a:r>
                      <a:r>
                        <a:rPr lang="en-US" sz="1600" baseline="0" dirty="0" smtClean="0"/>
                        <a:t> [km]</a:t>
                      </a:r>
                      <a:endParaRPr lang="en-US" sz="1600" dirty="0"/>
                    </a:p>
                  </a:txBody>
                  <a:tcPr marL="100067" marR="100067" marT="36576" marB="36576"/>
                </a:tc>
                <a:tc>
                  <a:txBody>
                    <a:bodyPr/>
                    <a:lstStyle/>
                    <a:p>
                      <a:r>
                        <a:rPr lang="en-US" sz="1600" dirty="0" smtClean="0"/>
                        <a:t>26.7</a:t>
                      </a:r>
                      <a:endParaRPr lang="en-US" sz="1600" dirty="0"/>
                    </a:p>
                  </a:txBody>
                  <a:tcPr marL="100067" marR="100067" marT="36576" marB="36576"/>
                </a:tc>
                <a:tc>
                  <a:txBody>
                    <a:bodyPr/>
                    <a:lstStyle/>
                    <a:p>
                      <a:r>
                        <a:rPr lang="en-US" sz="1600" dirty="0" smtClean="0"/>
                        <a:t>80</a:t>
                      </a:r>
                      <a:endParaRPr lang="en-US" sz="1600" dirty="0"/>
                    </a:p>
                  </a:txBody>
                  <a:tcPr marL="100067" marR="100067" marT="36576" marB="36576"/>
                </a:tc>
                <a:tc>
                  <a:txBody>
                    <a:bodyPr/>
                    <a:lstStyle/>
                    <a:p>
                      <a:r>
                        <a:rPr lang="en-US" sz="1600" dirty="0" smtClean="0"/>
                        <a:t>80</a:t>
                      </a:r>
                      <a:endParaRPr lang="en-US" sz="1600" dirty="0"/>
                    </a:p>
                  </a:txBody>
                  <a:tcPr marL="100067" marR="100067" marT="36576" marB="36576"/>
                </a:tc>
                <a:tc>
                  <a:txBody>
                    <a:bodyPr/>
                    <a:lstStyle/>
                    <a:p>
                      <a:r>
                        <a:rPr lang="en-US" sz="1600" dirty="0" smtClean="0"/>
                        <a:t>100</a:t>
                      </a:r>
                      <a:endParaRPr lang="en-US" sz="1600" dirty="0"/>
                    </a:p>
                  </a:txBody>
                  <a:tcPr marL="100067" marR="100067" marT="36576" marB="36576"/>
                </a:tc>
              </a:tr>
              <a:tr h="328613">
                <a:tc>
                  <a:txBody>
                    <a:bodyPr/>
                    <a:lstStyle/>
                    <a:p>
                      <a:r>
                        <a:rPr lang="en-US" sz="1600" dirty="0" smtClean="0"/>
                        <a:t>Beam current [mA]</a:t>
                      </a:r>
                      <a:endParaRPr lang="en-US" sz="1600" dirty="0"/>
                    </a:p>
                  </a:txBody>
                  <a:tcPr marL="100067" marR="100067" marT="36576" marB="36576"/>
                </a:tc>
                <a:tc>
                  <a:txBody>
                    <a:bodyPr/>
                    <a:lstStyle/>
                    <a:p>
                      <a:r>
                        <a:rPr lang="en-US" sz="1600" dirty="0" smtClean="0"/>
                        <a:t>4</a:t>
                      </a:r>
                      <a:endParaRPr lang="en-US" sz="1600" dirty="0"/>
                    </a:p>
                  </a:txBody>
                  <a:tcPr marL="100067" marR="100067" marT="36576" marB="36576"/>
                </a:tc>
                <a:tc>
                  <a:txBody>
                    <a:bodyPr/>
                    <a:lstStyle/>
                    <a:p>
                      <a:r>
                        <a:rPr lang="en-US" sz="1600" dirty="0" smtClean="0"/>
                        <a:t>24.3</a:t>
                      </a:r>
                      <a:endParaRPr lang="en-US" sz="1600" dirty="0"/>
                    </a:p>
                  </a:txBody>
                  <a:tcPr marL="100067" marR="100067" marT="36576" marB="36576"/>
                </a:tc>
                <a:tc>
                  <a:txBody>
                    <a:bodyPr/>
                    <a:lstStyle/>
                    <a:p>
                      <a:r>
                        <a:rPr lang="en-US" sz="1600" dirty="0" smtClean="0"/>
                        <a:t>5.4</a:t>
                      </a:r>
                      <a:endParaRPr lang="en-US" sz="1600" dirty="0"/>
                    </a:p>
                  </a:txBody>
                  <a:tcPr marL="100067" marR="100067" marT="36576" marB="36576"/>
                </a:tc>
                <a:tc>
                  <a:txBody>
                    <a:bodyPr/>
                    <a:lstStyle/>
                    <a:p>
                      <a:r>
                        <a:rPr lang="en-US" sz="1600" dirty="0" smtClean="0"/>
                        <a:t>12.9</a:t>
                      </a:r>
                      <a:endParaRPr lang="en-US" sz="1600" dirty="0"/>
                    </a:p>
                  </a:txBody>
                  <a:tcPr marL="100067" marR="100067" marT="36576" marB="36576"/>
                </a:tc>
              </a:tr>
              <a:tr h="328613">
                <a:tc>
                  <a:txBody>
                    <a:bodyPr/>
                    <a:lstStyle/>
                    <a:p>
                      <a:r>
                        <a:rPr lang="en-US" sz="1600" dirty="0" smtClean="0"/>
                        <a:t>Number of bunches</a:t>
                      </a:r>
                      <a:endParaRPr lang="en-US" sz="1600" dirty="0"/>
                    </a:p>
                  </a:txBody>
                  <a:tcPr marL="100067" marR="100067" marT="36576" marB="36576"/>
                </a:tc>
                <a:tc>
                  <a:txBody>
                    <a:bodyPr/>
                    <a:lstStyle/>
                    <a:p>
                      <a:r>
                        <a:rPr lang="en-US" sz="1600" dirty="0" smtClean="0"/>
                        <a:t>4</a:t>
                      </a:r>
                      <a:endParaRPr lang="en-US" sz="1600" dirty="0"/>
                    </a:p>
                  </a:txBody>
                  <a:tcPr marL="100067" marR="100067" marT="36576" marB="36576"/>
                </a:tc>
                <a:tc>
                  <a:txBody>
                    <a:bodyPr/>
                    <a:lstStyle/>
                    <a:p>
                      <a:r>
                        <a:rPr lang="en-US" sz="1600" dirty="0" smtClean="0"/>
                        <a:t>80</a:t>
                      </a:r>
                      <a:endParaRPr lang="en-US" sz="1600" dirty="0"/>
                    </a:p>
                  </a:txBody>
                  <a:tcPr marL="100067" marR="100067" marT="36576" marB="36576"/>
                </a:tc>
                <a:tc>
                  <a:txBody>
                    <a:bodyPr/>
                    <a:lstStyle/>
                    <a:p>
                      <a:r>
                        <a:rPr lang="en-US" sz="1600" dirty="0" smtClean="0"/>
                        <a:t>12</a:t>
                      </a:r>
                      <a:endParaRPr lang="en-US" sz="1600" dirty="0"/>
                    </a:p>
                  </a:txBody>
                  <a:tcPr marL="100067" marR="100067" marT="36576" marB="36576"/>
                </a:tc>
                <a:tc>
                  <a:txBody>
                    <a:bodyPr/>
                    <a:lstStyle/>
                    <a:p>
                      <a:r>
                        <a:rPr lang="en-US" sz="1600" dirty="0" smtClean="0"/>
                        <a:t>34</a:t>
                      </a:r>
                      <a:endParaRPr lang="en-US" sz="1600" dirty="0"/>
                    </a:p>
                  </a:txBody>
                  <a:tcPr marL="100067" marR="100067" marT="36576" marB="36576"/>
                </a:tc>
              </a:tr>
              <a:tr h="328613">
                <a:tc>
                  <a:txBody>
                    <a:bodyPr/>
                    <a:lstStyle/>
                    <a:p>
                      <a:r>
                        <a:rPr lang="en-US" sz="1600" dirty="0" smtClean="0"/>
                        <a:t>Bunch</a:t>
                      </a:r>
                      <a:r>
                        <a:rPr lang="en-US" sz="1600" baseline="0" dirty="0" smtClean="0"/>
                        <a:t> population [10</a:t>
                      </a:r>
                      <a:r>
                        <a:rPr lang="en-US" sz="1600" baseline="30000" dirty="0" smtClean="0"/>
                        <a:t>12</a:t>
                      </a:r>
                      <a:r>
                        <a:rPr lang="en-US" sz="1600" baseline="0" dirty="0" smtClean="0"/>
                        <a:t>]</a:t>
                      </a:r>
                      <a:endParaRPr lang="en-US" sz="1600" dirty="0"/>
                    </a:p>
                  </a:txBody>
                  <a:tcPr marL="100067" marR="100067" marT="36576" marB="36576"/>
                </a:tc>
                <a:tc>
                  <a:txBody>
                    <a:bodyPr/>
                    <a:lstStyle/>
                    <a:p>
                      <a:r>
                        <a:rPr lang="en-US" sz="1600" dirty="0" smtClean="0"/>
                        <a:t>0.575</a:t>
                      </a:r>
                      <a:endParaRPr lang="en-US" sz="1600" dirty="0"/>
                    </a:p>
                  </a:txBody>
                  <a:tcPr marL="100067" marR="100067" marT="36576" marB="36576"/>
                </a:tc>
                <a:tc>
                  <a:txBody>
                    <a:bodyPr/>
                    <a:lstStyle/>
                    <a:p>
                      <a:r>
                        <a:rPr lang="en-US" sz="1600" dirty="0" smtClean="0"/>
                        <a:t>40.8</a:t>
                      </a:r>
                      <a:endParaRPr lang="en-US" sz="1600" dirty="0"/>
                    </a:p>
                  </a:txBody>
                  <a:tcPr marL="100067" marR="100067" marT="36576" marB="36576"/>
                </a:tc>
                <a:tc>
                  <a:txBody>
                    <a:bodyPr/>
                    <a:lstStyle/>
                    <a:p>
                      <a:r>
                        <a:rPr lang="en-US" sz="1600" dirty="0" smtClean="0"/>
                        <a:t>9.0</a:t>
                      </a:r>
                      <a:endParaRPr lang="en-US" sz="1600" dirty="0"/>
                    </a:p>
                  </a:txBody>
                  <a:tcPr marL="100067" marR="100067" marT="36576" marB="36576"/>
                </a:tc>
                <a:tc>
                  <a:txBody>
                    <a:bodyPr/>
                    <a:lstStyle/>
                    <a:p>
                      <a:r>
                        <a:rPr lang="en-US" sz="1600" dirty="0" smtClean="0"/>
                        <a:t>0.79</a:t>
                      </a:r>
                      <a:endParaRPr lang="en-US" sz="1600" dirty="0"/>
                    </a:p>
                  </a:txBody>
                  <a:tcPr marL="100067" marR="100067" marT="36576" marB="36576"/>
                </a:tc>
              </a:tr>
              <a:tr h="328613">
                <a:tc>
                  <a:txBody>
                    <a:bodyPr/>
                    <a:lstStyle/>
                    <a:p>
                      <a:r>
                        <a:rPr lang="en-US" sz="1600" dirty="0" smtClean="0"/>
                        <a:t>Horizontal</a:t>
                      </a:r>
                      <a:r>
                        <a:rPr lang="en-US" sz="1600" baseline="0" dirty="0" smtClean="0"/>
                        <a:t> </a:t>
                      </a:r>
                      <a:r>
                        <a:rPr lang="en-US" sz="1600" baseline="0" dirty="0" err="1" smtClean="0"/>
                        <a:t>emittance</a:t>
                      </a:r>
                      <a:r>
                        <a:rPr lang="en-US" sz="1600" baseline="0" dirty="0" smtClean="0"/>
                        <a:t> [nm]</a:t>
                      </a:r>
                      <a:endParaRPr lang="en-US" sz="1600" dirty="0"/>
                    </a:p>
                  </a:txBody>
                  <a:tcPr marL="100067" marR="100067" marT="36576" marB="36576"/>
                </a:tc>
                <a:tc>
                  <a:txBody>
                    <a:bodyPr/>
                    <a:lstStyle/>
                    <a:p>
                      <a:r>
                        <a:rPr lang="en-US" sz="1600" dirty="0" smtClean="0"/>
                        <a:t>48</a:t>
                      </a:r>
                      <a:endParaRPr lang="en-US" sz="1600" dirty="0"/>
                    </a:p>
                  </a:txBody>
                  <a:tcPr marL="100067" marR="100067" marT="36576" marB="36576"/>
                </a:tc>
                <a:tc>
                  <a:txBody>
                    <a:bodyPr/>
                    <a:lstStyle/>
                    <a:p>
                      <a:r>
                        <a:rPr lang="en-US" sz="1600" dirty="0" smtClean="0"/>
                        <a:t>9.4</a:t>
                      </a:r>
                      <a:endParaRPr lang="en-US" sz="1600" dirty="0"/>
                    </a:p>
                  </a:txBody>
                  <a:tcPr marL="100067" marR="100067" marT="36576" marB="36576"/>
                </a:tc>
                <a:tc>
                  <a:txBody>
                    <a:bodyPr/>
                    <a:lstStyle/>
                    <a:p>
                      <a:r>
                        <a:rPr lang="en-US" sz="1600" dirty="0" smtClean="0"/>
                        <a:t>10</a:t>
                      </a:r>
                      <a:endParaRPr lang="en-US" sz="1600" dirty="0"/>
                    </a:p>
                  </a:txBody>
                  <a:tcPr marL="100067" marR="100067" marT="36576" marB="36576"/>
                </a:tc>
                <a:tc>
                  <a:txBody>
                    <a:bodyPr/>
                    <a:lstStyle/>
                    <a:p>
                      <a:r>
                        <a:rPr lang="en-US" sz="1600" dirty="0" smtClean="0"/>
                        <a:t>16</a:t>
                      </a:r>
                      <a:endParaRPr lang="en-US" sz="1600" dirty="0"/>
                    </a:p>
                  </a:txBody>
                  <a:tcPr marL="100067" marR="100067" marT="36576" marB="36576"/>
                </a:tc>
              </a:tr>
              <a:tr h="328613">
                <a:tc>
                  <a:txBody>
                    <a:bodyPr/>
                    <a:lstStyle/>
                    <a:p>
                      <a:r>
                        <a:rPr lang="en-US" sz="1600" dirty="0" smtClean="0"/>
                        <a:t>Vertical </a:t>
                      </a:r>
                      <a:r>
                        <a:rPr lang="en-US" sz="1600" dirty="0" err="1" smtClean="0"/>
                        <a:t>emittance</a:t>
                      </a:r>
                      <a:r>
                        <a:rPr lang="en-US" sz="1600" dirty="0" smtClean="0"/>
                        <a:t> [nm]</a:t>
                      </a:r>
                      <a:endParaRPr lang="en-US" sz="1600" dirty="0"/>
                    </a:p>
                  </a:txBody>
                  <a:tcPr marL="100067" marR="100067" marT="36576" marB="36576"/>
                </a:tc>
                <a:tc>
                  <a:txBody>
                    <a:bodyPr/>
                    <a:lstStyle/>
                    <a:p>
                      <a:r>
                        <a:rPr lang="en-US" sz="1600" dirty="0" smtClean="0"/>
                        <a:t>0.25</a:t>
                      </a:r>
                      <a:endParaRPr lang="en-US" sz="1600" dirty="0"/>
                    </a:p>
                  </a:txBody>
                  <a:tcPr marL="100067" marR="100067" marT="36576" marB="36576"/>
                </a:tc>
                <a:tc>
                  <a:txBody>
                    <a:bodyPr/>
                    <a:lstStyle/>
                    <a:p>
                      <a:r>
                        <a:rPr lang="en-US" sz="1600" dirty="0" smtClean="0"/>
                        <a:t>0.02</a:t>
                      </a:r>
                      <a:endParaRPr lang="en-US" sz="1600" dirty="0"/>
                    </a:p>
                  </a:txBody>
                  <a:tcPr marL="100067" marR="100067" marT="36576" marB="36576"/>
                </a:tc>
                <a:tc>
                  <a:txBody>
                    <a:bodyPr/>
                    <a:lstStyle/>
                    <a:p>
                      <a:r>
                        <a:rPr lang="en-US" sz="1600" dirty="0" smtClean="0"/>
                        <a:t>0.01</a:t>
                      </a:r>
                      <a:endParaRPr lang="en-US" sz="1600" dirty="0"/>
                    </a:p>
                  </a:txBody>
                  <a:tcPr marL="100067" marR="100067" marT="36576" marB="36576"/>
                </a:tc>
                <a:tc>
                  <a:txBody>
                    <a:bodyPr/>
                    <a:lstStyle/>
                    <a:p>
                      <a:r>
                        <a:rPr lang="en-US" sz="1600" dirty="0" smtClean="0"/>
                        <a:t>0.08</a:t>
                      </a:r>
                      <a:endParaRPr lang="en-US" sz="1600" dirty="0"/>
                    </a:p>
                  </a:txBody>
                  <a:tcPr marL="100067" marR="100067" marT="36576" marB="36576"/>
                </a:tc>
              </a:tr>
              <a:tr h="328613">
                <a:tc>
                  <a:txBody>
                    <a:bodyPr/>
                    <a:lstStyle/>
                    <a:p>
                      <a:r>
                        <a:rPr lang="en-US" sz="1600" dirty="0" err="1" smtClean="0">
                          <a:latin typeface="Symbol" pitchFamily="18" charset="2"/>
                        </a:rPr>
                        <a:t>b</a:t>
                      </a:r>
                      <a:r>
                        <a:rPr lang="en-US" sz="1600" baseline="-25000" dirty="0" err="1" smtClean="0"/>
                        <a:t>x</a:t>
                      </a:r>
                      <a:r>
                        <a:rPr lang="en-US" sz="1600" dirty="0" smtClean="0"/>
                        <a:t>* [mm]</a:t>
                      </a:r>
                      <a:endParaRPr lang="en-US" sz="1600" dirty="0"/>
                    </a:p>
                  </a:txBody>
                  <a:tcPr marL="100067" marR="100067" marT="36576" marB="36576"/>
                </a:tc>
                <a:tc>
                  <a:txBody>
                    <a:bodyPr/>
                    <a:lstStyle/>
                    <a:p>
                      <a:r>
                        <a:rPr lang="en-US" sz="1600" dirty="0" smtClean="0"/>
                        <a:t>1500</a:t>
                      </a:r>
                      <a:endParaRPr lang="en-US" sz="1600" dirty="0"/>
                    </a:p>
                  </a:txBody>
                  <a:tcPr marL="100067" marR="100067" marT="36576" marB="36576"/>
                </a:tc>
                <a:tc>
                  <a:txBody>
                    <a:bodyPr/>
                    <a:lstStyle/>
                    <a:p>
                      <a:r>
                        <a:rPr lang="en-US" sz="1600" dirty="0" smtClean="0"/>
                        <a:t>500</a:t>
                      </a:r>
                      <a:endParaRPr lang="en-US" sz="1600" dirty="0"/>
                    </a:p>
                  </a:txBody>
                  <a:tcPr marL="100067" marR="100067" marT="36576" marB="36576"/>
                </a:tc>
                <a:tc>
                  <a:txBody>
                    <a:bodyPr/>
                    <a:lstStyle/>
                    <a:p>
                      <a:r>
                        <a:rPr lang="en-US" sz="1600" dirty="0" smtClean="0"/>
                        <a:t>1000</a:t>
                      </a:r>
                      <a:endParaRPr lang="en-US" sz="1600" dirty="0"/>
                    </a:p>
                  </a:txBody>
                  <a:tcPr marL="100067" marR="100067" marT="36576" marB="36576"/>
                </a:tc>
                <a:tc>
                  <a:txBody>
                    <a:bodyPr/>
                    <a:lstStyle/>
                    <a:p>
                      <a:r>
                        <a:rPr lang="en-US" sz="1600" dirty="0" smtClean="0"/>
                        <a:t>200</a:t>
                      </a:r>
                      <a:endParaRPr lang="en-US" sz="1600" dirty="0"/>
                    </a:p>
                  </a:txBody>
                  <a:tcPr marL="100067" marR="100067" marT="36576" marB="36576"/>
                </a:tc>
              </a:tr>
              <a:tr h="328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Symbol" pitchFamily="18" charset="2"/>
                        </a:rPr>
                        <a:t>b</a:t>
                      </a:r>
                      <a:r>
                        <a:rPr lang="en-US" sz="1600" baseline="-25000" dirty="0" smtClean="0"/>
                        <a:t>y</a:t>
                      </a:r>
                      <a:r>
                        <a:rPr lang="en-US" sz="1600" dirty="0" smtClean="0"/>
                        <a:t>* [mm]</a:t>
                      </a:r>
                    </a:p>
                  </a:txBody>
                  <a:tcPr marL="100067" marR="100067" marT="36576" marB="36576"/>
                </a:tc>
                <a:tc>
                  <a:txBody>
                    <a:bodyPr/>
                    <a:lstStyle/>
                    <a:p>
                      <a:r>
                        <a:rPr lang="en-US" sz="1600" dirty="0" smtClean="0"/>
                        <a:t>50</a:t>
                      </a:r>
                      <a:endParaRPr lang="en-US" sz="1600" dirty="0"/>
                    </a:p>
                  </a:txBody>
                  <a:tcPr marL="100067" marR="100067" marT="36576" marB="36576"/>
                </a:tc>
                <a:tc>
                  <a:txBody>
                    <a:bodyPr/>
                    <a:lstStyle/>
                    <a:p>
                      <a:r>
                        <a:rPr lang="en-US" sz="1600" dirty="0" smtClean="0"/>
                        <a:t>1</a:t>
                      </a:r>
                      <a:endParaRPr lang="en-US" sz="1600" dirty="0"/>
                    </a:p>
                  </a:txBody>
                  <a:tcPr marL="100067" marR="100067" marT="36576" marB="36576"/>
                </a:tc>
                <a:tc>
                  <a:txBody>
                    <a:bodyPr/>
                    <a:lstStyle/>
                    <a:p>
                      <a:r>
                        <a:rPr lang="en-US" sz="1600" dirty="0" smtClean="0"/>
                        <a:t>1</a:t>
                      </a:r>
                      <a:endParaRPr lang="en-US" sz="1600" dirty="0"/>
                    </a:p>
                  </a:txBody>
                  <a:tcPr marL="100067" marR="100067" marT="36576" marB="36576"/>
                </a:tc>
                <a:tc>
                  <a:txBody>
                    <a:bodyPr/>
                    <a:lstStyle/>
                    <a:p>
                      <a:r>
                        <a:rPr lang="en-US" sz="1600" dirty="0" smtClean="0"/>
                        <a:t>2</a:t>
                      </a:r>
                      <a:endParaRPr lang="en-US" sz="1600" dirty="0"/>
                    </a:p>
                  </a:txBody>
                  <a:tcPr marL="100067" marR="100067" marT="36576" marB="36576"/>
                </a:tc>
              </a:tr>
              <a:tr h="328613">
                <a:tc>
                  <a:txBody>
                    <a:bodyPr/>
                    <a:lstStyle/>
                    <a:p>
                      <a:r>
                        <a:rPr lang="en-US" sz="1600" dirty="0" smtClean="0"/>
                        <a:t>Hourglass factor</a:t>
                      </a:r>
                      <a:endParaRPr lang="en-US" sz="1600" dirty="0"/>
                    </a:p>
                  </a:txBody>
                  <a:tcPr marL="100067" marR="100067" marT="36576" marB="36576"/>
                </a:tc>
                <a:tc>
                  <a:txBody>
                    <a:bodyPr/>
                    <a:lstStyle/>
                    <a:p>
                      <a:r>
                        <a:rPr lang="en-US" sz="1600" dirty="0" smtClean="0"/>
                        <a:t>0.98</a:t>
                      </a:r>
                      <a:endParaRPr lang="en-US" sz="1600" dirty="0"/>
                    </a:p>
                  </a:txBody>
                  <a:tcPr marL="100067" marR="100067" marT="36576" marB="36576"/>
                </a:tc>
                <a:tc>
                  <a:txBody>
                    <a:bodyPr/>
                    <a:lstStyle/>
                    <a:p>
                      <a:r>
                        <a:rPr lang="en-US" sz="1600" dirty="0" smtClean="0"/>
                        <a:t>0.75</a:t>
                      </a:r>
                      <a:endParaRPr lang="en-US" sz="1600" dirty="0"/>
                    </a:p>
                  </a:txBody>
                  <a:tcPr marL="100067" marR="100067" marT="36576" marB="36576"/>
                </a:tc>
                <a:tc>
                  <a:txBody>
                    <a:bodyPr/>
                    <a:lstStyle/>
                    <a:p>
                      <a:r>
                        <a:rPr lang="en-US" sz="1600" dirty="0" smtClean="0"/>
                        <a:t>0.65</a:t>
                      </a:r>
                      <a:endParaRPr lang="en-US" sz="1600" dirty="0"/>
                    </a:p>
                  </a:txBody>
                  <a:tcPr marL="100067" marR="100067" marT="36576" marB="36576"/>
                </a:tc>
                <a:tc>
                  <a:txBody>
                    <a:bodyPr/>
                    <a:lstStyle/>
                    <a:p>
                      <a:r>
                        <a:rPr lang="en-US" sz="1600" dirty="0" smtClean="0"/>
                        <a:t>0.81</a:t>
                      </a:r>
                      <a:endParaRPr lang="en-US" sz="1600" dirty="0"/>
                    </a:p>
                  </a:txBody>
                  <a:tcPr marL="100067" marR="100067" marT="36576" marB="36576"/>
                </a:tc>
              </a:tr>
              <a:tr h="328613">
                <a:tc>
                  <a:txBody>
                    <a:bodyPr/>
                    <a:lstStyle/>
                    <a:p>
                      <a:r>
                        <a:rPr lang="en-US" sz="1600" dirty="0" smtClean="0"/>
                        <a:t>SR</a:t>
                      </a:r>
                      <a:r>
                        <a:rPr lang="en-US" sz="1600" baseline="0" dirty="0" smtClean="0"/>
                        <a:t> power/beam [MW]</a:t>
                      </a:r>
                      <a:endParaRPr lang="en-US" sz="1600" dirty="0"/>
                    </a:p>
                  </a:txBody>
                  <a:tcPr marL="100067" marR="100067" marT="36576" marB="36576"/>
                </a:tc>
                <a:tc>
                  <a:txBody>
                    <a:bodyPr/>
                    <a:lstStyle/>
                    <a:p>
                      <a:r>
                        <a:rPr lang="en-US" sz="1600" dirty="0" smtClean="0"/>
                        <a:t>11</a:t>
                      </a:r>
                      <a:endParaRPr lang="en-US" sz="1600" dirty="0"/>
                    </a:p>
                  </a:txBody>
                  <a:tcPr marL="100067" marR="100067" marT="36576" marB="36576"/>
                </a:tc>
                <a:tc>
                  <a:txBody>
                    <a:bodyPr/>
                    <a:lstStyle/>
                    <a:p>
                      <a:r>
                        <a:rPr lang="en-US" sz="1600" dirty="0" smtClean="0"/>
                        <a:t>50</a:t>
                      </a:r>
                      <a:endParaRPr lang="en-US" sz="1600" dirty="0"/>
                    </a:p>
                  </a:txBody>
                  <a:tcPr marL="100067" marR="100067" marT="36576" marB="36576"/>
                </a:tc>
                <a:tc>
                  <a:txBody>
                    <a:bodyPr/>
                    <a:lstStyle/>
                    <a:p>
                      <a:r>
                        <a:rPr lang="en-US" sz="1600" dirty="0" smtClean="0"/>
                        <a:t>50</a:t>
                      </a:r>
                      <a:endParaRPr lang="en-US" sz="1600" dirty="0"/>
                    </a:p>
                  </a:txBody>
                  <a:tcPr marL="100067" marR="100067" marT="36576" marB="36576"/>
                </a:tc>
                <a:tc>
                  <a:txBody>
                    <a:bodyPr/>
                    <a:lstStyle/>
                    <a:p>
                      <a:r>
                        <a:rPr lang="en-US" sz="1600" dirty="0" smtClean="0"/>
                        <a:t>20</a:t>
                      </a:r>
                      <a:endParaRPr lang="en-US" sz="1600" dirty="0"/>
                    </a:p>
                  </a:txBody>
                  <a:tcPr marL="100067" marR="100067" marT="36576" marB="36576"/>
                </a:tc>
              </a:tr>
              <a:tr h="328613">
                <a:tc>
                  <a:txBody>
                    <a:bodyPr/>
                    <a:lstStyle/>
                    <a:p>
                      <a:r>
                        <a:rPr lang="en-US" sz="1600" dirty="0" smtClean="0"/>
                        <a:t>Bunch length [mm]</a:t>
                      </a:r>
                      <a:endParaRPr lang="en-US" sz="1600" dirty="0"/>
                    </a:p>
                  </a:txBody>
                  <a:tcPr marL="100067" marR="100067" marT="36576" marB="36576"/>
                </a:tc>
                <a:tc>
                  <a:txBody>
                    <a:bodyPr/>
                    <a:lstStyle/>
                    <a:p>
                      <a:r>
                        <a:rPr lang="en-US" sz="1600" smtClean="0"/>
                        <a:t>16</a:t>
                      </a:r>
                      <a:endParaRPr lang="en-US" sz="1600" dirty="0"/>
                    </a:p>
                  </a:txBody>
                  <a:tcPr marL="100067" marR="100067" marT="36576" marB="36576"/>
                </a:tc>
                <a:tc>
                  <a:txBody>
                    <a:bodyPr/>
                    <a:lstStyle/>
                    <a:p>
                      <a:r>
                        <a:rPr lang="en-US" sz="1600" dirty="0" smtClean="0"/>
                        <a:t>1.7</a:t>
                      </a:r>
                      <a:endParaRPr lang="en-US" sz="1600" dirty="0"/>
                    </a:p>
                  </a:txBody>
                  <a:tcPr marL="100067" marR="100067" marT="36576" marB="36576"/>
                </a:tc>
                <a:tc>
                  <a:txBody>
                    <a:bodyPr/>
                    <a:lstStyle/>
                    <a:p>
                      <a:r>
                        <a:rPr lang="en-US" sz="1600" dirty="0" smtClean="0"/>
                        <a:t>2.5</a:t>
                      </a:r>
                      <a:endParaRPr lang="en-US" sz="1600" dirty="0"/>
                    </a:p>
                  </a:txBody>
                  <a:tcPr marL="100067" marR="100067" marT="36576" marB="36576"/>
                </a:tc>
                <a:tc>
                  <a:txBody>
                    <a:bodyPr/>
                    <a:lstStyle/>
                    <a:p>
                      <a:r>
                        <a:rPr lang="en-US" sz="1600" dirty="0" smtClean="0"/>
                        <a:t>3.2</a:t>
                      </a:r>
                      <a:endParaRPr lang="en-US" sz="1600" dirty="0"/>
                    </a:p>
                  </a:txBody>
                  <a:tcPr marL="100067" marR="100067" marT="36576" marB="36576"/>
                </a:tc>
              </a:tr>
              <a:tr h="328613">
                <a:tc>
                  <a:txBody>
                    <a:bodyPr/>
                    <a:lstStyle/>
                    <a:p>
                      <a:r>
                        <a:rPr lang="en-US" sz="1600" dirty="0" smtClean="0"/>
                        <a:t>Momentum</a:t>
                      </a:r>
                      <a:r>
                        <a:rPr lang="en-US" sz="1600" baseline="0" dirty="0" smtClean="0"/>
                        <a:t> acceptance [%]</a:t>
                      </a:r>
                      <a:endParaRPr lang="en-US" sz="1600" dirty="0"/>
                    </a:p>
                  </a:txBody>
                  <a:tcPr marL="100067" marR="100067" marT="36576" marB="36576"/>
                </a:tc>
                <a:tc>
                  <a:txBody>
                    <a:bodyPr/>
                    <a:lstStyle/>
                    <a:p>
                      <a:r>
                        <a:rPr lang="en-US" sz="1600" dirty="0" smtClean="0"/>
                        <a:t>1.25</a:t>
                      </a:r>
                      <a:endParaRPr lang="en-US" sz="1600" dirty="0"/>
                    </a:p>
                  </a:txBody>
                  <a:tcPr marL="100067" marR="100067" marT="36576" marB="36576"/>
                </a:tc>
                <a:tc>
                  <a:txBody>
                    <a:bodyPr/>
                    <a:lstStyle/>
                    <a:p>
                      <a:r>
                        <a:rPr lang="en-US" sz="1600" dirty="0" smtClean="0"/>
                        <a:t>2.5</a:t>
                      </a:r>
                      <a:endParaRPr lang="en-US" sz="1600" dirty="0"/>
                    </a:p>
                  </a:txBody>
                  <a:tcPr marL="100067" marR="100067" marT="36576" marB="36576"/>
                </a:tc>
                <a:tc>
                  <a:txBody>
                    <a:bodyPr/>
                    <a:lstStyle/>
                    <a:p>
                      <a:r>
                        <a:rPr lang="en-US" sz="1600" dirty="0" smtClean="0"/>
                        <a:t>2.5</a:t>
                      </a:r>
                      <a:endParaRPr lang="en-US" sz="1600" dirty="0"/>
                    </a:p>
                  </a:txBody>
                  <a:tcPr marL="100067" marR="100067" marT="36576" marB="36576"/>
                </a:tc>
                <a:tc>
                  <a:txBody>
                    <a:bodyPr/>
                    <a:lstStyle/>
                    <a:p>
                      <a:r>
                        <a:rPr lang="en-US" sz="1600" dirty="0" smtClean="0"/>
                        <a:t>3.0</a:t>
                      </a:r>
                      <a:endParaRPr lang="en-US" sz="1600" dirty="0"/>
                    </a:p>
                  </a:txBody>
                  <a:tcPr marL="100067" marR="100067" marT="36576" marB="36576"/>
                </a:tc>
              </a:tr>
              <a:tr h="328613">
                <a:tc>
                  <a:txBody>
                    <a:bodyPr/>
                    <a:lstStyle/>
                    <a:p>
                      <a:r>
                        <a:rPr lang="en-US" sz="1600" smtClean="0"/>
                        <a:t>Beam-beam</a:t>
                      </a:r>
                      <a:r>
                        <a:rPr lang="en-US" sz="1600" baseline="0" smtClean="0"/>
                        <a:t> parameter / IP</a:t>
                      </a:r>
                      <a:endParaRPr lang="en-US" sz="1600" dirty="0"/>
                    </a:p>
                  </a:txBody>
                  <a:tcPr marL="100067" marR="100067" marT="36576" marB="36576"/>
                </a:tc>
                <a:tc>
                  <a:txBody>
                    <a:bodyPr/>
                    <a:lstStyle/>
                    <a:p>
                      <a:r>
                        <a:rPr lang="en-US" sz="1600" dirty="0" smtClean="0"/>
                        <a:t>0.07</a:t>
                      </a:r>
                      <a:endParaRPr lang="en-US" sz="1600" dirty="0"/>
                    </a:p>
                  </a:txBody>
                  <a:tcPr marL="100067" marR="100067" marT="36576" marB="36576"/>
                </a:tc>
                <a:tc>
                  <a:txBody>
                    <a:bodyPr/>
                    <a:lstStyle/>
                    <a:p>
                      <a:r>
                        <a:rPr lang="en-US" sz="1600" dirty="0" smtClean="0"/>
                        <a:t>0.1</a:t>
                      </a:r>
                      <a:endParaRPr lang="en-US" sz="1600" dirty="0"/>
                    </a:p>
                  </a:txBody>
                  <a:tcPr marL="100067" marR="100067" marT="36576" marB="36576"/>
                </a:tc>
                <a:tc>
                  <a:txBody>
                    <a:bodyPr/>
                    <a:lstStyle/>
                    <a:p>
                      <a:r>
                        <a:rPr lang="en-US" sz="1600" dirty="0" smtClean="0"/>
                        <a:t>0.1</a:t>
                      </a:r>
                      <a:endParaRPr lang="en-US" sz="1600" dirty="0"/>
                    </a:p>
                  </a:txBody>
                  <a:tcPr marL="100067" marR="100067" marT="36576" marB="36576"/>
                </a:tc>
                <a:tc>
                  <a:txBody>
                    <a:bodyPr/>
                    <a:lstStyle/>
                    <a:p>
                      <a:r>
                        <a:rPr lang="en-US" sz="1600" dirty="0" smtClean="0"/>
                        <a:t>0.1</a:t>
                      </a:r>
                      <a:endParaRPr lang="en-US" sz="1600" dirty="0"/>
                    </a:p>
                  </a:txBody>
                  <a:tcPr marL="100067" marR="100067" marT="36576" marB="36576"/>
                </a:tc>
              </a:tr>
              <a:tr h="328613">
                <a:tc>
                  <a:txBody>
                    <a:bodyPr/>
                    <a:lstStyle/>
                    <a:p>
                      <a:r>
                        <a:rPr lang="en-US" sz="1600" dirty="0" smtClean="0"/>
                        <a:t>Luminosity</a:t>
                      </a:r>
                      <a:r>
                        <a:rPr lang="en-US" sz="1600" baseline="0" dirty="0" smtClean="0"/>
                        <a:t> / IP [10</a:t>
                      </a:r>
                      <a:r>
                        <a:rPr lang="en-US" sz="1600" baseline="30000" dirty="0" smtClean="0"/>
                        <a:t>34</a:t>
                      </a:r>
                      <a:r>
                        <a:rPr lang="en-US" sz="1600" baseline="0" dirty="0" smtClean="0"/>
                        <a:t> cm</a:t>
                      </a:r>
                      <a:r>
                        <a:rPr lang="en-US" sz="1600" baseline="30000" dirty="0" smtClean="0"/>
                        <a:t>-2</a:t>
                      </a:r>
                      <a:r>
                        <a:rPr lang="en-US" sz="1600" baseline="0" dirty="0" smtClean="0"/>
                        <a:t>s</a:t>
                      </a:r>
                      <a:r>
                        <a:rPr lang="en-US" sz="1600" baseline="30000" dirty="0" smtClean="0"/>
                        <a:t>-1</a:t>
                      </a:r>
                      <a:r>
                        <a:rPr lang="en-US" sz="1600" baseline="0" dirty="0" smtClean="0"/>
                        <a:t>]</a:t>
                      </a:r>
                      <a:endParaRPr lang="en-US" sz="1600" dirty="0"/>
                    </a:p>
                  </a:txBody>
                  <a:tcPr marL="100067" marR="100067" marT="36576" marB="36576"/>
                </a:tc>
                <a:tc>
                  <a:txBody>
                    <a:bodyPr/>
                    <a:lstStyle/>
                    <a:p>
                      <a:r>
                        <a:rPr lang="en-US" sz="1600" dirty="0" smtClean="0"/>
                        <a:t>0.0125</a:t>
                      </a:r>
                      <a:endParaRPr lang="en-US" sz="1600" dirty="0"/>
                    </a:p>
                  </a:txBody>
                  <a:tcPr marL="100067" marR="100067" marT="36576" marB="36576"/>
                </a:tc>
                <a:tc>
                  <a:txBody>
                    <a:bodyPr/>
                    <a:lstStyle/>
                    <a:p>
                      <a:r>
                        <a:rPr lang="en-US" sz="1600" dirty="0" smtClean="0"/>
                        <a:t>4.8</a:t>
                      </a:r>
                      <a:endParaRPr lang="en-US" sz="1600" dirty="0"/>
                    </a:p>
                  </a:txBody>
                  <a:tcPr marL="100067" marR="100067" marT="36576" marB="36576"/>
                </a:tc>
                <a:tc>
                  <a:txBody>
                    <a:bodyPr/>
                    <a:lstStyle/>
                    <a:p>
                      <a:r>
                        <a:rPr lang="en-US" sz="1600" dirty="0" smtClean="0"/>
                        <a:t>1.3</a:t>
                      </a:r>
                      <a:endParaRPr lang="en-US" sz="1600" dirty="0"/>
                    </a:p>
                  </a:txBody>
                  <a:tcPr marL="100067" marR="100067" marT="36576" marB="36576"/>
                </a:tc>
                <a:tc>
                  <a:txBody>
                    <a:bodyPr/>
                    <a:lstStyle/>
                    <a:p>
                      <a:r>
                        <a:rPr lang="en-US" sz="1600" dirty="0" smtClean="0"/>
                        <a:t>1.8</a:t>
                      </a:r>
                      <a:endParaRPr lang="en-US" sz="1600" dirty="0"/>
                    </a:p>
                  </a:txBody>
                  <a:tcPr marL="100067" marR="100067" marT="36576" marB="36576"/>
                </a:tc>
              </a:tr>
            </a:tbl>
          </a:graphicData>
        </a:graphic>
      </p:graphicFrame>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a:prstGeom prst="rect">
            <a:avLst/>
          </a:prstGeom>
        </p:spPr>
        <p:txBody>
          <a:bodyPr/>
          <a:lstStyle/>
          <a:p>
            <a:pPr>
              <a:defRPr/>
            </a:pPr>
            <a:r>
              <a:rPr lang="en-US" smtClean="0"/>
              <a:t>Cornell University:  LEPP Journal Club</a:t>
            </a:r>
            <a:endParaRPr lang="en-US" sz="1400" dirty="0"/>
          </a:p>
        </p:txBody>
      </p:sp>
      <p:sp>
        <p:nvSpPr>
          <p:cNvPr id="2" name="Slide Number Placeholder 1"/>
          <p:cNvSpPr>
            <a:spLocks noGrp="1"/>
          </p:cNvSpPr>
          <p:nvPr>
            <p:ph type="sldNum" sz="quarter" idx="12"/>
          </p:nvPr>
        </p:nvSpPr>
        <p:spPr/>
        <p:txBody>
          <a:bodyPr/>
          <a:lstStyle/>
          <a:p>
            <a:pPr>
              <a:defRPr/>
            </a:pPr>
            <a:fld id="{D6A6C862-CD6E-4C31-8A29-FC3CE1D30A1F}" type="slidenum">
              <a:rPr lang="en-US" smtClean="0"/>
              <a:pPr>
                <a:defRPr/>
              </a:pPr>
              <a:t>10</a:t>
            </a:fld>
            <a:endParaRPr lang="en-US" sz="1400"/>
          </a:p>
        </p:txBody>
      </p:sp>
      <p:sp>
        <p:nvSpPr>
          <p:cNvPr id="7" name="TextBox 6"/>
          <p:cNvSpPr txBox="1"/>
          <p:nvPr/>
        </p:nvSpPr>
        <p:spPr>
          <a:xfrm>
            <a:off x="673100" y="6045200"/>
            <a:ext cx="4867251" cy="369332"/>
          </a:xfrm>
          <a:prstGeom prst="rect">
            <a:avLst/>
          </a:prstGeom>
          <a:noFill/>
        </p:spPr>
        <p:txBody>
          <a:bodyPr wrap="none" rtlCol="0">
            <a:spAutoFit/>
          </a:bodyPr>
          <a:lstStyle/>
          <a:p>
            <a:r>
              <a:rPr lang="en-US" dirty="0" smtClean="0">
                <a:solidFill>
                  <a:schemeClr val="tx2">
                    <a:lumMod val="75000"/>
                  </a:schemeClr>
                </a:solidFill>
              </a:rPr>
              <a:t>* Assumes 4 IPs            ** Assumes 1 or 2 IPs</a:t>
            </a:r>
            <a:endParaRPr lang="en-US" dirty="0">
              <a:solidFill>
                <a:schemeClr val="tx2">
                  <a:lumMod val="75000"/>
                </a:schemeClr>
              </a:solidFill>
            </a:endParaRPr>
          </a:p>
        </p:txBody>
      </p:sp>
    </p:spTree>
    <p:extLst>
      <p:ext uri="{BB962C8B-B14F-4D97-AF65-F5344CB8AC3E}">
        <p14:creationId xmlns:p14="http://schemas.microsoft.com/office/powerpoint/2010/main" val="15168442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a:t>
            </a:r>
            <a:r>
              <a:rPr lang="en-US" baseline="30000" dirty="0" err="1"/>
              <a:t>+</a:t>
            </a:r>
            <a:r>
              <a:rPr lang="en-US" dirty="0" err="1"/>
              <a:t>e</a:t>
            </a:r>
            <a:r>
              <a:rPr lang="en-US" baseline="30000" dirty="0"/>
              <a:t>−</a:t>
            </a:r>
            <a:r>
              <a:rPr lang="en-US" dirty="0"/>
              <a:t> Circular Colliders</a:t>
            </a:r>
            <a:r>
              <a:rPr lang="en-US" dirty="0" smtClean="0"/>
              <a:t>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9872970"/>
              </p:ext>
            </p:extLst>
          </p:nvPr>
        </p:nvGraphicFramePr>
        <p:xfrm>
          <a:off x="228600" y="1042988"/>
          <a:ext cx="8672513" cy="4987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11</a:t>
            </a:fld>
            <a:endParaRPr lang="en-US"/>
          </a:p>
        </p:txBody>
      </p:sp>
      <p:sp>
        <p:nvSpPr>
          <p:cNvPr id="8" name="TextBox 7"/>
          <p:cNvSpPr txBox="1"/>
          <p:nvPr/>
        </p:nvSpPr>
        <p:spPr>
          <a:xfrm>
            <a:off x="5651500" y="5829300"/>
            <a:ext cx="2263285" cy="369332"/>
          </a:xfrm>
          <a:prstGeom prst="rect">
            <a:avLst/>
          </a:prstGeom>
          <a:noFill/>
          <a:ln>
            <a:solidFill>
              <a:schemeClr val="accent1"/>
            </a:solidFill>
          </a:ln>
        </p:spPr>
        <p:txBody>
          <a:bodyPr wrap="none" rtlCol="0">
            <a:spAutoFit/>
          </a:bodyPr>
          <a:lstStyle/>
          <a:p>
            <a:r>
              <a:rPr lang="en-US" dirty="0" smtClean="0">
                <a:solidFill>
                  <a:srgbClr val="103A61"/>
                </a:solidFill>
              </a:rPr>
              <a:t>Technical Statement</a:t>
            </a:r>
            <a:endParaRPr lang="en-US" dirty="0">
              <a:solidFill>
                <a:srgbClr val="103A61"/>
              </a:solidFill>
            </a:endParaRPr>
          </a:p>
        </p:txBody>
      </p:sp>
      <p:cxnSp>
        <p:nvCxnSpPr>
          <p:cNvPr id="10" name="Straight Arrow Connector 9"/>
          <p:cNvCxnSpPr>
            <a:stCxn id="8" idx="0"/>
          </p:cNvCxnSpPr>
          <p:nvPr/>
        </p:nvCxnSpPr>
        <p:spPr>
          <a:xfrm flipH="1" flipV="1">
            <a:off x="6451600" y="5346700"/>
            <a:ext cx="331543" cy="482600"/>
          </a:xfrm>
          <a:prstGeom prst="straightConnector1">
            <a:avLst/>
          </a:prstGeom>
          <a:ln w="38100">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18520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Colliders</a:t>
            </a:r>
            <a:endParaRPr lang="en-US" dirty="0"/>
          </a:p>
        </p:txBody>
      </p:sp>
      <p:sp>
        <p:nvSpPr>
          <p:cNvPr id="3" name="Content Placeholder 2"/>
          <p:cNvSpPr>
            <a:spLocks noGrp="1"/>
          </p:cNvSpPr>
          <p:nvPr>
            <p:ph idx="1"/>
          </p:nvPr>
        </p:nvSpPr>
        <p:spPr/>
        <p:txBody>
          <a:bodyPr/>
          <a:lstStyle/>
          <a:p>
            <a:r>
              <a:rPr lang="en-US" dirty="0" smtClean="0"/>
              <a:t>Luminosity</a:t>
            </a:r>
          </a:p>
          <a:p>
            <a:endParaRPr lang="en-US" dirty="0"/>
          </a:p>
          <a:p>
            <a:endParaRPr lang="en-US" dirty="0" smtClean="0"/>
          </a:p>
          <a:p>
            <a:endParaRPr lang="en-US" dirty="0"/>
          </a:p>
          <a:p>
            <a:endParaRPr lang="en-US" dirty="0" smtClean="0"/>
          </a:p>
          <a:p>
            <a:endParaRPr lang="en-US" dirty="0"/>
          </a:p>
          <a:p>
            <a:r>
              <a:rPr lang="en-US" dirty="0" smtClean="0"/>
              <a:t>The strong fields at the interaction point result in </a:t>
            </a:r>
          </a:p>
          <a:p>
            <a:pPr lvl="1"/>
            <a:r>
              <a:rPr lang="en-US" dirty="0" smtClean="0"/>
              <a:t>A luminosity enhancement characterized by the disruption parameter </a:t>
            </a:r>
          </a:p>
          <a:p>
            <a:pPr lvl="1"/>
            <a:r>
              <a:rPr lang="en-US" dirty="0" err="1" smtClean="0"/>
              <a:t>Beamstrahlung</a:t>
            </a:r>
            <a:r>
              <a:rPr lang="en-US" dirty="0" smtClean="0"/>
              <a:t> emission gives rise to energy spread and backgrounds at the interaction point</a:t>
            </a:r>
            <a:endParaRPr lang="en-US"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12</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443836908"/>
              </p:ext>
            </p:extLst>
          </p:nvPr>
        </p:nvGraphicFramePr>
        <p:xfrm>
          <a:off x="3149600" y="929503"/>
          <a:ext cx="3721100" cy="2715397"/>
        </p:xfrm>
        <a:graphic>
          <a:graphicData uri="http://schemas.openxmlformats.org/presentationml/2006/ole">
            <mc:AlternateContent xmlns:mc="http://schemas.openxmlformats.org/markup-compatibility/2006">
              <mc:Choice xmlns:v="urn:schemas-microsoft-com:vml" Requires="v">
                <p:oleObj spid="_x0000_s1141" name="Equation" r:id="rId3" imgW="1409700" imgH="1028700" progId="Equation.DSMT4">
                  <p:embed/>
                </p:oleObj>
              </mc:Choice>
              <mc:Fallback>
                <p:oleObj name="Equation" r:id="rId3" imgW="1409700" imgH="1028700" progId="Equation.DSMT4">
                  <p:embed/>
                  <p:pic>
                    <p:nvPicPr>
                      <p:cNvPr id="0" name=""/>
                      <p:cNvPicPr/>
                      <p:nvPr/>
                    </p:nvPicPr>
                    <p:blipFill>
                      <a:blip r:embed="rId4"/>
                      <a:stretch>
                        <a:fillRect/>
                      </a:stretch>
                    </p:blipFill>
                    <p:spPr>
                      <a:xfrm>
                        <a:off x="3149600" y="929503"/>
                        <a:ext cx="3721100" cy="271539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90360367"/>
              </p:ext>
            </p:extLst>
          </p:nvPr>
        </p:nvGraphicFramePr>
        <p:xfrm>
          <a:off x="2120900" y="4965699"/>
          <a:ext cx="710866" cy="562769"/>
        </p:xfrm>
        <a:graphic>
          <a:graphicData uri="http://schemas.openxmlformats.org/presentationml/2006/ole">
            <mc:AlternateContent xmlns:mc="http://schemas.openxmlformats.org/markup-compatibility/2006">
              <mc:Choice xmlns:v="urn:schemas-microsoft-com:vml" Requires="v">
                <p:oleObj spid="_x0000_s1142" name="Equation" r:id="rId5" imgW="304800" imgH="241300" progId="Equation.DSMT4">
                  <p:embed/>
                </p:oleObj>
              </mc:Choice>
              <mc:Fallback>
                <p:oleObj name="Equation" r:id="rId5" imgW="304800" imgH="241300" progId="Equation.DSMT4">
                  <p:embed/>
                  <p:pic>
                    <p:nvPicPr>
                      <p:cNvPr id="0" name=""/>
                      <p:cNvPicPr/>
                      <p:nvPr/>
                    </p:nvPicPr>
                    <p:blipFill>
                      <a:blip r:embed="rId6"/>
                      <a:stretch>
                        <a:fillRect/>
                      </a:stretch>
                    </p:blipFill>
                    <p:spPr>
                      <a:xfrm>
                        <a:off x="2120900" y="4965699"/>
                        <a:ext cx="710866" cy="562769"/>
                      </a:xfrm>
                      <a:prstGeom prst="rect">
                        <a:avLst/>
                      </a:prstGeom>
                    </p:spPr>
                  </p:pic>
                </p:oleObj>
              </mc:Fallback>
            </mc:AlternateContent>
          </a:graphicData>
        </a:graphic>
      </p:graphicFrame>
    </p:spTree>
    <p:extLst>
      <p:ext uri="{BB962C8B-B14F-4D97-AF65-F5344CB8AC3E}">
        <p14:creationId xmlns:p14="http://schemas.microsoft.com/office/powerpoint/2010/main" val="26733594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Collider Options</a:t>
            </a:r>
            <a:endParaRPr lang="en-US" dirty="0"/>
          </a:p>
        </p:txBody>
      </p:sp>
      <p:sp>
        <p:nvSpPr>
          <p:cNvPr id="3" name="Content Placeholder 2"/>
          <p:cNvSpPr>
            <a:spLocks noGrp="1"/>
          </p:cNvSpPr>
          <p:nvPr>
            <p:ph idx="1"/>
          </p:nvPr>
        </p:nvSpPr>
        <p:spPr/>
        <p:txBody>
          <a:bodyPr/>
          <a:lstStyle/>
          <a:p>
            <a:r>
              <a:rPr lang="en-US" dirty="0" smtClean="0"/>
              <a:t>A range of options have been explored</a:t>
            </a:r>
          </a:p>
          <a:p>
            <a:pPr lvl="1">
              <a:tabLst>
                <a:tab pos="1600200" algn="l"/>
              </a:tabLst>
            </a:pPr>
            <a:r>
              <a:rPr lang="en-US" dirty="0" smtClean="0"/>
              <a:t>ILC:	Based </a:t>
            </a:r>
            <a:r>
              <a:rPr lang="en-US" dirty="0" smtClean="0"/>
              <a:t>on SRF technology</a:t>
            </a:r>
            <a:br>
              <a:rPr lang="en-US" dirty="0" smtClean="0"/>
            </a:br>
            <a:r>
              <a:rPr lang="en-US" dirty="0" smtClean="0"/>
              <a:t>	</a:t>
            </a:r>
            <a:r>
              <a:rPr lang="en-US" dirty="0" smtClean="0"/>
              <a:t>Most </a:t>
            </a:r>
            <a:r>
              <a:rPr lang="en-US" dirty="0" smtClean="0"/>
              <a:t>mature concept for E</a:t>
            </a:r>
            <a:r>
              <a:rPr lang="en-US" baseline="-25000" dirty="0" smtClean="0"/>
              <a:t>CM</a:t>
            </a:r>
            <a:r>
              <a:rPr lang="en-US" dirty="0" smtClean="0"/>
              <a:t>&lt;1 TeV</a:t>
            </a:r>
            <a:endParaRPr lang="en-US" dirty="0"/>
          </a:p>
          <a:p>
            <a:pPr lvl="1">
              <a:tabLst>
                <a:tab pos="1371600" algn="l"/>
              </a:tabLst>
            </a:pPr>
            <a:endParaRPr lang="en-US" dirty="0" smtClean="0"/>
          </a:p>
          <a:p>
            <a:pPr lvl="1">
              <a:tabLst>
                <a:tab pos="1371600" algn="l"/>
              </a:tabLst>
            </a:pPr>
            <a:endParaRPr lang="en-US" dirty="0"/>
          </a:p>
          <a:p>
            <a:pPr lvl="1">
              <a:tabLst>
                <a:tab pos="1371600" algn="l"/>
              </a:tabLst>
            </a:pPr>
            <a:endParaRPr lang="en-US" dirty="0" smtClean="0"/>
          </a:p>
          <a:p>
            <a:pPr lvl="1">
              <a:tabLst>
                <a:tab pos="1371600" algn="l"/>
              </a:tabLst>
            </a:pPr>
            <a:endParaRPr lang="en-US" dirty="0" smtClean="0"/>
          </a:p>
          <a:p>
            <a:pPr lvl="1">
              <a:tabLst>
                <a:tab pos="1600200" algn="l"/>
              </a:tabLst>
            </a:pPr>
            <a:r>
              <a:rPr lang="en-US" dirty="0" smtClean="0"/>
              <a:t>CLIC:	Based on drive-beam and NCRF technology</a:t>
            </a:r>
            <a:br>
              <a:rPr lang="en-US" dirty="0" smtClean="0"/>
            </a:br>
            <a:r>
              <a:rPr lang="en-US" dirty="0" smtClean="0"/>
              <a:t>	RF Gradients:  100 MV/m </a:t>
            </a:r>
            <a:br>
              <a:rPr lang="en-US" dirty="0" smtClean="0"/>
            </a:br>
            <a:r>
              <a:rPr lang="en-US" dirty="0" smtClean="0"/>
              <a:t>	Could be applied for  </a:t>
            </a:r>
            <a:r>
              <a:rPr lang="en-US" dirty="0"/>
              <a:t>E</a:t>
            </a:r>
            <a:r>
              <a:rPr lang="en-US" baseline="-25000" dirty="0"/>
              <a:t>CM</a:t>
            </a:r>
            <a:r>
              <a:rPr lang="en-US" dirty="0"/>
              <a:t>&lt;1 </a:t>
            </a:r>
            <a:r>
              <a:rPr lang="en-US" dirty="0" smtClean="0"/>
              <a:t>TeV</a:t>
            </a:r>
            <a:r>
              <a:rPr lang="en-US" dirty="0"/>
              <a:t/>
            </a:r>
            <a:br>
              <a:rPr lang="en-US" dirty="0"/>
            </a:br>
            <a:r>
              <a:rPr lang="en-US" dirty="0" smtClean="0"/>
              <a:t>	</a:t>
            </a:r>
            <a:r>
              <a:rPr lang="en-US" dirty="0" smtClean="0"/>
              <a:t>D</a:t>
            </a:r>
            <a:r>
              <a:rPr lang="en-US" dirty="0" smtClean="0"/>
              <a:t>esigns </a:t>
            </a:r>
            <a:r>
              <a:rPr lang="en-US" dirty="0" smtClean="0"/>
              <a:t>up to 3 </a:t>
            </a:r>
            <a:r>
              <a:rPr lang="en-US" dirty="0" smtClean="0"/>
              <a:t>TeV are </a:t>
            </a:r>
            <a:r>
              <a:rPr lang="en-US" dirty="0" smtClean="0"/>
              <a:t>documented</a:t>
            </a:r>
          </a:p>
          <a:p>
            <a:pPr lvl="1">
              <a:tabLst>
                <a:tab pos="1371600" algn="l"/>
              </a:tabLst>
            </a:pPr>
            <a:endParaRPr lang="en-US" dirty="0"/>
          </a:p>
          <a:p>
            <a:pPr lvl="1">
              <a:tabLst>
                <a:tab pos="1371600" algn="l"/>
              </a:tabLst>
            </a:pPr>
            <a:endParaRPr lang="en-US"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13</a:t>
            </a:fld>
            <a:endParaRPr lang="en-US"/>
          </a:p>
        </p:txBody>
      </p:sp>
      <p:pic>
        <p:nvPicPr>
          <p:cNvPr id="7" name="Picture 5" descr="A superconducting TESLA cavity."/>
          <p:cNvPicPr>
            <a:picLocks noChangeAspect="1" noChangeArrowheads="1"/>
          </p:cNvPicPr>
          <p:nvPr/>
        </p:nvPicPr>
        <p:blipFill>
          <a:blip r:embed="rId2" cstate="print"/>
          <a:srcRect/>
          <a:stretch>
            <a:fillRect/>
          </a:stretch>
        </p:blipFill>
        <p:spPr bwMode="auto">
          <a:xfrm>
            <a:off x="1803400" y="2606676"/>
            <a:ext cx="4845050" cy="823912"/>
          </a:xfrm>
          <a:prstGeom prst="rect">
            <a:avLst/>
          </a:prstGeom>
          <a:noFill/>
          <a:ln w="9525">
            <a:noFill/>
            <a:miter lim="800000"/>
            <a:headEnd/>
            <a:tailEnd/>
          </a:ln>
        </p:spPr>
      </p:pic>
      <p:sp>
        <p:nvSpPr>
          <p:cNvPr id="10" name="テキスト ボックス 28"/>
          <p:cNvSpPr txBox="1"/>
          <p:nvPr/>
        </p:nvSpPr>
        <p:spPr>
          <a:xfrm>
            <a:off x="6642100" y="2365018"/>
            <a:ext cx="2444750" cy="1200329"/>
          </a:xfrm>
          <a:prstGeom prst="rect">
            <a:avLst/>
          </a:prstGeom>
          <a:solidFill>
            <a:srgbClr val="FFFF00"/>
          </a:solidFill>
          <a:ln>
            <a:solidFill>
              <a:srgbClr val="4F81BD"/>
            </a:solidFill>
          </a:ln>
        </p:spPr>
        <p:txBody>
          <a:bodyPr wrap="square" rtlCol="0">
            <a:spAutoFit/>
          </a:bodyPr>
          <a:lstStyle/>
          <a:p>
            <a:pPr defTabSz="457200" fontAlgn="auto">
              <a:spcBef>
                <a:spcPts val="0"/>
              </a:spcBef>
              <a:spcAft>
                <a:spcPts val="0"/>
              </a:spcAft>
            </a:pPr>
            <a:r>
              <a:rPr kumimoji="1" lang="en-US" altLang="ja-JP" b="1" u="sng" dirty="0" smtClean="0">
                <a:solidFill>
                  <a:srgbClr val="3366FF"/>
                </a:solidFill>
                <a:latin typeface="Arial"/>
                <a:ea typeface="+mn-ea"/>
              </a:rPr>
              <a:t>Yield </a:t>
            </a:r>
            <a:r>
              <a:rPr kumimoji="1" lang="fr-FR" altLang="ja-JP" b="1" u="sng" dirty="0" smtClean="0">
                <a:solidFill>
                  <a:srgbClr val="3366FF"/>
                </a:solidFill>
                <a:latin typeface="Arial"/>
                <a:ea typeface="+mn-ea"/>
              </a:rPr>
              <a:t>’</a:t>
            </a:r>
            <a:r>
              <a:rPr kumimoji="1" lang="en-US" altLang="ja-JP" b="1" u="sng" dirty="0" smtClean="0">
                <a:solidFill>
                  <a:srgbClr val="3366FF"/>
                </a:solidFill>
                <a:latin typeface="Arial"/>
                <a:ea typeface="+mn-ea"/>
              </a:rPr>
              <a:t>10 ~ ’12:</a:t>
            </a:r>
          </a:p>
          <a:p>
            <a:pPr defTabSz="457200" fontAlgn="auto">
              <a:spcBef>
                <a:spcPts val="0"/>
              </a:spcBef>
              <a:spcAft>
                <a:spcPts val="0"/>
              </a:spcAft>
            </a:pPr>
            <a:r>
              <a:rPr lang="en-US" altLang="ja-JP" b="1" dirty="0" smtClean="0">
                <a:solidFill>
                  <a:srgbClr val="EAEAEA"/>
                </a:solidFill>
                <a:latin typeface="Arial"/>
                <a:ea typeface="+mn-ea"/>
              </a:rPr>
              <a:t>  </a:t>
            </a:r>
            <a:r>
              <a:rPr lang="en-US" altLang="ja-JP" b="1" dirty="0">
                <a:solidFill>
                  <a:srgbClr val="00007A">
                    <a:lumMod val="65000"/>
                  </a:srgbClr>
                </a:solidFill>
                <a:latin typeface="Arial"/>
                <a:ea typeface="+mn-ea"/>
              </a:rPr>
              <a:t>&gt;</a:t>
            </a:r>
            <a:r>
              <a:rPr lang="en-US" altLang="ja-JP" b="1" dirty="0" smtClean="0">
                <a:solidFill>
                  <a:srgbClr val="00007A">
                    <a:lumMod val="65000"/>
                  </a:srgbClr>
                </a:solidFill>
                <a:latin typeface="Arial"/>
                <a:ea typeface="+mn-ea"/>
              </a:rPr>
              <a:t> 90% @ 25 MV/m</a:t>
            </a:r>
          </a:p>
          <a:p>
            <a:pPr defTabSz="457200" fontAlgn="auto">
              <a:spcBef>
                <a:spcPts val="0"/>
              </a:spcBef>
              <a:spcAft>
                <a:spcPts val="0"/>
              </a:spcAft>
            </a:pPr>
            <a:r>
              <a:rPr lang="en-US" altLang="ja-JP" b="1" dirty="0">
                <a:solidFill>
                  <a:srgbClr val="FF0000"/>
                </a:solidFill>
                <a:latin typeface="Arial"/>
                <a:ea typeface="+mn-ea"/>
              </a:rPr>
              <a:t> </a:t>
            </a:r>
            <a:r>
              <a:rPr lang="en-US" altLang="ja-JP" b="1" dirty="0">
                <a:solidFill>
                  <a:srgbClr val="3366FF"/>
                </a:solidFill>
                <a:latin typeface="Arial"/>
                <a:ea typeface="+mn-ea"/>
              </a:rPr>
              <a:t> </a:t>
            </a:r>
            <a:r>
              <a:rPr lang="en-US" altLang="ja-JP" b="1" dirty="0">
                <a:solidFill>
                  <a:srgbClr val="008000"/>
                </a:solidFill>
                <a:latin typeface="Arial"/>
                <a:ea typeface="+mn-ea"/>
              </a:rPr>
              <a:t>~</a:t>
            </a:r>
            <a:r>
              <a:rPr lang="en-US" altLang="ja-JP" b="1" dirty="0" smtClean="0">
                <a:solidFill>
                  <a:srgbClr val="008000"/>
                </a:solidFill>
                <a:latin typeface="Arial"/>
                <a:ea typeface="+mn-ea"/>
              </a:rPr>
              <a:t> 80% @ 28 MV/m</a:t>
            </a:r>
          </a:p>
          <a:p>
            <a:pPr defTabSz="457200" fontAlgn="auto">
              <a:spcBef>
                <a:spcPts val="0"/>
              </a:spcBef>
              <a:spcAft>
                <a:spcPts val="0"/>
              </a:spcAft>
            </a:pPr>
            <a:r>
              <a:rPr lang="en-US" altLang="ja-JP" b="1" dirty="0">
                <a:solidFill>
                  <a:srgbClr val="EAEAEA"/>
                </a:solidFill>
                <a:latin typeface="Arial"/>
                <a:ea typeface="+mn-ea"/>
              </a:rPr>
              <a:t> </a:t>
            </a:r>
            <a:r>
              <a:rPr lang="en-US" altLang="ja-JP" b="1" dirty="0" smtClean="0">
                <a:solidFill>
                  <a:srgbClr val="EAEAEA"/>
                </a:solidFill>
                <a:latin typeface="Arial"/>
                <a:ea typeface="+mn-ea"/>
              </a:rPr>
              <a:t> </a:t>
            </a:r>
            <a:r>
              <a:rPr lang="en-US" altLang="ja-JP" b="1" dirty="0" smtClean="0">
                <a:solidFill>
                  <a:srgbClr val="FF0000"/>
                </a:solidFill>
                <a:latin typeface="Arial"/>
                <a:ea typeface="+mn-ea"/>
              </a:rPr>
              <a:t>~ 70% @ 35 MV/m </a:t>
            </a:r>
            <a:r>
              <a:rPr lang="en-US" altLang="ja-JP" dirty="0" smtClean="0">
                <a:solidFill>
                  <a:srgbClr val="EAEAEA"/>
                </a:solidFill>
                <a:latin typeface="Arial"/>
                <a:ea typeface="+mn-ea"/>
              </a:rPr>
              <a:t>  </a:t>
            </a:r>
            <a:endParaRPr kumimoji="1" lang="ja-JP" altLang="en-US" dirty="0">
              <a:solidFill>
                <a:srgbClr val="EAEAEA"/>
              </a:solidFill>
              <a:latin typeface="Arial"/>
              <a:ea typeface="+mn-ea"/>
            </a:endParaRPr>
          </a:p>
        </p:txBody>
      </p:sp>
    </p:spTree>
    <p:extLst>
      <p:ext uri="{BB962C8B-B14F-4D97-AF65-F5344CB8AC3E}">
        <p14:creationId xmlns:p14="http://schemas.microsoft.com/office/powerpoint/2010/main" val="40678260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Linear Collider Options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Options (cont’d)</a:t>
            </a:r>
          </a:p>
          <a:p>
            <a:pPr lvl="1">
              <a:tabLst>
                <a:tab pos="1371600" algn="l"/>
              </a:tabLst>
            </a:pPr>
            <a:r>
              <a:rPr lang="en-US" dirty="0"/>
              <a:t>Wakefield Accelerators: </a:t>
            </a:r>
            <a:r>
              <a:rPr lang="en-US" dirty="0" smtClean="0"/>
              <a:t/>
            </a:r>
            <a:br>
              <a:rPr lang="en-US" dirty="0" smtClean="0"/>
            </a:br>
            <a:r>
              <a:rPr lang="en-US" dirty="0" smtClean="0"/>
              <a:t>	Potential for very high energies</a:t>
            </a:r>
            <a:br>
              <a:rPr lang="en-US" dirty="0" smtClean="0"/>
            </a:br>
            <a:r>
              <a:rPr lang="en-US" dirty="0" smtClean="0"/>
              <a:t>	Possibly could be used for LC</a:t>
            </a:r>
            <a:br>
              <a:rPr lang="en-US" dirty="0" smtClean="0"/>
            </a:br>
            <a:r>
              <a:rPr lang="en-US" dirty="0" smtClean="0"/>
              <a:t>	afterburner</a:t>
            </a:r>
            <a:br>
              <a:rPr lang="en-US" dirty="0" smtClean="0"/>
            </a:br>
            <a:r>
              <a:rPr lang="en-US" dirty="0" smtClean="0"/>
              <a:t>	Significant R&amp;D remains</a:t>
            </a:r>
            <a:endParaRPr lang="en-US" dirty="0">
              <a:latin typeface="Symbol" charset="2"/>
              <a:cs typeface="Symbol" charset="2"/>
            </a:endParaRPr>
          </a:p>
          <a:p>
            <a:pPr lvl="1">
              <a:tabLst>
                <a:tab pos="1371600" algn="l"/>
              </a:tabLst>
            </a:pPr>
            <a:endParaRPr lang="en-US" dirty="0" smtClean="0">
              <a:latin typeface="Symbol" charset="2"/>
              <a:cs typeface="Symbol" charset="2"/>
            </a:endParaRPr>
          </a:p>
          <a:p>
            <a:pPr marL="228600" lvl="1" indent="0">
              <a:buNone/>
              <a:tabLst>
                <a:tab pos="1371600" algn="l"/>
              </a:tabLst>
            </a:pPr>
            <a:endParaRPr lang="en-US" dirty="0" smtClean="0">
              <a:latin typeface="Symbol" charset="2"/>
              <a:cs typeface="Symbol" charset="2"/>
            </a:endParaRPr>
          </a:p>
          <a:p>
            <a:pPr lvl="1">
              <a:tabLst>
                <a:tab pos="1371600" algn="l"/>
              </a:tabLst>
            </a:pPr>
            <a:r>
              <a:rPr lang="en-US" dirty="0" smtClean="0">
                <a:latin typeface="Symbol" charset="2"/>
                <a:cs typeface="Symbol" charset="2"/>
              </a:rPr>
              <a:t>g</a:t>
            </a:r>
            <a:r>
              <a:rPr lang="en-US" dirty="0">
                <a:latin typeface="Symbol" charset="2"/>
                <a:cs typeface="Symbol" charset="2"/>
              </a:rPr>
              <a:t>-</a:t>
            </a:r>
            <a:r>
              <a:rPr lang="en-US" dirty="0" smtClean="0">
                <a:latin typeface="Symbol" charset="2"/>
                <a:cs typeface="Symbol" charset="2"/>
              </a:rPr>
              <a:t>g</a:t>
            </a:r>
            <a:r>
              <a:rPr lang="en-US" dirty="0" smtClean="0">
                <a:cs typeface="Symbol" charset="2"/>
              </a:rPr>
              <a:t>: 	High power laser beams</a:t>
            </a:r>
            <a:br>
              <a:rPr lang="en-US" dirty="0" smtClean="0">
                <a:cs typeface="Symbol" charset="2"/>
              </a:rPr>
            </a:br>
            <a:r>
              <a:rPr lang="en-US" dirty="0" smtClean="0">
                <a:cs typeface="Symbol" charset="2"/>
              </a:rPr>
              <a:t>	Compton backscattered from</a:t>
            </a:r>
            <a:br>
              <a:rPr lang="en-US" dirty="0" smtClean="0">
                <a:cs typeface="Symbol" charset="2"/>
              </a:rPr>
            </a:br>
            <a:r>
              <a:rPr lang="en-US" dirty="0" smtClean="0">
                <a:cs typeface="Symbol" charset="2"/>
              </a:rPr>
              <a:t>	e</a:t>
            </a:r>
            <a:r>
              <a:rPr lang="en-US" baseline="30000" dirty="0" smtClean="0">
                <a:cs typeface="Symbol" charset="2"/>
              </a:rPr>
              <a:t>−</a:t>
            </a:r>
            <a:r>
              <a:rPr lang="en-US" dirty="0" smtClean="0">
                <a:cs typeface="Symbol" charset="2"/>
              </a:rPr>
              <a:t> or e</a:t>
            </a:r>
            <a:r>
              <a:rPr lang="en-US" baseline="30000" dirty="0" smtClean="0">
                <a:cs typeface="Symbol" charset="2"/>
              </a:rPr>
              <a:t>+</a:t>
            </a:r>
            <a:r>
              <a:rPr lang="en-US" dirty="0" smtClean="0">
                <a:cs typeface="Symbol" charset="2"/>
              </a:rPr>
              <a:t> beams</a:t>
            </a:r>
            <a:br>
              <a:rPr lang="en-US" dirty="0" smtClean="0">
                <a:cs typeface="Symbol" charset="2"/>
              </a:rPr>
            </a:br>
            <a:endParaRPr lang="en-US" dirty="0">
              <a:cs typeface="Symbol" charset="2"/>
            </a:endParaRPr>
          </a:p>
          <a:p>
            <a:pPr marL="457200" lvl="2" indent="0">
              <a:buNone/>
              <a:tabLst>
                <a:tab pos="1371600" algn="l"/>
              </a:tabLst>
            </a:pPr>
            <a:r>
              <a:rPr lang="en-US" dirty="0" smtClean="0">
                <a:cs typeface="Symbol" charset="2"/>
              </a:rPr>
              <a:t>	</a:t>
            </a:r>
            <a:r>
              <a:rPr lang="en-US" sz="2400" dirty="0" err="1" smtClean="0">
                <a:latin typeface="Symbol" charset="2"/>
                <a:cs typeface="Symbol" charset="2"/>
              </a:rPr>
              <a:t>gg</a:t>
            </a:r>
            <a:r>
              <a:rPr lang="en-US" sz="2400" dirty="0" err="1" smtClean="0">
                <a:latin typeface="Wingdings 3" charset="2"/>
                <a:cs typeface="Wingdings 3" charset="2"/>
              </a:rPr>
              <a:t>a</a:t>
            </a:r>
            <a:r>
              <a:rPr lang="en-US" sz="2400" dirty="0" err="1" smtClean="0">
                <a:cs typeface="Wingdings 3" charset="2"/>
              </a:rPr>
              <a:t>H</a:t>
            </a:r>
            <a:r>
              <a:rPr lang="en-US" sz="2400" dirty="0" smtClean="0">
                <a:cs typeface="Wingdings 3" charset="2"/>
              </a:rPr>
              <a:t> </a:t>
            </a:r>
            <a:r>
              <a:rPr lang="en-US" sz="2400" dirty="0" smtClean="0">
                <a:cs typeface="Symbol" charset="2"/>
              </a:rPr>
              <a:t>cross section ~200fb	</a:t>
            </a:r>
            <a:br>
              <a:rPr lang="en-US" sz="2400" dirty="0" smtClean="0">
                <a:cs typeface="Symbol" charset="2"/>
              </a:rPr>
            </a:br>
            <a:r>
              <a:rPr lang="en-US" sz="2400" dirty="0" smtClean="0">
                <a:cs typeface="Symbol" charset="2"/>
              </a:rPr>
              <a:t/>
            </a:r>
            <a:br>
              <a:rPr lang="en-US" sz="2400" dirty="0" smtClean="0">
                <a:cs typeface="Symbol" charset="2"/>
              </a:rPr>
            </a:br>
            <a:r>
              <a:rPr lang="en-US" sz="2400" dirty="0" smtClean="0">
                <a:cs typeface="Symbol" charset="2"/>
              </a:rPr>
              <a:t>	Concept could be applied at an </a:t>
            </a:r>
            <a:br>
              <a:rPr lang="en-US" sz="2400" dirty="0" smtClean="0">
                <a:cs typeface="Symbol" charset="2"/>
              </a:rPr>
            </a:br>
            <a:r>
              <a:rPr lang="en-US" sz="2400" dirty="0" smtClean="0">
                <a:cs typeface="Symbol" charset="2"/>
              </a:rPr>
              <a:t>	ILC or CLIC</a:t>
            </a:r>
            <a:endParaRPr lang="en-US" sz="2400" baseline="30000" dirty="0" smtClean="0">
              <a:cs typeface="Symbol" charset="2"/>
            </a:endParaRPr>
          </a:p>
          <a:p>
            <a:pPr lvl="1">
              <a:tabLst>
                <a:tab pos="1371600" algn="l"/>
              </a:tabLst>
            </a:pPr>
            <a:endParaRPr lang="en-US" dirty="0">
              <a:cs typeface="Symbol" charset="2"/>
            </a:endParaRPr>
          </a:p>
          <a:p>
            <a:pPr lvl="1">
              <a:tabLst>
                <a:tab pos="1371600" algn="l"/>
              </a:tabLst>
            </a:pPr>
            <a:endParaRPr lang="en-US" dirty="0" smtClean="0">
              <a:cs typeface="Symbol" charset="2"/>
            </a:endParaRPr>
          </a:p>
          <a:p>
            <a:pPr lvl="1">
              <a:tabLst>
                <a:tab pos="1371600" algn="l"/>
              </a:tabLst>
            </a:pPr>
            <a:endParaRPr lang="en-US" dirty="0">
              <a:cs typeface="Symbol" charset="2"/>
            </a:endParaRPr>
          </a:p>
          <a:p>
            <a:pPr lvl="1">
              <a:tabLst>
                <a:tab pos="1371600" algn="l"/>
              </a:tabLst>
            </a:pPr>
            <a:endParaRPr lang="en-US" dirty="0"/>
          </a:p>
          <a:p>
            <a:pPr lvl="1">
              <a:tabLst>
                <a:tab pos="1371600" algn="l"/>
              </a:tabLst>
            </a:pPr>
            <a:endParaRPr lang="en-US"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14</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4911" y="3835400"/>
            <a:ext cx="3286539" cy="2362200"/>
          </a:xfrm>
          <a:prstGeom prst="rect">
            <a:avLst/>
          </a:prstGeom>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7300"/>
            <a:ext cx="3270250" cy="352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82056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Footer Placeholder 4"/>
          <p:cNvSpPr>
            <a:spLocks noGrp="1"/>
          </p:cNvSpPr>
          <p:nvPr>
            <p:ph type="ftr" sz="quarter" idx="10"/>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1"/>
          </p:nvPr>
        </p:nvSpPr>
        <p:spPr/>
        <p:txBody>
          <a:bodyPr/>
          <a:lstStyle/>
          <a:p>
            <a:fld id="{98817235-C917-8F48-A936-FEF3725D9AF4}" type="slidenum">
              <a:rPr lang="en-US" smtClean="0"/>
              <a:t>15</a:t>
            </a:fld>
            <a:endParaRPr lang="en-US"/>
          </a:p>
        </p:txBody>
      </p:sp>
      <p:pic>
        <p:nvPicPr>
          <p:cNvPr id="7" name="Content Placeholder 6" descr="Ross_p3.pptx.pdf"/>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4386" t="8110" r="4295" b="5921"/>
          <a:stretch/>
        </p:blipFill>
        <p:spPr>
          <a:xfrm>
            <a:off x="292100" y="26988"/>
            <a:ext cx="8851900" cy="6440487"/>
          </a:xfrm>
          <a:prstGeom prst="rect">
            <a:avLst/>
          </a:prstGeom>
        </p:spPr>
      </p:pic>
      <p:sp>
        <p:nvSpPr>
          <p:cNvPr id="4" name="Date Placeholder 3"/>
          <p:cNvSpPr>
            <a:spLocks noGrp="1"/>
          </p:cNvSpPr>
          <p:nvPr>
            <p:ph type="dt" sz="half" idx="4294967295"/>
          </p:nvPr>
        </p:nvSpPr>
        <p:spPr>
          <a:xfrm>
            <a:off x="5892800" y="6467475"/>
            <a:ext cx="1473200" cy="365125"/>
          </a:xfrm>
        </p:spPr>
        <p:txBody>
          <a:bodyPr/>
          <a:lstStyle/>
          <a:p>
            <a:r>
              <a:rPr lang="en-US" smtClean="0"/>
              <a:t>March 7, 2014</a:t>
            </a:r>
            <a:endParaRPr lang="en-US" dirty="0"/>
          </a:p>
        </p:txBody>
      </p:sp>
      <p:sp>
        <p:nvSpPr>
          <p:cNvPr id="8" name="Rounded Rectangle 7"/>
          <p:cNvSpPr/>
          <p:nvPr/>
        </p:nvSpPr>
        <p:spPr>
          <a:xfrm>
            <a:off x="254000" y="6019800"/>
            <a:ext cx="1206500" cy="406400"/>
          </a:xfrm>
          <a:prstGeom prst="roundRect">
            <a:avLst/>
          </a:prstGeom>
          <a:solidFill>
            <a:schemeClr val="accent5">
              <a:lumMod val="20000"/>
              <a:lumOff val="80000"/>
            </a:schemeClr>
          </a:solidFill>
          <a:ln>
            <a:solidFill>
              <a:srgbClr val="00009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000090"/>
                </a:solidFill>
              </a:rPr>
              <a:t>M. Ross</a:t>
            </a:r>
            <a:endParaRPr lang="en-US" dirty="0">
              <a:solidFill>
                <a:srgbClr val="000090"/>
              </a:solidFill>
            </a:endParaRPr>
          </a:p>
        </p:txBody>
      </p:sp>
    </p:spTree>
    <p:extLst>
      <p:ext uri="{BB962C8B-B14F-4D97-AF65-F5344CB8AC3E}">
        <p14:creationId xmlns:p14="http://schemas.microsoft.com/office/powerpoint/2010/main" val="31566052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Cornell University:  LEPP Journal Club</a:t>
            </a:r>
            <a:endParaRPr lang="en-US" dirty="0"/>
          </a:p>
        </p:txBody>
      </p:sp>
      <p:sp>
        <p:nvSpPr>
          <p:cNvPr id="4" name="Slide Number Placeholder 3"/>
          <p:cNvSpPr>
            <a:spLocks noGrp="1"/>
          </p:cNvSpPr>
          <p:nvPr>
            <p:ph type="sldNum" sz="quarter" idx="11"/>
          </p:nvPr>
        </p:nvSpPr>
        <p:spPr/>
        <p:txBody>
          <a:bodyPr/>
          <a:lstStyle/>
          <a:p>
            <a:pPr>
              <a:defRPr/>
            </a:pPr>
            <a:fld id="{BB9D9893-15D3-4913-9A31-0D6462667ACE}" type="slidenum">
              <a:rPr lang="en-US" smtClean="0">
                <a:solidFill>
                  <a:srgbClr val="FFFFFF"/>
                </a:solidFill>
              </a:rPr>
              <a:pPr>
                <a:defRPr/>
              </a:pPr>
              <a:t>16</a:t>
            </a:fld>
            <a:endParaRPr lang="en-US" dirty="0">
              <a:solidFill>
                <a:srgbClr val="FFFFFF"/>
              </a:solidFill>
            </a:endParaRPr>
          </a:p>
        </p:txBody>
      </p:sp>
      <p:pic>
        <p:nvPicPr>
          <p:cNvPr id="5" name="Content Placeholder 6" descr="Ross_P5.pdf"/>
          <p:cNvPicPr>
            <a:picLocks noChangeAspect="1"/>
          </p:cNvPicPr>
          <p:nvPr/>
        </p:nvPicPr>
        <p:blipFill rotWithShape="1">
          <a:blip r:embed="rId2">
            <a:extLst>
              <a:ext uri="{28A0092B-C50C-407E-A947-70E740481C1C}">
                <a14:useLocalDpi xmlns:a14="http://schemas.microsoft.com/office/drawing/2010/main" val="0"/>
              </a:ext>
            </a:extLst>
          </a:blip>
          <a:srcRect l="4936" t="7874" r="5209" b="8525"/>
          <a:stretch/>
        </p:blipFill>
        <p:spPr>
          <a:xfrm>
            <a:off x="546100" y="45987"/>
            <a:ext cx="8228125" cy="5915537"/>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3780860767"/>
              </p:ext>
            </p:extLst>
          </p:nvPr>
        </p:nvGraphicFramePr>
        <p:xfrm>
          <a:off x="0" y="4300158"/>
          <a:ext cx="4343400" cy="2253042"/>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p:cNvCxnSpPr/>
          <p:nvPr/>
        </p:nvCxnSpPr>
        <p:spPr>
          <a:xfrm flipH="1" flipV="1">
            <a:off x="6781800" y="3340100"/>
            <a:ext cx="685457" cy="4953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391400" y="3644900"/>
            <a:ext cx="1437876" cy="646331"/>
          </a:xfrm>
          <a:prstGeom prst="rect">
            <a:avLst/>
          </a:prstGeom>
          <a:noFill/>
        </p:spPr>
        <p:txBody>
          <a:bodyPr wrap="none" rtlCol="0">
            <a:spAutoFit/>
          </a:bodyPr>
          <a:lstStyle/>
          <a:p>
            <a:r>
              <a:rPr lang="en-US" dirty="0" smtClean="0">
                <a:solidFill>
                  <a:srgbClr val="FF0000"/>
                </a:solidFill>
              </a:rPr>
              <a:t>A factor of </a:t>
            </a:r>
          </a:p>
          <a:p>
            <a:r>
              <a:rPr lang="en-US" dirty="0" smtClean="0">
                <a:solidFill>
                  <a:srgbClr val="FF0000"/>
                </a:solidFill>
              </a:rPr>
              <a:t>2.5 in L/</a:t>
            </a:r>
            <a:r>
              <a:rPr lang="en-US" dirty="0" err="1" smtClean="0">
                <a:solidFill>
                  <a:srgbClr val="FF0000"/>
                </a:solidFill>
              </a:rPr>
              <a:t>P</a:t>
            </a:r>
            <a:r>
              <a:rPr lang="en-US" baseline="-25000" dirty="0" err="1" smtClean="0">
                <a:solidFill>
                  <a:srgbClr val="FF0000"/>
                </a:solidFill>
              </a:rPr>
              <a:t>wall</a:t>
            </a:r>
            <a:endParaRPr lang="en-US" dirty="0">
              <a:solidFill>
                <a:srgbClr val="FF0000"/>
              </a:solidFill>
            </a:endParaRPr>
          </a:p>
        </p:txBody>
      </p:sp>
      <p:sp>
        <p:nvSpPr>
          <p:cNvPr id="9" name="Rounded Rectangle 8"/>
          <p:cNvSpPr/>
          <p:nvPr/>
        </p:nvSpPr>
        <p:spPr>
          <a:xfrm>
            <a:off x="6178550" y="5910724"/>
            <a:ext cx="1206500" cy="406400"/>
          </a:xfrm>
          <a:prstGeom prst="roundRect">
            <a:avLst/>
          </a:prstGeom>
          <a:solidFill>
            <a:schemeClr val="accent5">
              <a:lumMod val="20000"/>
              <a:lumOff val="80000"/>
            </a:schemeClr>
          </a:solidFill>
          <a:ln>
            <a:solidFill>
              <a:srgbClr val="00009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000090"/>
                </a:solidFill>
              </a:rPr>
              <a:t>M. Ross</a:t>
            </a:r>
            <a:endParaRPr lang="en-US" dirty="0">
              <a:solidFill>
                <a:srgbClr val="000090"/>
              </a:solidFill>
            </a:endParaRPr>
          </a:p>
        </p:txBody>
      </p:sp>
    </p:spTree>
    <p:extLst>
      <p:ext uri="{BB962C8B-B14F-4D97-AF65-F5344CB8AC3E}">
        <p14:creationId xmlns:p14="http://schemas.microsoft.com/office/powerpoint/2010/main" val="2067943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smtClean="0"/>
              <a:t>Cornell University:  LEPP Journal Club</a:t>
            </a:r>
            <a:endParaRPr lang="en-US" dirty="0"/>
          </a:p>
        </p:txBody>
      </p:sp>
      <p:sp>
        <p:nvSpPr>
          <p:cNvPr id="4" name="Slide Number Placeholder 3"/>
          <p:cNvSpPr>
            <a:spLocks noGrp="1"/>
          </p:cNvSpPr>
          <p:nvPr>
            <p:ph type="sldNum" sz="quarter" idx="12"/>
          </p:nvPr>
        </p:nvSpPr>
        <p:spPr/>
        <p:txBody>
          <a:bodyPr/>
          <a:lstStyle/>
          <a:p>
            <a:pPr>
              <a:defRPr/>
            </a:pPr>
            <a:fld id="{BB9D9893-15D3-4913-9A31-0D6462667ACE}" type="slidenum">
              <a:rPr lang="en-US" smtClean="0">
                <a:solidFill>
                  <a:srgbClr val="FFFFFF"/>
                </a:solidFill>
              </a:rPr>
              <a:pPr>
                <a:defRPr/>
              </a:pPr>
              <a:t>17</a:t>
            </a:fld>
            <a:endParaRPr lang="en-US" dirty="0">
              <a:solidFill>
                <a:srgbClr val="FFFFFF"/>
              </a:solidFill>
            </a:endParaRPr>
          </a:p>
        </p:txBody>
      </p:sp>
      <p:sp>
        <p:nvSpPr>
          <p:cNvPr id="7" name="Date Placeholder 6"/>
          <p:cNvSpPr>
            <a:spLocks noGrp="1"/>
          </p:cNvSpPr>
          <p:nvPr>
            <p:ph type="dt" sz="half" idx="10"/>
          </p:nvPr>
        </p:nvSpPr>
        <p:spPr/>
        <p:txBody>
          <a:bodyPr/>
          <a:lstStyle/>
          <a:p>
            <a:pPr>
              <a:defRPr/>
            </a:pPr>
            <a:r>
              <a:rPr lang="en-US" smtClean="0"/>
              <a:t>March 7, 2014</a:t>
            </a:r>
            <a:endParaRPr lang="en-US"/>
          </a:p>
        </p:txBody>
      </p:sp>
      <p:pic>
        <p:nvPicPr>
          <p:cNvPr id="8" name="Picture 7" descr="Ross_p7a.pdf"/>
          <p:cNvPicPr>
            <a:picLocks noChangeAspect="1"/>
          </p:cNvPicPr>
          <p:nvPr/>
        </p:nvPicPr>
        <p:blipFill rotWithShape="1">
          <a:blip r:embed="rId2">
            <a:extLst>
              <a:ext uri="{28A0092B-C50C-407E-A947-70E740481C1C}">
                <a14:useLocalDpi xmlns:a14="http://schemas.microsoft.com/office/drawing/2010/main" val="0"/>
              </a:ext>
            </a:extLst>
          </a:blip>
          <a:srcRect l="4723" t="19815" r="5126" b="6296"/>
          <a:stretch/>
        </p:blipFill>
        <p:spPr>
          <a:xfrm>
            <a:off x="1" y="0"/>
            <a:ext cx="7213600" cy="4568613"/>
          </a:xfrm>
          <a:prstGeom prst="rect">
            <a:avLst/>
          </a:prstGeom>
        </p:spPr>
      </p:pic>
      <p:sp>
        <p:nvSpPr>
          <p:cNvPr id="9" name="Title 1"/>
          <p:cNvSpPr>
            <a:spLocks noGrp="1"/>
          </p:cNvSpPr>
          <p:nvPr>
            <p:ph type="title"/>
          </p:nvPr>
        </p:nvSpPr>
        <p:spPr>
          <a:xfrm>
            <a:off x="7150101" y="0"/>
            <a:ext cx="1981198" cy="1156592"/>
          </a:xfrm>
          <a:solidFill>
            <a:schemeClr val="bg1"/>
          </a:solidFill>
        </p:spPr>
        <p:txBody>
          <a:bodyPr>
            <a:normAutofit/>
          </a:bodyPr>
          <a:lstStyle/>
          <a:p>
            <a:r>
              <a:rPr lang="en-US" sz="2800" dirty="0" smtClean="0"/>
              <a:t>ILC SCRF Technology</a:t>
            </a:r>
            <a:endParaRPr lang="en-US" sz="2800" dirty="0"/>
          </a:p>
        </p:txBody>
      </p:sp>
      <p:sp>
        <p:nvSpPr>
          <p:cNvPr id="10" name="Date Placeholder 3"/>
          <p:cNvSpPr txBox="1">
            <a:spLocks/>
          </p:cNvSpPr>
          <p:nvPr/>
        </p:nvSpPr>
        <p:spPr>
          <a:xfrm>
            <a:off x="5994401" y="6426200"/>
            <a:ext cx="1472856" cy="365125"/>
          </a:xfrm>
          <a:prstGeom prst="rect">
            <a:avLst/>
          </a:prstGeom>
        </p:spPr>
        <p:txBody>
          <a:bodyPr lIns="0" tIns="0" rIns="0" bIns="0" anchor="t" anchorCtr="0"/>
          <a:lstStyle>
            <a:defPPr>
              <a:defRPr lang="en-US"/>
            </a:defPPr>
            <a:lvl1pPr marL="0" algn="r" defTabSz="457200" rtl="0" eaLnBrk="1" latinLnBrk="0" hangingPunct="1">
              <a:defRPr sz="900" kern="1200" smtClean="0">
                <a:solidFill>
                  <a:srgbClr val="154D81"/>
                </a:solidFill>
                <a:latin typeface="Helvetica"/>
                <a:ea typeface="ＭＳ Ｐゴシック" charset="0"/>
                <a:cs typeface="ＭＳ Ｐゴシック"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March 7, 2014</a:t>
            </a:r>
            <a:endParaRPr lang="en-US"/>
          </a:p>
        </p:txBody>
      </p:sp>
      <p:sp>
        <p:nvSpPr>
          <p:cNvPr id="11" name="Footer Placeholder 4"/>
          <p:cNvSpPr txBox="1">
            <a:spLocks/>
          </p:cNvSpPr>
          <p:nvPr/>
        </p:nvSpPr>
        <p:spPr>
          <a:xfrm>
            <a:off x="546100" y="6426200"/>
            <a:ext cx="6540500" cy="365125"/>
          </a:xfrm>
          <a:prstGeom prst="rect">
            <a:avLst/>
          </a:prstGeom>
        </p:spPr>
        <p:txBody>
          <a:bodyPr lIns="0" tIns="0" rIns="0" bIns="0" anchor="t" anchorCtr="0"/>
          <a:lstStyle>
            <a:defPPr>
              <a:defRPr lang="en-US"/>
            </a:defPPr>
            <a:lvl1pPr marL="0" algn="l" defTabSz="457200" rtl="0" eaLnBrk="1" latinLnBrk="0" hangingPunct="1">
              <a:defRPr sz="900" kern="1200" smtClean="0">
                <a:solidFill>
                  <a:srgbClr val="154D81"/>
                </a:solidFill>
                <a:latin typeface="Helvetica"/>
                <a:ea typeface="ＭＳ Ｐゴシック" charset="0"/>
                <a:cs typeface="ＭＳ Ｐゴシック"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Cornell University:  LEPP Journal Club</a:t>
            </a:r>
            <a:endParaRPr lang="en-US"/>
          </a:p>
        </p:txBody>
      </p:sp>
      <p:sp>
        <p:nvSpPr>
          <p:cNvPr id="12" name="Slide Number Placeholder 5"/>
          <p:cNvSpPr txBox="1">
            <a:spLocks/>
          </p:cNvSpPr>
          <p:nvPr/>
        </p:nvSpPr>
        <p:spPr>
          <a:xfrm>
            <a:off x="165100" y="6426200"/>
            <a:ext cx="381000" cy="365125"/>
          </a:xfrm>
          <a:prstGeom prst="rect">
            <a:avLst/>
          </a:prstGeom>
        </p:spPr>
        <p:txBody>
          <a:bodyPr vert="horz" wrap="square" lIns="0" tIns="0" rIns="0" bIns="0" numCol="1" anchor="t" anchorCtr="0" compatLnSpc="1">
            <a:prstTxWarp prst="textNoShape">
              <a:avLst/>
            </a:prstTxWarp>
          </a:bodyPr>
          <a:lstStyle>
            <a:defPPr>
              <a:defRPr lang="en-US"/>
            </a:defPPr>
            <a:lvl1pPr marL="0" algn="l" defTabSz="457200" rtl="0" eaLnBrk="1" latinLnBrk="0" hangingPunct="1">
              <a:defRPr sz="900" kern="1200">
                <a:solidFill>
                  <a:srgbClr val="154D81"/>
                </a:solidFill>
                <a:latin typeface="Helvetica"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817235-C917-8F48-A936-FEF3725D9AF4}" type="slidenum">
              <a:rPr lang="en-US" smtClean="0"/>
              <a:pPr/>
              <a:t>17</a:t>
            </a:fld>
            <a:endParaRPr lang="en-US"/>
          </a:p>
        </p:txBody>
      </p:sp>
      <p:pic>
        <p:nvPicPr>
          <p:cNvPr id="13"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1652" y="3654425"/>
            <a:ext cx="4512348" cy="3190875"/>
          </a:xfrm>
        </p:spPr>
      </p:pic>
      <p:pic>
        <p:nvPicPr>
          <p:cNvPr id="14" name="Content Placeholder 6"/>
          <p:cNvPicPr>
            <a:picLocks noChangeAspect="1"/>
          </p:cNvPicPr>
          <p:nvPr/>
        </p:nvPicPr>
        <p:blipFill rotWithShape="1">
          <a:blip r:embed="rId4">
            <a:extLst>
              <a:ext uri="{28A0092B-C50C-407E-A947-70E740481C1C}">
                <a14:useLocalDpi xmlns:a14="http://schemas.microsoft.com/office/drawing/2010/main" val="0"/>
              </a:ext>
            </a:extLst>
          </a:blip>
          <a:srcRect t="5909" b="20990"/>
          <a:stretch/>
        </p:blipFill>
        <p:spPr>
          <a:xfrm>
            <a:off x="0" y="4292599"/>
            <a:ext cx="4942804" cy="2565401"/>
          </a:xfrm>
          <a:prstGeom prst="rect">
            <a:avLst/>
          </a:prstGeom>
        </p:spPr>
      </p:pic>
      <p:sp>
        <p:nvSpPr>
          <p:cNvPr id="15" name="TextBox 14"/>
          <p:cNvSpPr txBox="1"/>
          <p:nvPr/>
        </p:nvSpPr>
        <p:spPr>
          <a:xfrm>
            <a:off x="3265059" y="4396922"/>
            <a:ext cx="1907217" cy="707886"/>
          </a:xfrm>
          <a:prstGeom prst="rect">
            <a:avLst/>
          </a:prstGeom>
          <a:noFill/>
        </p:spPr>
        <p:txBody>
          <a:bodyPr wrap="square" rtlCol="0">
            <a:spAutoFit/>
          </a:bodyPr>
          <a:lstStyle/>
          <a:p>
            <a:r>
              <a:rPr lang="en-US" sz="2000" dirty="0" smtClean="0">
                <a:solidFill>
                  <a:srgbClr val="FF0000"/>
                </a:solidFill>
              </a:rPr>
              <a:t>Graphics by Rey. Hori</a:t>
            </a:r>
            <a:endParaRPr lang="en-US" sz="2000" dirty="0">
              <a:solidFill>
                <a:srgbClr val="FF0000"/>
              </a:solidFill>
            </a:endParaRPr>
          </a:p>
        </p:txBody>
      </p:sp>
      <p:pic>
        <p:nvPicPr>
          <p:cNvPr id="16" name="Picture 15" descr="mbks.jpg"/>
          <p:cNvPicPr>
            <a:picLocks noChangeAspect="1"/>
          </p:cNvPicPr>
          <p:nvPr/>
        </p:nvPicPr>
        <p:blipFill rotWithShape="1">
          <a:blip r:embed="rId5" cstate="screen">
            <a:extLst>
              <a:ext uri="{28A0092B-C50C-407E-A947-70E740481C1C}">
                <a14:useLocalDpi xmlns:a14="http://schemas.microsoft.com/office/drawing/2010/main"/>
              </a:ext>
            </a:extLst>
          </a:blip>
          <a:srcRect r="62373"/>
          <a:stretch/>
        </p:blipFill>
        <p:spPr>
          <a:xfrm>
            <a:off x="6972408" y="1156592"/>
            <a:ext cx="2171592" cy="2970908"/>
          </a:xfrm>
          <a:prstGeom prst="rect">
            <a:avLst/>
          </a:prstGeom>
        </p:spPr>
      </p:pic>
      <p:sp>
        <p:nvSpPr>
          <p:cNvPr id="17" name="TextBox 16"/>
          <p:cNvSpPr txBox="1"/>
          <p:nvPr/>
        </p:nvSpPr>
        <p:spPr>
          <a:xfrm>
            <a:off x="6972301" y="3784600"/>
            <a:ext cx="2224061" cy="369332"/>
          </a:xfrm>
          <a:prstGeom prst="rect">
            <a:avLst/>
          </a:prstGeom>
          <a:noFill/>
        </p:spPr>
        <p:txBody>
          <a:bodyPr wrap="none" rtlCol="0">
            <a:spAutoFit/>
          </a:bodyPr>
          <a:lstStyle/>
          <a:p>
            <a:r>
              <a:rPr lang="en-US" dirty="0" smtClean="0"/>
              <a:t>10 MW MB Klystron</a:t>
            </a:r>
            <a:endParaRPr lang="en-US" dirty="0"/>
          </a:p>
        </p:txBody>
      </p:sp>
      <p:sp>
        <p:nvSpPr>
          <p:cNvPr id="18" name="Oval 17"/>
          <p:cNvSpPr/>
          <p:nvPr/>
        </p:nvSpPr>
        <p:spPr>
          <a:xfrm>
            <a:off x="2781300" y="2844800"/>
            <a:ext cx="4305300" cy="708025"/>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035300" y="3747532"/>
            <a:ext cx="1206500" cy="406400"/>
          </a:xfrm>
          <a:prstGeom prst="roundRect">
            <a:avLst/>
          </a:prstGeom>
          <a:solidFill>
            <a:schemeClr val="accent5">
              <a:lumMod val="20000"/>
              <a:lumOff val="80000"/>
            </a:schemeClr>
          </a:solidFill>
          <a:ln>
            <a:solidFill>
              <a:srgbClr val="00009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000090"/>
                </a:solidFill>
              </a:rPr>
              <a:t>M. Ross</a:t>
            </a:r>
            <a:endParaRPr lang="en-US" dirty="0">
              <a:solidFill>
                <a:srgbClr val="000090"/>
              </a:solidFill>
            </a:endParaRPr>
          </a:p>
        </p:txBody>
      </p:sp>
    </p:spTree>
    <p:extLst>
      <p:ext uri="{BB962C8B-B14F-4D97-AF65-F5344CB8AC3E}">
        <p14:creationId xmlns:p14="http://schemas.microsoft.com/office/powerpoint/2010/main" val="4087432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Ross_p13.pdf"/>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227" t="3889" r="4957" b="6502"/>
          <a:stretch/>
        </p:blipFill>
        <p:spPr>
          <a:xfrm>
            <a:off x="88900" y="-4185"/>
            <a:ext cx="8953499" cy="6826664"/>
          </a:xfrm>
        </p:spPr>
      </p:pic>
      <p:sp>
        <p:nvSpPr>
          <p:cNvPr id="4" name="Date Placeholder 3"/>
          <p:cNvSpPr>
            <a:spLocks noGrp="1"/>
          </p:cNvSpPr>
          <p:nvPr>
            <p:ph type="dt" sz="half" idx="11"/>
          </p:nvPr>
        </p:nvSpPr>
        <p:spPr/>
        <p:txBody>
          <a:bodyPr/>
          <a:lstStyle/>
          <a:p>
            <a:r>
              <a:rPr lang="en-US" smtClean="0"/>
              <a:t>March 7, 2014</a:t>
            </a:r>
            <a:endParaRPr lang="en-US"/>
          </a:p>
        </p:txBody>
      </p:sp>
      <p:sp>
        <p:nvSpPr>
          <p:cNvPr id="5" name="Footer Placeholder 4"/>
          <p:cNvSpPr>
            <a:spLocks noGrp="1"/>
          </p:cNvSpPr>
          <p:nvPr>
            <p:ph type="ftr" sz="quarter" idx="12"/>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3"/>
          </p:nvPr>
        </p:nvSpPr>
        <p:spPr/>
        <p:txBody>
          <a:bodyPr/>
          <a:lstStyle/>
          <a:p>
            <a:fld id="{98817235-C917-8F48-A936-FEF3725D9AF4}" type="slidenum">
              <a:rPr lang="en-US" smtClean="0"/>
              <a:t>18</a:t>
            </a:fld>
            <a:endParaRPr lang="en-US"/>
          </a:p>
        </p:txBody>
      </p:sp>
      <p:sp>
        <p:nvSpPr>
          <p:cNvPr id="9" name="Rounded Rectangle 8"/>
          <p:cNvSpPr/>
          <p:nvPr/>
        </p:nvSpPr>
        <p:spPr>
          <a:xfrm>
            <a:off x="2743200" y="6135433"/>
            <a:ext cx="1206500" cy="406400"/>
          </a:xfrm>
          <a:prstGeom prst="roundRect">
            <a:avLst/>
          </a:prstGeom>
          <a:solidFill>
            <a:schemeClr val="accent5">
              <a:lumMod val="20000"/>
              <a:lumOff val="80000"/>
            </a:schemeClr>
          </a:solidFill>
          <a:ln>
            <a:solidFill>
              <a:srgbClr val="00009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000090"/>
                </a:solidFill>
              </a:rPr>
              <a:t>M. Ross</a:t>
            </a:r>
            <a:endParaRPr lang="en-US" dirty="0">
              <a:solidFill>
                <a:srgbClr val="000090"/>
              </a:solidFill>
            </a:endParaRPr>
          </a:p>
        </p:txBody>
      </p:sp>
    </p:spTree>
    <p:extLst>
      <p:ext uri="{BB962C8B-B14F-4D97-AF65-F5344CB8AC3E}">
        <p14:creationId xmlns:p14="http://schemas.microsoft.com/office/powerpoint/2010/main" val="37597003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Footer Placeholder 4"/>
          <p:cNvSpPr>
            <a:spLocks noGrp="1"/>
          </p:cNvSpPr>
          <p:nvPr>
            <p:ph type="ftr" sz="quarter" idx="10"/>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1"/>
          </p:nvPr>
        </p:nvSpPr>
        <p:spPr/>
        <p:txBody>
          <a:bodyPr/>
          <a:lstStyle/>
          <a:p>
            <a:fld id="{98817235-C917-8F48-A936-FEF3725D9AF4}" type="slidenum">
              <a:rPr lang="en-US" smtClean="0"/>
              <a:t>19</a:t>
            </a:fld>
            <a:endParaRPr lang="en-US"/>
          </a:p>
        </p:txBody>
      </p:sp>
      <p:sp>
        <p:nvSpPr>
          <p:cNvPr id="4" name="Date Placeholder 3"/>
          <p:cNvSpPr>
            <a:spLocks noGrp="1"/>
          </p:cNvSpPr>
          <p:nvPr>
            <p:ph type="dt" sz="half" idx="4294967295"/>
          </p:nvPr>
        </p:nvSpPr>
        <p:spPr>
          <a:xfrm>
            <a:off x="7670800" y="6426200"/>
            <a:ext cx="1473200" cy="365125"/>
          </a:xfrm>
        </p:spPr>
        <p:txBody>
          <a:bodyPr/>
          <a:lstStyle/>
          <a:p>
            <a:r>
              <a:rPr lang="en-US" smtClean="0"/>
              <a:t>March 7, 2014</a:t>
            </a:r>
            <a:endParaRPr lang="en-US"/>
          </a:p>
        </p:txBody>
      </p:sp>
      <p:pic>
        <p:nvPicPr>
          <p:cNvPr id="7" name="Picture 6" descr="Ross_p14.pdf"/>
          <p:cNvPicPr>
            <a:picLocks noChangeAspect="1"/>
          </p:cNvPicPr>
          <p:nvPr/>
        </p:nvPicPr>
        <p:blipFill rotWithShape="1">
          <a:blip r:embed="rId2">
            <a:extLst>
              <a:ext uri="{28A0092B-C50C-407E-A947-70E740481C1C}">
                <a14:useLocalDpi xmlns:a14="http://schemas.microsoft.com/office/drawing/2010/main" val="0"/>
              </a:ext>
            </a:extLst>
          </a:blip>
          <a:srcRect l="8014" t="6070" r="12997" b="18148"/>
          <a:stretch/>
        </p:blipFill>
        <p:spPr>
          <a:xfrm>
            <a:off x="0" y="88900"/>
            <a:ext cx="9095570" cy="6742996"/>
          </a:xfrm>
          <a:prstGeom prst="rect">
            <a:avLst/>
          </a:prstGeom>
        </p:spPr>
      </p:pic>
      <p:sp>
        <p:nvSpPr>
          <p:cNvPr id="8" name="TextBox 7"/>
          <p:cNvSpPr txBox="1"/>
          <p:nvPr/>
        </p:nvSpPr>
        <p:spPr>
          <a:xfrm rot="16200000">
            <a:off x="-1558217" y="3249012"/>
            <a:ext cx="5112623"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5400" dirty="0" smtClean="0"/>
              <a:t>Japanese Siting</a:t>
            </a:r>
            <a:endParaRPr lang="en-US" sz="5400" dirty="0"/>
          </a:p>
        </p:txBody>
      </p:sp>
      <p:sp>
        <p:nvSpPr>
          <p:cNvPr id="9" name="Rounded Rectangle 8"/>
          <p:cNvSpPr/>
          <p:nvPr/>
        </p:nvSpPr>
        <p:spPr>
          <a:xfrm>
            <a:off x="7670800" y="5918200"/>
            <a:ext cx="1206500" cy="406400"/>
          </a:xfrm>
          <a:prstGeom prst="roundRect">
            <a:avLst/>
          </a:prstGeom>
          <a:solidFill>
            <a:schemeClr val="accent5">
              <a:lumMod val="20000"/>
              <a:lumOff val="80000"/>
            </a:schemeClr>
          </a:solidFill>
          <a:ln>
            <a:solidFill>
              <a:srgbClr val="00009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000090"/>
                </a:solidFill>
              </a:rPr>
              <a:t>M. Ross</a:t>
            </a:r>
            <a:endParaRPr lang="en-US" dirty="0">
              <a:solidFill>
                <a:srgbClr val="000090"/>
              </a:solidFill>
            </a:endParaRPr>
          </a:p>
        </p:txBody>
      </p:sp>
    </p:spTree>
    <p:extLst>
      <p:ext uri="{BB962C8B-B14F-4D97-AF65-F5344CB8AC3E}">
        <p14:creationId xmlns:p14="http://schemas.microsoft.com/office/powerpoint/2010/main" val="18901098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Outline</a:t>
            </a:r>
            <a:endParaRPr lang="en-US" dirty="0"/>
          </a:p>
        </p:txBody>
      </p:sp>
      <p:sp>
        <p:nvSpPr>
          <p:cNvPr id="8" name="Content Placeholder 7"/>
          <p:cNvSpPr>
            <a:spLocks noGrp="1"/>
          </p:cNvSpPr>
          <p:nvPr>
            <p:ph idx="1"/>
          </p:nvPr>
        </p:nvSpPr>
        <p:spPr>
          <a:xfrm>
            <a:off x="228600" y="1412992"/>
            <a:ext cx="8672513" cy="5395854"/>
          </a:xfrm>
        </p:spPr>
        <p:txBody>
          <a:bodyPr/>
          <a:lstStyle/>
          <a:p>
            <a:r>
              <a:rPr lang="en-US" dirty="0" smtClean="0"/>
              <a:t>Introduction</a:t>
            </a:r>
            <a:endParaRPr lang="en-US" sz="800" dirty="0" smtClean="0"/>
          </a:p>
          <a:p>
            <a:r>
              <a:rPr lang="en-US" dirty="0" smtClean="0"/>
              <a:t>Lepton and Photon </a:t>
            </a:r>
            <a:r>
              <a:rPr lang="en-US" dirty="0"/>
              <a:t>Collider Options</a:t>
            </a:r>
            <a:br>
              <a:rPr lang="en-US" dirty="0"/>
            </a:br>
            <a:r>
              <a:rPr lang="en-US" i="1" dirty="0" smtClean="0"/>
              <a:t>from the CSS2013 Frontier </a:t>
            </a:r>
            <a:r>
              <a:rPr lang="en-US" i="1" dirty="0"/>
              <a:t>Capabilities:  </a:t>
            </a:r>
            <a:br>
              <a:rPr lang="en-US" i="1" dirty="0"/>
            </a:br>
            <a:r>
              <a:rPr lang="en-US" i="1" dirty="0"/>
              <a:t>Energy Frontier Lepton &amp; Gamma Colliders Sub-</a:t>
            </a:r>
            <a:r>
              <a:rPr lang="en-US" i="1" dirty="0" smtClean="0"/>
              <a:t>Group</a:t>
            </a:r>
            <a:endParaRPr lang="en-US" dirty="0" smtClean="0"/>
          </a:p>
          <a:p>
            <a:pPr lvl="1"/>
            <a:r>
              <a:rPr lang="en-US" dirty="0" smtClean="0"/>
              <a:t>Circular </a:t>
            </a:r>
            <a:r>
              <a:rPr lang="en-US" dirty="0" err="1" smtClean="0"/>
              <a:t>e</a:t>
            </a:r>
            <a:r>
              <a:rPr lang="en-US" baseline="30000" dirty="0" err="1" smtClean="0"/>
              <a:t>+</a:t>
            </a:r>
            <a:r>
              <a:rPr lang="en-US" dirty="0" err="1" smtClean="0"/>
              <a:t>e</a:t>
            </a:r>
            <a:r>
              <a:rPr lang="en-US" baseline="30000" dirty="0" smtClean="0"/>
              <a:t>-</a:t>
            </a:r>
            <a:endParaRPr lang="en-US" dirty="0" smtClean="0"/>
          </a:p>
          <a:p>
            <a:pPr lvl="1"/>
            <a:r>
              <a:rPr lang="en-US" dirty="0" smtClean="0"/>
              <a:t>ILC</a:t>
            </a:r>
          </a:p>
          <a:p>
            <a:pPr lvl="1"/>
            <a:r>
              <a:rPr lang="en-US" dirty="0" smtClean="0"/>
              <a:t>Other LC Concepts</a:t>
            </a:r>
          </a:p>
          <a:p>
            <a:pPr lvl="1"/>
            <a:r>
              <a:rPr lang="en-US" dirty="0" err="1" smtClean="0">
                <a:latin typeface="Symbol" charset="2"/>
                <a:cs typeface="Symbol" charset="2"/>
              </a:rPr>
              <a:t>γ-</a:t>
            </a:r>
            <a:r>
              <a:rPr lang="en-US" dirty="0" err="1">
                <a:latin typeface="Symbol" charset="2"/>
                <a:cs typeface="Symbol" charset="2"/>
              </a:rPr>
              <a:t>γ</a:t>
            </a:r>
            <a:r>
              <a:rPr lang="en-US" dirty="0" smtClean="0"/>
              <a:t> Colliders</a:t>
            </a:r>
          </a:p>
          <a:p>
            <a:pPr lvl="1"/>
            <a:r>
              <a:rPr lang="en-US" dirty="0" err="1" smtClean="0">
                <a:latin typeface="Symbol" charset="2"/>
                <a:cs typeface="Symbol" charset="2"/>
              </a:rPr>
              <a:t>m</a:t>
            </a:r>
            <a:r>
              <a:rPr lang="en-US" baseline="30000" dirty="0" err="1" smtClean="0">
                <a:latin typeface="Symbol" charset="2"/>
                <a:cs typeface="Symbol" charset="2"/>
              </a:rPr>
              <a:t>+</a:t>
            </a:r>
            <a:r>
              <a:rPr lang="en-US" dirty="0" err="1" smtClean="0">
                <a:latin typeface="Symbol" charset="2"/>
                <a:cs typeface="Symbol" charset="2"/>
              </a:rPr>
              <a:t>m</a:t>
            </a:r>
            <a:r>
              <a:rPr lang="en-US" baseline="30000" dirty="0" smtClean="0">
                <a:latin typeface="Symbol" charset="2"/>
                <a:cs typeface="Symbol" charset="2"/>
              </a:rPr>
              <a:t>-</a:t>
            </a:r>
            <a:r>
              <a:rPr lang="en-US" dirty="0" smtClean="0">
                <a:cs typeface="Symbol" charset="2"/>
              </a:rPr>
              <a:t> Collider</a:t>
            </a:r>
          </a:p>
          <a:p>
            <a:pPr lvl="1"/>
            <a:r>
              <a:rPr lang="en-US" dirty="0" smtClean="0">
                <a:cs typeface="Symbol" charset="2"/>
              </a:rPr>
              <a:t>And some comparisons</a:t>
            </a:r>
            <a:endParaRPr lang="en-US" sz="800" dirty="0"/>
          </a:p>
          <a:p>
            <a:r>
              <a:rPr lang="en-US" dirty="0" smtClean="0"/>
              <a:t>A Few Words About the Muon Accelerator Program (MAP)</a:t>
            </a:r>
          </a:p>
          <a:p>
            <a:r>
              <a:rPr lang="en-US" dirty="0" smtClean="0"/>
              <a:t>Closing </a:t>
            </a:r>
            <a:r>
              <a:rPr lang="en-US" dirty="0"/>
              <a:t>Comments</a:t>
            </a:r>
          </a:p>
          <a:p>
            <a:endParaRPr lang="en-US"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2</a:t>
            </a:fld>
            <a:endParaRPr lang="en-US"/>
          </a:p>
        </p:txBody>
      </p:sp>
      <p:grpSp>
        <p:nvGrpSpPr>
          <p:cNvPr id="3" name="Group 2"/>
          <p:cNvGrpSpPr/>
          <p:nvPr/>
        </p:nvGrpSpPr>
        <p:grpSpPr>
          <a:xfrm>
            <a:off x="1462911" y="2064"/>
            <a:ext cx="7684225" cy="1509236"/>
            <a:chOff x="1513711" y="52864"/>
            <a:chExt cx="7684225" cy="1509236"/>
          </a:xfrm>
        </p:grpSpPr>
        <p:pic>
          <p:nvPicPr>
            <p:cNvPr id="9" name="Picture 8" descr="skyl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711" y="52864"/>
              <a:ext cx="7684225" cy="1509236"/>
            </a:xfrm>
            <a:prstGeom prst="rect">
              <a:avLst/>
            </a:prstGeom>
          </p:spPr>
        </p:pic>
        <p:sp>
          <p:nvSpPr>
            <p:cNvPr id="2" name="TextBox 1"/>
            <p:cNvSpPr txBox="1"/>
            <p:nvPr/>
          </p:nvSpPr>
          <p:spPr>
            <a:xfrm>
              <a:off x="1571715" y="65564"/>
              <a:ext cx="3777108" cy="369332"/>
            </a:xfrm>
            <a:prstGeom prst="rect">
              <a:avLst/>
            </a:prstGeom>
            <a:noFill/>
          </p:spPr>
          <p:txBody>
            <a:bodyPr wrap="none" rtlCol="0">
              <a:spAutoFit/>
            </a:bodyPr>
            <a:lstStyle/>
            <a:p>
              <a:r>
                <a:rPr lang="en-US" dirty="0" smtClean="0"/>
                <a:t>Snowmass 2013 on the Mississippi</a:t>
              </a:r>
              <a:endParaRPr lang="en-US" dirty="0"/>
            </a:p>
          </p:txBody>
        </p:sp>
      </p:grpSp>
    </p:spTree>
    <p:extLst>
      <p:ext uri="{BB962C8B-B14F-4D97-AF65-F5344CB8AC3E}">
        <p14:creationId xmlns:p14="http://schemas.microsoft.com/office/powerpoint/2010/main" val="39445061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ILC Parameters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96510958"/>
              </p:ext>
            </p:extLst>
          </p:nvPr>
        </p:nvGraphicFramePr>
        <p:xfrm>
          <a:off x="139700" y="827088"/>
          <a:ext cx="8915401" cy="5624511"/>
        </p:xfrm>
        <a:graphic>
          <a:graphicData uri="http://schemas.openxmlformats.org/drawingml/2006/table">
            <a:tbl>
              <a:tblPr firstRow="1" firstCol="1" bandRow="1"/>
              <a:tblGrid>
                <a:gridCol w="2916553"/>
                <a:gridCol w="858511"/>
                <a:gridCol w="987288"/>
                <a:gridCol w="920515"/>
                <a:gridCol w="920515"/>
                <a:gridCol w="920515"/>
                <a:gridCol w="413755"/>
                <a:gridCol w="977749"/>
              </a:tblGrid>
              <a:tr h="308506">
                <a:tc>
                  <a:txBody>
                    <a:bodyPr/>
                    <a:lstStyle/>
                    <a:p>
                      <a:pPr marL="0" marR="0">
                        <a:lnSpc>
                          <a:spcPct val="115000"/>
                        </a:lnSpc>
                        <a:spcBef>
                          <a:spcPts val="0"/>
                        </a:spcBef>
                        <a:spcAft>
                          <a:spcPts val="0"/>
                        </a:spcAft>
                      </a:pPr>
                      <a:r>
                        <a:rPr lang="en-US" sz="1600" b="1" dirty="0">
                          <a:effectLst/>
                          <a:latin typeface="Calibri"/>
                          <a:ea typeface="MS Mincho"/>
                          <a:cs typeface="Times New Roman"/>
                        </a:rPr>
                        <a:t>Centre-of-mass energy</a:t>
                      </a:r>
                      <a:endParaRPr lang="en-US" sz="1600" dirty="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i="1">
                          <a:effectLst/>
                          <a:latin typeface="Calibri"/>
                          <a:ea typeface="MS Mincho"/>
                          <a:cs typeface="Times New Roman"/>
                        </a:rPr>
                        <a:t>E</a:t>
                      </a:r>
                      <a:r>
                        <a:rPr lang="en-US" sz="1600" b="1" i="1" baseline="-25000">
                          <a:effectLst/>
                          <a:latin typeface="Calibri"/>
                          <a:ea typeface="MS Mincho"/>
                          <a:cs typeface="Times New Roman"/>
                        </a:rPr>
                        <a:t>cm</a:t>
                      </a:r>
                      <a:r>
                        <a:rPr lang="en-US" sz="1600" b="1" i="1">
                          <a:effectLst/>
                          <a:latin typeface="Calibri"/>
                          <a:ea typeface="MS Mincho"/>
                          <a:cs typeface="Times New Roman"/>
                        </a:rPr>
                        <a:t> </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a:effectLst/>
                          <a:latin typeface="Calibri"/>
                          <a:ea typeface="MS Mincho"/>
                          <a:cs typeface="Times New Roman"/>
                        </a:rPr>
                        <a:t>GeV</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dirty="0">
                          <a:effectLst/>
                          <a:latin typeface="Calibri"/>
                          <a:ea typeface="MS Mincho"/>
                          <a:cs typeface="Times New Roman"/>
                        </a:rPr>
                        <a:t>250</a:t>
                      </a:r>
                      <a:endParaRPr lang="en-US" sz="1600" dirty="0">
                        <a:effectLst/>
                        <a:latin typeface="Calibri"/>
                        <a:ea typeface="MS Mincho"/>
                        <a:cs typeface="Times New Roman"/>
                      </a:endParaRP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b="1">
                          <a:effectLst/>
                          <a:latin typeface="Calibri"/>
                          <a:ea typeface="MS Mincho"/>
                          <a:cs typeface="Times New Roman"/>
                        </a:rPr>
                        <a:t>350</a:t>
                      </a:r>
                      <a:endParaRPr lang="en-US" sz="1600">
                        <a:effectLst/>
                        <a:latin typeface="Calibri"/>
                        <a:ea typeface="MS Mincho"/>
                        <a:cs typeface="Times New Roman"/>
                      </a:endParaRP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a:effectLst/>
                          <a:latin typeface="Calibri"/>
                          <a:ea typeface="MS Mincho"/>
                          <a:cs typeface="Times New Roman"/>
                        </a:rPr>
                        <a:t>500</a:t>
                      </a:r>
                      <a:endParaRPr lang="en-US" sz="1600">
                        <a:effectLst/>
                        <a:latin typeface="Calibri"/>
                        <a:ea typeface="MS Mincho"/>
                        <a:cs typeface="Times New Roman"/>
                      </a:endParaRP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a:effectLst/>
                          <a:latin typeface="Calibri"/>
                          <a:ea typeface="MS Mincho"/>
                          <a:cs typeface="Times New Roman"/>
                        </a:rPr>
                        <a:t>1000</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8465">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dirty="0">
                        <a:effectLst/>
                        <a:latin typeface="Calibri"/>
                        <a:cs typeface="Times New Roman"/>
                      </a:endParaRP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sz="1600">
                        <a:effectLst/>
                        <a:latin typeface="Calibri"/>
                        <a:cs typeface="Times New Roman"/>
                      </a:endParaRP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8506">
                <a:tc>
                  <a:txBody>
                    <a:bodyPr/>
                    <a:lstStyle/>
                    <a:p>
                      <a:pPr marL="0" marR="0">
                        <a:lnSpc>
                          <a:spcPct val="115000"/>
                        </a:lnSpc>
                        <a:spcBef>
                          <a:spcPts val="0"/>
                        </a:spcBef>
                        <a:spcAft>
                          <a:spcPts val="0"/>
                        </a:spcAft>
                      </a:pPr>
                      <a:r>
                        <a:rPr lang="en-US" sz="1600">
                          <a:effectLst/>
                          <a:latin typeface="Calibri"/>
                          <a:ea typeface="MS Mincho"/>
                          <a:cs typeface="Times New Roman"/>
                        </a:rPr>
                        <a:t>Beam energy</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i="1">
                          <a:effectLst/>
                          <a:latin typeface="Calibri"/>
                          <a:ea typeface="MS Mincho"/>
                          <a:cs typeface="Times New Roman"/>
                        </a:rPr>
                        <a:t>E</a:t>
                      </a:r>
                      <a:r>
                        <a:rPr lang="en-US" sz="1600" i="1" baseline="-25000">
                          <a:effectLst/>
                          <a:latin typeface="Calibri"/>
                          <a:ea typeface="MS Mincho"/>
                          <a:cs typeface="Times New Roman"/>
                        </a:rPr>
                        <a:t>beam</a:t>
                      </a:r>
                      <a:r>
                        <a:rPr lang="en-US" sz="1600" i="1">
                          <a:effectLst/>
                          <a:latin typeface="Calibri"/>
                          <a:ea typeface="MS Mincho"/>
                          <a:cs typeface="Times New Roman"/>
                        </a:rPr>
                        <a:t>  </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GeV</a:t>
                      </a: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125</a:t>
                      </a: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175</a:t>
                      </a: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250</a:t>
                      </a: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500</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7759">
                <a:tc>
                  <a:txBody>
                    <a:bodyPr/>
                    <a:lstStyle/>
                    <a:p>
                      <a:pPr marL="0" marR="0">
                        <a:lnSpc>
                          <a:spcPct val="115000"/>
                        </a:lnSpc>
                        <a:spcBef>
                          <a:spcPts val="0"/>
                        </a:spcBef>
                        <a:spcAft>
                          <a:spcPts val="0"/>
                        </a:spcAft>
                      </a:pPr>
                      <a:r>
                        <a:rPr lang="en-US" sz="1600">
                          <a:effectLst/>
                          <a:latin typeface="Calibri"/>
                          <a:ea typeface="MS Mincho"/>
                          <a:cs typeface="Times New Roman"/>
                        </a:rPr>
                        <a:t>Estimated AC power</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i="1">
                          <a:effectLst/>
                          <a:latin typeface="Calibri"/>
                          <a:ea typeface="MS Mincho"/>
                          <a:cs typeface="Times New Roman"/>
                        </a:rPr>
                        <a:t>P</a:t>
                      </a:r>
                      <a:r>
                        <a:rPr lang="en-US" sz="1600" i="1" baseline="-25000">
                          <a:effectLst/>
                          <a:latin typeface="Calibri"/>
                          <a:ea typeface="MS Mincho"/>
                          <a:cs typeface="Times New Roman"/>
                        </a:rPr>
                        <a:t>AC</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MW</a:t>
                      </a: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128</a:t>
                      </a: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142</a:t>
                      </a: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162</a:t>
                      </a: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300</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8506">
                <a:tc>
                  <a:txBody>
                    <a:bodyPr/>
                    <a:lstStyle/>
                    <a:p>
                      <a:pPr marL="0" marR="0">
                        <a:lnSpc>
                          <a:spcPct val="115000"/>
                        </a:lnSpc>
                        <a:spcBef>
                          <a:spcPts val="0"/>
                        </a:spcBef>
                        <a:spcAft>
                          <a:spcPts val="0"/>
                        </a:spcAft>
                      </a:pPr>
                      <a:r>
                        <a:rPr lang="en-US" sz="1600">
                          <a:effectLst/>
                          <a:latin typeface="Calibri"/>
                          <a:ea typeface="MS Mincho"/>
                          <a:cs typeface="Times New Roman"/>
                        </a:rPr>
                        <a:t>Collision rate</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i="1">
                          <a:effectLst/>
                          <a:latin typeface="Calibri"/>
                          <a:ea typeface="MS Mincho"/>
                          <a:cs typeface="Times New Roman"/>
                        </a:rPr>
                        <a:t>f</a:t>
                      </a:r>
                      <a:r>
                        <a:rPr lang="en-US" sz="1600" i="1" baseline="-25000">
                          <a:effectLst/>
                          <a:latin typeface="Calibri"/>
                          <a:ea typeface="MS Mincho"/>
                          <a:cs typeface="Times New Roman"/>
                        </a:rPr>
                        <a:t>rep</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Hz</a:t>
                      </a: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5</a:t>
                      </a: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5</a:t>
                      </a: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5</a:t>
                      </a: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4</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8506">
                <a:tc>
                  <a:txBody>
                    <a:bodyPr/>
                    <a:lstStyle/>
                    <a:p>
                      <a:pPr marL="0" marR="0">
                        <a:lnSpc>
                          <a:spcPct val="115000"/>
                        </a:lnSpc>
                        <a:spcBef>
                          <a:spcPts val="0"/>
                        </a:spcBef>
                        <a:spcAft>
                          <a:spcPts val="0"/>
                        </a:spcAft>
                      </a:pPr>
                      <a:r>
                        <a:rPr lang="en-US" sz="1600">
                          <a:effectLst/>
                          <a:latin typeface="Calibri"/>
                          <a:ea typeface="MS Mincho"/>
                          <a:cs typeface="Times New Roman"/>
                        </a:rPr>
                        <a:t>Electron linac rate</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i="1">
                          <a:effectLst/>
                          <a:latin typeface="Calibri"/>
                          <a:ea typeface="MS Mincho"/>
                          <a:cs typeface="Times New Roman"/>
                        </a:rPr>
                        <a:t>f</a:t>
                      </a:r>
                      <a:r>
                        <a:rPr lang="en-US" sz="1600" i="1" baseline="-25000">
                          <a:effectLst/>
                          <a:latin typeface="Calibri"/>
                          <a:ea typeface="MS Mincho"/>
                          <a:cs typeface="Times New Roman"/>
                        </a:rPr>
                        <a:t>linac</a:t>
                      </a:r>
                      <a:r>
                        <a:rPr lang="en-US" sz="1600" i="1">
                          <a:effectLst/>
                          <a:latin typeface="Calibri"/>
                          <a:ea typeface="MS Mincho"/>
                          <a:cs typeface="Times New Roman"/>
                        </a:rPr>
                        <a:t> </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Hz</a:t>
                      </a: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10</a:t>
                      </a: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5</a:t>
                      </a: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5</a:t>
                      </a: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4</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8506">
                <a:tc>
                  <a:txBody>
                    <a:bodyPr/>
                    <a:lstStyle/>
                    <a:p>
                      <a:pPr marL="0" marR="0">
                        <a:lnSpc>
                          <a:spcPct val="115000"/>
                        </a:lnSpc>
                        <a:spcBef>
                          <a:spcPts val="0"/>
                        </a:spcBef>
                        <a:spcAft>
                          <a:spcPts val="0"/>
                        </a:spcAft>
                      </a:pPr>
                      <a:r>
                        <a:rPr lang="en-US" sz="1600">
                          <a:effectLst/>
                          <a:latin typeface="Calibri"/>
                          <a:ea typeface="MS Mincho"/>
                          <a:cs typeface="Times New Roman"/>
                        </a:rPr>
                        <a:t>Number of bunches</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i="1">
                          <a:effectLst/>
                          <a:latin typeface="Calibri"/>
                          <a:ea typeface="MS Mincho"/>
                          <a:cs typeface="Times New Roman"/>
                        </a:rPr>
                        <a:t>n</a:t>
                      </a:r>
                      <a:r>
                        <a:rPr lang="en-US" sz="1600" i="1" baseline="-25000">
                          <a:effectLst/>
                          <a:latin typeface="Calibri"/>
                          <a:ea typeface="MS Mincho"/>
                          <a:cs typeface="Times New Roman"/>
                        </a:rPr>
                        <a:t>b</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1312</a:t>
                      </a: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1312</a:t>
                      </a: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1312</a:t>
                      </a: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2450</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7759">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dirty="0">
                        <a:effectLst/>
                        <a:latin typeface="Calibri"/>
                        <a:cs typeface="Times New Roman"/>
                      </a:endParaRP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sz="1600">
                        <a:effectLst/>
                        <a:latin typeface="Calibri"/>
                        <a:cs typeface="Times New Roman"/>
                      </a:endParaRP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8506">
                <a:tc>
                  <a:txBody>
                    <a:bodyPr/>
                    <a:lstStyle/>
                    <a:p>
                      <a:pPr marL="0" marR="0">
                        <a:lnSpc>
                          <a:spcPct val="115000"/>
                        </a:lnSpc>
                        <a:spcBef>
                          <a:spcPts val="0"/>
                        </a:spcBef>
                        <a:spcAft>
                          <a:spcPts val="0"/>
                        </a:spcAft>
                      </a:pPr>
                      <a:r>
                        <a:rPr lang="en-US" sz="1600">
                          <a:effectLst/>
                          <a:latin typeface="Calibri"/>
                          <a:ea typeface="MS Mincho"/>
                          <a:cs typeface="Times New Roman"/>
                        </a:rPr>
                        <a:t>Bunch separation</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i="1">
                          <a:effectLst/>
                          <a:latin typeface="Calibri"/>
                          <a:ea typeface="MS Mincho"/>
                          <a:cs typeface="Times New Roman"/>
                        </a:rPr>
                        <a:t>Dt</a:t>
                      </a:r>
                      <a:r>
                        <a:rPr lang="en-US" sz="1600" i="1" baseline="-25000">
                          <a:effectLst/>
                          <a:latin typeface="Calibri"/>
                          <a:ea typeface="MS Mincho"/>
                          <a:cs typeface="Times New Roman"/>
                        </a:rPr>
                        <a:t>b</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ns</a:t>
                      </a: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554</a:t>
                      </a: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554</a:t>
                      </a: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554</a:t>
                      </a: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366</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8506">
                <a:tc>
                  <a:txBody>
                    <a:bodyPr/>
                    <a:lstStyle/>
                    <a:p>
                      <a:pPr marL="0" marR="0">
                        <a:lnSpc>
                          <a:spcPct val="115000"/>
                        </a:lnSpc>
                        <a:spcBef>
                          <a:spcPts val="0"/>
                        </a:spcBef>
                        <a:spcAft>
                          <a:spcPts val="0"/>
                        </a:spcAft>
                      </a:pPr>
                      <a:r>
                        <a:rPr lang="en-US" sz="1600">
                          <a:effectLst/>
                          <a:latin typeface="Calibri"/>
                          <a:ea typeface="MS Mincho"/>
                          <a:cs typeface="Times New Roman"/>
                        </a:rPr>
                        <a:t>Pulse current</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i="1">
                          <a:effectLst/>
                          <a:latin typeface="Calibri"/>
                          <a:ea typeface="MS Mincho"/>
                          <a:cs typeface="Times New Roman"/>
                        </a:rPr>
                        <a:t>I</a:t>
                      </a:r>
                      <a:r>
                        <a:rPr lang="en-US" sz="1600" i="1" baseline="-25000">
                          <a:effectLst/>
                          <a:latin typeface="Calibri"/>
                          <a:ea typeface="MS Mincho"/>
                          <a:cs typeface="Times New Roman"/>
                        </a:rPr>
                        <a:t>beam</a:t>
                      </a:r>
                      <a:r>
                        <a:rPr lang="en-US" sz="1600" i="1">
                          <a:effectLst/>
                          <a:latin typeface="Calibri"/>
                          <a:ea typeface="MS Mincho"/>
                          <a:cs typeface="Times New Roman"/>
                        </a:rPr>
                        <a:t> </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mA</a:t>
                      </a: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5.8</a:t>
                      </a: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5.8</a:t>
                      </a: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5.79</a:t>
                      </a: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7.6</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7759">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dirty="0">
                        <a:effectLst/>
                        <a:latin typeface="Calibri"/>
                        <a:cs typeface="Times New Roman"/>
                      </a:endParaRP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sz="1600">
                        <a:effectLst/>
                        <a:latin typeface="Calibri"/>
                        <a:cs typeface="Times New Roman"/>
                      </a:endParaRP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8506">
                <a:tc>
                  <a:txBody>
                    <a:bodyPr/>
                    <a:lstStyle/>
                    <a:p>
                      <a:pPr marL="0" marR="0">
                        <a:lnSpc>
                          <a:spcPct val="115000"/>
                        </a:lnSpc>
                        <a:spcBef>
                          <a:spcPts val="0"/>
                        </a:spcBef>
                        <a:spcAft>
                          <a:spcPts val="0"/>
                        </a:spcAft>
                      </a:pPr>
                      <a:r>
                        <a:rPr lang="en-US" sz="1600">
                          <a:effectLst/>
                          <a:latin typeface="Calibri"/>
                          <a:ea typeface="MS Mincho"/>
                          <a:cs typeface="Times New Roman"/>
                        </a:rPr>
                        <a:t>RMS bunch length</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i="1">
                          <a:effectLst/>
                          <a:latin typeface="Calibri"/>
                          <a:ea typeface="MS Mincho"/>
                          <a:cs typeface="Calibri"/>
                        </a:rPr>
                        <a:t>σ</a:t>
                      </a:r>
                      <a:r>
                        <a:rPr lang="en-US" sz="1600" i="1" baseline="-25000">
                          <a:effectLst/>
                          <a:latin typeface="Calibri"/>
                          <a:ea typeface="MS Mincho"/>
                          <a:cs typeface="Times New Roman"/>
                        </a:rPr>
                        <a:t>z</a:t>
                      </a:r>
                      <a:r>
                        <a:rPr lang="en-US" sz="1600" i="1">
                          <a:effectLst/>
                          <a:latin typeface="Calibri"/>
                          <a:ea typeface="MS Mincho"/>
                          <a:cs typeface="Times New Roman"/>
                        </a:rPr>
                        <a:t> </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mm</a:t>
                      </a: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0.3</a:t>
                      </a: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0.3</a:t>
                      </a: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0.3</a:t>
                      </a: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0.250</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8506">
                <a:tc>
                  <a:txBody>
                    <a:bodyPr/>
                    <a:lstStyle/>
                    <a:p>
                      <a:pPr marL="0" marR="0">
                        <a:lnSpc>
                          <a:spcPct val="115000"/>
                        </a:lnSpc>
                        <a:spcBef>
                          <a:spcPts val="0"/>
                        </a:spcBef>
                        <a:spcAft>
                          <a:spcPts val="0"/>
                        </a:spcAft>
                      </a:pPr>
                      <a:r>
                        <a:rPr lang="en-US" sz="1600">
                          <a:effectLst/>
                          <a:latin typeface="Calibri"/>
                          <a:ea typeface="MS Mincho"/>
                          <a:cs typeface="Times New Roman"/>
                        </a:rPr>
                        <a:t>Electron polarisation</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i="1">
                          <a:effectLst/>
                          <a:latin typeface="Calibri"/>
                          <a:ea typeface="MS Mincho"/>
                          <a:cs typeface="Times New Roman"/>
                        </a:rPr>
                        <a:t>P</a:t>
                      </a:r>
                      <a:r>
                        <a:rPr lang="en-US" sz="1600" i="1" baseline="-25000">
                          <a:effectLst/>
                          <a:latin typeface="Calibri"/>
                          <a:ea typeface="MS Mincho"/>
                          <a:cs typeface="Times New Roman"/>
                        </a:rPr>
                        <a:t>-</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a:t>
                      </a: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80</a:t>
                      </a: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80</a:t>
                      </a: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80</a:t>
                      </a: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80</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8506">
                <a:tc>
                  <a:txBody>
                    <a:bodyPr/>
                    <a:lstStyle/>
                    <a:p>
                      <a:pPr marL="0" marR="0">
                        <a:lnSpc>
                          <a:spcPct val="115000"/>
                        </a:lnSpc>
                        <a:spcBef>
                          <a:spcPts val="0"/>
                        </a:spcBef>
                        <a:spcAft>
                          <a:spcPts val="0"/>
                        </a:spcAft>
                      </a:pPr>
                      <a:r>
                        <a:rPr lang="en-US" sz="1600">
                          <a:effectLst/>
                          <a:latin typeface="Calibri"/>
                          <a:ea typeface="MS Mincho"/>
                          <a:cs typeface="Times New Roman"/>
                        </a:rPr>
                        <a:t>Positron polarisation</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i="1">
                          <a:effectLst/>
                          <a:latin typeface="Calibri"/>
                          <a:ea typeface="MS Mincho"/>
                          <a:cs typeface="Times New Roman"/>
                        </a:rPr>
                        <a:t>P</a:t>
                      </a:r>
                      <a:r>
                        <a:rPr lang="en-US" sz="1600" i="1" baseline="-25000">
                          <a:effectLst/>
                          <a:latin typeface="Calibri"/>
                          <a:ea typeface="MS Mincho"/>
                          <a:cs typeface="Times New Roman"/>
                        </a:rPr>
                        <a:t>+</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a:t>
                      </a: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30</a:t>
                      </a: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30</a:t>
                      </a: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30</a:t>
                      </a: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20</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8506">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dirty="0">
                        <a:effectLst/>
                        <a:latin typeface="Calibri"/>
                        <a:cs typeface="Times New Roman"/>
                      </a:endParaRP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sz="1600">
                        <a:effectLst/>
                        <a:latin typeface="Calibri"/>
                        <a:cs typeface="Times New Roman"/>
                      </a:endParaRP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71469">
                <a:tc>
                  <a:txBody>
                    <a:bodyPr/>
                    <a:lstStyle/>
                    <a:p>
                      <a:pPr marL="0" marR="0">
                        <a:lnSpc>
                          <a:spcPct val="115000"/>
                        </a:lnSpc>
                        <a:spcBef>
                          <a:spcPts val="0"/>
                        </a:spcBef>
                        <a:spcAft>
                          <a:spcPts val="0"/>
                        </a:spcAft>
                      </a:pPr>
                      <a:r>
                        <a:rPr lang="en-US" sz="1600" b="1">
                          <a:effectLst/>
                          <a:latin typeface="Calibri"/>
                          <a:ea typeface="MS Mincho"/>
                          <a:cs typeface="Times New Roman"/>
                        </a:rPr>
                        <a:t>Luminosity (inc. waist shift)</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i="1">
                          <a:effectLst/>
                          <a:latin typeface="Calibri"/>
                          <a:ea typeface="MS Mincho"/>
                          <a:cs typeface="Times New Roman"/>
                        </a:rPr>
                        <a:t>L</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a:effectLst/>
                          <a:latin typeface="Calibri"/>
                          <a:ea typeface="MS Mincho"/>
                          <a:cs typeface="Times New Roman"/>
                        </a:rPr>
                        <a:t>×10</a:t>
                      </a:r>
                      <a:r>
                        <a:rPr lang="en-US" sz="1600" b="1" baseline="30000">
                          <a:effectLst/>
                          <a:latin typeface="Calibri"/>
                          <a:ea typeface="MS Mincho"/>
                          <a:cs typeface="Times New Roman"/>
                        </a:rPr>
                        <a:t>34</a:t>
                      </a:r>
                      <a:r>
                        <a:rPr lang="en-US" sz="1600" b="1">
                          <a:effectLst/>
                          <a:latin typeface="Calibri"/>
                          <a:ea typeface="MS Mincho"/>
                          <a:cs typeface="Times New Roman"/>
                        </a:rPr>
                        <a:t> cm</a:t>
                      </a:r>
                      <a:r>
                        <a:rPr lang="en-US" sz="1600" b="1" baseline="30000">
                          <a:effectLst/>
                          <a:latin typeface="Calibri"/>
                          <a:ea typeface="MS Mincho"/>
                          <a:cs typeface="Times New Roman"/>
                        </a:rPr>
                        <a:t>-2</a:t>
                      </a:r>
                      <a:r>
                        <a:rPr lang="en-US" sz="1600" b="1">
                          <a:effectLst/>
                          <a:latin typeface="Calibri"/>
                          <a:ea typeface="MS Mincho"/>
                          <a:cs typeface="Times New Roman"/>
                        </a:rPr>
                        <a:t>s</a:t>
                      </a:r>
                      <a:r>
                        <a:rPr lang="en-US" sz="1600" b="1" baseline="30000">
                          <a:effectLst/>
                          <a:latin typeface="Calibri"/>
                          <a:ea typeface="MS Mincho"/>
                          <a:cs typeface="Times New Roman"/>
                        </a:rPr>
                        <a:t>-1</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dirty="0">
                          <a:effectLst/>
                          <a:latin typeface="Calibri"/>
                          <a:ea typeface="MS Mincho"/>
                          <a:cs typeface="Times New Roman"/>
                        </a:rPr>
                        <a:t>0.75</a:t>
                      </a:r>
                      <a:endParaRPr lang="en-US" sz="1600" dirty="0">
                        <a:effectLst/>
                        <a:latin typeface="Calibri"/>
                        <a:ea typeface="MS Mincho"/>
                        <a:cs typeface="Times New Roman"/>
                      </a:endParaRP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b="1" dirty="0">
                          <a:effectLst/>
                          <a:latin typeface="Calibri"/>
                          <a:ea typeface="MS Mincho"/>
                          <a:cs typeface="Times New Roman"/>
                        </a:rPr>
                        <a:t>1.0</a:t>
                      </a:r>
                      <a:endParaRPr lang="en-US" sz="1600" dirty="0">
                        <a:effectLst/>
                        <a:latin typeface="Calibri"/>
                        <a:ea typeface="MS Mincho"/>
                        <a:cs typeface="Times New Roman"/>
                      </a:endParaRP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a:effectLst/>
                          <a:latin typeface="Calibri"/>
                          <a:ea typeface="MS Mincho"/>
                          <a:cs typeface="Times New Roman"/>
                        </a:rPr>
                        <a:t>1.8</a:t>
                      </a:r>
                      <a:endParaRPr lang="en-US" sz="1600">
                        <a:effectLst/>
                        <a:latin typeface="Calibri"/>
                        <a:ea typeface="MS Mincho"/>
                        <a:cs typeface="Times New Roman"/>
                      </a:endParaRP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a:effectLst/>
                          <a:latin typeface="Calibri"/>
                          <a:ea typeface="MS Mincho"/>
                          <a:cs typeface="Times New Roman"/>
                        </a:rPr>
                        <a:t>3.6</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47734">
                <a:tc>
                  <a:txBody>
                    <a:bodyPr/>
                    <a:lstStyle/>
                    <a:p>
                      <a:pPr marL="0" marR="0">
                        <a:lnSpc>
                          <a:spcPct val="115000"/>
                        </a:lnSpc>
                        <a:spcBef>
                          <a:spcPts val="0"/>
                        </a:spcBef>
                        <a:spcAft>
                          <a:spcPts val="0"/>
                        </a:spcAft>
                      </a:pPr>
                      <a:r>
                        <a:rPr lang="en-US" sz="1600">
                          <a:effectLst/>
                          <a:latin typeface="Calibri"/>
                          <a:ea typeface="MS Mincho"/>
                          <a:cs typeface="Times New Roman"/>
                        </a:rPr>
                        <a:t>Fraction of luminosity in top 1%</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0" marR="0">
                        <a:lnSpc>
                          <a:spcPct val="115000"/>
                        </a:lnSpc>
                        <a:spcBef>
                          <a:spcPts val="0"/>
                        </a:spcBef>
                        <a:spcAft>
                          <a:spcPts val="0"/>
                        </a:spcAft>
                      </a:pPr>
                      <a:r>
                        <a:rPr lang="en-US" sz="1600" i="1">
                          <a:effectLst/>
                          <a:latin typeface="Calibri"/>
                          <a:ea typeface="MS Mincho"/>
                          <a:cs typeface="Times New Roman"/>
                        </a:rPr>
                        <a:t>L</a:t>
                      </a:r>
                      <a:r>
                        <a:rPr lang="en-US" sz="1600" i="1" baseline="-25000">
                          <a:effectLst/>
                          <a:latin typeface="Calibri"/>
                          <a:ea typeface="MS Mincho"/>
                          <a:cs typeface="Times New Roman"/>
                        </a:rPr>
                        <a:t>0.01</a:t>
                      </a:r>
                      <a:r>
                        <a:rPr lang="en-US" sz="1600" i="1">
                          <a:effectLst/>
                          <a:latin typeface="Calibri"/>
                          <a:ea typeface="MS Mincho"/>
                          <a:cs typeface="Times New Roman"/>
                        </a:rPr>
                        <a:t>/L </a:t>
                      </a:r>
                      <a:endParaRPr lang="en-US" sz="1600">
                        <a:effectLst/>
                        <a:latin typeface="Calibri"/>
                        <a:ea typeface="MS Mincho"/>
                        <a:cs typeface="Times New Roman"/>
                      </a:endParaRPr>
                    </a:p>
                  </a:txBody>
                  <a:tcPr marL="78053" marR="7805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nSpc>
                          <a:spcPct val="115000"/>
                        </a:lnSpc>
                        <a:spcBef>
                          <a:spcPts val="0"/>
                        </a:spcBef>
                        <a:spcAft>
                          <a:spcPts val="0"/>
                        </a:spcAft>
                      </a:pPr>
                      <a:r>
                        <a:rPr lang="en-US" sz="1600" dirty="0">
                          <a:effectLst/>
                          <a:latin typeface="Calibri"/>
                          <a:ea typeface="MS Mincho"/>
                          <a:cs typeface="Times New Roman"/>
                        </a:rPr>
                        <a:t>87.1%</a:t>
                      </a:r>
                    </a:p>
                  </a:txBody>
                  <a:tcPr marL="78053" marR="780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77.4%</a:t>
                      </a:r>
                    </a:p>
                  </a:txBody>
                  <a:tcPr marL="78053" marR="78053" marT="0" marB="0">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effectLst/>
                          <a:latin typeface="Calibri"/>
                          <a:ea typeface="MS Mincho"/>
                          <a:cs typeface="Times New Roman"/>
                        </a:rPr>
                        <a:t>58.3%</a:t>
                      </a:r>
                    </a:p>
                  </a:txBody>
                  <a:tcPr marL="78053" marR="7805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endParaRPr lang="en-US" sz="1600">
                        <a:effectLst/>
                        <a:latin typeface="Calibri"/>
                        <a:cs typeface="Times New Roman"/>
                      </a:endParaRPr>
                    </a:p>
                  </a:txBody>
                  <a:tcPr marL="78053" marR="7805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effectLst/>
                          <a:latin typeface="Calibri"/>
                          <a:ea typeface="MS Mincho"/>
                          <a:cs typeface="Times New Roman"/>
                        </a:rPr>
                        <a:t>59.2%</a:t>
                      </a:r>
                    </a:p>
                  </a:txBody>
                  <a:tcPr marL="78053" marR="78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Date Placeholder 2"/>
          <p:cNvSpPr>
            <a:spLocks noGrp="1"/>
          </p:cNvSpPr>
          <p:nvPr>
            <p:ph type="dt" sz="half" idx="10"/>
          </p:nvPr>
        </p:nvSpPr>
        <p:spPr/>
        <p:txBody>
          <a:bodyPr/>
          <a:lstStyle/>
          <a:p>
            <a:r>
              <a:rPr lang="en-US" smtClean="0"/>
              <a:t>March 7, 2014</a:t>
            </a:r>
            <a:endParaRPr lang="en-US"/>
          </a:p>
        </p:txBody>
      </p:sp>
      <p:sp>
        <p:nvSpPr>
          <p:cNvPr id="4" name="Footer Placeholder 3"/>
          <p:cNvSpPr>
            <a:spLocks noGrp="1"/>
          </p:cNvSpPr>
          <p:nvPr>
            <p:ph type="ftr" sz="quarter" idx="11"/>
          </p:nvPr>
        </p:nvSpPr>
        <p:spPr/>
        <p:txBody>
          <a:bodyPr/>
          <a:lstStyle/>
          <a:p>
            <a:r>
              <a:rPr lang="en-US" smtClean="0"/>
              <a:t>Cornell University:  LEPP Journal Club</a:t>
            </a:r>
            <a:endParaRPr lang="en-US"/>
          </a:p>
        </p:txBody>
      </p:sp>
      <p:sp>
        <p:nvSpPr>
          <p:cNvPr id="5" name="Slide Number Placeholder 4"/>
          <p:cNvSpPr>
            <a:spLocks noGrp="1"/>
          </p:cNvSpPr>
          <p:nvPr>
            <p:ph type="sldNum" sz="quarter" idx="12"/>
          </p:nvPr>
        </p:nvSpPr>
        <p:spPr/>
        <p:txBody>
          <a:bodyPr/>
          <a:lstStyle/>
          <a:p>
            <a:fld id="{98817235-C917-8F48-A936-FEF3725D9AF4}" type="slidenum">
              <a:rPr lang="en-US" smtClean="0"/>
              <a:t>20</a:t>
            </a:fld>
            <a:endParaRPr lang="en-US"/>
          </a:p>
        </p:txBody>
      </p:sp>
    </p:spTree>
    <p:extLst>
      <p:ext uri="{BB962C8B-B14F-4D97-AF65-F5344CB8AC3E}">
        <p14:creationId xmlns:p14="http://schemas.microsoft.com/office/powerpoint/2010/main" val="11498127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ILC</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90869199"/>
              </p:ext>
            </p:extLst>
          </p:nvPr>
        </p:nvGraphicFramePr>
        <p:xfrm>
          <a:off x="228600" y="1042988"/>
          <a:ext cx="8672513" cy="4987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21</a:t>
            </a:fld>
            <a:endParaRPr lang="en-US"/>
          </a:p>
        </p:txBody>
      </p:sp>
    </p:spTree>
    <p:extLst>
      <p:ext uri="{BB962C8B-B14F-4D97-AF65-F5344CB8AC3E}">
        <p14:creationId xmlns:p14="http://schemas.microsoft.com/office/powerpoint/2010/main" val="7991884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0" y="39254"/>
            <a:ext cx="9144000" cy="134146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0" cap="none" spc="0" normalizeH="0" baseline="0" noProof="0" dirty="0" smtClean="0">
              <a:ln>
                <a:noFill/>
              </a:ln>
              <a:solidFill>
                <a:srgbClr val="FF3300"/>
              </a:solidFill>
              <a:effectLst/>
              <a:uLnTx/>
              <a:uFillTx/>
              <a:latin typeface="+mj-lt"/>
              <a:ea typeface="+mj-ea"/>
              <a:cs typeface="+mj-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smtClean="0">
                <a:ln>
                  <a:noFill/>
                </a:ln>
                <a:solidFill>
                  <a:srgbClr val="FF3300"/>
                </a:solidFill>
                <a:effectLst/>
                <a:uLnTx/>
                <a:uFillTx/>
                <a:latin typeface="+mj-lt"/>
                <a:ea typeface="+mj-ea"/>
                <a:cs typeface="+mj-cs"/>
              </a:rPr>
              <a:t>CLIC layout at 500 </a:t>
            </a:r>
            <a:r>
              <a:rPr kumimoji="0" lang="en-US" sz="2800" b="1" i="1" u="none" strike="noStrike" kern="0" cap="none" spc="0" normalizeH="0" baseline="0" noProof="0" dirty="0" err="1" smtClean="0">
                <a:ln>
                  <a:noFill/>
                </a:ln>
                <a:solidFill>
                  <a:srgbClr val="FF3300"/>
                </a:solidFill>
                <a:effectLst/>
                <a:uLnTx/>
                <a:uFillTx/>
                <a:latin typeface="+mj-lt"/>
                <a:ea typeface="+mj-ea"/>
                <a:cs typeface="+mj-cs"/>
              </a:rPr>
              <a:t>GeV</a:t>
            </a:r>
            <a:endParaRPr kumimoji="0" lang="en-US" sz="2800" b="1" i="1" u="none" strike="noStrike" kern="0" cap="none" spc="0" normalizeH="0" baseline="0" noProof="0" dirty="0">
              <a:ln>
                <a:noFill/>
              </a:ln>
              <a:solidFill>
                <a:srgbClr val="FF3300"/>
              </a:solidFill>
              <a:effectLst/>
              <a:uLnTx/>
              <a:uFillTx/>
              <a:latin typeface="+mj-lt"/>
              <a:ea typeface="+mj-ea"/>
              <a:cs typeface="+mj-cs"/>
            </a:endParaRPr>
          </a:p>
        </p:txBody>
      </p:sp>
      <p:pic>
        <p:nvPicPr>
          <p:cNvPr id="3" name="Picture 2" descr="Screen Shot 2012-08-19 at 9.32.33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20412"/>
            <a:ext cx="9144000" cy="5512188"/>
          </a:xfrm>
          <a:prstGeom prst="rect">
            <a:avLst/>
          </a:prstGeom>
          <a:solidFill>
            <a:schemeClr val="accent1"/>
          </a:solidFill>
        </p:spPr>
      </p:pic>
      <p:pic>
        <p:nvPicPr>
          <p:cNvPr id="2276354" name="Picture 2"/>
          <p:cNvPicPr>
            <a:picLocks noChangeAspect="1" noChangeArrowheads="1"/>
          </p:cNvPicPr>
          <p:nvPr/>
        </p:nvPicPr>
        <p:blipFill>
          <a:blip r:embed="rId4" cstate="print"/>
          <a:srcRect/>
          <a:stretch>
            <a:fillRect/>
          </a:stretch>
        </p:blipFill>
        <p:spPr bwMode="auto">
          <a:xfrm>
            <a:off x="367310" y="782122"/>
            <a:ext cx="4227611" cy="2113806"/>
          </a:xfrm>
          <a:prstGeom prst="rect">
            <a:avLst/>
          </a:prstGeom>
          <a:noFill/>
          <a:ln w="9525">
            <a:noFill/>
            <a:miter lim="800000"/>
            <a:headEnd/>
            <a:tailEnd/>
          </a:ln>
        </p:spPr>
      </p:pic>
      <p:cxnSp>
        <p:nvCxnSpPr>
          <p:cNvPr id="12" name="Straight Arrow Connector 11"/>
          <p:cNvCxnSpPr/>
          <p:nvPr/>
        </p:nvCxnSpPr>
        <p:spPr bwMode="auto">
          <a:xfrm flipH="1">
            <a:off x="2884879" y="2385290"/>
            <a:ext cx="237507" cy="1282536"/>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cxnSp>
        <p:nvCxnSpPr>
          <p:cNvPr id="15" name="Straight Arrow Connector 14"/>
          <p:cNvCxnSpPr/>
          <p:nvPr/>
        </p:nvCxnSpPr>
        <p:spPr bwMode="auto">
          <a:xfrm flipH="1">
            <a:off x="3490521" y="687120"/>
            <a:ext cx="2660073" cy="1104405"/>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pic>
        <p:nvPicPr>
          <p:cNvPr id="16" name="Picture 3" descr="clic_scheme.gif"/>
          <p:cNvPicPr>
            <a:picLocks noChangeAspect="1"/>
          </p:cNvPicPr>
          <p:nvPr/>
        </p:nvPicPr>
        <p:blipFill>
          <a:blip r:embed="rId5" cstate="print"/>
          <a:srcRect/>
          <a:stretch>
            <a:fillRect/>
          </a:stretch>
        </p:blipFill>
        <p:spPr bwMode="auto">
          <a:xfrm>
            <a:off x="4761180" y="140854"/>
            <a:ext cx="2173187" cy="1341462"/>
          </a:xfrm>
          <a:prstGeom prst="rect">
            <a:avLst/>
          </a:prstGeom>
          <a:solidFill>
            <a:schemeClr val="bg1"/>
          </a:solidFill>
          <a:ln w="9525">
            <a:noFill/>
            <a:miter lim="800000"/>
            <a:headEnd/>
            <a:tailEnd/>
          </a:ln>
        </p:spPr>
      </p:pic>
      <p:sp>
        <p:nvSpPr>
          <p:cNvPr id="5" name="Slide Number Placeholder 4"/>
          <p:cNvSpPr>
            <a:spLocks noGrp="1"/>
          </p:cNvSpPr>
          <p:nvPr>
            <p:ph type="sldNum" sz="quarter" idx="12"/>
          </p:nvPr>
        </p:nvSpPr>
        <p:spPr>
          <a:xfrm>
            <a:off x="152400" y="6400800"/>
            <a:ext cx="508000" cy="365125"/>
          </a:xfrm>
        </p:spPr>
        <p:txBody>
          <a:bodyPr/>
          <a:lstStyle/>
          <a:p>
            <a:fld id="{98817235-C917-8F48-A936-FEF3725D9AF4}" type="slidenum">
              <a:rPr lang="en-US" smtClean="0"/>
              <a:t>22</a:t>
            </a:fld>
            <a:endParaRPr lang="en-US"/>
          </a:p>
        </p:txBody>
      </p:sp>
    </p:spTree>
    <p:extLst>
      <p:ext uri="{BB962C8B-B14F-4D97-AF65-F5344CB8AC3E}">
        <p14:creationId xmlns:p14="http://schemas.microsoft.com/office/powerpoint/2010/main" val="189549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76354"/>
                                        </p:tgtEl>
                                        <p:attrNameLst>
                                          <p:attrName>style.visibility</p:attrName>
                                        </p:attrNameLst>
                                      </p:cBhvr>
                                      <p:to>
                                        <p:strVal val="visible"/>
                                      </p:to>
                                    </p:set>
                                    <p:animEffect transition="in" filter="blinds(horizontal)">
                                      <p:cBhvr>
                                        <p:cTn id="7" dur="500"/>
                                        <p:tgtEl>
                                          <p:spTgt spid="2276354"/>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Potential </a:t>
            </a:r>
            <a:r>
              <a:rPr lang="en-US" smtClean="0"/>
              <a:t>Staged CLIC Parameters</a:t>
            </a:r>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a:prstGeom prst="rect">
            <a:avLst/>
          </a:prstGeom>
          <a:noFill/>
        </p:spPr>
        <p:txBody>
          <a:bodyPr/>
          <a:lstStyle/>
          <a:p>
            <a:r>
              <a:rPr lang="en-US" smtClean="0"/>
              <a:t>March 7, 2014</a:t>
            </a:r>
            <a:endParaRPr lang="en-US" dirty="0"/>
          </a:p>
        </p:txBody>
      </p:sp>
      <p:sp>
        <p:nvSpPr>
          <p:cNvPr id="9" name="Footer Placeholder 4"/>
          <p:cNvSpPr>
            <a:spLocks noGrp="1"/>
          </p:cNvSpPr>
          <p:nvPr>
            <p:ph type="ftr" sz="quarter" idx="11"/>
          </p:nvPr>
        </p:nvSpPr>
        <p:spPr>
          <a:prstGeom prst="rect">
            <a:avLst/>
          </a:prstGeom>
        </p:spPr>
        <p:txBody>
          <a:bodyPr/>
          <a:lstStyle/>
          <a:p>
            <a:pPr>
              <a:defRPr/>
            </a:pPr>
            <a:r>
              <a:rPr lang="en-US" smtClean="0"/>
              <a:t>Cornell University:  LEPP Journal Club</a:t>
            </a:r>
            <a:endParaRPr lang="en-US" sz="1400" dirty="0"/>
          </a:p>
        </p:txBody>
      </p:sp>
      <p:sp>
        <p:nvSpPr>
          <p:cNvPr id="7" name="Slide Number Placeholder 1"/>
          <p:cNvSpPr>
            <a:spLocks noGrp="1"/>
          </p:cNvSpPr>
          <p:nvPr>
            <p:ph type="sldNum" sz="quarter" idx="12"/>
          </p:nvPr>
        </p:nvSpPr>
        <p:spPr/>
        <p:txBody>
          <a:bodyPr/>
          <a:lstStyle/>
          <a:p>
            <a:pPr>
              <a:defRPr/>
            </a:pPr>
            <a:fld id="{D6A6C862-CD6E-4C31-8A29-FC3CE1D30A1F}" type="slidenum">
              <a:rPr lang="en-US" smtClean="0"/>
              <a:pPr>
                <a:defRPr/>
              </a:pPr>
              <a:t>23</a:t>
            </a:fld>
            <a:endParaRPr lang="en-US" sz="1400"/>
          </a:p>
        </p:txBody>
      </p:sp>
      <p:pic>
        <p:nvPicPr>
          <p:cNvPr id="8" name="Picture 7" descr="p1.tiff"/>
          <p:cNvPicPr>
            <a:picLocks noChangeAspect="1"/>
          </p:cNvPicPr>
          <p:nvPr/>
        </p:nvPicPr>
        <p:blipFill>
          <a:blip r:embed="rId3" cstate="print"/>
          <a:stretch>
            <a:fillRect/>
          </a:stretch>
        </p:blipFill>
        <p:spPr>
          <a:xfrm>
            <a:off x="0" y="924100"/>
            <a:ext cx="9144000" cy="5238399"/>
          </a:xfrm>
          <a:prstGeom prst="rect">
            <a:avLst/>
          </a:prstGeom>
        </p:spPr>
      </p:pic>
    </p:spTree>
    <p:extLst>
      <p:ext uri="{BB962C8B-B14F-4D97-AF65-F5344CB8AC3E}">
        <p14:creationId xmlns:p14="http://schemas.microsoft.com/office/powerpoint/2010/main" val="30711440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Linear Colliders with E &gt; 1 </a:t>
            </a:r>
            <a:r>
              <a:rPr lang="en-US" dirty="0" err="1" smtClean="0"/>
              <a:t>TeV</a:t>
            </a:r>
            <a:endParaRPr lang="en-US" dirty="0"/>
          </a:p>
        </p:txBody>
      </p:sp>
      <p:sp>
        <p:nvSpPr>
          <p:cNvPr id="4" name="Content Placeholder 3"/>
          <p:cNvSpPr>
            <a:spLocks noGrp="1"/>
          </p:cNvSpPr>
          <p:nvPr>
            <p:ph idx="1"/>
          </p:nvPr>
        </p:nvSpPr>
        <p:spPr>
          <a:prstGeom prst="rect">
            <a:avLst/>
          </a:prstGeom>
        </p:spPr>
        <p:txBody>
          <a:bodyPr>
            <a:normAutofit lnSpcReduction="10000"/>
          </a:bodyPr>
          <a:lstStyle/>
          <a:p>
            <a:pPr>
              <a:buFont typeface="Arial" pitchFamily="34" charset="0"/>
              <a:buChar char="•"/>
            </a:pPr>
            <a:r>
              <a:rPr lang="en-US" dirty="0" smtClean="0"/>
              <a:t> ILC is ~ 50 km at 1 </a:t>
            </a:r>
            <a:r>
              <a:rPr lang="en-US" dirty="0" err="1" smtClean="0"/>
              <a:t>TeV</a:t>
            </a:r>
            <a:endParaRPr lang="en-US" dirty="0" smtClean="0"/>
          </a:p>
          <a:p>
            <a:pPr lvl="2"/>
            <a:r>
              <a:rPr lang="en-US" dirty="0" smtClean="0"/>
              <a:t>Possible to consider higher gradient SCRF materials or PWFA  boost</a:t>
            </a:r>
          </a:p>
          <a:p>
            <a:pPr>
              <a:buFont typeface="Arial" pitchFamily="34" charset="0"/>
              <a:buChar char="•"/>
            </a:pPr>
            <a:r>
              <a:rPr lang="en-US" dirty="0" smtClean="0"/>
              <a:t> CLIC design is aimed at upgradable design </a:t>
            </a:r>
            <a:r>
              <a:rPr lang="en-US" dirty="0" smtClean="0">
                <a:sym typeface="Wingdings" pitchFamily="2" charset="2"/>
              </a:rPr>
              <a:t> 0.5-3 </a:t>
            </a:r>
            <a:r>
              <a:rPr lang="en-US" dirty="0" err="1" smtClean="0">
                <a:sym typeface="Wingdings" pitchFamily="2" charset="2"/>
              </a:rPr>
              <a:t>TeV</a:t>
            </a:r>
            <a:endParaRPr lang="en-US" dirty="0" smtClean="0">
              <a:sym typeface="Wingdings" pitchFamily="2" charset="2"/>
            </a:endParaRPr>
          </a:p>
          <a:p>
            <a:pPr lvl="2"/>
            <a:r>
              <a:rPr lang="en-US" dirty="0" smtClean="0">
                <a:sym typeface="Wingdings" pitchFamily="2" charset="2"/>
              </a:rPr>
              <a:t>Geographic gradient of 4x higher than ILC</a:t>
            </a:r>
          </a:p>
          <a:p>
            <a:pPr>
              <a:buFont typeface="Arial" pitchFamily="34" charset="0"/>
              <a:buChar char="•"/>
            </a:pPr>
            <a:r>
              <a:rPr lang="en-US" dirty="0" smtClean="0">
                <a:sym typeface="Wingdings" pitchFamily="2" charset="2"/>
              </a:rPr>
              <a:t> Advanced acceleration options (plasma, dielectric)</a:t>
            </a:r>
          </a:p>
          <a:p>
            <a:pPr lvl="2"/>
            <a:r>
              <a:rPr lang="en-US" dirty="0" smtClean="0">
                <a:sym typeface="Wingdings" pitchFamily="2" charset="2"/>
              </a:rPr>
              <a:t>Plasma acceleration has made great progress however still huge challenges in beam quality and stability</a:t>
            </a:r>
          </a:p>
          <a:p>
            <a:pPr lvl="2"/>
            <a:r>
              <a:rPr lang="en-US" dirty="0" smtClean="0">
                <a:sym typeface="Wingdings" pitchFamily="2" charset="2"/>
              </a:rPr>
              <a:t>Extremely low charge dielectric-laser accelerators may provide only reasonable parameters in multi-</a:t>
            </a:r>
            <a:r>
              <a:rPr lang="en-US" dirty="0" err="1" smtClean="0">
                <a:sym typeface="Wingdings" pitchFamily="2" charset="2"/>
              </a:rPr>
              <a:t>TeV</a:t>
            </a:r>
            <a:r>
              <a:rPr lang="en-US" dirty="0" smtClean="0">
                <a:sym typeface="Wingdings" pitchFamily="2" charset="2"/>
              </a:rPr>
              <a:t> regime</a:t>
            </a:r>
          </a:p>
          <a:p>
            <a:pPr lvl="2"/>
            <a:r>
              <a:rPr lang="en-US" dirty="0" smtClean="0">
                <a:sym typeface="Wingdings" pitchFamily="2" charset="2"/>
              </a:rPr>
              <a:t>None of AARD options are close to being ready</a:t>
            </a:r>
          </a:p>
          <a:p>
            <a:pPr>
              <a:buFont typeface="Arial" pitchFamily="34" charset="0"/>
              <a:buChar char="•"/>
            </a:pPr>
            <a:r>
              <a:rPr lang="en-US" dirty="0" smtClean="0">
                <a:sym typeface="Wingdings" pitchFamily="2" charset="2"/>
              </a:rPr>
              <a:t>Some plasma and dielectric options act as transformers taking high power beams  high energy beams</a:t>
            </a:r>
          </a:p>
          <a:p>
            <a:pPr lvl="2"/>
            <a:r>
              <a:rPr lang="en-US" dirty="0" smtClean="0">
                <a:sym typeface="Wingdings" pitchFamily="2" charset="2"/>
              </a:rPr>
              <a:t>Possible to develop upgrade options for ILC-like technology?</a:t>
            </a:r>
            <a:endParaRPr lang="en-US" dirty="0"/>
          </a:p>
        </p:txBody>
      </p:sp>
      <p:sp>
        <p:nvSpPr>
          <p:cNvPr id="7" name="Date Placeholder 6"/>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a:prstGeom prst="rect">
            <a:avLst/>
          </a:prstGeom>
        </p:spPr>
        <p:txBody>
          <a:bodyPr/>
          <a:lstStyle/>
          <a:p>
            <a:pPr>
              <a:defRPr/>
            </a:pPr>
            <a:r>
              <a:rPr lang="en-US" smtClean="0"/>
              <a:t>Cornell University:  LEPP Journal Club</a:t>
            </a:r>
            <a:endParaRPr lang="en-US" sz="1400"/>
          </a:p>
        </p:txBody>
      </p:sp>
      <p:sp>
        <p:nvSpPr>
          <p:cNvPr id="2" name="Slide Number Placeholder 1"/>
          <p:cNvSpPr>
            <a:spLocks noGrp="1"/>
          </p:cNvSpPr>
          <p:nvPr>
            <p:ph type="sldNum" sz="quarter" idx="12"/>
          </p:nvPr>
        </p:nvSpPr>
        <p:spPr/>
        <p:txBody>
          <a:bodyPr/>
          <a:lstStyle/>
          <a:p>
            <a:pPr>
              <a:defRPr/>
            </a:pPr>
            <a:fld id="{D6A6C862-CD6E-4C31-8A29-FC3CE1D30A1F}" type="slidenum">
              <a:rPr lang="en-US" smtClean="0"/>
              <a:pPr>
                <a:defRPr/>
              </a:pPr>
              <a:t>24</a:t>
            </a:fld>
            <a:endParaRPr lang="en-US" sz="1400"/>
          </a:p>
        </p:txBody>
      </p:sp>
    </p:spTree>
    <p:extLst>
      <p:ext uri="{BB962C8B-B14F-4D97-AF65-F5344CB8AC3E}">
        <p14:creationId xmlns:p14="http://schemas.microsoft.com/office/powerpoint/2010/main" val="40918644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0" name="Picture 2" descr="concept_scheme4"/>
          <p:cNvPicPr>
            <a:picLocks noChangeAspect="1" noChangeArrowheads="1"/>
          </p:cNvPicPr>
          <p:nvPr/>
        </p:nvPicPr>
        <p:blipFill rotWithShape="1">
          <a:blip r:embed="rId3" cstate="print"/>
          <a:srcRect l="1495"/>
          <a:stretch/>
        </p:blipFill>
        <p:spPr bwMode="auto">
          <a:xfrm>
            <a:off x="3181046" y="2463800"/>
            <a:ext cx="5950254" cy="3262314"/>
          </a:xfrm>
          <a:prstGeom prst="rect">
            <a:avLst/>
          </a:prstGeom>
          <a:noFill/>
          <a:ln w="9525">
            <a:solidFill>
              <a:schemeClr val="tx1">
                <a:lumMod val="75000"/>
              </a:schemeClr>
            </a:solidFill>
            <a:miter lim="800000"/>
            <a:headEnd/>
            <a:tailEnd/>
          </a:ln>
        </p:spPr>
      </p:pic>
      <p:sp>
        <p:nvSpPr>
          <p:cNvPr id="611331" name="Rectangle 3"/>
          <p:cNvSpPr>
            <a:spLocks noGrp="1" noChangeArrowheads="1"/>
          </p:cNvSpPr>
          <p:nvPr>
            <p:ph type="title"/>
          </p:nvPr>
        </p:nvSpPr>
        <p:spPr/>
        <p:txBody>
          <a:bodyPr>
            <a:normAutofit/>
          </a:bodyPr>
          <a:lstStyle/>
          <a:p>
            <a:r>
              <a:rPr lang="en-US" dirty="0"/>
              <a:t>Concept of Beam-Driven Plasma </a:t>
            </a:r>
            <a:r>
              <a:rPr lang="en-US" dirty="0" err="1"/>
              <a:t>Linac</a:t>
            </a:r>
            <a:endParaRPr lang="en-US" dirty="0"/>
          </a:p>
        </p:txBody>
      </p:sp>
      <p:sp>
        <p:nvSpPr>
          <p:cNvPr id="611332" name="Rectangle 4"/>
          <p:cNvSpPr>
            <a:spLocks noGrp="1" noChangeArrowheads="1"/>
          </p:cNvSpPr>
          <p:nvPr>
            <p:ph idx="1"/>
          </p:nvPr>
        </p:nvSpPr>
        <p:spPr>
          <a:prstGeom prst="rect">
            <a:avLst/>
          </a:prstGeom>
        </p:spPr>
        <p:txBody>
          <a:bodyPr>
            <a:normAutofit fontScale="92500"/>
          </a:bodyPr>
          <a:lstStyle/>
          <a:p>
            <a:r>
              <a:rPr lang="en-US" dirty="0"/>
              <a:t>Concept for a 1 </a:t>
            </a:r>
            <a:r>
              <a:rPr lang="en-US" dirty="0" err="1"/>
              <a:t>TeV</a:t>
            </a:r>
            <a:r>
              <a:rPr lang="en-US" dirty="0"/>
              <a:t> plasma </a:t>
            </a:r>
            <a:r>
              <a:rPr lang="en-US" dirty="0" err="1"/>
              <a:t>wakefield</a:t>
            </a:r>
            <a:r>
              <a:rPr lang="en-US" dirty="0"/>
              <a:t>-based linear collider</a:t>
            </a:r>
          </a:p>
          <a:p>
            <a:pPr lvl="1"/>
            <a:r>
              <a:rPr lang="en-US" dirty="0"/>
              <a:t>Use conventional Linear Collider concepts for main beam and drive beam generation and focusing and PWFA for acceleration</a:t>
            </a:r>
          </a:p>
          <a:p>
            <a:pPr lvl="2"/>
            <a:r>
              <a:rPr lang="en-US" dirty="0"/>
              <a:t>Makes good use of PWFA R&amp;D and 30 years of conventional </a:t>
            </a:r>
            <a:r>
              <a:rPr lang="en-US" dirty="0" err="1"/>
              <a:t>rf</a:t>
            </a:r>
            <a:r>
              <a:rPr lang="en-US" dirty="0"/>
              <a:t> R&amp;D</a:t>
            </a:r>
          </a:p>
          <a:p>
            <a:pPr lvl="1"/>
            <a:r>
              <a:rPr lang="en-US" dirty="0"/>
              <a:t>Concept illustrates </a:t>
            </a:r>
            <a:r>
              <a:rPr lang="en-US" dirty="0" smtClean="0"/>
              <a:t/>
            </a:r>
            <a:br>
              <a:rPr lang="en-US" dirty="0" smtClean="0"/>
            </a:br>
            <a:r>
              <a:rPr lang="en-US" dirty="0" smtClean="0"/>
              <a:t>focus </a:t>
            </a:r>
            <a:r>
              <a:rPr lang="en-US" dirty="0"/>
              <a:t>of PWFA </a:t>
            </a:r>
            <a:r>
              <a:rPr lang="en-US" dirty="0" smtClean="0"/>
              <a:t/>
            </a:r>
            <a:br>
              <a:rPr lang="en-US" dirty="0" smtClean="0"/>
            </a:br>
            <a:r>
              <a:rPr lang="en-US" dirty="0" smtClean="0"/>
              <a:t>R</a:t>
            </a:r>
            <a:r>
              <a:rPr lang="en-US" dirty="0"/>
              <a:t>&amp;D program</a:t>
            </a:r>
          </a:p>
          <a:p>
            <a:pPr lvl="2"/>
            <a:r>
              <a:rPr lang="en-US" dirty="0"/>
              <a:t>High efficiency</a:t>
            </a:r>
          </a:p>
          <a:p>
            <a:pPr lvl="2"/>
            <a:r>
              <a:rPr lang="en-US" dirty="0" err="1"/>
              <a:t>Emittance</a:t>
            </a:r>
            <a:r>
              <a:rPr lang="en-US" dirty="0"/>
              <a:t> </a:t>
            </a:r>
            <a:r>
              <a:rPr lang="en-US" dirty="0" smtClean="0"/>
              <a:t/>
            </a:r>
            <a:br>
              <a:rPr lang="en-US" dirty="0" smtClean="0"/>
            </a:br>
            <a:r>
              <a:rPr lang="en-US" dirty="0" smtClean="0"/>
              <a:t>preservation</a:t>
            </a:r>
            <a:endParaRPr lang="en-US" dirty="0"/>
          </a:p>
          <a:p>
            <a:pPr lvl="2"/>
            <a:r>
              <a:rPr lang="en-US" dirty="0"/>
              <a:t>Positrons</a:t>
            </a:r>
          </a:p>
          <a:p>
            <a:pPr lvl="1"/>
            <a:r>
              <a:rPr lang="en-US" dirty="0"/>
              <a:t>Allows study </a:t>
            </a:r>
            <a:br>
              <a:rPr lang="en-US" dirty="0"/>
            </a:br>
            <a:r>
              <a:rPr lang="en-US" dirty="0"/>
              <a:t>of cost-scales</a:t>
            </a:r>
            <a:br>
              <a:rPr lang="en-US" dirty="0"/>
            </a:br>
            <a:r>
              <a:rPr lang="en-US" dirty="0"/>
              <a:t>for further</a:t>
            </a:r>
            <a:br>
              <a:rPr lang="en-US" dirty="0"/>
            </a:br>
            <a:r>
              <a:rPr lang="en-US" dirty="0"/>
              <a:t>optimization of R&amp;D</a:t>
            </a:r>
          </a:p>
        </p:txBody>
      </p:sp>
      <p:sp>
        <p:nvSpPr>
          <p:cNvPr id="2" name="Date Placeholder 1"/>
          <p:cNvSpPr>
            <a:spLocks noGrp="1"/>
          </p:cNvSpPr>
          <p:nvPr>
            <p:ph type="dt" sz="half" idx="10"/>
          </p:nvPr>
        </p:nvSpPr>
        <p:spPr/>
        <p:txBody>
          <a:bodyPr/>
          <a:lstStyle/>
          <a:p>
            <a:r>
              <a:rPr lang="en-US" smtClean="0"/>
              <a:t>March 7, 2014</a:t>
            </a:r>
            <a:endParaRPr lang="en-US"/>
          </a:p>
        </p:txBody>
      </p:sp>
      <p:sp>
        <p:nvSpPr>
          <p:cNvPr id="6" name="Footer Placeholder 4"/>
          <p:cNvSpPr>
            <a:spLocks noGrp="1"/>
          </p:cNvSpPr>
          <p:nvPr>
            <p:ph type="ftr" sz="quarter" idx="11"/>
          </p:nvPr>
        </p:nvSpPr>
        <p:spPr>
          <a:prstGeom prst="rect">
            <a:avLst/>
          </a:prstGeom>
        </p:spPr>
        <p:txBody>
          <a:bodyPr/>
          <a:lstStyle/>
          <a:p>
            <a:pPr>
              <a:defRPr/>
            </a:pPr>
            <a:r>
              <a:rPr lang="en-US" smtClean="0"/>
              <a:t>Cornell University:  LEPP Journal Club</a:t>
            </a:r>
            <a:endParaRPr lang="en-US" sz="1400" dirty="0"/>
          </a:p>
        </p:txBody>
      </p:sp>
      <p:sp>
        <p:nvSpPr>
          <p:cNvPr id="5" name="Slide Number Placeholder 1"/>
          <p:cNvSpPr>
            <a:spLocks noGrp="1"/>
          </p:cNvSpPr>
          <p:nvPr>
            <p:ph type="sldNum" sz="quarter" idx="12"/>
          </p:nvPr>
        </p:nvSpPr>
        <p:spPr/>
        <p:txBody>
          <a:bodyPr/>
          <a:lstStyle/>
          <a:p>
            <a:pPr>
              <a:defRPr/>
            </a:pPr>
            <a:fld id="{D6A6C862-CD6E-4C31-8A29-FC3CE1D30A1F}" type="slidenum">
              <a:rPr lang="en-US" smtClean="0"/>
              <a:pPr>
                <a:defRPr/>
              </a:pPr>
              <a:t>25</a:t>
            </a:fld>
            <a:endParaRPr lang="en-US" sz="1400"/>
          </a:p>
        </p:txBody>
      </p:sp>
    </p:spTree>
    <p:extLst>
      <p:ext uri="{BB962C8B-B14F-4D97-AF65-F5344CB8AC3E}">
        <p14:creationId xmlns:p14="http://schemas.microsoft.com/office/powerpoint/2010/main" val="19995271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p:cNvSpPr>
          <p:nvPr/>
        </p:nvSpPr>
        <p:spPr bwMode="auto">
          <a:xfrm>
            <a:off x="0" y="3375420"/>
            <a:ext cx="9144000" cy="3421015"/>
          </a:xfrm>
          <a:prstGeom prst="rect">
            <a:avLst/>
          </a:prstGeom>
          <a:gradFill rotWithShape="0">
            <a:gsLst>
              <a:gs pos="0">
                <a:srgbClr val="FFE800"/>
              </a:gs>
              <a:gs pos="100000">
                <a:srgbClr val="CA0217"/>
              </a:gs>
            </a:gsLst>
            <a:lin ang="5400000" scaled="1"/>
          </a:gra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914400"/>
            <a:endParaRPr lang="en-US">
              <a:solidFill>
                <a:srgbClr val="000000"/>
              </a:solidFill>
              <a:latin typeface="Arial"/>
            </a:endParaRPr>
          </a:p>
        </p:txBody>
      </p:sp>
      <p:sp>
        <p:nvSpPr>
          <p:cNvPr id="15362" name="Rectangle 2"/>
          <p:cNvSpPr>
            <a:spLocks/>
          </p:cNvSpPr>
          <p:nvPr/>
        </p:nvSpPr>
        <p:spPr bwMode="auto">
          <a:xfrm>
            <a:off x="0" y="0"/>
            <a:ext cx="9144000" cy="3375421"/>
          </a:xfrm>
          <a:prstGeom prst="rect">
            <a:avLst/>
          </a:prstGeom>
          <a:gradFill rotWithShape="0">
            <a:gsLst>
              <a:gs pos="0">
                <a:srgbClr val="CA0217"/>
              </a:gs>
              <a:gs pos="100000">
                <a:srgbClr val="FFE200"/>
              </a:gs>
            </a:gsLst>
            <a:lin ang="5400000" scaled="1"/>
          </a:gra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914400"/>
            <a:endParaRPr lang="en-US">
              <a:solidFill>
                <a:srgbClr val="000000"/>
              </a:solidFill>
              <a:latin typeface="Arial"/>
            </a:endParaRPr>
          </a:p>
        </p:txBody>
      </p:sp>
      <p:grpSp>
        <p:nvGrpSpPr>
          <p:cNvPr id="5" name="Group 4"/>
          <p:cNvGrpSpPr/>
          <p:nvPr/>
        </p:nvGrpSpPr>
        <p:grpSpPr>
          <a:xfrm flipH="1">
            <a:off x="821670" y="1799770"/>
            <a:ext cx="7106803" cy="735015"/>
            <a:chOff x="1781107" y="3155484"/>
            <a:chExt cx="7106803" cy="735015"/>
          </a:xfrm>
        </p:grpSpPr>
        <p:sp>
          <p:nvSpPr>
            <p:cNvPr id="15363" name="Oval 3"/>
            <p:cNvSpPr>
              <a:spLocks/>
            </p:cNvSpPr>
            <p:nvPr/>
          </p:nvSpPr>
          <p:spPr bwMode="auto">
            <a:xfrm flipH="1">
              <a:off x="4147788" y="3189583"/>
              <a:ext cx="2366680" cy="673553"/>
            </a:xfrm>
            <a:prstGeom prst="ellipse">
              <a:avLst/>
            </a:prstGeom>
            <a:gradFill rotWithShape="0">
              <a:gsLst>
                <a:gs pos="0">
                  <a:srgbClr val="06FFEA">
                    <a:alpha val="70000"/>
                  </a:srgbClr>
                </a:gs>
                <a:gs pos="100000">
                  <a:srgbClr val="FF00D0"/>
                </a:gs>
              </a:gsLst>
              <a:lin ang="0" scaled="1"/>
            </a:gradFill>
            <a:ln w="50800">
              <a:solidFill>
                <a:srgbClr val="FF0040"/>
              </a:solidFill>
              <a:prstDash val="solid"/>
              <a:round/>
              <a:headEnd type="none" w="med" len="med"/>
              <a:tailEnd type="none" w="med" len="med"/>
            </a:ln>
          </p:spPr>
          <p:txBody>
            <a:bodyPr lIns="0" tIns="0" rIns="0" bIns="0"/>
            <a:lstStyle/>
            <a:p>
              <a:pPr defTabSz="914400"/>
              <a:endParaRPr lang="en-US">
                <a:solidFill>
                  <a:srgbClr val="000000"/>
                </a:solidFill>
                <a:latin typeface="Arial"/>
              </a:endParaRPr>
            </a:p>
          </p:txBody>
        </p:sp>
        <p:sp>
          <p:nvSpPr>
            <p:cNvPr id="15364" name="Oval 4"/>
            <p:cNvSpPr>
              <a:spLocks/>
            </p:cNvSpPr>
            <p:nvPr/>
          </p:nvSpPr>
          <p:spPr bwMode="auto">
            <a:xfrm flipH="1">
              <a:off x="1781107" y="3189583"/>
              <a:ext cx="2366680" cy="673553"/>
            </a:xfrm>
            <a:prstGeom prst="ellipse">
              <a:avLst/>
            </a:prstGeom>
            <a:gradFill rotWithShape="0">
              <a:gsLst>
                <a:gs pos="0">
                  <a:srgbClr val="06FFEA">
                    <a:alpha val="70000"/>
                  </a:srgbClr>
                </a:gs>
                <a:gs pos="100000">
                  <a:srgbClr val="FF00D0"/>
                </a:gs>
              </a:gsLst>
              <a:lin ang="0" scaled="1"/>
            </a:gradFill>
            <a:ln w="50800">
              <a:solidFill>
                <a:srgbClr val="FF0141"/>
              </a:solidFill>
              <a:prstDash val="solid"/>
              <a:round/>
              <a:headEnd type="none" w="med" len="med"/>
              <a:tailEnd type="none" w="med" len="med"/>
            </a:ln>
          </p:spPr>
          <p:txBody>
            <a:bodyPr lIns="0" tIns="0" rIns="0" bIns="0"/>
            <a:lstStyle/>
            <a:p>
              <a:pPr defTabSz="914400"/>
              <a:endParaRPr lang="en-US">
                <a:solidFill>
                  <a:srgbClr val="000000"/>
                </a:solidFill>
                <a:latin typeface="Arial"/>
              </a:endParaRPr>
            </a:p>
          </p:txBody>
        </p:sp>
        <p:sp>
          <p:nvSpPr>
            <p:cNvPr id="15365" name="Oval 5"/>
            <p:cNvSpPr>
              <a:spLocks/>
            </p:cNvSpPr>
            <p:nvPr/>
          </p:nvSpPr>
          <p:spPr bwMode="auto">
            <a:xfrm flipH="1">
              <a:off x="4188359" y="3384913"/>
              <a:ext cx="622099" cy="276157"/>
            </a:xfrm>
            <a:prstGeom prst="ellipse">
              <a:avLst/>
            </a:prstGeom>
            <a:solidFill>
              <a:schemeClr val="accent1"/>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w="25400">
                  <a:solidFill>
                    <a:schemeClr val="tx1"/>
                  </a:solidFill>
                  <a:round/>
                  <a:headEnd type="none" w="med" len="med"/>
                  <a:tailEnd type="none" w="med" len="med"/>
                </a14:hiddenLine>
              </a:ext>
            </a:extLst>
          </p:spPr>
          <p:txBody>
            <a:bodyPr lIns="0" tIns="0" rIns="0" bIns="0"/>
            <a:lstStyle/>
            <a:p>
              <a:pPr defTabSz="914400"/>
              <a:endParaRPr lang="en-US">
                <a:solidFill>
                  <a:srgbClr val="000000"/>
                </a:solidFill>
                <a:latin typeface="Arial"/>
              </a:endParaRPr>
            </a:p>
          </p:txBody>
        </p:sp>
        <p:sp>
          <p:nvSpPr>
            <p:cNvPr id="15366" name="Oval 6"/>
            <p:cNvSpPr>
              <a:spLocks/>
            </p:cNvSpPr>
            <p:nvPr/>
          </p:nvSpPr>
          <p:spPr bwMode="auto">
            <a:xfrm flipH="1">
              <a:off x="1841965" y="3384913"/>
              <a:ext cx="1054863" cy="276157"/>
            </a:xfrm>
            <a:prstGeom prst="ellipse">
              <a:avLst/>
            </a:prstGeom>
            <a:solidFill>
              <a:srgbClr val="F80038"/>
            </a:solidFill>
            <a:ln>
              <a:noFill/>
            </a:ln>
            <a:effectLst>
              <a:outerShdw blurRad="127000" dist="76199" dir="2700000" algn="ctr" rotWithShape="0">
                <a:srgbClr val="B80304">
                  <a:alpha val="75000"/>
                </a:srgbClr>
              </a:outerShdw>
            </a:effectLst>
            <a:extLst>
              <a:ext uri="{91240B29-F687-4f45-9708-019B960494DF}">
                <a14:hiddenLine xmlns:a14="http://schemas.microsoft.com/office/drawing/2010/main" w="25400">
                  <a:solidFill>
                    <a:schemeClr val="tx1"/>
                  </a:solidFill>
                  <a:round/>
                  <a:headEnd type="none" w="med" len="med"/>
                  <a:tailEnd type="none" w="med" len="med"/>
                </a14:hiddenLine>
              </a:ext>
            </a:extLst>
          </p:spPr>
          <p:txBody>
            <a:bodyPr lIns="0" tIns="0" rIns="0" bIns="0"/>
            <a:lstStyle/>
            <a:p>
              <a:pPr defTabSz="914400"/>
              <a:endParaRPr lang="en-US">
                <a:solidFill>
                  <a:srgbClr val="000000"/>
                </a:solidFill>
                <a:latin typeface="Arial"/>
              </a:endParaRPr>
            </a:p>
          </p:txBody>
        </p:sp>
        <p:sp>
          <p:nvSpPr>
            <p:cNvPr id="15367" name="Rectangle 7"/>
            <p:cNvSpPr>
              <a:spLocks/>
            </p:cNvSpPr>
            <p:nvPr/>
          </p:nvSpPr>
          <p:spPr bwMode="auto">
            <a:xfrm flipH="1">
              <a:off x="2949233" y="3243046"/>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68" name="Rectangle 8"/>
            <p:cNvSpPr>
              <a:spLocks/>
            </p:cNvSpPr>
            <p:nvPr/>
          </p:nvSpPr>
          <p:spPr bwMode="auto">
            <a:xfrm flipH="1">
              <a:off x="2868090" y="3606765"/>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69" name="Rectangle 9"/>
            <p:cNvSpPr>
              <a:spLocks/>
            </p:cNvSpPr>
            <p:nvPr/>
          </p:nvSpPr>
          <p:spPr bwMode="auto">
            <a:xfrm flipH="1">
              <a:off x="3152091" y="3498996"/>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70" name="Rectangle 10"/>
            <p:cNvSpPr>
              <a:spLocks/>
            </p:cNvSpPr>
            <p:nvPr/>
          </p:nvSpPr>
          <p:spPr bwMode="auto">
            <a:xfrm flipH="1">
              <a:off x="3436093" y="3391227"/>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71" name="Rectangle 11"/>
            <p:cNvSpPr>
              <a:spLocks/>
            </p:cNvSpPr>
            <p:nvPr/>
          </p:nvSpPr>
          <p:spPr bwMode="auto">
            <a:xfrm flipH="1">
              <a:off x="3233235" y="3323872"/>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72" name="Rectangle 12"/>
            <p:cNvSpPr>
              <a:spLocks/>
            </p:cNvSpPr>
            <p:nvPr/>
          </p:nvSpPr>
          <p:spPr bwMode="auto">
            <a:xfrm flipH="1">
              <a:off x="3544284" y="3243046"/>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73" name="Rectangle 13"/>
            <p:cNvSpPr>
              <a:spLocks/>
            </p:cNvSpPr>
            <p:nvPr/>
          </p:nvSpPr>
          <p:spPr bwMode="auto">
            <a:xfrm flipH="1">
              <a:off x="3753904" y="3323872"/>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74" name="Rectangle 14"/>
            <p:cNvSpPr>
              <a:spLocks/>
            </p:cNvSpPr>
            <p:nvPr/>
          </p:nvSpPr>
          <p:spPr bwMode="auto">
            <a:xfrm flipH="1">
              <a:off x="3652475" y="3498996"/>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75" name="Rectangle 15"/>
            <p:cNvSpPr>
              <a:spLocks/>
            </p:cNvSpPr>
            <p:nvPr/>
          </p:nvSpPr>
          <p:spPr bwMode="auto">
            <a:xfrm flipH="1">
              <a:off x="2631422" y="3155484"/>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76" name="Rectangle 16"/>
            <p:cNvSpPr>
              <a:spLocks/>
            </p:cNvSpPr>
            <p:nvPr/>
          </p:nvSpPr>
          <p:spPr bwMode="auto">
            <a:xfrm flipH="1">
              <a:off x="2550278" y="3606765"/>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77" name="Rectangle 17"/>
            <p:cNvSpPr>
              <a:spLocks/>
            </p:cNvSpPr>
            <p:nvPr/>
          </p:nvSpPr>
          <p:spPr bwMode="auto">
            <a:xfrm flipH="1">
              <a:off x="5113055" y="3249781"/>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78" name="Rectangle 18"/>
            <p:cNvSpPr>
              <a:spLocks/>
            </p:cNvSpPr>
            <p:nvPr/>
          </p:nvSpPr>
          <p:spPr bwMode="auto">
            <a:xfrm flipH="1">
              <a:off x="5031912" y="3613500"/>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79" name="Rectangle 19"/>
            <p:cNvSpPr>
              <a:spLocks/>
            </p:cNvSpPr>
            <p:nvPr/>
          </p:nvSpPr>
          <p:spPr bwMode="auto">
            <a:xfrm flipH="1">
              <a:off x="5315913" y="3505732"/>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dirty="0">
                  <a:solidFill>
                    <a:srgbClr val="000000"/>
                  </a:solidFill>
                  <a:latin typeface="Arial"/>
                  <a:ea typeface="ＭＳ Ｐゴシック" charset="0"/>
                  <a:cs typeface="Gill Sans" charset="0"/>
                </a:rPr>
                <a:t>+</a:t>
              </a:r>
            </a:p>
          </p:txBody>
        </p:sp>
        <p:sp>
          <p:nvSpPr>
            <p:cNvPr id="15380" name="Rectangle 20"/>
            <p:cNvSpPr>
              <a:spLocks/>
            </p:cNvSpPr>
            <p:nvPr/>
          </p:nvSpPr>
          <p:spPr bwMode="auto">
            <a:xfrm flipH="1">
              <a:off x="4964292" y="3391227"/>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81" name="Rectangle 21"/>
            <p:cNvSpPr>
              <a:spLocks/>
            </p:cNvSpPr>
            <p:nvPr/>
          </p:nvSpPr>
          <p:spPr bwMode="auto">
            <a:xfrm flipH="1">
              <a:off x="5708106" y="3249781"/>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82" name="Rectangle 22"/>
            <p:cNvSpPr>
              <a:spLocks/>
            </p:cNvSpPr>
            <p:nvPr/>
          </p:nvSpPr>
          <p:spPr bwMode="auto">
            <a:xfrm flipH="1">
              <a:off x="5978584" y="3330608"/>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83" name="Rectangle 23"/>
            <p:cNvSpPr>
              <a:spLocks/>
            </p:cNvSpPr>
            <p:nvPr/>
          </p:nvSpPr>
          <p:spPr bwMode="auto">
            <a:xfrm flipH="1">
              <a:off x="5816297" y="3505732"/>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84" name="Rectangle 24"/>
            <p:cNvSpPr>
              <a:spLocks/>
            </p:cNvSpPr>
            <p:nvPr/>
          </p:nvSpPr>
          <p:spPr bwMode="auto">
            <a:xfrm flipH="1">
              <a:off x="4795244" y="3162219"/>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85" name="Rectangle 25"/>
            <p:cNvSpPr>
              <a:spLocks/>
            </p:cNvSpPr>
            <p:nvPr/>
          </p:nvSpPr>
          <p:spPr bwMode="auto">
            <a:xfrm flipH="1">
              <a:off x="4714100" y="3613500"/>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86" name="Rectangle 26"/>
            <p:cNvSpPr>
              <a:spLocks/>
            </p:cNvSpPr>
            <p:nvPr/>
          </p:nvSpPr>
          <p:spPr bwMode="auto">
            <a:xfrm flipH="1">
              <a:off x="5430866" y="3323872"/>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87" name="Rectangle 27"/>
            <p:cNvSpPr>
              <a:spLocks/>
            </p:cNvSpPr>
            <p:nvPr/>
          </p:nvSpPr>
          <p:spPr bwMode="auto">
            <a:xfrm flipH="1">
              <a:off x="5593153" y="3552880"/>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a:solidFill>
                    <a:srgbClr val="000000"/>
                  </a:solidFill>
                  <a:latin typeface="Arial"/>
                  <a:ea typeface="ＭＳ Ｐゴシック" charset="0"/>
                  <a:cs typeface="Gill Sans" charset="0"/>
                </a:rPr>
                <a:t>+</a:t>
              </a:r>
            </a:p>
          </p:txBody>
        </p:sp>
        <p:sp>
          <p:nvSpPr>
            <p:cNvPr id="15388" name="Rectangle 28"/>
            <p:cNvSpPr>
              <a:spLocks/>
            </p:cNvSpPr>
            <p:nvPr/>
          </p:nvSpPr>
          <p:spPr bwMode="auto">
            <a:xfrm flipH="1">
              <a:off x="4328670" y="3429700"/>
              <a:ext cx="830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389" name="Rectangle 29"/>
            <p:cNvSpPr>
              <a:spLocks/>
            </p:cNvSpPr>
            <p:nvPr/>
          </p:nvSpPr>
          <p:spPr bwMode="auto">
            <a:xfrm flipH="1">
              <a:off x="4430099" y="3429700"/>
              <a:ext cx="830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390" name="Rectangle 30"/>
            <p:cNvSpPr>
              <a:spLocks/>
            </p:cNvSpPr>
            <p:nvPr/>
          </p:nvSpPr>
          <p:spPr bwMode="auto">
            <a:xfrm flipH="1">
              <a:off x="4531528" y="3429700"/>
              <a:ext cx="830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dirty="0">
                  <a:solidFill>
                    <a:srgbClr val="000000"/>
                  </a:solidFill>
                  <a:latin typeface="Arial"/>
                  <a:ea typeface="ＭＳ Ｐゴシック" charset="0"/>
                  <a:cs typeface="Gill Sans" charset="0"/>
                </a:rPr>
                <a:t>+</a:t>
              </a:r>
            </a:p>
          </p:txBody>
        </p:sp>
        <p:sp>
          <p:nvSpPr>
            <p:cNvPr id="15391" name="Rectangle 31"/>
            <p:cNvSpPr>
              <a:spLocks/>
            </p:cNvSpPr>
            <p:nvPr/>
          </p:nvSpPr>
          <p:spPr bwMode="auto">
            <a:xfrm flipH="1">
              <a:off x="4632957" y="3429700"/>
              <a:ext cx="830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392" name="Rectangle 32"/>
            <p:cNvSpPr>
              <a:spLocks/>
            </p:cNvSpPr>
            <p:nvPr/>
          </p:nvSpPr>
          <p:spPr bwMode="auto">
            <a:xfrm flipH="1">
              <a:off x="4234002" y="3429700"/>
              <a:ext cx="830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393" name="Rectangle 33"/>
            <p:cNvSpPr>
              <a:spLocks/>
            </p:cNvSpPr>
            <p:nvPr/>
          </p:nvSpPr>
          <p:spPr bwMode="auto">
            <a:xfrm flipH="1">
              <a:off x="2241765" y="3456642"/>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394" name="Rectangle 34"/>
            <p:cNvSpPr>
              <a:spLocks/>
            </p:cNvSpPr>
            <p:nvPr/>
          </p:nvSpPr>
          <p:spPr bwMode="auto">
            <a:xfrm flipH="1">
              <a:off x="2072716" y="3429700"/>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395" name="Rectangle 35"/>
            <p:cNvSpPr>
              <a:spLocks/>
            </p:cNvSpPr>
            <p:nvPr/>
          </p:nvSpPr>
          <p:spPr bwMode="auto">
            <a:xfrm flipH="1">
              <a:off x="1957763" y="3470113"/>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396" name="Rectangle 36"/>
            <p:cNvSpPr>
              <a:spLocks/>
            </p:cNvSpPr>
            <p:nvPr/>
          </p:nvSpPr>
          <p:spPr bwMode="auto">
            <a:xfrm flipH="1">
              <a:off x="2316146" y="3429700"/>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397" name="Rectangle 37"/>
            <p:cNvSpPr>
              <a:spLocks/>
            </p:cNvSpPr>
            <p:nvPr/>
          </p:nvSpPr>
          <p:spPr bwMode="auto">
            <a:xfrm flipH="1">
              <a:off x="2424338" y="3429700"/>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398" name="Rectangle 38"/>
            <p:cNvSpPr>
              <a:spLocks/>
            </p:cNvSpPr>
            <p:nvPr/>
          </p:nvSpPr>
          <p:spPr bwMode="auto">
            <a:xfrm flipH="1">
              <a:off x="2552814" y="3429700"/>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399" name="Rectangle 39"/>
            <p:cNvSpPr>
              <a:spLocks/>
            </p:cNvSpPr>
            <p:nvPr/>
          </p:nvSpPr>
          <p:spPr bwMode="auto">
            <a:xfrm flipH="1">
              <a:off x="2694815" y="3429700"/>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400" name="Rectangle 40"/>
            <p:cNvSpPr>
              <a:spLocks/>
            </p:cNvSpPr>
            <p:nvPr/>
          </p:nvSpPr>
          <p:spPr bwMode="auto">
            <a:xfrm flipH="1">
              <a:off x="2140336" y="3369080"/>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401" name="Rectangle 41"/>
            <p:cNvSpPr>
              <a:spLocks/>
            </p:cNvSpPr>
            <p:nvPr/>
          </p:nvSpPr>
          <p:spPr bwMode="auto">
            <a:xfrm flipH="1">
              <a:off x="2356718" y="3470113"/>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403" name="Rectangle 43"/>
            <p:cNvSpPr>
              <a:spLocks/>
            </p:cNvSpPr>
            <p:nvPr/>
          </p:nvSpPr>
          <p:spPr bwMode="auto">
            <a:xfrm flipH="1">
              <a:off x="2282337" y="3369080"/>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404" name="Rectangle 44"/>
            <p:cNvSpPr>
              <a:spLocks/>
            </p:cNvSpPr>
            <p:nvPr/>
          </p:nvSpPr>
          <p:spPr bwMode="auto">
            <a:xfrm flipH="1">
              <a:off x="2424338" y="3362344"/>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405" name="Rectangle 45"/>
            <p:cNvSpPr>
              <a:spLocks/>
            </p:cNvSpPr>
            <p:nvPr/>
          </p:nvSpPr>
          <p:spPr bwMode="auto">
            <a:xfrm flipH="1">
              <a:off x="2552814" y="3362344"/>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406" name="Rectangle 46"/>
            <p:cNvSpPr>
              <a:spLocks/>
            </p:cNvSpPr>
            <p:nvPr/>
          </p:nvSpPr>
          <p:spPr bwMode="auto">
            <a:xfrm flipH="1">
              <a:off x="2140336" y="3470113"/>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407" name="Rectangle 47"/>
            <p:cNvSpPr>
              <a:spLocks/>
            </p:cNvSpPr>
            <p:nvPr/>
          </p:nvSpPr>
          <p:spPr bwMode="auto">
            <a:xfrm flipH="1">
              <a:off x="2011859" y="3396022"/>
              <a:ext cx="510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300">
                  <a:solidFill>
                    <a:srgbClr val="000000"/>
                  </a:solidFill>
                  <a:latin typeface="Arial"/>
                  <a:ea typeface="ＭＳ Ｐゴシック" charset="0"/>
                  <a:cs typeface="Gill Sans" charset="0"/>
                </a:rPr>
                <a:t>-</a:t>
              </a:r>
            </a:p>
          </p:txBody>
        </p:sp>
        <p:sp>
          <p:nvSpPr>
            <p:cNvPr id="15413" name="Oval 53"/>
            <p:cNvSpPr>
              <a:spLocks/>
            </p:cNvSpPr>
            <p:nvPr/>
          </p:nvSpPr>
          <p:spPr bwMode="auto">
            <a:xfrm flipH="1">
              <a:off x="6521230" y="3162641"/>
              <a:ext cx="2366680" cy="673553"/>
            </a:xfrm>
            <a:prstGeom prst="ellipse">
              <a:avLst/>
            </a:prstGeom>
            <a:gradFill rotWithShape="0">
              <a:gsLst>
                <a:gs pos="0">
                  <a:srgbClr val="06FFEA">
                    <a:alpha val="70000"/>
                  </a:srgbClr>
                </a:gs>
                <a:gs pos="100000">
                  <a:srgbClr val="FF00D0"/>
                </a:gs>
              </a:gsLst>
              <a:lin ang="0" scaled="1"/>
            </a:gradFill>
            <a:ln w="50800">
              <a:solidFill>
                <a:srgbClr val="FF0040"/>
              </a:solidFill>
              <a:prstDash val="solid"/>
              <a:round/>
              <a:headEnd type="none" w="med" len="med"/>
              <a:tailEnd type="none" w="med" len="med"/>
            </a:ln>
          </p:spPr>
          <p:txBody>
            <a:bodyPr lIns="0" tIns="0" rIns="0" bIns="0"/>
            <a:lstStyle/>
            <a:p>
              <a:pPr defTabSz="914400"/>
              <a:endParaRPr lang="en-US">
                <a:solidFill>
                  <a:srgbClr val="000000"/>
                </a:solidFill>
                <a:latin typeface="Arial"/>
              </a:endParaRPr>
            </a:p>
          </p:txBody>
        </p:sp>
        <p:sp>
          <p:nvSpPr>
            <p:cNvPr id="15414" name="Rectangle 54"/>
            <p:cNvSpPr>
              <a:spLocks/>
            </p:cNvSpPr>
            <p:nvPr/>
          </p:nvSpPr>
          <p:spPr bwMode="auto">
            <a:xfrm flipH="1">
              <a:off x="7369853" y="3606765"/>
              <a:ext cx="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endParaRPr lang="en-US" dirty="0">
                <a:solidFill>
                  <a:srgbClr val="000000"/>
                </a:solidFill>
                <a:latin typeface="Arial"/>
                <a:ea typeface="ＭＳ Ｐゴシック" charset="0"/>
                <a:cs typeface="Gill Sans" charset="0"/>
              </a:endParaRPr>
            </a:p>
          </p:txBody>
        </p:sp>
        <p:sp>
          <p:nvSpPr>
            <p:cNvPr id="15415" name="Rectangle 55"/>
            <p:cNvSpPr>
              <a:spLocks/>
            </p:cNvSpPr>
            <p:nvPr/>
          </p:nvSpPr>
          <p:spPr bwMode="auto">
            <a:xfrm flipH="1">
              <a:off x="7816141" y="3162219"/>
              <a:ext cx="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endParaRPr lang="en-US" dirty="0">
                <a:solidFill>
                  <a:srgbClr val="000000"/>
                </a:solidFill>
                <a:latin typeface="Arial"/>
                <a:ea typeface="ＭＳ Ｐゴシック" charset="0"/>
                <a:cs typeface="Gill Sans" charset="0"/>
              </a:endParaRPr>
            </a:p>
          </p:txBody>
        </p:sp>
        <p:sp>
          <p:nvSpPr>
            <p:cNvPr id="15416" name="Rectangle 56"/>
            <p:cNvSpPr>
              <a:spLocks/>
            </p:cNvSpPr>
            <p:nvPr/>
          </p:nvSpPr>
          <p:spPr bwMode="auto">
            <a:xfrm flipH="1">
              <a:off x="6754516" y="3418170"/>
              <a:ext cx="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endParaRPr lang="en-US" dirty="0">
                <a:solidFill>
                  <a:srgbClr val="000000"/>
                </a:solidFill>
                <a:latin typeface="Arial"/>
                <a:ea typeface="ＭＳ Ｐゴシック" charset="0"/>
                <a:cs typeface="Gill Sans" charset="0"/>
              </a:endParaRPr>
            </a:p>
          </p:txBody>
        </p:sp>
      </p:grpSp>
      <p:sp>
        <p:nvSpPr>
          <p:cNvPr id="15402" name="Line 42"/>
          <p:cNvSpPr>
            <a:spLocks noChangeShapeType="1"/>
          </p:cNvSpPr>
          <p:nvPr/>
        </p:nvSpPr>
        <p:spPr bwMode="auto">
          <a:xfrm rot="10800000">
            <a:off x="4818159" y="2738785"/>
            <a:ext cx="830396" cy="1"/>
          </a:xfrm>
          <a:prstGeom prst="line">
            <a:avLst/>
          </a:prstGeom>
          <a:noFill/>
          <a:ln w="127000">
            <a:solidFill>
              <a:srgbClr val="0068FF"/>
            </a:solidFill>
            <a:prstDash val="solid"/>
            <a:round/>
            <a:headEnd type="stealth" w="med" len="med"/>
            <a:tailEnd type="none" w="med" len="med"/>
          </a:ln>
          <a:extLst>
            <a:ext uri="{909E8E84-426E-40dd-AFC4-6F175D3DCCD1}">
              <a14:hiddenFill xmlns:a14="http://schemas.microsoft.com/office/drawing/2010/main">
                <a:noFill/>
              </a14:hiddenFill>
            </a:ext>
          </a:extLst>
        </p:spPr>
        <p:txBody>
          <a:bodyPr/>
          <a:lstStyle/>
          <a:p>
            <a:pPr defTabSz="914400"/>
            <a:endParaRPr lang="en-US">
              <a:solidFill>
                <a:srgbClr val="000000"/>
              </a:solidFill>
              <a:latin typeface="Arial"/>
            </a:endParaRPr>
          </a:p>
        </p:txBody>
      </p:sp>
      <p:sp>
        <p:nvSpPr>
          <p:cNvPr id="15408" name="Rectangle 48"/>
          <p:cNvSpPr>
            <a:spLocks/>
          </p:cNvSpPr>
          <p:nvPr/>
        </p:nvSpPr>
        <p:spPr bwMode="auto">
          <a:xfrm>
            <a:off x="2745978" y="2877959"/>
            <a:ext cx="27752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700" dirty="0" smtClean="0">
                <a:solidFill>
                  <a:srgbClr val="000000"/>
                </a:solidFill>
                <a:latin typeface="Helvetica" charset="0"/>
                <a:ea typeface="ＭＳ Ｐゴシック" charset="0"/>
                <a:cs typeface="Helvetica" charset="0"/>
                <a:sym typeface="Helvetica" charset="0"/>
              </a:rPr>
              <a:t>Accelerating and Defocusing </a:t>
            </a:r>
          </a:p>
          <a:p>
            <a:pPr defTabSz="914400"/>
            <a:r>
              <a:rPr lang="en-US" sz="1700" dirty="0" smtClean="0">
                <a:solidFill>
                  <a:srgbClr val="000000"/>
                </a:solidFill>
                <a:latin typeface="Helvetica" charset="0"/>
                <a:ea typeface="ＭＳ Ｐゴシック" charset="0"/>
                <a:cs typeface="Helvetica" charset="0"/>
                <a:sym typeface="Helvetica" charset="0"/>
              </a:rPr>
              <a:t>Field for Positrons</a:t>
            </a:r>
            <a:endParaRPr lang="en-US" sz="1700" dirty="0">
              <a:solidFill>
                <a:srgbClr val="000000"/>
              </a:solidFill>
              <a:latin typeface="Helvetica" charset="0"/>
              <a:ea typeface="ＭＳ Ｐゴシック" charset="0"/>
              <a:cs typeface="Helvetica" charset="0"/>
              <a:sym typeface="Helvetica" charset="0"/>
            </a:endParaRPr>
          </a:p>
        </p:txBody>
      </p:sp>
      <p:sp>
        <p:nvSpPr>
          <p:cNvPr id="15409" name="Rectangle 49"/>
          <p:cNvSpPr>
            <a:spLocks/>
          </p:cNvSpPr>
          <p:nvPr/>
        </p:nvSpPr>
        <p:spPr bwMode="auto">
          <a:xfrm>
            <a:off x="6237993" y="1556905"/>
            <a:ext cx="204776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700" dirty="0">
                <a:solidFill>
                  <a:srgbClr val="000000"/>
                </a:solidFill>
                <a:latin typeface="Helvetica" charset="0"/>
                <a:ea typeface="ＭＳ Ｐゴシック" charset="0"/>
                <a:cs typeface="Helvetica" charset="0"/>
                <a:sym typeface="Helvetica" charset="0"/>
              </a:rPr>
              <a:t>Electron Drive Bunch</a:t>
            </a:r>
          </a:p>
        </p:txBody>
      </p:sp>
      <p:sp>
        <p:nvSpPr>
          <p:cNvPr id="15410" name="Rectangle 50"/>
          <p:cNvSpPr>
            <a:spLocks/>
          </p:cNvSpPr>
          <p:nvPr/>
        </p:nvSpPr>
        <p:spPr bwMode="auto">
          <a:xfrm>
            <a:off x="3100867" y="1556224"/>
            <a:ext cx="231431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700" dirty="0">
                <a:solidFill>
                  <a:srgbClr val="000000"/>
                </a:solidFill>
                <a:latin typeface="Helvetica" charset="0"/>
                <a:ea typeface="ＭＳ Ｐゴシック" charset="0"/>
                <a:cs typeface="Helvetica" charset="0"/>
                <a:sym typeface="Helvetica" charset="0"/>
              </a:rPr>
              <a:t>Positron Witness Bunch</a:t>
            </a:r>
          </a:p>
        </p:txBody>
      </p:sp>
      <p:sp>
        <p:nvSpPr>
          <p:cNvPr id="15411" name="Line 51"/>
          <p:cNvSpPr>
            <a:spLocks noChangeShapeType="1"/>
          </p:cNvSpPr>
          <p:nvPr/>
        </p:nvSpPr>
        <p:spPr bwMode="auto">
          <a:xfrm>
            <a:off x="7025209" y="2738787"/>
            <a:ext cx="918456" cy="0"/>
          </a:xfrm>
          <a:prstGeom prst="line">
            <a:avLst/>
          </a:prstGeom>
          <a:noFill/>
          <a:ln w="127000">
            <a:solidFill>
              <a:srgbClr val="FF0031"/>
            </a:solidFill>
            <a:prstDash val="solid"/>
            <a:round/>
            <a:headEnd type="stealth" w="med" len="med"/>
            <a:tailEnd type="none" w="med" len="med"/>
          </a:ln>
          <a:extLst>
            <a:ext uri="{909E8E84-426E-40dd-AFC4-6F175D3DCCD1}">
              <a14:hiddenFill xmlns:a14="http://schemas.microsoft.com/office/drawing/2010/main">
                <a:noFill/>
              </a14:hiddenFill>
            </a:ext>
          </a:extLst>
        </p:spPr>
        <p:txBody>
          <a:bodyPr/>
          <a:lstStyle/>
          <a:p>
            <a:pPr defTabSz="914400"/>
            <a:endParaRPr lang="en-US">
              <a:solidFill>
                <a:srgbClr val="000000"/>
              </a:solidFill>
              <a:latin typeface="Arial"/>
            </a:endParaRPr>
          </a:p>
        </p:txBody>
      </p:sp>
      <p:sp>
        <p:nvSpPr>
          <p:cNvPr id="15412" name="Rectangle 52"/>
          <p:cNvSpPr>
            <a:spLocks/>
          </p:cNvSpPr>
          <p:nvPr/>
        </p:nvSpPr>
        <p:spPr bwMode="auto">
          <a:xfrm>
            <a:off x="5781444" y="2877959"/>
            <a:ext cx="25934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defTabSz="914400"/>
            <a:r>
              <a:rPr lang="en-US" sz="1700" dirty="0">
                <a:solidFill>
                  <a:srgbClr val="000000"/>
                </a:solidFill>
                <a:latin typeface="Helvetica" charset="0"/>
                <a:ea typeface="ＭＳ Ｐゴシック" charset="0"/>
                <a:cs typeface="Helvetica" charset="0"/>
                <a:sym typeface="Helvetica" charset="0"/>
              </a:rPr>
              <a:t>Decelerating and Focusing</a:t>
            </a:r>
          </a:p>
          <a:p>
            <a:pPr defTabSz="914400"/>
            <a:r>
              <a:rPr lang="en-US" sz="1700" dirty="0">
                <a:solidFill>
                  <a:srgbClr val="000000"/>
                </a:solidFill>
                <a:latin typeface="Helvetica" charset="0"/>
                <a:ea typeface="ＭＳ Ｐゴシック" charset="0"/>
                <a:cs typeface="Helvetica" charset="0"/>
                <a:sym typeface="Helvetica" charset="0"/>
              </a:rPr>
              <a:t>Field for Electrons</a:t>
            </a:r>
          </a:p>
        </p:txBody>
      </p:sp>
      <p:sp>
        <p:nvSpPr>
          <p:cNvPr id="15417" name="Rectangle 57"/>
          <p:cNvSpPr>
            <a:spLocks/>
          </p:cNvSpPr>
          <p:nvPr/>
        </p:nvSpPr>
        <p:spPr bwMode="auto">
          <a:xfrm>
            <a:off x="1121349" y="1938269"/>
            <a:ext cx="1555247" cy="44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defTabSz="914400"/>
            <a:r>
              <a:rPr lang="en-US" sz="1700" dirty="0">
                <a:solidFill>
                  <a:srgbClr val="000000"/>
                </a:solidFill>
                <a:latin typeface="Helvetica" charset="0"/>
                <a:ea typeface="ＭＳ Ｐゴシック" charset="0"/>
                <a:cs typeface="Helvetica" charset="0"/>
                <a:sym typeface="Helvetica" charset="0"/>
              </a:rPr>
              <a:t>Positive Ion Background</a:t>
            </a:r>
          </a:p>
        </p:txBody>
      </p:sp>
      <p:sp>
        <p:nvSpPr>
          <p:cNvPr id="66" name="Rectangle 2"/>
          <p:cNvSpPr>
            <a:spLocks/>
          </p:cNvSpPr>
          <p:nvPr/>
        </p:nvSpPr>
        <p:spPr bwMode="auto">
          <a:xfrm>
            <a:off x="455414" y="152400"/>
            <a:ext cx="8224242" cy="123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defTabSz="914400"/>
            <a:r>
              <a:rPr lang="en-US" sz="3800" b="1" dirty="0">
                <a:solidFill>
                  <a:prstClr val="white"/>
                </a:solidFill>
                <a:latin typeface="Helvetica" charset="0"/>
                <a:ea typeface="ＭＳ Ｐゴシック" charset="0"/>
                <a:cs typeface="Helvetica" charset="0"/>
                <a:sym typeface="Helvetica" charset="0"/>
              </a:rPr>
              <a:t>Challenges for Positron </a:t>
            </a:r>
          </a:p>
          <a:p>
            <a:pPr algn="ctr" defTabSz="914400"/>
            <a:r>
              <a:rPr lang="en-US" sz="3800" b="1" dirty="0">
                <a:solidFill>
                  <a:prstClr val="white"/>
                </a:solidFill>
                <a:latin typeface="Helvetica" charset="0"/>
                <a:ea typeface="ＭＳ Ｐゴシック" charset="0"/>
                <a:cs typeface="Helvetica" charset="0"/>
                <a:sym typeface="Helvetica" charset="0"/>
              </a:rPr>
              <a:t>Plasma Wakefield Acceleration</a:t>
            </a:r>
          </a:p>
        </p:txBody>
      </p:sp>
      <p:sp>
        <p:nvSpPr>
          <p:cNvPr id="6" name="Date Placeholder 5"/>
          <p:cNvSpPr>
            <a:spLocks noGrp="1"/>
          </p:cNvSpPr>
          <p:nvPr>
            <p:ph type="dt" sz="half" idx="15"/>
          </p:nvPr>
        </p:nvSpPr>
        <p:spPr/>
        <p:txBody>
          <a:bodyPr/>
          <a:lstStyle/>
          <a:p>
            <a:r>
              <a:rPr lang="en-US" smtClean="0">
                <a:solidFill>
                  <a:srgbClr val="000000">
                    <a:tint val="75000"/>
                  </a:srgbClr>
                </a:solidFill>
                <a:latin typeface="Arial"/>
              </a:rPr>
              <a:t>March 7, 2014</a:t>
            </a:r>
            <a:endParaRPr lang="en-US" dirty="0">
              <a:solidFill>
                <a:srgbClr val="000000">
                  <a:tint val="75000"/>
                </a:srgbClr>
              </a:solidFill>
              <a:latin typeface="Arial"/>
            </a:endParaRPr>
          </a:p>
        </p:txBody>
      </p:sp>
      <p:sp>
        <p:nvSpPr>
          <p:cNvPr id="7" name="Slide Number Placeholder 6"/>
          <p:cNvSpPr>
            <a:spLocks noGrp="1"/>
          </p:cNvSpPr>
          <p:nvPr>
            <p:ph type="sldNum" sz="quarter" idx="11"/>
          </p:nvPr>
        </p:nvSpPr>
        <p:spPr/>
        <p:txBody>
          <a:bodyPr/>
          <a:lstStyle/>
          <a:p>
            <a:fld id="{5BD36294-2849-48A8-8531-5354CF3095D2}" type="slidenum">
              <a:rPr lang="en-US" smtClean="0">
                <a:solidFill>
                  <a:srgbClr val="000000"/>
                </a:solidFill>
              </a:rPr>
              <a:pPr/>
              <a:t>26</a:t>
            </a:fld>
            <a:endParaRPr lang="en-US" dirty="0">
              <a:solidFill>
                <a:srgbClr val="0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14" y="3505199"/>
            <a:ext cx="8110736" cy="329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69244" y="152400"/>
            <a:ext cx="1185428" cy="369332"/>
          </a:xfrm>
          <a:prstGeom prst="rect">
            <a:avLst/>
          </a:prstGeom>
          <a:noFill/>
        </p:spPr>
        <p:txBody>
          <a:bodyPr wrap="none" rtlCol="0">
            <a:spAutoFit/>
          </a:bodyPr>
          <a:lstStyle/>
          <a:p>
            <a:r>
              <a:rPr lang="en-US" dirty="0" smtClean="0"/>
              <a:t>M. Hogan</a:t>
            </a:r>
            <a:endParaRPr lang="en-US" dirty="0"/>
          </a:p>
        </p:txBody>
      </p:sp>
      <p:sp>
        <p:nvSpPr>
          <p:cNvPr id="9" name="Footer Placeholder 8"/>
          <p:cNvSpPr>
            <a:spLocks noGrp="1"/>
          </p:cNvSpPr>
          <p:nvPr>
            <p:ph type="ftr" sz="quarter" idx="16"/>
          </p:nvPr>
        </p:nvSpPr>
        <p:spPr/>
        <p:txBody>
          <a:bodyPr/>
          <a:lstStyle/>
          <a:p>
            <a:r>
              <a:rPr lang="en-US" smtClean="0">
                <a:solidFill>
                  <a:srgbClr val="000000">
                    <a:tint val="75000"/>
                  </a:srgbClr>
                </a:solidFill>
                <a:latin typeface="Arial"/>
              </a:rPr>
              <a:t>Cornell University:  LEPP Journal Club</a:t>
            </a:r>
            <a:endParaRPr lang="en-US" dirty="0">
              <a:solidFill>
                <a:srgbClr val="000000">
                  <a:tint val="75000"/>
                </a:srgbClr>
              </a:solidFill>
              <a:latin typeface="Arial"/>
            </a:endParaRPr>
          </a:p>
        </p:txBody>
      </p:sp>
    </p:spTree>
    <p:extLst>
      <p:ext uri="{BB962C8B-B14F-4D97-AF65-F5344CB8AC3E}">
        <p14:creationId xmlns:p14="http://schemas.microsoft.com/office/powerpoint/2010/main" val="3899734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Possible Linear Collider Parameters</a:t>
            </a:r>
            <a:endParaRPr lang="en-US" dirty="0"/>
          </a:p>
        </p:txBody>
      </p:sp>
      <p:pic>
        <p:nvPicPr>
          <p:cNvPr id="8" name="Content Placeholder 7" descr="LCs.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110" t="-899" b="-613"/>
          <a:stretch/>
        </p:blipFill>
        <p:spPr>
          <a:xfrm>
            <a:off x="0" y="1117601"/>
            <a:ext cx="9015414" cy="4622224"/>
          </a:xfrm>
          <a:solidFill>
            <a:schemeClr val="bg1"/>
          </a:solidFill>
        </p:spPr>
      </p:pic>
      <p:sp>
        <p:nvSpPr>
          <p:cNvPr id="3" name="Date Placeholder 2"/>
          <p:cNvSpPr>
            <a:spLocks noGrp="1"/>
          </p:cNvSpPr>
          <p:nvPr>
            <p:ph type="dt" sz="half" idx="10"/>
          </p:nvPr>
        </p:nvSpPr>
        <p:spPr/>
        <p:txBody>
          <a:bodyPr/>
          <a:lstStyle/>
          <a:p>
            <a:r>
              <a:rPr lang="en-US" smtClean="0"/>
              <a:t>March 7, 2014</a:t>
            </a:r>
            <a:endParaRPr lang="en-US"/>
          </a:p>
        </p:txBody>
      </p:sp>
      <p:sp>
        <p:nvSpPr>
          <p:cNvPr id="7" name="Footer Placeholder 4"/>
          <p:cNvSpPr>
            <a:spLocks noGrp="1"/>
          </p:cNvSpPr>
          <p:nvPr>
            <p:ph type="ftr" sz="quarter" idx="11"/>
          </p:nvPr>
        </p:nvSpPr>
        <p:spPr>
          <a:prstGeom prst="rect">
            <a:avLst/>
          </a:prstGeom>
        </p:spPr>
        <p:txBody>
          <a:bodyPr/>
          <a:lstStyle/>
          <a:p>
            <a:pPr>
              <a:defRPr/>
            </a:pPr>
            <a:r>
              <a:rPr lang="en-US" smtClean="0"/>
              <a:t>Cornell University:  LEPP Journal Club</a:t>
            </a:r>
            <a:endParaRPr lang="en-US" sz="1400"/>
          </a:p>
        </p:txBody>
      </p:sp>
      <p:sp>
        <p:nvSpPr>
          <p:cNvPr id="9" name="Slide Number Placeholder 1"/>
          <p:cNvSpPr>
            <a:spLocks noGrp="1"/>
          </p:cNvSpPr>
          <p:nvPr>
            <p:ph type="sldNum" sz="quarter" idx="12"/>
          </p:nvPr>
        </p:nvSpPr>
        <p:spPr/>
        <p:txBody>
          <a:bodyPr/>
          <a:lstStyle/>
          <a:p>
            <a:pPr>
              <a:defRPr/>
            </a:pPr>
            <a:fld id="{D6A6C862-CD6E-4C31-8A29-FC3CE1D30A1F}" type="slidenum">
              <a:rPr lang="en-US" smtClean="0"/>
              <a:pPr>
                <a:defRPr/>
              </a:pPr>
              <a:t>27</a:t>
            </a:fld>
            <a:endParaRPr lang="en-US" sz="1400"/>
          </a:p>
        </p:txBody>
      </p:sp>
      <p:sp>
        <p:nvSpPr>
          <p:cNvPr id="6" name="TextBox 5"/>
          <p:cNvSpPr txBox="1"/>
          <p:nvPr/>
        </p:nvSpPr>
        <p:spPr>
          <a:xfrm>
            <a:off x="663706" y="5739825"/>
            <a:ext cx="8023094" cy="584775"/>
          </a:xfrm>
          <a:prstGeom prst="rect">
            <a:avLst/>
          </a:prstGeom>
          <a:noFill/>
        </p:spPr>
        <p:txBody>
          <a:bodyPr wrap="none" rtlCol="0">
            <a:spAutoFit/>
          </a:bodyPr>
          <a:lstStyle/>
          <a:p>
            <a:r>
              <a:rPr lang="en-US" sz="1600" dirty="0" smtClean="0">
                <a:solidFill>
                  <a:srgbClr val="0000FF"/>
                </a:solidFill>
              </a:rPr>
              <a:t>ILC and CLIC parameters from design reports; 10 </a:t>
            </a:r>
            <a:r>
              <a:rPr lang="en-US" sz="1600" dirty="0" err="1" smtClean="0">
                <a:solidFill>
                  <a:srgbClr val="0000FF"/>
                </a:solidFill>
              </a:rPr>
              <a:t>TeV</a:t>
            </a:r>
            <a:r>
              <a:rPr lang="en-US" sz="1600" dirty="0" smtClean="0">
                <a:solidFill>
                  <a:srgbClr val="0000FF"/>
                </a:solidFill>
              </a:rPr>
              <a:t> DBA scaled from Wei </a:t>
            </a:r>
            <a:r>
              <a:rPr lang="en-US" sz="1600" dirty="0" err="1" smtClean="0">
                <a:solidFill>
                  <a:srgbClr val="0000FF"/>
                </a:solidFill>
              </a:rPr>
              <a:t>Gai</a:t>
            </a:r>
            <a:r>
              <a:rPr lang="en-US" sz="1600" dirty="0" smtClean="0">
                <a:solidFill>
                  <a:srgbClr val="0000FF"/>
                </a:solidFill>
              </a:rPr>
              <a:t> </a:t>
            </a:r>
            <a:br>
              <a:rPr lang="en-US" sz="1600" dirty="0" smtClean="0">
                <a:solidFill>
                  <a:srgbClr val="0000FF"/>
                </a:solidFill>
              </a:rPr>
            </a:br>
            <a:r>
              <a:rPr lang="en-US" sz="1600" dirty="0" smtClean="0">
                <a:solidFill>
                  <a:srgbClr val="0000FF"/>
                </a:solidFill>
              </a:rPr>
              <a:t>communication; 10 </a:t>
            </a:r>
            <a:r>
              <a:rPr lang="en-US" sz="1600" dirty="0" err="1" smtClean="0">
                <a:solidFill>
                  <a:srgbClr val="0000FF"/>
                </a:solidFill>
              </a:rPr>
              <a:t>TeV</a:t>
            </a:r>
            <a:r>
              <a:rPr lang="en-US" sz="1600" dirty="0" smtClean="0">
                <a:solidFill>
                  <a:srgbClr val="0000FF"/>
                </a:solidFill>
              </a:rPr>
              <a:t> DLA and Plasma Accelerator from 2010 ICUIL/ICFA Workshop</a:t>
            </a:r>
            <a:endParaRPr lang="en-US" sz="1600" dirty="0">
              <a:solidFill>
                <a:srgbClr val="0000FF"/>
              </a:solidFill>
            </a:endParaRPr>
          </a:p>
        </p:txBody>
      </p:sp>
    </p:spTree>
    <p:extLst>
      <p:ext uri="{BB962C8B-B14F-4D97-AF65-F5344CB8AC3E}">
        <p14:creationId xmlns:p14="http://schemas.microsoft.com/office/powerpoint/2010/main" val="33429496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 and Wakefield LCs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65208728"/>
              </p:ext>
            </p:extLst>
          </p:nvPr>
        </p:nvGraphicFramePr>
        <p:xfrm>
          <a:off x="228600" y="1042988"/>
          <a:ext cx="8672513" cy="4987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28</a:t>
            </a:fld>
            <a:endParaRPr lang="en-US"/>
          </a:p>
        </p:txBody>
      </p:sp>
    </p:spTree>
    <p:extLst>
      <p:ext uri="{BB962C8B-B14F-4D97-AF65-F5344CB8AC3E}">
        <p14:creationId xmlns:p14="http://schemas.microsoft.com/office/powerpoint/2010/main" val="19757101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Symbol" charset="2"/>
                <a:cs typeface="Symbol" charset="2"/>
              </a:rPr>
              <a:t>g</a:t>
            </a:r>
            <a:r>
              <a:rPr lang="en-US" sz="3200" dirty="0">
                <a:latin typeface="Symbol" charset="2"/>
                <a:cs typeface="Symbol" charset="2"/>
              </a:rPr>
              <a:t>-g</a:t>
            </a:r>
            <a:r>
              <a:rPr lang="en-US" sz="3200" dirty="0">
                <a:cs typeface="Symbol" charset="2"/>
              </a:rPr>
              <a:t> </a:t>
            </a:r>
            <a:r>
              <a:rPr lang="en-US" sz="3200" b="1" dirty="0" smtClean="0"/>
              <a:t>Collider </a:t>
            </a:r>
            <a:r>
              <a:rPr lang="en-US" sz="3200" b="1" dirty="0"/>
              <a:t>C</a:t>
            </a:r>
            <a:r>
              <a:rPr lang="en-US" sz="3200" b="1" dirty="0" smtClean="0"/>
              <a:t>oncepts</a:t>
            </a:r>
            <a:endParaRPr lang="en-US" sz="3200" b="1" dirty="0"/>
          </a:p>
        </p:txBody>
      </p:sp>
      <p:sp>
        <p:nvSpPr>
          <p:cNvPr id="3" name="Date Placeholder 2"/>
          <p:cNvSpPr>
            <a:spLocks noGrp="1"/>
          </p:cNvSpPr>
          <p:nvPr>
            <p:ph type="dt" sz="half" idx="10"/>
          </p:nvPr>
        </p:nvSpPr>
        <p:spPr/>
        <p:txBody>
          <a:bodyPr/>
          <a:lstStyle/>
          <a:p>
            <a:r>
              <a:rPr lang="en-US" smtClean="0"/>
              <a:t>March 7, 2014</a:t>
            </a:r>
            <a:endParaRPr lang="en-US"/>
          </a:p>
        </p:txBody>
      </p:sp>
      <p:sp>
        <p:nvSpPr>
          <p:cNvPr id="4" name="Footer Placeholder 3"/>
          <p:cNvSpPr>
            <a:spLocks noGrp="1"/>
          </p:cNvSpPr>
          <p:nvPr>
            <p:ph type="ftr" sz="quarter" idx="11"/>
          </p:nvPr>
        </p:nvSpPr>
        <p:spPr/>
        <p:txBody>
          <a:bodyPr/>
          <a:lstStyle/>
          <a:p>
            <a:pPr>
              <a:defRPr/>
            </a:pPr>
            <a:r>
              <a:rPr lang="en-US" smtClean="0"/>
              <a:t>Cornell University:  LEPP Journal Club</a:t>
            </a:r>
            <a:endParaRPr lang="en-US" dirty="0"/>
          </a:p>
        </p:txBody>
      </p:sp>
      <p:sp>
        <p:nvSpPr>
          <p:cNvPr id="5" name="Slide Number Placeholder 4"/>
          <p:cNvSpPr>
            <a:spLocks noGrp="1"/>
          </p:cNvSpPr>
          <p:nvPr>
            <p:ph type="sldNum" sz="quarter" idx="12"/>
          </p:nvPr>
        </p:nvSpPr>
        <p:spPr/>
        <p:txBody>
          <a:bodyPr/>
          <a:lstStyle/>
          <a:p>
            <a:pPr>
              <a:defRPr/>
            </a:pPr>
            <a:fld id="{751C9121-044D-47E8-87E9-7D343DF06EE3}" type="slidenum">
              <a:rPr lang="en-US" smtClean="0"/>
              <a:pPr>
                <a:defRPr/>
              </a:pPr>
              <a:t>29</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1700" y="990600"/>
            <a:ext cx="4414206"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12" t="8157" r="4398" b="12236"/>
          <a:stretch/>
        </p:blipFill>
        <p:spPr bwMode="auto">
          <a:xfrm>
            <a:off x="4699876" y="3744213"/>
            <a:ext cx="4431424" cy="280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25400" y="914401"/>
            <a:ext cx="49276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accent4">
                  <a:lumMod val="20000"/>
                  <a:lumOff val="80000"/>
                </a:schemeClr>
              </a:buClr>
              <a:buSzPct val="25000"/>
              <a:buFont typeface="Wingdings" pitchFamily="2" charset="2"/>
              <a:buChar char="q"/>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pPr>
              <a:buClrTx/>
              <a:buFont typeface="Arial" pitchFamily="34" charset="0"/>
              <a:buChar char="•"/>
            </a:pPr>
            <a:r>
              <a:rPr lang="en-US" sz="2000" dirty="0" smtClean="0">
                <a:solidFill>
                  <a:srgbClr val="154D81"/>
                </a:solidFill>
                <a:latin typeface="Symbol" charset="2"/>
                <a:cs typeface="Symbol" charset="2"/>
              </a:rPr>
              <a:t>g-g</a:t>
            </a:r>
            <a:r>
              <a:rPr lang="en-US" sz="2000" dirty="0" smtClean="0">
                <a:solidFill>
                  <a:srgbClr val="154D81"/>
                </a:solidFill>
                <a:cs typeface="Symbol" charset="2"/>
              </a:rPr>
              <a:t> </a:t>
            </a:r>
            <a:r>
              <a:rPr lang="en-US" sz="2000" dirty="0" smtClean="0">
                <a:solidFill>
                  <a:srgbClr val="154D81"/>
                </a:solidFill>
              </a:rPr>
              <a:t>Higgs Factory (E</a:t>
            </a:r>
            <a:r>
              <a:rPr lang="en-US" sz="2000" baseline="-25000" dirty="0" smtClean="0">
                <a:solidFill>
                  <a:srgbClr val="154D81"/>
                </a:solidFill>
              </a:rPr>
              <a:t>CM</a:t>
            </a:r>
            <a:r>
              <a:rPr lang="en-US" sz="2000" dirty="0" smtClean="0">
                <a:solidFill>
                  <a:srgbClr val="154D81"/>
                </a:solidFill>
              </a:rPr>
              <a:t>~160 </a:t>
            </a:r>
            <a:r>
              <a:rPr lang="en-US" sz="2000" dirty="0" err="1" smtClean="0">
                <a:solidFill>
                  <a:srgbClr val="154D81"/>
                </a:solidFill>
              </a:rPr>
              <a:t>GeV</a:t>
            </a:r>
            <a:r>
              <a:rPr lang="en-US" sz="2000" dirty="0" smtClean="0">
                <a:solidFill>
                  <a:srgbClr val="154D81"/>
                </a:solidFill>
              </a:rPr>
              <a:t>, photons carry ~80% of CM E) might represent a `low cost’ option to demonstrate the technology</a:t>
            </a:r>
          </a:p>
          <a:p>
            <a:pPr>
              <a:buClrTx/>
              <a:buFont typeface="Arial" pitchFamily="34" charset="0"/>
              <a:buChar char="•"/>
            </a:pPr>
            <a:r>
              <a:rPr lang="en-US" sz="2000" dirty="0" smtClean="0">
                <a:solidFill>
                  <a:srgbClr val="154D81"/>
                </a:solidFill>
              </a:rPr>
              <a:t>Relative to LC:  No positrons, damping rings, bunch compressors,…  </a:t>
            </a:r>
          </a:p>
          <a:p>
            <a:pPr>
              <a:buClrTx/>
              <a:buFont typeface="Arial" pitchFamily="34" charset="0"/>
              <a:buChar char="•"/>
            </a:pPr>
            <a:r>
              <a:rPr lang="en-US" sz="2000" dirty="0" smtClean="0">
                <a:solidFill>
                  <a:srgbClr val="154D81"/>
                </a:solidFill>
              </a:rPr>
              <a:t>Laser parameters are challenging; requires optical cavity schemes</a:t>
            </a:r>
            <a:endParaRPr lang="en-US" sz="2000" dirty="0">
              <a:solidFill>
                <a:srgbClr val="154D8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047913241"/>
              </p:ext>
            </p:extLst>
          </p:nvPr>
        </p:nvGraphicFramePr>
        <p:xfrm>
          <a:off x="457200" y="3632205"/>
          <a:ext cx="4104797" cy="2920995"/>
        </p:xfrm>
        <a:graphic>
          <a:graphicData uri="http://schemas.openxmlformats.org/drawingml/2006/table">
            <a:tbl>
              <a:tblPr firstRow="1" bandRow="1">
                <a:tableStyleId>{21E4AEA4-8DFA-4A89-87EB-49C32662AFE0}</a:tableStyleId>
              </a:tblPr>
              <a:tblGrid>
                <a:gridCol w="2566632"/>
                <a:gridCol w="1538165"/>
              </a:tblGrid>
              <a:tr h="324555">
                <a:tc>
                  <a:txBody>
                    <a:bodyPr/>
                    <a:lstStyle/>
                    <a:p>
                      <a:endParaRPr lang="en-US" sz="1400" dirty="0"/>
                    </a:p>
                  </a:txBody>
                  <a:tcPr/>
                </a:tc>
                <a:tc>
                  <a:txBody>
                    <a:bodyPr/>
                    <a:lstStyle/>
                    <a:p>
                      <a:r>
                        <a:rPr lang="en-US" sz="1400" dirty="0" err="1" smtClean="0"/>
                        <a:t>SAPPHiRE</a:t>
                      </a:r>
                      <a:endParaRPr lang="en-US" sz="1400" dirty="0"/>
                    </a:p>
                  </a:txBody>
                  <a:tcPr/>
                </a:tc>
              </a:tr>
              <a:tr h="324555">
                <a:tc>
                  <a:txBody>
                    <a:bodyPr/>
                    <a:lstStyle/>
                    <a:p>
                      <a:r>
                        <a:rPr lang="en-US" sz="1400" dirty="0" smtClean="0"/>
                        <a:t>Beam Energy</a:t>
                      </a:r>
                      <a:endParaRPr lang="en-US" sz="1400" dirty="0"/>
                    </a:p>
                  </a:txBody>
                  <a:tcPr/>
                </a:tc>
                <a:tc>
                  <a:txBody>
                    <a:bodyPr/>
                    <a:lstStyle/>
                    <a:p>
                      <a:r>
                        <a:rPr lang="en-US" sz="1400" dirty="0" smtClean="0"/>
                        <a:t>80 </a:t>
                      </a:r>
                      <a:r>
                        <a:rPr lang="en-US" sz="1400" dirty="0" err="1" smtClean="0"/>
                        <a:t>GeV</a:t>
                      </a:r>
                      <a:endParaRPr lang="en-US" sz="1400" dirty="0"/>
                    </a:p>
                  </a:txBody>
                  <a:tcPr/>
                </a:tc>
              </a:tr>
              <a:tr h="324555">
                <a:tc>
                  <a:txBody>
                    <a:bodyPr/>
                    <a:lstStyle/>
                    <a:p>
                      <a:r>
                        <a:rPr lang="en-US" sz="1400" dirty="0" smtClean="0"/>
                        <a:t>Power Consumption</a:t>
                      </a:r>
                      <a:endParaRPr lang="en-US" sz="1400" dirty="0"/>
                    </a:p>
                  </a:txBody>
                  <a:tcPr/>
                </a:tc>
                <a:tc>
                  <a:txBody>
                    <a:bodyPr/>
                    <a:lstStyle/>
                    <a:p>
                      <a:r>
                        <a:rPr lang="en-US" sz="1400" dirty="0" smtClean="0"/>
                        <a:t>100 MW</a:t>
                      </a:r>
                      <a:endParaRPr lang="en-US" sz="1400" dirty="0"/>
                    </a:p>
                  </a:txBody>
                  <a:tcPr/>
                </a:tc>
              </a:tr>
              <a:tr h="324555">
                <a:tc>
                  <a:txBody>
                    <a:bodyPr/>
                    <a:lstStyle/>
                    <a:p>
                      <a:r>
                        <a:rPr lang="en-US" sz="1400" dirty="0" smtClean="0"/>
                        <a:t>Polarization</a:t>
                      </a:r>
                      <a:endParaRPr lang="en-US" sz="1400" dirty="0"/>
                    </a:p>
                  </a:txBody>
                  <a:tcPr/>
                </a:tc>
                <a:tc>
                  <a:txBody>
                    <a:bodyPr/>
                    <a:lstStyle/>
                    <a:p>
                      <a:r>
                        <a:rPr lang="en-US" sz="1400" dirty="0" smtClean="0"/>
                        <a:t>80%</a:t>
                      </a:r>
                      <a:endParaRPr lang="en-US" sz="1400" dirty="0"/>
                    </a:p>
                  </a:txBody>
                  <a:tcPr/>
                </a:tc>
              </a:tr>
              <a:tr h="324555">
                <a:tc>
                  <a:txBody>
                    <a:bodyPr/>
                    <a:lstStyle/>
                    <a:p>
                      <a:r>
                        <a:rPr lang="en-US" sz="1400" dirty="0" smtClean="0"/>
                        <a:t>Ave Beam Current</a:t>
                      </a:r>
                      <a:endParaRPr lang="en-US" sz="1400" dirty="0"/>
                    </a:p>
                  </a:txBody>
                  <a:tcPr/>
                </a:tc>
                <a:tc>
                  <a:txBody>
                    <a:bodyPr/>
                    <a:lstStyle/>
                    <a:p>
                      <a:r>
                        <a:rPr lang="en-US" sz="1400" dirty="0" smtClean="0"/>
                        <a:t>0.32 mA</a:t>
                      </a:r>
                      <a:endParaRPr lang="en-US" sz="1400" dirty="0"/>
                    </a:p>
                  </a:txBody>
                  <a:tcPr/>
                </a:tc>
              </a:tr>
              <a:tr h="324555">
                <a:tc>
                  <a:txBody>
                    <a:bodyPr/>
                    <a:lstStyle/>
                    <a:p>
                      <a:r>
                        <a:rPr lang="en-US" sz="1400" dirty="0" smtClean="0"/>
                        <a:t>E-e- geometric luminosity</a:t>
                      </a:r>
                      <a:endParaRPr lang="en-US" sz="1400" dirty="0"/>
                    </a:p>
                  </a:txBody>
                  <a:tcPr/>
                </a:tc>
                <a:tc>
                  <a:txBody>
                    <a:bodyPr/>
                    <a:lstStyle/>
                    <a:p>
                      <a:r>
                        <a:rPr lang="en-US" sz="1400" dirty="0" smtClean="0"/>
                        <a:t>2.2x10^34</a:t>
                      </a:r>
                      <a:endParaRPr lang="en-US" sz="1400" dirty="0"/>
                    </a:p>
                  </a:txBody>
                  <a:tcPr/>
                </a:tc>
              </a:tr>
              <a:tr h="324555">
                <a:tc>
                  <a:txBody>
                    <a:bodyPr/>
                    <a:lstStyle/>
                    <a:p>
                      <a:r>
                        <a:rPr lang="en-US" sz="1400" dirty="0" smtClean="0"/>
                        <a:t>Laser wavelength</a:t>
                      </a:r>
                      <a:endParaRPr lang="en-US" sz="1400" dirty="0"/>
                    </a:p>
                  </a:txBody>
                  <a:tcPr/>
                </a:tc>
                <a:tc>
                  <a:txBody>
                    <a:bodyPr/>
                    <a:lstStyle/>
                    <a:p>
                      <a:r>
                        <a:rPr lang="en-US" sz="1400" dirty="0" smtClean="0"/>
                        <a:t>351</a:t>
                      </a:r>
                      <a:r>
                        <a:rPr lang="en-US" sz="1400" baseline="0" dirty="0" smtClean="0"/>
                        <a:t> nm</a:t>
                      </a:r>
                      <a:endParaRPr lang="en-US" sz="1400" dirty="0"/>
                    </a:p>
                  </a:txBody>
                  <a:tcPr/>
                </a:tc>
              </a:tr>
              <a:tr h="324555">
                <a:tc>
                  <a:txBody>
                    <a:bodyPr/>
                    <a:lstStyle/>
                    <a:p>
                      <a:r>
                        <a:rPr lang="en-US" sz="1400" dirty="0" smtClean="0"/>
                        <a:t>Repetition rate</a:t>
                      </a:r>
                      <a:endParaRPr lang="en-US" sz="1400" dirty="0"/>
                    </a:p>
                  </a:txBody>
                  <a:tcPr/>
                </a:tc>
                <a:tc>
                  <a:txBody>
                    <a:bodyPr/>
                    <a:lstStyle/>
                    <a:p>
                      <a:r>
                        <a:rPr lang="en-US" sz="1400" dirty="0" smtClean="0"/>
                        <a:t>200 kHz</a:t>
                      </a:r>
                      <a:endParaRPr lang="en-US" sz="1400" dirty="0"/>
                    </a:p>
                  </a:txBody>
                  <a:tcPr/>
                </a:tc>
              </a:tr>
              <a:tr h="324555">
                <a:tc>
                  <a:txBody>
                    <a:bodyPr/>
                    <a:lstStyle/>
                    <a:p>
                      <a:r>
                        <a:rPr lang="en-US" sz="1400" dirty="0" smtClean="0"/>
                        <a:t>Laser pulse energy</a:t>
                      </a:r>
                      <a:endParaRPr lang="en-US" sz="1400" dirty="0"/>
                    </a:p>
                  </a:txBody>
                  <a:tcPr/>
                </a:tc>
                <a:tc>
                  <a:txBody>
                    <a:bodyPr/>
                    <a:lstStyle/>
                    <a:p>
                      <a:r>
                        <a:rPr lang="en-US" sz="1400" dirty="0" smtClean="0"/>
                        <a:t>~5 J</a:t>
                      </a:r>
                      <a:endParaRPr lang="en-US" sz="1400" dirty="0"/>
                    </a:p>
                  </a:txBody>
                  <a:tcPr/>
                </a:tc>
              </a:tr>
            </a:tbl>
          </a:graphicData>
        </a:graphic>
      </p:graphicFrame>
      <p:sp>
        <p:nvSpPr>
          <p:cNvPr id="11" name="TextBox 10"/>
          <p:cNvSpPr txBox="1"/>
          <p:nvPr/>
        </p:nvSpPr>
        <p:spPr>
          <a:xfrm>
            <a:off x="5181600" y="685800"/>
            <a:ext cx="38862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l"/>
            <a:r>
              <a:rPr lang="en-US" sz="1800" dirty="0" smtClean="0">
                <a:solidFill>
                  <a:schemeClr val="bg1">
                    <a:lumMod val="60000"/>
                    <a:lumOff val="40000"/>
                  </a:schemeClr>
                </a:solidFill>
              </a:rPr>
              <a:t>CLICHÉ: CLIC Higgs Experiment</a:t>
            </a:r>
            <a:endParaRPr lang="en-US" sz="1800" dirty="0">
              <a:solidFill>
                <a:schemeClr val="bg1">
                  <a:lumMod val="60000"/>
                  <a:lumOff val="40000"/>
                </a:schemeClr>
              </a:solidFill>
            </a:endParaRPr>
          </a:p>
        </p:txBody>
      </p:sp>
    </p:spTree>
    <p:extLst>
      <p:ext uri="{BB962C8B-B14F-4D97-AF65-F5344CB8AC3E}">
        <p14:creationId xmlns:p14="http://schemas.microsoft.com/office/powerpoint/2010/main" val="20565559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Text Placeholder 2"/>
          <p:cNvSpPr>
            <a:spLocks noGrp="1"/>
          </p:cNvSpPr>
          <p:nvPr>
            <p:ph type="body" idx="1"/>
          </p:nvPr>
        </p:nvSpPr>
        <p:spPr>
          <a:xfrm>
            <a:off x="1435101" y="520701"/>
            <a:ext cx="4356099" cy="3251199"/>
          </a:xfrm>
          <a:ln w="38100">
            <a:solidFill>
              <a:schemeClr val="bg1">
                <a:lumMod val="50000"/>
              </a:schemeClr>
            </a:solidFill>
          </a:ln>
        </p:spPr>
        <p:txBody>
          <a:bodyPr>
            <a:noAutofit/>
          </a:bodyPr>
          <a:lstStyle/>
          <a:p>
            <a:r>
              <a:rPr lang="en-US" dirty="0" smtClean="0"/>
              <a:t>The Working Group and Inputs</a:t>
            </a:r>
          </a:p>
          <a:p>
            <a:endParaRPr lang="en-US" dirty="0"/>
          </a:p>
          <a:p>
            <a:r>
              <a:rPr lang="en-US" dirty="0" smtClean="0"/>
              <a:t>The Working Group Assessments</a:t>
            </a:r>
          </a:p>
          <a:p>
            <a:endParaRPr lang="en-US" dirty="0"/>
          </a:p>
          <a:p>
            <a:r>
              <a:rPr lang="en-US" dirty="0" smtClean="0"/>
              <a:t>Comments on Making Comparisons</a:t>
            </a:r>
          </a:p>
          <a:p>
            <a:endParaRPr lang="en-US" dirty="0"/>
          </a:p>
          <a:p>
            <a:endParaRPr lang="en-US" dirty="0" smtClean="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a:t>
            </a:fld>
            <a:endParaRPr lang="en-US"/>
          </a:p>
        </p:txBody>
      </p:sp>
    </p:spTree>
    <p:extLst>
      <p:ext uri="{BB962C8B-B14F-4D97-AF65-F5344CB8AC3E}">
        <p14:creationId xmlns:p14="http://schemas.microsoft.com/office/powerpoint/2010/main" val="35514345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latin typeface="Symbol" charset="2"/>
                <a:cs typeface="Symbol" charset="2"/>
              </a:rPr>
              <a:t>g-g</a:t>
            </a:r>
            <a:r>
              <a:rPr lang="en-US" dirty="0">
                <a:cs typeface="Symbol" charset="2"/>
              </a:rPr>
              <a:t> </a:t>
            </a:r>
            <a:r>
              <a:rPr lang="en-US" dirty="0" smtClean="0"/>
              <a:t>Colliders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86291263"/>
              </p:ext>
            </p:extLst>
          </p:nvPr>
        </p:nvGraphicFramePr>
        <p:xfrm>
          <a:off x="228600" y="1042988"/>
          <a:ext cx="8672513" cy="4987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30</a:t>
            </a:fld>
            <a:endParaRPr lang="en-US"/>
          </a:p>
        </p:txBody>
      </p:sp>
    </p:spTree>
    <p:extLst>
      <p:ext uri="{BB962C8B-B14F-4D97-AF65-F5344CB8AC3E}">
        <p14:creationId xmlns:p14="http://schemas.microsoft.com/office/powerpoint/2010/main" val="11620457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 descr="Block_Diagrams_R14a.pdf"/>
          <p:cNvPicPr>
            <a:picLocks noGrp="1" noChangeAspect="1"/>
          </p:cNvPicPr>
          <p:nvPr>
            <p:ph idx="1"/>
          </p:nvPr>
        </p:nvPicPr>
        <p:blipFill>
          <a:blip r:embed="rId2">
            <a:extLst>
              <a:ext uri="{28A0092B-C50C-407E-A947-70E740481C1C}">
                <a14:useLocalDpi xmlns:a14="http://schemas.microsoft.com/office/drawing/2010/main" val="0"/>
              </a:ext>
            </a:extLst>
          </a:blip>
          <a:srcRect t="-2614" b="-2614"/>
          <a:stretch>
            <a:fillRect/>
          </a:stretch>
        </p:blipFill>
        <p:spPr>
          <a:xfrm>
            <a:off x="68253" y="761944"/>
            <a:ext cx="8915813" cy="5557072"/>
          </a:xfrm>
        </p:spPr>
      </p:pic>
      <p:sp>
        <p:nvSpPr>
          <p:cNvPr id="2" name="Title 1"/>
          <p:cNvSpPr>
            <a:spLocks noGrp="1"/>
          </p:cNvSpPr>
          <p:nvPr>
            <p:ph type="title"/>
          </p:nvPr>
        </p:nvSpPr>
        <p:spPr/>
        <p:txBody>
          <a:bodyPr/>
          <a:lstStyle/>
          <a:p>
            <a:r>
              <a:rPr lang="en-US" dirty="0" err="1" smtClean="0"/>
              <a:t>Muon</a:t>
            </a:r>
            <a:r>
              <a:rPr lang="en-US" dirty="0" smtClean="0"/>
              <a:t> Accelerator Concepts</a:t>
            </a:r>
            <a:endParaRPr lang="en-US"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31</a:t>
            </a:fld>
            <a:endParaRPr lang="en-US"/>
          </a:p>
        </p:txBody>
      </p:sp>
      <p:cxnSp>
        <p:nvCxnSpPr>
          <p:cNvPr id="9" name="Straight Arrow Connector 8"/>
          <p:cNvCxnSpPr/>
          <p:nvPr/>
        </p:nvCxnSpPr>
        <p:spPr>
          <a:xfrm flipV="1">
            <a:off x="2463800" y="5981700"/>
            <a:ext cx="0" cy="444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495800" y="5949950"/>
            <a:ext cx="0" cy="444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289800" y="5949950"/>
            <a:ext cx="0" cy="444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458200" y="5949950"/>
            <a:ext cx="0" cy="444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400" y="6140450"/>
            <a:ext cx="1980943" cy="369332"/>
          </a:xfrm>
          <a:prstGeom prst="rect">
            <a:avLst/>
          </a:prstGeom>
          <a:noFill/>
        </p:spPr>
        <p:txBody>
          <a:bodyPr wrap="none" rtlCol="0">
            <a:spAutoFit/>
          </a:bodyPr>
          <a:lstStyle/>
          <a:p>
            <a:r>
              <a:rPr lang="en-US" dirty="0" smtClean="0">
                <a:solidFill>
                  <a:srgbClr val="FF0000"/>
                </a:solidFill>
              </a:rPr>
              <a:t>Major Challenges </a:t>
            </a:r>
            <a:endParaRPr lang="en-US" dirty="0">
              <a:solidFill>
                <a:srgbClr val="FF0000"/>
              </a:solidFill>
            </a:endParaRPr>
          </a:p>
        </p:txBody>
      </p:sp>
    </p:spTree>
    <p:extLst>
      <p:ext uri="{BB962C8B-B14F-4D97-AF65-F5344CB8AC3E}">
        <p14:creationId xmlns:p14="http://schemas.microsoft.com/office/powerpoint/2010/main" val="3155790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1158" t="8141" r="4330"/>
          <a:stretch/>
        </p:blipFill>
        <p:spPr>
          <a:xfrm>
            <a:off x="4507" y="-12700"/>
            <a:ext cx="9139493" cy="6813486"/>
          </a:xfrm>
          <a:prstGeom prst="rect">
            <a:avLst/>
          </a:prstGeom>
        </p:spPr>
      </p:pic>
      <p:sp>
        <p:nvSpPr>
          <p:cNvPr id="136" name="Rectangle 135"/>
          <p:cNvSpPr/>
          <p:nvPr/>
        </p:nvSpPr>
        <p:spPr bwMode="auto">
          <a:xfrm>
            <a:off x="0" y="6413500"/>
            <a:ext cx="787400" cy="330200"/>
          </a:xfrm>
          <a:prstGeom prst="rect">
            <a:avLst/>
          </a:prstGeom>
          <a:solidFill>
            <a:srgbClr val="B9B0AC"/>
          </a:solidFill>
          <a:ln w="12699" cap="flat" cmpd="sng" algn="ctr">
            <a:noFill/>
            <a:prstDash val="solid"/>
            <a:round/>
            <a:headEnd type="none" w="med" len="med"/>
            <a:tailEnd type="none" w="med" len="med"/>
          </a:ln>
          <a:effectLst>
            <a:softEdge rad="50800"/>
          </a:effectLst>
        </p:spPr>
        <p:txBody>
          <a:bodyPr lIns="90488" tIns="44450" rIns="90488" bIns="44450" anchor="ctr"/>
          <a:lstStyle/>
          <a:p>
            <a:pPr>
              <a:defRPr/>
            </a:pPr>
            <a:endParaRPr lang="en-US">
              <a:latin typeface="Arial Unicode MS" pitchFamily="34" charset="-128"/>
            </a:endParaRPr>
          </a:p>
        </p:txBody>
      </p:sp>
      <p:sp>
        <p:nvSpPr>
          <p:cNvPr id="5" name="TextBox 4"/>
          <p:cNvSpPr txBox="1"/>
          <p:nvPr/>
        </p:nvSpPr>
        <p:spPr>
          <a:xfrm>
            <a:off x="-12404" y="2055151"/>
            <a:ext cx="1511639" cy="404726"/>
          </a:xfrm>
          <a:prstGeom prst="rect">
            <a:avLst/>
          </a:prstGeom>
          <a:noFill/>
        </p:spPr>
        <p:txBody>
          <a:bodyPr wrap="none" rtlCol="0">
            <a:spAutoFit/>
          </a:bodyPr>
          <a:lstStyle/>
          <a:p>
            <a:pPr>
              <a:lnSpc>
                <a:spcPct val="70000"/>
              </a:lnSpc>
            </a:pPr>
            <a:r>
              <a:rPr lang="en-US" sz="1400" b="1" dirty="0" smtClean="0">
                <a:solidFill>
                  <a:srgbClr val="FF0000"/>
                </a:solidFill>
                <a:latin typeface="Arial"/>
                <a:cs typeface="Arial"/>
              </a:rPr>
              <a:t>LBNE</a:t>
            </a:r>
          </a:p>
          <a:p>
            <a:pPr>
              <a:lnSpc>
                <a:spcPct val="70000"/>
              </a:lnSpc>
            </a:pPr>
            <a:r>
              <a:rPr lang="en-US" sz="1400" b="1" dirty="0">
                <a:solidFill>
                  <a:srgbClr val="FF0000"/>
                </a:solidFill>
                <a:latin typeface="Arial"/>
                <a:cs typeface="Arial"/>
              </a:rPr>
              <a:t> </a:t>
            </a:r>
            <a:r>
              <a:rPr lang="en-US" sz="1400" b="1" dirty="0" smtClean="0">
                <a:solidFill>
                  <a:srgbClr val="FF0000"/>
                </a:solidFill>
                <a:latin typeface="Arial"/>
                <a:cs typeface="Arial"/>
              </a:rPr>
              <a:t>      Superbeam</a:t>
            </a:r>
            <a:endParaRPr lang="en-US" sz="1400" b="1" dirty="0">
              <a:solidFill>
                <a:srgbClr val="FF0000"/>
              </a:solidFill>
              <a:latin typeface="Arial"/>
              <a:cs typeface="Arial"/>
            </a:endParaRPr>
          </a:p>
        </p:txBody>
      </p:sp>
      <p:cxnSp>
        <p:nvCxnSpPr>
          <p:cNvPr id="64" name="Straight Connector 63"/>
          <p:cNvCxnSpPr>
            <a:cxnSpLocks noChangeShapeType="1"/>
          </p:cNvCxnSpPr>
          <p:nvPr/>
        </p:nvCxnSpPr>
        <p:spPr bwMode="auto">
          <a:xfrm flipH="1">
            <a:off x="3505200" y="5074907"/>
            <a:ext cx="4629150" cy="8890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8" name="TextBox 84"/>
          <p:cNvSpPr txBox="1">
            <a:spLocks noChangeArrowheads="1"/>
          </p:cNvSpPr>
          <p:nvPr/>
        </p:nvSpPr>
        <p:spPr bwMode="auto">
          <a:xfrm>
            <a:off x="117016" y="2845979"/>
            <a:ext cx="127470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r>
              <a:rPr lang="en-US" sz="1600" b="1" dirty="0" smtClean="0">
                <a:ln>
                  <a:solidFill>
                    <a:schemeClr val="tx1"/>
                  </a:solidFill>
                </a:ln>
                <a:solidFill>
                  <a:srgbClr val="FF6600"/>
                </a:solidFill>
                <a:latin typeface="Arial"/>
                <a:cs typeface="Arial"/>
              </a:rPr>
              <a:t>NuMAX:</a:t>
            </a:r>
            <a:endParaRPr lang="en-US" sz="1600" b="1" dirty="0">
              <a:ln>
                <a:solidFill>
                  <a:schemeClr val="tx1"/>
                </a:solidFill>
              </a:ln>
              <a:solidFill>
                <a:srgbClr val="FF6600"/>
              </a:solidFill>
              <a:latin typeface="Arial"/>
              <a:cs typeface="Arial"/>
            </a:endParaRPr>
          </a:p>
          <a:p>
            <a:pPr algn="ctr" eaLnBrk="1" hangingPunct="1"/>
            <a:r>
              <a:rPr lang="en-US" sz="1600" b="1" dirty="0">
                <a:ln>
                  <a:solidFill>
                    <a:schemeClr val="tx1"/>
                  </a:solidFill>
                </a:ln>
                <a:solidFill>
                  <a:srgbClr val="FF6600"/>
                </a:solidFill>
                <a:latin typeface="Symbol" charset="2"/>
                <a:cs typeface="Symbol" charset="2"/>
              </a:rPr>
              <a:t>n</a:t>
            </a:r>
            <a:r>
              <a:rPr lang="en-US" sz="1600" b="1" dirty="0">
                <a:ln>
                  <a:solidFill>
                    <a:schemeClr val="tx1"/>
                  </a:solidFill>
                </a:ln>
                <a:solidFill>
                  <a:srgbClr val="FF6600"/>
                </a:solidFill>
                <a:latin typeface="Arial"/>
                <a:cs typeface="Arial"/>
              </a:rPr>
              <a:t>s to </a:t>
            </a:r>
            <a:r>
              <a:rPr lang="en-US" sz="1600" b="1" dirty="0" smtClean="0">
                <a:ln>
                  <a:solidFill>
                    <a:schemeClr val="tx1"/>
                  </a:solidFill>
                </a:ln>
                <a:solidFill>
                  <a:srgbClr val="FF6600"/>
                </a:solidFill>
                <a:latin typeface="Arial"/>
                <a:cs typeface="Arial"/>
              </a:rPr>
              <a:t>SURF</a:t>
            </a:r>
            <a:endParaRPr lang="en-US" sz="1600" b="1" dirty="0">
              <a:ln>
                <a:solidFill>
                  <a:schemeClr val="tx1"/>
                </a:solidFill>
              </a:ln>
              <a:solidFill>
                <a:srgbClr val="FF6600"/>
              </a:solidFill>
              <a:latin typeface="Arial"/>
              <a:cs typeface="Arial"/>
            </a:endParaRPr>
          </a:p>
        </p:txBody>
      </p:sp>
      <p:sp>
        <p:nvSpPr>
          <p:cNvPr id="70" name="TextBox 93"/>
          <p:cNvSpPr txBox="1">
            <a:spLocks noChangeArrowheads="1"/>
          </p:cNvSpPr>
          <p:nvPr/>
        </p:nvSpPr>
        <p:spPr bwMode="auto">
          <a:xfrm>
            <a:off x="1315742" y="4806936"/>
            <a:ext cx="214674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r>
              <a:rPr lang="en-US" sz="1600" b="1" dirty="0" smtClean="0">
                <a:ln>
                  <a:solidFill>
                    <a:srgbClr val="000000"/>
                  </a:solidFill>
                </a:ln>
                <a:solidFill>
                  <a:srgbClr val="0000FF"/>
                </a:solidFill>
                <a:latin typeface="Arial"/>
                <a:cs typeface="Arial"/>
              </a:rPr>
              <a:t>300m Higgs Factory</a:t>
            </a:r>
          </a:p>
          <a:p>
            <a:pPr algn="ctr" eaLnBrk="1" hangingPunct="1"/>
            <a:r>
              <a:rPr lang="en-US" sz="1600" b="1" dirty="0" smtClean="0">
                <a:ln>
                  <a:solidFill>
                    <a:srgbClr val="000000"/>
                  </a:solidFill>
                </a:ln>
                <a:solidFill>
                  <a:srgbClr val="0000FF"/>
                </a:solidFill>
                <a:latin typeface="Arial"/>
                <a:cs typeface="Arial"/>
              </a:rPr>
              <a:t>Muon Collider</a:t>
            </a:r>
            <a:endParaRPr lang="en-US" sz="1600" b="1" dirty="0">
              <a:ln>
                <a:solidFill>
                  <a:srgbClr val="000000"/>
                </a:solidFill>
              </a:ln>
              <a:solidFill>
                <a:srgbClr val="0000FF"/>
              </a:solidFill>
              <a:latin typeface="Arial"/>
              <a:cs typeface="Arial"/>
            </a:endParaRPr>
          </a:p>
        </p:txBody>
      </p:sp>
      <p:sp>
        <p:nvSpPr>
          <p:cNvPr id="71" name="TextBox 84"/>
          <p:cNvSpPr txBox="1">
            <a:spLocks noChangeArrowheads="1"/>
          </p:cNvSpPr>
          <p:nvPr/>
        </p:nvSpPr>
        <p:spPr bwMode="auto">
          <a:xfrm>
            <a:off x="3017073" y="6013467"/>
            <a:ext cx="102874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lnSpc>
                <a:spcPts val="1200"/>
              </a:lnSpc>
            </a:pPr>
            <a:r>
              <a:rPr lang="en-US" sz="1600" b="1" dirty="0" err="1" smtClean="0">
                <a:ln>
                  <a:solidFill>
                    <a:srgbClr val="000000"/>
                  </a:solidFill>
                </a:ln>
                <a:solidFill>
                  <a:srgbClr val="FF6600"/>
                </a:solidFill>
                <a:latin typeface="Symbol" charset="2"/>
                <a:cs typeface="Symbol" charset="2"/>
              </a:rPr>
              <a:t>n</a:t>
            </a:r>
            <a:r>
              <a:rPr lang="en-US" sz="1600" b="1" dirty="0" err="1" smtClean="0">
                <a:ln>
                  <a:solidFill>
                    <a:srgbClr val="000000"/>
                  </a:solidFill>
                </a:ln>
                <a:solidFill>
                  <a:srgbClr val="FF6600"/>
                </a:solidFill>
                <a:latin typeface="Arial"/>
                <a:cs typeface="Arial"/>
              </a:rPr>
              <a:t>STORM</a:t>
            </a:r>
            <a:endParaRPr lang="en-US" sz="1600" b="1" dirty="0">
              <a:solidFill>
                <a:srgbClr val="0000FF"/>
              </a:solidFill>
              <a:latin typeface="Arial"/>
              <a:cs typeface="Arial"/>
            </a:endParaRPr>
          </a:p>
        </p:txBody>
      </p:sp>
      <p:sp>
        <p:nvSpPr>
          <p:cNvPr id="8" name="Rectangle 7"/>
          <p:cNvSpPr/>
          <p:nvPr/>
        </p:nvSpPr>
        <p:spPr bwMode="auto">
          <a:xfrm rot="20096253">
            <a:off x="3762030" y="5683774"/>
            <a:ext cx="251006" cy="116532"/>
          </a:xfrm>
          <a:prstGeom prst="rect">
            <a:avLst/>
          </a:prstGeom>
          <a:solidFill>
            <a:srgbClr val="0000FF"/>
          </a:solidFill>
          <a:ln w="12700" cap="flat" cmpd="sng" algn="ctr">
            <a:solidFill>
              <a:schemeClr val="tx2"/>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Unicode MS" pitchFamily="34" charset="-128"/>
            </a:endParaRPr>
          </a:p>
        </p:txBody>
      </p:sp>
      <p:cxnSp>
        <p:nvCxnSpPr>
          <p:cNvPr id="10" name="Straight Connector 9"/>
          <p:cNvCxnSpPr>
            <a:stCxn id="63" idx="3"/>
            <a:endCxn id="8" idx="1"/>
          </p:cNvCxnSpPr>
          <p:nvPr/>
        </p:nvCxnSpPr>
        <p:spPr bwMode="auto">
          <a:xfrm flipV="1">
            <a:off x="3485148" y="5795204"/>
            <a:ext cx="288699" cy="134519"/>
          </a:xfrm>
          <a:prstGeom prst="line">
            <a:avLst/>
          </a:prstGeom>
          <a:solidFill>
            <a:schemeClr val="accent1"/>
          </a:solidFill>
          <a:ln w="25400" cap="flat" cmpd="sng" algn="ctr">
            <a:solidFill>
              <a:srgbClr val="0000FF"/>
            </a:solidFill>
            <a:prstDash val="solid"/>
            <a:round/>
            <a:headEnd type="none" w="med" len="med"/>
            <a:tailEnd type="none" w="med" len="med"/>
          </a:ln>
          <a:effectLst/>
        </p:spPr>
      </p:cxnSp>
      <p:sp>
        <p:nvSpPr>
          <p:cNvPr id="2" name="TextBox 1"/>
          <p:cNvSpPr txBox="1"/>
          <p:nvPr/>
        </p:nvSpPr>
        <p:spPr>
          <a:xfrm>
            <a:off x="863894" y="6127750"/>
            <a:ext cx="300082" cy="307777"/>
          </a:xfrm>
          <a:prstGeom prst="rect">
            <a:avLst/>
          </a:prstGeom>
          <a:noFill/>
        </p:spPr>
        <p:txBody>
          <a:bodyPr wrap="none" rtlCol="0">
            <a:spAutoFit/>
          </a:bodyPr>
          <a:lstStyle/>
          <a:p>
            <a:r>
              <a:rPr lang="en-US" sz="1400" dirty="0" err="1" smtClean="0">
                <a:latin typeface="Times New Roman"/>
                <a:cs typeface="Times New Roman"/>
              </a:rPr>
              <a:t>ft</a:t>
            </a:r>
            <a:endParaRPr lang="en-US" sz="1400" dirty="0">
              <a:latin typeface="Times New Roman"/>
              <a:cs typeface="Times New Roman"/>
            </a:endParaRPr>
          </a:p>
        </p:txBody>
      </p:sp>
      <p:sp>
        <p:nvSpPr>
          <p:cNvPr id="72" name="TextBox 71"/>
          <p:cNvSpPr txBox="1"/>
          <p:nvPr/>
        </p:nvSpPr>
        <p:spPr>
          <a:xfrm>
            <a:off x="3448517" y="6141707"/>
            <a:ext cx="300082" cy="307777"/>
          </a:xfrm>
          <a:prstGeom prst="rect">
            <a:avLst/>
          </a:prstGeom>
          <a:noFill/>
        </p:spPr>
        <p:txBody>
          <a:bodyPr wrap="none" rtlCol="0">
            <a:spAutoFit/>
          </a:bodyPr>
          <a:lstStyle/>
          <a:p>
            <a:r>
              <a:rPr lang="en-US" sz="1400" dirty="0" err="1" smtClean="0">
                <a:latin typeface="Times New Roman"/>
                <a:cs typeface="Times New Roman"/>
              </a:rPr>
              <a:t>ft</a:t>
            </a:r>
            <a:endParaRPr lang="en-US" sz="1400" dirty="0">
              <a:latin typeface="Times New Roman"/>
              <a:cs typeface="Times New Roman"/>
            </a:endParaRPr>
          </a:p>
        </p:txBody>
      </p:sp>
      <p:sp>
        <p:nvSpPr>
          <p:cNvPr id="81" name="TextBox 84"/>
          <p:cNvSpPr txBox="1">
            <a:spLocks noChangeArrowheads="1"/>
          </p:cNvSpPr>
          <p:nvPr/>
        </p:nvSpPr>
        <p:spPr bwMode="auto">
          <a:xfrm>
            <a:off x="3557006" y="5274277"/>
            <a:ext cx="1242159"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eaLnBrk="1" hangingPunct="1">
              <a:lnSpc>
                <a:spcPts val="1200"/>
              </a:lnSpc>
            </a:pPr>
            <a:r>
              <a:rPr lang="en-US" sz="1400" b="1" dirty="0" smtClean="0">
                <a:solidFill>
                  <a:srgbClr val="0000FF"/>
                </a:solidFill>
                <a:latin typeface="Arial"/>
                <a:cs typeface="Arial"/>
              </a:rPr>
              <a:t>Muon Beam</a:t>
            </a:r>
            <a:br>
              <a:rPr lang="en-US" sz="1400" b="1" dirty="0" smtClean="0">
                <a:solidFill>
                  <a:srgbClr val="0000FF"/>
                </a:solidFill>
                <a:latin typeface="Arial"/>
                <a:cs typeface="Arial"/>
              </a:rPr>
            </a:br>
            <a:r>
              <a:rPr lang="en-US" sz="1400" b="1" dirty="0" smtClean="0">
                <a:solidFill>
                  <a:srgbClr val="0000FF"/>
                </a:solidFill>
                <a:latin typeface="Arial"/>
                <a:cs typeface="Arial"/>
              </a:rPr>
              <a:t>R&amp;D Facility</a:t>
            </a:r>
            <a:endParaRPr lang="en-US" sz="1400" b="1" dirty="0">
              <a:solidFill>
                <a:srgbClr val="0000FF"/>
              </a:solidFill>
              <a:latin typeface="Arial"/>
              <a:cs typeface="Arial"/>
            </a:endParaRPr>
          </a:p>
        </p:txBody>
      </p:sp>
      <p:sp>
        <p:nvSpPr>
          <p:cNvPr id="19" name="Rounded Rectangle 18"/>
          <p:cNvSpPr/>
          <p:nvPr/>
        </p:nvSpPr>
        <p:spPr>
          <a:xfrm>
            <a:off x="5930900" y="5967192"/>
            <a:ext cx="3111500" cy="687608"/>
          </a:xfrm>
          <a:prstGeom prst="roundRect">
            <a:avLst/>
          </a:prstGeom>
          <a:solidFill>
            <a:schemeClr val="accent1">
              <a:lumMod val="20000"/>
              <a:lumOff val="80000"/>
            </a:schemeClr>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000090"/>
                </a:solidFill>
              </a:rPr>
              <a:t>A 6 TeV Muon Collider would have a similar circumference as the </a:t>
            </a:r>
            <a:r>
              <a:rPr lang="en-US" sz="1400" b="1" dirty="0" err="1" smtClean="0">
                <a:solidFill>
                  <a:srgbClr val="000090"/>
                </a:solidFill>
              </a:rPr>
              <a:t>Tevatron</a:t>
            </a:r>
            <a:r>
              <a:rPr lang="en-US" sz="1400" b="1" dirty="0" smtClean="0">
                <a:solidFill>
                  <a:srgbClr val="000090"/>
                </a:solidFill>
              </a:rPr>
              <a:t> Ring</a:t>
            </a:r>
            <a:endParaRPr lang="en-US" sz="1400" b="1" dirty="0">
              <a:solidFill>
                <a:srgbClr val="000090"/>
              </a:solidFill>
            </a:endParaRPr>
          </a:p>
        </p:txBody>
      </p:sp>
      <p:cxnSp>
        <p:nvCxnSpPr>
          <p:cNvPr id="85" name="Straight Arrow Connector 84"/>
          <p:cNvCxnSpPr/>
          <p:nvPr/>
        </p:nvCxnSpPr>
        <p:spPr>
          <a:xfrm flipH="1" flipV="1">
            <a:off x="7405851" y="5516105"/>
            <a:ext cx="175008" cy="46504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82" name="TextBox 93"/>
          <p:cNvSpPr txBox="1">
            <a:spLocks noChangeArrowheads="1"/>
          </p:cNvSpPr>
          <p:nvPr/>
        </p:nvSpPr>
        <p:spPr bwMode="auto">
          <a:xfrm>
            <a:off x="4604263" y="3327955"/>
            <a:ext cx="1270826" cy="461665"/>
          </a:xfrm>
          <a:prstGeom prst="rect">
            <a:avLst/>
          </a:prstGeom>
          <a:solidFill>
            <a:srgbClr val="D9D9D9"/>
          </a:solidFill>
          <a:ln>
            <a:solidFill>
              <a:srgbClr val="FF0000"/>
            </a:solidFill>
          </a:ln>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eaLnBrk="1" hangingPunct="1"/>
            <a:r>
              <a:rPr lang="en-US" sz="1200" dirty="0" smtClean="0">
                <a:solidFill>
                  <a:srgbClr val="FF0000"/>
                </a:solidFill>
                <a:latin typeface="Arial"/>
                <a:cs typeface="Arial"/>
              </a:rPr>
              <a:t>1 GeV Muon </a:t>
            </a:r>
            <a:br>
              <a:rPr lang="en-US" sz="1200" dirty="0" smtClean="0">
                <a:solidFill>
                  <a:srgbClr val="FF0000"/>
                </a:solidFill>
                <a:latin typeface="Arial"/>
                <a:cs typeface="Arial"/>
              </a:rPr>
            </a:br>
            <a:r>
              <a:rPr lang="en-US" sz="1200" dirty="0" smtClean="0">
                <a:solidFill>
                  <a:srgbClr val="FF0000"/>
                </a:solidFill>
                <a:latin typeface="Arial"/>
                <a:cs typeface="Arial"/>
              </a:rPr>
              <a:t>Linac (325MHz)</a:t>
            </a:r>
            <a:endParaRPr lang="en-US" sz="1200" dirty="0">
              <a:solidFill>
                <a:srgbClr val="FF0000"/>
              </a:solidFill>
              <a:latin typeface="Arial"/>
              <a:cs typeface="Arial"/>
            </a:endParaRPr>
          </a:p>
        </p:txBody>
      </p:sp>
      <p:sp>
        <p:nvSpPr>
          <p:cNvPr id="58" name="TextBox 57"/>
          <p:cNvSpPr txBox="1"/>
          <p:nvPr/>
        </p:nvSpPr>
        <p:spPr>
          <a:xfrm>
            <a:off x="-14329" y="2564352"/>
            <a:ext cx="673394" cy="444224"/>
          </a:xfrm>
          <a:prstGeom prst="rect">
            <a:avLst/>
          </a:prstGeom>
          <a:noFill/>
        </p:spPr>
        <p:txBody>
          <a:bodyPr wrap="none" rtlCol="0">
            <a:spAutoFit/>
          </a:bodyPr>
          <a:lstStyle/>
          <a:p>
            <a:pPr>
              <a:lnSpc>
                <a:spcPct val="80000"/>
              </a:lnSpc>
            </a:pPr>
            <a:r>
              <a:rPr lang="en-US" sz="1400" b="1" dirty="0" smtClean="0">
                <a:solidFill>
                  <a:srgbClr val="FF0000"/>
                </a:solidFill>
                <a:latin typeface="Arial"/>
                <a:cs typeface="Arial"/>
              </a:rPr>
              <a:t>To </a:t>
            </a:r>
          </a:p>
          <a:p>
            <a:pPr>
              <a:lnSpc>
                <a:spcPct val="80000"/>
              </a:lnSpc>
            </a:pPr>
            <a:r>
              <a:rPr lang="en-US" sz="1400" b="1" dirty="0" smtClean="0">
                <a:solidFill>
                  <a:srgbClr val="FF0000"/>
                </a:solidFill>
                <a:latin typeface="Arial"/>
                <a:cs typeface="Arial"/>
              </a:rPr>
              <a:t>SURF</a:t>
            </a:r>
            <a:endParaRPr lang="en-US" sz="1400" b="1" dirty="0">
              <a:solidFill>
                <a:srgbClr val="FF0000"/>
              </a:solidFill>
              <a:latin typeface="Arial"/>
              <a:cs typeface="Arial"/>
            </a:endParaRPr>
          </a:p>
        </p:txBody>
      </p:sp>
      <p:cxnSp>
        <p:nvCxnSpPr>
          <p:cNvPr id="129" name="Straight Connector 128"/>
          <p:cNvCxnSpPr>
            <a:cxnSpLocks noChangeShapeType="1"/>
          </p:cNvCxnSpPr>
          <p:nvPr/>
        </p:nvCxnSpPr>
        <p:spPr bwMode="auto">
          <a:xfrm rot="60000">
            <a:off x="-9920" y="2286000"/>
            <a:ext cx="1622820" cy="490797"/>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1" name="TextBox 93"/>
          <p:cNvSpPr txBox="1">
            <a:spLocks noChangeArrowheads="1"/>
          </p:cNvSpPr>
          <p:nvPr/>
        </p:nvSpPr>
        <p:spPr bwMode="auto">
          <a:xfrm>
            <a:off x="4195307" y="1707873"/>
            <a:ext cx="1117088" cy="461665"/>
          </a:xfrm>
          <a:prstGeom prst="rect">
            <a:avLst/>
          </a:prstGeom>
          <a:solidFill>
            <a:srgbClr val="D9D9D9"/>
          </a:solidFill>
          <a:ln w="9525">
            <a:solidFill>
              <a:srgbClr val="CA23FF"/>
            </a:solidFill>
            <a:miter lim="800000"/>
            <a:headEnd/>
            <a:tailEnd/>
          </a:ln>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r>
              <a:rPr lang="en-US" sz="1200" dirty="0" smtClean="0">
                <a:solidFill>
                  <a:srgbClr val="CA23FF"/>
                </a:solidFill>
                <a:latin typeface="Arial"/>
                <a:cs typeface="Arial"/>
              </a:rPr>
              <a:t>1 GeV Proton </a:t>
            </a:r>
            <a:br>
              <a:rPr lang="en-US" sz="1200" dirty="0" smtClean="0">
                <a:solidFill>
                  <a:srgbClr val="CA23FF"/>
                </a:solidFill>
                <a:latin typeface="Arial"/>
                <a:cs typeface="Arial"/>
              </a:rPr>
            </a:br>
            <a:r>
              <a:rPr lang="en-US" sz="1200" dirty="0" smtClean="0">
                <a:solidFill>
                  <a:srgbClr val="CA23FF"/>
                </a:solidFill>
                <a:latin typeface="Arial"/>
                <a:cs typeface="Arial"/>
              </a:rPr>
              <a:t>Linac</a:t>
            </a:r>
            <a:endParaRPr lang="en-US" sz="1200" dirty="0">
              <a:solidFill>
                <a:srgbClr val="CA23FF"/>
              </a:solidFill>
              <a:latin typeface="Arial"/>
              <a:cs typeface="Arial"/>
            </a:endParaRPr>
          </a:p>
        </p:txBody>
      </p:sp>
      <p:cxnSp>
        <p:nvCxnSpPr>
          <p:cNvPr id="153" name="Straight Arrow Connector 152"/>
          <p:cNvCxnSpPr>
            <a:stCxn id="9" idx="1"/>
          </p:cNvCxnSpPr>
          <p:nvPr/>
        </p:nvCxnSpPr>
        <p:spPr>
          <a:xfrm flipH="1" flipV="1">
            <a:off x="4069056" y="2418795"/>
            <a:ext cx="490822" cy="228850"/>
          </a:xfrm>
          <a:prstGeom prst="straightConnector1">
            <a:avLst/>
          </a:prstGeom>
          <a:ln w="12700">
            <a:solidFill>
              <a:srgbClr val="45FFEF"/>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155" name="TextBox 93"/>
          <p:cNvSpPr txBox="1">
            <a:spLocks noChangeArrowheads="1"/>
          </p:cNvSpPr>
          <p:nvPr/>
        </p:nvSpPr>
        <p:spPr bwMode="auto">
          <a:xfrm>
            <a:off x="2855532" y="3858336"/>
            <a:ext cx="1402948" cy="646331"/>
          </a:xfrm>
          <a:prstGeom prst="rect">
            <a:avLst/>
          </a:prstGeom>
          <a:solidFill>
            <a:schemeClr val="bg1">
              <a:lumMod val="85000"/>
            </a:schemeClr>
          </a:solidFill>
          <a:ln w="9525">
            <a:solidFill>
              <a:srgbClr val="78D012"/>
            </a:solidFill>
            <a:miter lim="800000"/>
            <a:headEnd/>
            <a:tailEnd/>
          </a:ln>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r>
              <a:rPr lang="en-US" sz="1200" dirty="0" smtClean="0">
                <a:solidFill>
                  <a:srgbClr val="78D012"/>
                </a:solidFill>
                <a:latin typeface="Arial"/>
                <a:cs typeface="Arial"/>
              </a:rPr>
              <a:t>3-7 GeV Proton &amp;</a:t>
            </a:r>
            <a:br>
              <a:rPr lang="en-US" sz="1200" dirty="0" smtClean="0">
                <a:solidFill>
                  <a:srgbClr val="78D012"/>
                </a:solidFill>
                <a:latin typeface="Arial"/>
                <a:cs typeface="Arial"/>
              </a:rPr>
            </a:br>
            <a:r>
              <a:rPr lang="en-US" sz="1200" dirty="0" smtClean="0">
                <a:solidFill>
                  <a:srgbClr val="78D012"/>
                </a:solidFill>
                <a:latin typeface="Arial"/>
                <a:cs typeface="Arial"/>
              </a:rPr>
              <a:t>1-5 GeV Muon</a:t>
            </a:r>
            <a:br>
              <a:rPr lang="en-US" sz="1200" dirty="0" smtClean="0">
                <a:solidFill>
                  <a:srgbClr val="78D012"/>
                </a:solidFill>
                <a:latin typeface="Arial"/>
                <a:cs typeface="Arial"/>
              </a:rPr>
            </a:br>
            <a:r>
              <a:rPr lang="en-US" sz="1200" dirty="0" smtClean="0">
                <a:solidFill>
                  <a:srgbClr val="78D012"/>
                </a:solidFill>
                <a:latin typeface="Arial"/>
                <a:cs typeface="Arial"/>
              </a:rPr>
              <a:t>Linac(s)</a:t>
            </a:r>
            <a:endParaRPr lang="en-US" sz="1200" dirty="0">
              <a:solidFill>
                <a:srgbClr val="78D012"/>
              </a:solidFill>
              <a:latin typeface="Arial"/>
              <a:cs typeface="Arial"/>
            </a:endParaRPr>
          </a:p>
        </p:txBody>
      </p:sp>
      <p:cxnSp>
        <p:nvCxnSpPr>
          <p:cNvPr id="159" name="Straight Arrow Connector 158"/>
          <p:cNvCxnSpPr>
            <a:stCxn id="151" idx="1"/>
          </p:cNvCxnSpPr>
          <p:nvPr/>
        </p:nvCxnSpPr>
        <p:spPr>
          <a:xfrm flipH="1" flipV="1">
            <a:off x="4025902" y="1818033"/>
            <a:ext cx="169405" cy="120673"/>
          </a:xfrm>
          <a:prstGeom prst="straightConnector1">
            <a:avLst/>
          </a:prstGeom>
          <a:ln w="12700">
            <a:solidFill>
              <a:srgbClr val="CA23FF"/>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a:stCxn id="155" idx="0"/>
          </p:cNvCxnSpPr>
          <p:nvPr/>
        </p:nvCxnSpPr>
        <p:spPr>
          <a:xfrm flipH="1" flipV="1">
            <a:off x="3250496" y="3148952"/>
            <a:ext cx="306510" cy="709384"/>
          </a:xfrm>
          <a:prstGeom prst="straightConnector1">
            <a:avLst/>
          </a:prstGeom>
          <a:ln w="12700">
            <a:solidFill>
              <a:srgbClr val="78D012"/>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279" name="Arc 278"/>
          <p:cNvSpPr/>
          <p:nvPr/>
        </p:nvSpPr>
        <p:spPr>
          <a:xfrm rot="11302038" flipV="1">
            <a:off x="1414167" y="2995208"/>
            <a:ext cx="1875364" cy="249603"/>
          </a:xfrm>
          <a:prstGeom prst="arc">
            <a:avLst>
              <a:gd name="adj1" fmla="val 16200000"/>
              <a:gd name="adj2" fmla="val 21432111"/>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7" name="Straight Connector 86"/>
          <p:cNvCxnSpPr>
            <a:cxnSpLocks noChangeAspect="1" noChangeShapeType="1"/>
          </p:cNvCxnSpPr>
          <p:nvPr/>
        </p:nvCxnSpPr>
        <p:spPr bwMode="auto">
          <a:xfrm>
            <a:off x="-9916" y="2420470"/>
            <a:ext cx="8144266" cy="2600880"/>
          </a:xfrm>
          <a:prstGeom prst="line">
            <a:avLst/>
          </a:prstGeom>
          <a:noFill/>
          <a:ln w="25400">
            <a:solidFill>
              <a:srgbClr val="FF0000"/>
            </a:solidFill>
            <a:prstDash val="sysDash"/>
            <a:round/>
            <a:headEnd type="arrow" w="med" len="med"/>
            <a:tailEnd type="arrow"/>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8" name="Straight Connector 87"/>
          <p:cNvCxnSpPr>
            <a:cxnSpLocks noChangeShapeType="1"/>
          </p:cNvCxnSpPr>
          <p:nvPr/>
        </p:nvCxnSpPr>
        <p:spPr bwMode="auto">
          <a:xfrm>
            <a:off x="-5683" y="2539004"/>
            <a:ext cx="8092440" cy="2560320"/>
          </a:xfrm>
          <a:prstGeom prst="line">
            <a:avLst/>
          </a:prstGeom>
          <a:noFill/>
          <a:ln w="25400">
            <a:solidFill>
              <a:srgbClr val="FF0000"/>
            </a:solidFill>
            <a:prstDash val="sysDash"/>
            <a:round/>
            <a:headEnd type="arrow" w="med" len="med"/>
            <a:tailEnd type="arrow"/>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5" name="Rounded Rectangle 34"/>
          <p:cNvSpPr/>
          <p:nvPr/>
        </p:nvSpPr>
        <p:spPr>
          <a:xfrm rot="1080000">
            <a:off x="513307" y="2726468"/>
            <a:ext cx="927100" cy="120475"/>
          </a:xfrm>
          <a:prstGeom prst="roundRect">
            <a:avLst/>
          </a:prstGeom>
          <a:noFill/>
          <a:ln w="635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559878" y="2416812"/>
            <a:ext cx="1253919" cy="461665"/>
          </a:xfrm>
          <a:prstGeom prst="rect">
            <a:avLst/>
          </a:prstGeom>
          <a:solidFill>
            <a:schemeClr val="bg1">
              <a:lumMod val="85000"/>
            </a:schemeClr>
          </a:solidFill>
          <a:ln>
            <a:solidFill>
              <a:srgbClr val="45FFEF"/>
            </a:solidFill>
          </a:ln>
        </p:spPr>
        <p:txBody>
          <a:bodyPr wrap="none" rtlCol="0">
            <a:spAutoFit/>
          </a:bodyPr>
          <a:lstStyle/>
          <a:p>
            <a:pPr algn="ctr"/>
            <a:r>
              <a:rPr lang="en-US" sz="1200" dirty="0" smtClean="0">
                <a:solidFill>
                  <a:srgbClr val="18C6EA"/>
                </a:solidFill>
              </a:rPr>
              <a:t>1-3 GeV Proton </a:t>
            </a:r>
            <a:br>
              <a:rPr lang="en-US" sz="1200" dirty="0" smtClean="0">
                <a:solidFill>
                  <a:srgbClr val="18C6EA"/>
                </a:solidFill>
              </a:rPr>
            </a:br>
            <a:r>
              <a:rPr lang="en-US" sz="1200" dirty="0" smtClean="0">
                <a:solidFill>
                  <a:srgbClr val="18C6EA"/>
                </a:solidFill>
              </a:rPr>
              <a:t>Linac</a:t>
            </a:r>
            <a:endParaRPr lang="en-US" sz="1200" dirty="0">
              <a:solidFill>
                <a:srgbClr val="18C6EA"/>
              </a:solidFill>
            </a:endParaRPr>
          </a:p>
        </p:txBody>
      </p:sp>
      <p:sp>
        <p:nvSpPr>
          <p:cNvPr id="90" name="TextBox 89"/>
          <p:cNvSpPr txBox="1"/>
          <p:nvPr/>
        </p:nvSpPr>
        <p:spPr>
          <a:xfrm>
            <a:off x="5085152" y="3848762"/>
            <a:ext cx="2133918" cy="616579"/>
          </a:xfrm>
          <a:prstGeom prst="rect">
            <a:avLst/>
          </a:prstGeom>
          <a:noFill/>
        </p:spPr>
        <p:txBody>
          <a:bodyPr wrap="none" rtlCol="0">
            <a:spAutoFit/>
          </a:bodyPr>
          <a:lstStyle/>
          <a:p>
            <a:pPr>
              <a:lnSpc>
                <a:spcPct val="80000"/>
              </a:lnSpc>
            </a:pPr>
            <a:r>
              <a:rPr lang="en-US" sz="1400" b="1" dirty="0" smtClean="0">
                <a:solidFill>
                  <a:srgbClr val="FF0000"/>
                </a:solidFill>
                <a:latin typeface="Arial"/>
                <a:cs typeface="Arial"/>
              </a:rPr>
              <a:t>To Near Detector(s) for</a:t>
            </a:r>
            <a:br>
              <a:rPr lang="en-US" sz="1400" b="1" dirty="0" smtClean="0">
                <a:solidFill>
                  <a:srgbClr val="FF0000"/>
                </a:solidFill>
                <a:latin typeface="Arial"/>
                <a:cs typeface="Arial"/>
              </a:rPr>
            </a:br>
            <a:r>
              <a:rPr lang="en-US" sz="1400" b="1" dirty="0" smtClean="0">
                <a:solidFill>
                  <a:srgbClr val="FF0000"/>
                </a:solidFill>
                <a:latin typeface="Arial"/>
                <a:cs typeface="Arial"/>
              </a:rPr>
              <a:t>            Short Baseline</a:t>
            </a:r>
          </a:p>
          <a:p>
            <a:pPr>
              <a:lnSpc>
                <a:spcPct val="80000"/>
              </a:lnSpc>
            </a:pPr>
            <a:r>
              <a:rPr lang="en-US" sz="1400" b="1" dirty="0">
                <a:solidFill>
                  <a:srgbClr val="FF0000"/>
                </a:solidFill>
                <a:latin typeface="Arial"/>
                <a:cs typeface="Arial"/>
              </a:rPr>
              <a:t> </a:t>
            </a:r>
            <a:r>
              <a:rPr lang="en-US" sz="1400" b="1" dirty="0" smtClean="0">
                <a:solidFill>
                  <a:srgbClr val="FF0000"/>
                </a:solidFill>
                <a:latin typeface="Arial"/>
                <a:cs typeface="Arial"/>
              </a:rPr>
              <a:t>                     Studies </a:t>
            </a:r>
          </a:p>
        </p:txBody>
      </p:sp>
      <p:sp>
        <p:nvSpPr>
          <p:cNvPr id="14" name="Slide Number Placeholder 13"/>
          <p:cNvSpPr>
            <a:spLocks noGrp="1"/>
          </p:cNvSpPr>
          <p:nvPr>
            <p:ph type="sldNum" sz="quarter" idx="12"/>
          </p:nvPr>
        </p:nvSpPr>
        <p:spPr/>
        <p:txBody>
          <a:bodyPr/>
          <a:lstStyle/>
          <a:p>
            <a:fld id="{4FA8863F-9730-A244-9B23-8257BEF97903}" type="slidenum">
              <a:rPr lang="en-US" smtClean="0">
                <a:solidFill>
                  <a:prstClr val="white"/>
                </a:solidFill>
                <a:latin typeface="Arial"/>
              </a:rPr>
              <a:pPr/>
              <a:t>32</a:t>
            </a:fld>
            <a:endParaRPr lang="en-US" dirty="0">
              <a:solidFill>
                <a:prstClr val="white"/>
              </a:solidFill>
              <a:latin typeface="Arial"/>
            </a:endParaRPr>
          </a:p>
        </p:txBody>
      </p:sp>
      <p:sp>
        <p:nvSpPr>
          <p:cNvPr id="91" name="Rounded Rectangle 90"/>
          <p:cNvSpPr/>
          <p:nvPr/>
        </p:nvSpPr>
        <p:spPr>
          <a:xfrm>
            <a:off x="4578708" y="5078"/>
            <a:ext cx="4559300" cy="1655763"/>
          </a:xfrm>
          <a:prstGeom prst="roundRect">
            <a:avLst/>
          </a:prstGeom>
          <a:gradFill>
            <a:gsLst>
              <a:gs pos="0">
                <a:schemeClr val="bg2">
                  <a:lumMod val="10000"/>
                </a:schemeClr>
              </a:gs>
              <a:gs pos="100000">
                <a:schemeClr val="bg2">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 Potential Muon Accelerator Complex at Fermilab: </a:t>
            </a:r>
            <a:br>
              <a:rPr lang="en-US" sz="2400" dirty="0" smtClean="0"/>
            </a:br>
            <a:r>
              <a:rPr lang="en-US" sz="2400" dirty="0" err="1" smtClean="0">
                <a:latin typeface="Symbol" charset="2"/>
                <a:cs typeface="Symbol" charset="2"/>
              </a:rPr>
              <a:t>n</a:t>
            </a:r>
            <a:r>
              <a:rPr lang="en-US" sz="2400" dirty="0" err="1" smtClean="0">
                <a:cs typeface="Symbol" charset="2"/>
              </a:rPr>
              <a:t>STORM</a:t>
            </a:r>
            <a:r>
              <a:rPr lang="en-US" sz="2400" dirty="0" smtClean="0">
                <a:cs typeface="Symbol" charset="2"/>
              </a:rPr>
              <a:t> </a:t>
            </a:r>
            <a:r>
              <a:rPr lang="en-US" sz="2400" dirty="0" smtClean="0">
                <a:latin typeface="Wingdings"/>
                <a:ea typeface="Wingdings"/>
                <a:cs typeface="Wingdings"/>
                <a:sym typeface="Wingdings"/>
              </a:rPr>
              <a:t></a:t>
            </a:r>
            <a:r>
              <a:rPr lang="en-US" sz="2400" dirty="0" smtClean="0">
                <a:ea typeface="Wingdings"/>
                <a:cs typeface="Wingdings"/>
                <a:sym typeface="Wingdings"/>
              </a:rPr>
              <a:t> NuMAX</a:t>
            </a:r>
            <a:br>
              <a:rPr lang="en-US" sz="2400" dirty="0" smtClean="0">
                <a:ea typeface="Wingdings"/>
                <a:cs typeface="Wingdings"/>
                <a:sym typeface="Wingdings"/>
              </a:rPr>
            </a:br>
            <a:r>
              <a:rPr lang="en-US" sz="2400" dirty="0" smtClean="0">
                <a:latin typeface="Wingdings"/>
                <a:ea typeface="Wingdings"/>
                <a:cs typeface="Wingdings"/>
                <a:sym typeface="Wingdings"/>
              </a:rPr>
              <a:t></a:t>
            </a:r>
            <a:r>
              <a:rPr lang="en-US" sz="2400" dirty="0" smtClean="0">
                <a:ea typeface="Wingdings"/>
                <a:cs typeface="Wingdings"/>
                <a:sym typeface="Wingdings"/>
              </a:rPr>
              <a:t> Higgs Factory</a:t>
            </a:r>
            <a:endParaRPr lang="en-US" sz="2400" dirty="0"/>
          </a:p>
        </p:txBody>
      </p:sp>
      <p:sp>
        <p:nvSpPr>
          <p:cNvPr id="21" name="Arc 20"/>
          <p:cNvSpPr/>
          <p:nvPr/>
        </p:nvSpPr>
        <p:spPr>
          <a:xfrm rot="6750108">
            <a:off x="3643289" y="1660841"/>
            <a:ext cx="134110" cy="370215"/>
          </a:xfrm>
          <a:prstGeom prst="arc">
            <a:avLst/>
          </a:prstGeom>
          <a:ln>
            <a:solidFill>
              <a:srgbClr val="B139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Arc 93"/>
          <p:cNvSpPr/>
          <p:nvPr/>
        </p:nvSpPr>
        <p:spPr>
          <a:xfrm rot="11466030">
            <a:off x="3669600" y="1794166"/>
            <a:ext cx="126283" cy="126927"/>
          </a:xfrm>
          <a:prstGeom prst="arc">
            <a:avLst/>
          </a:prstGeom>
          <a:ln>
            <a:solidFill>
              <a:srgbClr val="B139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Arc 94"/>
          <p:cNvSpPr/>
          <p:nvPr/>
        </p:nvSpPr>
        <p:spPr>
          <a:xfrm rot="13980000">
            <a:off x="3665745" y="1813730"/>
            <a:ext cx="97899" cy="94650"/>
          </a:xfrm>
          <a:prstGeom prst="arc">
            <a:avLst/>
          </a:prstGeom>
          <a:ln>
            <a:solidFill>
              <a:srgbClr val="B139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p:cNvSpPr/>
          <p:nvPr/>
        </p:nvSpPr>
        <p:spPr>
          <a:xfrm rot="15281109">
            <a:off x="1658333" y="3493077"/>
            <a:ext cx="1996033" cy="902593"/>
          </a:xfrm>
          <a:prstGeom prst="arc">
            <a:avLst>
              <a:gd name="adj1" fmla="val 18274689"/>
              <a:gd name="adj2" fmla="val 21432111"/>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flipH="1" flipV="1">
            <a:off x="3885592" y="1925257"/>
            <a:ext cx="180537" cy="647561"/>
          </a:xfrm>
          <a:prstGeom prst="line">
            <a:avLst/>
          </a:prstGeom>
          <a:ln w="38100">
            <a:solidFill>
              <a:srgbClr val="2ECFD1"/>
            </a:solidFill>
          </a:ln>
          <a:effectLst/>
        </p:spPr>
        <p:style>
          <a:lnRef idx="2">
            <a:schemeClr val="accent1"/>
          </a:lnRef>
          <a:fillRef idx="0">
            <a:schemeClr val="accent1"/>
          </a:fillRef>
          <a:effectRef idx="1">
            <a:schemeClr val="accent1"/>
          </a:effectRef>
          <a:fontRef idx="minor">
            <a:schemeClr val="tx1"/>
          </a:fontRef>
        </p:style>
      </p:cxnSp>
      <p:grpSp>
        <p:nvGrpSpPr>
          <p:cNvPr id="228" name="Group 227"/>
          <p:cNvGrpSpPr/>
          <p:nvPr/>
        </p:nvGrpSpPr>
        <p:grpSpPr>
          <a:xfrm rot="13867598">
            <a:off x="2172096" y="2742587"/>
            <a:ext cx="230211" cy="230206"/>
            <a:chOff x="3709572" y="1546353"/>
            <a:chExt cx="230211" cy="230206"/>
          </a:xfrm>
        </p:grpSpPr>
        <p:sp>
          <p:nvSpPr>
            <p:cNvPr id="276" name="Arc 275"/>
            <p:cNvSpPr/>
            <p:nvPr/>
          </p:nvSpPr>
          <p:spPr>
            <a:xfrm rot="19200000">
              <a:off x="3711183" y="1547959"/>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7" name="Arc 276"/>
            <p:cNvSpPr/>
            <p:nvPr/>
          </p:nvSpPr>
          <p:spPr>
            <a:xfrm rot="3000000">
              <a:off x="3709572" y="1546353"/>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30" name="Straight Connector 229"/>
          <p:cNvCxnSpPr/>
          <p:nvPr/>
        </p:nvCxnSpPr>
        <p:spPr>
          <a:xfrm rot="3007598" flipV="1">
            <a:off x="3740596" y="3131068"/>
            <a:ext cx="420624" cy="338328"/>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231" name="Group 230"/>
          <p:cNvGrpSpPr/>
          <p:nvPr/>
        </p:nvGrpSpPr>
        <p:grpSpPr>
          <a:xfrm rot="3067598">
            <a:off x="4117777" y="3124044"/>
            <a:ext cx="230211" cy="230206"/>
            <a:chOff x="3709572" y="1546353"/>
            <a:chExt cx="230211" cy="230206"/>
          </a:xfrm>
        </p:grpSpPr>
        <p:sp>
          <p:nvSpPr>
            <p:cNvPr id="274" name="Arc 273"/>
            <p:cNvSpPr/>
            <p:nvPr/>
          </p:nvSpPr>
          <p:spPr>
            <a:xfrm rot="19200000">
              <a:off x="3711183" y="1547959"/>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5" name="Arc 274"/>
            <p:cNvSpPr/>
            <p:nvPr/>
          </p:nvSpPr>
          <p:spPr>
            <a:xfrm rot="3000000">
              <a:off x="3709572" y="1546353"/>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2" name="TextBox 231"/>
          <p:cNvSpPr txBox="1"/>
          <p:nvPr/>
        </p:nvSpPr>
        <p:spPr>
          <a:xfrm rot="667598">
            <a:off x="2754144" y="2294100"/>
            <a:ext cx="926157" cy="360099"/>
          </a:xfrm>
          <a:prstGeom prst="rect">
            <a:avLst/>
          </a:prstGeom>
          <a:noFill/>
        </p:spPr>
        <p:txBody>
          <a:bodyPr wrap="square" rtlCol="0">
            <a:spAutoFit/>
          </a:bodyPr>
          <a:lstStyle/>
          <a:p>
            <a:pPr algn="ctr">
              <a:lnSpc>
                <a:spcPct val="70000"/>
              </a:lnSpc>
            </a:pPr>
            <a:r>
              <a:rPr lang="en-US" sz="1200" b="1" dirty="0" smtClean="0">
                <a:solidFill>
                  <a:srgbClr val="660066"/>
                </a:solidFill>
                <a:latin typeface="Arial"/>
                <a:cs typeface="Arial"/>
              </a:rPr>
              <a:t>Front</a:t>
            </a:r>
          </a:p>
          <a:p>
            <a:pPr algn="ctr">
              <a:lnSpc>
                <a:spcPct val="70000"/>
              </a:lnSpc>
            </a:pPr>
            <a:r>
              <a:rPr lang="en-US" sz="1200" b="1" dirty="0" smtClean="0">
                <a:solidFill>
                  <a:srgbClr val="660066"/>
                </a:solidFill>
                <a:latin typeface="Arial"/>
                <a:cs typeface="Arial"/>
              </a:rPr>
              <a:t>End</a:t>
            </a:r>
            <a:endParaRPr lang="en-US" sz="1200" b="1" dirty="0">
              <a:solidFill>
                <a:srgbClr val="660066"/>
              </a:solidFill>
              <a:effectLst>
                <a:outerShdw blurRad="50800" dist="38100" dir="2700000" algn="tl" rotWithShape="0">
                  <a:srgbClr val="000000">
                    <a:alpha val="43000"/>
                  </a:srgbClr>
                </a:outerShdw>
              </a:effectLst>
              <a:latin typeface="Arial"/>
              <a:cs typeface="Arial"/>
            </a:endParaRPr>
          </a:p>
        </p:txBody>
      </p:sp>
      <p:cxnSp>
        <p:nvCxnSpPr>
          <p:cNvPr id="234" name="Straight Connector 233"/>
          <p:cNvCxnSpPr/>
          <p:nvPr/>
        </p:nvCxnSpPr>
        <p:spPr bwMode="auto">
          <a:xfrm rot="3007598" flipV="1">
            <a:off x="2973949" y="2784060"/>
            <a:ext cx="292570" cy="238549"/>
          </a:xfrm>
          <a:prstGeom prst="line">
            <a:avLst/>
          </a:prstGeom>
          <a:ln w="63500">
            <a:solidFill>
              <a:srgbClr val="660066"/>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bwMode="auto">
          <a:xfrm rot="3067598" flipV="1">
            <a:off x="3314782" y="2890925"/>
            <a:ext cx="149689" cy="125927"/>
          </a:xfrm>
          <a:prstGeom prst="line">
            <a:avLst/>
          </a:prstGeom>
          <a:ln w="635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bwMode="auto">
          <a:xfrm rot="3067598" flipV="1">
            <a:off x="2349640" y="2603780"/>
            <a:ext cx="448056" cy="384048"/>
          </a:xfrm>
          <a:prstGeom prst="line">
            <a:avLst/>
          </a:prstGeom>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7" name="TextBox 236"/>
          <p:cNvSpPr txBox="1"/>
          <p:nvPr/>
        </p:nvSpPr>
        <p:spPr>
          <a:xfrm rot="607598">
            <a:off x="2587606" y="2549172"/>
            <a:ext cx="643551" cy="276999"/>
          </a:xfrm>
          <a:prstGeom prst="rect">
            <a:avLst/>
          </a:prstGeom>
          <a:noFill/>
        </p:spPr>
        <p:txBody>
          <a:bodyPr wrap="none" rtlCol="0">
            <a:spAutoFit/>
          </a:bodyPr>
          <a:lstStyle/>
          <a:p>
            <a:r>
              <a:rPr lang="en-US" sz="1200" b="1" dirty="0" smtClean="0">
                <a:solidFill>
                  <a:srgbClr val="CA23FF"/>
                </a:solidFill>
              </a:rPr>
              <a:t>Target</a:t>
            </a:r>
            <a:endParaRPr lang="en-US" sz="1200" b="1" dirty="0">
              <a:solidFill>
                <a:srgbClr val="CA23FF"/>
              </a:solidFill>
            </a:endParaRPr>
          </a:p>
        </p:txBody>
      </p:sp>
      <p:cxnSp>
        <p:nvCxnSpPr>
          <p:cNvPr id="238" name="Straight Connector 237"/>
          <p:cNvCxnSpPr/>
          <p:nvPr/>
        </p:nvCxnSpPr>
        <p:spPr bwMode="auto">
          <a:xfrm rot="3067598" flipV="1">
            <a:off x="4083044" y="3045791"/>
            <a:ext cx="149689" cy="125927"/>
          </a:xfrm>
          <a:prstGeom prst="line">
            <a:avLst/>
          </a:prstGeom>
          <a:ln w="635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rot="13867598">
            <a:off x="2352061" y="2776429"/>
            <a:ext cx="230211" cy="230206"/>
            <a:chOff x="3709572" y="1546353"/>
            <a:chExt cx="230211" cy="230206"/>
          </a:xfrm>
        </p:grpSpPr>
        <p:sp>
          <p:nvSpPr>
            <p:cNvPr id="267" name="Arc 266"/>
            <p:cNvSpPr/>
            <p:nvPr/>
          </p:nvSpPr>
          <p:spPr>
            <a:xfrm rot="19200000">
              <a:off x="3711183" y="1547959"/>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8" name="Arc 267"/>
            <p:cNvSpPr/>
            <p:nvPr/>
          </p:nvSpPr>
          <p:spPr>
            <a:xfrm rot="3000000">
              <a:off x="3709572" y="1546353"/>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42" name="Group 241"/>
          <p:cNvGrpSpPr/>
          <p:nvPr/>
        </p:nvGrpSpPr>
        <p:grpSpPr>
          <a:xfrm rot="13867598">
            <a:off x="2293176" y="2764104"/>
            <a:ext cx="230211" cy="230206"/>
            <a:chOff x="3709572" y="1546353"/>
            <a:chExt cx="230211" cy="230206"/>
          </a:xfrm>
        </p:grpSpPr>
        <p:sp>
          <p:nvSpPr>
            <p:cNvPr id="265" name="Arc 264"/>
            <p:cNvSpPr/>
            <p:nvPr/>
          </p:nvSpPr>
          <p:spPr>
            <a:xfrm rot="19200000">
              <a:off x="3711183" y="1547959"/>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6" name="Arc 265"/>
            <p:cNvSpPr/>
            <p:nvPr/>
          </p:nvSpPr>
          <p:spPr>
            <a:xfrm rot="3000000">
              <a:off x="3709572" y="1546353"/>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43" name="Group 242"/>
          <p:cNvGrpSpPr/>
          <p:nvPr/>
        </p:nvGrpSpPr>
        <p:grpSpPr>
          <a:xfrm rot="13867598">
            <a:off x="2230763" y="2754394"/>
            <a:ext cx="230211" cy="230206"/>
            <a:chOff x="3709572" y="1546353"/>
            <a:chExt cx="230211" cy="230206"/>
          </a:xfrm>
        </p:grpSpPr>
        <p:sp>
          <p:nvSpPr>
            <p:cNvPr id="263" name="Arc 262"/>
            <p:cNvSpPr/>
            <p:nvPr/>
          </p:nvSpPr>
          <p:spPr>
            <a:xfrm rot="19200000">
              <a:off x="3711183" y="1547959"/>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4" name="Arc 263"/>
            <p:cNvSpPr/>
            <p:nvPr/>
          </p:nvSpPr>
          <p:spPr>
            <a:xfrm rot="3000000">
              <a:off x="3709572" y="1546353"/>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45" name="Straight Arrow Connector 244"/>
          <p:cNvCxnSpPr/>
          <p:nvPr/>
        </p:nvCxnSpPr>
        <p:spPr>
          <a:xfrm rot="3427598">
            <a:off x="3068585" y="2687886"/>
            <a:ext cx="191011" cy="179100"/>
          </a:xfrm>
          <a:prstGeom prst="straightConnector1">
            <a:avLst/>
          </a:prstGeom>
          <a:ln w="9525">
            <a:solidFill>
              <a:srgbClr val="660066"/>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253" name="TextBox 252"/>
          <p:cNvSpPr txBox="1"/>
          <p:nvPr/>
        </p:nvSpPr>
        <p:spPr>
          <a:xfrm rot="667598">
            <a:off x="1974755" y="2010164"/>
            <a:ext cx="1136739" cy="618631"/>
          </a:xfrm>
          <a:prstGeom prst="rect">
            <a:avLst/>
          </a:prstGeom>
          <a:noFill/>
          <a:ln>
            <a:noFill/>
          </a:ln>
        </p:spPr>
        <p:txBody>
          <a:bodyPr wrap="square" rtlCol="0">
            <a:spAutoFit/>
          </a:bodyPr>
          <a:lstStyle/>
          <a:p>
            <a:pPr algn="ctr">
              <a:lnSpc>
                <a:spcPct val="70000"/>
              </a:lnSpc>
            </a:pPr>
            <a:r>
              <a:rPr lang="en-US" sz="1200" b="1" dirty="0" smtClean="0">
                <a:solidFill>
                  <a:schemeClr val="accent2">
                    <a:lumMod val="50000"/>
                  </a:schemeClr>
                </a:solidFill>
                <a:cs typeface="Arial"/>
              </a:rPr>
              <a:t>Accumulator</a:t>
            </a:r>
          </a:p>
          <a:p>
            <a:pPr algn="ctr">
              <a:lnSpc>
                <a:spcPct val="70000"/>
              </a:lnSpc>
            </a:pPr>
            <a:r>
              <a:rPr lang="en-US" sz="1200" b="1" dirty="0">
                <a:solidFill>
                  <a:schemeClr val="accent2">
                    <a:lumMod val="50000"/>
                  </a:schemeClr>
                </a:solidFill>
                <a:cs typeface="Arial"/>
              </a:rPr>
              <a:t>&amp;</a:t>
            </a:r>
            <a:endParaRPr lang="en-US" sz="1200" b="1" dirty="0" smtClean="0">
              <a:solidFill>
                <a:schemeClr val="accent2">
                  <a:lumMod val="50000"/>
                </a:schemeClr>
              </a:solidFill>
              <a:cs typeface="Arial"/>
            </a:endParaRPr>
          </a:p>
          <a:p>
            <a:pPr algn="ctr">
              <a:lnSpc>
                <a:spcPct val="70000"/>
              </a:lnSpc>
            </a:pPr>
            <a:r>
              <a:rPr lang="en-US" sz="1200" b="1" dirty="0" smtClean="0">
                <a:solidFill>
                  <a:schemeClr val="accent2">
                    <a:lumMod val="50000"/>
                  </a:schemeClr>
                </a:solidFill>
                <a:cs typeface="Arial"/>
              </a:rPr>
              <a:t>Compressor</a:t>
            </a:r>
            <a:br>
              <a:rPr lang="en-US" sz="1200" b="1" dirty="0" smtClean="0">
                <a:solidFill>
                  <a:schemeClr val="accent2">
                    <a:lumMod val="50000"/>
                  </a:schemeClr>
                </a:solidFill>
                <a:cs typeface="Arial"/>
              </a:rPr>
            </a:br>
            <a:r>
              <a:rPr lang="en-US" sz="1200" b="1" dirty="0" smtClean="0">
                <a:solidFill>
                  <a:schemeClr val="accent2">
                    <a:lumMod val="50000"/>
                  </a:schemeClr>
                </a:solidFill>
                <a:cs typeface="Arial"/>
              </a:rPr>
              <a:t>Rings</a:t>
            </a:r>
          </a:p>
        </p:txBody>
      </p:sp>
      <p:cxnSp>
        <p:nvCxnSpPr>
          <p:cNvPr id="4" name="Straight Connector 3"/>
          <p:cNvCxnSpPr/>
          <p:nvPr/>
        </p:nvCxnSpPr>
        <p:spPr>
          <a:xfrm flipH="1">
            <a:off x="3778080" y="1411532"/>
            <a:ext cx="504697" cy="652394"/>
          </a:xfrm>
          <a:prstGeom prst="line">
            <a:avLst/>
          </a:prstGeom>
          <a:ln w="57150">
            <a:solidFill>
              <a:srgbClr val="B139FF"/>
            </a:solidFill>
          </a:ln>
          <a:effectLst/>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bwMode="auto">
          <a:xfrm>
            <a:off x="3485620" y="2972644"/>
            <a:ext cx="667280" cy="133426"/>
          </a:xfrm>
          <a:prstGeom prst="line">
            <a:avLst/>
          </a:prstGeom>
          <a:ln w="635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a:cxnSpLocks noChangeAspect="1"/>
          </p:cNvCxnSpPr>
          <p:nvPr/>
        </p:nvCxnSpPr>
        <p:spPr>
          <a:xfrm flipH="1" flipV="1">
            <a:off x="3889865" y="1946451"/>
            <a:ext cx="23471" cy="84183"/>
          </a:xfrm>
          <a:prstGeom prst="line">
            <a:avLst/>
          </a:prstGeom>
          <a:ln w="38100">
            <a:solidFill>
              <a:srgbClr val="B139FF"/>
            </a:solidFill>
          </a:ln>
          <a:effectLst/>
        </p:spPr>
        <p:style>
          <a:lnRef idx="2">
            <a:schemeClr val="accent1"/>
          </a:lnRef>
          <a:fillRef idx="0">
            <a:schemeClr val="accent1"/>
          </a:fillRef>
          <a:effectRef idx="1">
            <a:schemeClr val="accent1"/>
          </a:effectRef>
          <a:fontRef idx="minor">
            <a:schemeClr val="tx1"/>
          </a:fontRef>
        </p:style>
      </p:cxnSp>
      <p:cxnSp>
        <p:nvCxnSpPr>
          <p:cNvPr id="254" name="Straight Arrow Connector 253"/>
          <p:cNvCxnSpPr>
            <a:endCxn id="266" idx="2"/>
          </p:cNvCxnSpPr>
          <p:nvPr/>
        </p:nvCxnSpPr>
        <p:spPr>
          <a:xfrm rot="3067598">
            <a:off x="2398882" y="2648635"/>
            <a:ext cx="88523" cy="104562"/>
          </a:xfrm>
          <a:prstGeom prst="straightConnector1">
            <a:avLst/>
          </a:prstGeom>
          <a:ln w="9525">
            <a:solidFill>
              <a:schemeClr val="accent2">
                <a:lumMod val="50000"/>
              </a:schemeClr>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21360000" flipH="1">
            <a:off x="3773861" y="1985445"/>
            <a:ext cx="70018" cy="78493"/>
          </a:xfrm>
          <a:prstGeom prst="line">
            <a:avLst/>
          </a:prstGeom>
          <a:ln w="571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9" name="Arc 28"/>
          <p:cNvSpPr/>
          <p:nvPr/>
        </p:nvSpPr>
        <p:spPr>
          <a:xfrm rot="4595542">
            <a:off x="2968720" y="2151361"/>
            <a:ext cx="1132228" cy="1088061"/>
          </a:xfrm>
          <a:prstGeom prst="arc">
            <a:avLst/>
          </a:prstGeom>
          <a:ln w="38100">
            <a:solidFill>
              <a:srgbClr val="2ECFD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39" name="Group 238"/>
          <p:cNvGrpSpPr/>
          <p:nvPr/>
        </p:nvGrpSpPr>
        <p:grpSpPr>
          <a:xfrm rot="3067598">
            <a:off x="3233715" y="2511697"/>
            <a:ext cx="1384377" cy="875019"/>
            <a:chOff x="2184642" y="1289788"/>
            <a:chExt cx="1384377" cy="875019"/>
          </a:xfrm>
        </p:grpSpPr>
        <p:sp>
          <p:nvSpPr>
            <p:cNvPr id="271" name="TextBox 270"/>
            <p:cNvSpPr txBox="1"/>
            <p:nvPr/>
          </p:nvSpPr>
          <p:spPr>
            <a:xfrm rot="19200000">
              <a:off x="2184642" y="1804708"/>
              <a:ext cx="613247" cy="360099"/>
            </a:xfrm>
            <a:prstGeom prst="rect">
              <a:avLst/>
            </a:prstGeom>
            <a:noFill/>
          </p:spPr>
          <p:txBody>
            <a:bodyPr wrap="square" rtlCol="0">
              <a:spAutoFit/>
            </a:bodyPr>
            <a:lstStyle/>
            <a:p>
              <a:pPr algn="ctr">
                <a:lnSpc>
                  <a:spcPct val="70000"/>
                </a:lnSpc>
              </a:pPr>
              <a:r>
                <a:rPr lang="en-US" sz="1200" b="1" dirty="0" smtClean="0">
                  <a:solidFill>
                    <a:srgbClr val="008000"/>
                  </a:solidFill>
                  <a:latin typeface="Arial"/>
                  <a:cs typeface="Arial"/>
                </a:rPr>
                <a:t>Initial</a:t>
              </a:r>
            </a:p>
            <a:p>
              <a:pPr algn="ctr">
                <a:lnSpc>
                  <a:spcPct val="70000"/>
                </a:lnSpc>
              </a:pPr>
              <a:r>
                <a:rPr lang="en-US" sz="1200" b="1" dirty="0" smtClean="0">
                  <a:solidFill>
                    <a:srgbClr val="008000"/>
                  </a:solidFill>
                  <a:latin typeface="Arial"/>
                  <a:cs typeface="Arial"/>
                </a:rPr>
                <a:t>Cool </a:t>
              </a:r>
              <a:endParaRPr lang="en-US" sz="1200" b="1" dirty="0">
                <a:solidFill>
                  <a:schemeClr val="accent2">
                    <a:lumMod val="60000"/>
                    <a:lumOff val="40000"/>
                  </a:schemeClr>
                </a:solidFill>
                <a:effectLst>
                  <a:outerShdw blurRad="50800" dist="38100" dir="2700000" algn="tl" rotWithShape="0">
                    <a:srgbClr val="000000">
                      <a:alpha val="43000"/>
                    </a:srgbClr>
                  </a:outerShdw>
                </a:effectLst>
                <a:latin typeface="Arial"/>
                <a:cs typeface="Arial"/>
              </a:endParaRPr>
            </a:p>
          </p:txBody>
        </p:sp>
        <p:sp>
          <p:nvSpPr>
            <p:cNvPr id="272" name="TextBox 271"/>
            <p:cNvSpPr txBox="1"/>
            <p:nvPr/>
          </p:nvSpPr>
          <p:spPr>
            <a:xfrm rot="19200000">
              <a:off x="2398103" y="1541649"/>
              <a:ext cx="822017" cy="360099"/>
            </a:xfrm>
            <a:prstGeom prst="rect">
              <a:avLst/>
            </a:prstGeom>
            <a:noFill/>
          </p:spPr>
          <p:txBody>
            <a:bodyPr wrap="square" rtlCol="0">
              <a:spAutoFit/>
            </a:bodyPr>
            <a:lstStyle/>
            <a:p>
              <a:pPr algn="ctr">
                <a:lnSpc>
                  <a:spcPct val="70000"/>
                </a:lnSpc>
              </a:pPr>
              <a:r>
                <a:rPr lang="en-US" sz="1200" b="1" dirty="0" smtClean="0">
                  <a:solidFill>
                    <a:srgbClr val="F9CB3A"/>
                  </a:solidFill>
                  <a:cs typeface="Arial"/>
                </a:rPr>
                <a:t>6D</a:t>
              </a:r>
              <a:br>
                <a:rPr lang="en-US" sz="1200" b="1" dirty="0" smtClean="0">
                  <a:solidFill>
                    <a:srgbClr val="F9CB3A"/>
                  </a:solidFill>
                  <a:cs typeface="Arial"/>
                </a:rPr>
              </a:br>
              <a:r>
                <a:rPr lang="en-US" sz="1200" b="1" dirty="0" smtClean="0">
                  <a:solidFill>
                    <a:srgbClr val="F9CB3A"/>
                  </a:solidFill>
                  <a:cs typeface="Arial"/>
                </a:rPr>
                <a:t>Cool</a:t>
              </a:r>
              <a:endParaRPr lang="en-US" sz="1200" b="1" dirty="0">
                <a:solidFill>
                  <a:schemeClr val="accent2">
                    <a:lumMod val="60000"/>
                    <a:lumOff val="40000"/>
                  </a:schemeClr>
                </a:solidFill>
                <a:latin typeface="Arial"/>
                <a:cs typeface="Arial"/>
              </a:endParaRPr>
            </a:p>
          </p:txBody>
        </p:sp>
        <p:sp>
          <p:nvSpPr>
            <p:cNvPr id="273" name="TextBox 272"/>
            <p:cNvSpPr txBox="1"/>
            <p:nvPr/>
          </p:nvSpPr>
          <p:spPr>
            <a:xfrm rot="19200000">
              <a:off x="2639734" y="1289788"/>
              <a:ext cx="929285" cy="360099"/>
            </a:xfrm>
            <a:prstGeom prst="rect">
              <a:avLst/>
            </a:prstGeom>
            <a:noFill/>
          </p:spPr>
          <p:txBody>
            <a:bodyPr wrap="square" rtlCol="0">
              <a:spAutoFit/>
            </a:bodyPr>
            <a:lstStyle/>
            <a:p>
              <a:pPr algn="ctr">
                <a:lnSpc>
                  <a:spcPct val="70000"/>
                </a:lnSpc>
              </a:pPr>
              <a:r>
                <a:rPr lang="en-US" sz="1200" b="1" dirty="0" smtClean="0">
                  <a:solidFill>
                    <a:schemeClr val="accent2">
                      <a:lumMod val="75000"/>
                    </a:schemeClr>
                  </a:solidFill>
                  <a:cs typeface="Arial"/>
                </a:rPr>
                <a:t>Final</a:t>
              </a:r>
            </a:p>
            <a:p>
              <a:pPr algn="ctr">
                <a:lnSpc>
                  <a:spcPct val="70000"/>
                </a:lnSpc>
              </a:pPr>
              <a:r>
                <a:rPr lang="en-US" sz="1200" b="1" dirty="0" smtClean="0">
                  <a:solidFill>
                    <a:schemeClr val="accent2">
                      <a:lumMod val="75000"/>
                    </a:schemeClr>
                  </a:solidFill>
                  <a:cs typeface="Arial"/>
                </a:rPr>
                <a:t>Cool</a:t>
              </a:r>
              <a:endParaRPr lang="en-US" sz="1200" b="1" dirty="0">
                <a:solidFill>
                  <a:schemeClr val="accent2">
                    <a:lumMod val="75000"/>
                  </a:schemeClr>
                </a:solidFill>
                <a:effectLst>
                  <a:outerShdw blurRad="50800" dist="38100" dir="2700000" algn="tl" rotWithShape="0">
                    <a:srgbClr val="000000">
                      <a:alpha val="43000"/>
                    </a:srgbClr>
                  </a:outerShdw>
                </a:effectLst>
                <a:latin typeface="Arial"/>
                <a:cs typeface="Arial"/>
              </a:endParaRPr>
            </a:p>
          </p:txBody>
        </p:sp>
      </p:grpSp>
      <p:cxnSp>
        <p:nvCxnSpPr>
          <p:cNvPr id="229" name="Straight Connector 228"/>
          <p:cNvCxnSpPr/>
          <p:nvPr/>
        </p:nvCxnSpPr>
        <p:spPr>
          <a:xfrm rot="3007598" flipH="1">
            <a:off x="2709862" y="2789671"/>
            <a:ext cx="860426" cy="704850"/>
          </a:xfrm>
          <a:prstGeom prst="line">
            <a:avLst/>
          </a:prstGeom>
          <a:ln w="57150">
            <a:solidFill>
              <a:srgbClr val="78D012"/>
            </a:solidFill>
          </a:ln>
          <a:effectLst/>
        </p:spPr>
        <p:style>
          <a:lnRef idx="2">
            <a:schemeClr val="accent1"/>
          </a:lnRef>
          <a:fillRef idx="0">
            <a:schemeClr val="accent1"/>
          </a:fillRef>
          <a:effectRef idx="1">
            <a:schemeClr val="accent1"/>
          </a:effectRef>
          <a:fontRef idx="minor">
            <a:schemeClr val="tx1"/>
          </a:fontRef>
        </p:style>
      </p:cxnSp>
      <p:grpSp>
        <p:nvGrpSpPr>
          <p:cNvPr id="240" name="Group 239"/>
          <p:cNvGrpSpPr/>
          <p:nvPr/>
        </p:nvGrpSpPr>
        <p:grpSpPr>
          <a:xfrm rot="3067598">
            <a:off x="2573676" y="2821789"/>
            <a:ext cx="230211" cy="230206"/>
            <a:chOff x="3709572" y="1546353"/>
            <a:chExt cx="230211" cy="230206"/>
          </a:xfrm>
        </p:grpSpPr>
        <p:sp>
          <p:nvSpPr>
            <p:cNvPr id="269" name="Arc 268"/>
            <p:cNvSpPr/>
            <p:nvPr/>
          </p:nvSpPr>
          <p:spPr>
            <a:xfrm rot="19200000">
              <a:off x="3711183" y="1547959"/>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0" name="Arc 269"/>
            <p:cNvSpPr/>
            <p:nvPr/>
          </p:nvSpPr>
          <p:spPr>
            <a:xfrm rot="3000000">
              <a:off x="3709572" y="1546353"/>
              <a:ext cx="228600" cy="228600"/>
            </a:xfrm>
            <a:prstGeom prst="arc">
              <a:avLst/>
            </a:prstGeom>
            <a:ln w="635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44" name="Straight Connector 243"/>
          <p:cNvCxnSpPr/>
          <p:nvPr/>
        </p:nvCxnSpPr>
        <p:spPr bwMode="auto">
          <a:xfrm rot="2947598" flipV="1">
            <a:off x="2294545" y="2870591"/>
            <a:ext cx="365760" cy="283464"/>
          </a:xfrm>
          <a:prstGeom prst="line">
            <a:avLst/>
          </a:prstGeom>
          <a:ln w="63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246" name="Group 245"/>
          <p:cNvGrpSpPr/>
          <p:nvPr/>
        </p:nvGrpSpPr>
        <p:grpSpPr>
          <a:xfrm rot="13507598">
            <a:off x="2182277" y="2739647"/>
            <a:ext cx="238096" cy="239275"/>
            <a:chOff x="2994357" y="995225"/>
            <a:chExt cx="216467" cy="217814"/>
          </a:xfrm>
        </p:grpSpPr>
        <p:sp>
          <p:nvSpPr>
            <p:cNvPr id="261" name="Arc 260"/>
            <p:cNvSpPr/>
            <p:nvPr/>
          </p:nvSpPr>
          <p:spPr>
            <a:xfrm rot="19200000">
              <a:off x="3002992" y="1004939"/>
              <a:ext cx="207832" cy="208100"/>
            </a:xfrm>
            <a:prstGeom prst="arc">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2" name="Arc 261"/>
            <p:cNvSpPr/>
            <p:nvPr/>
          </p:nvSpPr>
          <p:spPr>
            <a:xfrm rot="3000000">
              <a:off x="2994223" y="995359"/>
              <a:ext cx="208100" cy="207832"/>
            </a:xfrm>
            <a:prstGeom prst="arc">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50" name="Group 249"/>
          <p:cNvGrpSpPr/>
          <p:nvPr/>
        </p:nvGrpSpPr>
        <p:grpSpPr>
          <a:xfrm rot="13507598">
            <a:off x="2259357" y="2753549"/>
            <a:ext cx="238096" cy="239275"/>
            <a:chOff x="2994357" y="995225"/>
            <a:chExt cx="216467" cy="217814"/>
          </a:xfrm>
        </p:grpSpPr>
        <p:sp>
          <p:nvSpPr>
            <p:cNvPr id="257" name="Arc 256"/>
            <p:cNvSpPr/>
            <p:nvPr/>
          </p:nvSpPr>
          <p:spPr>
            <a:xfrm rot="19200000">
              <a:off x="3002992" y="1004939"/>
              <a:ext cx="207832" cy="208100"/>
            </a:xfrm>
            <a:prstGeom prst="arc">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8" name="Arc 257"/>
            <p:cNvSpPr/>
            <p:nvPr/>
          </p:nvSpPr>
          <p:spPr>
            <a:xfrm rot="3000000">
              <a:off x="2994223" y="995359"/>
              <a:ext cx="208100" cy="207832"/>
            </a:xfrm>
            <a:prstGeom prst="arc">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51" name="Group 250"/>
          <p:cNvGrpSpPr/>
          <p:nvPr/>
        </p:nvGrpSpPr>
        <p:grpSpPr>
          <a:xfrm rot="13507598">
            <a:off x="2343241" y="2772641"/>
            <a:ext cx="238096" cy="239275"/>
            <a:chOff x="2994357" y="995225"/>
            <a:chExt cx="216467" cy="217814"/>
          </a:xfrm>
        </p:grpSpPr>
        <p:sp>
          <p:nvSpPr>
            <p:cNvPr id="255" name="Arc 254"/>
            <p:cNvSpPr/>
            <p:nvPr/>
          </p:nvSpPr>
          <p:spPr>
            <a:xfrm rot="19200000">
              <a:off x="3002992" y="1004939"/>
              <a:ext cx="207832" cy="208100"/>
            </a:xfrm>
            <a:prstGeom prst="arc">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6" name="Arc 255"/>
            <p:cNvSpPr/>
            <p:nvPr/>
          </p:nvSpPr>
          <p:spPr>
            <a:xfrm rot="3000000">
              <a:off x="2994223" y="995359"/>
              <a:ext cx="208100" cy="207832"/>
            </a:xfrm>
            <a:prstGeom prst="arc">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49" name="Straight Connector 248"/>
          <p:cNvCxnSpPr>
            <a:stCxn id="252" idx="1"/>
            <a:endCxn id="262" idx="2"/>
          </p:cNvCxnSpPr>
          <p:nvPr/>
        </p:nvCxnSpPr>
        <p:spPr>
          <a:xfrm rot="3067598" flipH="1">
            <a:off x="2374597" y="2619841"/>
            <a:ext cx="442454" cy="374738"/>
          </a:xfrm>
          <a:prstGeom prst="line">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52" name="Rounded Rectangle 251"/>
          <p:cNvSpPr/>
          <p:nvPr/>
        </p:nvSpPr>
        <p:spPr bwMode="auto">
          <a:xfrm rot="667598">
            <a:off x="2879681" y="2824953"/>
            <a:ext cx="91440" cy="91440"/>
          </a:xfrm>
          <a:prstGeom prst="roundRect">
            <a:avLst/>
          </a:prstGeom>
          <a:ln w="50800">
            <a:solidFill>
              <a:srgbClr val="B13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248" name="Straight Connector 247"/>
          <p:cNvCxnSpPr>
            <a:stCxn id="260" idx="2"/>
            <a:endCxn id="261" idx="0"/>
          </p:cNvCxnSpPr>
          <p:nvPr/>
        </p:nvCxnSpPr>
        <p:spPr>
          <a:xfrm rot="3067598" flipH="1">
            <a:off x="2334373" y="2876455"/>
            <a:ext cx="302172" cy="254572"/>
          </a:xfrm>
          <a:prstGeom prst="line">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47" name="Group 246"/>
          <p:cNvGrpSpPr/>
          <p:nvPr/>
        </p:nvGrpSpPr>
        <p:grpSpPr>
          <a:xfrm rot="2707598">
            <a:off x="2570112" y="2815132"/>
            <a:ext cx="238097" cy="239269"/>
            <a:chOff x="3018530" y="986146"/>
            <a:chExt cx="216463" cy="217811"/>
          </a:xfrm>
        </p:grpSpPr>
        <p:sp>
          <p:nvSpPr>
            <p:cNvPr id="259" name="Arc 258"/>
            <p:cNvSpPr/>
            <p:nvPr/>
          </p:nvSpPr>
          <p:spPr>
            <a:xfrm rot="19200000">
              <a:off x="3027162" y="995857"/>
              <a:ext cx="207831" cy="208100"/>
            </a:xfrm>
            <a:prstGeom prst="arc">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0" name="Arc 259"/>
            <p:cNvSpPr/>
            <p:nvPr/>
          </p:nvSpPr>
          <p:spPr>
            <a:xfrm rot="3000000">
              <a:off x="3018396" y="986280"/>
              <a:ext cx="208100" cy="207831"/>
            </a:xfrm>
            <a:prstGeom prst="arc">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0" name="Straight Arrow Connector 109"/>
          <p:cNvCxnSpPr>
            <a:stCxn id="82" idx="1"/>
            <a:endCxn id="275" idx="2"/>
          </p:cNvCxnSpPr>
          <p:nvPr/>
        </p:nvCxnSpPr>
        <p:spPr>
          <a:xfrm flipH="1" flipV="1">
            <a:off x="4210945" y="3350168"/>
            <a:ext cx="393318" cy="208620"/>
          </a:xfrm>
          <a:prstGeom prst="straightConnector1">
            <a:avLst/>
          </a:prstGeom>
          <a:ln w="12700">
            <a:solidFill>
              <a:srgbClr val="FF0000"/>
            </a:solidFill>
            <a:tailEnd type="arrow" w="sm" len="sm"/>
          </a:ln>
        </p:spPr>
        <p:style>
          <a:lnRef idx="2">
            <a:schemeClr val="accent1"/>
          </a:lnRef>
          <a:fillRef idx="0">
            <a:schemeClr val="accent1"/>
          </a:fillRef>
          <a:effectRef idx="1">
            <a:schemeClr val="accent1"/>
          </a:effectRef>
          <a:fontRef idx="minor">
            <a:schemeClr val="tx1"/>
          </a:fontRef>
        </p:style>
      </p:cxnSp>
      <p:sp>
        <p:nvSpPr>
          <p:cNvPr id="50" name="Rounded Rectangle 49"/>
          <p:cNvSpPr/>
          <p:nvPr/>
        </p:nvSpPr>
        <p:spPr>
          <a:xfrm>
            <a:off x="6350000" y="2416812"/>
            <a:ext cx="2006600" cy="115327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Remains fully compatible with the PIP-II staging option</a:t>
            </a:r>
            <a:endParaRPr lang="en-US" dirty="0"/>
          </a:p>
        </p:txBody>
      </p:sp>
      <p:sp>
        <p:nvSpPr>
          <p:cNvPr id="13" name="TextBox 12"/>
          <p:cNvSpPr txBox="1"/>
          <p:nvPr/>
        </p:nvSpPr>
        <p:spPr>
          <a:xfrm rot="3667881">
            <a:off x="1341769" y="3714026"/>
            <a:ext cx="1249060" cy="276999"/>
          </a:xfrm>
          <a:prstGeom prst="rect">
            <a:avLst/>
          </a:prstGeom>
          <a:noFill/>
        </p:spPr>
        <p:txBody>
          <a:bodyPr wrap="none" rtlCol="0">
            <a:spAutoFit/>
          </a:bodyPr>
          <a:lstStyle/>
          <a:p>
            <a:r>
              <a:rPr lang="en-US" sz="1200" b="1" dirty="0">
                <a:solidFill>
                  <a:srgbClr val="5F1FBD"/>
                </a:solidFill>
                <a:cs typeface="Arial"/>
              </a:rPr>
              <a:t>RLA to 63 </a:t>
            </a:r>
            <a:r>
              <a:rPr lang="en-US" sz="1200" b="1" dirty="0" smtClean="0">
                <a:solidFill>
                  <a:srgbClr val="5F1FBD"/>
                </a:solidFill>
                <a:cs typeface="Arial"/>
              </a:rPr>
              <a:t>GeV</a:t>
            </a:r>
            <a:endParaRPr lang="en-US" sz="1200" b="1" dirty="0">
              <a:solidFill>
                <a:srgbClr val="5F1FBD"/>
              </a:solidFill>
              <a:cs typeface="Arial"/>
            </a:endParaRPr>
          </a:p>
        </p:txBody>
      </p:sp>
      <p:sp>
        <p:nvSpPr>
          <p:cNvPr id="52" name="Half Frame 51"/>
          <p:cNvSpPr/>
          <p:nvPr/>
        </p:nvSpPr>
        <p:spPr>
          <a:xfrm rot="9240000">
            <a:off x="1401277" y="2891736"/>
            <a:ext cx="91440" cy="91440"/>
          </a:xfrm>
          <a:prstGeom prst="halfFrame">
            <a:avLst>
              <a:gd name="adj1" fmla="val 14685"/>
              <a:gd name="adj2" fmla="val 1932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7125" name="Group 103"/>
          <p:cNvGrpSpPr>
            <a:grpSpLocks/>
          </p:cNvGrpSpPr>
          <p:nvPr/>
        </p:nvGrpSpPr>
        <p:grpSpPr bwMode="auto">
          <a:xfrm rot="5400000">
            <a:off x="1507582" y="3439610"/>
            <a:ext cx="1581590" cy="968893"/>
            <a:chOff x="6326791" y="532275"/>
            <a:chExt cx="1581898" cy="970235"/>
          </a:xfrm>
        </p:grpSpPr>
        <p:grpSp>
          <p:nvGrpSpPr>
            <p:cNvPr id="47132" name="Group 105"/>
            <p:cNvGrpSpPr>
              <a:grpSpLocks/>
            </p:cNvGrpSpPr>
            <p:nvPr/>
          </p:nvGrpSpPr>
          <p:grpSpPr bwMode="auto">
            <a:xfrm>
              <a:off x="6326791" y="833197"/>
              <a:ext cx="1203327" cy="669313"/>
              <a:chOff x="6052966" y="1211875"/>
              <a:chExt cx="1203327" cy="669313"/>
            </a:xfrm>
          </p:grpSpPr>
          <p:grpSp>
            <p:nvGrpSpPr>
              <p:cNvPr id="47138" name="Group 111"/>
              <p:cNvGrpSpPr>
                <a:grpSpLocks/>
              </p:cNvGrpSpPr>
              <p:nvPr/>
            </p:nvGrpSpPr>
            <p:grpSpPr bwMode="auto">
              <a:xfrm>
                <a:off x="6052966" y="1577292"/>
                <a:ext cx="466896" cy="303896"/>
                <a:chOff x="6210129" y="1663017"/>
                <a:chExt cx="484212" cy="335756"/>
              </a:xfrm>
            </p:grpSpPr>
            <p:sp>
              <p:nvSpPr>
                <p:cNvPr id="47145" name="Freeform 118"/>
                <p:cNvSpPr>
                  <a:spLocks/>
                </p:cNvSpPr>
                <p:nvPr/>
              </p:nvSpPr>
              <p:spPr bwMode="auto">
                <a:xfrm rot="-1536348">
                  <a:off x="6286393" y="1676854"/>
                  <a:ext cx="386471" cy="278173"/>
                </a:xfrm>
                <a:custGeom>
                  <a:avLst/>
                  <a:gdLst>
                    <a:gd name="T0" fmla="*/ 815 w 1803400"/>
                    <a:gd name="T1" fmla="*/ 854 h 996950"/>
                    <a:gd name="T2" fmla="*/ 695 w 1803400"/>
                    <a:gd name="T3" fmla="*/ 757 h 996950"/>
                    <a:gd name="T4" fmla="*/ 594 w 1803400"/>
                    <a:gd name="T5" fmla="*/ 617 h 996950"/>
                    <a:gd name="T6" fmla="*/ 370 w 1803400"/>
                    <a:gd name="T7" fmla="*/ 102 h 996950"/>
                    <a:gd name="T8" fmla="*/ 320 w 1803400"/>
                    <a:gd name="T9" fmla="*/ 38 h 996950"/>
                    <a:gd name="T10" fmla="*/ 267 w 1803400"/>
                    <a:gd name="T11" fmla="*/ 0 h 996950"/>
                    <a:gd name="T12" fmla="*/ 212 w 1803400"/>
                    <a:gd name="T13" fmla="*/ 11 h 996950"/>
                    <a:gd name="T14" fmla="*/ 161 w 1803400"/>
                    <a:gd name="T15" fmla="*/ 59 h 996950"/>
                    <a:gd name="T16" fmla="*/ 115 w 1803400"/>
                    <a:gd name="T17" fmla="*/ 140 h 996950"/>
                    <a:gd name="T18" fmla="*/ 70 w 1803400"/>
                    <a:gd name="T19" fmla="*/ 253 h 996950"/>
                    <a:gd name="T20" fmla="*/ 37 w 1803400"/>
                    <a:gd name="T21" fmla="*/ 419 h 996950"/>
                    <a:gd name="T22" fmla="*/ 13 w 1803400"/>
                    <a:gd name="T23" fmla="*/ 569 h 996950"/>
                    <a:gd name="T24" fmla="*/ 2 w 1803400"/>
                    <a:gd name="T25" fmla="*/ 741 h 996950"/>
                    <a:gd name="T26" fmla="*/ 0 w 1803400"/>
                    <a:gd name="T27" fmla="*/ 902 h 996950"/>
                    <a:gd name="T28" fmla="*/ 10 w 1803400"/>
                    <a:gd name="T29" fmla="*/ 1112 h 996950"/>
                    <a:gd name="T30" fmla="*/ 35 w 1803400"/>
                    <a:gd name="T31" fmla="*/ 1278 h 996950"/>
                    <a:gd name="T32" fmla="*/ 66 w 1803400"/>
                    <a:gd name="T33" fmla="*/ 1423 h 996950"/>
                    <a:gd name="T34" fmla="*/ 111 w 1803400"/>
                    <a:gd name="T35" fmla="*/ 1541 h 996950"/>
                    <a:gd name="T36" fmla="*/ 158 w 1803400"/>
                    <a:gd name="T37" fmla="*/ 1627 h 996950"/>
                    <a:gd name="T38" fmla="*/ 210 w 1803400"/>
                    <a:gd name="T39" fmla="*/ 1681 h 996950"/>
                    <a:gd name="T40" fmla="*/ 261 w 1803400"/>
                    <a:gd name="T41" fmla="*/ 1686 h 996950"/>
                    <a:gd name="T42" fmla="*/ 316 w 1803400"/>
                    <a:gd name="T43" fmla="*/ 1654 h 996950"/>
                    <a:gd name="T44" fmla="*/ 370 w 1803400"/>
                    <a:gd name="T45" fmla="*/ 1573 h 996950"/>
                    <a:gd name="T46" fmla="*/ 596 w 1803400"/>
                    <a:gd name="T47" fmla="*/ 1090 h 996950"/>
                    <a:gd name="T48" fmla="*/ 692 w 1803400"/>
                    <a:gd name="T49" fmla="*/ 934 h 996950"/>
                    <a:gd name="T50" fmla="*/ 815 w 1803400"/>
                    <a:gd name="T51" fmla="*/ 854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47146" name="Freeform 119"/>
                <p:cNvSpPr>
                  <a:spLocks/>
                </p:cNvSpPr>
                <p:nvPr/>
              </p:nvSpPr>
              <p:spPr bwMode="auto">
                <a:xfrm rot="-1536348">
                  <a:off x="6210129" y="1663017"/>
                  <a:ext cx="484212" cy="335756"/>
                </a:xfrm>
                <a:custGeom>
                  <a:avLst/>
                  <a:gdLst>
                    <a:gd name="T0" fmla="*/ 927 w 2314575"/>
                    <a:gd name="T1" fmla="*/ 1020 h 1203325"/>
                    <a:gd name="T2" fmla="*/ 777 w 2314575"/>
                    <a:gd name="T3" fmla="*/ 956 h 1203325"/>
                    <a:gd name="T4" fmla="*/ 655 w 2314575"/>
                    <a:gd name="T5" fmla="*/ 784 h 1203325"/>
                    <a:gd name="T6" fmla="*/ 392 w 2314575"/>
                    <a:gd name="T7" fmla="*/ 107 h 1203325"/>
                    <a:gd name="T8" fmla="*/ 331 w 2314575"/>
                    <a:gd name="T9" fmla="*/ 32 h 1203325"/>
                    <a:gd name="T10" fmla="*/ 265 w 2314575"/>
                    <a:gd name="T11" fmla="*/ 0 h 1203325"/>
                    <a:gd name="T12" fmla="*/ 201 w 2314575"/>
                    <a:gd name="T13" fmla="*/ 27 h 1203325"/>
                    <a:gd name="T14" fmla="*/ 142 w 2314575"/>
                    <a:gd name="T15" fmla="*/ 113 h 1203325"/>
                    <a:gd name="T16" fmla="*/ 89 w 2314575"/>
                    <a:gd name="T17" fmla="*/ 263 h 1203325"/>
                    <a:gd name="T18" fmla="*/ 46 w 2314575"/>
                    <a:gd name="T19" fmla="*/ 446 h 1203325"/>
                    <a:gd name="T20" fmla="*/ 17 w 2314575"/>
                    <a:gd name="T21" fmla="*/ 660 h 1203325"/>
                    <a:gd name="T22" fmla="*/ 0 w 2314575"/>
                    <a:gd name="T23" fmla="*/ 886 h 1203325"/>
                    <a:gd name="T24" fmla="*/ 0 w 2314575"/>
                    <a:gd name="T25" fmla="*/ 1133 h 1203325"/>
                    <a:gd name="T26" fmla="*/ 18 w 2314575"/>
                    <a:gd name="T27" fmla="*/ 1375 h 1203325"/>
                    <a:gd name="T28" fmla="*/ 47 w 2314575"/>
                    <a:gd name="T29" fmla="*/ 1600 h 1203325"/>
                    <a:gd name="T30" fmla="*/ 87 w 2314575"/>
                    <a:gd name="T31" fmla="*/ 1766 h 1203325"/>
                    <a:gd name="T32" fmla="*/ 139 w 2314575"/>
                    <a:gd name="T33" fmla="*/ 1906 h 1203325"/>
                    <a:gd name="T34" fmla="*/ 199 w 2314575"/>
                    <a:gd name="T35" fmla="*/ 1998 h 1203325"/>
                    <a:gd name="T36" fmla="*/ 261 w 2314575"/>
                    <a:gd name="T37" fmla="*/ 2035 h 1203325"/>
                    <a:gd name="T38" fmla="*/ 327 w 2314575"/>
                    <a:gd name="T39" fmla="*/ 2008 h 1203325"/>
                    <a:gd name="T40" fmla="*/ 391 w 2314575"/>
                    <a:gd name="T41" fmla="*/ 1928 h 1203325"/>
                    <a:gd name="T42" fmla="*/ 656 w 2314575"/>
                    <a:gd name="T43" fmla="*/ 1251 h 1203325"/>
                    <a:gd name="T44" fmla="*/ 776 w 2314575"/>
                    <a:gd name="T45" fmla="*/ 1090 h 1203325"/>
                    <a:gd name="T46" fmla="*/ 927 w 2314575"/>
                    <a:gd name="T47" fmla="*/ 1020 h 12033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14575"/>
                    <a:gd name="T73" fmla="*/ 0 h 1203325"/>
                    <a:gd name="T74" fmla="*/ 2314575 w 2314575"/>
                    <a:gd name="T75" fmla="*/ 1203325 h 12033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14575" h="1203325">
                      <a:moveTo>
                        <a:pt x="2314575" y="603250"/>
                      </a:moveTo>
                      <a:lnTo>
                        <a:pt x="1939925" y="565150"/>
                      </a:lnTo>
                      <a:lnTo>
                        <a:pt x="1635125" y="463550"/>
                      </a:lnTo>
                      <a:lnTo>
                        <a:pt x="977900" y="63500"/>
                      </a:lnTo>
                      <a:lnTo>
                        <a:pt x="825500" y="19050"/>
                      </a:lnTo>
                      <a:lnTo>
                        <a:pt x="660400" y="0"/>
                      </a:lnTo>
                      <a:lnTo>
                        <a:pt x="501650" y="15875"/>
                      </a:lnTo>
                      <a:lnTo>
                        <a:pt x="355600" y="66675"/>
                      </a:lnTo>
                      <a:lnTo>
                        <a:pt x="222250" y="155575"/>
                      </a:lnTo>
                      <a:lnTo>
                        <a:pt x="114300" y="263525"/>
                      </a:lnTo>
                      <a:lnTo>
                        <a:pt x="41275" y="390525"/>
                      </a:lnTo>
                      <a:lnTo>
                        <a:pt x="0" y="523875"/>
                      </a:lnTo>
                      <a:lnTo>
                        <a:pt x="0" y="669925"/>
                      </a:lnTo>
                      <a:lnTo>
                        <a:pt x="44450" y="812800"/>
                      </a:lnTo>
                      <a:lnTo>
                        <a:pt x="117475" y="946150"/>
                      </a:lnTo>
                      <a:lnTo>
                        <a:pt x="215900" y="1044575"/>
                      </a:lnTo>
                      <a:lnTo>
                        <a:pt x="346075" y="1127125"/>
                      </a:lnTo>
                      <a:lnTo>
                        <a:pt x="495300" y="1181100"/>
                      </a:lnTo>
                      <a:lnTo>
                        <a:pt x="650875" y="1203325"/>
                      </a:lnTo>
                      <a:lnTo>
                        <a:pt x="815975" y="1187450"/>
                      </a:lnTo>
                      <a:lnTo>
                        <a:pt x="974725" y="1139825"/>
                      </a:lnTo>
                      <a:lnTo>
                        <a:pt x="1638300" y="739775"/>
                      </a:lnTo>
                      <a:lnTo>
                        <a:pt x="1936750" y="644525"/>
                      </a:lnTo>
                      <a:lnTo>
                        <a:pt x="2314575" y="6032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47147" name="Freeform 120"/>
                <p:cNvSpPr>
                  <a:spLocks/>
                </p:cNvSpPr>
                <p:nvPr/>
              </p:nvSpPr>
              <p:spPr bwMode="auto">
                <a:xfrm rot="-1536348">
                  <a:off x="6352387" y="1718844"/>
                  <a:ext cx="249920" cy="195865"/>
                </a:xfrm>
                <a:custGeom>
                  <a:avLst/>
                  <a:gdLst>
                    <a:gd name="T0" fmla="*/ 92 w 1803400"/>
                    <a:gd name="T1" fmla="*/ 148 h 996950"/>
                    <a:gd name="T2" fmla="*/ 79 w 1803400"/>
                    <a:gd name="T3" fmla="*/ 131 h 996950"/>
                    <a:gd name="T4" fmla="*/ 67 w 1803400"/>
                    <a:gd name="T5" fmla="*/ 107 h 996950"/>
                    <a:gd name="T6" fmla="*/ 42 w 1803400"/>
                    <a:gd name="T7" fmla="*/ 18 h 996950"/>
                    <a:gd name="T8" fmla="*/ 36 w 1803400"/>
                    <a:gd name="T9" fmla="*/ 6 h 996950"/>
                    <a:gd name="T10" fmla="*/ 30 w 1803400"/>
                    <a:gd name="T11" fmla="*/ 0 h 996950"/>
                    <a:gd name="T12" fmla="*/ 24 w 1803400"/>
                    <a:gd name="T13" fmla="*/ 2 h 996950"/>
                    <a:gd name="T14" fmla="*/ 18 w 1803400"/>
                    <a:gd name="T15" fmla="*/ 10 h 996950"/>
                    <a:gd name="T16" fmla="*/ 13 w 1803400"/>
                    <a:gd name="T17" fmla="*/ 24 h 996950"/>
                    <a:gd name="T18" fmla="*/ 8 w 1803400"/>
                    <a:gd name="T19" fmla="*/ 44 h 996950"/>
                    <a:gd name="T20" fmla="*/ 4 w 1803400"/>
                    <a:gd name="T21" fmla="*/ 72 h 996950"/>
                    <a:gd name="T22" fmla="*/ 2 w 1803400"/>
                    <a:gd name="T23" fmla="*/ 98 h 996950"/>
                    <a:gd name="T24" fmla="*/ 0 w 1803400"/>
                    <a:gd name="T25" fmla="*/ 128 h 996950"/>
                    <a:gd name="T26" fmla="*/ 0 w 1803400"/>
                    <a:gd name="T27" fmla="*/ 156 h 996950"/>
                    <a:gd name="T28" fmla="*/ 1 w 1803400"/>
                    <a:gd name="T29" fmla="*/ 192 h 996950"/>
                    <a:gd name="T30" fmla="*/ 4 w 1803400"/>
                    <a:gd name="T31" fmla="*/ 221 h 996950"/>
                    <a:gd name="T32" fmla="*/ 7 w 1803400"/>
                    <a:gd name="T33" fmla="*/ 246 h 996950"/>
                    <a:gd name="T34" fmla="*/ 12 w 1803400"/>
                    <a:gd name="T35" fmla="*/ 267 h 996950"/>
                    <a:gd name="T36" fmla="*/ 18 w 1803400"/>
                    <a:gd name="T37" fmla="*/ 282 h 996950"/>
                    <a:gd name="T38" fmla="*/ 24 w 1803400"/>
                    <a:gd name="T39" fmla="*/ 291 h 996950"/>
                    <a:gd name="T40" fmla="*/ 30 w 1803400"/>
                    <a:gd name="T41" fmla="*/ 292 h 996950"/>
                    <a:gd name="T42" fmla="*/ 36 w 1803400"/>
                    <a:gd name="T43" fmla="*/ 286 h 996950"/>
                    <a:gd name="T44" fmla="*/ 42 w 1803400"/>
                    <a:gd name="T45" fmla="*/ 272 h 996950"/>
                    <a:gd name="T46" fmla="*/ 67 w 1803400"/>
                    <a:gd name="T47" fmla="*/ 189 h 996950"/>
                    <a:gd name="T48" fmla="*/ 78 w 1803400"/>
                    <a:gd name="T49" fmla="*/ 162 h 996950"/>
                    <a:gd name="T50" fmla="*/ 92 w 1803400"/>
                    <a:gd name="T51" fmla="*/ 148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47148" name="Freeform 121"/>
                <p:cNvSpPr>
                  <a:spLocks/>
                </p:cNvSpPr>
                <p:nvPr/>
              </p:nvSpPr>
              <p:spPr bwMode="auto">
                <a:xfrm rot="-1536348">
                  <a:off x="6412959" y="1713635"/>
                  <a:ext cx="191028" cy="172036"/>
                </a:xfrm>
                <a:custGeom>
                  <a:avLst/>
                  <a:gdLst>
                    <a:gd name="T0" fmla="*/ 24 w 1803400"/>
                    <a:gd name="T1" fmla="*/ 77 h 996950"/>
                    <a:gd name="T2" fmla="*/ 20 w 1803400"/>
                    <a:gd name="T3" fmla="*/ 69 h 996950"/>
                    <a:gd name="T4" fmla="*/ 17 w 1803400"/>
                    <a:gd name="T5" fmla="*/ 56 h 996950"/>
                    <a:gd name="T6" fmla="*/ 11 w 1803400"/>
                    <a:gd name="T7" fmla="*/ 9 h 996950"/>
                    <a:gd name="T8" fmla="*/ 9 w 1803400"/>
                    <a:gd name="T9" fmla="*/ 3 h 996950"/>
                    <a:gd name="T10" fmla="*/ 8 w 1803400"/>
                    <a:gd name="T11" fmla="*/ 0 h 996950"/>
                    <a:gd name="T12" fmla="*/ 6 w 1803400"/>
                    <a:gd name="T13" fmla="*/ 1 h 996950"/>
                    <a:gd name="T14" fmla="*/ 5 w 1803400"/>
                    <a:gd name="T15" fmla="*/ 5 h 996950"/>
                    <a:gd name="T16" fmla="*/ 3 w 1803400"/>
                    <a:gd name="T17" fmla="*/ 13 h 996950"/>
                    <a:gd name="T18" fmla="*/ 2 w 1803400"/>
                    <a:gd name="T19" fmla="*/ 23 h 996950"/>
                    <a:gd name="T20" fmla="*/ 1 w 1803400"/>
                    <a:gd name="T21" fmla="*/ 38 h 996950"/>
                    <a:gd name="T22" fmla="*/ 0 w 1803400"/>
                    <a:gd name="T23" fmla="*/ 51 h 996950"/>
                    <a:gd name="T24" fmla="*/ 0 w 1803400"/>
                    <a:gd name="T25" fmla="*/ 67 h 996950"/>
                    <a:gd name="T26" fmla="*/ 0 w 1803400"/>
                    <a:gd name="T27" fmla="*/ 82 h 996950"/>
                    <a:gd name="T28" fmla="*/ 0 w 1803400"/>
                    <a:gd name="T29" fmla="*/ 101 h 996950"/>
                    <a:gd name="T30" fmla="*/ 1 w 1803400"/>
                    <a:gd name="T31" fmla="*/ 116 h 996950"/>
                    <a:gd name="T32" fmla="*/ 2 w 1803400"/>
                    <a:gd name="T33" fmla="*/ 129 h 996950"/>
                    <a:gd name="T34" fmla="*/ 3 w 1803400"/>
                    <a:gd name="T35" fmla="*/ 139 h 996950"/>
                    <a:gd name="T36" fmla="*/ 5 w 1803400"/>
                    <a:gd name="T37" fmla="*/ 147 h 996950"/>
                    <a:gd name="T38" fmla="*/ 6 w 1803400"/>
                    <a:gd name="T39" fmla="*/ 152 h 996950"/>
                    <a:gd name="T40" fmla="*/ 8 w 1803400"/>
                    <a:gd name="T41" fmla="*/ 153 h 996950"/>
                    <a:gd name="T42" fmla="*/ 9 w 1803400"/>
                    <a:gd name="T43" fmla="*/ 150 h 996950"/>
                    <a:gd name="T44" fmla="*/ 11 w 1803400"/>
                    <a:gd name="T45" fmla="*/ 142 h 996950"/>
                    <a:gd name="T46" fmla="*/ 18 w 1803400"/>
                    <a:gd name="T47" fmla="*/ 99 h 996950"/>
                    <a:gd name="T48" fmla="*/ 20 w 1803400"/>
                    <a:gd name="T49" fmla="*/ 85 h 996950"/>
                    <a:gd name="T50" fmla="*/ 24 w 1803400"/>
                    <a:gd name="T51" fmla="*/ 77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grpSp>
            <p:nvGrpSpPr>
              <p:cNvPr id="47139" name="Group 112"/>
              <p:cNvGrpSpPr>
                <a:grpSpLocks/>
              </p:cNvGrpSpPr>
              <p:nvPr/>
            </p:nvGrpSpPr>
            <p:grpSpPr bwMode="auto">
              <a:xfrm>
                <a:off x="6924432" y="1211875"/>
                <a:ext cx="331861" cy="215860"/>
                <a:chOff x="6660114" y="1345226"/>
                <a:chExt cx="331861" cy="215860"/>
              </a:xfrm>
            </p:grpSpPr>
            <p:sp>
              <p:nvSpPr>
                <p:cNvPr id="47141" name="Freeform 114"/>
                <p:cNvSpPr>
                  <a:spLocks/>
                </p:cNvSpPr>
                <p:nvPr/>
              </p:nvSpPr>
              <p:spPr bwMode="auto">
                <a:xfrm rot="-1536348">
                  <a:off x="6666212" y="1415355"/>
                  <a:ext cx="206582" cy="132613"/>
                </a:xfrm>
                <a:custGeom>
                  <a:avLst/>
                  <a:gdLst>
                    <a:gd name="T0" fmla="*/ 0 w 1568450"/>
                    <a:gd name="T1" fmla="*/ 35 h 873125"/>
                    <a:gd name="T2" fmla="*/ 9 w 1568450"/>
                    <a:gd name="T3" fmla="*/ 32 h 873125"/>
                    <a:gd name="T4" fmla="*/ 17 w 1568450"/>
                    <a:gd name="T5" fmla="*/ 26 h 873125"/>
                    <a:gd name="T6" fmla="*/ 34 w 1568450"/>
                    <a:gd name="T7" fmla="*/ 4 h 873125"/>
                    <a:gd name="T8" fmla="*/ 38 w 1568450"/>
                    <a:gd name="T9" fmla="*/ 1 h 873125"/>
                    <a:gd name="T10" fmla="*/ 42 w 1568450"/>
                    <a:gd name="T11" fmla="*/ 0 h 873125"/>
                    <a:gd name="T12" fmla="*/ 46 w 1568450"/>
                    <a:gd name="T13" fmla="*/ 0 h 873125"/>
                    <a:gd name="T14" fmla="*/ 50 w 1568450"/>
                    <a:gd name="T15" fmla="*/ 2 h 873125"/>
                    <a:gd name="T16" fmla="*/ 53 w 1568450"/>
                    <a:gd name="T17" fmla="*/ 6 h 873125"/>
                    <a:gd name="T18" fmla="*/ 57 w 1568450"/>
                    <a:gd name="T19" fmla="*/ 10 h 873125"/>
                    <a:gd name="T20" fmla="*/ 59 w 1568450"/>
                    <a:gd name="T21" fmla="*/ 17 h 873125"/>
                    <a:gd name="T22" fmla="*/ 61 w 1568450"/>
                    <a:gd name="T23" fmla="*/ 24 h 873125"/>
                    <a:gd name="T24" fmla="*/ 62 w 1568450"/>
                    <a:gd name="T25" fmla="*/ 32 h 873125"/>
                    <a:gd name="T26" fmla="*/ 62 w 1568450"/>
                    <a:gd name="T27" fmla="*/ 39 h 873125"/>
                    <a:gd name="T28" fmla="*/ 61 w 1568450"/>
                    <a:gd name="T29" fmla="*/ 47 h 873125"/>
                    <a:gd name="T30" fmla="*/ 59 w 1568450"/>
                    <a:gd name="T31" fmla="*/ 53 h 873125"/>
                    <a:gd name="T32" fmla="*/ 57 w 1568450"/>
                    <a:gd name="T33" fmla="*/ 60 h 873125"/>
                    <a:gd name="T34" fmla="*/ 54 w 1568450"/>
                    <a:gd name="T35" fmla="*/ 65 h 873125"/>
                    <a:gd name="T36" fmla="*/ 50 w 1568450"/>
                    <a:gd name="T37" fmla="*/ 68 h 873125"/>
                    <a:gd name="T38" fmla="*/ 46 w 1568450"/>
                    <a:gd name="T39" fmla="*/ 71 h 873125"/>
                    <a:gd name="T40" fmla="*/ 42 w 1568450"/>
                    <a:gd name="T41" fmla="*/ 71 h 873125"/>
                    <a:gd name="T42" fmla="*/ 38 w 1568450"/>
                    <a:gd name="T43" fmla="*/ 70 h 873125"/>
                    <a:gd name="T44" fmla="*/ 34 w 1568450"/>
                    <a:gd name="T45" fmla="*/ 66 h 873125"/>
                    <a:gd name="T46" fmla="*/ 17 w 1568450"/>
                    <a:gd name="T47" fmla="*/ 46 h 873125"/>
                    <a:gd name="T48" fmla="*/ 9 w 1568450"/>
                    <a:gd name="T49" fmla="*/ 39 h 873125"/>
                    <a:gd name="T50" fmla="*/ 0 w 1568450"/>
                    <a:gd name="T51" fmla="*/ 35 h 873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8450"/>
                    <a:gd name="T79" fmla="*/ 0 h 873125"/>
                    <a:gd name="T80" fmla="*/ 1568450 w 1568450"/>
                    <a:gd name="T81" fmla="*/ 873125 h 873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8450" h="873125">
                      <a:moveTo>
                        <a:pt x="0" y="438150"/>
                      </a:moveTo>
                      <a:lnTo>
                        <a:pt x="238125" y="390525"/>
                      </a:lnTo>
                      <a:lnTo>
                        <a:pt x="422275" y="323850"/>
                      </a:lnTo>
                      <a:lnTo>
                        <a:pt x="854075" y="53975"/>
                      </a:lnTo>
                      <a:lnTo>
                        <a:pt x="949325" y="15875"/>
                      </a:lnTo>
                      <a:lnTo>
                        <a:pt x="1054100" y="0"/>
                      </a:lnTo>
                      <a:lnTo>
                        <a:pt x="1149350" y="3175"/>
                      </a:lnTo>
                      <a:lnTo>
                        <a:pt x="1254125" y="28575"/>
                      </a:lnTo>
                      <a:lnTo>
                        <a:pt x="1349375" y="73025"/>
                      </a:lnTo>
                      <a:lnTo>
                        <a:pt x="1425575" y="130175"/>
                      </a:lnTo>
                      <a:lnTo>
                        <a:pt x="1498600" y="206375"/>
                      </a:lnTo>
                      <a:lnTo>
                        <a:pt x="1543050" y="295275"/>
                      </a:lnTo>
                      <a:lnTo>
                        <a:pt x="1565275" y="390525"/>
                      </a:lnTo>
                      <a:lnTo>
                        <a:pt x="1568450" y="482600"/>
                      </a:lnTo>
                      <a:lnTo>
                        <a:pt x="1543050" y="577850"/>
                      </a:lnTo>
                      <a:lnTo>
                        <a:pt x="1498600" y="660400"/>
                      </a:lnTo>
                      <a:lnTo>
                        <a:pt x="1435100" y="742950"/>
                      </a:lnTo>
                      <a:lnTo>
                        <a:pt x="1352550" y="803275"/>
                      </a:lnTo>
                      <a:lnTo>
                        <a:pt x="1266825" y="841375"/>
                      </a:lnTo>
                      <a:lnTo>
                        <a:pt x="1152525" y="873125"/>
                      </a:lnTo>
                      <a:lnTo>
                        <a:pt x="1060450" y="873125"/>
                      </a:lnTo>
                      <a:lnTo>
                        <a:pt x="946150" y="860425"/>
                      </a:lnTo>
                      <a:lnTo>
                        <a:pt x="854075" y="819150"/>
                      </a:lnTo>
                      <a:lnTo>
                        <a:pt x="425450" y="565150"/>
                      </a:lnTo>
                      <a:lnTo>
                        <a:pt x="228600" y="485775"/>
                      </a:lnTo>
                      <a:lnTo>
                        <a:pt x="0" y="4381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47142" name="Freeform 115"/>
                <p:cNvSpPr>
                  <a:spLocks/>
                </p:cNvSpPr>
                <p:nvPr/>
              </p:nvSpPr>
              <p:spPr bwMode="auto">
                <a:xfrm rot="-1536348">
                  <a:off x="6663399" y="1388332"/>
                  <a:ext cx="265963" cy="161064"/>
                </a:xfrm>
                <a:custGeom>
                  <a:avLst/>
                  <a:gdLst>
                    <a:gd name="T0" fmla="*/ 0 w 2019300"/>
                    <a:gd name="T1" fmla="*/ 43 h 1060450"/>
                    <a:gd name="T2" fmla="*/ 13 w 2019300"/>
                    <a:gd name="T3" fmla="*/ 41 h 1060450"/>
                    <a:gd name="T4" fmla="*/ 23 w 2019300"/>
                    <a:gd name="T5" fmla="*/ 34 h 1060450"/>
                    <a:gd name="T6" fmla="*/ 46 w 2019300"/>
                    <a:gd name="T7" fmla="*/ 5 h 1060450"/>
                    <a:gd name="T8" fmla="*/ 51 w 2019300"/>
                    <a:gd name="T9" fmla="*/ 1 h 1060450"/>
                    <a:gd name="T10" fmla="*/ 57 w 2019300"/>
                    <a:gd name="T11" fmla="*/ 0 h 1060450"/>
                    <a:gd name="T12" fmla="*/ 63 w 2019300"/>
                    <a:gd name="T13" fmla="*/ 1 h 1060450"/>
                    <a:gd name="T14" fmla="*/ 68 w 2019300"/>
                    <a:gd name="T15" fmla="*/ 5 h 1060450"/>
                    <a:gd name="T16" fmla="*/ 72 w 2019300"/>
                    <a:gd name="T17" fmla="*/ 11 h 1060450"/>
                    <a:gd name="T18" fmla="*/ 76 w 2019300"/>
                    <a:gd name="T19" fmla="*/ 19 h 1060450"/>
                    <a:gd name="T20" fmla="*/ 78 w 2019300"/>
                    <a:gd name="T21" fmla="*/ 28 h 1060450"/>
                    <a:gd name="T22" fmla="*/ 80 w 2019300"/>
                    <a:gd name="T23" fmla="*/ 38 h 1060450"/>
                    <a:gd name="T24" fmla="*/ 80 w 2019300"/>
                    <a:gd name="T25" fmla="*/ 48 h 1060450"/>
                    <a:gd name="T26" fmla="*/ 79 w 2019300"/>
                    <a:gd name="T27" fmla="*/ 58 h 1060450"/>
                    <a:gd name="T28" fmla="*/ 76 w 2019300"/>
                    <a:gd name="T29" fmla="*/ 67 h 1060450"/>
                    <a:gd name="T30" fmla="*/ 72 w 2019300"/>
                    <a:gd name="T31" fmla="*/ 75 h 1060450"/>
                    <a:gd name="T32" fmla="*/ 68 w 2019300"/>
                    <a:gd name="T33" fmla="*/ 81 h 1060450"/>
                    <a:gd name="T34" fmla="*/ 63 w 2019300"/>
                    <a:gd name="T35" fmla="*/ 84 h 1060450"/>
                    <a:gd name="T36" fmla="*/ 57 w 2019300"/>
                    <a:gd name="T37" fmla="*/ 86 h 1060450"/>
                    <a:gd name="T38" fmla="*/ 51 w 2019300"/>
                    <a:gd name="T39" fmla="*/ 84 h 1060450"/>
                    <a:gd name="T40" fmla="*/ 46 w 2019300"/>
                    <a:gd name="T41" fmla="*/ 81 h 1060450"/>
                    <a:gd name="T42" fmla="*/ 23 w 2019300"/>
                    <a:gd name="T43" fmla="*/ 53 h 1060450"/>
                    <a:gd name="T44" fmla="*/ 13 w 2019300"/>
                    <a:gd name="T45" fmla="*/ 46 h 1060450"/>
                    <a:gd name="T46" fmla="*/ 0 w 2019300"/>
                    <a:gd name="T47" fmla="*/ 43 h 10604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9300"/>
                    <a:gd name="T73" fmla="*/ 0 h 1060450"/>
                    <a:gd name="T74" fmla="*/ 2019300 w 2019300"/>
                    <a:gd name="T75" fmla="*/ 1060450 h 10604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9300" h="1060450">
                      <a:moveTo>
                        <a:pt x="0" y="530225"/>
                      </a:moveTo>
                      <a:lnTo>
                        <a:pt x="317500" y="501650"/>
                      </a:lnTo>
                      <a:lnTo>
                        <a:pt x="584200" y="415925"/>
                      </a:lnTo>
                      <a:lnTo>
                        <a:pt x="1168400" y="60325"/>
                      </a:lnTo>
                      <a:lnTo>
                        <a:pt x="1292225" y="12700"/>
                      </a:lnTo>
                      <a:lnTo>
                        <a:pt x="1435100" y="0"/>
                      </a:lnTo>
                      <a:lnTo>
                        <a:pt x="1577975" y="15875"/>
                      </a:lnTo>
                      <a:lnTo>
                        <a:pt x="1708150" y="60325"/>
                      </a:lnTo>
                      <a:lnTo>
                        <a:pt x="1825625" y="136525"/>
                      </a:lnTo>
                      <a:lnTo>
                        <a:pt x="1917700" y="228600"/>
                      </a:lnTo>
                      <a:lnTo>
                        <a:pt x="1978025" y="342900"/>
                      </a:lnTo>
                      <a:lnTo>
                        <a:pt x="2016125" y="466725"/>
                      </a:lnTo>
                      <a:cubicBezTo>
                        <a:pt x="2017183" y="506942"/>
                        <a:pt x="2018242" y="547158"/>
                        <a:pt x="2019300" y="587375"/>
                      </a:cubicBezTo>
                      <a:lnTo>
                        <a:pt x="1984375" y="720725"/>
                      </a:lnTo>
                      <a:lnTo>
                        <a:pt x="1917700" y="835025"/>
                      </a:lnTo>
                      <a:lnTo>
                        <a:pt x="1828800" y="923925"/>
                      </a:lnTo>
                      <a:lnTo>
                        <a:pt x="1714500" y="996950"/>
                      </a:lnTo>
                      <a:lnTo>
                        <a:pt x="1577975" y="1041400"/>
                      </a:lnTo>
                      <a:lnTo>
                        <a:pt x="1435100" y="1060450"/>
                      </a:lnTo>
                      <a:lnTo>
                        <a:pt x="1298575" y="1044575"/>
                      </a:lnTo>
                      <a:lnTo>
                        <a:pt x="1165225" y="996950"/>
                      </a:lnTo>
                      <a:lnTo>
                        <a:pt x="577850" y="650875"/>
                      </a:lnTo>
                      <a:lnTo>
                        <a:pt x="314325" y="565150"/>
                      </a:lnTo>
                      <a:lnTo>
                        <a:pt x="0" y="5302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47143" name="Freeform 116"/>
                <p:cNvSpPr>
                  <a:spLocks/>
                </p:cNvSpPr>
                <p:nvPr/>
              </p:nvSpPr>
              <p:spPr bwMode="auto">
                <a:xfrm rot="-1536348">
                  <a:off x="6692323" y="1450821"/>
                  <a:ext cx="127829" cy="73806"/>
                </a:xfrm>
                <a:custGeom>
                  <a:avLst/>
                  <a:gdLst>
                    <a:gd name="T0" fmla="*/ 0 w 1568450"/>
                    <a:gd name="T1" fmla="*/ 2 h 873125"/>
                    <a:gd name="T2" fmla="*/ 1 w 1568450"/>
                    <a:gd name="T3" fmla="*/ 2 h 873125"/>
                    <a:gd name="T4" fmla="*/ 2 w 1568450"/>
                    <a:gd name="T5" fmla="*/ 1 h 873125"/>
                    <a:gd name="T6" fmla="*/ 3 w 1568450"/>
                    <a:gd name="T7" fmla="*/ 0 h 873125"/>
                    <a:gd name="T8" fmla="*/ 3 w 1568450"/>
                    <a:gd name="T9" fmla="*/ 0 h 873125"/>
                    <a:gd name="T10" fmla="*/ 4 w 1568450"/>
                    <a:gd name="T11" fmla="*/ 0 h 873125"/>
                    <a:gd name="T12" fmla="*/ 4 w 1568450"/>
                    <a:gd name="T13" fmla="*/ 0 h 873125"/>
                    <a:gd name="T14" fmla="*/ 4 w 1568450"/>
                    <a:gd name="T15" fmla="*/ 0 h 873125"/>
                    <a:gd name="T16" fmla="*/ 5 w 1568450"/>
                    <a:gd name="T17" fmla="*/ 0 h 873125"/>
                    <a:gd name="T18" fmla="*/ 5 w 1568450"/>
                    <a:gd name="T19" fmla="*/ 1 h 873125"/>
                    <a:gd name="T20" fmla="*/ 5 w 1568450"/>
                    <a:gd name="T21" fmla="*/ 1 h 873125"/>
                    <a:gd name="T22" fmla="*/ 6 w 1568450"/>
                    <a:gd name="T23" fmla="*/ 1 h 873125"/>
                    <a:gd name="T24" fmla="*/ 6 w 1568450"/>
                    <a:gd name="T25" fmla="*/ 2 h 873125"/>
                    <a:gd name="T26" fmla="*/ 6 w 1568450"/>
                    <a:gd name="T27" fmla="*/ 2 h 873125"/>
                    <a:gd name="T28" fmla="*/ 6 w 1568450"/>
                    <a:gd name="T29" fmla="*/ 3 h 873125"/>
                    <a:gd name="T30" fmla="*/ 5 w 1568450"/>
                    <a:gd name="T31" fmla="*/ 3 h 873125"/>
                    <a:gd name="T32" fmla="*/ 5 w 1568450"/>
                    <a:gd name="T33" fmla="*/ 3 h 873125"/>
                    <a:gd name="T34" fmla="*/ 5 w 1568450"/>
                    <a:gd name="T35" fmla="*/ 3 h 873125"/>
                    <a:gd name="T36" fmla="*/ 5 w 1568450"/>
                    <a:gd name="T37" fmla="*/ 4 h 873125"/>
                    <a:gd name="T38" fmla="*/ 4 w 1568450"/>
                    <a:gd name="T39" fmla="*/ 4 h 873125"/>
                    <a:gd name="T40" fmla="*/ 4 w 1568450"/>
                    <a:gd name="T41" fmla="*/ 4 h 873125"/>
                    <a:gd name="T42" fmla="*/ 3 w 1568450"/>
                    <a:gd name="T43" fmla="*/ 4 h 873125"/>
                    <a:gd name="T44" fmla="*/ 3 w 1568450"/>
                    <a:gd name="T45" fmla="*/ 4 h 873125"/>
                    <a:gd name="T46" fmla="*/ 2 w 1568450"/>
                    <a:gd name="T47" fmla="*/ 2 h 873125"/>
                    <a:gd name="T48" fmla="*/ 1 w 1568450"/>
                    <a:gd name="T49" fmla="*/ 2 h 873125"/>
                    <a:gd name="T50" fmla="*/ 0 w 1568450"/>
                    <a:gd name="T51" fmla="*/ 2 h 873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8450"/>
                    <a:gd name="T79" fmla="*/ 0 h 873125"/>
                    <a:gd name="T80" fmla="*/ 1568450 w 1568450"/>
                    <a:gd name="T81" fmla="*/ 873125 h 873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8450" h="873125">
                      <a:moveTo>
                        <a:pt x="0" y="438150"/>
                      </a:moveTo>
                      <a:lnTo>
                        <a:pt x="238125" y="390525"/>
                      </a:lnTo>
                      <a:lnTo>
                        <a:pt x="422275" y="323850"/>
                      </a:lnTo>
                      <a:lnTo>
                        <a:pt x="854075" y="53975"/>
                      </a:lnTo>
                      <a:lnTo>
                        <a:pt x="949325" y="15875"/>
                      </a:lnTo>
                      <a:lnTo>
                        <a:pt x="1054100" y="0"/>
                      </a:lnTo>
                      <a:lnTo>
                        <a:pt x="1149350" y="3175"/>
                      </a:lnTo>
                      <a:lnTo>
                        <a:pt x="1254125" y="28575"/>
                      </a:lnTo>
                      <a:lnTo>
                        <a:pt x="1349375" y="73025"/>
                      </a:lnTo>
                      <a:lnTo>
                        <a:pt x="1425575" y="130175"/>
                      </a:lnTo>
                      <a:lnTo>
                        <a:pt x="1498600" y="206375"/>
                      </a:lnTo>
                      <a:lnTo>
                        <a:pt x="1543050" y="295275"/>
                      </a:lnTo>
                      <a:lnTo>
                        <a:pt x="1565275" y="390525"/>
                      </a:lnTo>
                      <a:lnTo>
                        <a:pt x="1568450" y="482600"/>
                      </a:lnTo>
                      <a:lnTo>
                        <a:pt x="1543050" y="577850"/>
                      </a:lnTo>
                      <a:lnTo>
                        <a:pt x="1498600" y="660400"/>
                      </a:lnTo>
                      <a:lnTo>
                        <a:pt x="1435100" y="742950"/>
                      </a:lnTo>
                      <a:lnTo>
                        <a:pt x="1352550" y="803275"/>
                      </a:lnTo>
                      <a:lnTo>
                        <a:pt x="1266825" y="841375"/>
                      </a:lnTo>
                      <a:lnTo>
                        <a:pt x="1152525" y="873125"/>
                      </a:lnTo>
                      <a:lnTo>
                        <a:pt x="1060450" y="873125"/>
                      </a:lnTo>
                      <a:lnTo>
                        <a:pt x="946150" y="860425"/>
                      </a:lnTo>
                      <a:lnTo>
                        <a:pt x="854075" y="819150"/>
                      </a:lnTo>
                      <a:lnTo>
                        <a:pt x="425450" y="565150"/>
                      </a:lnTo>
                      <a:lnTo>
                        <a:pt x="228600" y="485775"/>
                      </a:lnTo>
                      <a:lnTo>
                        <a:pt x="0" y="4381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47144" name="Freeform 117"/>
                <p:cNvSpPr>
                  <a:spLocks/>
                </p:cNvSpPr>
                <p:nvPr/>
              </p:nvSpPr>
              <p:spPr bwMode="auto">
                <a:xfrm rot="-1536348">
                  <a:off x="6660114" y="1345226"/>
                  <a:ext cx="331861" cy="215860"/>
                </a:xfrm>
                <a:custGeom>
                  <a:avLst/>
                  <a:gdLst>
                    <a:gd name="T0" fmla="*/ 0 w 2019300"/>
                    <a:gd name="T1" fmla="*/ 185 h 1060450"/>
                    <a:gd name="T2" fmla="*/ 38 w 2019300"/>
                    <a:gd name="T3" fmla="*/ 175 h 1060450"/>
                    <a:gd name="T4" fmla="*/ 70 w 2019300"/>
                    <a:gd name="T5" fmla="*/ 145 h 1060450"/>
                    <a:gd name="T6" fmla="*/ 140 w 2019300"/>
                    <a:gd name="T7" fmla="*/ 21 h 1060450"/>
                    <a:gd name="T8" fmla="*/ 155 w 2019300"/>
                    <a:gd name="T9" fmla="*/ 4 h 1060450"/>
                    <a:gd name="T10" fmla="*/ 172 w 2019300"/>
                    <a:gd name="T11" fmla="*/ 0 h 1060450"/>
                    <a:gd name="T12" fmla="*/ 189 w 2019300"/>
                    <a:gd name="T13" fmla="*/ 5 h 1060450"/>
                    <a:gd name="T14" fmla="*/ 205 w 2019300"/>
                    <a:gd name="T15" fmla="*/ 21 h 1060450"/>
                    <a:gd name="T16" fmla="*/ 219 w 2019300"/>
                    <a:gd name="T17" fmla="*/ 48 h 1060450"/>
                    <a:gd name="T18" fmla="*/ 230 w 2019300"/>
                    <a:gd name="T19" fmla="*/ 80 h 1060450"/>
                    <a:gd name="T20" fmla="*/ 237 w 2019300"/>
                    <a:gd name="T21" fmla="*/ 120 h 1060450"/>
                    <a:gd name="T22" fmla="*/ 242 w 2019300"/>
                    <a:gd name="T23" fmla="*/ 163 h 1060450"/>
                    <a:gd name="T24" fmla="*/ 242 w 2019300"/>
                    <a:gd name="T25" fmla="*/ 205 h 1060450"/>
                    <a:gd name="T26" fmla="*/ 238 w 2019300"/>
                    <a:gd name="T27" fmla="*/ 252 h 1060450"/>
                    <a:gd name="T28" fmla="*/ 230 w 2019300"/>
                    <a:gd name="T29" fmla="*/ 292 h 1060450"/>
                    <a:gd name="T30" fmla="*/ 219 w 2019300"/>
                    <a:gd name="T31" fmla="*/ 323 h 1060450"/>
                    <a:gd name="T32" fmla="*/ 206 w 2019300"/>
                    <a:gd name="T33" fmla="*/ 348 h 1060450"/>
                    <a:gd name="T34" fmla="*/ 189 w 2019300"/>
                    <a:gd name="T35" fmla="*/ 364 h 1060450"/>
                    <a:gd name="T36" fmla="*/ 172 w 2019300"/>
                    <a:gd name="T37" fmla="*/ 371 h 1060450"/>
                    <a:gd name="T38" fmla="*/ 156 w 2019300"/>
                    <a:gd name="T39" fmla="*/ 365 h 1060450"/>
                    <a:gd name="T40" fmla="*/ 140 w 2019300"/>
                    <a:gd name="T41" fmla="*/ 348 h 1060450"/>
                    <a:gd name="T42" fmla="*/ 69 w 2019300"/>
                    <a:gd name="T43" fmla="*/ 228 h 1060450"/>
                    <a:gd name="T44" fmla="*/ 38 w 2019300"/>
                    <a:gd name="T45" fmla="*/ 197 h 1060450"/>
                    <a:gd name="T46" fmla="*/ 0 w 2019300"/>
                    <a:gd name="T47" fmla="*/ 185 h 10604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9300"/>
                    <a:gd name="T73" fmla="*/ 0 h 1060450"/>
                    <a:gd name="T74" fmla="*/ 2019300 w 2019300"/>
                    <a:gd name="T75" fmla="*/ 1060450 h 10604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9300" h="1060450">
                      <a:moveTo>
                        <a:pt x="0" y="530225"/>
                      </a:moveTo>
                      <a:lnTo>
                        <a:pt x="317500" y="501650"/>
                      </a:lnTo>
                      <a:lnTo>
                        <a:pt x="584200" y="415925"/>
                      </a:lnTo>
                      <a:lnTo>
                        <a:pt x="1168400" y="60325"/>
                      </a:lnTo>
                      <a:lnTo>
                        <a:pt x="1292225" y="12700"/>
                      </a:lnTo>
                      <a:lnTo>
                        <a:pt x="1435100" y="0"/>
                      </a:lnTo>
                      <a:lnTo>
                        <a:pt x="1577975" y="15875"/>
                      </a:lnTo>
                      <a:lnTo>
                        <a:pt x="1708150" y="60325"/>
                      </a:lnTo>
                      <a:lnTo>
                        <a:pt x="1825625" y="136525"/>
                      </a:lnTo>
                      <a:lnTo>
                        <a:pt x="1917700" y="228600"/>
                      </a:lnTo>
                      <a:lnTo>
                        <a:pt x="1978025" y="342900"/>
                      </a:lnTo>
                      <a:lnTo>
                        <a:pt x="2016125" y="466725"/>
                      </a:lnTo>
                      <a:cubicBezTo>
                        <a:pt x="2017183" y="506942"/>
                        <a:pt x="2018242" y="547158"/>
                        <a:pt x="2019300" y="587375"/>
                      </a:cubicBezTo>
                      <a:lnTo>
                        <a:pt x="1984375" y="720725"/>
                      </a:lnTo>
                      <a:lnTo>
                        <a:pt x="1917700" y="835025"/>
                      </a:lnTo>
                      <a:lnTo>
                        <a:pt x="1828800" y="923925"/>
                      </a:lnTo>
                      <a:lnTo>
                        <a:pt x="1714500" y="996950"/>
                      </a:lnTo>
                      <a:lnTo>
                        <a:pt x="1577975" y="1041400"/>
                      </a:lnTo>
                      <a:lnTo>
                        <a:pt x="1435100" y="1060450"/>
                      </a:lnTo>
                      <a:lnTo>
                        <a:pt x="1298575" y="1044575"/>
                      </a:lnTo>
                      <a:lnTo>
                        <a:pt x="1165225" y="996950"/>
                      </a:lnTo>
                      <a:lnTo>
                        <a:pt x="577850" y="650875"/>
                      </a:lnTo>
                      <a:lnTo>
                        <a:pt x="314325" y="565150"/>
                      </a:lnTo>
                      <a:lnTo>
                        <a:pt x="0" y="5302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cxnSp>
            <p:nvCxnSpPr>
              <p:cNvPr id="47140" name="Straight Connector 113"/>
              <p:cNvCxnSpPr>
                <a:cxnSpLocks noChangeShapeType="1"/>
              </p:cNvCxnSpPr>
              <p:nvPr/>
            </p:nvCxnSpPr>
            <p:spPr bwMode="auto">
              <a:xfrm flipV="1">
                <a:off x="6441975" y="1378636"/>
                <a:ext cx="526294" cy="277076"/>
              </a:xfrm>
              <a:prstGeom prst="line">
                <a:avLst/>
              </a:prstGeom>
              <a:noFill/>
              <a:ln w="28575">
                <a:solidFill>
                  <a:srgbClr val="5F1FBD"/>
                </a:solidFill>
                <a:round/>
                <a:headEnd/>
                <a:tailEnd/>
              </a:ln>
              <a:extLst>
                <a:ext uri="{909E8E84-426E-40dd-AFC4-6F175D3DCCD1}">
                  <a14:hiddenFill xmlns:a14="http://schemas.microsoft.com/office/drawing/2010/main">
                    <a:noFill/>
                  </a14:hiddenFill>
                </a:ext>
              </a:extLst>
            </p:spPr>
          </p:cxnSp>
        </p:grpSp>
        <p:grpSp>
          <p:nvGrpSpPr>
            <p:cNvPr id="47133" name="Group 106"/>
            <p:cNvGrpSpPr>
              <a:grpSpLocks/>
            </p:cNvGrpSpPr>
            <p:nvPr/>
          </p:nvGrpSpPr>
          <p:grpSpPr bwMode="auto">
            <a:xfrm>
              <a:off x="6882367" y="532275"/>
              <a:ext cx="1026322" cy="646971"/>
              <a:chOff x="6882367" y="189339"/>
              <a:chExt cx="1026322" cy="646971"/>
            </a:xfrm>
          </p:grpSpPr>
          <p:grpSp>
            <p:nvGrpSpPr>
              <p:cNvPr id="47135" name="Group 108"/>
              <p:cNvGrpSpPr>
                <a:grpSpLocks/>
              </p:cNvGrpSpPr>
              <p:nvPr/>
            </p:nvGrpSpPr>
            <p:grpSpPr bwMode="auto">
              <a:xfrm>
                <a:off x="6882367" y="466570"/>
                <a:ext cx="752029" cy="369740"/>
                <a:chOff x="6591855" y="1166657"/>
                <a:chExt cx="752029" cy="369740"/>
              </a:xfrm>
            </p:grpSpPr>
            <p:sp>
              <p:nvSpPr>
                <p:cNvPr id="98" name="Arc 97"/>
                <p:cNvSpPr/>
                <p:nvPr/>
              </p:nvSpPr>
              <p:spPr>
                <a:xfrm rot="20015699">
                  <a:off x="6687587" y="1342064"/>
                  <a:ext cx="654177" cy="193944"/>
                </a:xfrm>
                <a:prstGeom prst="arc">
                  <a:avLst/>
                </a:prstGeom>
                <a:ln>
                  <a:solidFill>
                    <a:srgbClr val="4A7EB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defRPr/>
                  </a:pPr>
                  <a:endParaRPr lang="en-US"/>
                </a:p>
              </p:txBody>
            </p:sp>
            <p:sp>
              <p:nvSpPr>
                <p:cNvPr id="99" name="Arc 98"/>
                <p:cNvSpPr/>
                <p:nvPr/>
              </p:nvSpPr>
              <p:spPr>
                <a:xfrm rot="19840219" flipV="1">
                  <a:off x="6587395" y="1163613"/>
                  <a:ext cx="652589" cy="192354"/>
                </a:xfrm>
                <a:prstGeom prst="arc">
                  <a:avLst/>
                </a:prstGeom>
                <a:ln>
                  <a:solidFill>
                    <a:srgbClr val="4A7EB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defRPr/>
                  </a:pPr>
                  <a:endParaRPr lang="en-US"/>
                </a:p>
              </p:txBody>
            </p:sp>
          </p:grpSp>
          <p:sp>
            <p:nvSpPr>
              <p:cNvPr id="96" name="Oval 95"/>
              <p:cNvSpPr/>
              <p:nvPr/>
            </p:nvSpPr>
            <p:spPr>
              <a:xfrm>
                <a:off x="7486332" y="189339"/>
                <a:ext cx="422357" cy="42127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sp>
        <p:nvSpPr>
          <p:cNvPr id="63" name="Rounded Rectangle 62"/>
          <p:cNvSpPr/>
          <p:nvPr/>
        </p:nvSpPr>
        <p:spPr bwMode="auto">
          <a:xfrm rot="20968861">
            <a:off x="3003867" y="5919535"/>
            <a:ext cx="485359" cy="108984"/>
          </a:xfrm>
          <a:prstGeom prst="roundRect">
            <a:avLst/>
          </a:prstGeom>
          <a:noFill/>
          <a:ln w="63500" cmpd="sng">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7" name="Date Placeholder 6"/>
          <p:cNvSpPr>
            <a:spLocks noGrp="1"/>
          </p:cNvSpPr>
          <p:nvPr>
            <p:ph type="dt" sz="half" idx="10"/>
          </p:nvPr>
        </p:nvSpPr>
        <p:spPr/>
        <p:txBody>
          <a:bodyPr/>
          <a:lstStyle/>
          <a:p>
            <a:r>
              <a:rPr lang="en-US" smtClean="0"/>
              <a:t>March 7, 2014</a:t>
            </a:r>
            <a:endParaRPr lang="en-US"/>
          </a:p>
        </p:txBody>
      </p:sp>
      <p:sp>
        <p:nvSpPr>
          <p:cNvPr id="11" name="Footer Placeholder 10"/>
          <p:cNvSpPr>
            <a:spLocks noGrp="1"/>
          </p:cNvSpPr>
          <p:nvPr>
            <p:ph type="ftr" sz="quarter" idx="11"/>
          </p:nvPr>
        </p:nvSpPr>
        <p:spPr/>
        <p:txBody>
          <a:bodyPr/>
          <a:lstStyle/>
          <a:p>
            <a:r>
              <a:rPr lang="en-US" smtClean="0"/>
              <a:t>Cornell University:  LEPP Journal Club</a:t>
            </a:r>
            <a:endParaRPr lang="en-US"/>
          </a:p>
        </p:txBody>
      </p:sp>
    </p:spTree>
    <p:extLst>
      <p:ext uri="{BB962C8B-B14F-4D97-AF65-F5344CB8AC3E}">
        <p14:creationId xmlns:p14="http://schemas.microsoft.com/office/powerpoint/2010/main" val="189179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25"/>
                                        </p:tgtEl>
                                        <p:attrNameLst>
                                          <p:attrName>style.visibility</p:attrName>
                                        </p:attrNameLst>
                                      </p:cBhvr>
                                      <p:to>
                                        <p:strVal val="visible"/>
                                      </p:to>
                                    </p:set>
                                    <p:anim calcmode="lin" valueType="num">
                                      <p:cBhvr additive="base">
                                        <p:cTn id="7" dur="500" fill="hold"/>
                                        <p:tgtEl>
                                          <p:spTgt spid="47125"/>
                                        </p:tgtEl>
                                        <p:attrNameLst>
                                          <p:attrName>ppt_x</p:attrName>
                                        </p:attrNameLst>
                                      </p:cBhvr>
                                      <p:tavLst>
                                        <p:tav tm="0">
                                          <p:val>
                                            <p:strVal val="#ppt_x"/>
                                          </p:val>
                                        </p:tav>
                                        <p:tav tm="100000">
                                          <p:val>
                                            <p:strVal val="#ppt_x"/>
                                          </p:val>
                                        </p:tav>
                                      </p:tavLst>
                                    </p:anim>
                                    <p:anim calcmode="lin" valueType="num">
                                      <p:cBhvr additive="base">
                                        <p:cTn id="8" dur="500" fill="hold"/>
                                        <p:tgtEl>
                                          <p:spTgt spid="471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ppt_x"/>
                                          </p:val>
                                        </p:tav>
                                        <p:tav tm="100000">
                                          <p:val>
                                            <p:strVal val="#ppt_x"/>
                                          </p:val>
                                        </p:tav>
                                      </p:tavLst>
                                    </p:anim>
                                    <p:anim calcmode="lin" valueType="num">
                                      <p:cBhvr additive="base">
                                        <p:cTn id="12" dur="500" fill="hold"/>
                                        <p:tgtEl>
                                          <p:spTgt spid="7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2"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March 7, 2014</a:t>
            </a:r>
            <a:endParaRPr lang="en-US"/>
          </a:p>
        </p:txBody>
      </p:sp>
      <p:sp>
        <p:nvSpPr>
          <p:cNvPr id="3" name="Footer Placeholder 2"/>
          <p:cNvSpPr>
            <a:spLocks noGrp="1"/>
          </p:cNvSpPr>
          <p:nvPr>
            <p:ph type="ftr" sz="quarter" idx="11"/>
          </p:nvPr>
        </p:nvSpPr>
        <p:spPr/>
        <p:txBody>
          <a:bodyPr/>
          <a:lstStyle/>
          <a:p>
            <a:r>
              <a:rPr lang="en-US" smtClean="0"/>
              <a:t>Cornell University:  LEPP Journal Club</a:t>
            </a:r>
            <a:endParaRPr lang="en-US"/>
          </a:p>
        </p:txBody>
      </p:sp>
      <p:sp>
        <p:nvSpPr>
          <p:cNvPr id="4" name="Slide Number Placeholder 3"/>
          <p:cNvSpPr>
            <a:spLocks noGrp="1"/>
          </p:cNvSpPr>
          <p:nvPr>
            <p:ph type="sldNum" sz="quarter" idx="12"/>
          </p:nvPr>
        </p:nvSpPr>
        <p:spPr/>
        <p:txBody>
          <a:bodyPr/>
          <a:lstStyle/>
          <a:p>
            <a:fld id="{98817235-C917-8F48-A936-FEF3725D9AF4}" type="slidenum">
              <a:rPr lang="en-US" smtClean="0"/>
              <a:t>33</a:t>
            </a:fld>
            <a:endParaRPr lang="en-US"/>
          </a:p>
        </p:txBody>
      </p:sp>
      <p:grpSp>
        <p:nvGrpSpPr>
          <p:cNvPr id="5" name="Group 4"/>
          <p:cNvGrpSpPr/>
          <p:nvPr/>
        </p:nvGrpSpPr>
        <p:grpSpPr>
          <a:xfrm>
            <a:off x="-17880" y="-349114"/>
            <a:ext cx="9136249" cy="7485063"/>
            <a:chOff x="0" y="-117259"/>
            <a:chExt cx="9136249" cy="6976847"/>
          </a:xfrm>
        </p:grpSpPr>
        <p:sp>
          <p:nvSpPr>
            <p:cNvPr id="6" name="Rectangle 5"/>
            <p:cNvSpPr/>
            <p:nvPr/>
          </p:nvSpPr>
          <p:spPr>
            <a:xfrm>
              <a:off x="0" y="1588"/>
              <a:ext cx="3073161" cy="6858000"/>
            </a:xfrm>
            <a:prstGeom prst="rect">
              <a:avLst/>
            </a:prstGeom>
            <a:solidFill>
              <a:srgbClr val="1010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63088" y="-1244"/>
              <a:ext cx="3073161" cy="6858000"/>
            </a:xfrm>
            <a:prstGeom prst="rect">
              <a:avLst/>
            </a:prstGeom>
            <a:solidFill>
              <a:srgbClr val="1010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162944" y="-117259"/>
              <a:ext cx="6947866" cy="6934200"/>
              <a:chOff x="2997997" y="199390"/>
              <a:chExt cx="5634049" cy="6233477"/>
            </a:xfrm>
          </p:grpSpPr>
          <p:pic>
            <p:nvPicPr>
              <p:cNvPr id="9" name="Picture 8" descr="Muon_collider_site_map_072409.pdf"/>
              <p:cNvPicPr>
                <a:picLocks noChangeAspect="1"/>
              </p:cNvPicPr>
              <p:nvPr/>
            </p:nvPicPr>
            <p:blipFill rotWithShape="1">
              <a:blip r:embed="rId2">
                <a:extLst>
                  <a:ext uri="{28A0092B-C50C-407E-A947-70E740481C1C}">
                    <a14:useLocalDpi xmlns:a14="http://schemas.microsoft.com/office/drawing/2010/main" val="0"/>
                  </a:ext>
                </a:extLst>
              </a:blip>
              <a:srcRect l="32349" t="4446" r="4314" b="6160"/>
              <a:stretch/>
            </p:blipFill>
            <p:spPr>
              <a:xfrm>
                <a:off x="3010869" y="199390"/>
                <a:ext cx="5621177" cy="6233477"/>
              </a:xfrm>
              <a:prstGeom prst="rect">
                <a:avLst/>
              </a:prstGeom>
            </p:spPr>
          </p:pic>
          <p:sp>
            <p:nvSpPr>
              <p:cNvPr id="10" name="Rectangle 9"/>
              <p:cNvSpPr/>
              <p:nvPr/>
            </p:nvSpPr>
            <p:spPr>
              <a:xfrm>
                <a:off x="2997997" y="304800"/>
                <a:ext cx="750602" cy="774700"/>
              </a:xfrm>
              <a:prstGeom prst="rect">
                <a:avLst/>
              </a:prstGeom>
              <a:solidFill>
                <a:srgbClr val="1010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1" name="Rounded Rectangle 10"/>
          <p:cNvSpPr/>
          <p:nvPr/>
        </p:nvSpPr>
        <p:spPr>
          <a:xfrm>
            <a:off x="4856136" y="76200"/>
            <a:ext cx="4248451" cy="1333500"/>
          </a:xfrm>
          <a:prstGeom prst="roundRect">
            <a:avLst/>
          </a:prstGeom>
          <a:gradFill>
            <a:gsLst>
              <a:gs pos="0">
                <a:schemeClr val="bg2">
                  <a:lumMod val="10000"/>
                </a:schemeClr>
              </a:gs>
              <a:gs pos="100000">
                <a:schemeClr val="bg2">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 Potential Muon Accelerator Complex at Fermilab:</a:t>
            </a:r>
            <a:br>
              <a:rPr lang="en-US" sz="2400" dirty="0" smtClean="0"/>
            </a:br>
            <a:r>
              <a:rPr lang="en-US" sz="1050" dirty="0" smtClean="0"/>
              <a:t> </a:t>
            </a:r>
            <a:endParaRPr lang="en-US" sz="2400" dirty="0">
              <a:ea typeface="Wingdings"/>
              <a:cs typeface="Wingdings"/>
              <a:sym typeface="Wingdings"/>
            </a:endParaRPr>
          </a:p>
          <a:p>
            <a:pPr algn="ctr"/>
            <a:r>
              <a:rPr lang="en-US" sz="2400" dirty="0" smtClean="0">
                <a:latin typeface="Wingdings"/>
                <a:ea typeface="Wingdings"/>
                <a:cs typeface="Wingdings"/>
                <a:sym typeface="Wingdings"/>
              </a:rPr>
              <a:t></a:t>
            </a:r>
            <a:r>
              <a:rPr lang="en-US" sz="2400" dirty="0" smtClean="0">
                <a:ea typeface="Wingdings"/>
                <a:cs typeface="Wingdings"/>
                <a:sym typeface="Wingdings"/>
              </a:rPr>
              <a:t> Multi-TeV Collider</a:t>
            </a:r>
          </a:p>
        </p:txBody>
      </p:sp>
      <p:grpSp>
        <p:nvGrpSpPr>
          <p:cNvPr id="128" name="Group 127"/>
          <p:cNvGrpSpPr/>
          <p:nvPr/>
        </p:nvGrpSpPr>
        <p:grpSpPr>
          <a:xfrm>
            <a:off x="2929896" y="3847784"/>
            <a:ext cx="2182429" cy="1740472"/>
            <a:chOff x="2929896" y="3847784"/>
            <a:chExt cx="2182429" cy="1740472"/>
          </a:xfrm>
        </p:grpSpPr>
        <p:sp>
          <p:nvSpPr>
            <p:cNvPr id="12" name="Rectangle 11"/>
            <p:cNvSpPr/>
            <p:nvPr/>
          </p:nvSpPr>
          <p:spPr>
            <a:xfrm>
              <a:off x="3615267" y="4897998"/>
              <a:ext cx="558799" cy="131731"/>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b="1" dirty="0" smtClean="0">
                  <a:solidFill>
                    <a:srgbClr val="0EA736"/>
                  </a:solidFill>
                </a:rPr>
                <a:t>SC Linac</a:t>
              </a:r>
              <a:endParaRPr lang="en-US" sz="900" b="1" dirty="0">
                <a:solidFill>
                  <a:srgbClr val="0EA736"/>
                </a:solidFill>
              </a:endParaRPr>
            </a:p>
          </p:txBody>
        </p:sp>
        <p:sp>
          <p:nvSpPr>
            <p:cNvPr id="117" name="Oval 116"/>
            <p:cNvSpPr>
              <a:spLocks/>
            </p:cNvSpPr>
            <p:nvPr/>
          </p:nvSpPr>
          <p:spPr>
            <a:xfrm rot="17118312">
              <a:off x="3231188" y="3842352"/>
              <a:ext cx="1433260" cy="2035843"/>
            </a:xfrm>
            <a:prstGeom prst="ellipse">
              <a:avLst/>
            </a:prstGeom>
            <a:solidFill>
              <a:srgbClr val="1818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a:spLocks/>
            </p:cNvSpPr>
            <p:nvPr/>
          </p:nvSpPr>
          <p:spPr>
            <a:xfrm rot="14298785">
              <a:off x="3289088" y="3731679"/>
              <a:ext cx="433557" cy="1020261"/>
            </a:xfrm>
            <a:prstGeom prst="ellipse">
              <a:avLst/>
            </a:prstGeom>
            <a:solidFill>
              <a:srgbClr val="1818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p:cNvSpPr>
            <p:nvPr/>
          </p:nvSpPr>
          <p:spPr>
            <a:xfrm rot="14298785">
              <a:off x="2832449" y="4962355"/>
              <a:ext cx="611958" cy="335043"/>
            </a:xfrm>
            <a:prstGeom prst="ellipse">
              <a:avLst/>
            </a:prstGeom>
            <a:solidFill>
              <a:srgbClr val="1818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a:spLocks/>
            </p:cNvSpPr>
            <p:nvPr/>
          </p:nvSpPr>
          <p:spPr>
            <a:xfrm rot="17653618">
              <a:off x="4429473" y="5034314"/>
              <a:ext cx="611958" cy="335043"/>
            </a:xfrm>
            <a:prstGeom prst="ellipse">
              <a:avLst/>
            </a:prstGeom>
            <a:solidFill>
              <a:srgbClr val="1818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a:spLocks/>
            </p:cNvSpPr>
            <p:nvPr/>
          </p:nvSpPr>
          <p:spPr>
            <a:xfrm rot="14298785">
              <a:off x="3051524" y="5114755"/>
              <a:ext cx="611958" cy="335043"/>
            </a:xfrm>
            <a:prstGeom prst="ellipse">
              <a:avLst/>
            </a:prstGeom>
            <a:solidFill>
              <a:srgbClr val="1818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rot="60000" flipH="1">
              <a:off x="3333750" y="4029075"/>
              <a:ext cx="73025" cy="50800"/>
            </a:xfrm>
            <a:prstGeom prst="line">
              <a:avLst/>
            </a:prstGeom>
            <a:ln w="31750">
              <a:solidFill>
                <a:srgbClr val="E3101C"/>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9560000" flipH="1">
              <a:off x="4864099" y="5254626"/>
              <a:ext cx="73025" cy="50800"/>
            </a:xfrm>
            <a:prstGeom prst="line">
              <a:avLst/>
            </a:prstGeom>
            <a:ln w="31750">
              <a:solidFill>
                <a:srgbClr val="E3101C"/>
              </a:solidFill>
            </a:ln>
            <a:effectLst/>
          </p:spPr>
          <p:style>
            <a:lnRef idx="2">
              <a:schemeClr val="accent1"/>
            </a:lnRef>
            <a:fillRef idx="0">
              <a:schemeClr val="accent1"/>
            </a:fillRef>
            <a:effectRef idx="1">
              <a:schemeClr val="accent1"/>
            </a:effectRef>
            <a:fontRef idx="minor">
              <a:schemeClr val="tx1"/>
            </a:fontRef>
          </p:style>
        </p:cxnSp>
        <p:sp>
          <p:nvSpPr>
            <p:cNvPr id="126" name="Trapezoid 125"/>
            <p:cNvSpPr/>
            <p:nvPr/>
          </p:nvSpPr>
          <p:spPr>
            <a:xfrm rot="13653053">
              <a:off x="3273054" y="3838720"/>
              <a:ext cx="190742" cy="208869"/>
            </a:xfrm>
            <a:prstGeom prst="trapezoid">
              <a:avLst>
                <a:gd name="adj" fmla="val 13741"/>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rapezoid 126"/>
            <p:cNvSpPr/>
            <p:nvPr/>
          </p:nvSpPr>
          <p:spPr>
            <a:xfrm rot="12732965">
              <a:off x="4921583" y="5159521"/>
              <a:ext cx="190742" cy="208869"/>
            </a:xfrm>
            <a:prstGeom prst="trapezoid">
              <a:avLst>
                <a:gd name="adj" fmla="val 13741"/>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2" name="TextBox 131"/>
          <p:cNvSpPr txBox="1"/>
          <p:nvPr/>
        </p:nvSpPr>
        <p:spPr>
          <a:xfrm>
            <a:off x="5921375" y="4387268"/>
            <a:ext cx="904577" cy="466794"/>
          </a:xfrm>
          <a:prstGeom prst="rect">
            <a:avLst/>
          </a:prstGeom>
          <a:solidFill>
            <a:srgbClr val="181818"/>
          </a:solidFill>
          <a:effectLst/>
        </p:spPr>
        <p:txBody>
          <a:bodyPr wrap="none" rtlCol="0">
            <a:spAutoFit/>
          </a:bodyPr>
          <a:lstStyle/>
          <a:p>
            <a:pPr>
              <a:lnSpc>
                <a:spcPct val="80000"/>
              </a:lnSpc>
            </a:pPr>
            <a:r>
              <a:rPr lang="en-US" sz="1000" b="1" dirty="0" smtClean="0">
                <a:solidFill>
                  <a:schemeClr val="accent1">
                    <a:lumMod val="75000"/>
                  </a:schemeClr>
                </a:solidFill>
              </a:rPr>
              <a:t>A TeV-Scale</a:t>
            </a:r>
            <a:br>
              <a:rPr lang="en-US" sz="1000" b="1" dirty="0" smtClean="0">
                <a:solidFill>
                  <a:schemeClr val="accent1">
                    <a:lumMod val="75000"/>
                  </a:schemeClr>
                </a:solidFill>
              </a:rPr>
            </a:br>
            <a:r>
              <a:rPr lang="en-US" sz="1000" b="1" dirty="0" smtClean="0">
                <a:solidFill>
                  <a:schemeClr val="accent1">
                    <a:lumMod val="75000"/>
                  </a:schemeClr>
                </a:solidFill>
              </a:rPr>
              <a:t>Accelerator</a:t>
            </a:r>
            <a:br>
              <a:rPr lang="en-US" sz="1000" b="1" dirty="0" smtClean="0">
                <a:solidFill>
                  <a:schemeClr val="accent1">
                    <a:lumMod val="75000"/>
                  </a:schemeClr>
                </a:solidFill>
              </a:rPr>
            </a:br>
            <a:r>
              <a:rPr lang="en-US" sz="1000" b="1" dirty="0" smtClean="0">
                <a:solidFill>
                  <a:schemeClr val="accent1">
                    <a:lumMod val="75000"/>
                  </a:schemeClr>
                </a:solidFill>
              </a:rPr>
              <a:t>System</a:t>
            </a:r>
            <a:endParaRPr lang="en-US" sz="1000" b="1" dirty="0">
              <a:solidFill>
                <a:schemeClr val="accent1">
                  <a:lumMod val="75000"/>
                </a:schemeClr>
              </a:solidFill>
            </a:endParaRPr>
          </a:p>
        </p:txBody>
      </p:sp>
      <p:sp>
        <p:nvSpPr>
          <p:cNvPr id="139" name="Arc 138"/>
          <p:cNvSpPr/>
          <p:nvPr/>
        </p:nvSpPr>
        <p:spPr>
          <a:xfrm rot="7440961">
            <a:off x="2829779" y="5528606"/>
            <a:ext cx="231962" cy="424140"/>
          </a:xfrm>
          <a:prstGeom prst="arc">
            <a:avLst>
              <a:gd name="adj1" fmla="val 12837575"/>
              <a:gd name="adj2" fmla="val 2933211"/>
            </a:avLst>
          </a:prstGeom>
          <a:ln w="9525">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7" name="Arc 146"/>
          <p:cNvSpPr/>
          <p:nvPr/>
        </p:nvSpPr>
        <p:spPr>
          <a:xfrm rot="18407197">
            <a:off x="3161490" y="5796684"/>
            <a:ext cx="220188" cy="402286"/>
          </a:xfrm>
          <a:prstGeom prst="arc">
            <a:avLst>
              <a:gd name="adj1" fmla="val 16355508"/>
              <a:gd name="adj2" fmla="val 20911458"/>
            </a:avLst>
          </a:prstGeom>
          <a:ln w="9525">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9" name="Straight Connector 148"/>
          <p:cNvCxnSpPr>
            <a:endCxn id="139" idx="2"/>
          </p:cNvCxnSpPr>
          <p:nvPr/>
        </p:nvCxnSpPr>
        <p:spPr>
          <a:xfrm>
            <a:off x="2489200" y="5238550"/>
            <a:ext cx="308241" cy="520593"/>
          </a:xfrm>
          <a:prstGeom prst="line">
            <a:avLst/>
          </a:prstGeom>
          <a:ln w="9525">
            <a:solidFill>
              <a:srgbClr val="008000"/>
            </a:solidFill>
          </a:ln>
          <a:effectLst/>
        </p:spPr>
        <p:style>
          <a:lnRef idx="2">
            <a:schemeClr val="accent1"/>
          </a:lnRef>
          <a:fillRef idx="0">
            <a:schemeClr val="accent1"/>
          </a:fillRef>
          <a:effectRef idx="1">
            <a:schemeClr val="accent1"/>
          </a:effectRef>
          <a:fontRef idx="minor">
            <a:schemeClr val="tx1"/>
          </a:fontRef>
        </p:style>
      </p:cxnSp>
      <p:pic>
        <p:nvPicPr>
          <p:cNvPr id="146" name="Picture 145" descr="Layout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854" y="3881318"/>
            <a:ext cx="3422457" cy="2214248"/>
          </a:xfrm>
          <a:prstGeom prst="rect">
            <a:avLst/>
          </a:prstGeom>
        </p:spPr>
      </p:pic>
    </p:spTree>
    <p:extLst>
      <p:ext uri="{BB962C8B-B14F-4D97-AF65-F5344CB8AC3E}">
        <p14:creationId xmlns:p14="http://schemas.microsoft.com/office/powerpoint/2010/main" val="30687660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uonColliderParameters_R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0" y="1003300"/>
            <a:ext cx="7086600" cy="5385816"/>
          </a:xfrm>
          <a:prstGeom prst="rect">
            <a:avLst/>
          </a:prstGeom>
          <a:solidFill>
            <a:schemeClr val="bg1"/>
          </a:solidFill>
        </p:spPr>
      </p:pic>
      <p:sp>
        <p:nvSpPr>
          <p:cNvPr id="10" name="Title 9"/>
          <p:cNvSpPr>
            <a:spLocks noGrp="1"/>
          </p:cNvSpPr>
          <p:nvPr>
            <p:ph type="title"/>
          </p:nvPr>
        </p:nvSpPr>
        <p:spPr>
          <a:xfrm>
            <a:off x="2667000" y="109538"/>
            <a:ext cx="5588000" cy="931862"/>
          </a:xfrm>
        </p:spPr>
        <p:txBody>
          <a:bodyPr>
            <a:noAutofit/>
          </a:bodyPr>
          <a:lstStyle/>
          <a:p>
            <a:r>
              <a:rPr lang="en-US" sz="2400" dirty="0" smtClean="0"/>
              <a:t>MAP Designs for a </a:t>
            </a:r>
            <a:r>
              <a:rPr lang="en-US" sz="2400" dirty="0" err="1" smtClean="0"/>
              <a:t>Muon</a:t>
            </a:r>
            <a:r>
              <a:rPr lang="en-US" sz="2400" dirty="0" smtClean="0"/>
              <a:t>-Based Higgs Factory and Energy Frontier Colliders</a:t>
            </a:r>
            <a:endParaRPr lang="en-US" sz="2400" dirty="0"/>
          </a:p>
        </p:txBody>
      </p:sp>
      <p:sp>
        <p:nvSpPr>
          <p:cNvPr id="2" name="Date Placeholder 1"/>
          <p:cNvSpPr>
            <a:spLocks noGrp="1"/>
          </p:cNvSpPr>
          <p:nvPr>
            <p:ph type="dt" sz="half" idx="10"/>
          </p:nvPr>
        </p:nvSpPr>
        <p:spPr/>
        <p:txBody>
          <a:bodyPr/>
          <a:lstStyle/>
          <a:p>
            <a:r>
              <a:rPr lang="en-US" smtClean="0"/>
              <a:t>March 7, 2014</a:t>
            </a:r>
            <a:endParaRPr lang="en-US"/>
          </a:p>
        </p:txBody>
      </p:sp>
      <p:sp>
        <p:nvSpPr>
          <p:cNvPr id="3" name="Footer Placeholder 2"/>
          <p:cNvSpPr>
            <a:spLocks noGrp="1"/>
          </p:cNvSpPr>
          <p:nvPr>
            <p:ph type="ftr" sz="quarter" idx="11"/>
          </p:nvPr>
        </p:nvSpPr>
        <p:spPr/>
        <p:txBody>
          <a:bodyPr/>
          <a:lstStyle/>
          <a:p>
            <a:r>
              <a:rPr lang="en-US" smtClean="0"/>
              <a:t>Cornell University:  LEPP Journal Club</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34</a:t>
            </a:fld>
            <a:endParaRPr lang="en-US" dirty="0"/>
          </a:p>
        </p:txBody>
      </p:sp>
      <p:grpSp>
        <p:nvGrpSpPr>
          <p:cNvPr id="4" name="Group 3"/>
          <p:cNvGrpSpPr/>
          <p:nvPr/>
        </p:nvGrpSpPr>
        <p:grpSpPr>
          <a:xfrm>
            <a:off x="4234" y="-7610"/>
            <a:ext cx="2662766" cy="2636510"/>
            <a:chOff x="0" y="1143000"/>
            <a:chExt cx="2777524" cy="2743200"/>
          </a:xfrm>
        </p:grpSpPr>
        <p:pic>
          <p:nvPicPr>
            <p:cNvPr id="7" name="Picture 9" descr="Site_Map_072809_REVISED.jpg"/>
            <p:cNvPicPr>
              <a:picLocks noChangeAspect="1"/>
            </p:cNvPicPr>
            <p:nvPr/>
          </p:nvPicPr>
          <p:blipFill>
            <a:blip r:embed="rId3" cstate="print"/>
            <a:srcRect l="30226" t="2792" r="2159" b="2792"/>
            <a:stretch>
              <a:fillRect/>
            </a:stretch>
          </p:blipFill>
          <p:spPr bwMode="auto">
            <a:xfrm>
              <a:off x="0" y="1143000"/>
              <a:ext cx="2777524" cy="2743200"/>
            </a:xfrm>
            <a:prstGeom prst="rect">
              <a:avLst/>
            </a:prstGeom>
            <a:noFill/>
            <a:ln w="9525">
              <a:noFill/>
              <a:miter lim="800000"/>
              <a:headEnd/>
              <a:tailEnd/>
            </a:ln>
          </p:spPr>
        </p:pic>
        <p:sp>
          <p:nvSpPr>
            <p:cNvPr id="9" name="Rectangle 8"/>
            <p:cNvSpPr>
              <a:spLocks noChangeArrowheads="1"/>
            </p:cNvSpPr>
            <p:nvPr/>
          </p:nvSpPr>
          <p:spPr bwMode="auto">
            <a:xfrm>
              <a:off x="0" y="1219200"/>
              <a:ext cx="480721" cy="220002"/>
            </a:xfrm>
            <a:prstGeom prst="rect">
              <a:avLst/>
            </a:prstGeom>
            <a:solidFill>
              <a:schemeClr val="tx1"/>
            </a:solidFill>
            <a:ln w="9525" algn="ctr">
              <a:noFill/>
              <a:round/>
              <a:headEnd/>
              <a:tailEnd/>
            </a:ln>
          </p:spPr>
          <p:txBody>
            <a:bodyPr/>
            <a:lstStyle/>
            <a:p>
              <a:endParaRPr lang="en-US"/>
            </a:p>
          </p:txBody>
        </p:sp>
      </p:grpSp>
      <p:sp>
        <p:nvSpPr>
          <p:cNvPr id="11" name="Oval 10"/>
          <p:cNvSpPr/>
          <p:nvPr/>
        </p:nvSpPr>
        <p:spPr>
          <a:xfrm>
            <a:off x="5549900" y="2565400"/>
            <a:ext cx="1921396" cy="3048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stCxn id="16" idx="3"/>
            <a:endCxn id="11" idx="3"/>
          </p:cNvCxnSpPr>
          <p:nvPr/>
        </p:nvCxnSpPr>
        <p:spPr>
          <a:xfrm flipV="1">
            <a:off x="1993900" y="2825563"/>
            <a:ext cx="3837382" cy="158340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6934" y="3670300"/>
            <a:ext cx="1976966" cy="1477328"/>
          </a:xfrm>
          <a:prstGeom prst="rect">
            <a:avLst/>
          </a:prstGeom>
          <a:solidFill>
            <a:schemeClr val="accent1">
              <a:lumMod val="40000"/>
              <a:lumOff val="60000"/>
            </a:schemeClr>
          </a:solidFill>
          <a:ln w="12700">
            <a:solidFill>
              <a:srgbClr val="FF0000"/>
            </a:solidFill>
          </a:ln>
        </p:spPr>
        <p:txBody>
          <a:bodyPr wrap="square" rtlCol="0">
            <a:spAutoFit/>
          </a:bodyPr>
          <a:lstStyle/>
          <a:p>
            <a:r>
              <a:rPr lang="en-US" dirty="0" smtClean="0">
                <a:solidFill>
                  <a:srgbClr val="FF0000"/>
                </a:solidFill>
              </a:rPr>
              <a:t>Exquisite Energy </a:t>
            </a:r>
            <a:br>
              <a:rPr lang="en-US" dirty="0" smtClean="0">
                <a:solidFill>
                  <a:srgbClr val="FF0000"/>
                </a:solidFill>
              </a:rPr>
            </a:br>
            <a:r>
              <a:rPr lang="en-US" dirty="0" smtClean="0">
                <a:solidFill>
                  <a:srgbClr val="FF0000"/>
                </a:solidFill>
              </a:rPr>
              <a:t>Resolution </a:t>
            </a:r>
            <a:br>
              <a:rPr lang="en-US" dirty="0" smtClean="0">
                <a:solidFill>
                  <a:srgbClr val="FF0000"/>
                </a:solidFill>
              </a:rPr>
            </a:br>
            <a:r>
              <a:rPr lang="en-US" dirty="0" smtClean="0">
                <a:solidFill>
                  <a:srgbClr val="FF0000"/>
                </a:solidFill>
              </a:rPr>
              <a:t>Allows Direct </a:t>
            </a:r>
          </a:p>
          <a:p>
            <a:r>
              <a:rPr lang="en-US" dirty="0" smtClean="0">
                <a:solidFill>
                  <a:srgbClr val="FF0000"/>
                </a:solidFill>
              </a:rPr>
              <a:t>Measurement </a:t>
            </a:r>
          </a:p>
          <a:p>
            <a:r>
              <a:rPr lang="en-US" dirty="0" smtClean="0">
                <a:solidFill>
                  <a:srgbClr val="FF0000"/>
                </a:solidFill>
              </a:rPr>
              <a:t>of Higgs Width</a:t>
            </a:r>
            <a:endParaRPr lang="en-US" dirty="0">
              <a:solidFill>
                <a:srgbClr val="FF0000"/>
              </a:solidFill>
            </a:endParaRPr>
          </a:p>
        </p:txBody>
      </p:sp>
      <p:sp>
        <p:nvSpPr>
          <p:cNvPr id="5" name="Rectangle 4"/>
          <p:cNvSpPr/>
          <p:nvPr/>
        </p:nvSpPr>
        <p:spPr>
          <a:xfrm>
            <a:off x="16934" y="5207000"/>
            <a:ext cx="1976966" cy="1193800"/>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Site Radiation mitigation with depth and lattice design:  ≤ 10 </a:t>
            </a:r>
            <a:r>
              <a:rPr lang="en-US" dirty="0" err="1" smtClean="0">
                <a:solidFill>
                  <a:schemeClr val="tx1"/>
                </a:solidFill>
              </a:rPr>
              <a:t>TeV</a:t>
            </a:r>
            <a:endParaRPr lang="en-US" dirty="0">
              <a:solidFill>
                <a:schemeClr val="tx1"/>
              </a:solidFill>
            </a:endParaRPr>
          </a:p>
        </p:txBody>
      </p:sp>
      <p:sp>
        <p:nvSpPr>
          <p:cNvPr id="15" name="Oval 14"/>
          <p:cNvSpPr/>
          <p:nvPr/>
        </p:nvSpPr>
        <p:spPr>
          <a:xfrm>
            <a:off x="5638800" y="2825563"/>
            <a:ext cx="3505200" cy="298637"/>
          </a:xfrm>
          <a:prstGeom prst="ellipse">
            <a:avLst/>
          </a:prstGeom>
          <a:no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19" idx="0"/>
          </p:cNvCxnSpPr>
          <p:nvPr/>
        </p:nvCxnSpPr>
        <p:spPr>
          <a:xfrm flipH="1" flipV="1">
            <a:off x="7302500" y="2565400"/>
            <a:ext cx="556568" cy="3492500"/>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604000" y="6057900"/>
            <a:ext cx="2510135" cy="523220"/>
          </a:xfrm>
          <a:prstGeom prst="rect">
            <a:avLst/>
          </a:prstGeom>
          <a:solidFill>
            <a:schemeClr val="bg2"/>
          </a:solidFill>
          <a:ln w="25400">
            <a:solidFill>
              <a:srgbClr val="000090"/>
            </a:solidFill>
          </a:ln>
        </p:spPr>
        <p:txBody>
          <a:bodyPr wrap="none" rtlCol="0">
            <a:spAutoFit/>
          </a:bodyPr>
          <a:lstStyle/>
          <a:p>
            <a:pPr algn="ctr"/>
            <a:r>
              <a:rPr lang="en-US" sz="1400" dirty="0" smtClean="0">
                <a:solidFill>
                  <a:srgbClr val="000090"/>
                </a:solidFill>
              </a:rPr>
              <a:t>Success of advanced cooling </a:t>
            </a:r>
            <a:br>
              <a:rPr lang="en-US" sz="1400" dirty="0" smtClean="0">
                <a:solidFill>
                  <a:srgbClr val="000090"/>
                </a:solidFill>
              </a:rPr>
            </a:br>
            <a:r>
              <a:rPr lang="en-US" sz="1400" dirty="0" smtClean="0">
                <a:solidFill>
                  <a:srgbClr val="000090"/>
                </a:solidFill>
              </a:rPr>
              <a:t>concepts </a:t>
            </a:r>
            <a:r>
              <a:rPr lang="en-US" sz="1400" dirty="0" smtClean="0">
                <a:solidFill>
                  <a:srgbClr val="000090"/>
                </a:solidFill>
                <a:latin typeface="Wingdings 3" charset="2"/>
                <a:cs typeface="Wingdings 3" charset="2"/>
              </a:rPr>
              <a:t>a</a:t>
            </a:r>
            <a:r>
              <a:rPr lang="en-US" sz="1400" dirty="0" smtClean="0">
                <a:solidFill>
                  <a:srgbClr val="000090"/>
                </a:solidFill>
                <a:cs typeface="Wingdings 3" charset="2"/>
              </a:rPr>
              <a:t> several × 10</a:t>
            </a:r>
            <a:r>
              <a:rPr lang="en-US" sz="1400" baseline="30000" dirty="0" smtClean="0">
                <a:solidFill>
                  <a:srgbClr val="000090"/>
                </a:solidFill>
                <a:cs typeface="Wingdings 3" charset="2"/>
              </a:rPr>
              <a:t>32</a:t>
            </a:r>
          </a:p>
        </p:txBody>
      </p:sp>
      <p:sp>
        <p:nvSpPr>
          <p:cNvPr id="22" name="Rounded Rectangle 21"/>
          <p:cNvSpPr/>
          <p:nvPr/>
        </p:nvSpPr>
        <p:spPr>
          <a:xfrm>
            <a:off x="16934" y="2425700"/>
            <a:ext cx="2650066" cy="1143000"/>
          </a:xfrm>
          <a:prstGeom prst="roundRect">
            <a:avLst/>
          </a:prstGeom>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Range of Top </a:t>
            </a:r>
            <a:r>
              <a:rPr lang="en-US" dirty="0" err="1" smtClean="0">
                <a:solidFill>
                  <a:srgbClr val="000090"/>
                </a:solidFill>
              </a:rPr>
              <a:t>Params</a:t>
            </a:r>
            <a:r>
              <a:rPr lang="en-US" dirty="0" smtClean="0">
                <a:solidFill>
                  <a:srgbClr val="000090"/>
                </a:solidFill>
              </a:rPr>
              <a:t>:</a:t>
            </a:r>
          </a:p>
          <a:p>
            <a:pPr algn="ctr"/>
            <a:r>
              <a:rPr lang="en-US" dirty="0" err="1" smtClean="0">
                <a:solidFill>
                  <a:srgbClr val="000090"/>
                </a:solidFill>
                <a:latin typeface="Symbol" charset="2"/>
                <a:cs typeface="Symbol" charset="2"/>
              </a:rPr>
              <a:t>d</a:t>
            </a:r>
            <a:r>
              <a:rPr lang="en-US" dirty="0" err="1" smtClean="0">
                <a:solidFill>
                  <a:srgbClr val="000090"/>
                </a:solidFill>
                <a:cs typeface="Symbol" charset="2"/>
              </a:rPr>
              <a:t>E</a:t>
            </a:r>
            <a:r>
              <a:rPr lang="en-US" dirty="0" smtClean="0">
                <a:solidFill>
                  <a:srgbClr val="000090"/>
                </a:solidFill>
                <a:cs typeface="Symbol" charset="2"/>
              </a:rPr>
              <a:t>/E ~ 0.01 - 0.1%</a:t>
            </a:r>
          </a:p>
          <a:p>
            <a:pPr algn="ctr"/>
            <a:r>
              <a:rPr lang="en-US" dirty="0" err="1" smtClean="0">
                <a:solidFill>
                  <a:srgbClr val="000090"/>
                </a:solidFill>
                <a:cs typeface="Symbol" charset="2"/>
              </a:rPr>
              <a:t>L</a:t>
            </a:r>
            <a:r>
              <a:rPr lang="en-US" baseline="-25000" dirty="0" err="1" smtClean="0">
                <a:solidFill>
                  <a:srgbClr val="000090"/>
                </a:solidFill>
                <a:cs typeface="Symbol" charset="2"/>
              </a:rPr>
              <a:t>avg</a:t>
            </a:r>
            <a:r>
              <a:rPr lang="en-US" baseline="-25000" dirty="0" smtClean="0">
                <a:solidFill>
                  <a:srgbClr val="000090"/>
                </a:solidFill>
                <a:cs typeface="Symbol" charset="2"/>
              </a:rPr>
              <a:t> </a:t>
            </a:r>
            <a:r>
              <a:rPr lang="en-US" dirty="0" smtClean="0">
                <a:solidFill>
                  <a:srgbClr val="000090"/>
                </a:solidFill>
                <a:cs typeface="Symbol" charset="2"/>
              </a:rPr>
              <a:t>~ 0.7 - 6 × 10</a:t>
            </a:r>
            <a:r>
              <a:rPr lang="en-US" baseline="30000" dirty="0" smtClean="0">
                <a:solidFill>
                  <a:srgbClr val="000090"/>
                </a:solidFill>
                <a:cs typeface="Symbol" charset="2"/>
              </a:rPr>
              <a:t>33</a:t>
            </a:r>
            <a:endParaRPr lang="en-US" dirty="0">
              <a:solidFill>
                <a:srgbClr val="000090"/>
              </a:solidFill>
              <a:cs typeface="Symbol" charset="2"/>
            </a:endParaRPr>
          </a:p>
        </p:txBody>
      </p:sp>
    </p:spTree>
    <p:extLst>
      <p:ext uri="{BB962C8B-B14F-4D97-AF65-F5344CB8AC3E}">
        <p14:creationId xmlns:p14="http://schemas.microsoft.com/office/powerpoint/2010/main" val="3420949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5" grpId="0" animBg="1"/>
      <p:bldP spid="15" grpId="0" animBg="1"/>
      <p:bldP spid="19"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Muon</a:t>
            </a:r>
            <a:r>
              <a:rPr lang="en-US" dirty="0" smtClean="0"/>
              <a:t> Colliders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25809796"/>
              </p:ext>
            </p:extLst>
          </p:nvPr>
        </p:nvGraphicFramePr>
        <p:xfrm>
          <a:off x="228600" y="1042988"/>
          <a:ext cx="8672513" cy="4987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35</a:t>
            </a:fld>
            <a:endParaRPr lang="en-US"/>
          </a:p>
        </p:txBody>
      </p:sp>
    </p:spTree>
    <p:extLst>
      <p:ext uri="{BB962C8B-B14F-4D97-AF65-F5344CB8AC3E}">
        <p14:creationId xmlns:p14="http://schemas.microsoft.com/office/powerpoint/2010/main" val="27733706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a:t>
            </a:r>
            <a:endParaRPr lang="en-US" dirty="0"/>
          </a:p>
        </p:txBody>
      </p:sp>
      <p:sp>
        <p:nvSpPr>
          <p:cNvPr id="3" name="Text Placeholder 2"/>
          <p:cNvSpPr>
            <a:spLocks noGrp="1"/>
          </p:cNvSpPr>
          <p:nvPr>
            <p:ph type="body" idx="1"/>
          </p:nvPr>
        </p:nvSpPr>
        <p:spPr>
          <a:xfrm>
            <a:off x="1435101" y="520701"/>
            <a:ext cx="4305299" cy="2209799"/>
          </a:xfrm>
          <a:ln w="38100">
            <a:solidFill>
              <a:schemeClr val="bg1">
                <a:lumMod val="50000"/>
              </a:schemeClr>
            </a:solidFill>
          </a:ln>
        </p:spPr>
        <p:txBody>
          <a:bodyPr>
            <a:noAutofit/>
          </a:bodyPr>
          <a:lstStyle/>
          <a:p>
            <a:r>
              <a:rPr lang="en-US" sz="2800" dirty="0" smtClean="0"/>
              <a:t>Long-Term Perspective</a:t>
            </a:r>
          </a:p>
          <a:p>
            <a:endParaRPr lang="en-US" sz="2800" dirty="0"/>
          </a:p>
          <a:p>
            <a:r>
              <a:rPr lang="en-US" sz="2800" dirty="0" smtClean="0"/>
              <a:t>Conclusions</a:t>
            </a:r>
          </a:p>
          <a:p>
            <a:endParaRPr lang="en-US"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36</a:t>
            </a:fld>
            <a:endParaRPr lang="en-US"/>
          </a:p>
        </p:txBody>
      </p:sp>
    </p:spTree>
    <p:extLst>
      <p:ext uri="{BB962C8B-B14F-4D97-AF65-F5344CB8AC3E}">
        <p14:creationId xmlns:p14="http://schemas.microsoft.com/office/powerpoint/2010/main" val="10220445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Some Connections…</a:t>
            </a:r>
            <a:endParaRPr lang="en-US" dirty="0"/>
          </a:p>
        </p:txBody>
      </p:sp>
      <p:sp>
        <p:nvSpPr>
          <p:cNvPr id="8" name="Content Placeholder 7"/>
          <p:cNvSpPr>
            <a:spLocks noGrp="1"/>
          </p:cNvSpPr>
          <p:nvPr>
            <p:ph idx="1"/>
          </p:nvPr>
        </p:nvSpPr>
        <p:spPr/>
        <p:txBody>
          <a:bodyPr>
            <a:normAutofit/>
          </a:bodyPr>
          <a:lstStyle/>
          <a:p>
            <a:r>
              <a:rPr lang="en-US" dirty="0" smtClean="0"/>
              <a:t>A </a:t>
            </a:r>
            <a:r>
              <a:rPr lang="en-US" dirty="0" smtClean="0"/>
              <a:t>theme </a:t>
            </a:r>
            <a:r>
              <a:rPr lang="en-US" dirty="0" smtClean="0"/>
              <a:t>in the capabilities discussions </a:t>
            </a:r>
            <a:r>
              <a:rPr lang="en-US" dirty="0" smtClean="0"/>
              <a:t>was</a:t>
            </a:r>
            <a:r>
              <a:rPr lang="en-US" dirty="0" smtClean="0"/>
              <a:t> </a:t>
            </a:r>
            <a:r>
              <a:rPr lang="en-US" dirty="0" smtClean="0"/>
              <a:t>that of upgrade paths</a:t>
            </a:r>
          </a:p>
          <a:p>
            <a:pPr lvl="1"/>
            <a:r>
              <a:rPr lang="en-US" dirty="0" smtClean="0"/>
              <a:t>Note that a number of “constrained” options didn’t even get </a:t>
            </a:r>
            <a:r>
              <a:rPr lang="en-US" dirty="0" smtClean="0"/>
              <a:t>mentioned </a:t>
            </a:r>
            <a:r>
              <a:rPr lang="en-US" dirty="0" smtClean="0"/>
              <a:t>in this presentation</a:t>
            </a:r>
          </a:p>
          <a:p>
            <a:r>
              <a:rPr lang="en-US" dirty="0" smtClean="0"/>
              <a:t>There are many special synergies that also come into play:</a:t>
            </a:r>
          </a:p>
          <a:p>
            <a:pPr lvl="1"/>
            <a:r>
              <a:rPr lang="en-US" dirty="0" smtClean="0"/>
              <a:t>TLEP and a ~100 TeV hadron collider</a:t>
            </a:r>
          </a:p>
          <a:p>
            <a:pPr lvl="1"/>
            <a:r>
              <a:rPr lang="en-US" dirty="0" smtClean="0"/>
              <a:t>Muon Collider and the Neutrino Program</a:t>
            </a:r>
          </a:p>
          <a:p>
            <a:pPr lvl="1"/>
            <a:r>
              <a:rPr lang="en-US" dirty="0" smtClean="0"/>
              <a:t>Technology linkages (</a:t>
            </a:r>
            <a:r>
              <a:rPr lang="en-US" dirty="0" err="1" smtClean="0"/>
              <a:t>eg</a:t>
            </a:r>
            <a:r>
              <a:rPr lang="en-US" dirty="0" smtClean="0"/>
              <a:t>, MAP and </a:t>
            </a:r>
            <a:r>
              <a:rPr lang="en-US" dirty="0" smtClean="0"/>
              <a:t>high energy </a:t>
            </a:r>
            <a:r>
              <a:rPr lang="en-US" dirty="0" err="1" smtClean="0"/>
              <a:t>pp</a:t>
            </a:r>
            <a:r>
              <a:rPr lang="en-US" dirty="0" smtClean="0"/>
              <a:t> collider</a:t>
            </a:r>
            <a:r>
              <a:rPr lang="en-US" dirty="0" smtClean="0"/>
              <a:t> </a:t>
            </a:r>
            <a:r>
              <a:rPr lang="en-US" dirty="0" smtClean="0"/>
              <a:t>magnet development)</a:t>
            </a:r>
          </a:p>
          <a:p>
            <a:pPr lvl="1"/>
            <a:r>
              <a:rPr lang="en-US" dirty="0" smtClean="0">
                <a:latin typeface="Symbol" charset="2"/>
                <a:cs typeface="Symbol" charset="2"/>
              </a:rPr>
              <a:t>g-g</a:t>
            </a:r>
            <a:r>
              <a:rPr lang="en-US" dirty="0" smtClean="0">
                <a:cs typeface="Symbol" charset="2"/>
              </a:rPr>
              <a:t> as a companion capability to an LC</a:t>
            </a:r>
          </a:p>
          <a:p>
            <a:pPr lvl="1"/>
            <a:r>
              <a:rPr lang="en-US" dirty="0" smtClean="0">
                <a:cs typeface="Symbol" charset="2"/>
              </a:rPr>
              <a:t>A </a:t>
            </a:r>
            <a:r>
              <a:rPr lang="en-US" dirty="0" err="1" smtClean="0">
                <a:cs typeface="Symbol" charset="2"/>
              </a:rPr>
              <a:t>wakefield</a:t>
            </a:r>
            <a:r>
              <a:rPr lang="en-US" dirty="0" smtClean="0">
                <a:cs typeface="Symbol" charset="2"/>
              </a:rPr>
              <a:t> accelerator upgrade to a conventional LC</a:t>
            </a:r>
          </a:p>
          <a:p>
            <a:pPr lvl="1"/>
            <a:r>
              <a:rPr lang="en-US" dirty="0" smtClean="0">
                <a:cs typeface="Symbol" charset="2"/>
              </a:rPr>
              <a:t>And this is not an exhaustive list…</a:t>
            </a:r>
            <a:endParaRPr lang="en-US" dirty="0">
              <a:cs typeface="Symbol" charset="2"/>
            </a:endParaRPr>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37</a:t>
            </a:fld>
            <a:endParaRPr lang="en-US"/>
          </a:p>
        </p:txBody>
      </p:sp>
    </p:spTree>
    <p:extLst>
      <p:ext uri="{BB962C8B-B14F-4D97-AF65-F5344CB8AC3E}">
        <p14:creationId xmlns:p14="http://schemas.microsoft.com/office/powerpoint/2010/main" val="22092871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Some </a:t>
            </a:r>
            <a:r>
              <a:rPr lang="en-US" dirty="0" smtClean="0"/>
              <a:t>Thoughts and </a:t>
            </a:r>
            <a:r>
              <a:rPr lang="en-US" dirty="0" smtClean="0"/>
              <a:t>Comparisons…</a:t>
            </a:r>
            <a:endParaRPr lang="en-US" dirty="0"/>
          </a:p>
        </p:txBody>
      </p:sp>
      <p:sp>
        <p:nvSpPr>
          <p:cNvPr id="7" name="Content Placeholder 6"/>
          <p:cNvSpPr>
            <a:spLocks noGrp="1"/>
          </p:cNvSpPr>
          <p:nvPr>
            <p:ph idx="1"/>
          </p:nvPr>
        </p:nvSpPr>
        <p:spPr/>
        <p:txBody>
          <a:bodyPr>
            <a:normAutofit/>
          </a:bodyPr>
          <a:lstStyle/>
          <a:p>
            <a:r>
              <a:rPr lang="en-US" dirty="0" smtClean="0"/>
              <a:t>The LHC program for the next 20 years is well-defined</a:t>
            </a:r>
          </a:p>
          <a:p>
            <a:pPr lvl="1"/>
            <a:r>
              <a:rPr lang="en-US" dirty="0" smtClean="0"/>
              <a:t>Questions arise as to what comes next</a:t>
            </a:r>
          </a:p>
          <a:p>
            <a:pPr lvl="2"/>
            <a:r>
              <a:rPr lang="en-US" dirty="0" smtClean="0"/>
              <a:t>For example:  Is an investment in a facility such as TLEP desirable on the 10 year timescale because it can lead to a VHE-LHC/VLHC capability in ~30 years?</a:t>
            </a:r>
          </a:p>
          <a:p>
            <a:r>
              <a:rPr lang="en-US" dirty="0" smtClean="0"/>
              <a:t>There is little question that the ILC design is, at present, the most complete and well-studied design for a machine targeted at the Higgs</a:t>
            </a:r>
          </a:p>
          <a:p>
            <a:pPr lvl="1"/>
            <a:r>
              <a:rPr lang="en-US" dirty="0" smtClean="0"/>
              <a:t>But, what will we do if the next round of LHC data finally shows something at &gt; 1 </a:t>
            </a:r>
            <a:r>
              <a:rPr lang="en-US" dirty="0" err="1" smtClean="0"/>
              <a:t>TeV</a:t>
            </a:r>
            <a:r>
              <a:rPr lang="en-US" dirty="0" smtClean="0"/>
              <a:t>?</a:t>
            </a:r>
          </a:p>
          <a:p>
            <a:pPr lvl="1"/>
            <a:r>
              <a:rPr lang="en-US" dirty="0" smtClean="0"/>
              <a:t>On the relevant timescale (assuming advances in the R&amp;D program), we may want to consider comparisons such as the plot on the next page…</a:t>
            </a:r>
          </a:p>
          <a:p>
            <a:endParaRPr lang="en-US" dirty="0" smtClean="0"/>
          </a:p>
          <a:p>
            <a:pPr lvl="1"/>
            <a:endParaRPr lang="en-US" dirty="0"/>
          </a:p>
        </p:txBody>
      </p:sp>
      <p:sp>
        <p:nvSpPr>
          <p:cNvPr id="3" name="Date Placeholder 2"/>
          <p:cNvSpPr>
            <a:spLocks noGrp="1"/>
          </p:cNvSpPr>
          <p:nvPr>
            <p:ph type="dt" sz="half" idx="10"/>
          </p:nvPr>
        </p:nvSpPr>
        <p:spPr/>
        <p:txBody>
          <a:bodyPr/>
          <a:lstStyle/>
          <a:p>
            <a:r>
              <a:rPr lang="en-US" smtClean="0"/>
              <a:t>March 7, 2014</a:t>
            </a:r>
            <a:endParaRPr lang="en-US"/>
          </a:p>
        </p:txBody>
      </p:sp>
      <p:sp>
        <p:nvSpPr>
          <p:cNvPr id="4" name="Footer Placeholder 3"/>
          <p:cNvSpPr>
            <a:spLocks noGrp="1"/>
          </p:cNvSpPr>
          <p:nvPr>
            <p:ph type="ftr" sz="quarter" idx="11"/>
          </p:nvPr>
        </p:nvSpPr>
        <p:spPr/>
        <p:txBody>
          <a:bodyPr/>
          <a:lstStyle/>
          <a:p>
            <a:r>
              <a:rPr lang="en-US" smtClean="0"/>
              <a:t>Cornell University:  LEPP Journal Club</a:t>
            </a:r>
            <a:endParaRPr lang="en-US"/>
          </a:p>
        </p:txBody>
      </p:sp>
      <p:sp>
        <p:nvSpPr>
          <p:cNvPr id="5" name="Slide Number Placeholder 4"/>
          <p:cNvSpPr>
            <a:spLocks noGrp="1"/>
          </p:cNvSpPr>
          <p:nvPr>
            <p:ph type="sldNum" sz="quarter" idx="12"/>
          </p:nvPr>
        </p:nvSpPr>
        <p:spPr/>
        <p:txBody>
          <a:bodyPr/>
          <a:lstStyle/>
          <a:p>
            <a:fld id="{98817235-C917-8F48-A936-FEF3725D9AF4}" type="slidenum">
              <a:rPr lang="en-US" smtClean="0"/>
              <a:t>38</a:t>
            </a:fld>
            <a:endParaRPr lang="en-US"/>
          </a:p>
        </p:txBody>
      </p:sp>
    </p:spTree>
    <p:extLst>
      <p:ext uri="{BB962C8B-B14F-4D97-AF65-F5344CB8AC3E}">
        <p14:creationId xmlns:p14="http://schemas.microsoft.com/office/powerpoint/2010/main" val="26266565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39</a:t>
            </a:fld>
            <a:endParaRPr lang="en-US"/>
          </a:p>
        </p:txBody>
      </p:sp>
      <p:grpSp>
        <p:nvGrpSpPr>
          <p:cNvPr id="12" name="Group 11"/>
          <p:cNvGrpSpPr/>
          <p:nvPr/>
        </p:nvGrpSpPr>
        <p:grpSpPr>
          <a:xfrm>
            <a:off x="25400" y="508574"/>
            <a:ext cx="8204200" cy="5981126"/>
            <a:chOff x="25400" y="508574"/>
            <a:chExt cx="8204200" cy="5981126"/>
          </a:xfrm>
        </p:grpSpPr>
        <p:pic>
          <p:nvPicPr>
            <p:cNvPr id="8" name="Picture 7"/>
            <p:cNvPicPr>
              <a:picLocks noChangeAspect="1"/>
            </p:cNvPicPr>
            <p:nvPr/>
          </p:nvPicPr>
          <p:blipFill>
            <a:blip r:embed="rId2"/>
            <a:stretch>
              <a:fillRect/>
            </a:stretch>
          </p:blipFill>
          <p:spPr>
            <a:xfrm>
              <a:off x="25400" y="508574"/>
              <a:ext cx="8204200" cy="5981126"/>
            </a:xfrm>
            <a:prstGeom prst="rect">
              <a:avLst/>
            </a:prstGeom>
          </p:spPr>
        </p:pic>
        <p:sp>
          <p:nvSpPr>
            <p:cNvPr id="10" name="Rectangle 9"/>
            <p:cNvSpPr/>
            <p:nvPr/>
          </p:nvSpPr>
          <p:spPr>
            <a:xfrm>
              <a:off x="165100" y="762000"/>
              <a:ext cx="10668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4300" y="965200"/>
              <a:ext cx="6604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6766560" y="266095"/>
            <a:ext cx="2377440"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dirty="0">
                <a:solidFill>
                  <a:srgbClr val="000090"/>
                </a:solidFill>
              </a:rPr>
              <a:t>Luminosity</a:t>
            </a:r>
            <a:br>
              <a:rPr lang="en-US" sz="2400" dirty="0">
                <a:solidFill>
                  <a:srgbClr val="000090"/>
                </a:solidFill>
              </a:rPr>
            </a:br>
            <a:r>
              <a:rPr lang="en-US" sz="2400" dirty="0">
                <a:solidFill>
                  <a:srgbClr val="000090"/>
                </a:solidFill>
              </a:rPr>
              <a:t>Metric:</a:t>
            </a:r>
          </a:p>
          <a:p>
            <a:endParaRPr lang="en-US" sz="2400" dirty="0">
              <a:solidFill>
                <a:srgbClr val="000090"/>
              </a:solidFill>
            </a:endParaRPr>
          </a:p>
          <a:p>
            <a:r>
              <a:rPr lang="en-US" sz="2400" dirty="0" err="1">
                <a:solidFill>
                  <a:srgbClr val="000090"/>
                </a:solidFill>
              </a:rPr>
              <a:t>N</a:t>
            </a:r>
            <a:r>
              <a:rPr lang="en-US" sz="2400" baseline="-25000" dirty="0" err="1">
                <a:solidFill>
                  <a:srgbClr val="000090"/>
                </a:solidFill>
              </a:rPr>
              <a:t>det</a:t>
            </a:r>
            <a:r>
              <a:rPr lang="en-US" sz="2400" dirty="0">
                <a:solidFill>
                  <a:srgbClr val="000090"/>
                </a:solidFill>
              </a:rPr>
              <a:t> × </a:t>
            </a:r>
            <a:r>
              <a:rPr lang="en-US" sz="2400" dirty="0" err="1">
                <a:solidFill>
                  <a:srgbClr val="000090"/>
                </a:solidFill>
              </a:rPr>
              <a:t>L</a:t>
            </a:r>
            <a:r>
              <a:rPr lang="en-US" sz="2400" baseline="-25000" dirty="0" err="1">
                <a:solidFill>
                  <a:srgbClr val="000090"/>
                </a:solidFill>
              </a:rPr>
              <a:t>avg</a:t>
            </a:r>
            <a:r>
              <a:rPr lang="en-US" sz="2400" dirty="0">
                <a:solidFill>
                  <a:srgbClr val="000090"/>
                </a:solidFill>
              </a:rPr>
              <a:t> / </a:t>
            </a:r>
            <a:r>
              <a:rPr lang="en-US" sz="2400" dirty="0" err="1">
                <a:solidFill>
                  <a:srgbClr val="000090"/>
                </a:solidFill>
              </a:rPr>
              <a:t>P</a:t>
            </a:r>
            <a:r>
              <a:rPr lang="en-US" sz="2400" baseline="-25000" dirty="0" err="1">
                <a:solidFill>
                  <a:srgbClr val="000090"/>
                </a:solidFill>
              </a:rPr>
              <a:t>tot</a:t>
            </a:r>
            <a:endParaRPr lang="en-US" sz="2400" dirty="0">
              <a:solidFill>
                <a:srgbClr val="000090"/>
              </a:solidFill>
            </a:endParaRPr>
          </a:p>
        </p:txBody>
      </p:sp>
      <p:sp>
        <p:nvSpPr>
          <p:cNvPr id="13" name="Rounded Rectangle 12"/>
          <p:cNvSpPr/>
          <p:nvPr/>
        </p:nvSpPr>
        <p:spPr>
          <a:xfrm>
            <a:off x="355600" y="38100"/>
            <a:ext cx="2120900" cy="49530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J-P. </a:t>
            </a:r>
            <a:r>
              <a:rPr lang="en-US" dirty="0" err="1" smtClean="0"/>
              <a:t>Delahaye</a:t>
            </a:r>
            <a:endParaRPr lang="en-US" dirty="0"/>
          </a:p>
        </p:txBody>
      </p:sp>
      <p:cxnSp>
        <p:nvCxnSpPr>
          <p:cNvPr id="3" name="Straight Arrow Connector 2"/>
          <p:cNvCxnSpPr/>
          <p:nvPr/>
        </p:nvCxnSpPr>
        <p:spPr>
          <a:xfrm>
            <a:off x="1676400" y="1143000"/>
            <a:ext cx="190500" cy="20066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082800" y="3771900"/>
            <a:ext cx="0" cy="774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832100" y="1485900"/>
            <a:ext cx="3533427" cy="923330"/>
          </a:xfrm>
          <a:prstGeom prst="rect">
            <a:avLst/>
          </a:prstGeom>
          <a:noFill/>
        </p:spPr>
        <p:txBody>
          <a:bodyPr wrap="none" rtlCol="0">
            <a:spAutoFit/>
          </a:bodyPr>
          <a:lstStyle/>
          <a:p>
            <a:r>
              <a:rPr lang="en-US" dirty="0" smtClean="0">
                <a:solidFill>
                  <a:srgbClr val="FF0000"/>
                </a:solidFill>
              </a:rPr>
              <a:t>What is the comparison between </a:t>
            </a:r>
          </a:p>
          <a:p>
            <a:r>
              <a:rPr lang="en-US" dirty="0" smtClean="0">
                <a:solidFill>
                  <a:srgbClr val="FF0000"/>
                </a:solidFill>
              </a:rPr>
              <a:t>TLEP with 2 IPs and ILC 250 at </a:t>
            </a:r>
          </a:p>
          <a:p>
            <a:r>
              <a:rPr lang="en-US" dirty="0" smtClean="0">
                <a:solidFill>
                  <a:srgbClr val="FF0000"/>
                </a:solidFill>
              </a:rPr>
              <a:t>full power?</a:t>
            </a:r>
            <a:endParaRPr lang="en-US" dirty="0">
              <a:solidFill>
                <a:srgbClr val="FF0000"/>
              </a:solidFill>
            </a:endParaRPr>
          </a:p>
        </p:txBody>
      </p:sp>
    </p:spTree>
    <p:extLst>
      <p:ext uri="{BB962C8B-B14F-4D97-AF65-F5344CB8AC3E}">
        <p14:creationId xmlns:p14="http://schemas.microsoft.com/office/powerpoint/2010/main" val="864958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3600" dirty="0" smtClean="0"/>
              <a:t>Frontier Capabilities: Lepton Colliders</a:t>
            </a:r>
            <a:endParaRPr lang="en-US" sz="3600" dirty="0"/>
          </a:p>
        </p:txBody>
      </p:sp>
      <p:sp>
        <p:nvSpPr>
          <p:cNvPr id="8" name="Content Placeholder 7"/>
          <p:cNvSpPr>
            <a:spLocks noGrp="1"/>
          </p:cNvSpPr>
          <p:nvPr>
            <p:ph idx="1"/>
          </p:nvPr>
        </p:nvSpPr>
        <p:spPr/>
        <p:txBody>
          <a:bodyPr>
            <a:normAutofit/>
          </a:bodyPr>
          <a:lstStyle/>
          <a:p>
            <a:r>
              <a:rPr lang="en-US" dirty="0"/>
              <a:t>Accelerator Capabilities Convener:  Bill Barletta (MIT</a:t>
            </a:r>
            <a:r>
              <a:rPr lang="en-US" dirty="0" smtClean="0"/>
              <a:t>)</a:t>
            </a:r>
          </a:p>
          <a:p>
            <a:pPr marL="0" indent="0">
              <a:buNone/>
            </a:pPr>
            <a:r>
              <a:rPr lang="en-US" dirty="0"/>
              <a:t>	</a:t>
            </a:r>
            <a:r>
              <a:rPr lang="en-US" sz="1600" dirty="0"/>
              <a:t>http://www-</a:t>
            </a:r>
            <a:r>
              <a:rPr lang="en-US" sz="1600" dirty="0" err="1"/>
              <a:t>public.slac.stanford.edu</a:t>
            </a:r>
            <a:r>
              <a:rPr lang="en-US" sz="1600" dirty="0"/>
              <a:t>/snowmass2013/</a:t>
            </a:r>
            <a:r>
              <a:rPr lang="en-US" sz="1600" dirty="0" err="1" smtClean="0"/>
              <a:t>SnowmassWorkingGroupReports.html</a:t>
            </a:r>
            <a:endParaRPr lang="en-US" sz="1600" dirty="0" smtClean="0"/>
          </a:p>
          <a:p>
            <a:r>
              <a:rPr lang="en-US" dirty="0" smtClean="0"/>
              <a:t>Lepton Colliders </a:t>
            </a:r>
            <a:r>
              <a:rPr lang="en-US" dirty="0" smtClean="0"/>
              <a:t>Sub-</a:t>
            </a:r>
            <a:r>
              <a:rPr lang="en-US" dirty="0" smtClean="0"/>
              <a:t>Group</a:t>
            </a:r>
            <a:r>
              <a:rPr lang="en-US" dirty="0" smtClean="0"/>
              <a:t>:</a:t>
            </a:r>
          </a:p>
          <a:p>
            <a:pPr lvl="2"/>
            <a:r>
              <a:rPr lang="en-US" dirty="0" smtClean="0"/>
              <a:t>Sub-conveners:  Marco </a:t>
            </a:r>
            <a:r>
              <a:rPr lang="en-US" dirty="0" err="1" smtClean="0"/>
              <a:t>Battaglia</a:t>
            </a:r>
            <a:r>
              <a:rPr lang="en-US" dirty="0" smtClean="0"/>
              <a:t> (UCSC), Markus </a:t>
            </a:r>
            <a:r>
              <a:rPr lang="en-US" dirty="0" err="1" smtClean="0"/>
              <a:t>Klute</a:t>
            </a:r>
            <a:r>
              <a:rPr lang="en-US" dirty="0" smtClean="0"/>
              <a:t> (MIT), Kaoru </a:t>
            </a:r>
            <a:r>
              <a:rPr lang="en-US" dirty="0" err="1" smtClean="0"/>
              <a:t>Yokoya</a:t>
            </a:r>
            <a:r>
              <a:rPr lang="en-US" dirty="0" smtClean="0"/>
              <a:t> (KEK), &amp; myself</a:t>
            </a:r>
          </a:p>
          <a:p>
            <a:pPr lvl="2"/>
            <a:r>
              <a:rPr lang="en-US" dirty="0" smtClean="0"/>
              <a:t>EF Liaison:  Tor </a:t>
            </a:r>
            <a:r>
              <a:rPr lang="en-US" dirty="0" err="1" smtClean="0"/>
              <a:t>Raubenheimer</a:t>
            </a:r>
            <a:r>
              <a:rPr lang="en-US" dirty="0" smtClean="0"/>
              <a:t> (SLAC)</a:t>
            </a:r>
          </a:p>
          <a:p>
            <a:pPr lvl="2"/>
            <a:r>
              <a:rPr lang="en-US" dirty="0" smtClean="0"/>
              <a:t>Sub-Group Meeting at MIT</a:t>
            </a:r>
            <a:r>
              <a:rPr lang="en-US" dirty="0"/>
              <a:t>:  </a:t>
            </a:r>
            <a:r>
              <a:rPr lang="en-US" dirty="0" smtClean="0"/>
              <a:t/>
            </a:r>
            <a:br>
              <a:rPr lang="en-US" dirty="0" smtClean="0"/>
            </a:br>
            <a:r>
              <a:rPr lang="en-US" dirty="0" smtClean="0">
                <a:hlinkClick r:id="rId2"/>
              </a:rPr>
              <a:t>https</a:t>
            </a:r>
            <a:r>
              <a:rPr lang="en-US" dirty="0">
                <a:hlinkClick r:id="rId2"/>
              </a:rPr>
              <a:t>://</a:t>
            </a:r>
            <a:r>
              <a:rPr lang="en-US" dirty="0" err="1">
                <a:hlinkClick r:id="rId2"/>
              </a:rPr>
              <a:t>indico.cern.ch</a:t>
            </a:r>
            <a:r>
              <a:rPr lang="en-US" dirty="0">
                <a:hlinkClick r:id="rId2"/>
              </a:rPr>
              <a:t>/</a:t>
            </a:r>
            <a:r>
              <a:rPr lang="en-US" dirty="0" err="1">
                <a:hlinkClick r:id="rId2"/>
              </a:rPr>
              <a:t>conferenceDisplay.py?ovw</a:t>
            </a:r>
            <a:r>
              <a:rPr lang="en-US" dirty="0">
                <a:hlinkClick r:id="rId2"/>
              </a:rPr>
              <a:t>=</a:t>
            </a:r>
            <a:r>
              <a:rPr lang="en-US" dirty="0" err="1">
                <a:hlinkClick r:id="rId2"/>
              </a:rPr>
              <a:t>True&amp;confId</a:t>
            </a:r>
            <a:r>
              <a:rPr lang="en-US" dirty="0">
                <a:hlinkClick r:id="rId2"/>
              </a:rPr>
              <a:t>=233944</a:t>
            </a:r>
            <a:endParaRPr lang="en-US" dirty="0" smtClean="0"/>
          </a:p>
          <a:p>
            <a:endParaRPr lang="en-US" dirty="0" smtClean="0"/>
          </a:p>
          <a:p>
            <a:r>
              <a:rPr lang="en-US" dirty="0" smtClean="0"/>
              <a:t>Submissions covered a broad range of capabilities and possibilities </a:t>
            </a:r>
            <a:r>
              <a:rPr lang="en-US" i="1" dirty="0" smtClean="0">
                <a:solidFill>
                  <a:srgbClr val="FF0000"/>
                </a:solidFill>
                <a:latin typeface="Wingdings 3" charset="2"/>
                <a:cs typeface="Wingdings 3" charset="2"/>
              </a:rPr>
              <a:t>a</a:t>
            </a:r>
            <a:r>
              <a:rPr lang="en-US" i="1" dirty="0" smtClean="0">
                <a:solidFill>
                  <a:srgbClr val="FF0000"/>
                </a:solidFill>
                <a:cs typeface="Wingdings 3" charset="2"/>
              </a:rPr>
              <a:t> many contributors to what follows</a:t>
            </a:r>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4</a:t>
            </a:fld>
            <a:endParaRPr lang="en-US"/>
          </a:p>
        </p:txBody>
      </p:sp>
    </p:spTree>
    <p:extLst>
      <p:ext uri="{BB962C8B-B14F-4D97-AF65-F5344CB8AC3E}">
        <p14:creationId xmlns:p14="http://schemas.microsoft.com/office/powerpoint/2010/main" val="34851861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A Few words on the Muon accelerator program (MAP)</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40</a:t>
            </a:fld>
            <a:endParaRPr lang="en-US">
              <a:solidFill>
                <a:prstClr val="black">
                  <a:tint val="75000"/>
                </a:prstClr>
              </a:solidFill>
              <a:latin typeface="Arial"/>
            </a:endParaRPr>
          </a:p>
        </p:txBody>
      </p:sp>
    </p:spTree>
    <p:extLst>
      <p:ext uri="{BB962C8B-B14F-4D97-AF65-F5344CB8AC3E}">
        <p14:creationId xmlns:p14="http://schemas.microsoft.com/office/powerpoint/2010/main" val="92068253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Mission</a:t>
            </a:r>
            <a:endParaRPr lang="en-US" dirty="0"/>
          </a:p>
        </p:txBody>
      </p:sp>
      <p:sp>
        <p:nvSpPr>
          <p:cNvPr id="3" name="Content Placeholder 2"/>
          <p:cNvSpPr>
            <a:spLocks noGrp="1"/>
          </p:cNvSpPr>
          <p:nvPr>
            <p:ph idx="1"/>
          </p:nvPr>
        </p:nvSpPr>
        <p:spPr>
          <a:xfrm>
            <a:off x="165100" y="1003301"/>
            <a:ext cx="8921750" cy="5715000"/>
          </a:xfrm>
        </p:spPr>
        <p:txBody>
          <a:bodyPr>
            <a:normAutofit fontScale="92500" lnSpcReduction="20000"/>
          </a:bodyPr>
          <a:lstStyle/>
          <a:p>
            <a:pPr marL="0" indent="0" algn="just">
              <a:buNone/>
            </a:pPr>
            <a:r>
              <a:rPr lang="en-US" sz="1700" i="1" dirty="0">
                <a:solidFill>
                  <a:schemeClr val="accent2">
                    <a:lumMod val="20000"/>
                    <a:lumOff val="80000"/>
                  </a:schemeClr>
                </a:solidFill>
              </a:rPr>
              <a:t>The mission of the Muon Accelerator Program (MAP) is to develop and demonstrate the concepts and critical technologies required to produce, capture, condition, accelerate, and store intense beams of muons for Muon Colliders and Neutrino Factories. The goal of MAP is to deliver results that will permit the high-energy physics community to make an informed choice of the optimal path to a high-energy lepton collider and/or a next-generation neutrino beam facility. Coordination with the parallel Muon Collider Physics and Detector Study and with the International Design Study of a Neutrino Factory will ensure MAP responsiveness to physics requirements.</a:t>
            </a:r>
          </a:p>
          <a:p>
            <a:pPr marL="0" indent="0">
              <a:buNone/>
            </a:pPr>
            <a:endParaRPr lang="en-US" sz="200" i="1" dirty="0" smtClean="0"/>
          </a:p>
          <a:p>
            <a:pPr marL="0" indent="0">
              <a:buNone/>
            </a:pPr>
            <a:r>
              <a:rPr lang="en-US" sz="2400" dirty="0" smtClean="0"/>
              <a:t>How we are executing this mission?</a:t>
            </a:r>
          </a:p>
          <a:p>
            <a:pPr marL="457200" lvl="1" indent="0">
              <a:buNone/>
            </a:pPr>
            <a:r>
              <a:rPr lang="en-US" sz="2000" i="1" dirty="0" smtClean="0">
                <a:solidFill>
                  <a:srgbClr val="D4E5F7"/>
                </a:solidFill>
              </a:rPr>
              <a:t>By supporting the development of muon accelerator technologies for the full range of capabilities described:</a:t>
            </a:r>
          </a:p>
          <a:p>
            <a:pPr lvl="1"/>
            <a:r>
              <a:rPr lang="en-US" sz="2000" dirty="0" smtClean="0"/>
              <a:t>Short baseline neutrino factory:  </a:t>
            </a:r>
          </a:p>
          <a:p>
            <a:pPr lvl="2"/>
            <a:r>
              <a:rPr lang="en-US" sz="1700" dirty="0" smtClean="0"/>
              <a:t>nuSTORM design, costing and proposal – </a:t>
            </a:r>
            <a:br>
              <a:rPr lang="en-US" sz="1700" dirty="0" smtClean="0"/>
            </a:br>
            <a:r>
              <a:rPr lang="en-US" sz="1700" dirty="0" smtClean="0"/>
              <a:t>a design for which </a:t>
            </a:r>
            <a:r>
              <a:rPr lang="en-US" sz="1700" i="1" dirty="0" smtClean="0">
                <a:solidFill>
                  <a:srgbClr val="FF0000"/>
                </a:solidFill>
              </a:rPr>
              <a:t>no new technology requirements exist</a:t>
            </a:r>
            <a:endParaRPr lang="en-US" sz="1700" dirty="0" smtClean="0">
              <a:solidFill>
                <a:srgbClr val="FF0000"/>
              </a:solidFill>
            </a:endParaRPr>
          </a:p>
          <a:p>
            <a:pPr lvl="1"/>
            <a:r>
              <a:rPr lang="en-US" sz="2000" dirty="0" smtClean="0"/>
              <a:t>Long baseline neutrino factory:  </a:t>
            </a:r>
          </a:p>
          <a:p>
            <a:pPr lvl="2"/>
            <a:r>
              <a:rPr lang="en-US" sz="1700" dirty="0" smtClean="0"/>
              <a:t>IDS-NF design </a:t>
            </a:r>
            <a:r>
              <a:rPr lang="en-US" sz="1700" dirty="0" smtClean="0"/>
              <a:t>– </a:t>
            </a:r>
            <a:r>
              <a:rPr lang="en-US" sz="1700" i="1" dirty="0" smtClean="0"/>
              <a:t>aimed </a:t>
            </a:r>
            <a:r>
              <a:rPr lang="en-US" sz="1700" i="1" dirty="0" smtClean="0"/>
              <a:t>at optimal physics reach</a:t>
            </a:r>
            <a:endParaRPr lang="en-US" sz="1700" dirty="0" smtClean="0"/>
          </a:p>
          <a:p>
            <a:pPr lvl="2"/>
            <a:r>
              <a:rPr lang="en-US" sz="1700" dirty="0" smtClean="0"/>
              <a:t>Staged complex at Fermilab  –</a:t>
            </a:r>
            <a:br>
              <a:rPr lang="en-US" sz="1700" dirty="0" smtClean="0"/>
            </a:br>
            <a:r>
              <a:rPr lang="en-US" sz="1700" i="1" dirty="0" smtClean="0"/>
              <a:t>aimed at a </a:t>
            </a:r>
            <a:r>
              <a:rPr lang="en-US" sz="1700" b="1" i="1" dirty="0" smtClean="0">
                <a:solidFill>
                  <a:srgbClr val="FF0000"/>
                </a:solidFill>
              </a:rPr>
              <a:t>realistic</a:t>
            </a:r>
            <a:r>
              <a:rPr lang="en-US" sz="1700" i="1" dirty="0" smtClean="0"/>
              <a:t> (</a:t>
            </a:r>
            <a:r>
              <a:rPr lang="en-US" sz="1700" i="1" dirty="0" err="1" smtClean="0"/>
              <a:t>ie</a:t>
            </a:r>
            <a:r>
              <a:rPr lang="en-US" sz="1700" i="1" dirty="0" smtClean="0"/>
              <a:t>, staged) deployment of NF capabilities </a:t>
            </a:r>
            <a:r>
              <a:rPr lang="en-US" sz="1700" i="1" dirty="0" smtClean="0">
                <a:latin typeface="Wingdings 3" charset="2"/>
                <a:cs typeface="Wingdings 3" charset="2"/>
              </a:rPr>
              <a:t>a</a:t>
            </a:r>
            <a:r>
              <a:rPr lang="en-US" sz="1700" i="1" dirty="0" smtClean="0">
                <a:cs typeface="Wingdings 3" charset="2"/>
              </a:rPr>
              <a:t> </a:t>
            </a:r>
            <a:r>
              <a:rPr lang="en-US" sz="1700" b="1" i="1" dirty="0" smtClean="0">
                <a:solidFill>
                  <a:srgbClr val="FF0000"/>
                </a:solidFill>
                <a:cs typeface="Wingdings 3" charset="2"/>
              </a:rPr>
              <a:t>NuMAX</a:t>
            </a:r>
            <a:r>
              <a:rPr lang="en-US" sz="1700" i="1" dirty="0" smtClean="0">
                <a:cs typeface="Wingdings 3" charset="2"/>
              </a:rPr>
              <a:t> concept</a:t>
            </a:r>
          </a:p>
          <a:p>
            <a:pPr lvl="3"/>
            <a:r>
              <a:rPr lang="en-US" sz="1700" i="1" dirty="0" smtClean="0">
                <a:cs typeface="Wingdings 3" charset="2"/>
              </a:rPr>
              <a:t>Starting with a </a:t>
            </a:r>
            <a:r>
              <a:rPr lang="en-US" sz="1700" i="1" dirty="0" smtClean="0">
                <a:solidFill>
                  <a:srgbClr val="FF0000"/>
                </a:solidFill>
                <a:cs typeface="Wingdings 3" charset="2"/>
              </a:rPr>
              <a:t>1 MW proton driver and no ionization cooling</a:t>
            </a:r>
            <a:r>
              <a:rPr lang="en-US" sz="1700" i="1" dirty="0" smtClean="0">
                <a:cs typeface="Wingdings 3" charset="2"/>
              </a:rPr>
              <a:t>…</a:t>
            </a:r>
            <a:endParaRPr lang="en-US" sz="1700" i="1" dirty="0" smtClean="0"/>
          </a:p>
          <a:p>
            <a:pPr lvl="1"/>
            <a:r>
              <a:rPr lang="en-US" sz="2000" dirty="0" smtClean="0"/>
              <a:t>Collider options:</a:t>
            </a:r>
          </a:p>
          <a:p>
            <a:pPr lvl="2"/>
            <a:r>
              <a:rPr lang="en-US" sz="1700" dirty="0" smtClean="0"/>
              <a:t>From a </a:t>
            </a:r>
            <a:r>
              <a:rPr lang="en-US" sz="1700" i="1" dirty="0" smtClean="0"/>
              <a:t>Higgs Factory </a:t>
            </a:r>
            <a:r>
              <a:rPr lang="en-US" sz="1700" dirty="0" smtClean="0"/>
              <a:t>to…</a:t>
            </a:r>
            <a:endParaRPr lang="en-US" sz="1700" dirty="0" smtClean="0"/>
          </a:p>
          <a:p>
            <a:pPr lvl="2"/>
            <a:r>
              <a:rPr lang="en-US" sz="1700" dirty="0" smtClean="0"/>
              <a:t>A </a:t>
            </a:r>
            <a:r>
              <a:rPr lang="en-US" sz="1700" i="1" dirty="0" smtClean="0"/>
              <a:t>multi-TeV Collider</a:t>
            </a:r>
            <a:r>
              <a:rPr lang="en-US" sz="1700" dirty="0" smtClean="0"/>
              <a:t> (extending up to energy ranges that may be required by LHC results)</a:t>
            </a:r>
          </a:p>
          <a:p>
            <a:pPr lvl="2"/>
            <a:r>
              <a:rPr lang="en-US" sz="1700" dirty="0" smtClean="0"/>
              <a:t>Again </a:t>
            </a:r>
            <a:r>
              <a:rPr lang="en-US" sz="1700" dirty="0" smtClean="0">
                <a:solidFill>
                  <a:srgbClr val="FF0000"/>
                </a:solidFill>
              </a:rPr>
              <a:t>utilizing a staged complex at Fermilab</a:t>
            </a:r>
            <a:r>
              <a:rPr lang="en-US" sz="1700" dirty="0" smtClean="0"/>
              <a:t>…</a:t>
            </a:r>
            <a:endParaRPr lang="en-US" sz="1700"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41</a:t>
            </a:fld>
            <a:endParaRPr lang="en-US"/>
          </a:p>
        </p:txBody>
      </p:sp>
    </p:spTree>
    <p:extLst>
      <p:ext uri="{BB962C8B-B14F-4D97-AF65-F5344CB8AC3E}">
        <p14:creationId xmlns:p14="http://schemas.microsoft.com/office/powerpoint/2010/main" val="68284097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smtClean="0"/>
              <a:t>Long Baseline</a:t>
            </a:r>
            <a:r>
              <a:rPr lang="en-US" sz="3600" dirty="0" smtClean="0"/>
              <a:t> </a:t>
            </a:r>
            <a:r>
              <a:rPr lang="en-US" sz="3600" dirty="0" smtClean="0"/>
              <a:t>Neutrino Factory</a:t>
            </a:r>
            <a:endParaRPr lang="en-US" sz="3600" dirty="0"/>
          </a:p>
        </p:txBody>
      </p:sp>
      <p:sp>
        <p:nvSpPr>
          <p:cNvPr id="8" name="Content Placeholder 7"/>
          <p:cNvSpPr>
            <a:spLocks noGrp="1"/>
          </p:cNvSpPr>
          <p:nvPr>
            <p:ph idx="1"/>
          </p:nvPr>
        </p:nvSpPr>
        <p:spPr>
          <a:xfrm>
            <a:off x="165100" y="1050926"/>
            <a:ext cx="3946940" cy="600074"/>
          </a:xfrm>
        </p:spPr>
        <p:txBody>
          <a:bodyPr>
            <a:normAutofit/>
          </a:bodyPr>
          <a:lstStyle/>
          <a:p>
            <a:r>
              <a:rPr lang="en-US" sz="2400" dirty="0" smtClean="0"/>
              <a:t>IDS-</a:t>
            </a:r>
            <a:r>
              <a:rPr lang="en-US" sz="2400" dirty="0" smtClean="0"/>
              <a:t>NF</a:t>
            </a:r>
          </a:p>
          <a:p>
            <a:pPr marL="0" indent="0">
              <a:buNone/>
            </a:pP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42</a:t>
            </a:fld>
            <a:endParaRPr lang="en-US" dirty="0">
              <a:solidFill>
                <a:prstClr val="black">
                  <a:tint val="75000"/>
                </a:prstClr>
              </a:solidFill>
              <a:latin typeface="Arial"/>
            </a:endParaRPr>
          </a:p>
        </p:txBody>
      </p:sp>
      <p:pic>
        <p:nvPicPr>
          <p:cNvPr id="9" name="Picture 8"/>
          <p:cNvPicPr>
            <a:picLocks noChangeAspect="1"/>
          </p:cNvPicPr>
          <p:nvPr/>
        </p:nvPicPr>
        <p:blipFill rotWithShape="1">
          <a:blip r:embed="rId2"/>
          <a:srcRect b="33364"/>
          <a:stretch/>
        </p:blipFill>
        <p:spPr>
          <a:xfrm>
            <a:off x="4112040" y="1141640"/>
            <a:ext cx="4974810" cy="1152662"/>
          </a:xfrm>
          <a:prstGeom prst="rect">
            <a:avLst/>
          </a:prstGeom>
          <a:ln w="28575" cmpd="sng">
            <a:solidFill>
              <a:srgbClr val="FF0000"/>
            </a:solidFill>
          </a:ln>
        </p:spPr>
      </p:pic>
      <p:pic>
        <p:nvPicPr>
          <p:cNvPr id="2" name="Picture 1" descr="131112-IDS-N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0" y="1524000"/>
            <a:ext cx="3966001" cy="3098800"/>
          </a:xfrm>
          <a:prstGeom prst="rect">
            <a:avLst/>
          </a:prstGeom>
          <a:solidFill>
            <a:schemeClr val="bg1"/>
          </a:solidFill>
          <a:ln w="25400">
            <a:solidFill>
              <a:srgbClr val="FF0000"/>
            </a:solidFill>
          </a:ln>
        </p:spPr>
      </p:pic>
      <p:pic>
        <p:nvPicPr>
          <p:cNvPr id="3" name="Picture 2" descr="MI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940" y="2547620"/>
            <a:ext cx="5041900" cy="3797300"/>
          </a:xfrm>
          <a:prstGeom prst="rect">
            <a:avLst/>
          </a:prstGeom>
        </p:spPr>
      </p:pic>
      <p:sp>
        <p:nvSpPr>
          <p:cNvPr id="10" name="Content Placeholder 7"/>
          <p:cNvSpPr txBox="1">
            <a:spLocks/>
          </p:cNvSpPr>
          <p:nvPr/>
        </p:nvSpPr>
        <p:spPr>
          <a:xfrm>
            <a:off x="58610" y="4762500"/>
            <a:ext cx="3946940" cy="1582420"/>
          </a:xfrm>
          <a:prstGeom prst="rect">
            <a:avLst/>
          </a:prstGeom>
        </p:spPr>
        <p:txBody>
          <a:bodyPr vert="horz" lIns="91440" tIns="45720" rIns="91440" bIns="45720" rtlCol="0">
            <a:normAutofit/>
          </a:bodyPr>
          <a:lstStyle>
            <a:lvl1pPr marL="228600" indent="-2286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457200" indent="-228600" algn="l" defTabSz="457200" rtl="0" eaLnBrk="1" latinLnBrk="0" hangingPunct="1">
              <a:spcBef>
                <a:spcPct val="20000"/>
              </a:spcBef>
              <a:buFont typeface="Arial"/>
              <a:buChar char="–"/>
              <a:defRPr sz="2400" kern="1200">
                <a:solidFill>
                  <a:schemeClr val="bg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9144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11430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NuMAX aims for a staged facility at Fermilab with different technical and cost optimization</a:t>
            </a:r>
            <a:endParaRPr lang="en-US" sz="2400" dirty="0" smtClean="0"/>
          </a:p>
        </p:txBody>
      </p:sp>
    </p:spTree>
    <p:extLst>
      <p:ext uri="{BB962C8B-B14F-4D97-AF65-F5344CB8AC3E}">
        <p14:creationId xmlns:p14="http://schemas.microsoft.com/office/powerpoint/2010/main" val="86877243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uMAX_Sensitivi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 y="576580"/>
            <a:ext cx="8013700" cy="5867400"/>
          </a:xfrm>
          <a:prstGeom prst="rect">
            <a:avLst/>
          </a:prstGeom>
        </p:spPr>
      </p:pic>
      <p:sp>
        <p:nvSpPr>
          <p:cNvPr id="7" name="Title 6"/>
          <p:cNvSpPr>
            <a:spLocks noGrp="1"/>
          </p:cNvSpPr>
          <p:nvPr>
            <p:ph type="title"/>
          </p:nvPr>
        </p:nvSpPr>
        <p:spPr>
          <a:xfrm>
            <a:off x="38100" y="12169"/>
            <a:ext cx="8191500" cy="563562"/>
          </a:xfrm>
        </p:spPr>
        <p:txBody>
          <a:bodyPr>
            <a:noAutofit/>
          </a:bodyPr>
          <a:lstStyle/>
          <a:p>
            <a:r>
              <a:rPr lang="en-US" sz="3600" dirty="0" smtClean="0">
                <a:latin typeface="+mn-lt"/>
                <a:cs typeface="Symbol" charset="2"/>
              </a:rPr>
              <a:t>A Staged </a:t>
            </a:r>
            <a:r>
              <a:rPr lang="en-US" sz="3600" dirty="0">
                <a:latin typeface="+mn-lt"/>
                <a:cs typeface="Symbol" charset="2"/>
              </a:rPr>
              <a:t>P</a:t>
            </a:r>
            <a:r>
              <a:rPr lang="en-US" sz="3600" dirty="0" smtClean="0">
                <a:latin typeface="+mn-lt"/>
                <a:cs typeface="Symbol" charset="2"/>
              </a:rPr>
              <a:t>lan with NuMAX at Fermilab</a:t>
            </a:r>
            <a:endParaRPr lang="en-US" sz="3600"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43</a:t>
            </a:fld>
            <a:endParaRPr lang="en-US" dirty="0">
              <a:solidFill>
                <a:prstClr val="black">
                  <a:tint val="75000"/>
                </a:prstClr>
              </a:solidFill>
              <a:latin typeface="Arial"/>
            </a:endParaRPr>
          </a:p>
        </p:txBody>
      </p:sp>
      <p:cxnSp>
        <p:nvCxnSpPr>
          <p:cNvPr id="8" name="Straight Arrow Connector 7"/>
          <p:cNvCxnSpPr>
            <a:stCxn id="9" idx="2"/>
          </p:cNvCxnSpPr>
          <p:nvPr/>
        </p:nvCxnSpPr>
        <p:spPr>
          <a:xfrm>
            <a:off x="1273679" y="1907946"/>
            <a:ext cx="1289050" cy="123029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371" y="953839"/>
            <a:ext cx="2578100" cy="954107"/>
          </a:xfrm>
          <a:prstGeom prst="rect">
            <a:avLst/>
          </a:prstGeom>
          <a:solidFill>
            <a:schemeClr val="accent6">
              <a:lumMod val="40000"/>
              <a:lumOff val="60000"/>
            </a:schemeClr>
          </a:solidFill>
          <a:ln>
            <a:solidFill>
              <a:srgbClr val="FF0000"/>
            </a:solidFill>
          </a:ln>
        </p:spPr>
        <p:txBody>
          <a:bodyPr wrap="square" rtlCol="0">
            <a:spAutoFit/>
          </a:bodyPr>
          <a:lstStyle/>
          <a:p>
            <a:r>
              <a:rPr lang="en-US" sz="1400" dirty="0" smtClean="0">
                <a:solidFill>
                  <a:srgbClr val="FF0000"/>
                </a:solidFill>
                <a:latin typeface="Arial"/>
              </a:rPr>
              <a:t>NuMAX+ targets equivalent sensitivity to CP violation in the </a:t>
            </a:r>
            <a:r>
              <a:rPr lang="en-US" sz="1400" dirty="0" smtClean="0">
                <a:solidFill>
                  <a:srgbClr val="FF0000"/>
                </a:solidFill>
                <a:latin typeface="Symbol" charset="2"/>
                <a:cs typeface="Symbol" charset="2"/>
              </a:rPr>
              <a:t>n</a:t>
            </a:r>
            <a:r>
              <a:rPr lang="en-US" sz="1400" dirty="0" smtClean="0">
                <a:solidFill>
                  <a:srgbClr val="FF0000"/>
                </a:solidFill>
                <a:latin typeface="Arial"/>
                <a:cs typeface="Symbol" charset="2"/>
              </a:rPr>
              <a:t> sector</a:t>
            </a:r>
            <a:r>
              <a:rPr lang="en-US" sz="1400" dirty="0" smtClean="0">
                <a:solidFill>
                  <a:srgbClr val="FF0000"/>
                </a:solidFill>
                <a:latin typeface="Arial"/>
              </a:rPr>
              <a:t> as has been achieved in the flavor sector</a:t>
            </a:r>
            <a:endParaRPr lang="en-US" sz="1400" dirty="0">
              <a:solidFill>
                <a:srgbClr val="FF0000"/>
              </a:solidFill>
              <a:latin typeface="Arial"/>
            </a:endParaRPr>
          </a:p>
        </p:txBody>
      </p:sp>
      <p:sp>
        <p:nvSpPr>
          <p:cNvPr id="3" name="TextBox 2"/>
          <p:cNvSpPr txBox="1"/>
          <p:nvPr/>
        </p:nvSpPr>
        <p:spPr>
          <a:xfrm rot="16200000">
            <a:off x="-1623349" y="3671214"/>
            <a:ext cx="4262705" cy="923330"/>
          </a:xfrm>
          <a:prstGeom prst="rect">
            <a:avLst/>
          </a:prstGeom>
          <a:solidFill>
            <a:schemeClr val="bg1">
              <a:lumMod val="95000"/>
            </a:schemeClr>
          </a:solidFill>
          <a:ln>
            <a:solidFill>
              <a:schemeClr val="tx1"/>
            </a:solidFill>
          </a:ln>
        </p:spPr>
        <p:txBody>
          <a:bodyPr wrap="none" rtlCol="0">
            <a:spAutoFit/>
          </a:bodyPr>
          <a:lstStyle/>
          <a:p>
            <a:pPr algn="ctr"/>
            <a:r>
              <a:rPr lang="en-US" dirty="0" err="1" smtClean="0">
                <a:solidFill>
                  <a:prstClr val="black"/>
                </a:solidFill>
                <a:latin typeface="Arial"/>
              </a:rPr>
              <a:t>GLoBES</a:t>
            </a:r>
            <a:r>
              <a:rPr lang="en-US" dirty="0" smtClean="0">
                <a:solidFill>
                  <a:prstClr val="black"/>
                </a:solidFill>
                <a:latin typeface="Arial"/>
              </a:rPr>
              <a:t> Comparison of Potential </a:t>
            </a:r>
            <a:br>
              <a:rPr lang="en-US" dirty="0" smtClean="0">
                <a:solidFill>
                  <a:prstClr val="black"/>
                </a:solidFill>
                <a:latin typeface="Arial"/>
              </a:rPr>
            </a:br>
            <a:r>
              <a:rPr lang="en-US" dirty="0" smtClean="0">
                <a:solidFill>
                  <a:prstClr val="black"/>
                </a:solidFill>
                <a:latin typeface="Arial"/>
              </a:rPr>
              <a:t>Performance of the Various </a:t>
            </a:r>
            <a:br>
              <a:rPr lang="en-US" dirty="0" smtClean="0">
                <a:solidFill>
                  <a:prstClr val="black"/>
                </a:solidFill>
                <a:latin typeface="Arial"/>
              </a:rPr>
            </a:br>
            <a:r>
              <a:rPr lang="en-US" dirty="0" smtClean="0">
                <a:solidFill>
                  <a:prstClr val="black"/>
                </a:solidFill>
                <a:latin typeface="Arial"/>
              </a:rPr>
              <a:t>Advanced Concepts </a:t>
            </a:r>
            <a:r>
              <a:rPr lang="en-US" i="1" dirty="0" smtClean="0">
                <a:solidFill>
                  <a:prstClr val="black"/>
                </a:solidFill>
                <a:latin typeface="Arial"/>
              </a:rPr>
              <a:t>(courtesy P. Huber)</a:t>
            </a:r>
            <a:endParaRPr lang="en-US" dirty="0">
              <a:solidFill>
                <a:prstClr val="black"/>
              </a:solidFill>
              <a:latin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Tree>
    <p:extLst>
      <p:ext uri="{BB962C8B-B14F-4D97-AF65-F5344CB8AC3E}">
        <p14:creationId xmlns:p14="http://schemas.microsoft.com/office/powerpoint/2010/main" val="21057704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9"/>
            <a:ext cx="8064500" cy="781368"/>
          </a:xfrm>
        </p:spPr>
        <p:txBody>
          <a:bodyPr>
            <a:normAutofit fontScale="90000"/>
          </a:bodyPr>
          <a:lstStyle/>
          <a:p>
            <a:r>
              <a:rPr lang="en-US" dirty="0" smtClean="0"/>
              <a:t>Physics Case for a Muon Collider</a:t>
            </a:r>
            <a:endParaRPr lang="en-US" dirty="0"/>
          </a:p>
        </p:txBody>
      </p:sp>
      <p:sp>
        <p:nvSpPr>
          <p:cNvPr id="3" name="Content Placeholder 2"/>
          <p:cNvSpPr>
            <a:spLocks noGrp="1"/>
          </p:cNvSpPr>
          <p:nvPr>
            <p:ph idx="1"/>
          </p:nvPr>
        </p:nvSpPr>
        <p:spPr>
          <a:xfrm>
            <a:off x="165100" y="837566"/>
            <a:ext cx="8921750" cy="5522594"/>
          </a:xfrm>
        </p:spPr>
        <p:txBody>
          <a:bodyPr>
            <a:normAutofit lnSpcReduction="10000"/>
          </a:bodyPr>
          <a:lstStyle/>
          <a:p>
            <a:r>
              <a:rPr lang="en-US" dirty="0" smtClean="0"/>
              <a:t>Superb Energy Resolution</a:t>
            </a:r>
          </a:p>
          <a:p>
            <a:pPr lvl="1"/>
            <a:r>
              <a:rPr lang="en-US" dirty="0" smtClean="0"/>
              <a:t>SM Thresholds and Higgs Factory operation</a:t>
            </a:r>
          </a:p>
          <a:p>
            <a:r>
              <a:rPr lang="en-US" dirty="0" smtClean="0"/>
              <a:t>At multi-TeV</a:t>
            </a:r>
          </a:p>
          <a:p>
            <a:pPr lvl="1"/>
            <a:r>
              <a:rPr lang="en-US" dirty="0" smtClean="0"/>
              <a:t>Compact &amp; energy efficient machine</a:t>
            </a:r>
          </a:p>
          <a:p>
            <a:pPr lvl="1"/>
            <a:r>
              <a:rPr lang="en-US" dirty="0" smtClean="0"/>
              <a:t>Luminosity &gt; 10</a:t>
            </a:r>
            <a:r>
              <a:rPr lang="en-US" baseline="30000" dirty="0" smtClean="0"/>
              <a:t>34</a:t>
            </a:r>
            <a:r>
              <a:rPr lang="en-US" dirty="0" smtClean="0"/>
              <a:t> cm</a:t>
            </a:r>
            <a:r>
              <a:rPr lang="en-US" baseline="30000" dirty="0" smtClean="0"/>
              <a:t>-2</a:t>
            </a:r>
            <a:r>
              <a:rPr lang="en-US" dirty="0" smtClean="0"/>
              <a:t> s</a:t>
            </a:r>
            <a:r>
              <a:rPr lang="en-US" baseline="30000" dirty="0" smtClean="0"/>
              <a:t>-1</a:t>
            </a:r>
            <a:endParaRPr lang="en-US" dirty="0" smtClean="0"/>
          </a:p>
          <a:p>
            <a:pPr lvl="1"/>
            <a:r>
              <a:rPr lang="en-US" dirty="0" smtClean="0"/>
              <a:t>Option for 2 detectors in the ring</a:t>
            </a:r>
            <a:endParaRPr lang="en-US" dirty="0"/>
          </a:p>
          <a:p>
            <a:pPr marL="228600" lvl="1">
              <a:buFont typeface="Arial"/>
              <a:buChar char="•"/>
            </a:pPr>
            <a:r>
              <a:rPr lang="en-US" dirty="0" smtClean="0"/>
              <a:t>For √s &gt; 1 TeV:  </a:t>
            </a:r>
            <a:r>
              <a:rPr lang="en-US" dirty="0"/>
              <a:t>F</a:t>
            </a:r>
            <a:r>
              <a:rPr lang="en-US" dirty="0" smtClean="0"/>
              <a:t>usion processes dominate </a:t>
            </a:r>
            <a:br>
              <a:rPr lang="en-US" dirty="0" smtClean="0"/>
            </a:br>
            <a:r>
              <a:rPr lang="en-US" dirty="0" smtClean="0">
                <a:latin typeface="Wingdings 3" charset="2"/>
                <a:cs typeface="Wingdings 3" charset="2"/>
              </a:rPr>
              <a:t>a</a:t>
            </a:r>
            <a:r>
              <a:rPr lang="en-US" dirty="0" smtClean="0">
                <a:cs typeface="Wingdings 3" charset="2"/>
              </a:rPr>
              <a:t> an Electroweak</a:t>
            </a:r>
            <a:r>
              <a:rPr lang="en-US" dirty="0" smtClean="0"/>
              <a:t> Boson Collider</a:t>
            </a:r>
            <a:br>
              <a:rPr lang="en-US" dirty="0" smtClean="0"/>
            </a:br>
            <a:r>
              <a:rPr lang="en-US" dirty="0">
                <a:latin typeface="Wingdings 3" charset="2"/>
                <a:cs typeface="Wingdings 3" charset="2"/>
              </a:rPr>
              <a:t>a</a:t>
            </a:r>
            <a:r>
              <a:rPr lang="en-US" dirty="0">
                <a:cs typeface="Wingdings 3" charset="2"/>
              </a:rPr>
              <a:t> </a:t>
            </a:r>
            <a:r>
              <a:rPr lang="en-US" dirty="0" smtClean="0">
                <a:cs typeface="Wingdings 3" charset="2"/>
              </a:rPr>
              <a:t>a discovery machine complementary to a </a:t>
            </a:r>
            <a:br>
              <a:rPr lang="en-US" dirty="0" smtClean="0">
                <a:cs typeface="Wingdings 3" charset="2"/>
              </a:rPr>
            </a:br>
            <a:r>
              <a:rPr lang="en-US" dirty="0" smtClean="0">
                <a:cs typeface="Wingdings 3" charset="2"/>
              </a:rPr>
              <a:t>    </a:t>
            </a:r>
            <a:r>
              <a:rPr lang="en-US" dirty="0" err="1" smtClean="0">
                <a:cs typeface="Wingdings 3" charset="2"/>
              </a:rPr>
              <a:t>pp</a:t>
            </a:r>
            <a:r>
              <a:rPr lang="en-US" dirty="0" smtClean="0">
                <a:cs typeface="Wingdings 3" charset="2"/>
              </a:rPr>
              <a:t> collider with E</a:t>
            </a:r>
            <a:r>
              <a:rPr lang="en-US" baseline="-25000" dirty="0" smtClean="0">
                <a:cs typeface="Wingdings 3" charset="2"/>
              </a:rPr>
              <a:t>pp</a:t>
            </a:r>
            <a:r>
              <a:rPr lang="en-US" dirty="0" smtClean="0">
                <a:cs typeface="Wingdings 3" charset="2"/>
              </a:rPr>
              <a:t>≈7E</a:t>
            </a:r>
            <a:r>
              <a:rPr lang="en-US" baseline="-25000" dirty="0" smtClean="0">
                <a:cs typeface="Wingdings 3" charset="2"/>
              </a:rPr>
              <a:t>MC</a:t>
            </a:r>
            <a:endParaRPr lang="en-US" dirty="0" smtClean="0"/>
          </a:p>
          <a:p>
            <a:r>
              <a:rPr lang="en-US" sz="2400" dirty="0" smtClean="0"/>
              <a:t>At </a:t>
            </a:r>
            <a:r>
              <a:rPr lang="en-US" sz="2400" dirty="0" smtClean="0"/>
              <a:t>&gt; 5 TeV </a:t>
            </a:r>
            <a:r>
              <a:rPr lang="en-US" sz="2400" dirty="0" err="1" smtClean="0"/>
              <a:t>CoM</a:t>
            </a:r>
            <a:r>
              <a:rPr lang="en-US" sz="2400" dirty="0" smtClean="0"/>
              <a:t>, could provide Higgs </a:t>
            </a:r>
            <a:br>
              <a:rPr lang="en-US" sz="2400" dirty="0" smtClean="0"/>
            </a:br>
            <a:r>
              <a:rPr lang="en-US" sz="2400" dirty="0" smtClean="0"/>
              <a:t>self-coupling resolutions of &lt;10%</a:t>
            </a:r>
          </a:p>
          <a:p>
            <a:r>
              <a:rPr lang="en-US" sz="2400" dirty="0" smtClean="0"/>
              <a:t>What if upcoming runs with the LHC shows </a:t>
            </a:r>
            <a:br>
              <a:rPr lang="en-US" sz="2400" dirty="0" smtClean="0"/>
            </a:br>
            <a:r>
              <a:rPr lang="en-US" sz="2400" dirty="0" smtClean="0"/>
              <a:t>evidence for </a:t>
            </a:r>
            <a:r>
              <a:rPr lang="en-US" sz="2400" dirty="0"/>
              <a:t>a multi-TeV particle </a:t>
            </a:r>
            <a:r>
              <a:rPr lang="en-US" sz="2400" dirty="0" smtClean="0"/>
              <a:t>spectrum?</a:t>
            </a:r>
            <a:endParaRPr lang="en-US" sz="2400"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44</a:t>
            </a:fld>
            <a:endParaRPr lang="en-US">
              <a:solidFill>
                <a:prstClr val="black">
                  <a:tint val="75000"/>
                </a:prstClr>
              </a:solidFill>
              <a:latin typeface="Arial"/>
            </a:endParaRPr>
          </a:p>
        </p:txBody>
      </p:sp>
      <p:grpSp>
        <p:nvGrpSpPr>
          <p:cNvPr id="15" name="Group 14"/>
          <p:cNvGrpSpPr/>
          <p:nvPr/>
        </p:nvGrpSpPr>
        <p:grpSpPr>
          <a:xfrm>
            <a:off x="6736080" y="4260214"/>
            <a:ext cx="2193925" cy="1856105"/>
            <a:chOff x="6634480" y="4277360"/>
            <a:chExt cx="2296160" cy="2011680"/>
          </a:xfrm>
        </p:grpSpPr>
        <p:sp>
          <p:nvSpPr>
            <p:cNvPr id="14" name="Rectangle 13"/>
            <p:cNvSpPr/>
            <p:nvPr/>
          </p:nvSpPr>
          <p:spPr>
            <a:xfrm>
              <a:off x="6634480" y="4277360"/>
              <a:ext cx="2296160" cy="20116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grpSp>
          <p:nvGrpSpPr>
            <p:cNvPr id="7" name="Group 15"/>
            <p:cNvGrpSpPr>
              <a:grpSpLocks/>
            </p:cNvGrpSpPr>
            <p:nvPr/>
          </p:nvGrpSpPr>
          <p:grpSpPr bwMode="auto">
            <a:xfrm>
              <a:off x="6709093" y="4432935"/>
              <a:ext cx="2132012" cy="1739900"/>
              <a:chOff x="0" y="0"/>
              <a:chExt cx="1343" cy="1096"/>
            </a:xfrm>
          </p:grpSpPr>
          <p:grpSp>
            <p:nvGrpSpPr>
              <p:cNvPr id="8" name="Group 13"/>
              <p:cNvGrpSpPr>
                <a:grpSpLocks/>
              </p:cNvGrpSpPr>
              <p:nvPr/>
            </p:nvGrpSpPr>
            <p:grpSpPr bwMode="auto">
              <a:xfrm>
                <a:off x="0" y="0"/>
                <a:ext cx="1343" cy="1096"/>
                <a:chOff x="0" y="0"/>
                <a:chExt cx="1343" cy="1096"/>
              </a:xfrm>
            </p:grpSpPr>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
                  <a:ext cx="1343"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 y="0"/>
                  <a:ext cx="126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91"/>
                  <a:ext cx="1268"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 y="448"/>
                  <a:ext cx="14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pic>
            <p:nvPicPr>
              <p:cNvPr id="9"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 y="330"/>
                <a:ext cx="209"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grpSp>
      </p:grpSp>
      <p:grpSp>
        <p:nvGrpSpPr>
          <p:cNvPr id="19" name="Group 18"/>
          <p:cNvGrpSpPr/>
          <p:nvPr/>
        </p:nvGrpSpPr>
        <p:grpSpPr>
          <a:xfrm>
            <a:off x="6749289" y="878206"/>
            <a:ext cx="1938260" cy="3352768"/>
            <a:chOff x="6993129" y="1050926"/>
            <a:chExt cx="1938260" cy="3352768"/>
          </a:xfrm>
        </p:grpSpPr>
        <p:pic>
          <p:nvPicPr>
            <p:cNvPr id="1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1103" b="3044"/>
            <a:stretch/>
          </p:blipFill>
          <p:spPr bwMode="auto">
            <a:xfrm>
              <a:off x="6993129" y="2708028"/>
              <a:ext cx="1938259" cy="1695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1125" t="9550" b="10090"/>
            <a:stretch/>
          </p:blipFill>
          <p:spPr bwMode="auto">
            <a:xfrm>
              <a:off x="6993129" y="1050926"/>
              <a:ext cx="1930638" cy="1658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993129" y="1050926"/>
              <a:ext cx="1938260" cy="3352768"/>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grpSp>
    </p:spTree>
    <p:extLst>
      <p:ext uri="{BB962C8B-B14F-4D97-AF65-F5344CB8AC3E}">
        <p14:creationId xmlns:p14="http://schemas.microsoft.com/office/powerpoint/2010/main" val="184229604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 y="1050924"/>
            <a:ext cx="6929168" cy="5400675"/>
          </a:xfrm>
          <a:prstGeom prst="rect">
            <a:avLst/>
          </a:prstGeom>
        </p:spPr>
      </p:pic>
      <p:sp>
        <p:nvSpPr>
          <p:cNvPr id="2" name="Title 1"/>
          <p:cNvSpPr>
            <a:spLocks noGrp="1"/>
          </p:cNvSpPr>
          <p:nvPr>
            <p:ph type="title"/>
          </p:nvPr>
        </p:nvSpPr>
        <p:spPr/>
        <p:txBody>
          <a:bodyPr/>
          <a:lstStyle/>
          <a:p>
            <a:r>
              <a:rPr lang="en-US" dirty="0" smtClean="0"/>
              <a:t>Luminosity Production Metric</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45</a:t>
            </a:fld>
            <a:endParaRPr lang="en-US">
              <a:solidFill>
                <a:prstClr val="black">
                  <a:tint val="75000"/>
                </a:prstClr>
              </a:solidFill>
              <a:latin typeface="Arial"/>
            </a:endParaRPr>
          </a:p>
        </p:txBody>
      </p:sp>
      <p:sp>
        <p:nvSpPr>
          <p:cNvPr id="8" name="TextBox 7"/>
          <p:cNvSpPr txBox="1"/>
          <p:nvPr/>
        </p:nvSpPr>
        <p:spPr>
          <a:xfrm>
            <a:off x="6908800" y="2324100"/>
            <a:ext cx="2234857" cy="1569660"/>
          </a:xfrm>
          <a:prstGeom prst="rect">
            <a:avLst/>
          </a:prstGeom>
          <a:noFill/>
        </p:spPr>
        <p:txBody>
          <a:bodyPr wrap="none" rtlCol="0">
            <a:spAutoFit/>
          </a:bodyPr>
          <a:lstStyle/>
          <a:p>
            <a:r>
              <a:rPr lang="en-US" sz="2400" dirty="0" smtClean="0">
                <a:solidFill>
                  <a:prstClr val="white"/>
                </a:solidFill>
                <a:latin typeface="Arial"/>
              </a:rPr>
              <a:t>Luminosity</a:t>
            </a:r>
            <a:br>
              <a:rPr lang="en-US" sz="2400" dirty="0" smtClean="0">
                <a:solidFill>
                  <a:prstClr val="white"/>
                </a:solidFill>
                <a:latin typeface="Arial"/>
              </a:rPr>
            </a:br>
            <a:r>
              <a:rPr lang="en-US" sz="2400" dirty="0" smtClean="0">
                <a:solidFill>
                  <a:prstClr val="white"/>
                </a:solidFill>
                <a:latin typeface="Arial"/>
              </a:rPr>
              <a:t>Metric:</a:t>
            </a:r>
          </a:p>
          <a:p>
            <a:endParaRPr lang="en-US" sz="2400" dirty="0" smtClean="0">
              <a:solidFill>
                <a:prstClr val="white"/>
              </a:solidFill>
              <a:latin typeface="Arial"/>
            </a:endParaRPr>
          </a:p>
          <a:p>
            <a:r>
              <a:rPr lang="en-US" sz="2400" dirty="0" err="1" smtClean="0">
                <a:solidFill>
                  <a:prstClr val="white"/>
                </a:solidFill>
                <a:latin typeface="Arial"/>
              </a:rPr>
              <a:t>N</a:t>
            </a:r>
            <a:r>
              <a:rPr lang="en-US" sz="2400" baseline="-25000" dirty="0" err="1" smtClean="0">
                <a:solidFill>
                  <a:prstClr val="white"/>
                </a:solidFill>
                <a:latin typeface="Arial"/>
              </a:rPr>
              <a:t>det</a:t>
            </a:r>
            <a:r>
              <a:rPr lang="en-US" sz="2400" dirty="0" smtClean="0">
                <a:solidFill>
                  <a:prstClr val="white"/>
                </a:solidFill>
                <a:latin typeface="Arial"/>
              </a:rPr>
              <a:t> × </a:t>
            </a:r>
            <a:r>
              <a:rPr lang="en-US" sz="2400" dirty="0" err="1" smtClean="0">
                <a:solidFill>
                  <a:prstClr val="white"/>
                </a:solidFill>
                <a:latin typeface="Arial"/>
              </a:rPr>
              <a:t>L</a:t>
            </a:r>
            <a:r>
              <a:rPr lang="en-US" sz="2400" baseline="-25000" dirty="0" err="1" smtClean="0">
                <a:solidFill>
                  <a:prstClr val="white"/>
                </a:solidFill>
                <a:latin typeface="Arial"/>
              </a:rPr>
              <a:t>avg</a:t>
            </a:r>
            <a:r>
              <a:rPr lang="en-US" sz="2400" dirty="0" smtClean="0">
                <a:solidFill>
                  <a:prstClr val="white"/>
                </a:solidFill>
                <a:latin typeface="Arial"/>
              </a:rPr>
              <a:t> / </a:t>
            </a:r>
            <a:r>
              <a:rPr lang="en-US" sz="2400" dirty="0" err="1" smtClean="0">
                <a:solidFill>
                  <a:prstClr val="white"/>
                </a:solidFill>
                <a:latin typeface="Arial"/>
              </a:rPr>
              <a:t>P</a:t>
            </a:r>
            <a:r>
              <a:rPr lang="en-US" sz="2400" baseline="-25000" dirty="0" err="1" smtClean="0">
                <a:solidFill>
                  <a:prstClr val="white"/>
                </a:solidFill>
                <a:latin typeface="Arial"/>
              </a:rPr>
              <a:t>tot</a:t>
            </a:r>
            <a:endParaRPr lang="en-US" sz="2400" dirty="0">
              <a:solidFill>
                <a:prstClr val="white"/>
              </a:solidFill>
              <a:latin typeface="Arial"/>
            </a:endParaRPr>
          </a:p>
        </p:txBody>
      </p:sp>
      <p:cxnSp>
        <p:nvCxnSpPr>
          <p:cNvPr id="10" name="Straight Arrow Connector 9"/>
          <p:cNvCxnSpPr/>
          <p:nvPr/>
        </p:nvCxnSpPr>
        <p:spPr>
          <a:xfrm>
            <a:off x="3975100" y="1765300"/>
            <a:ext cx="1663700" cy="330200"/>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225800" y="1485899"/>
            <a:ext cx="967219" cy="646331"/>
          </a:xfrm>
          <a:prstGeom prst="rect">
            <a:avLst/>
          </a:prstGeom>
          <a:noFill/>
        </p:spPr>
        <p:txBody>
          <a:bodyPr wrap="none" rtlCol="0">
            <a:spAutoFit/>
          </a:bodyPr>
          <a:lstStyle/>
          <a:p>
            <a:r>
              <a:rPr lang="en-US" dirty="0" err="1" smtClean="0">
                <a:solidFill>
                  <a:srgbClr val="000090"/>
                </a:solidFill>
                <a:latin typeface="Arial"/>
              </a:rPr>
              <a:t>Muon</a:t>
            </a:r>
            <a:r>
              <a:rPr lang="en-US" dirty="0">
                <a:solidFill>
                  <a:srgbClr val="000090"/>
                </a:solidFill>
                <a:latin typeface="Arial"/>
              </a:rPr>
              <a:t/>
            </a:r>
            <a:br>
              <a:rPr lang="en-US" dirty="0">
                <a:solidFill>
                  <a:srgbClr val="000090"/>
                </a:solidFill>
                <a:latin typeface="Arial"/>
              </a:rPr>
            </a:br>
            <a:r>
              <a:rPr lang="en-US" dirty="0" smtClean="0">
                <a:solidFill>
                  <a:srgbClr val="000090"/>
                </a:solidFill>
                <a:latin typeface="Arial"/>
              </a:rPr>
              <a:t>Collider</a:t>
            </a:r>
            <a:endParaRPr lang="en-US" dirty="0">
              <a:solidFill>
                <a:srgbClr val="000090"/>
              </a:solidFill>
              <a:latin typeface="Arial"/>
            </a:endParaRPr>
          </a:p>
        </p:txBody>
      </p:sp>
    </p:spTree>
    <p:extLst>
      <p:ext uri="{BB962C8B-B14F-4D97-AF65-F5344CB8AC3E}">
        <p14:creationId xmlns:p14="http://schemas.microsoft.com/office/powerpoint/2010/main" val="388678115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8"/>
            <a:ext cx="8064500" cy="898843"/>
          </a:xfrm>
        </p:spPr>
        <p:txBody>
          <a:bodyPr>
            <a:normAutofit fontScale="90000"/>
          </a:bodyPr>
          <a:lstStyle/>
          <a:p>
            <a:pPr marL="2806700" indent="-2806700"/>
            <a:r>
              <a:rPr lang="en-US" dirty="0" smtClean="0"/>
              <a:t>MAP Timeline </a:t>
            </a:r>
            <a:r>
              <a:rPr lang="en-US" dirty="0" smtClean="0">
                <a:solidFill>
                  <a:srgbClr val="FFFF00"/>
                </a:solidFill>
                <a:latin typeface="Wingdings 3" charset="2"/>
                <a:cs typeface="Wingdings 3" charset="2"/>
              </a:rPr>
              <a:t>a</a:t>
            </a:r>
            <a:r>
              <a:rPr lang="en-US" dirty="0" smtClean="0">
                <a:solidFill>
                  <a:srgbClr val="FFFF00"/>
                </a:solidFill>
                <a:latin typeface="+mn-lt"/>
                <a:cs typeface="Wingdings 3" charset="2"/>
              </a:rPr>
              <a:t> Provide Informed Decision Points</a:t>
            </a:r>
            <a:endParaRPr lang="en-US" dirty="0"/>
          </a:p>
        </p:txBody>
      </p:sp>
      <p:graphicFrame>
        <p:nvGraphicFramePr>
          <p:cNvPr id="31" name="Content Placeholder 9"/>
          <p:cNvGraphicFramePr>
            <a:graphicFrameLocks/>
          </p:cNvGraphicFramePr>
          <p:nvPr>
            <p:extLst>
              <p:ext uri="{D42A27DB-BD31-4B8C-83A1-F6EECF244321}">
                <p14:modId xmlns:p14="http://schemas.microsoft.com/office/powerpoint/2010/main" val="190707640"/>
              </p:ext>
            </p:extLst>
          </p:nvPr>
        </p:nvGraphicFramePr>
        <p:xfrm>
          <a:off x="-2" y="1159292"/>
          <a:ext cx="9144001" cy="5261827"/>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710041"/>
                <a:gridCol w="1405660"/>
                <a:gridCol w="1405660"/>
                <a:gridCol w="1405660"/>
                <a:gridCol w="1405660"/>
                <a:gridCol w="1405660"/>
                <a:gridCol w="1405660"/>
              </a:tblGrid>
              <a:tr h="421502">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endParaRPr lang="en-US" dirty="0"/>
                    </a:p>
                  </a:txBody>
                  <a:tcPr anchor="ctr">
                    <a:lnL w="9525" cap="flat" cmpd="sng" algn="ctr">
                      <a:noFill/>
                      <a:prstDash val="solid"/>
                    </a:lnL>
                    <a:lnR>
                      <a:noFill/>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2010</a:t>
                      </a:r>
                      <a:endParaRPr lang="en-US" dirty="0"/>
                    </a:p>
                  </a:txBody>
                  <a:tcPr anchor="ctr">
                    <a:lnL>
                      <a:noFill/>
                    </a:lnL>
                    <a:lnR>
                      <a:noFill/>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~2020</a:t>
                      </a:r>
                      <a:endParaRPr lang="en-US" dirty="0"/>
                    </a:p>
                  </a:txBody>
                  <a:tcPr anchor="ctr">
                    <a:lnL>
                      <a:noFill/>
                    </a:lnL>
                    <a:lnR>
                      <a:noFill/>
                    </a:lnR>
                    <a:lnT w="9525" cap="flat" cmpd="sng" algn="ctr">
                      <a:solidFill>
                        <a:srgbClr val="4F81BD">
                          <a:shade val="95000"/>
                          <a:satMod val="105000"/>
                        </a:srgbClr>
                      </a:solid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~2030</a:t>
                      </a:r>
                      <a:endParaRPr lang="en-US" dirty="0"/>
                    </a:p>
                  </a:txBody>
                  <a:tcPr anchor="ctr">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r>
              <a:tr h="1172508">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dirty="0" err="1" smtClean="0"/>
                        <a:t>Muon</a:t>
                      </a:r>
                      <a:r>
                        <a:rPr lang="en-US" dirty="0" smtClean="0"/>
                        <a:t> Accelerator</a:t>
                      </a:r>
                      <a:r>
                        <a:rPr lang="en-US" baseline="0" dirty="0" smtClean="0"/>
                        <a:t> </a:t>
                      </a:r>
                      <a:br>
                        <a:rPr lang="en-US" baseline="0" dirty="0" smtClean="0"/>
                      </a:br>
                      <a:r>
                        <a:rPr lang="en-US" dirty="0" smtClean="0"/>
                        <a:t>R&amp;D Phase</a:t>
                      </a:r>
                      <a:endParaRPr lang="en-US" dirty="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hMerge="1">
                  <a:txBody>
                    <a:bodyPr/>
                    <a:lstStyle/>
                    <a:p>
                      <a:endParaRPr lang="en-US" dirty="0"/>
                    </a:p>
                  </a:txBody>
                  <a:tcPr>
                    <a:lnT w="12700" cap="flat" cmpd="sng" algn="ctr">
                      <a:solidFill>
                        <a:scrgbClr r="0" g="0" b="0"/>
                      </a:solidFill>
                      <a:prstDash val="solid"/>
                      <a:round/>
                      <a:headEnd type="none" w="med" len="med"/>
                      <a:tailEnd type="none" w="med" len="med"/>
                    </a:lnT>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r h="1040558">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Proton Improvement</a:t>
                      </a:r>
                      <a:r>
                        <a:rPr lang="en-US" baseline="0" dirty="0" smtClean="0"/>
                        <a:t> Plan </a:t>
                      </a:r>
                      <a:r>
                        <a:rPr lang="en-US" dirty="0" smtClean="0"/>
                        <a:t>@ FNAL</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r h="1530745">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Intensity</a:t>
                      </a:r>
                      <a:r>
                        <a:rPr lang="en-US" baseline="0" dirty="0" smtClean="0"/>
                        <a:t> Frontier</a:t>
                      </a:r>
                      <a:endParaRPr lang="en-US" dirty="0" smtClean="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hMerge="1">
                  <a:txBody>
                    <a:bodyPr/>
                    <a:lstStyle/>
                    <a:p>
                      <a:endParaRPr lang="en-US" dirty="0"/>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r h="1096514">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dirty="0" smtClean="0"/>
                        <a:t>Energy Frontier</a:t>
                      </a:r>
                      <a:endParaRPr lang="en-US" dirty="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hMerge="1">
                  <a:txBody>
                    <a:bodyPr/>
                    <a:lstStyle/>
                    <a:p>
                      <a:endParaRPr lang="en-US" dirty="0"/>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bl>
          </a:graphicData>
        </a:graphic>
      </p:graphicFrame>
      <p:sp>
        <p:nvSpPr>
          <p:cNvPr id="34" name="Chevron 33"/>
          <p:cNvSpPr/>
          <p:nvPr/>
        </p:nvSpPr>
        <p:spPr>
          <a:xfrm>
            <a:off x="4579946" y="1687582"/>
            <a:ext cx="1949564"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Advanced Systems R&amp;D</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Chevron 34"/>
          <p:cNvSpPr/>
          <p:nvPr/>
        </p:nvSpPr>
        <p:spPr>
          <a:xfrm>
            <a:off x="2067561" y="2216155"/>
            <a:ext cx="28956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uLnTx/>
                <a:uFillTx/>
                <a:latin typeface="Arial"/>
                <a:ea typeface="+mn-ea"/>
                <a:cs typeface="+mn-cs"/>
              </a:rPr>
              <a:t>Muon</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Ionization Cooling Experiment (MICE)</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6" name="Chevron 35"/>
          <p:cNvSpPr/>
          <p:nvPr/>
        </p:nvSpPr>
        <p:spPr>
          <a:xfrm>
            <a:off x="2067559" y="1685448"/>
            <a:ext cx="709507"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7" name="Chevron 36"/>
          <p:cNvSpPr/>
          <p:nvPr/>
        </p:nvSpPr>
        <p:spPr>
          <a:xfrm>
            <a:off x="2067560" y="3797021"/>
            <a:ext cx="13462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IDS-NF RDR</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8" name="Chevron 37"/>
          <p:cNvSpPr/>
          <p:nvPr/>
        </p:nvSpPr>
        <p:spPr>
          <a:xfrm>
            <a:off x="2903220" y="4295114"/>
            <a:ext cx="320294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91440" tIns="30770" rIns="0"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Proposed Muon Storage Ring Facility (</a:t>
            </a:r>
            <a:r>
              <a:rPr lang="en-US" sz="1400" kern="0" dirty="0" smtClean="0">
                <a:solidFill>
                  <a:srgbClr val="FFFFFF"/>
                </a:solidFill>
                <a:latin typeface="Symbol" charset="2"/>
                <a:cs typeface="Symbol" charset="2"/>
              </a:rPr>
              <a:t>n</a:t>
            </a:r>
            <a:r>
              <a:rPr kumimoji="0" lang="en-US" sz="1400" b="0" i="0" u="none" strike="noStrike" kern="0" cap="none" spc="0" normalizeH="0" baseline="0" noProof="0" dirty="0" smtClean="0">
                <a:ln>
                  <a:noFill/>
                </a:ln>
                <a:solidFill>
                  <a:srgbClr val="FFFFFF"/>
                </a:solidFill>
                <a:effectLst/>
                <a:uLnTx/>
                <a:uFillTx/>
                <a:latin typeface="Arial"/>
                <a:ea typeface="+mn-ea"/>
                <a:cs typeface="Symbol" charset="2"/>
              </a:rPr>
              <a:t>STORM)</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9" name="Chevron 38"/>
          <p:cNvSpPr/>
          <p:nvPr/>
        </p:nvSpPr>
        <p:spPr>
          <a:xfrm>
            <a:off x="5075769" y="4790388"/>
            <a:ext cx="39243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0" tIns="30770" rIns="0"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FFFFFF"/>
                </a:solidFill>
                <a:latin typeface="Arial"/>
              </a:rPr>
              <a:t>Option for</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Long Baseline </a:t>
            </a:r>
            <a:r>
              <a:rPr kumimoji="0" lang="en-US" sz="1400" b="0" i="0" u="none" strike="noStrike" kern="0" cap="none" spc="0" normalizeH="0" baseline="0" noProof="0" dirty="0" smtClean="0">
                <a:ln>
                  <a:noFill/>
                </a:ln>
                <a:solidFill>
                  <a:srgbClr val="FFFFFF"/>
                </a:solidFill>
                <a:effectLst/>
                <a:uLnTx/>
                <a:uFillTx/>
                <a:latin typeface="Symbol" charset="2"/>
                <a:ea typeface="+mn-ea"/>
                <a:cs typeface="Symbol" charset="2"/>
              </a:rPr>
              <a:t>n</a:t>
            </a:r>
            <a:r>
              <a:rPr kumimoji="0" lang="en-US" sz="1400" b="0" i="0" u="none" strike="noStrike" kern="0" cap="none" spc="0" normalizeH="0" baseline="0" noProof="0" dirty="0" smtClean="0">
                <a:ln>
                  <a:noFill/>
                </a:ln>
                <a:solidFill>
                  <a:srgbClr val="FFFFFF"/>
                </a:solidFill>
                <a:effectLst/>
                <a:uLnTx/>
                <a:uFillTx/>
                <a:latin typeface="Arial"/>
                <a:ea typeface="+mn-ea"/>
                <a:cs typeface="Symbol" charset="2"/>
              </a:rPr>
              <a:t> Factory (NuMAX)</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0" name="Diamond 39"/>
          <p:cNvSpPr/>
          <p:nvPr/>
        </p:nvSpPr>
        <p:spPr>
          <a:xfrm>
            <a:off x="5075769" y="4917440"/>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 name="Chevron 40"/>
          <p:cNvSpPr/>
          <p:nvPr/>
        </p:nvSpPr>
        <p:spPr>
          <a:xfrm>
            <a:off x="4719646" y="5323155"/>
            <a:ext cx="2318694"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Collider Conceptual </a:t>
            </a:r>
            <a:r>
              <a:rPr kumimoji="0" lang="en-US" sz="1400" b="0" i="0" u="none" strike="noStrike" kern="0" cap="none" spc="0" normalizeH="0" baseline="0" noProof="0" dirty="0" smtClean="0">
                <a:ln>
                  <a:noFill/>
                </a:ln>
                <a:solidFill>
                  <a:srgbClr val="FFFFFF"/>
                </a:solidFill>
                <a:effectLst/>
                <a:uLnTx/>
                <a:uFillTx/>
                <a:latin typeface="Wingdings"/>
                <a:ea typeface="Wingdings"/>
                <a:cs typeface="Wingdings"/>
                <a:sym typeface="Wingdings"/>
              </a:rPr>
              <a:t></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Technical Design</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2" name="Diamond 41"/>
          <p:cNvSpPr/>
          <p:nvPr/>
        </p:nvSpPr>
        <p:spPr>
          <a:xfrm>
            <a:off x="6813806" y="5455071"/>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 name="Chevron 42"/>
          <p:cNvSpPr/>
          <p:nvPr/>
        </p:nvSpPr>
        <p:spPr>
          <a:xfrm>
            <a:off x="6674106" y="5831587"/>
            <a:ext cx="2469894"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FFFFFF"/>
                </a:solidFill>
                <a:latin typeface="Arial"/>
              </a:rPr>
              <a:t>Option for </a:t>
            </a:r>
            <a:r>
              <a:rPr lang="en-US" sz="1400" kern="0" dirty="0" smtClean="0">
                <a:solidFill>
                  <a:srgbClr val="FFFFFF"/>
                </a:solidFill>
                <a:latin typeface="Symbol" charset="2"/>
                <a:cs typeface="Symbol" charset="2"/>
              </a:rPr>
              <a:t>m</a:t>
            </a:r>
            <a:r>
              <a:rPr lang="en-US" sz="1400" kern="0" dirty="0" smtClean="0">
                <a:solidFill>
                  <a:srgbClr val="FFFFFF"/>
                </a:solidFill>
                <a:cs typeface="Symbol" charset="2"/>
              </a:rPr>
              <a:t> Collider</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4" name="Chevron 43"/>
          <p:cNvSpPr/>
          <p:nvPr/>
        </p:nvSpPr>
        <p:spPr>
          <a:xfrm>
            <a:off x="3708400" y="3069342"/>
            <a:ext cx="19304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0" tIns="30770" rIns="0"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PIP-II</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6" name="Chevron 45"/>
          <p:cNvSpPr/>
          <p:nvPr/>
        </p:nvSpPr>
        <p:spPr>
          <a:xfrm>
            <a:off x="5415280" y="3065501"/>
            <a:ext cx="245872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FFFFFF"/>
                </a:solidFill>
                <a:latin typeface="Arial"/>
              </a:rPr>
              <a:t>And Further Proton Source Improvements</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55" name="Rounded Rectangle 54"/>
          <p:cNvSpPr/>
          <p:nvPr/>
        </p:nvSpPr>
        <p:spPr>
          <a:xfrm>
            <a:off x="6724906" y="1797888"/>
            <a:ext cx="2448560" cy="904240"/>
          </a:xfrm>
          <a:prstGeom prst="roundRect">
            <a:avLst/>
          </a:prstGeom>
          <a:solidFill>
            <a:srgbClr val="1F497D"/>
          </a:solidFill>
          <a:ln w="25400" cap="flat" cmpd="sng" algn="ctr">
            <a:solidFill>
              <a:sysClr val="window" lastClr="FFFFFF">
                <a:lumMod val="50000"/>
              </a:sysClr>
            </a:solidFill>
            <a:prstDash val="solid"/>
          </a:ln>
          <a:effectLst/>
        </p:spPr>
        <p:txBody>
          <a:bodyPr lIns="274320" r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00"/>
                </a:solidFill>
                <a:effectLst/>
                <a:uLnTx/>
                <a:uFillTx/>
                <a:latin typeface="Arial"/>
                <a:ea typeface="+mn-ea"/>
                <a:cs typeface="+mn-cs"/>
              </a:rPr>
              <a:t>Indicates a date when an informed decision should be possible</a:t>
            </a:r>
            <a:endParaRPr kumimoji="0" lang="en-US" sz="1600" b="0" i="0" u="none" strike="noStrike" kern="0" cap="none" spc="0" normalizeH="0" baseline="0" noProof="0" dirty="0">
              <a:ln>
                <a:noFill/>
              </a:ln>
              <a:solidFill>
                <a:srgbClr val="FFFF00"/>
              </a:solidFill>
              <a:effectLst/>
              <a:uLnTx/>
              <a:uFillTx/>
              <a:latin typeface="Arial"/>
              <a:ea typeface="+mn-ea"/>
              <a:cs typeface="+mn-cs"/>
            </a:endParaRPr>
          </a:p>
        </p:txBody>
      </p:sp>
      <p:sp>
        <p:nvSpPr>
          <p:cNvPr id="56" name="Diamond 55"/>
          <p:cNvSpPr/>
          <p:nvPr/>
        </p:nvSpPr>
        <p:spPr>
          <a:xfrm>
            <a:off x="6785022" y="1910080"/>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58" name="Date Placeholder 57"/>
          <p:cNvSpPr>
            <a:spLocks noGrp="1"/>
          </p:cNvSpPr>
          <p:nvPr>
            <p:ph type="dt" sz="half" idx="10"/>
          </p:nvPr>
        </p:nvSpPr>
        <p:spPr/>
        <p:txBody>
          <a:bodyPr/>
          <a:lstStyle/>
          <a:p>
            <a:r>
              <a:rPr lang="en-US" smtClean="0"/>
              <a:t>March 7, 2014</a:t>
            </a:r>
            <a:endParaRPr lang="en-US"/>
          </a:p>
        </p:txBody>
      </p:sp>
      <p:sp>
        <p:nvSpPr>
          <p:cNvPr id="59" name="Footer Placeholder 58"/>
          <p:cNvSpPr>
            <a:spLocks noGrp="1"/>
          </p:cNvSpPr>
          <p:nvPr>
            <p:ph type="ftr" sz="quarter" idx="11"/>
          </p:nvPr>
        </p:nvSpPr>
        <p:spPr/>
        <p:txBody>
          <a:bodyPr/>
          <a:lstStyle/>
          <a:p>
            <a:r>
              <a:rPr lang="en-US" smtClean="0"/>
              <a:t>Cornell University:  LEPP Journal Club</a:t>
            </a:r>
            <a:endParaRPr lang="en-US"/>
          </a:p>
        </p:txBody>
      </p:sp>
      <p:sp>
        <p:nvSpPr>
          <p:cNvPr id="60" name="Slide Number Placeholder 59"/>
          <p:cNvSpPr>
            <a:spLocks noGrp="1"/>
          </p:cNvSpPr>
          <p:nvPr>
            <p:ph type="sldNum" sz="quarter" idx="12"/>
          </p:nvPr>
        </p:nvSpPr>
        <p:spPr/>
        <p:txBody>
          <a:bodyPr/>
          <a:lstStyle/>
          <a:p>
            <a:fld id="{98817235-C917-8F48-A936-FEF3725D9AF4}" type="slidenum">
              <a:rPr lang="en-US" smtClean="0"/>
              <a:t>46</a:t>
            </a:fld>
            <a:endParaRPr lang="en-US"/>
          </a:p>
        </p:txBody>
      </p:sp>
      <p:sp>
        <p:nvSpPr>
          <p:cNvPr id="33" name="Chevron 32"/>
          <p:cNvSpPr/>
          <p:nvPr/>
        </p:nvSpPr>
        <p:spPr>
          <a:xfrm>
            <a:off x="2453639" y="1685448"/>
            <a:ext cx="2509522"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38100" cap="flat" cmpd="sng" algn="ctr">
            <a:solidFill>
              <a:srgbClr val="FFFF00"/>
            </a:solid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MAP Feasibility Assessment</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50" name="Diamond 49"/>
          <p:cNvSpPr/>
          <p:nvPr/>
        </p:nvSpPr>
        <p:spPr>
          <a:xfrm>
            <a:off x="4728115" y="1822887"/>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Tree>
    <p:extLst>
      <p:ext uri="{BB962C8B-B14F-4D97-AF65-F5344CB8AC3E}">
        <p14:creationId xmlns:p14="http://schemas.microsoft.com/office/powerpoint/2010/main" val="356895294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5100" y="1"/>
            <a:ext cx="8064500" cy="670560"/>
          </a:xfrm>
        </p:spPr>
        <p:txBody>
          <a:bodyPr>
            <a:normAutofit fontScale="90000"/>
          </a:bodyPr>
          <a:lstStyle/>
          <a:p>
            <a:r>
              <a:rPr lang="en-US" dirty="0" smtClean="0"/>
              <a:t>R&amp;D Effort</a:t>
            </a:r>
            <a:endParaRPr lang="en-US" dirty="0"/>
          </a:p>
        </p:txBody>
      </p:sp>
      <p:sp>
        <p:nvSpPr>
          <p:cNvPr id="8" name="Content Placeholder 7"/>
          <p:cNvSpPr>
            <a:spLocks noGrp="1"/>
          </p:cNvSpPr>
          <p:nvPr>
            <p:ph idx="1"/>
          </p:nvPr>
        </p:nvSpPr>
        <p:spPr>
          <a:xfrm>
            <a:off x="71120" y="670560"/>
            <a:ext cx="9015730" cy="5913120"/>
          </a:xfrm>
        </p:spPr>
        <p:txBody>
          <a:bodyPr>
            <a:normAutofit fontScale="92500" lnSpcReduction="20000"/>
          </a:bodyPr>
          <a:lstStyle/>
          <a:p>
            <a:r>
              <a:rPr lang="en-US" dirty="0" smtClean="0"/>
              <a:t>Scope – </a:t>
            </a:r>
            <a:r>
              <a:rPr lang="en-US" b="1" i="1" dirty="0" smtClean="0"/>
              <a:t>Note that MAP is constituted as a </a:t>
            </a:r>
            <a:br>
              <a:rPr lang="en-US" b="1" i="1" dirty="0" smtClean="0"/>
            </a:br>
            <a:r>
              <a:rPr lang="en-US" b="1" i="1" dirty="0" smtClean="0"/>
              <a:t>directed Accelerator Technology R&amp;D Effort </a:t>
            </a:r>
            <a:br>
              <a:rPr lang="en-US" b="1" i="1" dirty="0" smtClean="0"/>
            </a:br>
            <a:r>
              <a:rPr lang="en-US" b="1" i="1" dirty="0" smtClean="0"/>
              <a:t>to demonstrate feasibility </a:t>
            </a:r>
          </a:p>
          <a:p>
            <a:pPr lvl="1"/>
            <a:r>
              <a:rPr lang="en-US" dirty="0" smtClean="0"/>
              <a:t>Provide:</a:t>
            </a:r>
          </a:p>
          <a:p>
            <a:pPr lvl="2"/>
            <a:r>
              <a:rPr lang="en-US" dirty="0"/>
              <a:t>S</a:t>
            </a:r>
            <a:r>
              <a:rPr lang="en-US" dirty="0" smtClean="0"/>
              <a:t>pecifications for all required technologies</a:t>
            </a:r>
          </a:p>
          <a:p>
            <a:pPr lvl="2"/>
            <a:r>
              <a:rPr lang="en-US" dirty="0"/>
              <a:t>B</a:t>
            </a:r>
            <a:r>
              <a:rPr lang="en-US" dirty="0" smtClean="0"/>
              <a:t>aseline design concepts for each accelerator system (see block diagram to follow)</a:t>
            </a:r>
          </a:p>
          <a:p>
            <a:pPr lvl="2"/>
            <a:endParaRPr lang="en-US" sz="900" dirty="0" smtClean="0"/>
          </a:p>
          <a:p>
            <a:pPr lvl="1"/>
            <a:r>
              <a:rPr lang="en-US" dirty="0" smtClean="0"/>
              <a:t>For novel technologies:</a:t>
            </a:r>
          </a:p>
          <a:p>
            <a:pPr lvl="2"/>
            <a:r>
              <a:rPr lang="en-US" dirty="0"/>
              <a:t>C</a:t>
            </a:r>
            <a:r>
              <a:rPr lang="en-US" dirty="0" smtClean="0"/>
              <a:t>arry out the necessary design effort and R&amp;D to assess feasibility</a:t>
            </a:r>
          </a:p>
          <a:p>
            <a:pPr lvl="2"/>
            <a:r>
              <a:rPr lang="en-US" dirty="0" smtClean="0"/>
              <a:t>Note:  a program of advanced systems R&amp;D is anticipated </a:t>
            </a:r>
            <a:r>
              <a:rPr lang="en-US" b="1" i="1" dirty="0" smtClean="0"/>
              <a:t>after</a:t>
            </a:r>
            <a:r>
              <a:rPr lang="en-US" dirty="0" smtClean="0"/>
              <a:t> completion of the feasibility assessment</a:t>
            </a:r>
          </a:p>
          <a:p>
            <a:pPr lvl="2"/>
            <a:endParaRPr lang="en-US" sz="900" dirty="0" smtClean="0"/>
          </a:p>
          <a:p>
            <a:pPr lvl="1"/>
            <a:r>
              <a:rPr lang="en-US" dirty="0" smtClean="0"/>
              <a:t>Ongoing Technology R&amp;D and feasibility demonstrations include:</a:t>
            </a:r>
          </a:p>
          <a:p>
            <a:pPr lvl="2"/>
            <a:r>
              <a:rPr lang="en-US" dirty="0" err="1" smtClean="0"/>
              <a:t>MuCool</a:t>
            </a:r>
            <a:r>
              <a:rPr lang="en-US" dirty="0" smtClean="0"/>
              <a:t> Test Area </a:t>
            </a:r>
            <a:r>
              <a:rPr lang="en-US" dirty="0"/>
              <a:t>e</a:t>
            </a:r>
            <a:r>
              <a:rPr lang="en-US" dirty="0" smtClean="0"/>
              <a:t>xperimental program (FNAL): RF in high magnetic fields</a:t>
            </a:r>
          </a:p>
          <a:p>
            <a:pPr lvl="2"/>
            <a:r>
              <a:rPr lang="en-US" dirty="0" smtClean="0"/>
              <a:t>The Muon Ionization Cooling Experiment (MICE@RAL):  	</a:t>
            </a:r>
          </a:p>
          <a:p>
            <a:pPr lvl="3"/>
            <a:r>
              <a:rPr lang="en-US" dirty="0"/>
              <a:t>D</a:t>
            </a:r>
            <a:r>
              <a:rPr lang="en-US" dirty="0" smtClean="0"/>
              <a:t>emonstration of </a:t>
            </a:r>
            <a:r>
              <a:rPr lang="en-US" dirty="0" err="1" smtClean="0"/>
              <a:t>emittance</a:t>
            </a:r>
            <a:r>
              <a:rPr lang="en-US" dirty="0" smtClean="0"/>
              <a:t> reduction</a:t>
            </a:r>
          </a:p>
          <a:p>
            <a:pPr lvl="3"/>
            <a:r>
              <a:rPr lang="en-US" dirty="0"/>
              <a:t>V</a:t>
            </a:r>
            <a:r>
              <a:rPr lang="en-US" dirty="0" smtClean="0"/>
              <a:t>alidation of cooling channel codes</a:t>
            </a:r>
          </a:p>
          <a:p>
            <a:pPr lvl="2"/>
            <a:r>
              <a:rPr lang="en-US" dirty="0" smtClean="0"/>
              <a:t>Advanced magnet R&amp;D</a:t>
            </a:r>
          </a:p>
          <a:p>
            <a:pPr lvl="3"/>
            <a:r>
              <a:rPr lang="en-US" dirty="0" smtClean="0"/>
              <a:t>Very high field magnets (cooling channel and storage rings) </a:t>
            </a:r>
          </a:p>
          <a:p>
            <a:pPr lvl="3"/>
            <a:r>
              <a:rPr lang="en-US" dirty="0" smtClean="0"/>
              <a:t>Rapid cycling magnets for acceleration of short-lived beams</a:t>
            </a:r>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47</a:t>
            </a:fld>
            <a:endParaRPr lang="en-US"/>
          </a:p>
        </p:txBody>
      </p:sp>
    </p:spTree>
    <p:extLst>
      <p:ext uri="{BB962C8B-B14F-4D97-AF65-F5344CB8AC3E}">
        <p14:creationId xmlns:p14="http://schemas.microsoft.com/office/powerpoint/2010/main" val="35498791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89270141"/>
              </p:ext>
            </p:extLst>
          </p:nvPr>
        </p:nvGraphicFramePr>
        <p:xfrm>
          <a:off x="0" y="1028700"/>
          <a:ext cx="9004300" cy="538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pPr algn="r"/>
            <a:r>
              <a:rPr lang="en-US" smtClean="0"/>
              <a:t>March 7, 2014</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48</a:t>
            </a:fld>
            <a:endParaRPr lang="en-US" dirty="0"/>
          </a:p>
        </p:txBody>
      </p:sp>
      <p:sp>
        <p:nvSpPr>
          <p:cNvPr id="11" name="Rectangle 10"/>
          <p:cNvSpPr/>
          <p:nvPr/>
        </p:nvSpPr>
        <p:spPr>
          <a:xfrm rot="19743293">
            <a:off x="3225351" y="3180832"/>
            <a:ext cx="2617098" cy="1015663"/>
          </a:xfrm>
          <a:prstGeom prst="rect">
            <a:avLst/>
          </a:prstGeom>
          <a:solidFill>
            <a:srgbClr val="800000"/>
          </a:solidFill>
          <a:effectLst>
            <a:glow rad="101600">
              <a:schemeClr val="tx2">
                <a:lumMod val="60000"/>
                <a:lumOff val="40000"/>
                <a:alpha val="75000"/>
              </a:schemeClr>
            </a:glow>
          </a:effectLst>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Path to a Viable</a:t>
            </a:r>
            <a:b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Muon</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Ionization </a:t>
            </a:r>
            <a:b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Cooling</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Channel</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14" name="Straight Arrow Connector 13"/>
          <p:cNvCxnSpPr/>
          <p:nvPr/>
        </p:nvCxnSpPr>
        <p:spPr>
          <a:xfrm>
            <a:off x="5645150" y="1714500"/>
            <a:ext cx="69215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28138" y="4616450"/>
            <a:ext cx="2753162" cy="1907561"/>
            <a:chOff x="5242147" y="3701548"/>
            <a:chExt cx="4156350" cy="2756969"/>
          </a:xfrm>
        </p:grpSpPr>
        <p:pic>
          <p:nvPicPr>
            <p:cNvPr id="20" name="Picture 19" descr="withB.pdf"/>
            <p:cNvPicPr>
              <a:picLocks noChangeAspect="1"/>
            </p:cNvPicPr>
            <p:nvPr/>
          </p:nvPicPr>
          <p:blipFill>
            <a:blip r:embed="rId7"/>
            <a:stretch>
              <a:fillRect/>
            </a:stretch>
          </p:blipFill>
          <p:spPr>
            <a:xfrm>
              <a:off x="5242147" y="3802250"/>
              <a:ext cx="4118276" cy="2619990"/>
            </a:xfrm>
            <a:prstGeom prst="rect">
              <a:avLst/>
            </a:prstGeom>
            <a:solidFill>
              <a:srgbClr val="FFFFFF"/>
            </a:solidFill>
          </p:spPr>
        </p:pic>
        <p:grpSp>
          <p:nvGrpSpPr>
            <p:cNvPr id="21" name="Group 20"/>
            <p:cNvGrpSpPr/>
            <p:nvPr/>
          </p:nvGrpSpPr>
          <p:grpSpPr>
            <a:xfrm>
              <a:off x="5453270" y="3701548"/>
              <a:ext cx="3945227" cy="2756969"/>
              <a:chOff x="5453270" y="3701548"/>
              <a:chExt cx="3945227" cy="2756969"/>
            </a:xfrm>
          </p:grpSpPr>
          <p:sp>
            <p:nvSpPr>
              <p:cNvPr id="22" name="TextBox 21"/>
              <p:cNvSpPr txBox="1"/>
              <p:nvPr/>
            </p:nvSpPr>
            <p:spPr>
              <a:xfrm>
                <a:off x="7946817" y="4030127"/>
                <a:ext cx="1213197" cy="369109"/>
              </a:xfrm>
              <a:prstGeom prst="rect">
                <a:avLst/>
              </a:prstGeom>
              <a:noFill/>
            </p:spPr>
            <p:txBody>
              <a:bodyPr wrap="none" rtlCol="0">
                <a:spAutoFit/>
              </a:bodyPr>
              <a:lstStyle/>
              <a:p>
                <a:r>
                  <a:rPr lang="en-US" sz="1200" dirty="0" smtClean="0">
                    <a:solidFill>
                      <a:srgbClr val="0000FF"/>
                    </a:solidFill>
                  </a:rPr>
                  <a:t>Pure GH2</a:t>
                </a:r>
                <a:endParaRPr lang="en-US" sz="1200" dirty="0">
                  <a:solidFill>
                    <a:srgbClr val="0000FF"/>
                  </a:solidFill>
                </a:endParaRPr>
              </a:p>
            </p:txBody>
          </p:sp>
          <p:sp>
            <p:nvSpPr>
              <p:cNvPr id="23" name="TextBox 22"/>
              <p:cNvSpPr txBox="1"/>
              <p:nvPr/>
            </p:nvSpPr>
            <p:spPr>
              <a:xfrm>
                <a:off x="5747014" y="3701548"/>
                <a:ext cx="3605599" cy="441196"/>
              </a:xfrm>
              <a:prstGeom prst="rect">
                <a:avLst/>
              </a:prstGeom>
              <a:noFill/>
            </p:spPr>
            <p:txBody>
              <a:bodyPr wrap="none" rtlCol="0">
                <a:spAutoFit/>
              </a:bodyPr>
              <a:lstStyle/>
              <a:p>
                <a:r>
                  <a:rPr lang="en-US" sz="1200" dirty="0" smtClean="0">
                    <a:solidFill>
                      <a:srgbClr val="FF0000"/>
                    </a:solidFill>
                  </a:rPr>
                  <a:t>1% Dry Air (0.2% O2) in GH2</a:t>
                </a:r>
                <a:endParaRPr lang="en-US" sz="1200" dirty="0">
                  <a:solidFill>
                    <a:srgbClr val="FF0000"/>
                  </a:solidFill>
                </a:endParaRPr>
              </a:p>
            </p:txBody>
          </p:sp>
          <p:sp>
            <p:nvSpPr>
              <p:cNvPr id="24" name="TextBox 23"/>
              <p:cNvSpPr txBox="1"/>
              <p:nvPr/>
            </p:nvSpPr>
            <p:spPr>
              <a:xfrm>
                <a:off x="5453270" y="6058175"/>
                <a:ext cx="1728280" cy="400342"/>
              </a:xfrm>
              <a:prstGeom prst="rect">
                <a:avLst/>
              </a:prstGeom>
              <a:noFill/>
            </p:spPr>
            <p:txBody>
              <a:bodyPr wrap="none" rtlCol="0">
                <a:spAutoFit/>
              </a:bodyPr>
              <a:lstStyle/>
              <a:p>
                <a:r>
                  <a:rPr lang="en-US" sz="1200" b="1" i="1" dirty="0" smtClean="0">
                    <a:latin typeface="Times New Roman"/>
                    <a:cs typeface="Times New Roman"/>
                  </a:rPr>
                  <a:t>E</a:t>
                </a:r>
                <a:r>
                  <a:rPr lang="en-US" sz="1200" b="1" i="1" baseline="-25000" dirty="0" smtClean="0">
                    <a:latin typeface="Times New Roman"/>
                    <a:cs typeface="Times New Roman"/>
                  </a:rPr>
                  <a:t>0 </a:t>
                </a:r>
                <a:r>
                  <a:rPr lang="en-US" sz="1200" b="1" i="1" dirty="0" smtClean="0">
                    <a:latin typeface="Times New Roman"/>
                    <a:cs typeface="Times New Roman"/>
                  </a:rPr>
                  <a:t>= 25 MV/</a:t>
                </a:r>
                <a:r>
                  <a:rPr lang="en-US" sz="1200" b="1" i="1" dirty="0" err="1" smtClean="0">
                    <a:latin typeface="Times New Roman"/>
                    <a:cs typeface="Times New Roman"/>
                  </a:rPr>
                  <a:t>m</a:t>
                </a:r>
                <a:endParaRPr lang="en-US" sz="1200" b="1" i="1" dirty="0">
                  <a:latin typeface="Times New Roman"/>
                  <a:cs typeface="Times New Roman"/>
                </a:endParaRPr>
              </a:p>
            </p:txBody>
          </p:sp>
          <p:sp>
            <p:nvSpPr>
              <p:cNvPr id="25" name="TextBox 24"/>
              <p:cNvSpPr txBox="1"/>
              <p:nvPr/>
            </p:nvSpPr>
            <p:spPr>
              <a:xfrm>
                <a:off x="5641854" y="5459055"/>
                <a:ext cx="2866179" cy="735328"/>
              </a:xfrm>
              <a:prstGeom prst="rect">
                <a:avLst/>
              </a:prstGeom>
              <a:noFill/>
            </p:spPr>
            <p:txBody>
              <a:bodyPr wrap="square" rtlCol="0">
                <a:spAutoFit/>
              </a:bodyPr>
              <a:lstStyle/>
              <a:p>
                <a:r>
                  <a:rPr lang="en-US" sz="1200" dirty="0" smtClean="0">
                    <a:solidFill>
                      <a:schemeClr val="bg1"/>
                    </a:solidFill>
                  </a:rPr>
                  <a:t>~50X reduction in</a:t>
                </a:r>
              </a:p>
              <a:p>
                <a:r>
                  <a:rPr lang="en-US" sz="1200" dirty="0" smtClean="0">
                    <a:solidFill>
                      <a:schemeClr val="bg1"/>
                    </a:solidFill>
                  </a:rPr>
                  <a:t>RF  power dissipation</a:t>
                </a:r>
              </a:p>
            </p:txBody>
          </p:sp>
          <p:sp>
            <p:nvSpPr>
              <p:cNvPr id="26" name="TextBox 25"/>
              <p:cNvSpPr txBox="1"/>
              <p:nvPr/>
            </p:nvSpPr>
            <p:spPr>
              <a:xfrm>
                <a:off x="7946816" y="4399431"/>
                <a:ext cx="1451681" cy="1323589"/>
              </a:xfrm>
              <a:prstGeom prst="rect">
                <a:avLst/>
              </a:prstGeom>
              <a:noFill/>
            </p:spPr>
            <p:txBody>
              <a:bodyPr wrap="square" rtlCol="0">
                <a:spAutoFit/>
              </a:bodyPr>
              <a:lstStyle/>
              <a:p>
                <a:pPr algn="r"/>
                <a:r>
                  <a:rPr lang="en-US" sz="1200" dirty="0" smtClean="0">
                    <a:solidFill>
                      <a:srgbClr val="00B050"/>
                    </a:solidFill>
                    <a:latin typeface="Calibri" pitchFamily="34" charset="0"/>
                    <a:cs typeface="Calibri" pitchFamily="34" charset="0"/>
                  </a:rPr>
                  <a:t>1% Dry Air </a:t>
                </a:r>
              </a:p>
              <a:p>
                <a:pPr algn="r"/>
                <a:r>
                  <a:rPr lang="en-US" sz="1200" dirty="0" smtClean="0">
                    <a:solidFill>
                      <a:srgbClr val="00B050"/>
                    </a:solidFill>
                    <a:latin typeface="Calibri" pitchFamily="34" charset="0"/>
                    <a:cs typeface="Calibri" pitchFamily="34" charset="0"/>
                  </a:rPr>
                  <a:t>(0.2 % O2)</a:t>
                </a:r>
              </a:p>
              <a:p>
                <a:pPr algn="r"/>
                <a:r>
                  <a:rPr lang="en-US" sz="1200" dirty="0" smtClean="0">
                    <a:solidFill>
                      <a:srgbClr val="00B050"/>
                    </a:solidFill>
                    <a:latin typeface="Calibri" pitchFamily="34" charset="0"/>
                    <a:cs typeface="Calibri" pitchFamily="34" charset="0"/>
                  </a:rPr>
                  <a:t>in GH2 at </a:t>
                </a:r>
              </a:p>
              <a:p>
                <a:pPr algn="r"/>
                <a:r>
                  <a:rPr lang="en-US" sz="1200" dirty="0" smtClean="0">
                    <a:solidFill>
                      <a:srgbClr val="00B050"/>
                    </a:solidFill>
                    <a:latin typeface="Calibri" pitchFamily="34" charset="0"/>
                    <a:cs typeface="Calibri" pitchFamily="34" charset="0"/>
                  </a:rPr>
                  <a:t>B = 3T</a:t>
                </a:r>
                <a:endParaRPr lang="en-US" sz="1200" dirty="0">
                  <a:solidFill>
                    <a:srgbClr val="00B050"/>
                  </a:solidFill>
                  <a:latin typeface="Calibri" pitchFamily="34" charset="0"/>
                  <a:cs typeface="Calibri" pitchFamily="34" charset="0"/>
                </a:endParaRPr>
              </a:p>
            </p:txBody>
          </p:sp>
        </p:grpSp>
      </p:grpSp>
      <p:pic>
        <p:nvPicPr>
          <p:cNvPr id="2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t="11753"/>
          <a:stretch/>
        </p:blipFill>
        <p:spPr bwMode="auto">
          <a:xfrm>
            <a:off x="6397365" y="4616450"/>
            <a:ext cx="2405322" cy="159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descr="Shen_plot.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080" y="920750"/>
            <a:ext cx="2290156" cy="1809750"/>
          </a:xfrm>
          <a:prstGeom prst="rect">
            <a:avLst/>
          </a:prstGeom>
        </p:spPr>
      </p:pic>
      <p:pic>
        <p:nvPicPr>
          <p:cNvPr id="3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4491" r="5824" b="12046"/>
          <a:stretch/>
        </p:blipFill>
        <p:spPr bwMode="auto">
          <a:xfrm>
            <a:off x="25400" y="17115"/>
            <a:ext cx="1466850" cy="117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a:xfrm>
            <a:off x="7879476" y="4083050"/>
            <a:ext cx="324724" cy="10795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648730" y="5972178"/>
            <a:ext cx="75487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670050" y="2139950"/>
            <a:ext cx="0" cy="7366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Cornell University:  LEPP Journal Club</a:t>
            </a:r>
            <a:endParaRPr lang="en-US" dirty="0"/>
          </a:p>
        </p:txBody>
      </p:sp>
      <p:pic>
        <p:nvPicPr>
          <p:cNvPr id="29" name="Picture 28" descr="ASC_data.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3907" y="585946"/>
            <a:ext cx="2806700" cy="1994292"/>
          </a:xfrm>
          <a:prstGeom prst="rect">
            <a:avLst/>
          </a:prstGeom>
        </p:spPr>
      </p:pic>
      <p:sp>
        <p:nvSpPr>
          <p:cNvPr id="2" name="Title 1"/>
          <p:cNvSpPr>
            <a:spLocks noGrp="1"/>
          </p:cNvSpPr>
          <p:nvPr>
            <p:ph type="title"/>
          </p:nvPr>
        </p:nvSpPr>
        <p:spPr>
          <a:xfrm>
            <a:off x="1276350" y="33338"/>
            <a:ext cx="6978650" cy="627062"/>
          </a:xfrm>
        </p:spPr>
        <p:txBody>
          <a:bodyPr>
            <a:normAutofit fontScale="90000"/>
          </a:bodyPr>
          <a:lstStyle/>
          <a:p>
            <a:pPr algn="ctr"/>
            <a:r>
              <a:rPr lang="en-US" dirty="0" smtClean="0"/>
              <a:t>Cooling Channel R&amp;D Effort</a:t>
            </a:r>
            <a:endParaRPr lang="en-US" dirty="0"/>
          </a:p>
        </p:txBody>
      </p:sp>
      <p:pic>
        <p:nvPicPr>
          <p:cNvPr id="12" name="Content Placeholder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62801" y="1299633"/>
            <a:ext cx="1981200" cy="1429798"/>
          </a:xfrm>
          <a:prstGeom prst="rect">
            <a:avLst/>
          </a:prstGeom>
        </p:spPr>
      </p:pic>
      <p:sp>
        <p:nvSpPr>
          <p:cNvPr id="5" name="TextBox 4"/>
          <p:cNvSpPr txBox="1"/>
          <p:nvPr/>
        </p:nvSpPr>
        <p:spPr>
          <a:xfrm>
            <a:off x="6366131" y="558800"/>
            <a:ext cx="2205577" cy="646331"/>
          </a:xfrm>
          <a:prstGeom prst="rect">
            <a:avLst/>
          </a:prstGeom>
          <a:noFill/>
        </p:spPr>
        <p:txBody>
          <a:bodyPr wrap="none" rtlCol="0">
            <a:spAutoFit/>
          </a:bodyPr>
          <a:lstStyle/>
          <a:p>
            <a:r>
              <a:rPr lang="en-US" dirty="0" smtClean="0">
                <a:solidFill>
                  <a:srgbClr val="FF0000"/>
                </a:solidFill>
              </a:rPr>
              <a:t>&gt;20MV/m operation </a:t>
            </a:r>
            <a:br>
              <a:rPr lang="en-US" dirty="0" smtClean="0">
                <a:solidFill>
                  <a:srgbClr val="FF0000"/>
                </a:solidFill>
              </a:rPr>
            </a:br>
            <a:r>
              <a:rPr lang="en-US" dirty="0" smtClean="0">
                <a:solidFill>
                  <a:srgbClr val="FF0000"/>
                </a:solidFill>
              </a:rPr>
              <a:t>in up to 5 T B-field</a:t>
            </a:r>
            <a:endParaRPr lang="en-US" dirty="0">
              <a:solidFill>
                <a:srgbClr val="FF0000"/>
              </a:solidFill>
            </a:endParaRPr>
          </a:p>
        </p:txBody>
      </p:sp>
    </p:spTree>
    <p:extLst>
      <p:ext uri="{BB962C8B-B14F-4D97-AF65-F5344CB8AC3E}">
        <p14:creationId xmlns:p14="http://schemas.microsoft.com/office/powerpoint/2010/main" val="3180307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Choices</a:t>
            </a:r>
            <a:endParaRPr lang="en-US" dirty="0"/>
          </a:p>
        </p:txBody>
      </p:sp>
      <p:sp>
        <p:nvSpPr>
          <p:cNvPr id="3" name="Content Placeholder 2"/>
          <p:cNvSpPr>
            <a:spLocks noGrp="1"/>
          </p:cNvSpPr>
          <p:nvPr>
            <p:ph idx="1"/>
          </p:nvPr>
        </p:nvSpPr>
        <p:spPr>
          <a:xfrm>
            <a:off x="165100" y="1050926"/>
            <a:ext cx="8921750" cy="5522594"/>
          </a:xfrm>
        </p:spPr>
        <p:txBody>
          <a:bodyPr>
            <a:normAutofit fontScale="92500" lnSpcReduction="20000"/>
          </a:bodyPr>
          <a:lstStyle/>
          <a:p>
            <a:r>
              <a:rPr lang="en-US" dirty="0" smtClean="0"/>
              <a:t>The breadth of science that can be supported by a muon accelerator capability argues for continued </a:t>
            </a:r>
            <a:r>
              <a:rPr lang="en-US" dirty="0"/>
              <a:t>support </a:t>
            </a:r>
            <a:r>
              <a:rPr lang="en-US" dirty="0" smtClean="0"/>
              <a:t>of the  </a:t>
            </a:r>
            <a:r>
              <a:rPr lang="en-US" dirty="0"/>
              <a:t>directed </a:t>
            </a:r>
            <a:r>
              <a:rPr lang="en-US" dirty="0" smtClean="0"/>
              <a:t>national accelerator </a:t>
            </a:r>
            <a:r>
              <a:rPr lang="en-US" dirty="0"/>
              <a:t>R&amp;D </a:t>
            </a:r>
            <a:r>
              <a:rPr lang="en-US" dirty="0" smtClean="0"/>
              <a:t>program (integrated with a global R&amp;D effort) which is now in its 3</a:t>
            </a:r>
            <a:r>
              <a:rPr lang="en-US" baseline="30000" dirty="0" smtClean="0"/>
              <a:t>rd</a:t>
            </a:r>
            <a:r>
              <a:rPr lang="en-US" dirty="0" smtClean="0"/>
              <a:t> year</a:t>
            </a:r>
          </a:p>
          <a:p>
            <a:pPr lvl="1"/>
            <a:r>
              <a:rPr lang="en-US" dirty="0" smtClean="0"/>
              <a:t>Feasibility Assessment available by the end of the decade – in time for the next P5 round</a:t>
            </a:r>
          </a:p>
          <a:p>
            <a:r>
              <a:rPr lang="en-US" dirty="0" smtClean="0"/>
              <a:t>NF:   </a:t>
            </a:r>
            <a:br>
              <a:rPr lang="en-US" dirty="0" smtClean="0"/>
            </a:br>
            <a:r>
              <a:rPr lang="en-US" dirty="0" smtClean="0"/>
              <a:t>The R&amp;D would support future high precision capabilities with well-understood systematics</a:t>
            </a:r>
          </a:p>
          <a:p>
            <a:endParaRPr lang="en-US" sz="900" dirty="0"/>
          </a:p>
          <a:p>
            <a:r>
              <a:rPr lang="en-US" dirty="0" smtClean="0"/>
              <a:t>MC</a:t>
            </a:r>
            <a:r>
              <a:rPr lang="en-US" dirty="0"/>
              <a:t>:</a:t>
            </a:r>
            <a:r>
              <a:rPr lang="en-US" dirty="0" smtClean="0"/>
              <a:t> </a:t>
            </a:r>
            <a:r>
              <a:rPr lang="en-US" dirty="0"/>
              <a:t/>
            </a:r>
            <a:br>
              <a:rPr lang="en-US" dirty="0"/>
            </a:br>
            <a:r>
              <a:rPr lang="en-US" dirty="0" smtClean="0"/>
              <a:t>The R&amp;D would prepare for the possibility that LHC running reveals the lowest states of a new particle spectrum</a:t>
            </a:r>
            <a:br>
              <a:rPr lang="en-US" dirty="0" smtClean="0"/>
            </a:br>
            <a:r>
              <a:rPr lang="en-US" sz="900" dirty="0" smtClean="0"/>
              <a:t/>
            </a:r>
            <a:br>
              <a:rPr lang="en-US" sz="900" dirty="0" smtClean="0"/>
            </a:br>
            <a:r>
              <a:rPr lang="en-US" sz="2600" i="1" dirty="0" smtClean="0"/>
              <a:t>Note that the MC may be the only viable route to a several TeV lepton collider capability in the next 20 years</a:t>
            </a:r>
            <a:endParaRPr lang="en-US" i="1"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49</a:t>
            </a:fld>
            <a:endParaRPr lang="en-US">
              <a:solidFill>
                <a:prstClr val="black">
                  <a:tint val="75000"/>
                </a:prstClr>
              </a:solidFill>
              <a:latin typeface="Arial"/>
            </a:endParaRPr>
          </a:p>
        </p:txBody>
      </p:sp>
    </p:spTree>
    <p:extLst>
      <p:ext uri="{BB962C8B-B14F-4D97-AF65-F5344CB8AC3E}">
        <p14:creationId xmlns:p14="http://schemas.microsoft.com/office/powerpoint/2010/main" val="29756069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Group Assessment</a:t>
            </a:r>
            <a:endParaRPr lang="en-US" dirty="0"/>
          </a:p>
        </p:txBody>
      </p:sp>
      <p:sp>
        <p:nvSpPr>
          <p:cNvPr id="3" name="Content Placeholder 2"/>
          <p:cNvSpPr>
            <a:spLocks noGrp="1"/>
          </p:cNvSpPr>
          <p:nvPr>
            <p:ph idx="1"/>
          </p:nvPr>
        </p:nvSpPr>
        <p:spPr/>
        <p:txBody>
          <a:bodyPr>
            <a:normAutofit fontScale="92500"/>
          </a:bodyPr>
          <a:lstStyle/>
          <a:p>
            <a:r>
              <a:rPr lang="en-US" dirty="0" smtClean="0"/>
              <a:t>The goal of the working group </a:t>
            </a:r>
            <a:r>
              <a:rPr lang="en-US" dirty="0" smtClean="0"/>
              <a:t>was</a:t>
            </a:r>
            <a:r>
              <a:rPr lang="en-US" dirty="0" smtClean="0"/>
              <a:t> </a:t>
            </a:r>
            <a:r>
              <a:rPr lang="en-US" dirty="0" smtClean="0"/>
              <a:t>to:</a:t>
            </a:r>
          </a:p>
          <a:p>
            <a:pPr lvl="1"/>
            <a:r>
              <a:rPr lang="en-US" dirty="0"/>
              <a:t>S</a:t>
            </a:r>
            <a:r>
              <a:rPr lang="en-US" dirty="0" smtClean="0"/>
              <a:t>ummarize the capabilities that can support the physics needs of Energy Frontier</a:t>
            </a:r>
          </a:p>
          <a:p>
            <a:pPr lvl="1"/>
            <a:r>
              <a:rPr lang="en-US" dirty="0" smtClean="0"/>
              <a:t>Evaluate the major technical challenges and cost drivers</a:t>
            </a:r>
          </a:p>
          <a:p>
            <a:pPr lvl="1"/>
            <a:r>
              <a:rPr lang="en-US" dirty="0" smtClean="0"/>
              <a:t>Identify the R&amp;D path required to develop the necessary capabilities</a:t>
            </a:r>
          </a:p>
          <a:p>
            <a:pPr lvl="1"/>
            <a:endParaRPr lang="en-US" dirty="0"/>
          </a:p>
          <a:p>
            <a:r>
              <a:rPr lang="en-US" dirty="0" smtClean="0"/>
              <a:t>It should be noted that:</a:t>
            </a:r>
          </a:p>
          <a:p>
            <a:pPr lvl="1"/>
            <a:r>
              <a:rPr lang="en-US" dirty="0" smtClean="0"/>
              <a:t>All of the options have some technical challenges</a:t>
            </a:r>
          </a:p>
          <a:p>
            <a:pPr lvl="1"/>
            <a:r>
              <a:rPr lang="en-US" dirty="0" smtClean="0"/>
              <a:t>None of the options under consideration is cheap</a:t>
            </a:r>
          </a:p>
          <a:p>
            <a:pPr lvl="1"/>
            <a:r>
              <a:rPr lang="en-US" dirty="0" smtClean="0"/>
              <a:t>But, </a:t>
            </a:r>
            <a:r>
              <a:rPr lang="en-US" dirty="0" smtClean="0"/>
              <a:t>there are</a:t>
            </a:r>
            <a:r>
              <a:rPr lang="en-US" dirty="0" smtClean="0"/>
              <a:t> </a:t>
            </a:r>
            <a:r>
              <a:rPr lang="en-US" dirty="0" smtClean="0"/>
              <a:t>real options with contrasting strengths and weaknesses (as well as varying states of readiness)</a:t>
            </a:r>
            <a:br>
              <a:rPr lang="en-US" dirty="0" smtClean="0"/>
            </a:br>
            <a:r>
              <a:rPr lang="en-US" dirty="0" smtClean="0">
                <a:latin typeface="Wingdings 3" charset="2"/>
                <a:cs typeface="Wingdings 3" charset="2"/>
              </a:rPr>
              <a:t>a</a:t>
            </a:r>
            <a:r>
              <a:rPr lang="en-US" dirty="0"/>
              <a:t> </a:t>
            </a:r>
            <a:r>
              <a:rPr lang="en-US" dirty="0" smtClean="0"/>
              <a:t>which makes the process of charting an optimal route forward challenging</a:t>
            </a:r>
            <a:r>
              <a:rPr lang="en-US" i="1" dirty="0" smtClean="0"/>
              <a:t> </a:t>
            </a:r>
            <a:r>
              <a:rPr lang="en-US" dirty="0" smtClean="0"/>
              <a:t>when we are discussing timescales of decades</a:t>
            </a:r>
          </a:p>
          <a:p>
            <a:pPr lvl="1"/>
            <a:endParaRPr lang="en-US"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5</a:t>
            </a:fld>
            <a:endParaRPr lang="en-US"/>
          </a:p>
        </p:txBody>
      </p:sp>
    </p:spTree>
    <p:extLst>
      <p:ext uri="{BB962C8B-B14F-4D97-AF65-F5344CB8AC3E}">
        <p14:creationId xmlns:p14="http://schemas.microsoft.com/office/powerpoint/2010/main" val="160067333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Comments</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50</a:t>
            </a:fld>
            <a:endParaRPr lang="en-US">
              <a:solidFill>
                <a:prstClr val="black">
                  <a:tint val="75000"/>
                </a:prstClr>
              </a:solidFill>
              <a:latin typeface="Arial"/>
            </a:endParaRP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55920079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997200" y="215901"/>
            <a:ext cx="3251200" cy="2300762"/>
            <a:chOff x="2997200" y="228601"/>
            <a:chExt cx="3251200" cy="2300762"/>
          </a:xfrm>
        </p:grpSpPr>
        <p:sp>
          <p:nvSpPr>
            <p:cNvPr id="11" name="Isosceles Triangle 10"/>
            <p:cNvSpPr/>
            <p:nvPr/>
          </p:nvSpPr>
          <p:spPr>
            <a:xfrm>
              <a:off x="2997200" y="228601"/>
              <a:ext cx="3251200" cy="2298700"/>
            </a:xfrm>
            <a:prstGeom prst="triangle">
              <a:avLst>
                <a:gd name="adj" fmla="val 50338"/>
              </a:avLst>
            </a:prstGeom>
            <a:ln w="38100">
              <a:solidFill>
                <a:srgbClr val="FF0000"/>
              </a:solidFill>
            </a:ln>
          </p:spPr>
          <p:style>
            <a:lnRef idx="1">
              <a:schemeClr val="accent1"/>
            </a:lnRef>
            <a:fillRef idx="3">
              <a:schemeClr val="accent1"/>
            </a:fillRef>
            <a:effectRef idx="2">
              <a:schemeClr val="accent1"/>
            </a:effectRef>
            <a:fontRef idx="minor">
              <a:schemeClr val="lt1"/>
            </a:fontRef>
          </p:style>
          <p:txBody>
            <a:bodyPr lIns="0" rIns="0" bIns="45720" rtlCol="0" anchor="b" anchorCtr="1"/>
            <a:lstStyle/>
            <a:p>
              <a:pPr algn="ctr"/>
              <a:endParaRPr lang="en-US" sz="2400" dirty="0">
                <a:ln>
                  <a:solidFill>
                    <a:srgbClr val="FF0000"/>
                  </a:solidFill>
                </a:ln>
                <a:solidFill>
                  <a:srgbClr val="660066"/>
                </a:solidFill>
              </a:endParaRPr>
            </a:p>
          </p:txBody>
        </p:sp>
        <p:sp>
          <p:nvSpPr>
            <p:cNvPr id="25" name="TextBox 24"/>
            <p:cNvSpPr txBox="1"/>
            <p:nvPr/>
          </p:nvSpPr>
          <p:spPr>
            <a:xfrm>
              <a:off x="3248262" y="1329035"/>
              <a:ext cx="2767555" cy="1200328"/>
            </a:xfrm>
            <a:prstGeom prst="rect">
              <a:avLst/>
            </a:prstGeom>
            <a:noFill/>
          </p:spPr>
          <p:txBody>
            <a:bodyPr wrap="none" rtlCol="0">
              <a:spAutoFit/>
            </a:bodyPr>
            <a:lstStyle/>
            <a:p>
              <a:pPr algn="ctr"/>
              <a:r>
                <a:rPr lang="en-US" sz="2400" dirty="0">
                  <a:ln>
                    <a:solidFill>
                      <a:srgbClr val="FF0000"/>
                    </a:solidFill>
                  </a:ln>
                  <a:solidFill>
                    <a:srgbClr val="660066"/>
                  </a:solidFill>
                </a:rPr>
                <a:t>US-HEP </a:t>
              </a:r>
              <a:br>
                <a:rPr lang="en-US" sz="2400" dirty="0">
                  <a:ln>
                    <a:solidFill>
                      <a:srgbClr val="FF0000"/>
                    </a:solidFill>
                  </a:ln>
                  <a:solidFill>
                    <a:srgbClr val="660066"/>
                  </a:solidFill>
                </a:rPr>
              </a:br>
              <a:r>
                <a:rPr lang="en-US" sz="2400" dirty="0">
                  <a:ln>
                    <a:solidFill>
                      <a:srgbClr val="FF0000"/>
                    </a:solidFill>
                  </a:ln>
                  <a:solidFill>
                    <a:srgbClr val="660066"/>
                  </a:solidFill>
                </a:rPr>
                <a:t>Energy </a:t>
              </a:r>
              <a:r>
                <a:rPr lang="en-US" sz="2400" dirty="0" smtClean="0">
                  <a:ln>
                    <a:solidFill>
                      <a:srgbClr val="FF0000"/>
                    </a:solidFill>
                  </a:ln>
                  <a:solidFill>
                    <a:srgbClr val="660066"/>
                  </a:solidFill>
                </a:rPr>
                <a:t>Frontier</a:t>
              </a:r>
              <a:br>
                <a:rPr lang="en-US" sz="2400" dirty="0" smtClean="0">
                  <a:ln>
                    <a:solidFill>
                      <a:srgbClr val="FF0000"/>
                    </a:solidFill>
                  </a:ln>
                  <a:solidFill>
                    <a:srgbClr val="660066"/>
                  </a:solidFill>
                </a:rPr>
              </a:br>
              <a:r>
                <a:rPr lang="en-US" sz="2400" dirty="0" smtClean="0">
                  <a:ln>
                    <a:solidFill>
                      <a:srgbClr val="FF0000"/>
                    </a:solidFill>
                  </a:ln>
                  <a:solidFill>
                    <a:srgbClr val="660066"/>
                  </a:solidFill>
                </a:rPr>
                <a:t>Research Program</a:t>
              </a:r>
              <a:endParaRPr lang="en-US" sz="2400" dirty="0">
                <a:ln>
                  <a:solidFill>
                    <a:srgbClr val="FF0000"/>
                  </a:solidFill>
                </a:ln>
                <a:solidFill>
                  <a:srgbClr val="660066"/>
                </a:solidFill>
              </a:endParaRPr>
            </a:p>
          </p:txBody>
        </p:sp>
      </p:grpSp>
      <p:sp>
        <p:nvSpPr>
          <p:cNvPr id="27" name="Curved Up Arrow 26"/>
          <p:cNvSpPr/>
          <p:nvPr/>
        </p:nvSpPr>
        <p:spPr>
          <a:xfrm rot="7760029">
            <a:off x="173709" y="2822315"/>
            <a:ext cx="2658340" cy="1343197"/>
          </a:xfrm>
          <a:prstGeom prst="curvedUpArrow">
            <a:avLst>
              <a:gd name="adj1" fmla="val 14003"/>
              <a:gd name="adj2" fmla="val 25041"/>
              <a:gd name="adj3" fmla="val 142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Curved Down Arrow 17"/>
          <p:cNvSpPr/>
          <p:nvPr/>
        </p:nvSpPr>
        <p:spPr>
          <a:xfrm rot="2849135">
            <a:off x="8077201" y="5041900"/>
            <a:ext cx="1155700" cy="6096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Curved Up Arrow 18"/>
          <p:cNvSpPr/>
          <p:nvPr/>
        </p:nvSpPr>
        <p:spPr>
          <a:xfrm rot="14405774">
            <a:off x="7288234" y="4090258"/>
            <a:ext cx="1262397" cy="576748"/>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Curved Up Arrow 19"/>
          <p:cNvSpPr/>
          <p:nvPr/>
        </p:nvSpPr>
        <p:spPr>
          <a:xfrm rot="14405774">
            <a:off x="6510996" y="3050633"/>
            <a:ext cx="2658340" cy="1343197"/>
          </a:xfrm>
          <a:prstGeom prst="curvedUpArrow">
            <a:avLst>
              <a:gd name="adj1" fmla="val 14003"/>
              <a:gd name="adj2" fmla="val 25041"/>
              <a:gd name="adj3" fmla="val 142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Curved Up Arrow 15"/>
          <p:cNvSpPr/>
          <p:nvPr/>
        </p:nvSpPr>
        <p:spPr>
          <a:xfrm rot="7707773">
            <a:off x="-483033" y="3802691"/>
            <a:ext cx="2504522" cy="1343197"/>
          </a:xfrm>
          <a:prstGeom prst="curvedUpArrow">
            <a:avLst>
              <a:gd name="adj1" fmla="val 14003"/>
              <a:gd name="adj2" fmla="val 25041"/>
              <a:gd name="adj3" fmla="val 142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urved Up Arrow 16"/>
          <p:cNvSpPr/>
          <p:nvPr/>
        </p:nvSpPr>
        <p:spPr>
          <a:xfrm rot="7707773">
            <a:off x="-594651" y="3285719"/>
            <a:ext cx="3565482" cy="1343197"/>
          </a:xfrm>
          <a:prstGeom prst="curvedUpArrow">
            <a:avLst>
              <a:gd name="adj1" fmla="val 14003"/>
              <a:gd name="adj2" fmla="val 25041"/>
              <a:gd name="adj3" fmla="val 142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itle 14"/>
          <p:cNvSpPr>
            <a:spLocks noGrp="1"/>
          </p:cNvSpPr>
          <p:nvPr>
            <p:ph type="title"/>
          </p:nvPr>
        </p:nvSpPr>
        <p:spPr/>
        <p:txBody>
          <a:bodyPr>
            <a:normAutofit fontScale="90000"/>
          </a:bodyPr>
          <a:lstStyle/>
          <a:p>
            <a:r>
              <a:rPr lang="en-US" dirty="0" smtClean="0"/>
              <a:t>Maintain</a:t>
            </a:r>
            <a:r>
              <a:rPr lang="en-US" dirty="0" smtClean="0"/>
              <a:t>ing A </a:t>
            </a:r>
            <a:r>
              <a:rPr lang="en-US" dirty="0" smtClean="0"/>
              <a:t>Long-Term</a:t>
            </a:r>
            <a:br>
              <a:rPr lang="en-US" dirty="0" smtClean="0"/>
            </a:br>
            <a:r>
              <a:rPr lang="en-US" dirty="0" smtClean="0"/>
              <a:t>Perspective</a:t>
            </a:r>
            <a:endParaRPr lang="en-US"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51</a:t>
            </a:fld>
            <a:endParaRPr lang="en-US"/>
          </a:p>
        </p:txBody>
      </p:sp>
      <p:sp>
        <p:nvSpPr>
          <p:cNvPr id="12" name="Trapezoid 11"/>
          <p:cNvSpPr/>
          <p:nvPr/>
        </p:nvSpPr>
        <p:spPr>
          <a:xfrm>
            <a:off x="876300" y="4483100"/>
            <a:ext cx="7493000" cy="952500"/>
          </a:xfrm>
          <a:prstGeom prst="trapezoid">
            <a:avLst>
              <a:gd name="adj" fmla="val 73000"/>
            </a:avLst>
          </a:prstGeom>
          <a:gradFill>
            <a:gsLst>
              <a:gs pos="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n>
                  <a:solidFill>
                    <a:srgbClr val="000000"/>
                  </a:solidFill>
                </a:ln>
                <a:solidFill>
                  <a:srgbClr val="000000"/>
                </a:solidFill>
              </a:rPr>
              <a:t>Nurture </a:t>
            </a:r>
            <a:r>
              <a:rPr lang="en-US" sz="2400" dirty="0">
                <a:ln>
                  <a:solidFill>
                    <a:srgbClr val="000000"/>
                  </a:solidFill>
                </a:ln>
                <a:solidFill>
                  <a:srgbClr val="000000"/>
                </a:solidFill>
              </a:rPr>
              <a:t>a Vibrant </a:t>
            </a:r>
            <a:r>
              <a:rPr lang="en-US" sz="2400" dirty="0" smtClean="0">
                <a:ln>
                  <a:solidFill>
                    <a:srgbClr val="000000"/>
                  </a:solidFill>
                </a:ln>
                <a:solidFill>
                  <a:srgbClr val="000000"/>
                </a:solidFill>
              </a:rPr>
              <a:t>and Cutting Edge</a:t>
            </a:r>
            <a:r>
              <a:rPr lang="en-US" sz="2400" dirty="0">
                <a:ln>
                  <a:solidFill>
                    <a:srgbClr val="000000"/>
                  </a:solidFill>
                </a:ln>
                <a:solidFill>
                  <a:srgbClr val="000000"/>
                </a:solidFill>
              </a:rPr>
              <a:t/>
            </a:r>
            <a:br>
              <a:rPr lang="en-US" sz="2400" dirty="0">
                <a:ln>
                  <a:solidFill>
                    <a:srgbClr val="000000"/>
                  </a:solidFill>
                </a:ln>
                <a:solidFill>
                  <a:srgbClr val="000000"/>
                </a:solidFill>
              </a:rPr>
            </a:br>
            <a:r>
              <a:rPr lang="en-US" sz="2400" dirty="0">
                <a:ln>
                  <a:solidFill>
                    <a:srgbClr val="000000"/>
                  </a:solidFill>
                </a:ln>
                <a:solidFill>
                  <a:srgbClr val="000000"/>
                </a:solidFill>
              </a:rPr>
              <a:t>Accelerator R&amp;D Program </a:t>
            </a:r>
          </a:p>
        </p:txBody>
      </p:sp>
      <p:sp>
        <p:nvSpPr>
          <p:cNvPr id="13" name="Trapezoid 12"/>
          <p:cNvSpPr/>
          <p:nvPr/>
        </p:nvSpPr>
        <p:spPr>
          <a:xfrm>
            <a:off x="1587500" y="3505200"/>
            <a:ext cx="6070600" cy="952500"/>
          </a:xfrm>
          <a:prstGeom prst="trapezoid">
            <a:avLst>
              <a:gd name="adj" fmla="val 73000"/>
            </a:avLst>
          </a:prstGeom>
          <a:gradFill>
            <a:gsLst>
              <a:gs pos="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a:solidFill>
                    <a:srgbClr val="000000"/>
                  </a:solidFill>
                </a:ln>
                <a:solidFill>
                  <a:srgbClr val="000000"/>
                </a:solidFill>
              </a:rPr>
              <a:t>Develop the Next </a:t>
            </a:r>
            <a:r>
              <a:rPr lang="en-US" sz="2400" dirty="0" smtClean="0">
                <a:ln>
                  <a:solidFill>
                    <a:srgbClr val="000000"/>
                  </a:solidFill>
                </a:ln>
                <a:solidFill>
                  <a:srgbClr val="000000"/>
                </a:solidFill>
              </a:rPr>
              <a:t>Generation(s) </a:t>
            </a:r>
            <a:r>
              <a:rPr lang="en-US" sz="2400" dirty="0">
                <a:ln>
                  <a:solidFill>
                    <a:srgbClr val="000000"/>
                  </a:solidFill>
                </a:ln>
                <a:solidFill>
                  <a:srgbClr val="000000"/>
                </a:solidFill>
              </a:rPr>
              <a:t>of Accelerator Specialists</a:t>
            </a:r>
          </a:p>
        </p:txBody>
      </p:sp>
      <p:sp>
        <p:nvSpPr>
          <p:cNvPr id="14" name="Trapezoid 13"/>
          <p:cNvSpPr>
            <a:spLocks noChangeAspect="1"/>
          </p:cNvSpPr>
          <p:nvPr/>
        </p:nvSpPr>
        <p:spPr>
          <a:xfrm>
            <a:off x="2298700" y="2552701"/>
            <a:ext cx="4645152" cy="924855"/>
          </a:xfrm>
          <a:prstGeom prst="trapezoid">
            <a:avLst>
              <a:gd name="adj" fmla="val 73000"/>
            </a:avLst>
          </a:prstGeom>
          <a:gradFill>
            <a:gsLst>
              <a:gs pos="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a:solidFill>
                    <a:srgbClr val="000000"/>
                  </a:solidFill>
                </a:ln>
                <a:solidFill>
                  <a:srgbClr val="000000"/>
                </a:solidFill>
              </a:rPr>
              <a:t>Support Strong </a:t>
            </a:r>
            <a:br>
              <a:rPr lang="en-US" sz="2400" dirty="0">
                <a:ln>
                  <a:solidFill>
                    <a:srgbClr val="000000"/>
                  </a:solidFill>
                </a:ln>
                <a:solidFill>
                  <a:srgbClr val="000000"/>
                </a:solidFill>
              </a:rPr>
            </a:br>
            <a:r>
              <a:rPr lang="en-US" sz="2400" dirty="0">
                <a:ln>
                  <a:solidFill>
                    <a:srgbClr val="000000"/>
                  </a:solidFill>
                </a:ln>
                <a:solidFill>
                  <a:srgbClr val="000000"/>
                </a:solidFill>
              </a:rPr>
              <a:t>Global Connections</a:t>
            </a:r>
          </a:p>
        </p:txBody>
      </p:sp>
      <p:sp>
        <p:nvSpPr>
          <p:cNvPr id="7" name="Trapezoid 6"/>
          <p:cNvSpPr/>
          <p:nvPr/>
        </p:nvSpPr>
        <p:spPr>
          <a:xfrm>
            <a:off x="165100" y="5461000"/>
            <a:ext cx="8921750" cy="952500"/>
          </a:xfrm>
          <a:prstGeom prst="trapezoid">
            <a:avLst>
              <a:gd name="adj" fmla="val 73000"/>
            </a:avLst>
          </a:prstGeom>
          <a:gradFill>
            <a:gsLst>
              <a:gs pos="0">
                <a:schemeClr val="accent1">
                  <a:tint val="100000"/>
                  <a:shade val="100000"/>
                  <a:satMod val="130000"/>
                </a:schemeClr>
              </a:gs>
              <a:gs pos="100000">
                <a:schemeClr val="accent1">
                  <a:tint val="50000"/>
                  <a:shade val="100000"/>
                  <a:satMod val="350000"/>
                </a:schemeClr>
              </a:gs>
            </a:gsLst>
          </a:gradFill>
          <a:ln w="381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dirty="0" smtClean="0">
                <a:ln>
                  <a:solidFill>
                    <a:srgbClr val="000000"/>
                  </a:solidFill>
                </a:ln>
                <a:solidFill>
                  <a:srgbClr val="000000"/>
                </a:solidFill>
              </a:rPr>
              <a:t>Maintain Investment in World Class Domestic </a:t>
            </a:r>
            <a:br>
              <a:rPr lang="en-US" sz="2400" dirty="0" smtClean="0">
                <a:ln>
                  <a:solidFill>
                    <a:srgbClr val="000000"/>
                  </a:solidFill>
                </a:ln>
                <a:solidFill>
                  <a:srgbClr val="000000"/>
                </a:solidFill>
              </a:rPr>
            </a:br>
            <a:r>
              <a:rPr lang="en-US" sz="2400" dirty="0" smtClean="0">
                <a:ln>
                  <a:solidFill>
                    <a:srgbClr val="000000"/>
                  </a:solidFill>
                </a:ln>
                <a:solidFill>
                  <a:srgbClr val="000000"/>
                </a:solidFill>
              </a:rPr>
              <a:t>HEP Accelerator Capabilities </a:t>
            </a:r>
            <a:r>
              <a:rPr lang="en-US" sz="2400" dirty="0">
                <a:ln>
                  <a:solidFill>
                    <a:srgbClr val="000000"/>
                  </a:solidFill>
                </a:ln>
                <a:solidFill>
                  <a:srgbClr val="000000"/>
                </a:solidFill>
              </a:rPr>
              <a:t>and Infrastructure</a:t>
            </a:r>
          </a:p>
        </p:txBody>
      </p:sp>
      <p:sp>
        <p:nvSpPr>
          <p:cNvPr id="21" name="Up Arrow 20"/>
          <p:cNvSpPr/>
          <p:nvPr/>
        </p:nvSpPr>
        <p:spPr>
          <a:xfrm>
            <a:off x="7658100" y="5069562"/>
            <a:ext cx="616733" cy="909051"/>
          </a:xfrm>
          <a:prstGeom prst="upArrow">
            <a:avLst/>
          </a:prstGeom>
          <a:gradFill>
            <a:gsLst>
              <a:gs pos="0">
                <a:srgbClr val="660066"/>
              </a:gs>
              <a:gs pos="100000">
                <a:schemeClr val="accent1">
                  <a:tint val="50000"/>
                  <a:shade val="100000"/>
                  <a:satMod val="350000"/>
                </a:schemeClr>
              </a:gs>
            </a:gsLst>
          </a:gra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Up Arrow 22"/>
          <p:cNvSpPr/>
          <p:nvPr/>
        </p:nvSpPr>
        <p:spPr>
          <a:xfrm>
            <a:off x="977900" y="5069563"/>
            <a:ext cx="616733" cy="909051"/>
          </a:xfrm>
          <a:prstGeom prst="upArrow">
            <a:avLst/>
          </a:prstGeom>
          <a:gradFill>
            <a:gsLst>
              <a:gs pos="0">
                <a:srgbClr val="660066"/>
              </a:gs>
              <a:gs pos="100000">
                <a:schemeClr val="accent1">
                  <a:tint val="50000"/>
                  <a:shade val="100000"/>
                  <a:satMod val="350000"/>
                </a:schemeClr>
              </a:gs>
            </a:gsLst>
          </a:gra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rapezoid 23"/>
          <p:cNvSpPr/>
          <p:nvPr/>
        </p:nvSpPr>
        <p:spPr>
          <a:xfrm>
            <a:off x="165100" y="2527301"/>
            <a:ext cx="8921750" cy="3873499"/>
          </a:xfrm>
          <a:prstGeom prst="trapezoid">
            <a:avLst>
              <a:gd name="adj" fmla="val 73000"/>
            </a:avLst>
          </a:prstGeom>
          <a:noFill/>
          <a:ln w="381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a:off x="3898900" y="127001"/>
            <a:ext cx="1473200" cy="109220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209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8" grpId="0" animBg="1"/>
      <p:bldP spid="19" grpId="0" animBg="1"/>
      <p:bldP spid="20" grpId="0" animBg="1"/>
      <p:bldP spid="16" grpId="0" animBg="1"/>
      <p:bldP spid="17" grpId="0" animBg="1"/>
      <p:bldP spid="12" grpId="0" animBg="1"/>
      <p:bldP spid="13" grpId="0" animBg="1"/>
      <p:bldP spid="14" grpId="0" animBg="1"/>
      <p:bldP spid="21" grpId="0" animBg="1"/>
      <p:bldP spid="23"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What do you get for a Billion </a:t>
            </a:r>
            <a:r>
              <a:rPr lang="en-US" sz="3200" b="1" dirty="0"/>
              <a:t>D</a:t>
            </a:r>
            <a:r>
              <a:rPr lang="en-US" sz="3200" b="1" dirty="0" smtClean="0"/>
              <a:t>ollars?</a:t>
            </a:r>
            <a:endParaRPr lang="en-US" sz="3200" b="1" dirty="0"/>
          </a:p>
        </p:txBody>
      </p:sp>
      <p:sp>
        <p:nvSpPr>
          <p:cNvPr id="3" name="Date Placeholder 2"/>
          <p:cNvSpPr>
            <a:spLocks noGrp="1"/>
          </p:cNvSpPr>
          <p:nvPr>
            <p:ph type="dt" sz="half" idx="10"/>
          </p:nvPr>
        </p:nvSpPr>
        <p:spPr/>
        <p:txBody>
          <a:bodyPr/>
          <a:lstStyle/>
          <a:p>
            <a:r>
              <a:rPr lang="en-US" smtClean="0"/>
              <a:t>March 7, 2014</a:t>
            </a:r>
            <a:endParaRPr lang="en-US"/>
          </a:p>
        </p:txBody>
      </p:sp>
      <p:sp>
        <p:nvSpPr>
          <p:cNvPr id="4" name="Footer Placeholder 3"/>
          <p:cNvSpPr>
            <a:spLocks noGrp="1"/>
          </p:cNvSpPr>
          <p:nvPr>
            <p:ph type="ftr" sz="quarter" idx="11"/>
          </p:nvPr>
        </p:nvSpPr>
        <p:spPr/>
        <p:txBody>
          <a:bodyPr/>
          <a:lstStyle/>
          <a:p>
            <a:pPr>
              <a:defRPr/>
            </a:pPr>
            <a:r>
              <a:rPr lang="en-US" smtClean="0"/>
              <a:t>Cornell University:  LEPP Journal Club</a:t>
            </a:r>
            <a:endParaRPr lang="en-US" dirty="0"/>
          </a:p>
        </p:txBody>
      </p:sp>
      <p:sp>
        <p:nvSpPr>
          <p:cNvPr id="5" name="Slide Number Placeholder 4"/>
          <p:cNvSpPr>
            <a:spLocks noGrp="1"/>
          </p:cNvSpPr>
          <p:nvPr>
            <p:ph type="sldNum" sz="quarter" idx="12"/>
          </p:nvPr>
        </p:nvSpPr>
        <p:spPr/>
        <p:txBody>
          <a:bodyPr/>
          <a:lstStyle/>
          <a:p>
            <a:pPr>
              <a:defRPr/>
            </a:pPr>
            <a:fld id="{751C9121-044D-47E8-87E9-7D343DF06EE3}" type="slidenum">
              <a:rPr lang="en-US" smtClean="0"/>
              <a:pPr>
                <a:defRPr/>
              </a:pPr>
              <a:t>52</a:t>
            </a:fld>
            <a:endParaRPr lang="en-US"/>
          </a:p>
        </p:txBody>
      </p:sp>
      <p:sp>
        <p:nvSpPr>
          <p:cNvPr id="7" name="TextBox 6"/>
          <p:cNvSpPr txBox="1"/>
          <p:nvPr/>
        </p:nvSpPr>
        <p:spPr>
          <a:xfrm>
            <a:off x="419100" y="1214735"/>
            <a:ext cx="3962400" cy="830997"/>
          </a:xfrm>
          <a:prstGeom prst="rect">
            <a:avLst/>
          </a:prstGeom>
          <a:noFill/>
        </p:spPr>
        <p:txBody>
          <a:bodyPr wrap="square" rtlCol="0">
            <a:spAutoFit/>
          </a:bodyPr>
          <a:lstStyle/>
          <a:p>
            <a:pPr algn="ctr"/>
            <a:r>
              <a:rPr lang="en-US" sz="2400" dirty="0" smtClean="0">
                <a:solidFill>
                  <a:srgbClr val="154D81"/>
                </a:solidFill>
              </a:rPr>
              <a:t>NSLS-II: $0.9B, 0.8 km storage ring</a:t>
            </a:r>
            <a:endParaRPr lang="en-US" sz="2400" dirty="0">
              <a:solidFill>
                <a:srgbClr val="154D8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450" y="2571750"/>
            <a:ext cx="4231045" cy="2817876"/>
          </a:xfrm>
          <a:prstGeom prst="rect">
            <a:avLst/>
          </a:prstGeom>
          <a:ln>
            <a:solidFill>
              <a:schemeClr val="tx1"/>
            </a:solidFill>
          </a:ln>
        </p:spPr>
      </p:pic>
      <p:sp>
        <p:nvSpPr>
          <p:cNvPr id="9" name="TextBox 8"/>
          <p:cNvSpPr txBox="1"/>
          <p:nvPr/>
        </p:nvSpPr>
        <p:spPr>
          <a:xfrm>
            <a:off x="4743449" y="1214735"/>
            <a:ext cx="4231045" cy="830997"/>
          </a:xfrm>
          <a:prstGeom prst="rect">
            <a:avLst/>
          </a:prstGeom>
          <a:noFill/>
        </p:spPr>
        <p:txBody>
          <a:bodyPr wrap="square" rtlCol="0">
            <a:spAutoFit/>
          </a:bodyPr>
          <a:lstStyle/>
          <a:p>
            <a:pPr algn="ctr"/>
            <a:r>
              <a:rPr lang="en-US" sz="2400" dirty="0" smtClean="0">
                <a:solidFill>
                  <a:srgbClr val="154D81"/>
                </a:solidFill>
              </a:rPr>
              <a:t>SNS: $1.4B, 1 </a:t>
            </a:r>
            <a:r>
              <a:rPr lang="en-US" sz="2400" dirty="0" err="1" smtClean="0">
                <a:solidFill>
                  <a:srgbClr val="154D81"/>
                </a:solidFill>
              </a:rPr>
              <a:t>GeV</a:t>
            </a:r>
            <a:r>
              <a:rPr lang="en-US" sz="2400" dirty="0" smtClean="0">
                <a:solidFill>
                  <a:srgbClr val="154D81"/>
                </a:solidFill>
              </a:rPr>
              <a:t> </a:t>
            </a:r>
            <a:r>
              <a:rPr lang="en-US" sz="2400" dirty="0" err="1" smtClean="0">
                <a:solidFill>
                  <a:srgbClr val="154D81"/>
                </a:solidFill>
              </a:rPr>
              <a:t>Linac</a:t>
            </a:r>
            <a:r>
              <a:rPr lang="en-US" sz="2400" dirty="0" smtClean="0">
                <a:solidFill>
                  <a:srgbClr val="154D81"/>
                </a:solidFill>
              </a:rPr>
              <a:t>, Ring, high-power target, 1km</a:t>
            </a:r>
            <a:endParaRPr lang="en-US" sz="2400" dirty="0">
              <a:solidFill>
                <a:srgbClr val="154D81"/>
              </a:solidFill>
            </a:endParaRPr>
          </a:p>
        </p:txBody>
      </p:sp>
      <p:pic>
        <p:nvPicPr>
          <p:cNvPr id="11"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2546604"/>
            <a:ext cx="3962400" cy="2830286"/>
          </a:xfrm>
          <a:prstGeom prst="rect">
            <a:avLst/>
          </a:prstGeom>
          <a:ln>
            <a:solidFill>
              <a:schemeClr val="tx1"/>
            </a:solidFill>
          </a:ln>
        </p:spPr>
      </p:pic>
      <p:sp>
        <p:nvSpPr>
          <p:cNvPr id="12" name="TextBox 11"/>
          <p:cNvSpPr txBox="1"/>
          <p:nvPr/>
        </p:nvSpPr>
        <p:spPr>
          <a:xfrm>
            <a:off x="7366000" y="5486400"/>
            <a:ext cx="1596148" cy="646331"/>
          </a:xfrm>
          <a:prstGeom prst="rect">
            <a:avLst/>
          </a:prstGeom>
          <a:solidFill>
            <a:srgbClr val="297FD5"/>
          </a:solidFill>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t>S. Henderson</a:t>
            </a:r>
            <a:br>
              <a:rPr lang="en-US" dirty="0" smtClean="0"/>
            </a:br>
            <a:r>
              <a:rPr lang="en-US" dirty="0" smtClean="0"/>
              <a:t>HF2012</a:t>
            </a:r>
            <a:endParaRPr lang="en-US" dirty="0"/>
          </a:p>
        </p:txBody>
      </p:sp>
    </p:spTree>
    <p:extLst>
      <p:ext uri="{BB962C8B-B14F-4D97-AF65-F5344CB8AC3E}">
        <p14:creationId xmlns:p14="http://schemas.microsoft.com/office/powerpoint/2010/main" val="151762901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103664"/>
            <a:ext cx="8978900" cy="641739"/>
          </a:xfrm>
        </p:spPr>
        <p:txBody>
          <a:bodyPr/>
          <a:lstStyle/>
          <a:p>
            <a:r>
              <a:rPr lang="en-US" sz="2000" dirty="0" smtClean="0"/>
              <a:t>P5 Is Underway:  But it’s still worth remembering the boundary conditions that were stated at the start of the process…</a:t>
            </a:r>
            <a:endParaRPr lang="en-US" sz="2000" dirty="0"/>
          </a:p>
        </p:txBody>
      </p:sp>
      <p:sp>
        <p:nvSpPr>
          <p:cNvPr id="3" name="Content Placeholder 2"/>
          <p:cNvSpPr>
            <a:spLocks noGrp="1"/>
          </p:cNvSpPr>
          <p:nvPr>
            <p:ph idx="1"/>
          </p:nvPr>
        </p:nvSpPr>
        <p:spPr>
          <a:xfrm>
            <a:off x="228600" y="5080000"/>
            <a:ext cx="8672513" cy="1268413"/>
          </a:xfrm>
        </p:spPr>
        <p:txBody>
          <a:bodyPr/>
          <a:lstStyle/>
          <a:p>
            <a:pPr>
              <a:lnSpc>
                <a:spcPct val="90000"/>
              </a:lnSpc>
            </a:pPr>
            <a:r>
              <a:rPr lang="en-US" sz="1800" dirty="0"/>
              <a:t>It’s imperative to make the case for the physics we need, </a:t>
            </a:r>
          </a:p>
          <a:p>
            <a:pPr>
              <a:lnSpc>
                <a:spcPct val="90000"/>
              </a:lnSpc>
            </a:pPr>
            <a:r>
              <a:rPr lang="en-US" sz="1800" dirty="0"/>
              <a:t>But we must also develop a coherent plan that is realistic if we want to preserve the health and vitality of the U.S. HEP program</a:t>
            </a:r>
          </a:p>
          <a:p>
            <a:pPr>
              <a:lnSpc>
                <a:spcPct val="90000"/>
              </a:lnSpc>
            </a:pPr>
            <a:r>
              <a:rPr lang="en-US" sz="1800" dirty="0"/>
              <a:t>The challenges for </a:t>
            </a:r>
            <a:r>
              <a:rPr lang="en-US" sz="1800" b="1" u="sng" dirty="0"/>
              <a:t>all</a:t>
            </a:r>
            <a:r>
              <a:rPr lang="en-US" sz="1800" dirty="0"/>
              <a:t> of the options presented here go beyond the technical</a:t>
            </a:r>
          </a:p>
          <a:p>
            <a:endParaRPr lang="en-US" dirty="0"/>
          </a:p>
        </p:txBody>
      </p:sp>
      <p:sp>
        <p:nvSpPr>
          <p:cNvPr id="4" name="Date Placeholder 3"/>
          <p:cNvSpPr>
            <a:spLocks noGrp="1"/>
          </p:cNvSpPr>
          <p:nvPr>
            <p:ph type="dt" sz="half" idx="10"/>
          </p:nvPr>
        </p:nvSpPr>
        <p:spPr/>
        <p:txBody>
          <a:bodyPr/>
          <a:lstStyle/>
          <a:p>
            <a:pPr>
              <a:defRPr/>
            </a:pPr>
            <a:r>
              <a:rPr lang="en-US" smtClean="0"/>
              <a:t>March 7, 2014</a:t>
            </a:r>
            <a:endParaRPr lang="en-US"/>
          </a:p>
        </p:txBody>
      </p:sp>
      <p:sp>
        <p:nvSpPr>
          <p:cNvPr id="5" name="Footer Placeholder 4"/>
          <p:cNvSpPr>
            <a:spLocks noGrp="1"/>
          </p:cNvSpPr>
          <p:nvPr>
            <p:ph type="ftr" sz="quarter" idx="11"/>
          </p:nvPr>
        </p:nvSpPr>
        <p:spPr/>
        <p:txBody>
          <a:bodyPr/>
          <a:lstStyle/>
          <a:p>
            <a:pPr>
              <a:defRPr/>
            </a:pPr>
            <a:r>
              <a:rPr lang="en-US" smtClean="0"/>
              <a:t>Cornell University:  LEPP Journal Club</a:t>
            </a:r>
            <a:endParaRPr lang="en-US" b="1"/>
          </a:p>
        </p:txBody>
      </p:sp>
      <p:sp>
        <p:nvSpPr>
          <p:cNvPr id="6" name="Slide Number Placeholder 5"/>
          <p:cNvSpPr>
            <a:spLocks noGrp="1"/>
          </p:cNvSpPr>
          <p:nvPr>
            <p:ph type="sldNum" sz="quarter" idx="12"/>
          </p:nvPr>
        </p:nvSpPr>
        <p:spPr/>
        <p:txBody>
          <a:bodyPr/>
          <a:lstStyle/>
          <a:p>
            <a:fld id="{08BCF3D8-2621-4450-97AD-FE2D10401A8B}" type="slidenum">
              <a:rPr lang="en-US" smtClean="0"/>
              <a:pPr/>
              <a:t>53</a:t>
            </a:fld>
            <a:endParaRPr lang="en-US"/>
          </a:p>
        </p:txBody>
      </p:sp>
      <p:pic>
        <p:nvPicPr>
          <p:cNvPr id="7" name="Content Placeholder 6" descr="Siegrist_CommunityQuestions_20121009.pptx.pdf"/>
          <p:cNvPicPr>
            <a:picLocks noChangeAspect="1"/>
          </p:cNvPicPr>
          <p:nvPr/>
        </p:nvPicPr>
        <p:blipFill rotWithShape="1">
          <a:blip r:embed="rId2">
            <a:extLst>
              <a:ext uri="{28A0092B-C50C-407E-A947-70E740481C1C}">
                <a14:useLocalDpi xmlns:a14="http://schemas.microsoft.com/office/drawing/2010/main" val="0"/>
              </a:ext>
            </a:extLst>
          </a:blip>
          <a:srcRect l="8412" t="22465" r="9058" b="26525"/>
          <a:stretch/>
        </p:blipFill>
        <p:spPr>
          <a:xfrm>
            <a:off x="165100" y="835025"/>
            <a:ext cx="8509000" cy="4064001"/>
          </a:xfrm>
          <a:prstGeom prst="rect">
            <a:avLst/>
          </a:prstGeom>
          <a:ln w="38100">
            <a:solidFill>
              <a:srgbClr val="103A61"/>
            </a:solidFill>
          </a:ln>
        </p:spPr>
      </p:pic>
      <p:sp>
        <p:nvSpPr>
          <p:cNvPr id="8" name="TextBox 7"/>
          <p:cNvSpPr txBox="1"/>
          <p:nvPr/>
        </p:nvSpPr>
        <p:spPr>
          <a:xfrm rot="16200000">
            <a:off x="7204374" y="2582734"/>
            <a:ext cx="3314730" cy="461665"/>
          </a:xfrm>
          <a:prstGeom prst="rect">
            <a:avLst/>
          </a:prstGeom>
          <a:noFill/>
        </p:spPr>
        <p:txBody>
          <a:bodyPr wrap="none" rtlCol="0">
            <a:spAutoFit/>
          </a:bodyPr>
          <a:lstStyle/>
          <a:p>
            <a:r>
              <a:rPr lang="en-US" sz="2400" dirty="0" smtClean="0">
                <a:solidFill>
                  <a:srgbClr val="154D81"/>
                </a:solidFill>
              </a:rPr>
              <a:t>Jim </a:t>
            </a:r>
            <a:r>
              <a:rPr lang="en-US" sz="2400" dirty="0" err="1" smtClean="0">
                <a:solidFill>
                  <a:srgbClr val="154D81"/>
                </a:solidFill>
              </a:rPr>
              <a:t>Siegrist</a:t>
            </a:r>
            <a:r>
              <a:rPr lang="en-US" sz="2400" dirty="0" smtClean="0">
                <a:solidFill>
                  <a:srgbClr val="154D81"/>
                </a:solidFill>
              </a:rPr>
              <a:t>, CPM2012</a:t>
            </a:r>
            <a:endParaRPr lang="en-US" sz="2400" dirty="0">
              <a:solidFill>
                <a:srgbClr val="154D81"/>
              </a:solidFill>
            </a:endParaRPr>
          </a:p>
        </p:txBody>
      </p:sp>
      <p:sp>
        <p:nvSpPr>
          <p:cNvPr id="9" name="TextBox 8"/>
          <p:cNvSpPr txBox="1"/>
          <p:nvPr/>
        </p:nvSpPr>
        <p:spPr>
          <a:xfrm>
            <a:off x="381000" y="4714360"/>
            <a:ext cx="8692829" cy="307777"/>
          </a:xfrm>
          <a:prstGeom prst="rect">
            <a:avLst/>
          </a:prstGeom>
          <a:solidFill>
            <a:schemeClr val="accent6">
              <a:lumMod val="60000"/>
              <a:lumOff val="40000"/>
            </a:schemeClr>
          </a:solidFill>
          <a:ln>
            <a:solidFill>
              <a:srgbClr val="800000"/>
            </a:solidFill>
          </a:ln>
        </p:spPr>
        <p:txBody>
          <a:bodyPr wrap="none" rtlCol="0">
            <a:spAutoFit/>
          </a:bodyPr>
          <a:lstStyle/>
          <a:p>
            <a:r>
              <a:rPr lang="en-US" sz="1400" dirty="0"/>
              <a:t>https://</a:t>
            </a:r>
            <a:r>
              <a:rPr lang="en-US" sz="1400" dirty="0" err="1"/>
              <a:t>indico.fnal.gov</a:t>
            </a:r>
            <a:r>
              <a:rPr lang="en-US" sz="1400" dirty="0"/>
              <a:t>/</a:t>
            </a:r>
            <a:r>
              <a:rPr lang="en-US" sz="1400" dirty="0" err="1"/>
              <a:t>getFile.py</a:t>
            </a:r>
            <a:r>
              <a:rPr lang="en-US" sz="1400" dirty="0"/>
              <a:t>/</a:t>
            </a:r>
            <a:r>
              <a:rPr lang="en-US" sz="1400" dirty="0" err="1"/>
              <a:t>access?contribId</a:t>
            </a:r>
            <a:r>
              <a:rPr lang="en-US" sz="1400" dirty="0"/>
              <a:t>=4&amp;sessionId=2&amp;resId=3&amp;materialId=</a:t>
            </a:r>
            <a:r>
              <a:rPr lang="en-US" sz="1400" dirty="0" err="1"/>
              <a:t>slides&amp;confId</a:t>
            </a:r>
            <a:r>
              <a:rPr lang="en-US" sz="1400" dirty="0"/>
              <a:t>=5841</a:t>
            </a:r>
          </a:p>
        </p:txBody>
      </p:sp>
    </p:spTree>
    <p:extLst>
      <p:ext uri="{BB962C8B-B14F-4D97-AF65-F5344CB8AC3E}">
        <p14:creationId xmlns:p14="http://schemas.microsoft.com/office/powerpoint/2010/main" val="892307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dirty="0" smtClean="0"/>
              <a:t>The necessity of US engagement in the ongoing LHC program is clear</a:t>
            </a:r>
          </a:p>
          <a:p>
            <a:r>
              <a:rPr lang="en-US" dirty="0" smtClean="0"/>
              <a:t>As is maintaining global connections if the next collider facility is off-shore</a:t>
            </a:r>
          </a:p>
          <a:p>
            <a:r>
              <a:rPr lang="en-US" dirty="0" smtClean="0"/>
              <a:t>At the same time we cannot ignore other elements of the US HEP program</a:t>
            </a:r>
          </a:p>
          <a:p>
            <a:pPr lvl="1"/>
            <a:r>
              <a:rPr lang="en-US" dirty="0" smtClean="0"/>
              <a:t>Investing in our domestic facilities which support non-collider portions of HEP</a:t>
            </a:r>
          </a:p>
          <a:p>
            <a:pPr lvl="1"/>
            <a:r>
              <a:rPr lang="en-US" dirty="0" smtClean="0"/>
              <a:t>Maintaining a robust R&amp;D program which benefits both our global connections and can open the door to additional world class capabilities in the </a:t>
            </a:r>
            <a:r>
              <a:rPr lang="en-US" dirty="0" smtClean="0"/>
              <a:t>US </a:t>
            </a:r>
            <a:endParaRPr lang="en-US" dirty="0" smtClean="0"/>
          </a:p>
          <a:p>
            <a:pPr lvl="1"/>
            <a:r>
              <a:rPr lang="en-US" dirty="0" smtClean="0"/>
              <a:t>And continue to train the experts to support the next generation of facilities</a:t>
            </a:r>
          </a:p>
          <a:p>
            <a:pPr lvl="1"/>
            <a:endParaRPr lang="en-US" dirty="0" smtClean="0"/>
          </a:p>
          <a:p>
            <a:endParaRPr lang="en-US"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54</a:t>
            </a:fld>
            <a:endParaRPr lang="en-US"/>
          </a:p>
        </p:txBody>
      </p:sp>
    </p:spTree>
    <p:extLst>
      <p:ext uri="{BB962C8B-B14F-4D97-AF65-F5344CB8AC3E}">
        <p14:creationId xmlns:p14="http://schemas.microsoft.com/office/powerpoint/2010/main" val="355823853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 Follow</a:t>
            </a:r>
            <a:endParaRPr lang="en-US" dirty="0"/>
          </a:p>
        </p:txBody>
      </p:sp>
      <p:sp>
        <p:nvSpPr>
          <p:cNvPr id="4" name="Date Placeholder 3"/>
          <p:cNvSpPr>
            <a:spLocks noGrp="1"/>
          </p:cNvSpPr>
          <p:nvPr>
            <p:ph type="dt" sz="half" idx="10"/>
          </p:nvPr>
        </p:nvSpPr>
        <p:spPr/>
        <p:txBody>
          <a:bodyPr/>
          <a:lstStyle/>
          <a:p>
            <a:pPr>
              <a:defRPr/>
            </a:pPr>
            <a:r>
              <a:rPr lang="en-US" smtClean="0"/>
              <a:t>March 7, 2014</a:t>
            </a:r>
            <a:endParaRPr lang="en-US"/>
          </a:p>
        </p:txBody>
      </p:sp>
      <p:sp>
        <p:nvSpPr>
          <p:cNvPr id="5" name="Footer Placeholder 4"/>
          <p:cNvSpPr>
            <a:spLocks noGrp="1"/>
          </p:cNvSpPr>
          <p:nvPr>
            <p:ph type="ftr" sz="quarter" idx="11"/>
          </p:nvPr>
        </p:nvSpPr>
        <p:spPr/>
        <p:txBody>
          <a:bodyPr/>
          <a:lstStyle/>
          <a:p>
            <a:pPr>
              <a:defRPr/>
            </a:pPr>
            <a:r>
              <a:rPr lang="en-US" smtClean="0"/>
              <a:t>Cornell University:  LEPP Journal Club</a:t>
            </a:r>
            <a:endParaRPr lang="en-US" b="1"/>
          </a:p>
        </p:txBody>
      </p:sp>
      <p:sp>
        <p:nvSpPr>
          <p:cNvPr id="6" name="Slide Number Placeholder 5"/>
          <p:cNvSpPr>
            <a:spLocks noGrp="1"/>
          </p:cNvSpPr>
          <p:nvPr>
            <p:ph type="sldNum" sz="quarter" idx="12"/>
          </p:nvPr>
        </p:nvSpPr>
        <p:spPr/>
        <p:txBody>
          <a:bodyPr/>
          <a:lstStyle/>
          <a:p>
            <a:fld id="{08BCF3D8-2621-4450-97AD-FE2D10401A8B}" type="slidenum">
              <a:rPr lang="en-US" smtClean="0"/>
              <a:pPr/>
              <a:t>55</a:t>
            </a:fld>
            <a:endParaRPr lang="en-US"/>
          </a:p>
        </p:txBody>
      </p:sp>
    </p:spTree>
    <p:extLst>
      <p:ext uri="{BB962C8B-B14F-4D97-AF65-F5344CB8AC3E}">
        <p14:creationId xmlns:p14="http://schemas.microsoft.com/office/powerpoint/2010/main" val="3440699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708801826"/>
              </p:ext>
            </p:extLst>
          </p:nvPr>
        </p:nvGraphicFramePr>
        <p:xfrm>
          <a:off x="154656" y="1369373"/>
          <a:ext cx="5654276" cy="5046420"/>
        </p:xfrm>
        <a:graphic>
          <a:graphicData uri="http://schemas.openxmlformats.org/drawingml/2006/table">
            <a:tbl>
              <a:tblPr firstRow="1" firstCol="1" bandRow="1">
                <a:tableStyleId>{5C22544A-7EE6-4342-B048-85BDC9FD1C3A}</a:tableStyleId>
              </a:tblPr>
              <a:tblGrid>
                <a:gridCol w="1960405"/>
                <a:gridCol w="723175"/>
                <a:gridCol w="926814"/>
                <a:gridCol w="1017968"/>
                <a:gridCol w="1025914"/>
              </a:tblGrid>
              <a:tr h="247027">
                <a:tc>
                  <a:txBody>
                    <a:bodyPr/>
                    <a:lstStyle/>
                    <a:p>
                      <a:pPr>
                        <a:lnSpc>
                          <a:spcPct val="110000"/>
                        </a:lnSpc>
                        <a:spcAft>
                          <a:spcPts val="0"/>
                        </a:spcAft>
                      </a:pPr>
                      <a:r>
                        <a:rPr lang="en-GB" sz="1200" dirty="0">
                          <a:solidFill>
                            <a:schemeClr val="tx1"/>
                          </a:solidFill>
                          <a:effectLst/>
                        </a:rPr>
                        <a:t> </a:t>
                      </a:r>
                      <a:endParaRPr lang="en-GB" sz="1200" dirty="0">
                        <a:solidFill>
                          <a:schemeClr val="tx1"/>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solidFill>
                            <a:schemeClr val="tx1"/>
                          </a:solidFill>
                          <a:effectLst/>
                        </a:rPr>
                        <a:t>Z</a:t>
                      </a:r>
                      <a:endParaRPr lang="en-GB" sz="1200" dirty="0">
                        <a:solidFill>
                          <a:schemeClr val="tx1"/>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solidFill>
                            <a:schemeClr val="tx1"/>
                          </a:solidFill>
                          <a:effectLst/>
                        </a:rPr>
                        <a:t>W</a:t>
                      </a:r>
                      <a:endParaRPr lang="en-GB" sz="1200">
                        <a:solidFill>
                          <a:schemeClr val="tx1"/>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solidFill>
                            <a:schemeClr val="tx1"/>
                          </a:solidFill>
                          <a:effectLst/>
                        </a:rPr>
                        <a:t>H</a:t>
                      </a:r>
                      <a:endParaRPr lang="en-GB" sz="1200">
                        <a:solidFill>
                          <a:schemeClr val="tx1"/>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err="1">
                          <a:solidFill>
                            <a:schemeClr val="tx1"/>
                          </a:solidFill>
                          <a:effectLst/>
                        </a:rPr>
                        <a:t>tt</a:t>
                      </a:r>
                      <a:endParaRPr lang="en-GB" sz="1200" dirty="0">
                        <a:solidFill>
                          <a:schemeClr val="tx1"/>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7027">
                <a:tc>
                  <a:txBody>
                    <a:bodyPr/>
                    <a:lstStyle/>
                    <a:p>
                      <a:pPr>
                        <a:lnSpc>
                          <a:spcPct val="110000"/>
                        </a:lnSpc>
                        <a:spcAft>
                          <a:spcPts val="0"/>
                        </a:spcAft>
                      </a:pPr>
                      <a:r>
                        <a:rPr lang="en-GB" sz="1200" dirty="0">
                          <a:solidFill>
                            <a:srgbClr val="0000FF"/>
                          </a:solidFill>
                          <a:effectLst/>
                        </a:rPr>
                        <a:t>Beam energy [</a:t>
                      </a:r>
                      <a:r>
                        <a:rPr lang="en-GB" sz="1200" dirty="0" err="1">
                          <a:solidFill>
                            <a:srgbClr val="0000FF"/>
                          </a:solidFill>
                          <a:effectLst/>
                        </a:rPr>
                        <a:t>GeV</a:t>
                      </a:r>
                      <a:r>
                        <a:rPr lang="en-GB" sz="1200" dirty="0">
                          <a:solidFill>
                            <a:srgbClr val="0000FF"/>
                          </a:solidFill>
                          <a:effectLst/>
                        </a:rPr>
                        <a:t>]</a:t>
                      </a:r>
                      <a:endParaRPr lang="en-GB" sz="1200" dirty="0">
                        <a:solidFill>
                          <a:srgbClr val="0000FF"/>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45.5</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80</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120</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175</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7027">
                <a:tc>
                  <a:txBody>
                    <a:bodyPr/>
                    <a:lstStyle/>
                    <a:p>
                      <a:pPr>
                        <a:lnSpc>
                          <a:spcPct val="110000"/>
                        </a:lnSpc>
                        <a:spcAft>
                          <a:spcPts val="0"/>
                        </a:spcAft>
                      </a:pPr>
                      <a:r>
                        <a:rPr lang="en-GB" sz="1200">
                          <a:solidFill>
                            <a:srgbClr val="0000FF"/>
                          </a:solidFill>
                          <a:effectLst/>
                        </a:rPr>
                        <a:t>Beam current [mA]</a:t>
                      </a:r>
                      <a:endParaRPr lang="en-GB" sz="1200">
                        <a:solidFill>
                          <a:srgbClr val="0000FF"/>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1450</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152</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30</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6.6</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7027">
                <a:tc>
                  <a:txBody>
                    <a:bodyPr/>
                    <a:lstStyle/>
                    <a:p>
                      <a:pPr>
                        <a:lnSpc>
                          <a:spcPct val="110000"/>
                        </a:lnSpc>
                        <a:spcAft>
                          <a:spcPts val="0"/>
                        </a:spcAft>
                      </a:pPr>
                      <a:r>
                        <a:rPr lang="en-GB" sz="1200" dirty="0">
                          <a:solidFill>
                            <a:srgbClr val="0000FF"/>
                          </a:solidFill>
                          <a:effectLst/>
                        </a:rPr>
                        <a:t>Bunches / beam</a:t>
                      </a:r>
                      <a:endParaRPr lang="en-GB" sz="1200" dirty="0">
                        <a:solidFill>
                          <a:srgbClr val="0000FF"/>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16700</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4490</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1360</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98</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7027">
                <a:tc>
                  <a:txBody>
                    <a:bodyPr/>
                    <a:lstStyle/>
                    <a:p>
                      <a:pPr>
                        <a:lnSpc>
                          <a:spcPct val="110000"/>
                        </a:lnSpc>
                        <a:spcAft>
                          <a:spcPts val="0"/>
                        </a:spcAft>
                      </a:pPr>
                      <a:r>
                        <a:rPr lang="en-GB" sz="1200">
                          <a:solidFill>
                            <a:srgbClr val="0000FF"/>
                          </a:solidFill>
                          <a:effectLst/>
                        </a:rPr>
                        <a:t>Bunch population [10</a:t>
                      </a:r>
                      <a:r>
                        <a:rPr lang="en-GB" sz="1200" baseline="30000">
                          <a:solidFill>
                            <a:srgbClr val="0000FF"/>
                          </a:solidFill>
                          <a:effectLst/>
                        </a:rPr>
                        <a:t>11</a:t>
                      </a:r>
                      <a:r>
                        <a:rPr lang="en-GB" sz="1200">
                          <a:solidFill>
                            <a:srgbClr val="0000FF"/>
                          </a:solidFill>
                          <a:effectLst/>
                        </a:rPr>
                        <a:t>]</a:t>
                      </a:r>
                      <a:endParaRPr lang="en-GB" sz="1200">
                        <a:solidFill>
                          <a:srgbClr val="0000FF"/>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1.8</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0.7</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0.46</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1.4</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54622">
                <a:tc>
                  <a:txBody>
                    <a:bodyPr/>
                    <a:lstStyle/>
                    <a:p>
                      <a:pPr>
                        <a:lnSpc>
                          <a:spcPct val="110000"/>
                        </a:lnSpc>
                        <a:spcAft>
                          <a:spcPts val="0"/>
                        </a:spcAft>
                      </a:pPr>
                      <a:r>
                        <a:rPr lang="en-GB" sz="1200" dirty="0">
                          <a:solidFill>
                            <a:srgbClr val="0000FF"/>
                          </a:solidFill>
                          <a:effectLst/>
                        </a:rPr>
                        <a:t>Transverse </a:t>
                      </a:r>
                      <a:r>
                        <a:rPr lang="en-GB" sz="1200" dirty="0" err="1">
                          <a:solidFill>
                            <a:srgbClr val="0000FF"/>
                          </a:solidFill>
                          <a:effectLst/>
                        </a:rPr>
                        <a:t>emittance</a:t>
                      </a:r>
                      <a:r>
                        <a:rPr lang="en-GB" sz="1200" dirty="0">
                          <a:solidFill>
                            <a:srgbClr val="0000FF"/>
                          </a:solidFill>
                          <a:effectLst/>
                        </a:rPr>
                        <a:t> </a:t>
                      </a:r>
                      <a:r>
                        <a:rPr lang="en-GB" sz="1200" dirty="0" err="1">
                          <a:solidFill>
                            <a:srgbClr val="0000FF"/>
                          </a:solidFill>
                          <a:effectLst/>
                        </a:rPr>
                        <a:t>e</a:t>
                      </a:r>
                      <a:endParaRPr lang="en-GB" sz="1200" dirty="0">
                        <a:solidFill>
                          <a:srgbClr val="0000FF"/>
                        </a:solidFill>
                        <a:effectLst/>
                      </a:endParaRPr>
                    </a:p>
                    <a:p>
                      <a:pPr marL="342900" lvl="0" indent="-342900">
                        <a:lnSpc>
                          <a:spcPct val="110000"/>
                        </a:lnSpc>
                        <a:spcAft>
                          <a:spcPts val="0"/>
                        </a:spcAft>
                        <a:buFont typeface="Verdana"/>
                        <a:buChar char="-"/>
                      </a:pPr>
                      <a:r>
                        <a:rPr lang="en-GB" sz="1200" dirty="0">
                          <a:solidFill>
                            <a:srgbClr val="0000FF"/>
                          </a:solidFill>
                          <a:effectLst/>
                        </a:rPr>
                        <a:t>Horizontal [nm]</a:t>
                      </a:r>
                    </a:p>
                    <a:p>
                      <a:pPr marL="342900" lvl="0" indent="-342900">
                        <a:lnSpc>
                          <a:spcPct val="110000"/>
                        </a:lnSpc>
                        <a:spcAft>
                          <a:spcPts val="0"/>
                        </a:spcAft>
                        <a:buFont typeface="Verdana"/>
                        <a:buChar char="-"/>
                      </a:pPr>
                      <a:r>
                        <a:rPr lang="en-GB" sz="1200" dirty="0">
                          <a:solidFill>
                            <a:srgbClr val="0000FF"/>
                          </a:solidFill>
                          <a:effectLst/>
                        </a:rPr>
                        <a:t>Vertical [pm]</a:t>
                      </a:r>
                      <a:endParaRPr lang="en-GB" sz="1200" dirty="0">
                        <a:solidFill>
                          <a:srgbClr val="0000FF"/>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 </a:t>
                      </a:r>
                    </a:p>
                    <a:p>
                      <a:pPr algn="ctr">
                        <a:lnSpc>
                          <a:spcPct val="110000"/>
                        </a:lnSpc>
                        <a:spcAft>
                          <a:spcPts val="0"/>
                        </a:spcAft>
                      </a:pPr>
                      <a:r>
                        <a:rPr lang="en-GB" sz="1200" dirty="0">
                          <a:effectLst/>
                        </a:rPr>
                        <a:t>29.2</a:t>
                      </a:r>
                    </a:p>
                    <a:p>
                      <a:pPr algn="ctr">
                        <a:lnSpc>
                          <a:spcPct val="110000"/>
                        </a:lnSpc>
                        <a:spcAft>
                          <a:spcPts val="0"/>
                        </a:spcAft>
                      </a:pPr>
                      <a:r>
                        <a:rPr lang="en-GB" sz="1200" dirty="0">
                          <a:effectLst/>
                        </a:rPr>
                        <a:t>60</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 </a:t>
                      </a:r>
                    </a:p>
                    <a:p>
                      <a:pPr algn="ctr">
                        <a:lnSpc>
                          <a:spcPct val="110000"/>
                        </a:lnSpc>
                        <a:spcAft>
                          <a:spcPts val="0"/>
                        </a:spcAft>
                      </a:pPr>
                      <a:r>
                        <a:rPr lang="en-GB" sz="1200" dirty="0">
                          <a:effectLst/>
                        </a:rPr>
                        <a:t>3.3</a:t>
                      </a:r>
                    </a:p>
                    <a:p>
                      <a:pPr algn="ctr">
                        <a:lnSpc>
                          <a:spcPct val="110000"/>
                        </a:lnSpc>
                        <a:spcAft>
                          <a:spcPts val="0"/>
                        </a:spcAft>
                      </a:pPr>
                      <a:r>
                        <a:rPr lang="en-GB" sz="1200" dirty="0">
                          <a:effectLst/>
                        </a:rPr>
                        <a:t>7</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 </a:t>
                      </a:r>
                    </a:p>
                    <a:p>
                      <a:pPr algn="ctr">
                        <a:lnSpc>
                          <a:spcPct val="110000"/>
                        </a:lnSpc>
                        <a:spcAft>
                          <a:spcPts val="0"/>
                        </a:spcAft>
                      </a:pPr>
                      <a:r>
                        <a:rPr lang="en-GB" sz="1200">
                          <a:effectLst/>
                        </a:rPr>
                        <a:t>0.94</a:t>
                      </a:r>
                    </a:p>
                    <a:p>
                      <a:pPr algn="ctr">
                        <a:lnSpc>
                          <a:spcPct val="110000"/>
                        </a:lnSpc>
                        <a:spcAft>
                          <a:spcPts val="0"/>
                        </a:spcAft>
                      </a:pPr>
                      <a:r>
                        <a:rPr lang="en-GB" sz="1200">
                          <a:effectLst/>
                        </a:rPr>
                        <a:t>1.9</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 </a:t>
                      </a:r>
                    </a:p>
                    <a:p>
                      <a:pPr algn="ctr">
                        <a:lnSpc>
                          <a:spcPct val="110000"/>
                        </a:lnSpc>
                        <a:spcAft>
                          <a:spcPts val="0"/>
                        </a:spcAft>
                      </a:pPr>
                      <a:r>
                        <a:rPr lang="en-GB" sz="1200">
                          <a:effectLst/>
                        </a:rPr>
                        <a:t>2</a:t>
                      </a:r>
                    </a:p>
                    <a:p>
                      <a:pPr algn="ctr">
                        <a:lnSpc>
                          <a:spcPct val="110000"/>
                        </a:lnSpc>
                        <a:spcAft>
                          <a:spcPts val="0"/>
                        </a:spcAft>
                      </a:pPr>
                      <a:r>
                        <a:rPr lang="en-GB" sz="1200">
                          <a:effectLst/>
                        </a:rPr>
                        <a:t>2</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7027">
                <a:tc>
                  <a:txBody>
                    <a:bodyPr/>
                    <a:lstStyle/>
                    <a:p>
                      <a:pPr>
                        <a:lnSpc>
                          <a:spcPct val="110000"/>
                        </a:lnSpc>
                        <a:spcAft>
                          <a:spcPts val="0"/>
                        </a:spcAft>
                      </a:pPr>
                      <a:r>
                        <a:rPr lang="en-GB" sz="1200">
                          <a:solidFill>
                            <a:srgbClr val="0000FF"/>
                          </a:solidFill>
                          <a:effectLst/>
                        </a:rPr>
                        <a:t>Momentum comp. [10</a:t>
                      </a:r>
                      <a:r>
                        <a:rPr lang="en-GB" sz="1200" baseline="30000">
                          <a:solidFill>
                            <a:srgbClr val="0000FF"/>
                          </a:solidFill>
                          <a:effectLst/>
                        </a:rPr>
                        <a:t>-5</a:t>
                      </a:r>
                      <a:r>
                        <a:rPr lang="en-GB" sz="1200">
                          <a:solidFill>
                            <a:srgbClr val="0000FF"/>
                          </a:solidFill>
                          <a:effectLst/>
                        </a:rPr>
                        <a:t>]</a:t>
                      </a:r>
                      <a:endParaRPr lang="en-GB" sz="1200">
                        <a:solidFill>
                          <a:srgbClr val="0000FF"/>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18</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2</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0.5</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0.5</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54622">
                <a:tc>
                  <a:txBody>
                    <a:bodyPr/>
                    <a:lstStyle/>
                    <a:p>
                      <a:pPr>
                        <a:lnSpc>
                          <a:spcPct val="110000"/>
                        </a:lnSpc>
                        <a:spcAft>
                          <a:spcPts val="0"/>
                        </a:spcAft>
                      </a:pPr>
                      <a:r>
                        <a:rPr lang="en-GB" sz="1200">
                          <a:solidFill>
                            <a:srgbClr val="0000FF"/>
                          </a:solidFill>
                          <a:effectLst/>
                        </a:rPr>
                        <a:t>Betatron function at IP b*</a:t>
                      </a:r>
                    </a:p>
                    <a:p>
                      <a:pPr marL="342900" lvl="0" indent="-342900">
                        <a:lnSpc>
                          <a:spcPct val="110000"/>
                        </a:lnSpc>
                        <a:spcAft>
                          <a:spcPts val="0"/>
                        </a:spcAft>
                        <a:buFont typeface="Verdana"/>
                        <a:buChar char="-"/>
                      </a:pPr>
                      <a:r>
                        <a:rPr lang="en-GB" sz="1200">
                          <a:solidFill>
                            <a:srgbClr val="0000FF"/>
                          </a:solidFill>
                          <a:effectLst/>
                        </a:rPr>
                        <a:t>Horizontal [m]</a:t>
                      </a:r>
                    </a:p>
                    <a:p>
                      <a:pPr marL="342900" lvl="0" indent="-342900">
                        <a:lnSpc>
                          <a:spcPct val="110000"/>
                        </a:lnSpc>
                        <a:spcAft>
                          <a:spcPts val="0"/>
                        </a:spcAft>
                        <a:buFont typeface="Verdana"/>
                        <a:buChar char="-"/>
                      </a:pPr>
                      <a:r>
                        <a:rPr lang="en-GB" sz="1200">
                          <a:solidFill>
                            <a:srgbClr val="0000FF"/>
                          </a:solidFill>
                          <a:effectLst/>
                        </a:rPr>
                        <a:t>Vertical [mm]</a:t>
                      </a:r>
                      <a:endParaRPr lang="en-GB" sz="1200">
                        <a:solidFill>
                          <a:srgbClr val="0000FF"/>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 </a:t>
                      </a:r>
                    </a:p>
                    <a:p>
                      <a:pPr algn="ctr">
                        <a:lnSpc>
                          <a:spcPct val="110000"/>
                        </a:lnSpc>
                        <a:spcAft>
                          <a:spcPts val="0"/>
                        </a:spcAft>
                      </a:pPr>
                      <a:r>
                        <a:rPr lang="en-GB" sz="1200" dirty="0">
                          <a:effectLst/>
                        </a:rPr>
                        <a:t>0.5</a:t>
                      </a:r>
                    </a:p>
                    <a:p>
                      <a:pPr algn="ctr">
                        <a:lnSpc>
                          <a:spcPct val="110000"/>
                        </a:lnSpc>
                        <a:spcAft>
                          <a:spcPts val="0"/>
                        </a:spcAft>
                      </a:pPr>
                      <a:r>
                        <a:rPr lang="en-GB" sz="1200" dirty="0">
                          <a:effectLst/>
                        </a:rPr>
                        <a:t>1</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 </a:t>
                      </a:r>
                    </a:p>
                    <a:p>
                      <a:pPr algn="ctr">
                        <a:lnSpc>
                          <a:spcPct val="110000"/>
                        </a:lnSpc>
                        <a:spcAft>
                          <a:spcPts val="0"/>
                        </a:spcAft>
                      </a:pPr>
                      <a:r>
                        <a:rPr lang="en-GB" sz="1200" dirty="0">
                          <a:effectLst/>
                        </a:rPr>
                        <a:t>0.5</a:t>
                      </a:r>
                    </a:p>
                    <a:p>
                      <a:pPr algn="ctr">
                        <a:lnSpc>
                          <a:spcPct val="110000"/>
                        </a:lnSpc>
                        <a:spcAft>
                          <a:spcPts val="0"/>
                        </a:spcAft>
                      </a:pPr>
                      <a:r>
                        <a:rPr lang="en-GB" sz="1200" dirty="0">
                          <a:effectLst/>
                        </a:rPr>
                        <a:t>1</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 </a:t>
                      </a:r>
                    </a:p>
                    <a:p>
                      <a:pPr algn="ctr">
                        <a:lnSpc>
                          <a:spcPct val="110000"/>
                        </a:lnSpc>
                        <a:spcAft>
                          <a:spcPts val="0"/>
                        </a:spcAft>
                      </a:pPr>
                      <a:r>
                        <a:rPr lang="en-GB" sz="1200">
                          <a:effectLst/>
                        </a:rPr>
                        <a:t>0.5</a:t>
                      </a:r>
                    </a:p>
                    <a:p>
                      <a:pPr algn="ctr">
                        <a:lnSpc>
                          <a:spcPct val="110000"/>
                        </a:lnSpc>
                        <a:spcAft>
                          <a:spcPts val="0"/>
                        </a:spcAft>
                      </a:pPr>
                      <a:r>
                        <a:rPr lang="en-GB" sz="1200">
                          <a:effectLst/>
                        </a:rPr>
                        <a:t>1</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 </a:t>
                      </a:r>
                    </a:p>
                    <a:p>
                      <a:pPr algn="ctr">
                        <a:lnSpc>
                          <a:spcPct val="110000"/>
                        </a:lnSpc>
                        <a:spcAft>
                          <a:spcPts val="0"/>
                        </a:spcAft>
                      </a:pPr>
                      <a:r>
                        <a:rPr lang="en-GB" sz="1200">
                          <a:effectLst/>
                        </a:rPr>
                        <a:t>1</a:t>
                      </a:r>
                    </a:p>
                    <a:p>
                      <a:pPr algn="ctr">
                        <a:lnSpc>
                          <a:spcPct val="110000"/>
                        </a:lnSpc>
                        <a:spcAft>
                          <a:spcPts val="0"/>
                        </a:spcAft>
                      </a:pPr>
                      <a:r>
                        <a:rPr lang="en-GB" sz="1200">
                          <a:effectLst/>
                        </a:rPr>
                        <a:t>1</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654622">
                <a:tc>
                  <a:txBody>
                    <a:bodyPr/>
                    <a:lstStyle/>
                    <a:p>
                      <a:pPr>
                        <a:lnSpc>
                          <a:spcPct val="110000"/>
                        </a:lnSpc>
                        <a:spcAft>
                          <a:spcPts val="0"/>
                        </a:spcAft>
                      </a:pPr>
                      <a:r>
                        <a:rPr lang="en-GB" sz="1200">
                          <a:solidFill>
                            <a:srgbClr val="0000FF"/>
                          </a:solidFill>
                          <a:effectLst/>
                        </a:rPr>
                        <a:t>Beam size at IP s* [mm]</a:t>
                      </a:r>
                    </a:p>
                    <a:p>
                      <a:pPr marL="342900" lvl="0" indent="-342900">
                        <a:lnSpc>
                          <a:spcPct val="110000"/>
                        </a:lnSpc>
                        <a:spcAft>
                          <a:spcPts val="0"/>
                        </a:spcAft>
                        <a:buFont typeface="Verdana"/>
                        <a:buChar char="-"/>
                      </a:pPr>
                      <a:r>
                        <a:rPr lang="en-GB" sz="1200">
                          <a:solidFill>
                            <a:srgbClr val="0000FF"/>
                          </a:solidFill>
                          <a:effectLst/>
                        </a:rPr>
                        <a:t>Horizontal </a:t>
                      </a:r>
                    </a:p>
                    <a:p>
                      <a:pPr marL="342900" lvl="0" indent="-342900">
                        <a:lnSpc>
                          <a:spcPct val="110000"/>
                        </a:lnSpc>
                        <a:spcAft>
                          <a:spcPts val="0"/>
                        </a:spcAft>
                        <a:buFont typeface="Verdana"/>
                        <a:buChar char="-"/>
                      </a:pPr>
                      <a:r>
                        <a:rPr lang="en-GB" sz="1200">
                          <a:solidFill>
                            <a:srgbClr val="0000FF"/>
                          </a:solidFill>
                          <a:effectLst/>
                        </a:rPr>
                        <a:t>Vertical</a:t>
                      </a:r>
                      <a:endParaRPr lang="en-GB" sz="1200">
                        <a:solidFill>
                          <a:srgbClr val="0000FF"/>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 </a:t>
                      </a:r>
                    </a:p>
                    <a:p>
                      <a:pPr algn="ctr">
                        <a:lnSpc>
                          <a:spcPct val="110000"/>
                        </a:lnSpc>
                        <a:spcAft>
                          <a:spcPts val="0"/>
                        </a:spcAft>
                      </a:pPr>
                      <a:r>
                        <a:rPr lang="en-GB" sz="1200" dirty="0">
                          <a:effectLst/>
                        </a:rPr>
                        <a:t>121</a:t>
                      </a:r>
                    </a:p>
                    <a:p>
                      <a:pPr algn="ctr">
                        <a:lnSpc>
                          <a:spcPct val="110000"/>
                        </a:lnSpc>
                        <a:spcAft>
                          <a:spcPts val="0"/>
                        </a:spcAft>
                      </a:pPr>
                      <a:r>
                        <a:rPr lang="en-GB" sz="1200" dirty="0">
                          <a:effectLst/>
                        </a:rPr>
                        <a:t>0.25</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 </a:t>
                      </a:r>
                    </a:p>
                    <a:p>
                      <a:pPr algn="ctr">
                        <a:lnSpc>
                          <a:spcPct val="110000"/>
                        </a:lnSpc>
                        <a:spcAft>
                          <a:spcPts val="0"/>
                        </a:spcAft>
                      </a:pPr>
                      <a:r>
                        <a:rPr lang="en-GB" sz="1200" dirty="0">
                          <a:effectLst/>
                        </a:rPr>
                        <a:t>26</a:t>
                      </a:r>
                    </a:p>
                    <a:p>
                      <a:pPr algn="ctr">
                        <a:lnSpc>
                          <a:spcPct val="110000"/>
                        </a:lnSpc>
                        <a:spcAft>
                          <a:spcPts val="0"/>
                        </a:spcAft>
                      </a:pPr>
                      <a:r>
                        <a:rPr lang="en-GB" sz="1200" dirty="0">
                          <a:effectLst/>
                        </a:rPr>
                        <a:t>0.13</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 </a:t>
                      </a:r>
                    </a:p>
                    <a:p>
                      <a:pPr algn="ctr">
                        <a:lnSpc>
                          <a:spcPct val="110000"/>
                        </a:lnSpc>
                        <a:spcAft>
                          <a:spcPts val="0"/>
                        </a:spcAft>
                      </a:pPr>
                      <a:r>
                        <a:rPr lang="en-GB" sz="1200" dirty="0">
                          <a:effectLst/>
                        </a:rPr>
                        <a:t>22</a:t>
                      </a:r>
                    </a:p>
                    <a:p>
                      <a:pPr algn="ctr">
                        <a:lnSpc>
                          <a:spcPct val="110000"/>
                        </a:lnSpc>
                        <a:spcAft>
                          <a:spcPts val="0"/>
                        </a:spcAft>
                      </a:pPr>
                      <a:r>
                        <a:rPr lang="en-GB" sz="1200" dirty="0">
                          <a:effectLst/>
                        </a:rPr>
                        <a:t>0.044</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 </a:t>
                      </a:r>
                    </a:p>
                    <a:p>
                      <a:pPr algn="ctr">
                        <a:lnSpc>
                          <a:spcPct val="110000"/>
                        </a:lnSpc>
                        <a:spcAft>
                          <a:spcPts val="0"/>
                        </a:spcAft>
                      </a:pPr>
                      <a:r>
                        <a:rPr lang="en-GB" sz="1200">
                          <a:effectLst/>
                        </a:rPr>
                        <a:t>45</a:t>
                      </a:r>
                    </a:p>
                    <a:p>
                      <a:pPr algn="ctr">
                        <a:lnSpc>
                          <a:spcPct val="110000"/>
                        </a:lnSpc>
                        <a:spcAft>
                          <a:spcPts val="0"/>
                        </a:spcAft>
                      </a:pPr>
                      <a:r>
                        <a:rPr lang="en-GB" sz="1200">
                          <a:effectLst/>
                        </a:rPr>
                        <a:t>0.045</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741195">
                <a:tc>
                  <a:txBody>
                    <a:bodyPr/>
                    <a:lstStyle/>
                    <a:p>
                      <a:pPr>
                        <a:lnSpc>
                          <a:spcPct val="110000"/>
                        </a:lnSpc>
                        <a:spcAft>
                          <a:spcPts val="0"/>
                        </a:spcAft>
                      </a:pPr>
                      <a:r>
                        <a:rPr lang="en-GB" sz="1200" dirty="0">
                          <a:solidFill>
                            <a:srgbClr val="0000FF"/>
                          </a:solidFill>
                          <a:effectLst/>
                        </a:rPr>
                        <a:t>Bunch length [mm]</a:t>
                      </a:r>
                    </a:p>
                    <a:p>
                      <a:pPr marL="342900" lvl="0" indent="-342900">
                        <a:lnSpc>
                          <a:spcPct val="110000"/>
                        </a:lnSpc>
                        <a:spcAft>
                          <a:spcPts val="0"/>
                        </a:spcAft>
                        <a:buFont typeface="Verdana"/>
                        <a:buChar char="-"/>
                      </a:pPr>
                      <a:r>
                        <a:rPr lang="en-GB" sz="1200" dirty="0">
                          <a:solidFill>
                            <a:srgbClr val="0000FF"/>
                          </a:solidFill>
                          <a:effectLst/>
                        </a:rPr>
                        <a:t>Synchrotron radiation</a:t>
                      </a:r>
                    </a:p>
                    <a:p>
                      <a:pPr marL="342900" lvl="0" indent="-342900">
                        <a:lnSpc>
                          <a:spcPct val="110000"/>
                        </a:lnSpc>
                        <a:spcAft>
                          <a:spcPts val="0"/>
                        </a:spcAft>
                        <a:buFont typeface="Verdana"/>
                        <a:buChar char="-"/>
                      </a:pPr>
                      <a:r>
                        <a:rPr lang="en-GB" sz="1200" dirty="0">
                          <a:solidFill>
                            <a:srgbClr val="0000FF"/>
                          </a:solidFill>
                          <a:effectLst/>
                        </a:rPr>
                        <a:t>Total</a:t>
                      </a:r>
                      <a:endParaRPr lang="en-GB" sz="1200" dirty="0">
                        <a:solidFill>
                          <a:srgbClr val="0000FF"/>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 </a:t>
                      </a:r>
                    </a:p>
                    <a:p>
                      <a:pPr algn="ctr">
                        <a:lnSpc>
                          <a:spcPct val="110000"/>
                        </a:lnSpc>
                        <a:spcAft>
                          <a:spcPts val="0"/>
                        </a:spcAft>
                      </a:pPr>
                      <a:r>
                        <a:rPr lang="en-GB" sz="1200" dirty="0">
                          <a:effectLst/>
                        </a:rPr>
                        <a:t>1.64</a:t>
                      </a:r>
                    </a:p>
                    <a:p>
                      <a:pPr algn="ctr">
                        <a:lnSpc>
                          <a:spcPct val="110000"/>
                        </a:lnSpc>
                        <a:spcAft>
                          <a:spcPts val="0"/>
                        </a:spcAft>
                      </a:pPr>
                      <a:r>
                        <a:rPr lang="en-GB" sz="1200" dirty="0">
                          <a:effectLst/>
                        </a:rPr>
                        <a:t>2.56</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 </a:t>
                      </a:r>
                    </a:p>
                    <a:p>
                      <a:pPr algn="ctr">
                        <a:lnSpc>
                          <a:spcPct val="110000"/>
                        </a:lnSpc>
                        <a:spcAft>
                          <a:spcPts val="0"/>
                        </a:spcAft>
                      </a:pPr>
                      <a:r>
                        <a:rPr lang="en-GB" sz="1200">
                          <a:effectLst/>
                        </a:rPr>
                        <a:t>1.01</a:t>
                      </a:r>
                    </a:p>
                    <a:p>
                      <a:pPr algn="ctr">
                        <a:lnSpc>
                          <a:spcPct val="110000"/>
                        </a:lnSpc>
                        <a:spcAft>
                          <a:spcPts val="0"/>
                        </a:spcAft>
                      </a:pPr>
                      <a:r>
                        <a:rPr lang="en-GB" sz="1200">
                          <a:effectLst/>
                        </a:rPr>
                        <a:t>1.49</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 </a:t>
                      </a:r>
                    </a:p>
                    <a:p>
                      <a:pPr algn="ctr">
                        <a:lnSpc>
                          <a:spcPct val="110000"/>
                        </a:lnSpc>
                        <a:spcAft>
                          <a:spcPts val="0"/>
                        </a:spcAft>
                      </a:pPr>
                      <a:r>
                        <a:rPr lang="en-GB" sz="1200" dirty="0">
                          <a:effectLst/>
                        </a:rPr>
                        <a:t>0.81</a:t>
                      </a:r>
                    </a:p>
                    <a:p>
                      <a:pPr algn="ctr">
                        <a:lnSpc>
                          <a:spcPct val="110000"/>
                        </a:lnSpc>
                        <a:spcAft>
                          <a:spcPts val="0"/>
                        </a:spcAft>
                      </a:pPr>
                      <a:r>
                        <a:rPr lang="en-GB" sz="1200" dirty="0">
                          <a:effectLst/>
                        </a:rPr>
                        <a:t>1.17</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 </a:t>
                      </a:r>
                    </a:p>
                    <a:p>
                      <a:pPr algn="ctr">
                        <a:lnSpc>
                          <a:spcPct val="110000"/>
                        </a:lnSpc>
                        <a:spcAft>
                          <a:spcPts val="0"/>
                        </a:spcAft>
                      </a:pPr>
                      <a:r>
                        <a:rPr lang="en-GB" sz="1200" dirty="0">
                          <a:effectLst/>
                        </a:rPr>
                        <a:t>1.16</a:t>
                      </a:r>
                    </a:p>
                    <a:p>
                      <a:pPr algn="ctr">
                        <a:lnSpc>
                          <a:spcPct val="110000"/>
                        </a:lnSpc>
                        <a:spcAft>
                          <a:spcPts val="0"/>
                        </a:spcAft>
                      </a:pPr>
                      <a:r>
                        <a:rPr lang="en-GB" sz="1200" dirty="0" smtClean="0">
                          <a:effectLst/>
                        </a:rPr>
                        <a:t>1.49</a:t>
                      </a: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8797">
                <a:tc>
                  <a:txBody>
                    <a:bodyPr/>
                    <a:lstStyle/>
                    <a:p>
                      <a:pPr>
                        <a:lnSpc>
                          <a:spcPct val="110000"/>
                        </a:lnSpc>
                        <a:spcAft>
                          <a:spcPts val="0"/>
                        </a:spcAft>
                      </a:pPr>
                      <a:r>
                        <a:rPr lang="en-GB" sz="1200" dirty="0">
                          <a:solidFill>
                            <a:srgbClr val="0000FF"/>
                          </a:solidFill>
                          <a:effectLst/>
                        </a:rPr>
                        <a:t>Energy loss / turn [</a:t>
                      </a:r>
                      <a:r>
                        <a:rPr lang="en-GB" sz="1200" dirty="0" err="1">
                          <a:solidFill>
                            <a:srgbClr val="0000FF"/>
                          </a:solidFill>
                          <a:effectLst/>
                        </a:rPr>
                        <a:t>GeV</a:t>
                      </a:r>
                      <a:r>
                        <a:rPr lang="en-GB" sz="1200" dirty="0">
                          <a:solidFill>
                            <a:srgbClr val="0000FF"/>
                          </a:solidFill>
                          <a:effectLst/>
                        </a:rPr>
                        <a:t>]</a:t>
                      </a:r>
                      <a:endParaRPr lang="en-GB" sz="1200" dirty="0">
                        <a:solidFill>
                          <a:srgbClr val="0000FF"/>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0.03</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0.33</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1.67</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7.55</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10400">
                <a:tc>
                  <a:txBody>
                    <a:bodyPr/>
                    <a:lstStyle/>
                    <a:p>
                      <a:pPr>
                        <a:lnSpc>
                          <a:spcPct val="110000"/>
                        </a:lnSpc>
                        <a:spcAft>
                          <a:spcPts val="0"/>
                        </a:spcAft>
                      </a:pPr>
                      <a:r>
                        <a:rPr lang="en-GB" sz="1200" dirty="0">
                          <a:solidFill>
                            <a:srgbClr val="0000FF"/>
                          </a:solidFill>
                          <a:effectLst/>
                        </a:rPr>
                        <a:t>Total RF voltage [GV]</a:t>
                      </a:r>
                      <a:endParaRPr lang="en-GB" sz="1200" dirty="0">
                        <a:solidFill>
                          <a:srgbClr val="0000FF"/>
                        </a:solidFill>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2.5</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4</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a:effectLst/>
                        </a:rPr>
                        <a:t>5.5</a:t>
                      </a:r>
                      <a:endParaRPr lang="en-GB" sz="120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lnSpc>
                          <a:spcPct val="110000"/>
                        </a:lnSpc>
                        <a:spcAft>
                          <a:spcPts val="0"/>
                        </a:spcAft>
                      </a:pPr>
                      <a:r>
                        <a:rPr lang="en-GB" sz="1200" dirty="0">
                          <a:effectLst/>
                        </a:rPr>
                        <a:t>11</a:t>
                      </a:r>
                      <a:endParaRPr lang="en-GB" sz="1200" dirty="0">
                        <a:effectLst/>
                        <a:latin typeface="Verdana"/>
                        <a:ea typeface="Times New Roman"/>
                        <a:cs typeface="Times New Roman"/>
                      </a:endParaRPr>
                    </a:p>
                  </a:txBody>
                  <a:tcPr marL="41593" marR="41593" marT="10783" marB="10783"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pSp>
        <p:nvGrpSpPr>
          <p:cNvPr id="29" name="Group 28"/>
          <p:cNvGrpSpPr/>
          <p:nvPr/>
        </p:nvGrpSpPr>
        <p:grpSpPr>
          <a:xfrm>
            <a:off x="2021019" y="1579199"/>
            <a:ext cx="3787913" cy="362232"/>
            <a:chOff x="3114276" y="1579199"/>
            <a:chExt cx="3787913" cy="362232"/>
          </a:xfrm>
        </p:grpSpPr>
        <p:sp>
          <p:nvSpPr>
            <p:cNvPr id="8" name="Oval 7"/>
            <p:cNvSpPr/>
            <p:nvPr/>
          </p:nvSpPr>
          <p:spPr>
            <a:xfrm>
              <a:off x="3114276" y="1579199"/>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Oval 8"/>
            <p:cNvSpPr/>
            <p:nvPr/>
          </p:nvSpPr>
          <p:spPr>
            <a:xfrm>
              <a:off x="3885084" y="1588040"/>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Oval 9"/>
            <p:cNvSpPr/>
            <p:nvPr/>
          </p:nvSpPr>
          <p:spPr>
            <a:xfrm>
              <a:off x="4920964" y="1579199"/>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Oval 10"/>
            <p:cNvSpPr/>
            <p:nvPr/>
          </p:nvSpPr>
          <p:spPr>
            <a:xfrm>
              <a:off x="5963494" y="1588040"/>
              <a:ext cx="938695" cy="353391"/>
            </a:xfrm>
            <a:prstGeom prst="ellipse">
              <a:avLst/>
            </a:prstGeom>
            <a:noFill/>
            <a:ln w="254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latin typeface="Calibri"/>
              </a:endParaRPr>
            </a:p>
          </p:txBody>
        </p:sp>
      </p:grpSp>
      <p:grpSp>
        <p:nvGrpSpPr>
          <p:cNvPr id="30" name="Group 29"/>
          <p:cNvGrpSpPr/>
          <p:nvPr/>
        </p:nvGrpSpPr>
        <p:grpSpPr>
          <a:xfrm>
            <a:off x="2007774" y="1797864"/>
            <a:ext cx="951940" cy="616221"/>
            <a:chOff x="3101031" y="1797864"/>
            <a:chExt cx="951940" cy="616221"/>
          </a:xfrm>
        </p:grpSpPr>
        <p:sp>
          <p:nvSpPr>
            <p:cNvPr id="12" name="Oval 11"/>
            <p:cNvSpPr/>
            <p:nvPr/>
          </p:nvSpPr>
          <p:spPr>
            <a:xfrm>
              <a:off x="3114276" y="1797864"/>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Oval 12"/>
            <p:cNvSpPr/>
            <p:nvPr/>
          </p:nvSpPr>
          <p:spPr>
            <a:xfrm>
              <a:off x="3101031" y="2060694"/>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1" name="Group 30"/>
          <p:cNvGrpSpPr/>
          <p:nvPr/>
        </p:nvGrpSpPr>
        <p:grpSpPr>
          <a:xfrm>
            <a:off x="2016615" y="2754201"/>
            <a:ext cx="3792317" cy="353391"/>
            <a:chOff x="3109872" y="2754201"/>
            <a:chExt cx="3792317" cy="353391"/>
          </a:xfrm>
        </p:grpSpPr>
        <p:sp>
          <p:nvSpPr>
            <p:cNvPr id="14" name="Oval 13"/>
            <p:cNvSpPr/>
            <p:nvPr/>
          </p:nvSpPr>
          <p:spPr>
            <a:xfrm>
              <a:off x="3109872" y="2754201"/>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Oval 15"/>
            <p:cNvSpPr/>
            <p:nvPr/>
          </p:nvSpPr>
          <p:spPr>
            <a:xfrm>
              <a:off x="3982269" y="2754201"/>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Oval 16"/>
            <p:cNvSpPr/>
            <p:nvPr/>
          </p:nvSpPr>
          <p:spPr>
            <a:xfrm>
              <a:off x="4920964" y="2754201"/>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Oval 17"/>
            <p:cNvSpPr/>
            <p:nvPr/>
          </p:nvSpPr>
          <p:spPr>
            <a:xfrm>
              <a:off x="5963494" y="2754201"/>
              <a:ext cx="938695" cy="353391"/>
            </a:xfrm>
            <a:prstGeom prst="ellipse">
              <a:avLst/>
            </a:prstGeom>
            <a:noFill/>
            <a:ln w="254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latin typeface="Calibri"/>
              </a:endParaRPr>
            </a:p>
          </p:txBody>
        </p:sp>
      </p:grpSp>
      <p:grpSp>
        <p:nvGrpSpPr>
          <p:cNvPr id="27" name="Group 26"/>
          <p:cNvGrpSpPr/>
          <p:nvPr/>
        </p:nvGrpSpPr>
        <p:grpSpPr>
          <a:xfrm>
            <a:off x="2025456" y="3876175"/>
            <a:ext cx="3739304" cy="377687"/>
            <a:chOff x="3118713" y="3876175"/>
            <a:chExt cx="3739304" cy="377687"/>
          </a:xfrm>
        </p:grpSpPr>
        <p:sp>
          <p:nvSpPr>
            <p:cNvPr id="19" name="Oval 18"/>
            <p:cNvSpPr/>
            <p:nvPr/>
          </p:nvSpPr>
          <p:spPr>
            <a:xfrm>
              <a:off x="3118713" y="3900471"/>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p:cNvSpPr/>
            <p:nvPr/>
          </p:nvSpPr>
          <p:spPr>
            <a:xfrm>
              <a:off x="3995514" y="3900471"/>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Oval 20"/>
            <p:cNvSpPr/>
            <p:nvPr/>
          </p:nvSpPr>
          <p:spPr>
            <a:xfrm>
              <a:off x="4932007" y="3900471"/>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Oval 21"/>
            <p:cNvSpPr/>
            <p:nvPr/>
          </p:nvSpPr>
          <p:spPr>
            <a:xfrm>
              <a:off x="5919322" y="3876175"/>
              <a:ext cx="938695" cy="353391"/>
            </a:xfrm>
            <a:prstGeom prst="ellipse">
              <a:avLst/>
            </a:prstGeom>
            <a:noFill/>
            <a:ln w="254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8" name="Group 27"/>
          <p:cNvGrpSpPr/>
          <p:nvPr/>
        </p:nvGrpSpPr>
        <p:grpSpPr>
          <a:xfrm>
            <a:off x="4834906" y="5640853"/>
            <a:ext cx="947536" cy="737694"/>
            <a:chOff x="5928163" y="5640853"/>
            <a:chExt cx="947536" cy="737694"/>
          </a:xfrm>
        </p:grpSpPr>
        <p:sp>
          <p:nvSpPr>
            <p:cNvPr id="23" name="Oval 22"/>
            <p:cNvSpPr/>
            <p:nvPr/>
          </p:nvSpPr>
          <p:spPr>
            <a:xfrm>
              <a:off x="5928163" y="5640853"/>
              <a:ext cx="938695" cy="353391"/>
            </a:xfrm>
            <a:prstGeom prst="ellipse">
              <a:avLst/>
            </a:prstGeom>
            <a:noFill/>
            <a:ln w="254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Oval 23"/>
            <p:cNvSpPr/>
            <p:nvPr/>
          </p:nvSpPr>
          <p:spPr>
            <a:xfrm>
              <a:off x="5937004" y="6025156"/>
              <a:ext cx="938695" cy="353391"/>
            </a:xfrm>
            <a:prstGeom prst="ellipse">
              <a:avLst/>
            </a:prstGeom>
            <a:noFill/>
            <a:ln w="254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5" name="Oval 24"/>
          <p:cNvSpPr/>
          <p:nvPr/>
        </p:nvSpPr>
        <p:spPr>
          <a:xfrm>
            <a:off x="4845949" y="2930896"/>
            <a:ext cx="938695" cy="353391"/>
          </a:xfrm>
          <a:prstGeom prst="ellipse">
            <a:avLst/>
          </a:prstGeom>
          <a:noFill/>
          <a:ln w="254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latin typeface="Calibri"/>
            </a:endParaRPr>
          </a:p>
        </p:txBody>
      </p:sp>
      <p:sp>
        <p:nvSpPr>
          <p:cNvPr id="26" name="TextBox 25"/>
          <p:cNvSpPr txBox="1"/>
          <p:nvPr/>
        </p:nvSpPr>
        <p:spPr>
          <a:xfrm>
            <a:off x="254007" y="209832"/>
            <a:ext cx="4671171" cy="830997"/>
          </a:xfrm>
          <a:prstGeom prst="rect">
            <a:avLst/>
          </a:prstGeom>
          <a:noFill/>
        </p:spPr>
        <p:txBody>
          <a:bodyPr wrap="none" rtlCol="0">
            <a:spAutoFit/>
          </a:bodyPr>
          <a:lstStyle/>
          <a:p>
            <a:r>
              <a:rPr lang="en-US" sz="2400" b="1" i="1" dirty="0" smtClean="0">
                <a:solidFill>
                  <a:prstClr val="black"/>
                </a:solidFill>
                <a:latin typeface="Times New Roman"/>
                <a:cs typeface="Times New Roman"/>
              </a:rPr>
              <a:t>There is only </a:t>
            </a:r>
            <a:r>
              <a:rPr lang="en-US" sz="2400" b="1" i="1" dirty="0" smtClean="0">
                <a:solidFill>
                  <a:srgbClr val="FF0000"/>
                </a:solidFill>
                <a:latin typeface="Times New Roman"/>
                <a:cs typeface="Times New Roman"/>
              </a:rPr>
              <a:t>one real challenge ...</a:t>
            </a:r>
          </a:p>
          <a:p>
            <a:r>
              <a:rPr lang="en-US" sz="2400" b="1" i="1" dirty="0" smtClean="0">
                <a:solidFill>
                  <a:srgbClr val="FF0000"/>
                </a:solidFill>
                <a:latin typeface="Times New Roman"/>
                <a:cs typeface="Times New Roman"/>
              </a:rPr>
              <a:t>	</a:t>
            </a:r>
            <a:r>
              <a:rPr lang="en-US" sz="2400" b="1" i="1" dirty="0" smtClean="0">
                <a:solidFill>
                  <a:srgbClr val="0000FF"/>
                </a:solidFill>
                <a:latin typeface="Times New Roman"/>
                <a:cs typeface="Times New Roman"/>
              </a:rPr>
              <a:t>the parameter list</a:t>
            </a:r>
            <a:endParaRPr lang="en-US" sz="2400" b="1" i="1" dirty="0">
              <a:solidFill>
                <a:srgbClr val="0000FF"/>
              </a:solidFill>
              <a:latin typeface="Times New Roman"/>
              <a:cs typeface="Times New Roman"/>
            </a:endParaRPr>
          </a:p>
        </p:txBody>
      </p:sp>
      <p:sp>
        <p:nvSpPr>
          <p:cNvPr id="32" name="TextBox 31"/>
          <p:cNvSpPr txBox="1"/>
          <p:nvPr/>
        </p:nvSpPr>
        <p:spPr>
          <a:xfrm>
            <a:off x="6043746" y="1115384"/>
            <a:ext cx="2509588" cy="584776"/>
          </a:xfrm>
          <a:prstGeom prst="rect">
            <a:avLst/>
          </a:prstGeom>
          <a:noFill/>
        </p:spPr>
        <p:txBody>
          <a:bodyPr wrap="none" rtlCol="0">
            <a:spAutoFit/>
          </a:bodyPr>
          <a:lstStyle/>
          <a:p>
            <a:r>
              <a:rPr lang="en-US" sz="1600" b="1" i="1" dirty="0" smtClean="0">
                <a:solidFill>
                  <a:prstClr val="black"/>
                </a:solidFill>
                <a:latin typeface="Times New Roman"/>
                <a:cs typeface="Times New Roman"/>
              </a:rPr>
              <a:t>design &amp; </a:t>
            </a:r>
            <a:r>
              <a:rPr lang="en-US" sz="1600" b="1" i="1" dirty="0" err="1" smtClean="0">
                <a:solidFill>
                  <a:prstClr val="black"/>
                </a:solidFill>
                <a:latin typeface="Times New Roman"/>
                <a:cs typeface="Times New Roman"/>
              </a:rPr>
              <a:t>optimise</a:t>
            </a:r>
            <a:r>
              <a:rPr lang="en-US" sz="1600" b="1" i="1" dirty="0" smtClean="0">
                <a:solidFill>
                  <a:prstClr val="black"/>
                </a:solidFill>
                <a:latin typeface="Times New Roman"/>
                <a:cs typeface="Times New Roman"/>
              </a:rPr>
              <a:t> a lattice </a:t>
            </a:r>
          </a:p>
          <a:p>
            <a:r>
              <a:rPr lang="en-US" sz="1600" b="1" i="1" dirty="0" smtClean="0">
                <a:solidFill>
                  <a:prstClr val="black"/>
                </a:solidFill>
                <a:latin typeface="Times New Roman"/>
                <a:cs typeface="Times New Roman"/>
              </a:rPr>
              <a:t>for </a:t>
            </a:r>
            <a:r>
              <a:rPr lang="en-US" sz="1600" b="1" i="1" dirty="0" smtClean="0">
                <a:solidFill>
                  <a:srgbClr val="FF0000"/>
                </a:solidFill>
                <a:latin typeface="Times New Roman"/>
                <a:cs typeface="Times New Roman"/>
              </a:rPr>
              <a:t>4 different energies</a:t>
            </a:r>
            <a:endParaRPr lang="en-US" sz="1600" b="1" i="1" dirty="0">
              <a:solidFill>
                <a:srgbClr val="FF0000"/>
              </a:solidFill>
              <a:latin typeface="Times New Roman"/>
              <a:cs typeface="Times New Roman"/>
            </a:endParaRPr>
          </a:p>
        </p:txBody>
      </p:sp>
      <p:sp>
        <p:nvSpPr>
          <p:cNvPr id="33" name="TextBox 32"/>
          <p:cNvSpPr txBox="1"/>
          <p:nvPr/>
        </p:nvSpPr>
        <p:spPr>
          <a:xfrm>
            <a:off x="6032703" y="1853063"/>
            <a:ext cx="2857640" cy="830997"/>
          </a:xfrm>
          <a:prstGeom prst="rect">
            <a:avLst/>
          </a:prstGeom>
          <a:noFill/>
        </p:spPr>
        <p:txBody>
          <a:bodyPr wrap="none" rtlCol="0">
            <a:spAutoFit/>
          </a:bodyPr>
          <a:lstStyle/>
          <a:p>
            <a:r>
              <a:rPr lang="en-US" sz="1600" b="1" i="1" dirty="0" smtClean="0">
                <a:solidFill>
                  <a:prstClr val="black"/>
                </a:solidFill>
                <a:latin typeface="Times New Roman"/>
                <a:cs typeface="Times New Roman"/>
              </a:rPr>
              <a:t>Interaction Region layout </a:t>
            </a:r>
          </a:p>
          <a:p>
            <a:r>
              <a:rPr lang="en-US" sz="1600" b="1" i="1" dirty="0" smtClean="0">
                <a:solidFill>
                  <a:prstClr val="black"/>
                </a:solidFill>
                <a:latin typeface="Times New Roman"/>
                <a:cs typeface="Times New Roman"/>
              </a:rPr>
              <a:t>for a </a:t>
            </a:r>
            <a:r>
              <a:rPr lang="en-US" sz="1600" b="1" i="1" dirty="0" smtClean="0">
                <a:solidFill>
                  <a:srgbClr val="FF0000"/>
                </a:solidFill>
                <a:latin typeface="Times New Roman"/>
                <a:cs typeface="Times New Roman"/>
              </a:rPr>
              <a:t>large number of bunches</a:t>
            </a:r>
          </a:p>
          <a:p>
            <a:r>
              <a:rPr lang="en-US" sz="1600" b="1" i="1" dirty="0" err="1" smtClean="0">
                <a:solidFill>
                  <a:prstClr val="black"/>
                </a:solidFill>
                <a:latin typeface="Times New Roman"/>
                <a:cs typeface="Times New Roman"/>
              </a:rPr>
              <a:t>Δs</a:t>
            </a:r>
            <a:r>
              <a:rPr lang="en-US" sz="1600" b="1" i="1" dirty="0" smtClean="0">
                <a:solidFill>
                  <a:prstClr val="black"/>
                </a:solidFill>
                <a:latin typeface="Times New Roman"/>
                <a:cs typeface="Times New Roman"/>
              </a:rPr>
              <a:t> = 6m (LHC = 7.5m)</a:t>
            </a:r>
            <a:endParaRPr lang="en-US" sz="1600" b="1" i="1" dirty="0">
              <a:solidFill>
                <a:prstClr val="black"/>
              </a:solidFill>
              <a:latin typeface="Times New Roman"/>
              <a:cs typeface="Times New Roman"/>
            </a:endParaRPr>
          </a:p>
        </p:txBody>
      </p:sp>
      <p:sp>
        <p:nvSpPr>
          <p:cNvPr id="34" name="TextBox 33"/>
          <p:cNvSpPr txBox="1"/>
          <p:nvPr/>
        </p:nvSpPr>
        <p:spPr>
          <a:xfrm>
            <a:off x="5955402" y="2886724"/>
            <a:ext cx="2913478" cy="830997"/>
          </a:xfrm>
          <a:prstGeom prst="rect">
            <a:avLst/>
          </a:prstGeom>
          <a:noFill/>
        </p:spPr>
        <p:txBody>
          <a:bodyPr wrap="none" rtlCol="0">
            <a:spAutoFit/>
          </a:bodyPr>
          <a:lstStyle/>
          <a:p>
            <a:r>
              <a:rPr lang="en-US" sz="1600" b="1" i="1" dirty="0" smtClean="0">
                <a:solidFill>
                  <a:prstClr val="black"/>
                </a:solidFill>
                <a:latin typeface="Times New Roman"/>
                <a:cs typeface="Times New Roman"/>
              </a:rPr>
              <a:t>small hor. </a:t>
            </a:r>
            <a:r>
              <a:rPr lang="en-US" sz="1600" b="1" i="1" dirty="0" err="1" smtClean="0">
                <a:solidFill>
                  <a:prstClr val="black"/>
                </a:solidFill>
                <a:latin typeface="Times New Roman"/>
                <a:cs typeface="Times New Roman"/>
              </a:rPr>
              <a:t>emittance</a:t>
            </a:r>
            <a:endParaRPr lang="en-US" sz="1600" b="1" i="1" dirty="0" smtClean="0">
              <a:solidFill>
                <a:prstClr val="black"/>
              </a:solidFill>
              <a:latin typeface="Times New Roman"/>
              <a:cs typeface="Times New Roman"/>
            </a:endParaRPr>
          </a:p>
          <a:p>
            <a:r>
              <a:rPr lang="en-US" sz="1600" b="1" i="1" dirty="0" smtClean="0">
                <a:solidFill>
                  <a:srgbClr val="FF0000"/>
                </a:solidFill>
                <a:latin typeface="Times New Roman"/>
                <a:cs typeface="Times New Roman"/>
              </a:rPr>
              <a:t>increasing </a:t>
            </a:r>
            <a:r>
              <a:rPr lang="en-US" sz="1600" b="1" i="1" dirty="0" smtClean="0">
                <a:solidFill>
                  <a:prstClr val="black"/>
                </a:solidFill>
                <a:latin typeface="Times New Roman"/>
                <a:cs typeface="Times New Roman"/>
              </a:rPr>
              <a:t>with reduced energy</a:t>
            </a:r>
          </a:p>
          <a:p>
            <a:r>
              <a:rPr lang="en-US" sz="1600" b="1" i="1" dirty="0" err="1" smtClean="0">
                <a:solidFill>
                  <a:prstClr val="black"/>
                </a:solidFill>
                <a:latin typeface="Times New Roman"/>
                <a:cs typeface="Times New Roman"/>
              </a:rPr>
              <a:t>ε</a:t>
            </a:r>
            <a:r>
              <a:rPr lang="en-US" sz="1600" b="1" i="1" baseline="-25000" dirty="0" err="1" smtClean="0">
                <a:solidFill>
                  <a:prstClr val="black"/>
                </a:solidFill>
                <a:latin typeface="Times New Roman"/>
                <a:cs typeface="Times New Roman"/>
              </a:rPr>
              <a:t>y</a:t>
            </a:r>
            <a:r>
              <a:rPr lang="en-US" sz="1600" b="1" i="1" dirty="0" smtClean="0">
                <a:solidFill>
                  <a:prstClr val="black"/>
                </a:solidFill>
                <a:latin typeface="Times New Roman"/>
                <a:cs typeface="Times New Roman"/>
              </a:rPr>
              <a:t> / </a:t>
            </a:r>
            <a:r>
              <a:rPr lang="en-US" sz="1600" b="1" i="1" dirty="0" err="1" smtClean="0">
                <a:solidFill>
                  <a:prstClr val="black"/>
                </a:solidFill>
                <a:latin typeface="Times New Roman"/>
                <a:cs typeface="Times New Roman"/>
              </a:rPr>
              <a:t>ε</a:t>
            </a:r>
            <a:r>
              <a:rPr lang="en-US" sz="1600" b="1" i="1" baseline="-25000" dirty="0" err="1" smtClean="0">
                <a:solidFill>
                  <a:prstClr val="black"/>
                </a:solidFill>
                <a:latin typeface="Times New Roman"/>
                <a:cs typeface="Times New Roman"/>
              </a:rPr>
              <a:t>x</a:t>
            </a:r>
            <a:r>
              <a:rPr lang="en-US" sz="1600" b="1" i="1" baseline="-25000" dirty="0" smtClean="0">
                <a:solidFill>
                  <a:prstClr val="black"/>
                </a:solidFill>
                <a:latin typeface="Times New Roman"/>
                <a:cs typeface="Times New Roman"/>
              </a:rPr>
              <a:t> </a:t>
            </a:r>
            <a:r>
              <a:rPr lang="en-US" sz="1600" b="1" i="1" dirty="0" smtClean="0">
                <a:solidFill>
                  <a:prstClr val="black"/>
                </a:solidFill>
                <a:latin typeface="Times New Roman"/>
                <a:cs typeface="Times New Roman"/>
              </a:rPr>
              <a:t>=10</a:t>
            </a:r>
            <a:r>
              <a:rPr lang="en-US" sz="1600" b="1" i="1" baseline="30000" dirty="0" smtClean="0">
                <a:solidFill>
                  <a:prstClr val="black"/>
                </a:solidFill>
                <a:latin typeface="Times New Roman"/>
                <a:cs typeface="Times New Roman"/>
              </a:rPr>
              <a:t>-3</a:t>
            </a:r>
            <a:endParaRPr lang="en-US" sz="1600" b="1" i="1" dirty="0">
              <a:solidFill>
                <a:prstClr val="black"/>
              </a:solidFill>
              <a:latin typeface="Times New Roman"/>
              <a:cs typeface="Times New Roman"/>
            </a:endParaRPr>
          </a:p>
        </p:txBody>
      </p:sp>
      <p:sp>
        <p:nvSpPr>
          <p:cNvPr id="35" name="TextBox 34"/>
          <p:cNvSpPr txBox="1"/>
          <p:nvPr/>
        </p:nvSpPr>
        <p:spPr>
          <a:xfrm>
            <a:off x="5932564" y="4101000"/>
            <a:ext cx="3211436" cy="1077218"/>
          </a:xfrm>
          <a:prstGeom prst="rect">
            <a:avLst/>
          </a:prstGeom>
          <a:noFill/>
        </p:spPr>
        <p:txBody>
          <a:bodyPr wrap="none" rtlCol="0">
            <a:spAutoFit/>
          </a:bodyPr>
          <a:lstStyle/>
          <a:p>
            <a:r>
              <a:rPr lang="en-US" sz="1600" b="1" i="1" dirty="0" smtClean="0">
                <a:solidFill>
                  <a:srgbClr val="FF0000"/>
                </a:solidFill>
                <a:latin typeface="Times New Roman"/>
                <a:cs typeface="Times New Roman"/>
              </a:rPr>
              <a:t>extremely small vert. beta</a:t>
            </a:r>
          </a:p>
          <a:p>
            <a:r>
              <a:rPr lang="en-US" sz="1600" b="1" i="1" dirty="0" err="1" smtClean="0">
                <a:solidFill>
                  <a:prstClr val="black"/>
                </a:solidFill>
                <a:latin typeface="Times New Roman"/>
                <a:cs typeface="Times New Roman"/>
              </a:rPr>
              <a:t>β</a:t>
            </a:r>
            <a:r>
              <a:rPr lang="en-US" sz="1600" b="1" i="1" baseline="-25000" dirty="0" err="1" smtClean="0">
                <a:solidFill>
                  <a:prstClr val="black"/>
                </a:solidFill>
                <a:latin typeface="Times New Roman"/>
                <a:cs typeface="Times New Roman"/>
              </a:rPr>
              <a:t>y</a:t>
            </a:r>
            <a:r>
              <a:rPr lang="en-US" sz="1600" b="1" i="1" dirty="0" smtClean="0">
                <a:solidFill>
                  <a:prstClr val="black"/>
                </a:solidFill>
                <a:latin typeface="Times New Roman"/>
                <a:cs typeface="Times New Roman"/>
              </a:rPr>
              <a:t>=1mm</a:t>
            </a:r>
          </a:p>
          <a:p>
            <a:r>
              <a:rPr lang="en-US" sz="1600" b="1" i="1" dirty="0" err="1" smtClean="0">
                <a:solidFill>
                  <a:prstClr val="black"/>
                </a:solidFill>
                <a:latin typeface="Times New Roman"/>
                <a:cs typeface="Times New Roman"/>
                <a:sym typeface="Wingdings"/>
              </a:rPr>
              <a:t></a:t>
            </a:r>
            <a:r>
              <a:rPr lang="en-US" sz="1600" b="1" i="1" dirty="0" smtClean="0">
                <a:solidFill>
                  <a:prstClr val="black"/>
                </a:solidFill>
                <a:latin typeface="Times New Roman"/>
                <a:cs typeface="Times New Roman"/>
                <a:sym typeface="Wingdings"/>
              </a:rPr>
              <a:t>   </a:t>
            </a:r>
            <a:r>
              <a:rPr lang="en-US" sz="1600" b="1" i="1" dirty="0" smtClean="0">
                <a:solidFill>
                  <a:prstClr val="black"/>
                </a:solidFill>
                <a:latin typeface="Times New Roman"/>
                <a:cs typeface="Times New Roman"/>
              </a:rPr>
              <a:t>high chromaticity</a:t>
            </a:r>
          </a:p>
          <a:p>
            <a:r>
              <a:rPr lang="en-US" sz="1600" b="1" i="1" dirty="0" err="1" smtClean="0">
                <a:solidFill>
                  <a:prstClr val="black"/>
                </a:solidFill>
                <a:latin typeface="Wingdings"/>
                <a:ea typeface="Wingdings"/>
                <a:cs typeface="Wingdings"/>
                <a:sym typeface="Wingdings"/>
              </a:rPr>
              <a:t></a:t>
            </a:r>
            <a:r>
              <a:rPr lang="en-US" sz="1600" b="1" i="1" dirty="0" smtClean="0">
                <a:solidFill>
                  <a:prstClr val="black"/>
                </a:solidFill>
                <a:latin typeface="Wingdings"/>
                <a:ea typeface="Wingdings"/>
                <a:cs typeface="Wingdings"/>
                <a:sym typeface="Wingdings"/>
              </a:rPr>
              <a:t> </a:t>
            </a:r>
            <a:r>
              <a:rPr lang="en-US" sz="1600" b="1" i="1" dirty="0" smtClean="0">
                <a:solidFill>
                  <a:prstClr val="black"/>
                </a:solidFill>
                <a:latin typeface="Times New Roman"/>
                <a:cs typeface="Times New Roman"/>
              </a:rPr>
              <a:t>challenging dynamic aperture</a:t>
            </a:r>
            <a:endParaRPr lang="en-US" sz="1600" b="1" i="1" dirty="0">
              <a:solidFill>
                <a:prstClr val="black"/>
              </a:solidFill>
              <a:latin typeface="Times New Roman"/>
              <a:cs typeface="Times New Roman"/>
            </a:endParaRPr>
          </a:p>
        </p:txBody>
      </p:sp>
      <p:sp>
        <p:nvSpPr>
          <p:cNvPr id="36" name="TextBox 35"/>
          <p:cNvSpPr txBox="1"/>
          <p:nvPr/>
        </p:nvSpPr>
        <p:spPr>
          <a:xfrm>
            <a:off x="5955402" y="5519380"/>
            <a:ext cx="3085500" cy="830997"/>
          </a:xfrm>
          <a:prstGeom prst="rect">
            <a:avLst/>
          </a:prstGeom>
          <a:noFill/>
        </p:spPr>
        <p:txBody>
          <a:bodyPr wrap="none" rtlCol="0">
            <a:spAutoFit/>
          </a:bodyPr>
          <a:lstStyle/>
          <a:p>
            <a:r>
              <a:rPr lang="en-US" sz="1600" b="1" i="1" dirty="0" smtClean="0">
                <a:solidFill>
                  <a:srgbClr val="FF0000"/>
                </a:solidFill>
                <a:latin typeface="Times New Roman"/>
                <a:cs typeface="Times New Roman"/>
              </a:rPr>
              <a:t>high synchrotron radiation losses</a:t>
            </a:r>
          </a:p>
          <a:p>
            <a:r>
              <a:rPr lang="en-US" sz="1600" b="1" i="1" dirty="0" smtClean="0">
                <a:solidFill>
                  <a:prstClr val="black"/>
                </a:solidFill>
                <a:latin typeface="Times New Roman"/>
                <a:cs typeface="Times New Roman"/>
              </a:rPr>
              <a:t>include sophisticated </a:t>
            </a:r>
          </a:p>
          <a:p>
            <a:r>
              <a:rPr lang="en-US" sz="1600" b="1" i="1" dirty="0" smtClean="0">
                <a:solidFill>
                  <a:prstClr val="black"/>
                </a:solidFill>
                <a:latin typeface="Times New Roman"/>
                <a:cs typeface="Times New Roman"/>
              </a:rPr>
              <a:t>absorber design in the lattice</a:t>
            </a:r>
            <a:endParaRPr lang="en-US" sz="1600" b="1" i="1" dirty="0">
              <a:solidFill>
                <a:prstClr val="black"/>
              </a:solidFill>
              <a:latin typeface="Times New Roman"/>
              <a:cs typeface="Times New Roman"/>
            </a:endParaRPr>
          </a:p>
        </p:txBody>
      </p:sp>
      <p:sp>
        <p:nvSpPr>
          <p:cNvPr id="37" name="TextBox 36"/>
          <p:cNvSpPr txBox="1"/>
          <p:nvPr/>
        </p:nvSpPr>
        <p:spPr>
          <a:xfrm>
            <a:off x="5574256" y="60736"/>
            <a:ext cx="3466646" cy="1054648"/>
          </a:xfrm>
          <a:prstGeom prst="rect">
            <a:avLst/>
          </a:prstGeom>
          <a:solidFill>
            <a:srgbClr val="FFFF00"/>
          </a:solidFill>
          <a:ln w="38100">
            <a:solidFill>
              <a:schemeClr val="tx2"/>
            </a:solidFill>
          </a:ln>
        </p:spPr>
        <p:txBody>
          <a:bodyPr wrap="square" rtlCol="0">
            <a:spAutoFit/>
          </a:bodyPr>
          <a:lstStyle/>
          <a:p>
            <a:pPr>
              <a:spcBef>
                <a:spcPct val="20000"/>
              </a:spcBef>
              <a:spcAft>
                <a:spcPts val="400"/>
              </a:spcAft>
              <a:buClr>
                <a:srgbClr val="0000FF"/>
              </a:buClr>
              <a:buSzPct val="80000"/>
            </a:pPr>
            <a:r>
              <a:rPr lang="en-US" sz="2400" i="1" kern="0" dirty="0" smtClean="0">
                <a:solidFill>
                  <a:srgbClr val="154D81"/>
                </a:solidFill>
                <a:latin typeface="Calibri"/>
              </a:rPr>
              <a:t>Optics Challenges for TLEP</a:t>
            </a:r>
          </a:p>
          <a:p>
            <a:pPr>
              <a:spcBef>
                <a:spcPct val="20000"/>
              </a:spcBef>
              <a:spcAft>
                <a:spcPts val="400"/>
              </a:spcAft>
              <a:buClr>
                <a:srgbClr val="0000FF"/>
              </a:buClr>
              <a:buSzPct val="80000"/>
            </a:pPr>
            <a:r>
              <a:rPr lang="en-US" sz="1600" i="1" kern="0" dirty="0" smtClean="0">
                <a:solidFill>
                  <a:srgbClr val="154D81"/>
                </a:solidFill>
                <a:latin typeface="Calibri"/>
              </a:rPr>
              <a:t>    Bernhard </a:t>
            </a:r>
            <a:r>
              <a:rPr lang="en-US" sz="1600" i="1" kern="0" dirty="0" err="1" smtClean="0">
                <a:solidFill>
                  <a:srgbClr val="154D81"/>
                </a:solidFill>
                <a:latin typeface="Calibri"/>
              </a:rPr>
              <a:t>Holzer</a:t>
            </a:r>
            <a:r>
              <a:rPr lang="en-US" sz="1600" i="1" kern="0" dirty="0">
                <a:solidFill>
                  <a:srgbClr val="154D81"/>
                </a:solidFill>
                <a:latin typeface="Calibri"/>
              </a:rPr>
              <a:t> </a:t>
            </a:r>
            <a:r>
              <a:rPr lang="en-US" sz="1600" i="1" kern="0" dirty="0" smtClean="0">
                <a:solidFill>
                  <a:srgbClr val="154D81"/>
                </a:solidFill>
                <a:latin typeface="Calibri"/>
              </a:rPr>
              <a:t/>
            </a:r>
            <a:br>
              <a:rPr lang="en-US" sz="1600" i="1" kern="0" dirty="0" smtClean="0">
                <a:solidFill>
                  <a:srgbClr val="154D81"/>
                </a:solidFill>
                <a:latin typeface="Calibri"/>
              </a:rPr>
            </a:br>
            <a:r>
              <a:rPr lang="en-US" sz="1600" i="1" kern="0" dirty="0" smtClean="0">
                <a:solidFill>
                  <a:srgbClr val="154D81"/>
                </a:solidFill>
                <a:latin typeface="Calibri"/>
              </a:rPr>
              <a:t>	at the recent FCC Kick-Off Meeting</a:t>
            </a:r>
            <a:endParaRPr lang="en-GB" sz="1600" i="1" kern="0" dirty="0" smtClean="0">
              <a:solidFill>
                <a:srgbClr val="154D81"/>
              </a:solidFill>
              <a:latin typeface="Calibri"/>
            </a:endParaRP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March 7, 2014</a:t>
            </a:r>
            <a:endParaRPr lang="en-US">
              <a:solidFill>
                <a:prstClr val="black">
                  <a:tint val="75000"/>
                </a:prstClr>
              </a:solidFill>
              <a:latin typeface="Calibri"/>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latin typeface="Calibri"/>
              </a:rPr>
              <a:t>Cornell University:  LEPP Journal Club</a:t>
            </a:r>
            <a:endParaRPr lang="en-US">
              <a:solidFill>
                <a:prstClr val="black">
                  <a:tint val="75000"/>
                </a:prstClr>
              </a:solidFill>
              <a:latin typeface="Calibri"/>
            </a:endParaRPr>
          </a:p>
        </p:txBody>
      </p:sp>
      <p:sp>
        <p:nvSpPr>
          <p:cNvPr id="15" name="Slide Number Placeholder 14"/>
          <p:cNvSpPr>
            <a:spLocks noGrp="1"/>
          </p:cNvSpPr>
          <p:nvPr>
            <p:ph type="sldNum" sz="quarter" idx="12"/>
          </p:nvPr>
        </p:nvSpPr>
        <p:spPr/>
        <p:txBody>
          <a:bodyPr/>
          <a:lstStyle/>
          <a:p>
            <a:fld id="{AAEDA81C-A00E-604C-B55E-D675F473A4DD}"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spTree>
    <p:extLst>
      <p:ext uri="{BB962C8B-B14F-4D97-AF65-F5344CB8AC3E}">
        <p14:creationId xmlns:p14="http://schemas.microsoft.com/office/powerpoint/2010/main" val="3211947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MuonColliderParameters_R5.pdf"/>
          <p:cNvPicPr>
            <a:picLocks noGrp="1" noChangeAspect="1"/>
          </p:cNvPicPr>
          <p:nvPr>
            <p:ph idx="1"/>
          </p:nvPr>
        </p:nvPicPr>
        <p:blipFill>
          <a:blip r:embed="rId2">
            <a:extLst>
              <a:ext uri="{28A0092B-C50C-407E-A947-70E740481C1C}">
                <a14:useLocalDpi xmlns:a14="http://schemas.microsoft.com/office/drawing/2010/main" val="0"/>
              </a:ext>
            </a:extLst>
          </a:blip>
          <a:srcRect t="-13237" b="-13237"/>
          <a:stretch>
            <a:fillRect/>
          </a:stretch>
        </p:blipFill>
        <p:spPr>
          <a:xfrm>
            <a:off x="165100" y="654686"/>
            <a:ext cx="8921750" cy="5362574"/>
          </a:xfrm>
        </p:spPr>
      </p:pic>
      <p:sp>
        <p:nvSpPr>
          <p:cNvPr id="2" name="Title 1"/>
          <p:cNvSpPr>
            <a:spLocks noGrp="1"/>
          </p:cNvSpPr>
          <p:nvPr>
            <p:ph type="title"/>
          </p:nvPr>
        </p:nvSpPr>
        <p:spPr>
          <a:xfrm>
            <a:off x="2819400" y="109538"/>
            <a:ext cx="5435600" cy="931862"/>
          </a:xfrm>
        </p:spPr>
        <p:txBody>
          <a:bodyPr>
            <a:normAutofit fontScale="90000"/>
          </a:bodyPr>
          <a:lstStyle/>
          <a:p>
            <a:r>
              <a:rPr lang="en-US" dirty="0" smtClean="0"/>
              <a:t>Muon </a:t>
            </a:r>
            <a:r>
              <a:rPr lang="en-US" sz="4000" dirty="0" smtClean="0"/>
              <a:t>Collider</a:t>
            </a:r>
            <a:r>
              <a:rPr lang="en-US" dirty="0" smtClean="0"/>
              <a:t> Parameters</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98817235-C917-8F48-A936-FEF3725D9AF4}" type="slidenum">
              <a:rPr lang="en-US" smtClean="0">
                <a:solidFill>
                  <a:prstClr val="black">
                    <a:tint val="75000"/>
                  </a:prstClr>
                </a:solidFill>
                <a:latin typeface="Arial"/>
              </a:rPr>
              <a:pPr/>
              <a:t>57</a:t>
            </a:fld>
            <a:endParaRPr lang="en-US">
              <a:solidFill>
                <a:prstClr val="black">
                  <a:tint val="75000"/>
                </a:prstClr>
              </a:solidFill>
              <a:latin typeface="Arial"/>
            </a:endParaRPr>
          </a:p>
        </p:txBody>
      </p:sp>
      <p:sp>
        <p:nvSpPr>
          <p:cNvPr id="8" name="Oval 7"/>
          <p:cNvSpPr/>
          <p:nvPr/>
        </p:nvSpPr>
        <p:spPr>
          <a:xfrm>
            <a:off x="3238500" y="2620418"/>
            <a:ext cx="2616200" cy="355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9" name="Oval 8"/>
          <p:cNvSpPr/>
          <p:nvPr/>
        </p:nvSpPr>
        <p:spPr>
          <a:xfrm>
            <a:off x="6604000" y="2175918"/>
            <a:ext cx="2616200" cy="355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83" name="Rectangle 82"/>
          <p:cNvSpPr/>
          <p:nvPr/>
        </p:nvSpPr>
        <p:spPr>
          <a:xfrm>
            <a:off x="7467257" y="5562599"/>
            <a:ext cx="1602316" cy="897466"/>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prstClr val="black"/>
                </a:solidFill>
                <a:latin typeface="Arial"/>
              </a:rPr>
              <a:t>Site Radiation mitigation with depth and lattice design:  ≤ 10 </a:t>
            </a:r>
            <a:r>
              <a:rPr lang="en-US" sz="1400" dirty="0" err="1" smtClean="0">
                <a:solidFill>
                  <a:prstClr val="black"/>
                </a:solidFill>
                <a:latin typeface="Arial"/>
              </a:rPr>
              <a:t>TeV</a:t>
            </a:r>
            <a:endParaRPr lang="en-US" sz="1400" dirty="0">
              <a:solidFill>
                <a:prstClr val="black"/>
              </a:solidFill>
              <a:latin typeface="Arial"/>
            </a:endParaRPr>
          </a:p>
        </p:txBody>
      </p:sp>
      <p:cxnSp>
        <p:nvCxnSpPr>
          <p:cNvPr id="84" name="Straight Arrow Connector 83"/>
          <p:cNvCxnSpPr>
            <a:stCxn id="85" idx="0"/>
          </p:cNvCxnSpPr>
          <p:nvPr/>
        </p:nvCxnSpPr>
        <p:spPr>
          <a:xfrm flipH="1" flipV="1">
            <a:off x="4826000" y="2620418"/>
            <a:ext cx="560807" cy="3077618"/>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4131739" y="5698036"/>
            <a:ext cx="2510135" cy="523220"/>
          </a:xfrm>
          <a:prstGeom prst="rect">
            <a:avLst/>
          </a:prstGeom>
          <a:solidFill>
            <a:schemeClr val="bg2"/>
          </a:solidFill>
          <a:ln w="25400">
            <a:solidFill>
              <a:srgbClr val="000090"/>
            </a:solidFill>
          </a:ln>
        </p:spPr>
        <p:txBody>
          <a:bodyPr wrap="none" rtlCol="0">
            <a:spAutoFit/>
          </a:bodyPr>
          <a:lstStyle/>
          <a:p>
            <a:pPr algn="ctr"/>
            <a:r>
              <a:rPr lang="en-US" sz="1400" dirty="0" smtClean="0">
                <a:solidFill>
                  <a:srgbClr val="000090"/>
                </a:solidFill>
                <a:latin typeface="Arial"/>
              </a:rPr>
              <a:t>Success of advanced cooling </a:t>
            </a:r>
            <a:br>
              <a:rPr lang="en-US" sz="1400" dirty="0" smtClean="0">
                <a:solidFill>
                  <a:srgbClr val="000090"/>
                </a:solidFill>
                <a:latin typeface="Arial"/>
              </a:rPr>
            </a:br>
            <a:r>
              <a:rPr lang="en-US" sz="1400" dirty="0" smtClean="0">
                <a:solidFill>
                  <a:srgbClr val="000090"/>
                </a:solidFill>
                <a:latin typeface="Arial"/>
              </a:rPr>
              <a:t>concepts </a:t>
            </a:r>
            <a:r>
              <a:rPr lang="en-US" sz="1400" dirty="0" smtClean="0">
                <a:solidFill>
                  <a:srgbClr val="000090"/>
                </a:solidFill>
                <a:latin typeface="Wingdings 3" charset="2"/>
                <a:cs typeface="Wingdings 3" charset="2"/>
              </a:rPr>
              <a:t>a</a:t>
            </a:r>
            <a:r>
              <a:rPr lang="en-US" sz="1400" dirty="0" smtClean="0">
                <a:solidFill>
                  <a:srgbClr val="000090"/>
                </a:solidFill>
                <a:latin typeface="Arial"/>
                <a:cs typeface="Wingdings 3" charset="2"/>
              </a:rPr>
              <a:t> several × 10</a:t>
            </a:r>
            <a:r>
              <a:rPr lang="en-US" sz="1400" baseline="30000" dirty="0" smtClean="0">
                <a:solidFill>
                  <a:srgbClr val="000090"/>
                </a:solidFill>
                <a:latin typeface="Arial"/>
                <a:cs typeface="Wingdings 3" charset="2"/>
              </a:rPr>
              <a:t>32</a:t>
            </a:r>
          </a:p>
        </p:txBody>
      </p:sp>
      <p:cxnSp>
        <p:nvCxnSpPr>
          <p:cNvPr id="88" name="Straight Connector 87"/>
          <p:cNvCxnSpPr>
            <a:stCxn id="89" idx="0"/>
            <a:endCxn id="8" idx="3"/>
          </p:cNvCxnSpPr>
          <p:nvPr/>
        </p:nvCxnSpPr>
        <p:spPr>
          <a:xfrm flipV="1">
            <a:off x="1790701" y="2923942"/>
            <a:ext cx="1830933" cy="27655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550334" y="5689539"/>
            <a:ext cx="2480733" cy="738664"/>
          </a:xfrm>
          <a:prstGeom prst="rect">
            <a:avLst/>
          </a:prstGeom>
          <a:solidFill>
            <a:schemeClr val="accent1">
              <a:lumMod val="40000"/>
              <a:lumOff val="60000"/>
            </a:schemeClr>
          </a:solidFill>
          <a:ln w="12700">
            <a:solidFill>
              <a:srgbClr val="FF0000"/>
            </a:solidFill>
          </a:ln>
        </p:spPr>
        <p:txBody>
          <a:bodyPr wrap="square" rtlCol="0">
            <a:spAutoFit/>
          </a:bodyPr>
          <a:lstStyle/>
          <a:p>
            <a:r>
              <a:rPr lang="en-US" sz="1400" dirty="0" smtClean="0">
                <a:solidFill>
                  <a:srgbClr val="FF0000"/>
                </a:solidFill>
                <a:latin typeface="Arial"/>
              </a:rPr>
              <a:t>Exquisite Energy Resolution </a:t>
            </a:r>
            <a:br>
              <a:rPr lang="en-US" sz="1400" dirty="0" smtClean="0">
                <a:solidFill>
                  <a:srgbClr val="FF0000"/>
                </a:solidFill>
                <a:latin typeface="Arial"/>
              </a:rPr>
            </a:br>
            <a:r>
              <a:rPr lang="en-US" sz="1400" dirty="0" smtClean="0">
                <a:solidFill>
                  <a:srgbClr val="FF0000"/>
                </a:solidFill>
                <a:latin typeface="Arial"/>
              </a:rPr>
              <a:t>Allows Direct Measurement </a:t>
            </a:r>
          </a:p>
          <a:p>
            <a:r>
              <a:rPr lang="en-US" sz="1400" dirty="0" smtClean="0">
                <a:solidFill>
                  <a:srgbClr val="FF0000"/>
                </a:solidFill>
                <a:latin typeface="Arial"/>
              </a:rPr>
              <a:t>of Higgs Width</a:t>
            </a:r>
            <a:endParaRPr lang="en-US" sz="1400" dirty="0">
              <a:solidFill>
                <a:srgbClr val="FF0000"/>
              </a:solidFill>
              <a:latin typeface="Arial"/>
            </a:endParaRPr>
          </a:p>
        </p:txBody>
      </p:sp>
      <p:grpSp>
        <p:nvGrpSpPr>
          <p:cNvPr id="15" name="Group 14"/>
          <p:cNvGrpSpPr>
            <a:grpSpLocks noChangeAspect="1"/>
          </p:cNvGrpSpPr>
          <p:nvPr/>
        </p:nvGrpSpPr>
        <p:grpSpPr>
          <a:xfrm>
            <a:off x="4234" y="-7611"/>
            <a:ext cx="2129366" cy="2108369"/>
            <a:chOff x="0" y="1143000"/>
            <a:chExt cx="2777524" cy="2743200"/>
          </a:xfrm>
        </p:grpSpPr>
        <p:pic>
          <p:nvPicPr>
            <p:cNvPr id="16" name="Picture 9" descr="Site_Map_072809_REVISED.jpg"/>
            <p:cNvPicPr>
              <a:picLocks noChangeAspect="1"/>
            </p:cNvPicPr>
            <p:nvPr/>
          </p:nvPicPr>
          <p:blipFill>
            <a:blip r:embed="rId3" cstate="print"/>
            <a:srcRect l="30226" t="2792" r="2159" b="2792"/>
            <a:stretch>
              <a:fillRect/>
            </a:stretch>
          </p:blipFill>
          <p:spPr bwMode="auto">
            <a:xfrm>
              <a:off x="0" y="1143000"/>
              <a:ext cx="2777524" cy="2743200"/>
            </a:xfrm>
            <a:prstGeom prst="rect">
              <a:avLst/>
            </a:prstGeom>
            <a:noFill/>
            <a:ln w="9525">
              <a:noFill/>
              <a:miter lim="800000"/>
              <a:headEnd/>
              <a:tailEnd/>
            </a:ln>
          </p:spPr>
        </p:pic>
        <p:sp>
          <p:nvSpPr>
            <p:cNvPr id="17" name="Rectangle 16"/>
            <p:cNvSpPr>
              <a:spLocks noChangeArrowheads="1"/>
            </p:cNvSpPr>
            <p:nvPr/>
          </p:nvSpPr>
          <p:spPr bwMode="auto">
            <a:xfrm>
              <a:off x="0" y="1219200"/>
              <a:ext cx="480721" cy="220002"/>
            </a:xfrm>
            <a:prstGeom prst="rect">
              <a:avLst/>
            </a:prstGeom>
            <a:solidFill>
              <a:schemeClr val="tx1"/>
            </a:solidFill>
            <a:ln w="9525" algn="ctr">
              <a:noFill/>
              <a:round/>
              <a:headEnd/>
              <a:tailEnd/>
            </a:ln>
          </p:spPr>
          <p:txBody>
            <a:bodyPr/>
            <a:lstStyle/>
            <a:p>
              <a:endParaRPr lang="en-US">
                <a:solidFill>
                  <a:prstClr val="black"/>
                </a:solidFill>
                <a:latin typeface="Arial"/>
              </a:endParaRPr>
            </a:p>
          </p:txBody>
        </p:sp>
      </p:grpSp>
    </p:spTree>
    <p:extLst>
      <p:ext uri="{BB962C8B-B14F-4D97-AF65-F5344CB8AC3E}">
        <p14:creationId xmlns:p14="http://schemas.microsoft.com/office/powerpoint/2010/main" val="3727523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dissolve">
                                      <p:cBhvr>
                                        <p:cTn id="18" dur="500"/>
                                        <p:tgtEl>
                                          <p:spTgt spid="89"/>
                                        </p:tgtEl>
                                      </p:cBhvr>
                                    </p:animEffect>
                                  </p:childTnLst>
                                </p:cTn>
                              </p:par>
                              <p:par>
                                <p:cTn id="19" presetID="9"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dissolve">
                                      <p:cBhvr>
                                        <p:cTn id="21" dur="500"/>
                                        <p:tgtEl>
                                          <p:spTgt spid="8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88"/>
                                        </p:tgtEl>
                                      </p:cBhvr>
                                    </p:animEffect>
                                    <p:set>
                                      <p:cBhvr>
                                        <p:cTn id="29" dur="1" fill="hold">
                                          <p:stCondLst>
                                            <p:cond delay="499"/>
                                          </p:stCondLst>
                                        </p:cTn>
                                        <p:tgtEl>
                                          <p:spTgt spid="88"/>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89"/>
                                        </p:tgtEl>
                                      </p:cBhvr>
                                    </p:animEffect>
                                    <p:set>
                                      <p:cBhvr>
                                        <p:cTn id="32" dur="1" fill="hold">
                                          <p:stCondLst>
                                            <p:cond delay="499"/>
                                          </p:stCondLst>
                                        </p:cTn>
                                        <p:tgtEl>
                                          <p:spTgt spid="8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cBhvr additive="base">
                                        <p:cTn id="37" dur="500" fill="hold"/>
                                        <p:tgtEl>
                                          <p:spTgt spid="83"/>
                                        </p:tgtEl>
                                        <p:attrNameLst>
                                          <p:attrName>ppt_x</p:attrName>
                                        </p:attrNameLst>
                                      </p:cBhvr>
                                      <p:tavLst>
                                        <p:tav tm="0">
                                          <p:val>
                                            <p:strVal val="#ppt_x"/>
                                          </p:val>
                                        </p:tav>
                                        <p:tav tm="100000">
                                          <p:val>
                                            <p:strVal val="#ppt_x"/>
                                          </p:val>
                                        </p:tav>
                                      </p:tavLst>
                                    </p:anim>
                                    <p:anim calcmode="lin" valueType="num">
                                      <p:cBhvr additive="base">
                                        <p:cTn id="3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4"/>
                                        </p:tgtEl>
                                        <p:attrNameLst>
                                          <p:attrName>style.visibility</p:attrName>
                                        </p:attrNameLst>
                                      </p:cBhvr>
                                      <p:to>
                                        <p:strVal val="visible"/>
                                      </p:to>
                                    </p:set>
                                    <p:anim calcmode="lin" valueType="num">
                                      <p:cBhvr additive="base">
                                        <p:cTn id="43" dur="500" fill="hold"/>
                                        <p:tgtEl>
                                          <p:spTgt spid="84"/>
                                        </p:tgtEl>
                                        <p:attrNameLst>
                                          <p:attrName>ppt_x</p:attrName>
                                        </p:attrNameLst>
                                      </p:cBhvr>
                                      <p:tavLst>
                                        <p:tav tm="0">
                                          <p:val>
                                            <p:strVal val="#ppt_x"/>
                                          </p:val>
                                        </p:tav>
                                        <p:tav tm="100000">
                                          <p:val>
                                            <p:strVal val="#ppt_x"/>
                                          </p:val>
                                        </p:tav>
                                      </p:tavLst>
                                    </p:anim>
                                    <p:anim calcmode="lin" valueType="num">
                                      <p:cBhvr additive="base">
                                        <p:cTn id="44" dur="500" fill="hold"/>
                                        <p:tgtEl>
                                          <p:spTgt spid="8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cBhvr additive="base">
                                        <p:cTn id="47" dur="500" fill="hold"/>
                                        <p:tgtEl>
                                          <p:spTgt spid="85"/>
                                        </p:tgtEl>
                                        <p:attrNameLst>
                                          <p:attrName>ppt_x</p:attrName>
                                        </p:attrNameLst>
                                      </p:cBhvr>
                                      <p:tavLst>
                                        <p:tav tm="0">
                                          <p:val>
                                            <p:strVal val="#ppt_x"/>
                                          </p:val>
                                        </p:tav>
                                        <p:tav tm="100000">
                                          <p:val>
                                            <p:strVal val="#ppt_x"/>
                                          </p:val>
                                        </p:tav>
                                      </p:tavLst>
                                    </p:anim>
                                    <p:anim calcmode="lin" valueType="num">
                                      <p:cBhvr additive="base">
                                        <p:cTn id="4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83" grpId="0" animBg="1"/>
      <p:bldP spid="85" grpId="0" animBg="1"/>
      <p:bldP spid="89" grpId="0" animBg="1"/>
      <p:bldP spid="8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 Initial Baseline Selection Process</a:t>
            </a: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t>Now to 2016:</a:t>
            </a:r>
          </a:p>
          <a:p>
            <a:pPr lvl="1"/>
            <a:r>
              <a:rPr lang="en-US" dirty="0"/>
              <a:t>Explore, develop, and select the </a:t>
            </a:r>
            <a:r>
              <a:rPr lang="en-US" b="1" dirty="0"/>
              <a:t>Initial Baseline </a:t>
            </a:r>
            <a:r>
              <a:rPr lang="en-US" b="1" dirty="0" smtClean="0"/>
              <a:t>Design (IBS) </a:t>
            </a:r>
            <a:r>
              <a:rPr lang="en-US" dirty="0"/>
              <a:t>of all accelerator </a:t>
            </a:r>
            <a:r>
              <a:rPr lang="en-US" dirty="0" smtClean="0"/>
              <a:t>subsystems</a:t>
            </a:r>
          </a:p>
          <a:p>
            <a:pPr lvl="2"/>
            <a:r>
              <a:rPr lang="en-US" dirty="0" smtClean="0"/>
              <a:t>Clear specifications are absolutely critical to the technology demonstrations that are being undertaken to establish the feasibility of high intensity muon accelerators</a:t>
            </a:r>
          </a:p>
          <a:p>
            <a:pPr lvl="2"/>
            <a:r>
              <a:rPr lang="en-US" dirty="0" smtClean="0"/>
              <a:t>The coupling between design and technology is clearly iterative</a:t>
            </a:r>
          </a:p>
          <a:p>
            <a:pPr lvl="2"/>
            <a:r>
              <a:rPr lang="en-US" dirty="0" smtClean="0"/>
              <a:t>However, given the knowledge that we presently have, it is crucial to clearly define the design concepts for individual systems</a:t>
            </a:r>
          </a:p>
          <a:p>
            <a:pPr lvl="1"/>
            <a:r>
              <a:rPr lang="en-US" dirty="0" smtClean="0"/>
              <a:t>To enhance the quality of the designs, the IBS process will focus primarily on a site-specific implementation at Fermilab which would build on the superconducting linac upgrade presently being planned</a:t>
            </a:r>
          </a:p>
          <a:p>
            <a:pPr lvl="2"/>
            <a:r>
              <a:rPr lang="en-US" dirty="0" smtClean="0"/>
              <a:t>It will also focus on specifications that are compatible with the conclusions of the Muon Accelerator Staging Study (MASS)</a:t>
            </a:r>
            <a:endParaRPr lang="en-US" dirty="0"/>
          </a:p>
          <a:p>
            <a:r>
              <a:rPr lang="en-US" dirty="0" smtClean="0"/>
              <a:t>In the 2016-2020 timeframe, will launch the next set of feasibility R&amp;D activities (on the basis of the IBS-specified designs)</a:t>
            </a:r>
            <a:endParaRPr lang="en-US" dirty="0"/>
          </a:p>
        </p:txBody>
      </p:sp>
      <p:sp>
        <p:nvSpPr>
          <p:cNvPr id="3" name="Date Placeholder 2"/>
          <p:cNvSpPr>
            <a:spLocks noGrp="1"/>
          </p:cNvSpPr>
          <p:nvPr>
            <p:ph type="dt" sz="half" idx="10"/>
          </p:nvPr>
        </p:nvSpPr>
        <p:spPr/>
        <p:txBody>
          <a:bodyPr/>
          <a:lstStyle/>
          <a:p>
            <a:r>
              <a:rPr lang="en-US" smtClean="0"/>
              <a:t>March 7, 2014</a:t>
            </a:r>
            <a:endParaRPr lang="en-US"/>
          </a:p>
        </p:txBody>
      </p:sp>
      <p:sp>
        <p:nvSpPr>
          <p:cNvPr id="4" name="Footer Placeholder 3"/>
          <p:cNvSpPr>
            <a:spLocks noGrp="1"/>
          </p:cNvSpPr>
          <p:nvPr>
            <p:ph type="ftr" sz="quarter" idx="11"/>
          </p:nvPr>
        </p:nvSpPr>
        <p:spPr/>
        <p:txBody>
          <a:bodyPr/>
          <a:lstStyle/>
          <a:p>
            <a:r>
              <a:rPr lang="en-US" smtClean="0"/>
              <a:t>Cornell University:  LEPP Journal Club</a:t>
            </a:r>
            <a:endParaRPr lang="en-US"/>
          </a:p>
        </p:txBody>
      </p:sp>
      <p:sp>
        <p:nvSpPr>
          <p:cNvPr id="5" name="Slide Number Placeholder 4"/>
          <p:cNvSpPr>
            <a:spLocks noGrp="1"/>
          </p:cNvSpPr>
          <p:nvPr>
            <p:ph type="sldNum" sz="quarter" idx="12"/>
          </p:nvPr>
        </p:nvSpPr>
        <p:spPr/>
        <p:txBody>
          <a:bodyPr/>
          <a:lstStyle/>
          <a:p>
            <a:fld id="{98817235-C917-8F48-A936-FEF3725D9AF4}" type="slidenum">
              <a:rPr lang="en-US" smtClean="0"/>
              <a:t>58</a:t>
            </a:fld>
            <a:endParaRPr lang="en-US"/>
          </a:p>
        </p:txBody>
      </p:sp>
    </p:spTree>
    <p:extLst>
      <p:ext uri="{BB962C8B-B14F-4D97-AF65-F5344CB8AC3E}">
        <p14:creationId xmlns:p14="http://schemas.microsoft.com/office/powerpoint/2010/main" val="90536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109538"/>
            <a:ext cx="7567612" cy="931862"/>
          </a:xfrm>
        </p:spPr>
        <p:txBody>
          <a:bodyPr>
            <a:normAutofit fontScale="90000"/>
          </a:bodyPr>
          <a:lstStyle/>
          <a:p>
            <a:r>
              <a:rPr lang="en-US" dirty="0" smtClean="0"/>
              <a:t>Technology Challenges – Tertiary Production</a:t>
            </a:r>
            <a:endParaRPr lang="en-US" dirty="0"/>
          </a:p>
        </p:txBody>
      </p:sp>
      <p:sp>
        <p:nvSpPr>
          <p:cNvPr id="4" name="Date Placeholder 3"/>
          <p:cNvSpPr>
            <a:spLocks noGrp="1"/>
          </p:cNvSpPr>
          <p:nvPr>
            <p:ph type="dt" sz="half" idx="10"/>
          </p:nvPr>
        </p:nvSpPr>
        <p:spPr/>
        <p:txBody>
          <a:bodyPr/>
          <a:lstStyle/>
          <a:p>
            <a:r>
              <a:rPr lang="en-US" smtClean="0"/>
              <a:t>March 7, 2014</a:t>
            </a:r>
            <a:endParaRPr lang="en-US" dirty="0"/>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31A889FD-0FCF-D447-9510-B18AD815D43D}" type="slidenum">
              <a:rPr lang="en-US" smtClean="0"/>
              <a:t>59</a:t>
            </a:fld>
            <a:endParaRPr lang="en-US"/>
          </a:p>
        </p:txBody>
      </p:sp>
      <p:grpSp>
        <p:nvGrpSpPr>
          <p:cNvPr id="13" name="Group 12"/>
          <p:cNvGrpSpPr/>
          <p:nvPr/>
        </p:nvGrpSpPr>
        <p:grpSpPr>
          <a:xfrm>
            <a:off x="571500" y="1054099"/>
            <a:ext cx="7488767" cy="4186767"/>
            <a:chOff x="571500" y="1663699"/>
            <a:chExt cx="7488767" cy="4186767"/>
          </a:xfrm>
        </p:grpSpPr>
        <p:sp>
          <p:nvSpPr>
            <p:cNvPr id="7" name="Rectangle 6"/>
            <p:cNvSpPr/>
            <p:nvPr/>
          </p:nvSpPr>
          <p:spPr>
            <a:xfrm>
              <a:off x="571500" y="1663699"/>
              <a:ext cx="7488767" cy="4186767"/>
            </a:xfrm>
            <a:prstGeom prst="rect">
              <a:avLst/>
            </a:prstGeom>
            <a:solidFill>
              <a:schemeClr val="bg1"/>
            </a:solidFill>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Content Placeholder 6" descr="MUsperP.jpg"/>
            <p:cNvPicPr>
              <a:picLocks noChangeAspect="1"/>
            </p:cNvPicPr>
            <p:nvPr/>
          </p:nvPicPr>
          <p:blipFill rotWithShape="1">
            <a:blip r:embed="rId2"/>
            <a:srcRect l="1593" t="2906" r="397" b="2588"/>
            <a:stretch/>
          </p:blipFill>
          <p:spPr>
            <a:xfrm>
              <a:off x="687388" y="1922463"/>
              <a:ext cx="7313612" cy="3868737"/>
            </a:xfrm>
            <a:prstGeom prst="rect">
              <a:avLst/>
            </a:prstGeom>
          </p:spPr>
        </p:pic>
        <p:sp>
          <p:nvSpPr>
            <p:cNvPr id="9" name="Rectangle 39"/>
            <p:cNvSpPr>
              <a:spLocks noChangeArrowheads="1"/>
            </p:cNvSpPr>
            <p:nvPr/>
          </p:nvSpPr>
          <p:spPr bwMode="auto">
            <a:xfrm>
              <a:off x="1398588" y="1854200"/>
              <a:ext cx="6088062" cy="1192213"/>
            </a:xfrm>
            <a:prstGeom prst="rect">
              <a:avLst/>
            </a:prstGeom>
            <a:noFill/>
            <a:ln w="19050">
              <a:noFill/>
              <a:miter lim="800000"/>
              <a:headEnd/>
              <a:tailEnd/>
            </a:ln>
          </p:spPr>
          <p:txBody>
            <a:bodyPr wrap="none" anchor="ctr"/>
            <a:lstStyle/>
            <a:p>
              <a:endParaRPr lang="en-US"/>
            </a:p>
          </p:txBody>
        </p:sp>
        <p:pic>
          <p:nvPicPr>
            <p:cNvPr id="10" name="Picture 36" descr="coollinebase102"/>
            <p:cNvPicPr>
              <a:picLocks noChangeAspect="1" noChangeArrowheads="1"/>
            </p:cNvPicPr>
            <p:nvPr/>
          </p:nvPicPr>
          <p:blipFill rotWithShape="1">
            <a:blip r:embed="rId3"/>
            <a:srcRect t="19418" b="15858"/>
            <a:stretch/>
          </p:blipFill>
          <p:spPr bwMode="auto">
            <a:xfrm>
              <a:off x="1333500" y="1778001"/>
              <a:ext cx="5568950" cy="635000"/>
            </a:xfrm>
            <a:prstGeom prst="rect">
              <a:avLst/>
            </a:prstGeom>
            <a:noFill/>
            <a:ln w="9525">
              <a:noFill/>
              <a:miter lim="800000"/>
              <a:headEnd/>
              <a:tailEnd/>
            </a:ln>
          </p:spPr>
        </p:pic>
        <p:sp>
          <p:nvSpPr>
            <p:cNvPr id="11" name="TextBox 27"/>
            <p:cNvSpPr txBox="1">
              <a:spLocks noChangeArrowheads="1"/>
            </p:cNvSpPr>
            <p:nvPr/>
          </p:nvSpPr>
          <p:spPr bwMode="auto">
            <a:xfrm>
              <a:off x="6156325" y="4614863"/>
              <a:ext cx="854075" cy="338137"/>
            </a:xfrm>
            <a:prstGeom prst="rect">
              <a:avLst/>
            </a:prstGeom>
            <a:solidFill>
              <a:schemeClr val="bg1"/>
            </a:solidFill>
            <a:ln w="9525">
              <a:noFill/>
              <a:miter lim="800000"/>
              <a:headEnd/>
              <a:tailEnd/>
            </a:ln>
          </p:spPr>
          <p:txBody>
            <a:bodyPr wrap="none">
              <a:spAutoFit/>
            </a:bodyPr>
            <a:lstStyle/>
            <a:p>
              <a:r>
                <a:rPr lang="en-US" sz="1600">
                  <a:solidFill>
                    <a:srgbClr val="00B050"/>
                  </a:solidFill>
                </a:rPr>
                <a:t>Neuffer</a:t>
              </a:r>
            </a:p>
          </p:txBody>
        </p:sp>
        <p:sp>
          <p:nvSpPr>
            <p:cNvPr id="12" name="Rectangle 11"/>
            <p:cNvSpPr/>
            <p:nvPr/>
          </p:nvSpPr>
          <p:spPr>
            <a:xfrm>
              <a:off x="4094163" y="3825875"/>
              <a:ext cx="463550" cy="122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4" name="Content Placeholder 2"/>
          <p:cNvSpPr txBox="1">
            <a:spLocks/>
          </p:cNvSpPr>
          <p:nvPr/>
        </p:nvSpPr>
        <p:spPr>
          <a:xfrm>
            <a:off x="190500" y="5304365"/>
            <a:ext cx="8661400" cy="109643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 multi-MW proton source, </a:t>
            </a:r>
            <a:r>
              <a:rPr lang="en-US" sz="2400" i="1" dirty="0" smtClean="0"/>
              <a:t>i.e., </a:t>
            </a:r>
            <a:r>
              <a:rPr lang="en-US" sz="2400" dirty="0" smtClean="0"/>
              <a:t>the extension of PIP-II, will enable </a:t>
            </a:r>
            <a:br>
              <a:rPr lang="en-US" sz="2400" dirty="0" smtClean="0"/>
            </a:br>
            <a:r>
              <a:rPr lang="en-US" sz="2400" dirty="0" smtClean="0"/>
              <a:t>O(10</a:t>
            </a:r>
            <a:r>
              <a:rPr lang="en-US" sz="2400" baseline="30000" dirty="0" smtClean="0"/>
              <a:t>21</a:t>
            </a:r>
            <a:r>
              <a:rPr lang="en-US" sz="2400" dirty="0" smtClean="0"/>
              <a:t>) muons/year to be produced, bunched and cooled to fit within the acceptance of an accelerator.</a:t>
            </a:r>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2305771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 on Concept Maturity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It should also be noted that the concepts described here span a broad range of maturity</a:t>
            </a:r>
          </a:p>
          <a:p>
            <a:pPr lvl="1"/>
            <a:r>
              <a:rPr lang="en-US" dirty="0" smtClean="0"/>
              <a:t>R&amp;D concepts requiring significant validation</a:t>
            </a:r>
          </a:p>
          <a:p>
            <a:pPr lvl="1"/>
            <a:r>
              <a:rPr lang="en-US" dirty="0" smtClean="0"/>
              <a:t>Full technical designs where performance has been explicitly sacrificed in order to achieve something that can be built</a:t>
            </a:r>
          </a:p>
          <a:p>
            <a:pPr lvl="2"/>
            <a:r>
              <a:rPr lang="en-US" dirty="0" smtClean="0"/>
              <a:t>And to fit within a specific budget profile</a:t>
            </a:r>
          </a:p>
          <a:p>
            <a:pPr lvl="1"/>
            <a:r>
              <a:rPr lang="en-US" dirty="0" smtClean="0"/>
              <a:t>Design extrapolations</a:t>
            </a:r>
          </a:p>
          <a:p>
            <a:pPr lvl="2"/>
            <a:r>
              <a:rPr lang="en-US" dirty="0" smtClean="0"/>
              <a:t>Based on well-understood individual technologies in many cases</a:t>
            </a:r>
          </a:p>
          <a:p>
            <a:pPr lvl="2"/>
            <a:r>
              <a:rPr lang="en-US" dirty="0" smtClean="0"/>
              <a:t>Where the detailed design studies are just ramping </a:t>
            </a:r>
            <a:r>
              <a:rPr lang="en-US" dirty="0" smtClean="0"/>
              <a:t>up </a:t>
            </a:r>
            <a:br>
              <a:rPr lang="en-US" dirty="0" smtClean="0"/>
            </a:br>
            <a:r>
              <a:rPr lang="en-US" dirty="0" smtClean="0">
                <a:latin typeface="Wingdings 3" charset="2"/>
                <a:cs typeface="Wingdings 3" charset="2"/>
              </a:rPr>
              <a:t>a</a:t>
            </a:r>
            <a:r>
              <a:rPr lang="en-US" dirty="0" smtClean="0"/>
              <a:t> </a:t>
            </a:r>
            <a:r>
              <a:rPr lang="en-US" i="1" u="sng" dirty="0" smtClean="0"/>
              <a:t>hence, </a:t>
            </a:r>
            <a:r>
              <a:rPr lang="en-US" i="1" u="sng" dirty="0" smtClean="0"/>
              <a:t>not yet validated in full detail</a:t>
            </a:r>
          </a:p>
          <a:p>
            <a:pPr lvl="2"/>
            <a:endParaRPr lang="en-US" dirty="0"/>
          </a:p>
          <a:p>
            <a:r>
              <a:rPr lang="en-US" dirty="0" smtClean="0"/>
              <a:t>Thus capabilities comparisons are non-trivial at this level</a:t>
            </a:r>
          </a:p>
          <a:p>
            <a:pPr lvl="1"/>
            <a:r>
              <a:rPr lang="en-US" dirty="0" smtClean="0"/>
              <a:t>Attention should be paid to “strategic” (</a:t>
            </a:r>
            <a:r>
              <a:rPr lang="en-US" dirty="0" err="1" smtClean="0"/>
              <a:t>ie</a:t>
            </a:r>
            <a:r>
              <a:rPr lang="en-US" dirty="0" smtClean="0"/>
              <a:t>, physics) benefits </a:t>
            </a:r>
          </a:p>
          <a:p>
            <a:pPr lvl="1"/>
            <a:r>
              <a:rPr lang="en-US" dirty="0" smtClean="0"/>
              <a:t>Audience should ask pointed questions about how realistic any individual plan is</a:t>
            </a:r>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6</a:t>
            </a:fld>
            <a:endParaRPr lang="en-US"/>
          </a:p>
        </p:txBody>
      </p:sp>
    </p:spTree>
    <p:extLst>
      <p:ext uri="{BB962C8B-B14F-4D97-AF65-F5344CB8AC3E}">
        <p14:creationId xmlns:p14="http://schemas.microsoft.com/office/powerpoint/2010/main" val="31877835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20638"/>
            <a:ext cx="7505700" cy="741362"/>
          </a:xfrm>
        </p:spPr>
        <p:txBody>
          <a:bodyPr>
            <a:normAutofit fontScale="90000"/>
          </a:bodyPr>
          <a:lstStyle/>
          <a:p>
            <a:r>
              <a:rPr lang="en-US" dirty="0" smtClean="0"/>
              <a:t>Key Technologies - Target</a:t>
            </a:r>
            <a:endParaRPr lang="en-US" dirty="0"/>
          </a:p>
        </p:txBody>
      </p:sp>
      <p:sp>
        <p:nvSpPr>
          <p:cNvPr id="3" name="Content Placeholder 2"/>
          <p:cNvSpPr>
            <a:spLocks noGrp="1"/>
          </p:cNvSpPr>
          <p:nvPr>
            <p:ph idx="1"/>
          </p:nvPr>
        </p:nvSpPr>
        <p:spPr>
          <a:xfrm>
            <a:off x="0" y="914400"/>
            <a:ext cx="6032500" cy="3644900"/>
          </a:xfrm>
        </p:spPr>
        <p:txBody>
          <a:bodyPr>
            <a:normAutofit/>
          </a:bodyPr>
          <a:lstStyle/>
          <a:p>
            <a:r>
              <a:rPr lang="en-US" sz="2400" dirty="0" smtClean="0"/>
              <a:t>The MERIT Experiment at the CERN PS</a:t>
            </a:r>
          </a:p>
          <a:p>
            <a:pPr lvl="1"/>
            <a:r>
              <a:rPr lang="en-US" sz="2000" dirty="0" smtClean="0"/>
              <a:t>Demonstrated </a:t>
            </a:r>
            <a:r>
              <a:rPr lang="en-US" sz="2000" dirty="0"/>
              <a:t>a 20m/s </a:t>
            </a:r>
            <a:r>
              <a:rPr lang="en-US" sz="2000" dirty="0" smtClean="0"/>
              <a:t>liquid </a:t>
            </a:r>
            <a:r>
              <a:rPr lang="en-US" sz="2000" dirty="0"/>
              <a:t>Hg jet </a:t>
            </a:r>
            <a:r>
              <a:rPr lang="en-US" sz="2000" dirty="0" smtClean="0"/>
              <a:t>injected </a:t>
            </a:r>
            <a:br>
              <a:rPr lang="en-US" sz="2000" dirty="0" smtClean="0"/>
            </a:br>
            <a:r>
              <a:rPr lang="en-US" sz="2000" dirty="0" smtClean="0"/>
              <a:t>into </a:t>
            </a:r>
            <a:r>
              <a:rPr lang="en-US" sz="2000" dirty="0"/>
              <a:t>a 15 T </a:t>
            </a:r>
            <a:r>
              <a:rPr lang="en-US" sz="2000" dirty="0" smtClean="0"/>
              <a:t>solenoid</a:t>
            </a:r>
            <a:r>
              <a:rPr lang="en-US" sz="2000" dirty="0"/>
              <a:t> </a:t>
            </a:r>
            <a:r>
              <a:rPr lang="en-US" sz="2000" dirty="0" smtClean="0"/>
              <a:t>and </a:t>
            </a:r>
            <a:r>
              <a:rPr lang="en-US" sz="2000" dirty="0"/>
              <a:t>hit with a </a:t>
            </a:r>
            <a:br>
              <a:rPr lang="en-US" sz="2000" dirty="0"/>
            </a:br>
            <a:r>
              <a:rPr lang="en-US" sz="2000" dirty="0" smtClean="0"/>
              <a:t>115 KJ/pulse beam! </a:t>
            </a:r>
            <a:endParaRPr lang="en-US" sz="2000" dirty="0"/>
          </a:p>
          <a:p>
            <a:pPr marL="800100" lvl="1" indent="-342900">
              <a:buFont typeface="Wingdings 3" charset="0"/>
              <a:buChar char="a"/>
            </a:pPr>
            <a:r>
              <a:rPr lang="en-US" sz="2000" dirty="0" smtClean="0"/>
              <a:t>Jets could operate with beam </a:t>
            </a:r>
            <a:r>
              <a:rPr lang="en-US" sz="2000" dirty="0"/>
              <a:t>powers </a:t>
            </a:r>
            <a:r>
              <a:rPr lang="en-US" sz="2000" dirty="0" smtClean="0"/>
              <a:t>up </a:t>
            </a:r>
            <a:r>
              <a:rPr lang="en-US" sz="2000" dirty="0"/>
              <a:t>to </a:t>
            </a:r>
            <a:r>
              <a:rPr lang="en-US" sz="2000" dirty="0" smtClean="0"/>
              <a:t/>
            </a:r>
            <a:br>
              <a:rPr lang="en-US" sz="2000" dirty="0" smtClean="0"/>
            </a:br>
            <a:r>
              <a:rPr lang="en-US" sz="2000" b="1" dirty="0" smtClean="0"/>
              <a:t> 8 </a:t>
            </a:r>
            <a:r>
              <a:rPr lang="en-US" sz="2000" b="1" dirty="0"/>
              <a:t>MW </a:t>
            </a:r>
            <a:r>
              <a:rPr lang="en-US" sz="2000" dirty="0"/>
              <a:t>with </a:t>
            </a:r>
            <a:r>
              <a:rPr lang="en-US" sz="2000" dirty="0" smtClean="0"/>
              <a:t>a repetition </a:t>
            </a:r>
            <a:r>
              <a:rPr lang="en-US" sz="2000" dirty="0"/>
              <a:t>rate of </a:t>
            </a:r>
            <a:r>
              <a:rPr lang="en-US" sz="2000" dirty="0" smtClean="0"/>
              <a:t>70 Hz</a:t>
            </a:r>
          </a:p>
          <a:p>
            <a:r>
              <a:rPr lang="en-US" sz="2400" dirty="0" smtClean="0"/>
              <a:t>MAP staging aimed at initial 1 MW target</a:t>
            </a:r>
          </a:p>
        </p:txBody>
      </p:sp>
      <p:sp>
        <p:nvSpPr>
          <p:cNvPr id="4" name="Date Placeholder 3"/>
          <p:cNvSpPr>
            <a:spLocks noGrp="1"/>
          </p:cNvSpPr>
          <p:nvPr>
            <p:ph type="dt" sz="half" idx="10"/>
          </p:nvPr>
        </p:nvSpPr>
        <p:spPr>
          <a:xfrm>
            <a:off x="5717540" y="6465970"/>
            <a:ext cx="1711960" cy="365125"/>
          </a:xfrm>
        </p:spPr>
        <p:txBody>
          <a:bodyPr/>
          <a:lstStyle/>
          <a:p>
            <a:r>
              <a:rPr lang="en-US" smtClean="0"/>
              <a:t>March 7, 2014</a:t>
            </a:r>
            <a:endParaRPr lang="en-US" dirty="0"/>
          </a:p>
        </p:txBody>
      </p:sp>
      <p:sp>
        <p:nvSpPr>
          <p:cNvPr id="5" name="Footer Placeholder 4"/>
          <p:cNvSpPr>
            <a:spLocks noGrp="1"/>
          </p:cNvSpPr>
          <p:nvPr>
            <p:ph type="ftr" sz="quarter" idx="11"/>
          </p:nvPr>
        </p:nvSpPr>
        <p:spPr>
          <a:xfrm>
            <a:off x="622300" y="6464300"/>
            <a:ext cx="5374640" cy="365125"/>
          </a:xfrm>
        </p:spPr>
        <p:txBody>
          <a:bodyPr/>
          <a:lstStyle/>
          <a:p>
            <a:r>
              <a:rPr lang="en-US" smtClean="0"/>
              <a:t>Cornell University:  LEPP Journal Club</a:t>
            </a:r>
            <a:endParaRPr lang="en-US" dirty="0"/>
          </a:p>
        </p:txBody>
      </p:sp>
      <p:sp>
        <p:nvSpPr>
          <p:cNvPr id="6" name="Slide Number Placeholder 5"/>
          <p:cNvSpPr>
            <a:spLocks noGrp="1"/>
          </p:cNvSpPr>
          <p:nvPr>
            <p:ph type="sldNum" sz="quarter" idx="12"/>
          </p:nvPr>
        </p:nvSpPr>
        <p:spPr>
          <a:xfrm>
            <a:off x="50800" y="6464300"/>
            <a:ext cx="457200" cy="365125"/>
          </a:xfrm>
        </p:spPr>
        <p:txBody>
          <a:bodyPr/>
          <a:lstStyle/>
          <a:p>
            <a:fld id="{31A889FD-0FCF-D447-9510-B18AD815D43D}" type="slidenum">
              <a:rPr lang="en-US" smtClean="0"/>
              <a:t>60</a:t>
            </a:fld>
            <a:endParaRPr lang="en-US" dirty="0"/>
          </a:p>
        </p:txBody>
      </p:sp>
      <p:pic>
        <p:nvPicPr>
          <p:cNvPr id="7" name="Picture 5" descr="DSCN0009"/>
          <p:cNvPicPr>
            <a:picLocks noChangeAspect="1" noChangeArrowheads="1"/>
          </p:cNvPicPr>
          <p:nvPr/>
        </p:nvPicPr>
        <p:blipFill>
          <a:blip r:embed="rId2"/>
          <a:srcRect/>
          <a:stretch>
            <a:fillRect/>
          </a:stretch>
        </p:blipFill>
        <p:spPr bwMode="auto">
          <a:xfrm>
            <a:off x="5986010" y="1094933"/>
            <a:ext cx="3094490" cy="2321367"/>
          </a:xfrm>
          <a:prstGeom prst="rect">
            <a:avLst/>
          </a:prstGeom>
          <a:noFill/>
          <a:ln w="9525">
            <a:noFill/>
            <a:miter lim="800000"/>
            <a:headEnd/>
            <a:tailEnd/>
          </a:ln>
        </p:spPr>
      </p:pic>
      <p:sp>
        <p:nvSpPr>
          <p:cNvPr id="8" name="Text Box 27"/>
          <p:cNvSpPr txBox="1">
            <a:spLocks noChangeArrowheads="1"/>
          </p:cNvSpPr>
          <p:nvPr/>
        </p:nvSpPr>
        <p:spPr bwMode="auto">
          <a:xfrm>
            <a:off x="5854700" y="5561013"/>
            <a:ext cx="3048000" cy="915987"/>
          </a:xfrm>
          <a:prstGeom prst="rect">
            <a:avLst/>
          </a:prstGeom>
          <a:noFill/>
          <a:ln w="9525">
            <a:noFill/>
            <a:miter lim="800000"/>
            <a:headEnd/>
            <a:tailEnd/>
          </a:ln>
        </p:spPr>
        <p:txBody>
          <a:bodyPr>
            <a:spAutoFit/>
          </a:bodyPr>
          <a:lstStyle/>
          <a:p>
            <a:pPr algn="ctr"/>
            <a:r>
              <a:rPr lang="en-US" dirty="0">
                <a:solidFill>
                  <a:srgbClr val="FFFFFF"/>
                </a:solidFill>
              </a:rPr>
              <a:t>Hg jet in a 15 T solenoid</a:t>
            </a:r>
          </a:p>
          <a:p>
            <a:pPr algn="ctr"/>
            <a:r>
              <a:rPr lang="en-US" dirty="0" smtClean="0">
                <a:solidFill>
                  <a:srgbClr val="FFFFFF"/>
                </a:solidFill>
              </a:rPr>
              <a:t>with measured </a:t>
            </a:r>
            <a:r>
              <a:rPr lang="en-US" dirty="0">
                <a:solidFill>
                  <a:srgbClr val="FFFFFF"/>
                </a:solidFill>
              </a:rPr>
              <a:t>disruption length </a:t>
            </a:r>
            <a:r>
              <a:rPr lang="en-US" dirty="0" smtClean="0">
                <a:solidFill>
                  <a:srgbClr val="FFFFFF"/>
                </a:solidFill>
              </a:rPr>
              <a:t>~ </a:t>
            </a:r>
            <a:r>
              <a:rPr lang="en-US" dirty="0">
                <a:solidFill>
                  <a:srgbClr val="FFFFFF"/>
                </a:solidFill>
              </a:rPr>
              <a:t>28 cm</a:t>
            </a:r>
          </a:p>
        </p:txBody>
      </p:sp>
      <p:pic>
        <p:nvPicPr>
          <p:cNvPr id="9" name="Picture 4" descr="C:\data0\MERIT\MOVIES\Animation_16014_fats.gif"/>
          <p:cNvPicPr>
            <a:picLocks noChangeAspect="1" noChangeArrowheads="1" noCrop="1"/>
          </p:cNvPicPr>
          <p:nvPr/>
        </p:nvPicPr>
        <p:blipFill>
          <a:blip r:embed="rId3"/>
          <a:srcRect/>
          <a:stretch>
            <a:fillRect/>
          </a:stretch>
        </p:blipFill>
        <p:spPr bwMode="auto">
          <a:xfrm>
            <a:off x="6305550" y="3517900"/>
            <a:ext cx="2133600" cy="2051050"/>
          </a:xfrm>
          <a:prstGeom prst="rect">
            <a:avLst/>
          </a:prstGeom>
          <a:noFill/>
          <a:ln w="9525">
            <a:noFill/>
            <a:miter lim="800000"/>
            <a:headEnd/>
            <a:tailEnd/>
          </a:ln>
        </p:spPr>
      </p:pic>
      <p:sp>
        <p:nvSpPr>
          <p:cNvPr id="10" name="Title 2"/>
          <p:cNvSpPr txBox="1">
            <a:spLocks/>
          </p:cNvSpPr>
          <p:nvPr/>
        </p:nvSpPr>
        <p:spPr>
          <a:xfrm>
            <a:off x="8521700" y="4527550"/>
            <a:ext cx="571500" cy="285750"/>
          </a:xfrm>
          <a:prstGeom prst="rect">
            <a:avLst/>
          </a:prstGeom>
        </p:spPr>
        <p:txBody>
          <a:bodyPr anchor="ctr">
            <a:normAutofit fontScale="77500" lnSpcReduction="20000"/>
          </a:bodyPr>
          <a:lstStyle/>
          <a:p>
            <a:pPr fontAlgn="auto">
              <a:spcAft>
                <a:spcPts val="0"/>
              </a:spcAft>
              <a:defRPr/>
            </a:pPr>
            <a:r>
              <a:rPr lang="en-US" dirty="0">
                <a:solidFill>
                  <a:srgbClr val="FFFFFF"/>
                </a:solidFill>
                <a:latin typeface="+mn-lt"/>
              </a:rPr>
              <a:t>1 cm</a:t>
            </a:r>
          </a:p>
        </p:txBody>
      </p:sp>
      <p:cxnSp>
        <p:nvCxnSpPr>
          <p:cNvPr id="11" name="Straight Arrow Connector 16"/>
          <p:cNvCxnSpPr>
            <a:cxnSpLocks noChangeShapeType="1"/>
          </p:cNvCxnSpPr>
          <p:nvPr/>
        </p:nvCxnSpPr>
        <p:spPr bwMode="auto">
          <a:xfrm rot="5400000">
            <a:off x="8331994" y="4623594"/>
            <a:ext cx="381000" cy="1588"/>
          </a:xfrm>
          <a:prstGeom prst="straightConnector1">
            <a:avLst/>
          </a:prstGeom>
          <a:noFill/>
          <a:ln w="9525" algn="ctr">
            <a:solidFill>
              <a:schemeClr val="bg1"/>
            </a:solidFill>
            <a:round/>
            <a:headEnd type="arrow" w="med" len="med"/>
            <a:tailEnd type="arrow" w="med" len="med"/>
          </a:ln>
        </p:spPr>
      </p:cxnSp>
      <p:pic>
        <p:nvPicPr>
          <p:cNvPr id="12" name="Picture 5" descr="MERIT"/>
          <p:cNvPicPr>
            <a:picLocks noChangeAspect="1" noChangeArrowheads="1"/>
          </p:cNvPicPr>
          <p:nvPr/>
        </p:nvPicPr>
        <p:blipFill>
          <a:blip r:embed="rId4"/>
          <a:srcRect/>
          <a:stretch>
            <a:fillRect/>
          </a:stretch>
        </p:blipFill>
        <p:spPr bwMode="auto">
          <a:xfrm>
            <a:off x="203200" y="3665111"/>
            <a:ext cx="5740814" cy="2863764"/>
          </a:xfrm>
          <a:prstGeom prst="rect">
            <a:avLst/>
          </a:prstGeom>
          <a:noFill/>
          <a:ln w="9525">
            <a:noFill/>
            <a:miter lim="800000"/>
            <a:headEnd/>
            <a:tailEnd/>
          </a:ln>
        </p:spPr>
      </p:pic>
    </p:spTree>
    <p:extLst>
      <p:ext uri="{BB962C8B-B14F-4D97-AF65-F5344CB8AC3E}">
        <p14:creationId xmlns:p14="http://schemas.microsoft.com/office/powerpoint/2010/main" val="257520676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09538"/>
            <a:ext cx="8102600" cy="931862"/>
          </a:xfrm>
        </p:spPr>
        <p:txBody>
          <a:bodyPr>
            <a:normAutofit fontScale="90000"/>
          </a:bodyPr>
          <a:lstStyle/>
          <a:p>
            <a:r>
              <a:rPr lang="en-US" sz="3600" dirty="0" err="1" smtClean="0"/>
              <a:t>TechnoIogy</a:t>
            </a:r>
            <a:r>
              <a:rPr lang="en-US" sz="3600" dirty="0" smtClean="0"/>
              <a:t> Challenges – Capture Solenoid</a:t>
            </a:r>
            <a:endParaRPr lang="en-US" dirty="0"/>
          </a:p>
        </p:txBody>
      </p:sp>
      <p:sp>
        <p:nvSpPr>
          <p:cNvPr id="3" name="Content Placeholder 2"/>
          <p:cNvSpPr>
            <a:spLocks noGrp="1"/>
          </p:cNvSpPr>
          <p:nvPr>
            <p:ph idx="1"/>
          </p:nvPr>
        </p:nvSpPr>
        <p:spPr>
          <a:xfrm>
            <a:off x="0" y="1206500"/>
            <a:ext cx="8851900" cy="5183270"/>
          </a:xfrm>
        </p:spPr>
        <p:txBody>
          <a:bodyPr>
            <a:normAutofit fontScale="92500" lnSpcReduction="10000"/>
          </a:bodyPr>
          <a:lstStyle/>
          <a:p>
            <a:r>
              <a:rPr lang="en-US" dirty="0" smtClean="0"/>
              <a:t>A Neutrino Factory and/or </a:t>
            </a:r>
            <a:r>
              <a:rPr lang="en-US" dirty="0" err="1" smtClean="0"/>
              <a:t>Muon</a:t>
            </a:r>
            <a:r>
              <a:rPr lang="en-US" dirty="0" smtClean="0"/>
              <a:t> Collider Facility requires challenging magnet design in several areas:</a:t>
            </a:r>
          </a:p>
          <a:p>
            <a:pPr lvl="1"/>
            <a:r>
              <a:rPr lang="en-US" dirty="0" smtClean="0"/>
              <a:t>Target Capture Solenoid (15-20T with large aperture) </a:t>
            </a:r>
          </a:p>
          <a:p>
            <a:pPr lvl="1"/>
            <a:endParaRPr lang="en-US" dirty="0" smtClean="0"/>
          </a:p>
          <a:p>
            <a:pPr marL="457200" lvl="1" indent="0">
              <a:buNone/>
            </a:pPr>
            <a:r>
              <a:rPr lang="en-US" dirty="0" err="1" smtClean="0"/>
              <a:t>E</a:t>
            </a:r>
            <a:r>
              <a:rPr lang="en-US" baseline="-25000" dirty="0" err="1" smtClean="0"/>
              <a:t>stored</a:t>
            </a:r>
            <a:r>
              <a:rPr lang="en-US" baseline="-25000" dirty="0" smtClean="0"/>
              <a:t> </a:t>
            </a:r>
            <a:r>
              <a:rPr lang="en-US" dirty="0" smtClean="0"/>
              <a:t>~ 3 GJ</a:t>
            </a:r>
          </a:p>
          <a:p>
            <a:pPr marL="457200" lvl="1" indent="0">
              <a:buNone/>
            </a:pPr>
            <a:endParaRPr lang="en-US" dirty="0" smtClean="0"/>
          </a:p>
          <a:p>
            <a:pPr marL="457200" lvl="1" indent="0">
              <a:buNone/>
            </a:pPr>
            <a:r>
              <a:rPr lang="en-US" dirty="0" smtClean="0"/>
              <a:t>O(10MW) resistive </a:t>
            </a:r>
            <a:br>
              <a:rPr lang="en-US" dirty="0" smtClean="0"/>
            </a:br>
            <a:r>
              <a:rPr lang="en-US" dirty="0" smtClean="0"/>
              <a:t>coil in high radiation</a:t>
            </a:r>
            <a:br>
              <a:rPr lang="en-US" dirty="0" smtClean="0"/>
            </a:br>
            <a:r>
              <a:rPr lang="en-US" dirty="0" smtClean="0"/>
              <a:t>environment</a:t>
            </a:r>
          </a:p>
          <a:p>
            <a:pPr marL="457200" lvl="1" indent="0">
              <a:buNone/>
            </a:pPr>
            <a:endParaRPr lang="en-US" dirty="0"/>
          </a:p>
          <a:p>
            <a:pPr marL="457200" lvl="1" indent="0">
              <a:buNone/>
            </a:pPr>
            <a:r>
              <a:rPr lang="en-US" dirty="0" smtClean="0"/>
              <a:t>Possible application </a:t>
            </a:r>
          </a:p>
          <a:p>
            <a:pPr marL="457200" lvl="1" indent="0">
              <a:buNone/>
            </a:pPr>
            <a:r>
              <a:rPr lang="en-US" dirty="0" smtClean="0"/>
              <a:t>for High Temperature</a:t>
            </a:r>
            <a:br>
              <a:rPr lang="en-US" dirty="0" smtClean="0"/>
            </a:br>
            <a:r>
              <a:rPr lang="en-US" dirty="0" smtClean="0"/>
              <a:t>Superconducting</a:t>
            </a:r>
            <a:br>
              <a:rPr lang="en-US" dirty="0" smtClean="0"/>
            </a:br>
            <a:r>
              <a:rPr lang="en-US" dirty="0" smtClean="0"/>
              <a:t>magnet technology</a:t>
            </a:r>
            <a:endParaRPr lang="en-US" dirty="0"/>
          </a:p>
          <a:p>
            <a:pPr marL="457200" lvl="1" indent="0">
              <a:buNone/>
            </a:pPr>
            <a:endParaRPr lang="en-US" dirty="0" smtClean="0"/>
          </a:p>
          <a:p>
            <a:pPr lvl="2"/>
            <a:endParaRPr lang="en-US" dirty="0" smtClean="0"/>
          </a:p>
          <a:p>
            <a:pPr lvl="2"/>
            <a:endParaRPr lang="en-US" dirty="0" smtClean="0"/>
          </a:p>
          <a:p>
            <a:pPr lvl="2"/>
            <a:endParaRPr lang="en-US" dirty="0"/>
          </a:p>
        </p:txBody>
      </p:sp>
      <p:sp>
        <p:nvSpPr>
          <p:cNvPr id="4" name="Date Placeholder 3"/>
          <p:cNvSpPr>
            <a:spLocks noGrp="1"/>
          </p:cNvSpPr>
          <p:nvPr>
            <p:ph type="dt" sz="half" idx="10"/>
          </p:nvPr>
        </p:nvSpPr>
        <p:spPr/>
        <p:txBody>
          <a:bodyPr/>
          <a:lstStyle/>
          <a:p>
            <a:pPr algn="r"/>
            <a:r>
              <a:rPr lang="en-US" smtClean="0"/>
              <a:t>March 7, 2014</a:t>
            </a:r>
            <a:endParaRPr lang="en-US" dirty="0"/>
          </a:p>
        </p:txBody>
      </p:sp>
      <p:sp>
        <p:nvSpPr>
          <p:cNvPr id="5" name="Footer Placeholder 4"/>
          <p:cNvSpPr>
            <a:spLocks noGrp="1"/>
          </p:cNvSpPr>
          <p:nvPr>
            <p:ph type="ftr" sz="quarter" idx="11"/>
          </p:nvPr>
        </p:nvSpPr>
        <p:spPr/>
        <p:txBody>
          <a:bodyPr/>
          <a:lstStyle/>
          <a:p>
            <a:r>
              <a:rPr lang="en-US" smtClean="0"/>
              <a:t>Cornell University:  LEPP Journal Club</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61</a:t>
            </a:fld>
            <a:endParaRPr lang="en-US" dirty="0"/>
          </a:p>
        </p:txBody>
      </p:sp>
      <p:pic>
        <p:nvPicPr>
          <p:cNvPr id="7" name="Picture 6"/>
          <p:cNvPicPr>
            <a:picLocks noChangeAspect="1"/>
          </p:cNvPicPr>
          <p:nvPr/>
        </p:nvPicPr>
        <p:blipFill>
          <a:blip r:embed="rId2"/>
          <a:stretch>
            <a:fillRect/>
          </a:stretch>
        </p:blipFill>
        <p:spPr>
          <a:xfrm>
            <a:off x="3243878" y="2641600"/>
            <a:ext cx="5900121" cy="3392570"/>
          </a:xfrm>
          <a:prstGeom prst="rect">
            <a:avLst/>
          </a:prstGeom>
        </p:spPr>
      </p:pic>
    </p:spTree>
    <p:extLst>
      <p:ext uri="{BB962C8B-B14F-4D97-AF65-F5344CB8AC3E}">
        <p14:creationId xmlns:p14="http://schemas.microsoft.com/office/powerpoint/2010/main" val="82659219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Ionization Cooling</a:t>
            </a:r>
            <a:endParaRPr lang="en-US" dirty="0"/>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62</a:t>
            </a:fld>
            <a:endParaRPr lang="en-US"/>
          </a:p>
        </p:txBody>
      </p:sp>
      <p:pic>
        <p:nvPicPr>
          <p:cNvPr id="7" name="Content Placeholder 6" descr="Screen Shot 2012-07-10 at 10.27.5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7354" t="12146" b="11598"/>
          <a:stretch/>
        </p:blipFill>
        <p:spPr>
          <a:xfrm>
            <a:off x="70156" y="1200250"/>
            <a:ext cx="9073844" cy="4743350"/>
          </a:xfrm>
        </p:spPr>
      </p:pic>
      <p:sp>
        <p:nvSpPr>
          <p:cNvPr id="3" name="Date Placeholder 2"/>
          <p:cNvSpPr>
            <a:spLocks noGrp="1"/>
          </p:cNvSpPr>
          <p:nvPr>
            <p:ph type="dt" sz="half" idx="10"/>
          </p:nvPr>
        </p:nvSpPr>
        <p:spPr/>
        <p:txBody>
          <a:bodyPr/>
          <a:lstStyle/>
          <a:p>
            <a:r>
              <a:rPr lang="en-US" smtClean="0"/>
              <a:t>March 7, 2014</a:t>
            </a:r>
            <a:endParaRPr lang="en-US"/>
          </a:p>
        </p:txBody>
      </p:sp>
      <p:sp>
        <p:nvSpPr>
          <p:cNvPr id="4" name="Rounded Rectangle 3"/>
          <p:cNvSpPr/>
          <p:nvPr/>
        </p:nvSpPr>
        <p:spPr>
          <a:xfrm>
            <a:off x="8089900" y="5651500"/>
            <a:ext cx="939800" cy="203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90"/>
                </a:solidFill>
              </a:rPr>
              <a:t>D. Kaplan</a:t>
            </a:r>
            <a:endParaRPr lang="en-US" sz="1200" dirty="0">
              <a:solidFill>
                <a:srgbClr val="000090"/>
              </a:solidFill>
            </a:endParaRPr>
          </a:p>
        </p:txBody>
      </p:sp>
    </p:spTree>
    <p:extLst>
      <p:ext uri="{BB962C8B-B14F-4D97-AF65-F5344CB8AC3E}">
        <p14:creationId xmlns:p14="http://schemas.microsoft.com/office/powerpoint/2010/main" val="11390521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itle 1"/>
          <p:cNvSpPr>
            <a:spLocks noGrp="1"/>
          </p:cNvSpPr>
          <p:nvPr>
            <p:ph type="title"/>
          </p:nvPr>
        </p:nvSpPr>
        <p:spPr>
          <a:xfrm>
            <a:off x="279400" y="-68262"/>
            <a:ext cx="7975600" cy="639762"/>
          </a:xfrm>
        </p:spPr>
        <p:txBody>
          <a:bodyPr>
            <a:normAutofit fontScale="90000"/>
          </a:bodyPr>
          <a:lstStyle/>
          <a:p>
            <a:pPr eaLnBrk="1" hangingPunct="1"/>
            <a:r>
              <a:rPr lang="en-US" dirty="0" smtClean="0"/>
              <a:t>Technology Challenges - Cooling</a:t>
            </a:r>
            <a:endParaRPr lang="en-US" sz="2800" dirty="0" smtClean="0"/>
          </a:p>
        </p:txBody>
      </p:sp>
      <p:sp>
        <p:nvSpPr>
          <p:cNvPr id="4" name="Content Placeholder 3"/>
          <p:cNvSpPr>
            <a:spLocks noGrp="1"/>
          </p:cNvSpPr>
          <p:nvPr>
            <p:ph idx="1"/>
          </p:nvPr>
        </p:nvSpPr>
        <p:spPr>
          <a:xfrm>
            <a:off x="5918200" y="1597202"/>
            <a:ext cx="3124200" cy="2428697"/>
          </a:xfrm>
        </p:spPr>
        <p:txBody>
          <a:bodyPr>
            <a:normAutofit fontScale="85000" lnSpcReduction="20000"/>
          </a:bodyPr>
          <a:lstStyle/>
          <a:p>
            <a:pPr marL="228600" indent="-228600"/>
            <a:r>
              <a:rPr lang="en-US" dirty="0"/>
              <a:t>Some components beyond state-of-art:</a:t>
            </a:r>
          </a:p>
          <a:p>
            <a:pPr lvl="1"/>
            <a:r>
              <a:rPr lang="en-US" dirty="0" smtClean="0"/>
              <a:t>Very </a:t>
            </a:r>
            <a:r>
              <a:rPr lang="en-US" dirty="0"/>
              <a:t>high field HTS solenoids </a:t>
            </a:r>
            <a:r>
              <a:rPr lang="en-US" dirty="0" smtClean="0"/>
              <a:t>(≥30 T)</a:t>
            </a:r>
            <a:endParaRPr lang="en-US" dirty="0"/>
          </a:p>
          <a:p>
            <a:pPr lvl="1"/>
            <a:r>
              <a:rPr lang="en-US" dirty="0" smtClean="0"/>
              <a:t>High </a:t>
            </a:r>
            <a:r>
              <a:rPr lang="en-US" dirty="0"/>
              <a:t>gradient RF cavities operating in </a:t>
            </a:r>
            <a:r>
              <a:rPr lang="en-US" dirty="0" smtClean="0"/>
              <a:t>multi-Tesla </a:t>
            </a:r>
            <a:r>
              <a:rPr lang="en-US" dirty="0"/>
              <a:t>fields</a:t>
            </a:r>
            <a:br>
              <a:rPr lang="en-US" dirty="0"/>
            </a:br>
            <a:endParaRPr lang="en-US" dirty="0" smtClean="0"/>
          </a:p>
          <a:p>
            <a:endParaRPr lang="en-US" dirty="0"/>
          </a:p>
        </p:txBody>
      </p:sp>
      <p:sp>
        <p:nvSpPr>
          <p:cNvPr id="16385" name="Date Placeholder 3"/>
          <p:cNvSpPr>
            <a:spLocks noGrp="1"/>
          </p:cNvSpPr>
          <p:nvPr>
            <p:ph type="dt" sz="half" idx="10"/>
          </p:nvPr>
        </p:nvSpPr>
        <p:spPr bwMode="auto">
          <a:noFill/>
          <a:ln>
            <a:miter lim="800000"/>
            <a:headEnd/>
            <a:tailEnd/>
          </a:ln>
        </p:spPr>
        <p:txBody>
          <a:bodyPr/>
          <a:lstStyle/>
          <a:p>
            <a:r>
              <a:rPr lang="en-US" smtClean="0"/>
              <a:t>March 7, 2014</a:t>
            </a:r>
            <a:endParaRPr lang="en-US" smtClean="0"/>
          </a:p>
        </p:txBody>
      </p:sp>
      <p:sp>
        <p:nvSpPr>
          <p:cNvPr id="16386" name="Footer Placeholder 4"/>
          <p:cNvSpPr>
            <a:spLocks noGrp="1"/>
          </p:cNvSpPr>
          <p:nvPr>
            <p:ph type="ftr" sz="quarter" idx="11"/>
          </p:nvPr>
        </p:nvSpPr>
        <p:spPr bwMode="auto">
          <a:noFill/>
          <a:ln>
            <a:miter lim="800000"/>
            <a:headEnd/>
            <a:tailEnd/>
          </a:ln>
        </p:spPr>
        <p:txBody>
          <a:bodyPr/>
          <a:lstStyle/>
          <a:p>
            <a:r>
              <a:rPr lang="en-US" smtClean="0"/>
              <a:t>Cornell University:  LEPP Journal Club</a:t>
            </a:r>
            <a:endParaRPr lang="en-US" smtClean="0"/>
          </a:p>
        </p:txBody>
      </p:sp>
      <p:sp>
        <p:nvSpPr>
          <p:cNvPr id="6" name="Slide Number Placeholder 5"/>
          <p:cNvSpPr>
            <a:spLocks noGrp="1"/>
          </p:cNvSpPr>
          <p:nvPr>
            <p:ph type="sldNum" sz="quarter" idx="12"/>
          </p:nvPr>
        </p:nvSpPr>
        <p:spPr/>
        <p:txBody>
          <a:bodyPr/>
          <a:lstStyle/>
          <a:p>
            <a:pPr>
              <a:defRPr/>
            </a:pPr>
            <a:fld id="{564159B6-1D9D-4F47-B7B3-C2A32A8C19CF}" type="slidenum">
              <a:rPr lang="en-US" smtClean="0"/>
              <a:pPr>
                <a:defRPr/>
              </a:pPr>
              <a:t>63</a:t>
            </a:fld>
            <a:endParaRPr lang="en-US" dirty="0"/>
          </a:p>
        </p:txBody>
      </p:sp>
      <p:sp>
        <p:nvSpPr>
          <p:cNvPr id="9" name="Rectangle 8"/>
          <p:cNvSpPr/>
          <p:nvPr/>
        </p:nvSpPr>
        <p:spPr>
          <a:xfrm>
            <a:off x="12700" y="523875"/>
            <a:ext cx="8864600" cy="830997"/>
          </a:xfrm>
          <a:prstGeom prst="rect">
            <a:avLst/>
          </a:prstGeom>
        </p:spPr>
        <p:txBody>
          <a:bodyPr wrap="square">
            <a:spAutoFit/>
          </a:bodyPr>
          <a:lstStyle/>
          <a:p>
            <a:pPr>
              <a:defRPr/>
            </a:pPr>
            <a:r>
              <a:rPr lang="en-US" sz="2400" kern="0" dirty="0" smtClean="0">
                <a:solidFill>
                  <a:srgbClr val="FFFFFF"/>
                </a:solidFill>
                <a:latin typeface="Calibri" pitchFamily="34" charset="0"/>
              </a:rPr>
              <a:t>Development </a:t>
            </a:r>
            <a:r>
              <a:rPr lang="en-US" sz="2400" kern="0" dirty="0">
                <a:solidFill>
                  <a:srgbClr val="FFFFFF"/>
                </a:solidFill>
                <a:latin typeface="Calibri" pitchFamily="34" charset="0"/>
              </a:rPr>
              <a:t>of a cooling channel design to reduce the 6D phase space by a factor of O(</a:t>
            </a:r>
            <a:r>
              <a:rPr lang="en-US" sz="2400" kern="0" dirty="0" smtClean="0">
                <a:solidFill>
                  <a:srgbClr val="FFFFFF"/>
                </a:solidFill>
                <a:latin typeface="Calibri" pitchFamily="34" charset="0"/>
              </a:rPr>
              <a:t>10</a:t>
            </a:r>
            <a:r>
              <a:rPr lang="en-US" sz="2400" kern="0" baseline="30000" dirty="0" smtClean="0">
                <a:solidFill>
                  <a:srgbClr val="FFFFFF"/>
                </a:solidFill>
                <a:latin typeface="Calibri" pitchFamily="34" charset="0"/>
              </a:rPr>
              <a:t>6</a:t>
            </a:r>
            <a:r>
              <a:rPr lang="en-US" sz="2400" kern="0" dirty="0" smtClean="0">
                <a:solidFill>
                  <a:srgbClr val="FFFFFF"/>
                </a:solidFill>
                <a:latin typeface="Calibri" pitchFamily="34" charset="0"/>
              </a:rPr>
              <a:t>)  </a:t>
            </a:r>
            <a:r>
              <a:rPr lang="en-US" sz="2400" kern="0" dirty="0" smtClean="0">
                <a:solidFill>
                  <a:srgbClr val="FFFFFF"/>
                </a:solidFill>
                <a:latin typeface="Arial"/>
                <a:cs typeface="Arial"/>
              </a:rPr>
              <a:t>→</a:t>
            </a:r>
            <a:r>
              <a:rPr lang="en-US" sz="2400" kern="0" dirty="0" smtClean="0">
                <a:solidFill>
                  <a:srgbClr val="FFFFFF"/>
                </a:solidFill>
                <a:latin typeface="Calibri" pitchFamily="34" charset="0"/>
              </a:rPr>
              <a:t> MC luminosity of </a:t>
            </a:r>
            <a:r>
              <a:rPr lang="en-US" sz="2400" kern="0" dirty="0">
                <a:solidFill>
                  <a:srgbClr val="FFFFFF"/>
                </a:solidFill>
                <a:latin typeface="Calibri" pitchFamily="34" charset="0"/>
              </a:rPr>
              <a:t>O(10</a:t>
            </a:r>
            <a:r>
              <a:rPr lang="en-US" sz="2400" kern="0" baseline="30000" dirty="0">
                <a:solidFill>
                  <a:srgbClr val="FFFFFF"/>
                </a:solidFill>
                <a:latin typeface="Calibri" pitchFamily="34" charset="0"/>
              </a:rPr>
              <a:t>34</a:t>
            </a:r>
            <a:r>
              <a:rPr lang="en-US" sz="2400" kern="0" dirty="0">
                <a:solidFill>
                  <a:srgbClr val="FFFFFF"/>
                </a:solidFill>
                <a:latin typeface="Calibri" pitchFamily="34" charset="0"/>
              </a:rPr>
              <a:t>) cm</a:t>
            </a:r>
            <a:r>
              <a:rPr lang="en-US" sz="2400" kern="0" baseline="30000" dirty="0">
                <a:solidFill>
                  <a:srgbClr val="FFFFFF"/>
                </a:solidFill>
                <a:latin typeface="Calibri" pitchFamily="34" charset="0"/>
              </a:rPr>
              <a:t>-</a:t>
            </a:r>
            <a:r>
              <a:rPr lang="en-US" sz="2400" kern="0" baseline="30000" dirty="0" smtClean="0">
                <a:solidFill>
                  <a:srgbClr val="FFFFFF"/>
                </a:solidFill>
                <a:latin typeface="Calibri" pitchFamily="34" charset="0"/>
              </a:rPr>
              <a:t>2</a:t>
            </a:r>
            <a:r>
              <a:rPr lang="en-US" sz="2400" kern="0" dirty="0" smtClean="0">
                <a:solidFill>
                  <a:srgbClr val="FFFFFF"/>
                </a:solidFill>
                <a:latin typeface="Calibri" pitchFamily="34" charset="0"/>
              </a:rPr>
              <a:t> </a:t>
            </a:r>
            <a:r>
              <a:rPr lang="en-US" sz="2400" kern="0" dirty="0">
                <a:solidFill>
                  <a:srgbClr val="FFFFFF"/>
                </a:solidFill>
                <a:latin typeface="Calibri" pitchFamily="34" charset="0"/>
              </a:rPr>
              <a:t>s</a:t>
            </a:r>
            <a:r>
              <a:rPr lang="en-US" sz="2400" kern="0" baseline="30000" dirty="0">
                <a:solidFill>
                  <a:srgbClr val="FFFFFF"/>
                </a:solidFill>
                <a:latin typeface="Calibri" pitchFamily="34" charset="0"/>
              </a:rPr>
              <a:t>-1</a:t>
            </a:r>
            <a:endParaRPr lang="en-US" sz="1100" kern="0" baseline="30000" dirty="0">
              <a:solidFill>
                <a:srgbClr val="FFFFFF"/>
              </a:solidFill>
              <a:latin typeface="Calibri" pitchFamily="34" charset="0"/>
            </a:endParaRPr>
          </a:p>
        </p:txBody>
      </p:sp>
      <p:pic>
        <p:nvPicPr>
          <p:cNvPr id="3" name="Picture 2"/>
          <p:cNvPicPr>
            <a:picLocks noChangeAspect="1"/>
          </p:cNvPicPr>
          <p:nvPr/>
        </p:nvPicPr>
        <p:blipFill>
          <a:blip r:embed="rId2"/>
          <a:stretch>
            <a:fillRect/>
          </a:stretch>
        </p:blipFill>
        <p:spPr>
          <a:xfrm>
            <a:off x="38100" y="1282699"/>
            <a:ext cx="5880100" cy="4017037"/>
          </a:xfrm>
          <a:prstGeom prst="rect">
            <a:avLst/>
          </a:prstGeom>
          <a:effectLst>
            <a:softEdge rad="50800"/>
          </a:effectLst>
        </p:spPr>
      </p:pic>
      <p:sp>
        <p:nvSpPr>
          <p:cNvPr id="16390" name="TextBox 11"/>
          <p:cNvSpPr txBox="1">
            <a:spLocks noChangeArrowheads="1"/>
          </p:cNvSpPr>
          <p:nvPr/>
        </p:nvSpPr>
        <p:spPr bwMode="auto">
          <a:xfrm>
            <a:off x="939801" y="1376363"/>
            <a:ext cx="1244600" cy="338554"/>
          </a:xfrm>
          <a:prstGeom prst="rect">
            <a:avLst/>
          </a:prstGeom>
          <a:noFill/>
          <a:ln w="9525">
            <a:noFill/>
            <a:miter lim="800000"/>
            <a:headEnd/>
            <a:tailEnd/>
          </a:ln>
        </p:spPr>
        <p:txBody>
          <a:bodyPr wrap="square">
            <a:spAutoFit/>
          </a:bodyPr>
          <a:lstStyle/>
          <a:p>
            <a:r>
              <a:rPr lang="en-US" sz="1600" dirty="0" smtClean="0">
                <a:solidFill>
                  <a:srgbClr val="00B050"/>
                </a:solidFill>
              </a:rPr>
              <a:t>R. Palmer</a:t>
            </a:r>
            <a:endParaRPr lang="en-US" sz="1600" dirty="0">
              <a:solidFill>
                <a:srgbClr val="00B050"/>
              </a:solidFill>
            </a:endParaRPr>
          </a:p>
        </p:txBody>
      </p:sp>
      <p:sp>
        <p:nvSpPr>
          <p:cNvPr id="7" name="TextBox 6"/>
          <p:cNvSpPr txBox="1"/>
          <p:nvPr/>
        </p:nvSpPr>
        <p:spPr>
          <a:xfrm>
            <a:off x="3009973" y="1549817"/>
            <a:ext cx="2158927"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err="1" smtClean="0"/>
              <a:t>Emittance</a:t>
            </a:r>
            <a:r>
              <a:rPr lang="en-US" dirty="0" smtClean="0"/>
              <a:t> Reduction</a:t>
            </a:r>
            <a:br>
              <a:rPr lang="en-US" dirty="0" smtClean="0"/>
            </a:br>
            <a:r>
              <a:rPr lang="en-US" dirty="0" smtClean="0"/>
              <a:t>via Ionization Cooling</a:t>
            </a:r>
            <a:br>
              <a:rPr lang="en-US" dirty="0" smtClean="0"/>
            </a:br>
            <a:endParaRPr lang="en-US" dirty="0" smtClean="0"/>
          </a:p>
        </p:txBody>
      </p:sp>
      <p:sp>
        <p:nvSpPr>
          <p:cNvPr id="8" name="Left Arrow 7"/>
          <p:cNvSpPr/>
          <p:nvPr/>
        </p:nvSpPr>
        <p:spPr>
          <a:xfrm>
            <a:off x="3149600" y="2667000"/>
            <a:ext cx="1866900" cy="271245"/>
          </a:xfrm>
          <a:prstGeom prst="leftArrow">
            <a:avLst/>
          </a:prstGeom>
          <a:gradFill>
            <a:gsLst>
              <a:gs pos="1000">
                <a:schemeClr val="accent2">
                  <a:lumMod val="60000"/>
                  <a:lumOff val="40000"/>
                </a:schemeClr>
              </a:gs>
              <a:gs pos="100000">
                <a:srgbClr val="FF1114"/>
              </a:gs>
              <a:gs pos="41000">
                <a:schemeClr val="accent2">
                  <a:lumMod val="60000"/>
                  <a:lumOff val="4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5956300" y="4152900"/>
            <a:ext cx="3086100" cy="2006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i="1" dirty="0">
                <a:solidFill>
                  <a:srgbClr val="000090"/>
                </a:solidFill>
              </a:rPr>
              <a:t>The program </a:t>
            </a:r>
            <a:r>
              <a:rPr lang="en-US" sz="2000" i="1" dirty="0" smtClean="0">
                <a:solidFill>
                  <a:srgbClr val="000090"/>
                </a:solidFill>
              </a:rPr>
              <a:t>targets critical </a:t>
            </a:r>
            <a:r>
              <a:rPr lang="en-US" sz="2000" i="1" dirty="0">
                <a:solidFill>
                  <a:srgbClr val="000090"/>
                </a:solidFill>
              </a:rPr>
              <a:t>magnet and cooling </a:t>
            </a:r>
            <a:r>
              <a:rPr lang="en-US" sz="2000" i="1" dirty="0" smtClean="0">
                <a:solidFill>
                  <a:srgbClr val="000090"/>
                </a:solidFill>
              </a:rPr>
              <a:t>cell technology  demonstrations within its feasibility phase.</a:t>
            </a:r>
            <a:endParaRPr lang="en-US" sz="2000" b="1" i="1" dirty="0">
              <a:solidFill>
                <a:srgbClr val="800000"/>
              </a:solidFill>
            </a:endParaRPr>
          </a:p>
        </p:txBody>
      </p:sp>
      <p:sp>
        <p:nvSpPr>
          <p:cNvPr id="13" name="Rounded Rectangle 12"/>
          <p:cNvSpPr/>
          <p:nvPr/>
        </p:nvSpPr>
        <p:spPr bwMode="auto">
          <a:xfrm>
            <a:off x="698500" y="5257800"/>
            <a:ext cx="4648200" cy="1219200"/>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chemeClr val="accent4">
                  <a:lumMod val="20000"/>
                  <a:lumOff val="80000"/>
                </a:schemeClr>
              </a:buClr>
              <a:buSzPct val="80000"/>
              <a:tabLst/>
            </a:pPr>
            <a:r>
              <a:rPr lang="en-US" sz="2000" dirty="0" smtClean="0">
                <a:solidFill>
                  <a:srgbClr val="0000FF"/>
                </a:solidFill>
                <a:latin typeface="Arial" charset="0"/>
              </a:rPr>
              <a:t>Cooling </a:t>
            </a:r>
            <a:br>
              <a:rPr lang="en-US" sz="2000" dirty="0" smtClean="0">
                <a:solidFill>
                  <a:srgbClr val="0000FF"/>
                </a:solidFill>
                <a:latin typeface="Arial" charset="0"/>
              </a:rPr>
            </a:br>
            <a:r>
              <a:rPr lang="en-US" sz="2000" dirty="0" smtClean="0">
                <a:solidFill>
                  <a:srgbClr val="0000FF"/>
                </a:solidFill>
                <a:latin typeface="Arial" charset="0"/>
              </a:rPr>
              <a:t>Channel</a:t>
            </a:r>
            <a:br>
              <a:rPr lang="en-US" sz="2000" dirty="0" smtClean="0">
                <a:solidFill>
                  <a:srgbClr val="0000FF"/>
                </a:solidFill>
                <a:latin typeface="Arial" charset="0"/>
              </a:rPr>
            </a:br>
            <a:r>
              <a:rPr lang="en-US" sz="2000" dirty="0" smtClean="0">
                <a:solidFill>
                  <a:srgbClr val="0000FF"/>
                </a:solidFill>
                <a:latin typeface="Arial" charset="0"/>
              </a:rPr>
              <a:t>Concepts</a:t>
            </a:r>
            <a:endParaRPr kumimoji="0" lang="en-US" sz="2000" b="0" i="0" u="none" strike="noStrike" cap="none" normalizeH="0" baseline="0" dirty="0" smtClean="0">
              <a:ln>
                <a:noFill/>
              </a:ln>
              <a:solidFill>
                <a:srgbClr val="0000FF"/>
              </a:solidFill>
              <a:effectLst/>
              <a:latin typeface="Arial" charset="0"/>
            </a:endParaRPr>
          </a:p>
        </p:txBody>
      </p:sp>
      <p:pic>
        <p:nvPicPr>
          <p:cNvPr id="14" name="Picture 13"/>
          <p:cNvPicPr>
            <a:picLocks noChangeAspect="1"/>
          </p:cNvPicPr>
          <p:nvPr/>
        </p:nvPicPr>
        <p:blipFill rotWithShape="1">
          <a:blip r:embed="rId3"/>
          <a:srcRect t="15571" b="21215"/>
          <a:stretch/>
        </p:blipFill>
        <p:spPr>
          <a:xfrm>
            <a:off x="3975100" y="5315712"/>
            <a:ext cx="1325134" cy="1112684"/>
          </a:xfrm>
          <a:prstGeom prst="rect">
            <a:avLst/>
          </a:prstGeom>
        </p:spPr>
      </p:pic>
      <p:pic>
        <p:nvPicPr>
          <p:cNvPr id="15" name="Picture 14"/>
          <p:cNvPicPr>
            <a:picLocks noChangeAspect="1"/>
          </p:cNvPicPr>
          <p:nvPr/>
        </p:nvPicPr>
        <p:blipFill>
          <a:blip r:embed="rId4"/>
          <a:stretch>
            <a:fillRect/>
          </a:stretch>
        </p:blipFill>
        <p:spPr>
          <a:xfrm>
            <a:off x="2070100" y="5269726"/>
            <a:ext cx="1919934" cy="1158670"/>
          </a:xfrm>
          <a:prstGeom prst="rect">
            <a:avLst/>
          </a:prstGeom>
        </p:spPr>
      </p:pic>
      <p:sp>
        <p:nvSpPr>
          <p:cNvPr id="16" name="TextBox 15"/>
          <p:cNvSpPr txBox="1"/>
          <p:nvPr/>
        </p:nvSpPr>
        <p:spPr>
          <a:xfrm>
            <a:off x="2048542" y="5257800"/>
            <a:ext cx="629199" cy="338554"/>
          </a:xfrm>
          <a:prstGeom prst="rect">
            <a:avLst/>
          </a:prstGeom>
          <a:noFill/>
        </p:spPr>
        <p:txBody>
          <a:bodyPr wrap="none" rtlCol="0">
            <a:spAutoFit/>
          </a:bodyPr>
          <a:lstStyle/>
          <a:p>
            <a:pPr algn="l"/>
            <a:r>
              <a:rPr lang="en-US" sz="1600" dirty="0" smtClean="0">
                <a:solidFill>
                  <a:schemeClr val="bg1"/>
                </a:solidFill>
              </a:rPr>
              <a:t>HCC</a:t>
            </a:r>
            <a:endParaRPr lang="en-US" sz="1600" dirty="0">
              <a:solidFill>
                <a:schemeClr val="bg1"/>
              </a:solidFill>
            </a:endParaRPr>
          </a:p>
        </p:txBody>
      </p:sp>
      <p:sp>
        <p:nvSpPr>
          <p:cNvPr id="17" name="TextBox 16"/>
          <p:cNvSpPr txBox="1"/>
          <p:nvPr/>
        </p:nvSpPr>
        <p:spPr>
          <a:xfrm>
            <a:off x="3975100" y="6096000"/>
            <a:ext cx="1359567" cy="338554"/>
          </a:xfrm>
          <a:prstGeom prst="rect">
            <a:avLst/>
          </a:prstGeom>
          <a:solidFill>
            <a:schemeClr val="bg1">
              <a:lumMod val="95000"/>
              <a:alpha val="50000"/>
            </a:schemeClr>
          </a:solidFill>
        </p:spPr>
        <p:txBody>
          <a:bodyPr wrap="none" rtlCol="0">
            <a:spAutoFit/>
          </a:bodyPr>
          <a:lstStyle/>
          <a:p>
            <a:pPr algn="l"/>
            <a:r>
              <a:rPr lang="en-US" sz="1600" dirty="0" smtClean="0">
                <a:solidFill>
                  <a:srgbClr val="000090"/>
                </a:solidFill>
              </a:rPr>
              <a:t>Guggenheim</a:t>
            </a:r>
            <a:endParaRPr lang="en-US" sz="1600" dirty="0">
              <a:solidFill>
                <a:srgbClr val="000090"/>
              </a:solidFill>
            </a:endParaRPr>
          </a:p>
        </p:txBody>
      </p:sp>
    </p:spTree>
    <p:extLst>
      <p:ext uri="{BB962C8B-B14F-4D97-AF65-F5344CB8AC3E}">
        <p14:creationId xmlns:p14="http://schemas.microsoft.com/office/powerpoint/2010/main" val="131333638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Cooling Channel 90° Sectioned 20110902.jpg"/>
          <p:cNvPicPr>
            <a:picLocks noChangeAspect="1"/>
          </p:cNvPicPr>
          <p:nvPr/>
        </p:nvPicPr>
        <p:blipFill rotWithShape="1">
          <a:blip r:embed="rId2">
            <a:extLst>
              <a:ext uri="{28A0092B-C50C-407E-A947-70E740481C1C}">
                <a14:useLocalDpi xmlns:a14="http://schemas.microsoft.com/office/drawing/2010/main" val="0"/>
              </a:ext>
            </a:extLst>
          </a:blip>
          <a:srcRect l="4479" r="3349"/>
          <a:stretch/>
        </p:blipFill>
        <p:spPr>
          <a:xfrm>
            <a:off x="2956963" y="3541066"/>
            <a:ext cx="6148937" cy="2886803"/>
          </a:xfrm>
          <a:prstGeom prst="rect">
            <a:avLst/>
          </a:prstGeom>
        </p:spPr>
      </p:pic>
      <p:sp>
        <p:nvSpPr>
          <p:cNvPr id="2" name="Title 1"/>
          <p:cNvSpPr>
            <a:spLocks noGrp="1"/>
          </p:cNvSpPr>
          <p:nvPr>
            <p:ph type="title"/>
          </p:nvPr>
        </p:nvSpPr>
        <p:spPr>
          <a:xfrm>
            <a:off x="190500" y="20638"/>
            <a:ext cx="8915400" cy="817562"/>
          </a:xfrm>
        </p:spPr>
        <p:txBody>
          <a:bodyPr>
            <a:normAutofit/>
          </a:bodyPr>
          <a:lstStyle/>
          <a:p>
            <a:r>
              <a:rPr lang="en-GB" dirty="0" smtClean="0"/>
              <a:t>Technology Challenges - Cooling</a:t>
            </a:r>
            <a:endParaRPr lang="en-GB" dirty="0"/>
          </a:p>
        </p:txBody>
      </p:sp>
      <p:sp>
        <p:nvSpPr>
          <p:cNvPr id="3" name="Content Placeholder 2"/>
          <p:cNvSpPr>
            <a:spLocks noGrp="1"/>
          </p:cNvSpPr>
          <p:nvPr>
            <p:ph idx="1"/>
          </p:nvPr>
        </p:nvSpPr>
        <p:spPr>
          <a:xfrm>
            <a:off x="25400" y="863600"/>
            <a:ext cx="8851900" cy="2677466"/>
          </a:xfrm>
        </p:spPr>
        <p:txBody>
          <a:bodyPr>
            <a:normAutofit lnSpcReduction="10000"/>
          </a:bodyPr>
          <a:lstStyle/>
          <a:p>
            <a:r>
              <a:rPr lang="en-GB" dirty="0" smtClean="0"/>
              <a:t>Tertiary production of muon beams </a:t>
            </a:r>
            <a:r>
              <a:rPr lang="en-GB" dirty="0" smtClean="0">
                <a:cs typeface="Wingdings 3" charset="2"/>
              </a:rPr>
              <a:t> </a:t>
            </a:r>
          </a:p>
          <a:p>
            <a:pPr lvl="1"/>
            <a:r>
              <a:rPr lang="en-GB" sz="2200" dirty="0" smtClean="0"/>
              <a:t>Initial beam </a:t>
            </a:r>
            <a:r>
              <a:rPr lang="en-GB" sz="2200" dirty="0" err="1" smtClean="0"/>
              <a:t>emittance</a:t>
            </a:r>
            <a:r>
              <a:rPr lang="en-GB" sz="2200" dirty="0" smtClean="0"/>
              <a:t> intrinsically large</a:t>
            </a:r>
          </a:p>
          <a:p>
            <a:pPr lvl="1"/>
            <a:r>
              <a:rPr lang="en-GB" sz="2200" dirty="0"/>
              <a:t>C</a:t>
            </a:r>
            <a:r>
              <a:rPr lang="en-GB" sz="2200" dirty="0" smtClean="0"/>
              <a:t>ooling mechanism required</a:t>
            </a:r>
            <a:r>
              <a:rPr lang="en-GB" sz="2200" dirty="0"/>
              <a:t>,</a:t>
            </a:r>
            <a:r>
              <a:rPr lang="en-GB" sz="2200" dirty="0" smtClean="0"/>
              <a:t> but no </a:t>
            </a:r>
            <a:r>
              <a:rPr lang="en-GB" sz="2200" dirty="0"/>
              <a:t/>
            </a:r>
            <a:br>
              <a:rPr lang="en-GB" sz="2200" dirty="0"/>
            </a:br>
            <a:r>
              <a:rPr lang="en-GB" sz="2200" dirty="0" smtClean="0"/>
              <a:t>radiation damping</a:t>
            </a:r>
          </a:p>
          <a:p>
            <a:r>
              <a:rPr lang="en-GB" dirty="0" err="1" smtClean="0"/>
              <a:t>Muon</a:t>
            </a:r>
            <a:r>
              <a:rPr lang="en-GB" dirty="0" smtClean="0"/>
              <a:t> Cooling </a:t>
            </a:r>
            <a:r>
              <a:rPr lang="en-GB" dirty="0" smtClean="0">
                <a:latin typeface="Wingdings 3" charset="2"/>
                <a:cs typeface="Wingdings 3" charset="2"/>
              </a:rPr>
              <a:t>a</a:t>
            </a:r>
            <a:r>
              <a:rPr lang="en-GB" dirty="0" smtClean="0">
                <a:cs typeface="Wingdings 3" charset="2"/>
              </a:rPr>
              <a:t> </a:t>
            </a:r>
            <a:r>
              <a:rPr lang="en-GB" dirty="0" smtClean="0"/>
              <a:t>Ionization Cooling </a:t>
            </a:r>
          </a:p>
          <a:p>
            <a:pPr lvl="2"/>
            <a:r>
              <a:rPr lang="en-GB" dirty="0" err="1" smtClean="0"/>
              <a:t>dE</a:t>
            </a:r>
            <a:r>
              <a:rPr lang="en-GB" dirty="0" smtClean="0"/>
              <a:t>/dx energy loss in materials</a:t>
            </a:r>
          </a:p>
          <a:p>
            <a:pPr lvl="2"/>
            <a:r>
              <a:rPr lang="en-GB" dirty="0" smtClean="0"/>
              <a:t>RF to replace </a:t>
            </a:r>
            <a:r>
              <a:rPr lang="en-GB" i="1" dirty="0" err="1" smtClean="0"/>
              <a:t>p</a:t>
            </a:r>
            <a:r>
              <a:rPr lang="en-GB" i="1" baseline="-25000" dirty="0" err="1" smtClean="0"/>
              <a:t>long</a:t>
            </a:r>
            <a:endParaRPr lang="en-GB" dirty="0" smtClean="0"/>
          </a:p>
          <a:p>
            <a:pPr lvl="1"/>
            <a:endParaRPr lang="en-GB" sz="2000" dirty="0" smtClean="0"/>
          </a:p>
        </p:txBody>
      </p:sp>
      <p:sp>
        <p:nvSpPr>
          <p:cNvPr id="8" name="Date Placeholder 7"/>
          <p:cNvSpPr>
            <a:spLocks noGrp="1"/>
          </p:cNvSpPr>
          <p:nvPr>
            <p:ph type="dt" sz="half" idx="10"/>
          </p:nvPr>
        </p:nvSpPr>
        <p:spPr/>
        <p:txBody>
          <a:bodyPr/>
          <a:lstStyle/>
          <a:p>
            <a:r>
              <a:rPr lang="en-US" smtClean="0"/>
              <a:t>March 7, 2014</a:t>
            </a:r>
            <a:endParaRPr lang="en-US" dirty="0"/>
          </a:p>
        </p:txBody>
      </p:sp>
      <p:sp>
        <p:nvSpPr>
          <p:cNvPr id="4" name="Footer Placeholder 3"/>
          <p:cNvSpPr>
            <a:spLocks noGrp="1"/>
          </p:cNvSpPr>
          <p:nvPr>
            <p:ph type="ftr" sz="quarter" idx="11"/>
          </p:nvPr>
        </p:nvSpPr>
        <p:spPr/>
        <p:txBody>
          <a:bodyPr/>
          <a:lstStyle/>
          <a:p>
            <a:pPr>
              <a:defRPr/>
            </a:pPr>
            <a:r>
              <a:rPr lang="en-US" smtClean="0"/>
              <a:t>Cornell University:  LEPP Journal Club</a:t>
            </a:r>
            <a:endParaRPr lang="en-US"/>
          </a:p>
        </p:txBody>
      </p:sp>
      <p:sp>
        <p:nvSpPr>
          <p:cNvPr id="5" name="Slide Number Placeholder 4"/>
          <p:cNvSpPr>
            <a:spLocks noGrp="1"/>
          </p:cNvSpPr>
          <p:nvPr>
            <p:ph type="sldNum" sz="quarter" idx="12"/>
          </p:nvPr>
        </p:nvSpPr>
        <p:spPr/>
        <p:txBody>
          <a:bodyPr/>
          <a:lstStyle/>
          <a:p>
            <a:fld id="{D28F90D6-1EEB-E249-9A68-6B55C19F01CF}" type="slidenum">
              <a:rPr lang="en-US" smtClean="0"/>
              <a:pPr/>
              <a:t>64</a:t>
            </a:fld>
            <a:endParaRPr lang="en-US"/>
          </a:p>
        </p:txBody>
      </p:sp>
      <p:sp>
        <p:nvSpPr>
          <p:cNvPr id="7" name="Rectangle 6"/>
          <p:cNvSpPr/>
          <p:nvPr/>
        </p:nvSpPr>
        <p:spPr>
          <a:xfrm rot="20806502">
            <a:off x="3023203" y="3722577"/>
            <a:ext cx="1915887" cy="923318"/>
          </a:xfrm>
          <a:prstGeom prst="rect">
            <a:avLst/>
          </a:prstGeom>
          <a:noFill/>
        </p:spPr>
        <p:txBody>
          <a:bodyPr wrap="none" lIns="91429" tIns="45714" rIns="91429" bIns="45714">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MICE</a:t>
            </a:r>
          </a:p>
        </p:txBody>
      </p:sp>
      <p:grpSp>
        <p:nvGrpSpPr>
          <p:cNvPr id="19" name="Group 18"/>
          <p:cNvGrpSpPr/>
          <p:nvPr/>
        </p:nvGrpSpPr>
        <p:grpSpPr>
          <a:xfrm>
            <a:off x="4394200" y="4520763"/>
            <a:ext cx="3771901" cy="1979831"/>
            <a:chOff x="8129139" y="4976594"/>
            <a:chExt cx="3243181" cy="1979831"/>
          </a:xfrm>
        </p:grpSpPr>
        <p:cxnSp>
          <p:nvCxnSpPr>
            <p:cNvPr id="10" name="Straight Arrow Connector 9"/>
            <p:cNvCxnSpPr>
              <a:stCxn id="15" idx="0"/>
            </p:cNvCxnSpPr>
            <p:nvPr/>
          </p:nvCxnSpPr>
          <p:spPr>
            <a:xfrm flipV="1">
              <a:off x="10087279" y="4976594"/>
              <a:ext cx="1285041" cy="1333500"/>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5" idx="0"/>
            </p:cNvCxnSpPr>
            <p:nvPr/>
          </p:nvCxnSpPr>
          <p:spPr>
            <a:xfrm flipH="1" flipV="1">
              <a:off x="8129139" y="5933301"/>
              <a:ext cx="1958140" cy="376793"/>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302167" y="6310094"/>
              <a:ext cx="1570224" cy="646331"/>
            </a:xfrm>
            <a:prstGeom prst="rect">
              <a:avLst/>
            </a:prstGeom>
            <a:noFill/>
          </p:spPr>
          <p:txBody>
            <a:bodyPr wrap="none" rtlCol="0">
              <a:spAutoFit/>
            </a:bodyPr>
            <a:lstStyle/>
            <a:p>
              <a:pPr algn="ctr"/>
              <a:r>
                <a:rPr lang="en-US" dirty="0" smtClean="0">
                  <a:solidFill>
                    <a:schemeClr val="bg2">
                      <a:lumMod val="25000"/>
                    </a:schemeClr>
                  </a:solidFill>
                </a:rPr>
                <a:t>Spectrometer</a:t>
              </a:r>
              <a:br>
                <a:rPr lang="en-US" dirty="0" smtClean="0">
                  <a:solidFill>
                    <a:schemeClr val="bg2">
                      <a:lumMod val="25000"/>
                    </a:schemeClr>
                  </a:solidFill>
                </a:rPr>
              </a:br>
              <a:r>
                <a:rPr lang="en-US" dirty="0" smtClean="0">
                  <a:solidFill>
                    <a:schemeClr val="bg2">
                      <a:lumMod val="25000"/>
                    </a:schemeClr>
                  </a:solidFill>
                </a:rPr>
                <a:t>Solenoids</a:t>
              </a:r>
              <a:endParaRPr lang="en-US" dirty="0">
                <a:solidFill>
                  <a:schemeClr val="bg2">
                    <a:lumMod val="25000"/>
                  </a:schemeClr>
                </a:solidFill>
              </a:endParaRPr>
            </a:p>
          </p:txBody>
        </p:sp>
      </p:grpSp>
      <p:grpSp>
        <p:nvGrpSpPr>
          <p:cNvPr id="20" name="Group 19"/>
          <p:cNvGrpSpPr/>
          <p:nvPr/>
        </p:nvGrpSpPr>
        <p:grpSpPr>
          <a:xfrm>
            <a:off x="5882640" y="5003800"/>
            <a:ext cx="3106188" cy="1511300"/>
            <a:chOff x="5730240" y="4851400"/>
            <a:chExt cx="3106188" cy="1511300"/>
          </a:xfrm>
        </p:grpSpPr>
        <p:cxnSp>
          <p:nvCxnSpPr>
            <p:cNvPr id="21" name="Straight Arrow Connector 20"/>
            <p:cNvCxnSpPr>
              <a:stCxn id="23" idx="1"/>
            </p:cNvCxnSpPr>
            <p:nvPr/>
          </p:nvCxnSpPr>
          <p:spPr>
            <a:xfrm flipH="1" flipV="1">
              <a:off x="6718300" y="4851400"/>
              <a:ext cx="650471" cy="1049635"/>
            </a:xfrm>
            <a:prstGeom prst="straightConnector1">
              <a:avLst/>
            </a:prstGeom>
            <a:ln>
              <a:solidFill>
                <a:srgbClr val="FF1114"/>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5730240" y="5041900"/>
              <a:ext cx="1638531" cy="859136"/>
            </a:xfrm>
            <a:prstGeom prst="straightConnector1">
              <a:avLst/>
            </a:prstGeom>
            <a:ln>
              <a:solidFill>
                <a:srgbClr val="FF1114"/>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368771" y="5439370"/>
              <a:ext cx="1467657" cy="923330"/>
            </a:xfrm>
            <a:prstGeom prst="rect">
              <a:avLst/>
            </a:prstGeom>
            <a:noFill/>
          </p:spPr>
          <p:txBody>
            <a:bodyPr wrap="none" rtlCol="0">
              <a:spAutoFit/>
            </a:bodyPr>
            <a:lstStyle/>
            <a:p>
              <a:pPr algn="ctr"/>
              <a:r>
                <a:rPr lang="en-US" dirty="0" smtClean="0">
                  <a:solidFill>
                    <a:srgbClr val="FF0000"/>
                  </a:solidFill>
                </a:rPr>
                <a:t>RF-Coupling</a:t>
              </a:r>
              <a:br>
                <a:rPr lang="en-US" dirty="0" smtClean="0">
                  <a:solidFill>
                    <a:srgbClr val="FF0000"/>
                  </a:solidFill>
                </a:rPr>
              </a:br>
              <a:r>
                <a:rPr lang="en-US" dirty="0" smtClean="0">
                  <a:solidFill>
                    <a:srgbClr val="FF0000"/>
                  </a:solidFill>
                </a:rPr>
                <a:t>Coil (RFCC) </a:t>
              </a:r>
              <a:br>
                <a:rPr lang="en-US" dirty="0" smtClean="0">
                  <a:solidFill>
                    <a:srgbClr val="FF0000"/>
                  </a:solidFill>
                </a:rPr>
              </a:br>
              <a:r>
                <a:rPr lang="en-US" dirty="0" smtClean="0">
                  <a:solidFill>
                    <a:srgbClr val="FF0000"/>
                  </a:solidFill>
                </a:rPr>
                <a:t>Units</a:t>
              </a:r>
              <a:endParaRPr lang="en-US" dirty="0">
                <a:solidFill>
                  <a:srgbClr val="FF0000"/>
                </a:solidFill>
              </a:endParaRPr>
            </a:p>
          </p:txBody>
        </p:sp>
      </p:grpSp>
      <p:sp>
        <p:nvSpPr>
          <p:cNvPr id="36" name="TextBox 35"/>
          <p:cNvSpPr txBox="1"/>
          <p:nvPr/>
        </p:nvSpPr>
        <p:spPr>
          <a:xfrm>
            <a:off x="50800" y="3898900"/>
            <a:ext cx="2973440" cy="2215991"/>
          </a:xfrm>
          <a:prstGeom prst="rect">
            <a:avLst/>
          </a:prstGeom>
          <a:noFill/>
        </p:spPr>
        <p:txBody>
          <a:bodyPr wrap="none" rtlCol="0">
            <a:spAutoFit/>
          </a:bodyPr>
          <a:lstStyle/>
          <a:p>
            <a:pPr marL="0" lvl="1"/>
            <a:r>
              <a:rPr lang="en-GB" sz="2400" dirty="0">
                <a:solidFill>
                  <a:srgbClr val="FFFFFF"/>
                </a:solidFill>
              </a:rPr>
              <a:t>The </a:t>
            </a:r>
            <a:r>
              <a:rPr lang="en-GB" sz="2400" dirty="0" err="1">
                <a:solidFill>
                  <a:srgbClr val="FFFFFF"/>
                </a:solidFill>
              </a:rPr>
              <a:t>Muon</a:t>
            </a:r>
            <a:r>
              <a:rPr lang="en-GB" sz="2400" dirty="0">
                <a:solidFill>
                  <a:srgbClr val="FFFFFF"/>
                </a:solidFill>
              </a:rPr>
              <a:t> Ionization </a:t>
            </a:r>
            <a:br>
              <a:rPr lang="en-GB" sz="2400" dirty="0">
                <a:solidFill>
                  <a:srgbClr val="FFFFFF"/>
                </a:solidFill>
              </a:rPr>
            </a:br>
            <a:r>
              <a:rPr lang="en-GB" sz="2400" dirty="0">
                <a:solidFill>
                  <a:srgbClr val="FFFFFF"/>
                </a:solidFill>
              </a:rPr>
              <a:t>Cooling Experiment: </a:t>
            </a:r>
            <a:br>
              <a:rPr lang="en-GB" sz="2400" dirty="0">
                <a:solidFill>
                  <a:srgbClr val="FFFFFF"/>
                </a:solidFill>
              </a:rPr>
            </a:br>
            <a:r>
              <a:rPr lang="en-GB" sz="2400" dirty="0">
                <a:solidFill>
                  <a:srgbClr val="FFFFFF"/>
                </a:solidFill>
              </a:rPr>
              <a:t>Demonstrate the </a:t>
            </a:r>
            <a:br>
              <a:rPr lang="en-GB" sz="2400" dirty="0">
                <a:solidFill>
                  <a:srgbClr val="FFFFFF"/>
                </a:solidFill>
              </a:rPr>
            </a:br>
            <a:r>
              <a:rPr lang="en-GB" sz="2400" dirty="0">
                <a:solidFill>
                  <a:srgbClr val="FFFFFF"/>
                </a:solidFill>
              </a:rPr>
              <a:t>method and validate</a:t>
            </a:r>
            <a:br>
              <a:rPr lang="en-GB" sz="2400" dirty="0">
                <a:solidFill>
                  <a:srgbClr val="FFFFFF"/>
                </a:solidFill>
              </a:rPr>
            </a:br>
            <a:r>
              <a:rPr lang="en-GB" sz="2400" dirty="0">
                <a:solidFill>
                  <a:srgbClr val="FFFFFF"/>
                </a:solidFill>
              </a:rPr>
              <a:t>our simulations</a:t>
            </a:r>
          </a:p>
          <a:p>
            <a:endParaRPr lang="en-US" dirty="0"/>
          </a:p>
        </p:txBody>
      </p:sp>
      <p:pic>
        <p:nvPicPr>
          <p:cNvPr id="1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b="967"/>
          <a:stretch/>
        </p:blipFill>
        <p:spPr>
          <a:xfrm>
            <a:off x="6047972" y="824505"/>
            <a:ext cx="2908133" cy="2872189"/>
          </a:xfrm>
          <a:prstGeom prst="rect">
            <a:avLst/>
          </a:prstGeom>
        </p:spPr>
      </p:pic>
      <p:cxnSp>
        <p:nvCxnSpPr>
          <p:cNvPr id="9" name="Straight Arrow Connector 8"/>
          <p:cNvCxnSpPr/>
          <p:nvPr/>
        </p:nvCxnSpPr>
        <p:spPr>
          <a:xfrm flipH="1" flipV="1">
            <a:off x="8178801" y="2235200"/>
            <a:ext cx="190500" cy="228556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968991" y="2818963"/>
            <a:ext cx="2288983" cy="923330"/>
          </a:xfrm>
          <a:prstGeom prst="rect">
            <a:avLst/>
          </a:prstGeom>
          <a:noFill/>
        </p:spPr>
        <p:txBody>
          <a:bodyPr wrap="none" rtlCol="0">
            <a:spAutoFit/>
          </a:bodyPr>
          <a:lstStyle/>
          <a:p>
            <a:pPr algn="ctr"/>
            <a:r>
              <a:rPr lang="en-US" dirty="0" smtClean="0">
                <a:solidFill>
                  <a:srgbClr val="FFFF00"/>
                </a:solidFill>
              </a:rPr>
              <a:t>First SS delivered</a:t>
            </a:r>
            <a:br>
              <a:rPr lang="en-US" dirty="0" smtClean="0">
                <a:solidFill>
                  <a:srgbClr val="FFFF00"/>
                </a:solidFill>
              </a:rPr>
            </a:br>
            <a:r>
              <a:rPr lang="en-US" dirty="0" smtClean="0">
                <a:solidFill>
                  <a:srgbClr val="FFFF00"/>
                </a:solidFill>
              </a:rPr>
              <a:t>to RAL for Step IV</a:t>
            </a:r>
            <a:br>
              <a:rPr lang="en-US" dirty="0" smtClean="0">
                <a:solidFill>
                  <a:srgbClr val="FFFF00"/>
                </a:solidFill>
              </a:rPr>
            </a:br>
            <a:r>
              <a:rPr lang="en-US" dirty="0" smtClean="0">
                <a:solidFill>
                  <a:srgbClr val="FFFF00"/>
                </a:solidFill>
              </a:rPr>
              <a:t>Experiments in 2015</a:t>
            </a:r>
            <a:endParaRPr lang="en-US" dirty="0">
              <a:solidFill>
                <a:srgbClr val="FFFF00"/>
              </a:solidFill>
            </a:endParaRPr>
          </a:p>
        </p:txBody>
      </p:sp>
    </p:spTree>
    <p:extLst>
      <p:ext uri="{BB962C8B-B14F-4D97-AF65-F5344CB8AC3E}">
        <p14:creationId xmlns:p14="http://schemas.microsoft.com/office/powerpoint/2010/main" val="3137616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the R&amp;D Program</a:t>
            </a:r>
            <a:endParaRPr lang="en-US"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65</a:t>
            </a:fld>
            <a:endParaRPr lang="en-US"/>
          </a:p>
        </p:txBody>
      </p:sp>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880533"/>
            <a:ext cx="54038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457200" y="2601917"/>
            <a:ext cx="3163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rgbClr val="FFFF00"/>
                </a:solidFill>
              </a:rPr>
              <a:t>Compressor + refrigerator room</a:t>
            </a:r>
          </a:p>
        </p:txBody>
      </p:sp>
      <p:sp>
        <p:nvSpPr>
          <p:cNvPr id="10" name="TextBox 10"/>
          <p:cNvSpPr txBox="1">
            <a:spLocks noChangeArrowheads="1"/>
          </p:cNvSpPr>
          <p:nvPr/>
        </p:nvSpPr>
        <p:spPr bwMode="auto">
          <a:xfrm>
            <a:off x="3715526" y="1270000"/>
            <a:ext cx="15659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rgbClr val="FFFF00"/>
                </a:solidFill>
              </a:rPr>
              <a:t>Entrance of </a:t>
            </a:r>
            <a:r>
              <a:rPr lang="en-US" dirty="0" smtClean="0">
                <a:solidFill>
                  <a:srgbClr val="FFFF00"/>
                </a:solidFill>
              </a:rPr>
              <a:t/>
            </a:r>
            <a:br>
              <a:rPr lang="en-US" dirty="0" smtClean="0">
                <a:solidFill>
                  <a:srgbClr val="FFFF00"/>
                </a:solidFill>
              </a:rPr>
            </a:br>
            <a:r>
              <a:rPr lang="en-US" dirty="0" smtClean="0">
                <a:solidFill>
                  <a:srgbClr val="FFFF00"/>
                </a:solidFill>
              </a:rPr>
              <a:t>MTA</a:t>
            </a:r>
            <a:r>
              <a:rPr lang="en-US" dirty="0">
                <a:solidFill>
                  <a:srgbClr val="FFFF00"/>
                </a:solidFill>
              </a:rPr>
              <a:t> </a:t>
            </a:r>
            <a:r>
              <a:rPr lang="en-US" dirty="0" smtClean="0">
                <a:solidFill>
                  <a:srgbClr val="FFFF00"/>
                </a:solidFill>
              </a:rPr>
              <a:t>exp</a:t>
            </a:r>
            <a:r>
              <a:rPr lang="en-US" dirty="0">
                <a:solidFill>
                  <a:srgbClr val="FFFF00"/>
                </a:solidFill>
              </a:rPr>
              <a:t>. hall</a:t>
            </a:r>
          </a:p>
        </p:txBody>
      </p:sp>
      <p:cxnSp>
        <p:nvCxnSpPr>
          <p:cNvPr id="11" name="Straight Arrow Connector 10"/>
          <p:cNvCxnSpPr/>
          <p:nvPr/>
        </p:nvCxnSpPr>
        <p:spPr>
          <a:xfrm rot="5400000">
            <a:off x="3661041" y="1933846"/>
            <a:ext cx="293687" cy="1397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47302" y="880533"/>
            <a:ext cx="3627493" cy="5847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29" tIns="45714" rIns="91429" bIns="45714">
            <a:spAutoFit/>
          </a:bodyPr>
          <a:lstStyle/>
          <a:p>
            <a:pPr algn="ctr" defTabSz="457200" fontAlgn="auto">
              <a:spcBef>
                <a:spcPts val="0"/>
              </a:spcBef>
              <a:spcAft>
                <a:spcPts val="0"/>
              </a:spcAft>
              <a:buClrTx/>
              <a:buSzTx/>
              <a:buFontTx/>
              <a:buNone/>
            </a:pPr>
            <a:r>
              <a:rPr lang="en-US" sz="3200" b="1" dirty="0" err="1" smtClean="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MuCool</a:t>
            </a:r>
            <a:r>
              <a:rPr lang="en-US" sz="3200" b="1" dirty="0" smtClean="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 Test Area</a:t>
            </a:r>
            <a:endParaRPr lang="en-US" sz="32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endParaRPr>
          </a:p>
        </p:txBody>
      </p:sp>
      <p:pic>
        <p:nvPicPr>
          <p:cNvPr id="28" name="Picture 27" descr="forMark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09" y="3221642"/>
            <a:ext cx="5029200" cy="3252083"/>
          </a:xfrm>
          <a:prstGeom prst="rect">
            <a:avLst/>
          </a:prstGeom>
        </p:spPr>
      </p:pic>
      <p:sp>
        <p:nvSpPr>
          <p:cNvPr id="29" name="TextBox 28"/>
          <p:cNvSpPr txBox="1"/>
          <p:nvPr/>
        </p:nvSpPr>
        <p:spPr>
          <a:xfrm>
            <a:off x="184398" y="3262134"/>
            <a:ext cx="1410212" cy="461665"/>
          </a:xfrm>
          <a:prstGeom prst="rect">
            <a:avLst/>
          </a:prstGeom>
          <a:solidFill>
            <a:schemeClr val="bg1"/>
          </a:solidFill>
        </p:spPr>
        <p:txBody>
          <a:bodyPr wrap="none" rtlCol="0">
            <a:spAutoFit/>
          </a:bodyPr>
          <a:lstStyle/>
          <a:p>
            <a:r>
              <a:rPr lang="en-US" sz="2400" dirty="0" smtClean="0">
                <a:solidFill>
                  <a:schemeClr val="tx2"/>
                </a:solidFill>
              </a:rPr>
              <a:t>MTA </a:t>
            </a:r>
            <a:r>
              <a:rPr lang="en-US" sz="2400" dirty="0">
                <a:solidFill>
                  <a:schemeClr val="tx2"/>
                </a:solidFill>
              </a:rPr>
              <a:t>H</a:t>
            </a:r>
            <a:r>
              <a:rPr lang="en-US" sz="2400" dirty="0" smtClean="0">
                <a:solidFill>
                  <a:schemeClr val="tx2"/>
                </a:solidFill>
              </a:rPr>
              <a:t>all</a:t>
            </a:r>
            <a:endParaRPr lang="en-US" sz="2400" dirty="0">
              <a:solidFill>
                <a:schemeClr val="tx2"/>
              </a:solidFill>
            </a:endParaRPr>
          </a:p>
        </p:txBody>
      </p:sp>
      <p:sp>
        <p:nvSpPr>
          <p:cNvPr id="32" name="TextBox 31"/>
          <p:cNvSpPr txBox="1"/>
          <p:nvPr/>
        </p:nvSpPr>
        <p:spPr>
          <a:xfrm>
            <a:off x="138383" y="4312908"/>
            <a:ext cx="1460155" cy="338554"/>
          </a:xfrm>
          <a:prstGeom prst="rect">
            <a:avLst/>
          </a:prstGeom>
          <a:solidFill>
            <a:srgbClr val="FFFFFF"/>
          </a:solidFill>
        </p:spPr>
        <p:txBody>
          <a:bodyPr wrap="none" rtlCol="0">
            <a:spAutoFit/>
          </a:bodyPr>
          <a:lstStyle/>
          <a:p>
            <a:r>
              <a:rPr lang="en-US" sz="1600" dirty="0" smtClean="0">
                <a:solidFill>
                  <a:schemeClr val="tx2"/>
                </a:solidFill>
              </a:rPr>
              <a:t>201 MHz cavity</a:t>
            </a:r>
            <a:endParaRPr lang="en-US" sz="1600" dirty="0">
              <a:solidFill>
                <a:schemeClr val="tx2"/>
              </a:solidFill>
            </a:endParaRPr>
          </a:p>
        </p:txBody>
      </p:sp>
      <p:sp>
        <p:nvSpPr>
          <p:cNvPr id="33" name="TextBox 32"/>
          <p:cNvSpPr txBox="1"/>
          <p:nvPr/>
        </p:nvSpPr>
        <p:spPr>
          <a:xfrm>
            <a:off x="1705243" y="4829778"/>
            <a:ext cx="1072128" cy="338554"/>
          </a:xfrm>
          <a:prstGeom prst="rect">
            <a:avLst/>
          </a:prstGeom>
          <a:noFill/>
        </p:spPr>
        <p:txBody>
          <a:bodyPr wrap="none" rtlCol="0">
            <a:spAutoFit/>
          </a:bodyPr>
          <a:lstStyle/>
          <a:p>
            <a:r>
              <a:rPr lang="en-US" sz="1600" dirty="0" smtClean="0">
                <a:solidFill>
                  <a:srgbClr val="FFFF00"/>
                </a:solidFill>
              </a:rPr>
              <a:t>SC magnet</a:t>
            </a:r>
            <a:endParaRPr lang="en-US" sz="1600" dirty="0">
              <a:solidFill>
                <a:srgbClr val="FFFF00"/>
              </a:solidFill>
            </a:endParaRPr>
          </a:p>
        </p:txBody>
      </p:sp>
      <p:sp>
        <p:nvSpPr>
          <p:cNvPr id="34" name="TextBox 33"/>
          <p:cNvSpPr txBox="1"/>
          <p:nvPr/>
        </p:nvSpPr>
        <p:spPr>
          <a:xfrm>
            <a:off x="3555909" y="4769099"/>
            <a:ext cx="1656089" cy="338554"/>
          </a:xfrm>
          <a:prstGeom prst="rect">
            <a:avLst/>
          </a:prstGeom>
          <a:solidFill>
            <a:srgbClr val="FFFFFF"/>
          </a:solidFill>
        </p:spPr>
        <p:txBody>
          <a:bodyPr wrap="none" rtlCol="0">
            <a:spAutoFit/>
          </a:bodyPr>
          <a:lstStyle/>
          <a:p>
            <a:r>
              <a:rPr lang="en-US" sz="1600" dirty="0" smtClean="0">
                <a:solidFill>
                  <a:srgbClr val="FF0000"/>
                </a:solidFill>
              </a:rPr>
              <a:t>400 MeV H</a:t>
            </a:r>
            <a:r>
              <a:rPr lang="en-US" sz="1600" baseline="30000" dirty="0" smtClean="0">
                <a:solidFill>
                  <a:srgbClr val="FF0000"/>
                </a:solidFill>
              </a:rPr>
              <a:t>- </a:t>
            </a:r>
            <a:r>
              <a:rPr lang="en-US" sz="1600" dirty="0" smtClean="0">
                <a:solidFill>
                  <a:srgbClr val="FF0000"/>
                </a:solidFill>
              </a:rPr>
              <a:t>beam</a:t>
            </a:r>
            <a:endParaRPr lang="en-US" sz="1600" baseline="30000" dirty="0">
              <a:solidFill>
                <a:srgbClr val="FF0000"/>
              </a:solidFill>
            </a:endParaRPr>
          </a:p>
        </p:txBody>
      </p:sp>
      <p:cxnSp>
        <p:nvCxnSpPr>
          <p:cNvPr id="35" name="Straight Arrow Connector 34"/>
          <p:cNvCxnSpPr/>
          <p:nvPr/>
        </p:nvCxnSpPr>
        <p:spPr>
          <a:xfrm flipH="1">
            <a:off x="4223435" y="5168332"/>
            <a:ext cx="600488" cy="4571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6" name="Picture 35" descr="forMark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834" y="4108473"/>
            <a:ext cx="3732265" cy="2355827"/>
          </a:xfrm>
          <a:prstGeom prst="rect">
            <a:avLst/>
          </a:prstGeom>
        </p:spPr>
      </p:pic>
      <p:pic>
        <p:nvPicPr>
          <p:cNvPr id="37" name="Picture 36" descr="forMark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825" y="2336800"/>
            <a:ext cx="2517380" cy="2282425"/>
          </a:xfrm>
          <a:prstGeom prst="rect">
            <a:avLst/>
          </a:prstGeom>
        </p:spPr>
      </p:pic>
      <p:sp>
        <p:nvSpPr>
          <p:cNvPr id="38" name="TextBox 37"/>
          <p:cNvSpPr txBox="1"/>
          <p:nvPr/>
        </p:nvSpPr>
        <p:spPr>
          <a:xfrm>
            <a:off x="5919799" y="2611711"/>
            <a:ext cx="1005904" cy="584776"/>
          </a:xfrm>
          <a:prstGeom prst="rect">
            <a:avLst/>
          </a:prstGeom>
          <a:noFill/>
        </p:spPr>
        <p:txBody>
          <a:bodyPr wrap="none" rtlCol="0">
            <a:spAutoFit/>
          </a:bodyPr>
          <a:lstStyle/>
          <a:p>
            <a:r>
              <a:rPr lang="en-US" sz="1600" dirty="0" smtClean="0">
                <a:solidFill>
                  <a:srgbClr val="000090"/>
                </a:solidFill>
              </a:rPr>
              <a:t>400 MeV </a:t>
            </a:r>
          </a:p>
          <a:p>
            <a:r>
              <a:rPr lang="en-US" sz="1600" dirty="0" smtClean="0">
                <a:solidFill>
                  <a:srgbClr val="000090"/>
                </a:solidFill>
              </a:rPr>
              <a:t>H</a:t>
            </a:r>
            <a:r>
              <a:rPr lang="en-US" sz="1600" baseline="30000" dirty="0" smtClean="0">
                <a:solidFill>
                  <a:srgbClr val="000090"/>
                </a:solidFill>
              </a:rPr>
              <a:t>-</a:t>
            </a:r>
            <a:r>
              <a:rPr lang="en-US" sz="1600" dirty="0" smtClean="0">
                <a:solidFill>
                  <a:srgbClr val="000090"/>
                </a:solidFill>
              </a:rPr>
              <a:t> Beam</a:t>
            </a:r>
            <a:endParaRPr lang="en-US" sz="1600" dirty="0">
              <a:solidFill>
                <a:srgbClr val="000090"/>
              </a:solidFill>
            </a:endParaRPr>
          </a:p>
        </p:txBody>
      </p:sp>
      <p:sp>
        <p:nvSpPr>
          <p:cNvPr id="40" name="TextBox 39"/>
          <p:cNvSpPr txBox="1"/>
          <p:nvPr/>
        </p:nvSpPr>
        <p:spPr>
          <a:xfrm>
            <a:off x="5652237" y="4160931"/>
            <a:ext cx="1815020" cy="338554"/>
          </a:xfrm>
          <a:prstGeom prst="rect">
            <a:avLst/>
          </a:prstGeom>
          <a:solidFill>
            <a:schemeClr val="accent2">
              <a:lumMod val="20000"/>
              <a:lumOff val="80000"/>
            </a:schemeClr>
          </a:solidFill>
          <a:ln>
            <a:noFill/>
          </a:ln>
        </p:spPr>
        <p:txBody>
          <a:bodyPr wrap="none" rtlCol="0">
            <a:spAutoFit/>
          </a:bodyPr>
          <a:lstStyle/>
          <a:p>
            <a:r>
              <a:rPr lang="en-US" sz="1600" dirty="0" smtClean="0">
                <a:solidFill>
                  <a:srgbClr val="000090"/>
                </a:solidFill>
              </a:rPr>
              <a:t>Gas-Filled RF cell</a:t>
            </a:r>
            <a:endParaRPr lang="en-US" sz="1600" dirty="0">
              <a:solidFill>
                <a:srgbClr val="000090"/>
              </a:solidFill>
            </a:endParaRPr>
          </a:p>
        </p:txBody>
      </p:sp>
      <p:pic>
        <p:nvPicPr>
          <p:cNvPr id="41" name="Picture 40"/>
          <p:cNvPicPr>
            <a:picLocks noChangeAspect="1"/>
          </p:cNvPicPr>
          <p:nvPr/>
        </p:nvPicPr>
        <p:blipFill>
          <a:blip r:embed="rId6"/>
          <a:stretch>
            <a:fillRect/>
          </a:stretch>
        </p:blipFill>
        <p:spPr>
          <a:xfrm>
            <a:off x="5336995" y="880533"/>
            <a:ext cx="2286000" cy="1649767"/>
          </a:xfrm>
          <a:prstGeom prst="rect">
            <a:avLst/>
          </a:prstGeom>
        </p:spPr>
      </p:pic>
      <p:pic>
        <p:nvPicPr>
          <p:cNvPr id="42" name="Picture 41" descr="Scr_15-28-29_ca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1322" y="1976420"/>
            <a:ext cx="1972678" cy="1232923"/>
          </a:xfrm>
          <a:prstGeom prst="rect">
            <a:avLst/>
          </a:prstGeom>
        </p:spPr>
      </p:pic>
      <p:sp>
        <p:nvSpPr>
          <p:cNvPr id="43" name="TextBox 42"/>
          <p:cNvSpPr txBox="1"/>
          <p:nvPr/>
        </p:nvSpPr>
        <p:spPr>
          <a:xfrm>
            <a:off x="7467257" y="2703012"/>
            <a:ext cx="1708095" cy="307777"/>
          </a:xfrm>
          <a:prstGeom prst="rect">
            <a:avLst/>
          </a:prstGeom>
          <a:noFill/>
        </p:spPr>
        <p:txBody>
          <a:bodyPr wrap="none" rtlCol="0">
            <a:spAutoFit/>
          </a:bodyPr>
          <a:lstStyle/>
          <a:p>
            <a:r>
              <a:rPr lang="en-US" sz="1400" dirty="0" smtClean="0">
                <a:solidFill>
                  <a:srgbClr val="EBF1DE"/>
                </a:solidFill>
              </a:rPr>
              <a:t>20 MV/m in 3 Tesla</a:t>
            </a:r>
            <a:endParaRPr lang="en-US" sz="1400" dirty="0">
              <a:solidFill>
                <a:srgbClr val="EBF1DE"/>
              </a:solidFill>
            </a:endParaRPr>
          </a:p>
        </p:txBody>
      </p:sp>
      <p:sp>
        <p:nvSpPr>
          <p:cNvPr id="15" name="TextBox 14"/>
          <p:cNvSpPr txBox="1"/>
          <p:nvPr/>
        </p:nvSpPr>
        <p:spPr>
          <a:xfrm>
            <a:off x="7171322" y="880534"/>
            <a:ext cx="1954424" cy="1200329"/>
          </a:xfrm>
          <a:prstGeom prst="rect">
            <a:avLst/>
          </a:prstGeom>
          <a:solidFill>
            <a:schemeClr val="accent1">
              <a:lumMod val="20000"/>
              <a:lumOff val="80000"/>
            </a:schemeClr>
          </a:solidFill>
        </p:spPr>
        <p:txBody>
          <a:bodyPr wrap="square" rtlCol="0">
            <a:spAutoFit/>
          </a:bodyPr>
          <a:lstStyle/>
          <a:p>
            <a:r>
              <a:rPr lang="en-US" dirty="0" smtClean="0">
                <a:solidFill>
                  <a:srgbClr val="000090"/>
                </a:solidFill>
              </a:rPr>
              <a:t>Vacuum RF Cavity – </a:t>
            </a:r>
            <a:br>
              <a:rPr lang="en-US" dirty="0" smtClean="0">
                <a:solidFill>
                  <a:srgbClr val="000090"/>
                </a:solidFill>
              </a:rPr>
            </a:br>
            <a:r>
              <a:rPr lang="en-US" dirty="0" smtClean="0">
                <a:solidFill>
                  <a:srgbClr val="000090"/>
                </a:solidFill>
              </a:rPr>
              <a:t>now operational in 5T B-field</a:t>
            </a:r>
            <a:endParaRPr lang="en-US" dirty="0">
              <a:solidFill>
                <a:srgbClr val="000090"/>
              </a:solidFill>
            </a:endParaRPr>
          </a:p>
        </p:txBody>
      </p:sp>
      <p:sp>
        <p:nvSpPr>
          <p:cNvPr id="44" name="Left Arrow 43"/>
          <p:cNvSpPr/>
          <p:nvPr/>
        </p:nvSpPr>
        <p:spPr>
          <a:xfrm rot="19128266">
            <a:off x="6434722" y="3225725"/>
            <a:ext cx="774700" cy="174389"/>
          </a:xfrm>
          <a:prstGeom prst="leftArrow">
            <a:avLst/>
          </a:prstGeom>
          <a:solidFill>
            <a:srgbClr val="FFFF00"/>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60557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Progress – Vacuum RF</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219200"/>
            <a:ext cx="3062010" cy="2209800"/>
          </a:xfrm>
        </p:spPr>
      </p:pic>
      <p:sp>
        <p:nvSpPr>
          <p:cNvPr id="4" name="Date Placeholder 3"/>
          <p:cNvSpPr>
            <a:spLocks noGrp="1"/>
          </p:cNvSpPr>
          <p:nvPr>
            <p:ph type="dt" sz="half" idx="10"/>
          </p:nvPr>
        </p:nvSpPr>
        <p:spPr/>
        <p:txBody>
          <a:bodyPr/>
          <a:lstStyle/>
          <a:p>
            <a:pPr>
              <a:defRPr/>
            </a:pPr>
            <a:r>
              <a:rPr lang="en-US" smtClean="0"/>
              <a:t>March 7, 2014</a:t>
            </a:r>
            <a:endParaRPr lang="en-US" dirty="0"/>
          </a:p>
        </p:txBody>
      </p:sp>
      <p:sp>
        <p:nvSpPr>
          <p:cNvPr id="5" name="Footer Placeholder 4"/>
          <p:cNvSpPr>
            <a:spLocks noGrp="1"/>
          </p:cNvSpPr>
          <p:nvPr>
            <p:ph type="ftr" sz="quarter" idx="11"/>
          </p:nvPr>
        </p:nvSpPr>
        <p:spPr/>
        <p:txBody>
          <a:bodyPr/>
          <a:lstStyle/>
          <a:p>
            <a:pPr>
              <a:defRPr/>
            </a:pPr>
            <a:r>
              <a:rPr lang="en-US" smtClean="0"/>
              <a:t>Cornell University:  LEPP Journal Club</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66</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19200"/>
            <a:ext cx="2946400" cy="22098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540252"/>
            <a:ext cx="3023527" cy="2743200"/>
          </a:xfrm>
          <a:prstGeom prst="rect">
            <a:avLst/>
          </a:prstGeom>
        </p:spPr>
      </p:pic>
      <p:sp>
        <p:nvSpPr>
          <p:cNvPr id="10" name="Content Placeholder 2"/>
          <p:cNvSpPr txBox="1">
            <a:spLocks/>
          </p:cNvSpPr>
          <p:nvPr/>
        </p:nvSpPr>
        <p:spPr bwMode="auto">
          <a:xfrm>
            <a:off x="3505200" y="3540252"/>
            <a:ext cx="5562600" cy="3051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00B050"/>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0066FF"/>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C0D8ED"/>
                </a:solidFill>
              </a:rPr>
              <a:t>Now operated in magnetic fields up to 5T:</a:t>
            </a:r>
          </a:p>
          <a:p>
            <a:pPr lvl="1"/>
            <a:r>
              <a:rPr lang="en-US" dirty="0" smtClean="0"/>
              <a:t>Gradients  </a:t>
            </a:r>
            <a:r>
              <a:rPr lang="en-US" dirty="0" smtClean="0">
                <a:latin typeface="Symbol" pitchFamily="18" charset="2"/>
              </a:rPr>
              <a:t>&gt; 20</a:t>
            </a:r>
            <a:r>
              <a:rPr lang="en-US" dirty="0" smtClean="0"/>
              <a:t> MV/m</a:t>
            </a:r>
          </a:p>
          <a:p>
            <a:r>
              <a:rPr lang="en-US" dirty="0" smtClean="0">
                <a:solidFill>
                  <a:srgbClr val="C0D8ED"/>
                </a:solidFill>
              </a:rPr>
              <a:t>Demonstrates possibility of successful operation of vacuum cavities in magnetic fields with careful design</a:t>
            </a:r>
          </a:p>
          <a:p>
            <a:endParaRPr lang="en-US" sz="1600" dirty="0" smtClean="0">
              <a:solidFill>
                <a:srgbClr val="C0D8ED"/>
              </a:solidFill>
            </a:endParaRPr>
          </a:p>
          <a:p>
            <a:r>
              <a:rPr lang="en-US" dirty="0" smtClean="0">
                <a:solidFill>
                  <a:srgbClr val="FF0000"/>
                </a:solidFill>
              </a:rPr>
              <a:t>Successor design (the </a:t>
            </a:r>
            <a:r>
              <a:rPr lang="en-US" i="1" dirty="0" smtClean="0">
                <a:solidFill>
                  <a:srgbClr val="FF0000"/>
                </a:solidFill>
              </a:rPr>
              <a:t>805 MHz Modular Cavity</a:t>
            </a:r>
            <a:r>
              <a:rPr lang="en-US" dirty="0" smtClean="0">
                <a:solidFill>
                  <a:srgbClr val="FF0000"/>
                </a:solidFill>
              </a:rPr>
              <a:t>) will be ready for testing during FY14</a:t>
            </a:r>
            <a:endParaRPr lang="en-US" i="1" dirty="0" smtClean="0">
              <a:solidFill>
                <a:srgbClr val="FF0000"/>
              </a:solidFill>
            </a:endParaRPr>
          </a:p>
          <a:p>
            <a:endParaRPr lang="en-US" sz="1600" dirty="0" smtClean="0">
              <a:solidFill>
                <a:srgbClr val="C0D8ED"/>
              </a:solidFill>
            </a:endParaRPr>
          </a:p>
          <a:p>
            <a:r>
              <a:rPr lang="en-US" i="1" dirty="0" smtClean="0">
                <a:solidFill>
                  <a:schemeClr val="tx2">
                    <a:lumMod val="40000"/>
                    <a:lumOff val="60000"/>
                  </a:schemeClr>
                </a:solidFill>
              </a:rPr>
              <a:t>Also progress on alternative cavity materials</a:t>
            </a:r>
            <a:endParaRPr lang="en-US" i="1" dirty="0">
              <a:solidFill>
                <a:schemeClr val="tx2">
                  <a:lumMod val="40000"/>
                  <a:lumOff val="60000"/>
                </a:schemeClr>
              </a:solidFill>
            </a:endParaRPr>
          </a:p>
        </p:txBody>
      </p:sp>
      <p:sp>
        <p:nvSpPr>
          <p:cNvPr id="3" name="TextBox 2"/>
          <p:cNvSpPr txBox="1"/>
          <p:nvPr/>
        </p:nvSpPr>
        <p:spPr>
          <a:xfrm>
            <a:off x="3410048" y="1270000"/>
            <a:ext cx="2660905" cy="2123658"/>
          </a:xfrm>
          <a:prstGeom prst="rect">
            <a:avLst/>
          </a:prstGeom>
          <a:noFill/>
        </p:spPr>
        <p:txBody>
          <a:bodyPr wrap="none" rtlCol="0">
            <a:spAutoFit/>
          </a:bodyPr>
          <a:lstStyle/>
          <a:p>
            <a:pPr algn="ctr"/>
            <a:r>
              <a:rPr lang="en-US" sz="3600" dirty="0">
                <a:solidFill>
                  <a:schemeClr val="bg1"/>
                </a:solidFill>
              </a:rPr>
              <a:t>All-</a:t>
            </a:r>
            <a:r>
              <a:rPr lang="en-US" sz="3600" dirty="0" smtClean="0">
                <a:solidFill>
                  <a:schemeClr val="bg1"/>
                </a:solidFill>
              </a:rPr>
              <a:t>Seasons</a:t>
            </a:r>
          </a:p>
          <a:p>
            <a:pPr algn="ctr"/>
            <a:r>
              <a:rPr lang="en-US" sz="3600" dirty="0" smtClean="0">
                <a:solidFill>
                  <a:schemeClr val="bg1"/>
                </a:solidFill>
              </a:rPr>
              <a:t>Cavity</a:t>
            </a:r>
          </a:p>
          <a:p>
            <a:pPr algn="ctr"/>
            <a:r>
              <a:rPr lang="en-US" sz="2000" dirty="0" smtClean="0">
                <a:solidFill>
                  <a:schemeClr val="bg1"/>
                </a:solidFill>
              </a:rPr>
              <a:t>(designed for both </a:t>
            </a:r>
            <a:br>
              <a:rPr lang="en-US" sz="2000" dirty="0" smtClean="0">
                <a:solidFill>
                  <a:schemeClr val="bg1"/>
                </a:solidFill>
              </a:rPr>
            </a:br>
            <a:r>
              <a:rPr lang="en-US" sz="2000" dirty="0" smtClean="0">
                <a:solidFill>
                  <a:schemeClr val="bg1"/>
                </a:solidFill>
              </a:rPr>
              <a:t>vacuum and high </a:t>
            </a:r>
            <a:br>
              <a:rPr lang="en-US" sz="2000" dirty="0" smtClean="0">
                <a:solidFill>
                  <a:schemeClr val="bg1"/>
                </a:solidFill>
              </a:rPr>
            </a:br>
            <a:r>
              <a:rPr lang="en-US" sz="2000" dirty="0" smtClean="0">
                <a:solidFill>
                  <a:schemeClr val="bg1"/>
                </a:solidFill>
              </a:rPr>
              <a:t>pressure</a:t>
            </a:r>
            <a:r>
              <a:rPr lang="en-US" sz="2000" dirty="0">
                <a:solidFill>
                  <a:schemeClr val="bg1"/>
                </a:solidFill>
              </a:rPr>
              <a:t> </a:t>
            </a:r>
            <a:r>
              <a:rPr lang="en-US" sz="2000" dirty="0" smtClean="0">
                <a:solidFill>
                  <a:schemeClr val="bg1"/>
                </a:solidFill>
              </a:rPr>
              <a:t>operation)</a:t>
            </a:r>
            <a:endParaRPr lang="en-US" sz="2000" dirty="0">
              <a:solidFill>
                <a:schemeClr val="bg1"/>
              </a:solidFill>
            </a:endParaRPr>
          </a:p>
        </p:txBody>
      </p:sp>
    </p:spTree>
    <p:extLst>
      <p:ext uri="{BB962C8B-B14F-4D97-AF65-F5344CB8AC3E}">
        <p14:creationId xmlns:p14="http://schemas.microsoft.com/office/powerpoint/2010/main" val="1279102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Recent Progress </a:t>
            </a:r>
            <a:r>
              <a:rPr lang="en-US" dirty="0"/>
              <a:t>-</a:t>
            </a:r>
            <a:r>
              <a:rPr lang="en-US" dirty="0" smtClean="0"/>
              <a:t> High Pressure RF</a:t>
            </a:r>
            <a:endParaRPr lang="en-US" dirty="0"/>
          </a:p>
        </p:txBody>
      </p:sp>
      <p:sp>
        <p:nvSpPr>
          <p:cNvPr id="25" name="Content Placeholder 24"/>
          <p:cNvSpPr>
            <a:spLocks noGrp="1"/>
          </p:cNvSpPr>
          <p:nvPr>
            <p:ph sz="half" idx="1"/>
          </p:nvPr>
        </p:nvSpPr>
        <p:spPr>
          <a:xfrm>
            <a:off x="12700" y="990600"/>
            <a:ext cx="4483100" cy="2497661"/>
          </a:xfrm>
        </p:spPr>
        <p:txBody>
          <a:bodyPr>
            <a:normAutofit fontScale="92500" lnSpcReduction="10000"/>
          </a:bodyPr>
          <a:lstStyle/>
          <a:p>
            <a:r>
              <a:rPr lang="en-US" dirty="0" smtClean="0"/>
              <a:t>Gas-filled cavity</a:t>
            </a:r>
          </a:p>
          <a:p>
            <a:pPr lvl="1"/>
            <a:r>
              <a:rPr lang="en-US" dirty="0" smtClean="0"/>
              <a:t>Can moderate dark current and breakdown currents in magnetic fields</a:t>
            </a:r>
          </a:p>
          <a:p>
            <a:pPr lvl="1"/>
            <a:r>
              <a:rPr lang="en-US" dirty="0" smtClean="0"/>
              <a:t>Can contribute to cooling</a:t>
            </a:r>
          </a:p>
          <a:p>
            <a:pPr lvl="1"/>
            <a:r>
              <a:rPr lang="en-US" dirty="0" smtClean="0"/>
              <a:t>Is loaded, however, by beam-induced plasma</a:t>
            </a:r>
            <a:endParaRPr lang="en-US" dirty="0"/>
          </a:p>
        </p:txBody>
      </p:sp>
      <p:sp>
        <p:nvSpPr>
          <p:cNvPr id="26" name="Content Placeholder 25"/>
          <p:cNvSpPr>
            <a:spLocks noGrp="1"/>
          </p:cNvSpPr>
          <p:nvPr>
            <p:ph sz="half" idx="2"/>
          </p:nvPr>
        </p:nvSpPr>
        <p:spPr>
          <a:xfrm>
            <a:off x="4648200" y="990600"/>
            <a:ext cx="4495800" cy="5238750"/>
          </a:xfrm>
        </p:spPr>
        <p:txBody>
          <a:bodyPr>
            <a:normAutofit fontScale="92500" lnSpcReduction="10000"/>
          </a:bodyPr>
          <a:lstStyle/>
          <a:p>
            <a:r>
              <a:rPr lang="en-US" dirty="0" smtClean="0"/>
              <a:t>Electronegative Species</a:t>
            </a:r>
          </a:p>
          <a:p>
            <a:pPr lvl="1"/>
            <a:r>
              <a:rPr lang="en-US" dirty="0" smtClean="0"/>
              <a:t>Dope primary gas</a:t>
            </a:r>
          </a:p>
          <a:p>
            <a:pPr lvl="1"/>
            <a:r>
              <a:rPr lang="en-US" dirty="0" smtClean="0"/>
              <a:t>Can moderate the loading effects of beam-induced plasma by scavenging the relatively mobile electrons </a:t>
            </a:r>
            <a:endParaRPr lang="en-US" dirty="0"/>
          </a:p>
        </p:txBody>
      </p:sp>
      <p:sp>
        <p:nvSpPr>
          <p:cNvPr id="3" name="Date Placeholder 2"/>
          <p:cNvSpPr>
            <a:spLocks noGrp="1"/>
          </p:cNvSpPr>
          <p:nvPr>
            <p:ph type="dt" sz="half" idx="10"/>
          </p:nvPr>
        </p:nvSpPr>
        <p:spPr/>
        <p:txBody>
          <a:bodyPr/>
          <a:lstStyle/>
          <a:p>
            <a:r>
              <a:rPr lang="en-US" smtClean="0"/>
              <a:t>March 7, 2014</a:t>
            </a:r>
            <a:endParaRPr lang="en-US"/>
          </a:p>
        </p:txBody>
      </p:sp>
      <p:sp>
        <p:nvSpPr>
          <p:cNvPr id="4" name="Footer Placeholder 3"/>
          <p:cNvSpPr>
            <a:spLocks noGrp="1"/>
          </p:cNvSpPr>
          <p:nvPr>
            <p:ph type="ftr" sz="quarter" idx="11"/>
          </p:nvPr>
        </p:nvSpPr>
        <p:spPr/>
        <p:txBody>
          <a:bodyPr/>
          <a:lstStyle/>
          <a:p>
            <a:r>
              <a:rPr lang="en-US" smtClean="0"/>
              <a:t>Cornell University:  LEPP Journal Club</a:t>
            </a:r>
            <a:endParaRPr lang="en-US"/>
          </a:p>
        </p:txBody>
      </p:sp>
      <p:sp>
        <p:nvSpPr>
          <p:cNvPr id="5" name="Slide Number Placeholder 4"/>
          <p:cNvSpPr>
            <a:spLocks noGrp="1"/>
          </p:cNvSpPr>
          <p:nvPr>
            <p:ph type="sldNum" sz="quarter" idx="12"/>
          </p:nvPr>
        </p:nvSpPr>
        <p:spPr/>
        <p:txBody>
          <a:bodyPr/>
          <a:lstStyle/>
          <a:p>
            <a:fld id="{4FA8863F-9730-A244-9B23-8257BEF97903}" type="slidenum">
              <a:rPr lang="en-US" smtClean="0"/>
              <a:t>67</a:t>
            </a:fld>
            <a:endParaRPr lang="en-US"/>
          </a:p>
        </p:txBody>
      </p:sp>
      <p:grpSp>
        <p:nvGrpSpPr>
          <p:cNvPr id="13" name="Group 12"/>
          <p:cNvGrpSpPr/>
          <p:nvPr/>
        </p:nvGrpSpPr>
        <p:grpSpPr>
          <a:xfrm>
            <a:off x="12701" y="3447336"/>
            <a:ext cx="4483100" cy="2947113"/>
            <a:chOff x="3" y="4411125"/>
            <a:chExt cx="3665614" cy="2336799"/>
          </a:xfrm>
        </p:grpSpPr>
        <p:sp>
          <p:nvSpPr>
            <p:cNvPr id="8" name="Date Placeholder 2"/>
            <p:cNvSpPr txBox="1">
              <a:spLocks/>
            </p:cNvSpPr>
            <p:nvPr/>
          </p:nvSpPr>
          <p:spPr>
            <a:xfrm>
              <a:off x="457200" y="635634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5/22/12</a:t>
              </a:r>
              <a:endParaRPr lang="en-US"/>
            </a:p>
          </p:txBody>
        </p:sp>
        <p:pic>
          <p:nvPicPr>
            <p:cNvPr id="9" name="Picture 8" descr="TUYA01_fig5.pdf"/>
            <p:cNvPicPr>
              <a:picLocks noChangeAspect="1"/>
            </p:cNvPicPr>
            <p:nvPr/>
          </p:nvPicPr>
          <p:blipFill>
            <a:blip r:embed="rId2"/>
            <a:stretch>
              <a:fillRect/>
            </a:stretch>
          </p:blipFill>
          <p:spPr>
            <a:xfrm>
              <a:off x="8016" y="4411125"/>
              <a:ext cx="3657601" cy="2336799"/>
            </a:xfrm>
            <a:prstGeom prst="rect">
              <a:avLst/>
            </a:prstGeom>
            <a:solidFill>
              <a:srgbClr val="FFFFFF"/>
            </a:solidFill>
          </p:spPr>
        </p:pic>
        <p:sp>
          <p:nvSpPr>
            <p:cNvPr id="10" name="Rectangle 9"/>
            <p:cNvSpPr/>
            <p:nvPr/>
          </p:nvSpPr>
          <p:spPr>
            <a:xfrm>
              <a:off x="1642534" y="5689594"/>
              <a:ext cx="393192" cy="21166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396997" y="5809725"/>
              <a:ext cx="1031803" cy="369332"/>
            </a:xfrm>
            <a:prstGeom prst="rect">
              <a:avLst/>
            </a:prstGeom>
            <a:noFill/>
          </p:spPr>
          <p:txBody>
            <a:bodyPr wrap="none" rtlCol="0">
              <a:spAutoFit/>
            </a:bodyPr>
            <a:lstStyle/>
            <a:p>
              <a:r>
                <a:rPr lang="en-US" dirty="0" smtClean="0">
                  <a:solidFill>
                    <a:srgbClr val="FF0000"/>
                  </a:solidFill>
                </a:rPr>
                <a:t>Beam on</a:t>
              </a:r>
              <a:endParaRPr lang="en-US" dirty="0">
                <a:solidFill>
                  <a:srgbClr val="FF0000"/>
                </a:solidFill>
              </a:endParaRPr>
            </a:p>
          </p:txBody>
        </p:sp>
        <p:sp>
          <p:nvSpPr>
            <p:cNvPr id="12" name="TextBox 11"/>
            <p:cNvSpPr txBox="1"/>
            <p:nvPr/>
          </p:nvSpPr>
          <p:spPr>
            <a:xfrm>
              <a:off x="3" y="6396728"/>
              <a:ext cx="1442683" cy="338554"/>
            </a:xfrm>
            <a:prstGeom prst="rect">
              <a:avLst/>
            </a:prstGeom>
            <a:noFill/>
          </p:spPr>
          <p:txBody>
            <a:bodyPr wrap="none" rtlCol="0">
              <a:spAutoFit/>
            </a:bodyPr>
            <a:lstStyle/>
            <a:p>
              <a:r>
                <a:rPr lang="en-US" sz="1600" i="1" dirty="0" smtClean="0">
                  <a:latin typeface="Times"/>
                  <a:cs typeface="Times"/>
                </a:rPr>
                <a:t>E</a:t>
              </a:r>
              <a:r>
                <a:rPr lang="en-US" sz="1600" i="1" baseline="-25000" dirty="0" smtClean="0">
                  <a:latin typeface="Times"/>
                  <a:cs typeface="Times"/>
                </a:rPr>
                <a:t>0</a:t>
              </a:r>
              <a:r>
                <a:rPr lang="en-US" sz="1600" i="1" dirty="0" smtClean="0">
                  <a:latin typeface="Times"/>
                  <a:cs typeface="Times"/>
                </a:rPr>
                <a:t> = 25 MV/</a:t>
              </a:r>
              <a:r>
                <a:rPr lang="en-US" sz="1600" i="1" dirty="0" err="1" smtClean="0">
                  <a:latin typeface="Times"/>
                  <a:cs typeface="Times"/>
                </a:rPr>
                <a:t>m</a:t>
              </a:r>
              <a:endParaRPr lang="en-US" sz="1600" i="1" dirty="0">
                <a:latin typeface="Times"/>
                <a:cs typeface="Times"/>
              </a:endParaRPr>
            </a:p>
          </p:txBody>
        </p:sp>
      </p:grpSp>
      <p:grpSp>
        <p:nvGrpSpPr>
          <p:cNvPr id="24" name="Group 23"/>
          <p:cNvGrpSpPr/>
          <p:nvPr/>
        </p:nvGrpSpPr>
        <p:grpSpPr>
          <a:xfrm>
            <a:off x="4613022" y="3408775"/>
            <a:ext cx="4417191" cy="3052662"/>
            <a:chOff x="4613022" y="3950086"/>
            <a:chExt cx="4369438" cy="2865467"/>
          </a:xfrm>
        </p:grpSpPr>
        <p:sp>
          <p:nvSpPr>
            <p:cNvPr id="14"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7C9831-9F74-9F40-B9DD-F6C983AE2633}" type="slidenum">
                <a:rPr lang="en-US" smtClean="0"/>
                <a:pPr/>
                <a:t>67</a:t>
              </a:fld>
              <a:endParaRPr lang="en-US"/>
            </a:p>
          </p:txBody>
        </p:sp>
        <p:pic>
          <p:nvPicPr>
            <p:cNvPr id="15" name="Picture 14" descr="withB.pdf"/>
            <p:cNvPicPr>
              <a:picLocks noChangeAspect="1"/>
            </p:cNvPicPr>
            <p:nvPr/>
          </p:nvPicPr>
          <p:blipFill>
            <a:blip r:embed="rId3"/>
            <a:stretch>
              <a:fillRect/>
            </a:stretch>
          </p:blipFill>
          <p:spPr>
            <a:xfrm>
              <a:off x="4613022" y="3986284"/>
              <a:ext cx="4369438" cy="2779776"/>
            </a:xfrm>
            <a:prstGeom prst="rect">
              <a:avLst/>
            </a:prstGeom>
            <a:solidFill>
              <a:srgbClr val="FFFFFF"/>
            </a:solidFill>
          </p:spPr>
        </p:pic>
        <p:sp>
          <p:nvSpPr>
            <p:cNvPr id="16" name="TextBox 15"/>
            <p:cNvSpPr txBox="1"/>
            <p:nvPr/>
          </p:nvSpPr>
          <p:spPr>
            <a:xfrm>
              <a:off x="7839963" y="4517410"/>
              <a:ext cx="889987" cy="307777"/>
            </a:xfrm>
            <a:prstGeom prst="rect">
              <a:avLst/>
            </a:prstGeom>
            <a:noFill/>
          </p:spPr>
          <p:txBody>
            <a:bodyPr wrap="none" rtlCol="0">
              <a:spAutoFit/>
            </a:bodyPr>
            <a:lstStyle/>
            <a:p>
              <a:r>
                <a:rPr lang="en-US" sz="1400" dirty="0" smtClean="0">
                  <a:solidFill>
                    <a:srgbClr val="0000FF"/>
                  </a:solidFill>
                </a:rPr>
                <a:t>Pure GH2</a:t>
              </a:r>
              <a:endParaRPr lang="en-US" sz="1400" dirty="0">
                <a:solidFill>
                  <a:srgbClr val="0000FF"/>
                </a:solidFill>
              </a:endParaRPr>
            </a:p>
          </p:txBody>
        </p:sp>
        <p:sp>
          <p:nvSpPr>
            <p:cNvPr id="17" name="TextBox 16"/>
            <p:cNvSpPr txBox="1"/>
            <p:nvPr/>
          </p:nvSpPr>
          <p:spPr>
            <a:xfrm>
              <a:off x="5497631" y="3950086"/>
              <a:ext cx="2295883" cy="307777"/>
            </a:xfrm>
            <a:prstGeom prst="rect">
              <a:avLst/>
            </a:prstGeom>
            <a:noFill/>
          </p:spPr>
          <p:txBody>
            <a:bodyPr wrap="none" rtlCol="0">
              <a:spAutoFit/>
            </a:bodyPr>
            <a:lstStyle/>
            <a:p>
              <a:r>
                <a:rPr lang="en-US" sz="1400" dirty="0" smtClean="0">
                  <a:solidFill>
                    <a:srgbClr val="FF0000"/>
                  </a:solidFill>
                </a:rPr>
                <a:t>1% Dry Air (0.2 % O2) in GH2</a:t>
              </a:r>
              <a:endParaRPr lang="en-US" sz="1400" dirty="0">
                <a:solidFill>
                  <a:srgbClr val="FF0000"/>
                </a:solidFill>
              </a:endParaRPr>
            </a:p>
          </p:txBody>
        </p:sp>
        <p:sp>
          <p:nvSpPr>
            <p:cNvPr id="18" name="TextBox 17"/>
            <p:cNvSpPr txBox="1"/>
            <p:nvPr/>
          </p:nvSpPr>
          <p:spPr>
            <a:xfrm>
              <a:off x="7832326" y="4811759"/>
              <a:ext cx="1041336" cy="895599"/>
            </a:xfrm>
            <a:prstGeom prst="rect">
              <a:avLst/>
            </a:prstGeom>
            <a:noFill/>
          </p:spPr>
          <p:txBody>
            <a:bodyPr wrap="none" rtlCol="0">
              <a:spAutoFit/>
            </a:bodyPr>
            <a:lstStyle/>
            <a:p>
              <a:r>
                <a:rPr lang="en-US" sz="1400" dirty="0" smtClean="0">
                  <a:solidFill>
                    <a:srgbClr val="00B800"/>
                  </a:solidFill>
                </a:rPr>
                <a:t>1% Dry Air </a:t>
              </a:r>
            </a:p>
            <a:p>
              <a:r>
                <a:rPr lang="en-US" sz="1400" dirty="0" smtClean="0">
                  <a:solidFill>
                    <a:srgbClr val="00B800"/>
                  </a:solidFill>
                </a:rPr>
                <a:t>(0.2 % O2)</a:t>
              </a:r>
            </a:p>
            <a:p>
              <a:r>
                <a:rPr lang="en-US" sz="1400" dirty="0" smtClean="0">
                  <a:solidFill>
                    <a:srgbClr val="00B800"/>
                  </a:solidFill>
                </a:rPr>
                <a:t>in GH2 at </a:t>
              </a:r>
              <a:br>
                <a:rPr lang="en-US" sz="1400" dirty="0" smtClean="0">
                  <a:solidFill>
                    <a:srgbClr val="00B800"/>
                  </a:solidFill>
                </a:rPr>
              </a:br>
              <a:r>
                <a:rPr lang="en-US" sz="1400" dirty="0" smtClean="0">
                  <a:solidFill>
                    <a:srgbClr val="00B800"/>
                  </a:solidFill>
                </a:rPr>
                <a:t>B = 3 T</a:t>
              </a:r>
              <a:endParaRPr lang="en-US" sz="1400" dirty="0">
                <a:solidFill>
                  <a:srgbClr val="00B800"/>
                </a:solidFill>
              </a:endParaRPr>
            </a:p>
          </p:txBody>
        </p:sp>
        <p:sp>
          <p:nvSpPr>
            <p:cNvPr id="19" name="TextBox 18"/>
            <p:cNvSpPr txBox="1"/>
            <p:nvPr/>
          </p:nvSpPr>
          <p:spPr>
            <a:xfrm>
              <a:off x="4641604" y="6476999"/>
              <a:ext cx="1425584" cy="338554"/>
            </a:xfrm>
            <a:prstGeom prst="rect">
              <a:avLst/>
            </a:prstGeom>
            <a:noFill/>
          </p:spPr>
          <p:txBody>
            <a:bodyPr wrap="none" rtlCol="0">
              <a:spAutoFit/>
            </a:bodyPr>
            <a:lstStyle/>
            <a:p>
              <a:r>
                <a:rPr lang="en-US" sz="1600" i="1" dirty="0" smtClean="0">
                  <a:latin typeface="Times"/>
                  <a:cs typeface="Times"/>
                </a:rPr>
                <a:t>E</a:t>
              </a:r>
              <a:r>
                <a:rPr lang="en-US" sz="1600" i="1" baseline="-25000" dirty="0" smtClean="0">
                  <a:latin typeface="Times"/>
                  <a:cs typeface="Times"/>
                </a:rPr>
                <a:t>0 </a:t>
              </a:r>
              <a:r>
                <a:rPr lang="en-US" sz="1600" i="1" dirty="0" smtClean="0">
                  <a:latin typeface="Times"/>
                  <a:cs typeface="Times"/>
                </a:rPr>
                <a:t>= 25 MV/</a:t>
              </a:r>
              <a:r>
                <a:rPr lang="en-US" sz="1600" i="1" dirty="0" err="1" smtClean="0">
                  <a:latin typeface="Times"/>
                  <a:cs typeface="Times"/>
                </a:rPr>
                <a:t>m</a:t>
              </a:r>
              <a:endParaRPr lang="en-US" sz="1600" i="1" dirty="0">
                <a:latin typeface="Times"/>
                <a:cs typeface="Times"/>
              </a:endParaRPr>
            </a:p>
          </p:txBody>
        </p:sp>
        <p:cxnSp>
          <p:nvCxnSpPr>
            <p:cNvPr id="20" name="Straight Arrow Connector 19"/>
            <p:cNvCxnSpPr/>
            <p:nvPr/>
          </p:nvCxnSpPr>
          <p:spPr>
            <a:xfrm rot="10800000">
              <a:off x="5287970" y="6117507"/>
              <a:ext cx="779219" cy="1"/>
            </a:xfrm>
            <a:prstGeom prst="straightConnector1">
              <a:avLst/>
            </a:prstGeom>
            <a:ln w="57150" cmpd="sng">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flipH="1">
              <a:off x="4489472" y="4637002"/>
              <a:ext cx="2238068" cy="102432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H="1">
              <a:off x="4120117" y="5011208"/>
              <a:ext cx="2157449" cy="17825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145790" y="5677674"/>
              <a:ext cx="1757057" cy="606697"/>
            </a:xfrm>
            <a:prstGeom prst="rect">
              <a:avLst/>
            </a:prstGeom>
            <a:noFill/>
          </p:spPr>
          <p:txBody>
            <a:bodyPr wrap="none" rtlCol="0">
              <a:spAutoFit/>
            </a:bodyPr>
            <a:lstStyle/>
            <a:p>
              <a:pPr algn="ctr"/>
              <a:r>
                <a:rPr lang="en-US" dirty="0" smtClean="0">
                  <a:solidFill>
                    <a:schemeClr val="accent1">
                      <a:lumMod val="60000"/>
                      <a:lumOff val="40000"/>
                    </a:schemeClr>
                  </a:solidFill>
                </a:rPr>
                <a:t>~50× change in </a:t>
              </a:r>
            </a:p>
            <a:p>
              <a:pPr algn="ctr"/>
              <a:r>
                <a:rPr lang="en-US" dirty="0" smtClean="0">
                  <a:solidFill>
                    <a:schemeClr val="accent1">
                      <a:lumMod val="60000"/>
                      <a:lumOff val="40000"/>
                    </a:schemeClr>
                  </a:solidFill>
                </a:rPr>
                <a:t>RF dissipation</a:t>
              </a:r>
            </a:p>
          </p:txBody>
        </p:sp>
      </p:grpSp>
    </p:spTree>
    <p:extLst>
      <p:ext uri="{BB962C8B-B14F-4D97-AF65-F5344CB8AC3E}">
        <p14:creationId xmlns:p14="http://schemas.microsoft.com/office/powerpoint/2010/main" val="35477924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109538"/>
            <a:ext cx="8089900" cy="639762"/>
          </a:xfrm>
        </p:spPr>
        <p:txBody>
          <a:bodyPr>
            <a:noAutofit/>
          </a:bodyPr>
          <a:lstStyle/>
          <a:p>
            <a:r>
              <a:rPr lang="en-US" sz="3600" dirty="0" smtClean="0"/>
              <a:t>Recent Progress -  High Field Magnets</a:t>
            </a:r>
            <a:endParaRPr lang="en-US" sz="3600" dirty="0"/>
          </a:p>
        </p:txBody>
      </p:sp>
      <p:sp>
        <p:nvSpPr>
          <p:cNvPr id="4" name="Date Placeholder 3"/>
          <p:cNvSpPr>
            <a:spLocks noGrp="1"/>
          </p:cNvSpPr>
          <p:nvPr>
            <p:ph type="dt" sz="half" idx="10"/>
          </p:nvPr>
        </p:nvSpPr>
        <p:spPr/>
        <p:txBody>
          <a:bodyPr/>
          <a:lstStyle/>
          <a:p>
            <a:r>
              <a:rPr lang="en-US" smtClean="0"/>
              <a:t>March 7, 2014</a:t>
            </a:r>
            <a:endParaRPr lang="en-US" dirty="0"/>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31A889FD-0FCF-D447-9510-B18AD815D43D}" type="slidenum">
              <a:rPr lang="en-US" smtClean="0"/>
              <a:t>68</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21" y="850900"/>
            <a:ext cx="2559379" cy="2583132"/>
          </a:xfrm>
          <a:prstGeom prst="rect">
            <a:avLst/>
          </a:prstGeom>
        </p:spPr>
      </p:pic>
      <p:sp>
        <p:nvSpPr>
          <p:cNvPr id="8" name="Content Placeholder 10"/>
          <p:cNvSpPr>
            <a:spLocks noGrp="1"/>
          </p:cNvSpPr>
          <p:nvPr>
            <p:ph idx="1"/>
          </p:nvPr>
        </p:nvSpPr>
        <p:spPr>
          <a:xfrm>
            <a:off x="2716548" y="850900"/>
            <a:ext cx="6427452" cy="2583132"/>
          </a:xfrm>
        </p:spPr>
        <p:txBody>
          <a:bodyPr>
            <a:normAutofit fontScale="70000" lnSpcReduction="20000"/>
          </a:bodyPr>
          <a:lstStyle/>
          <a:p>
            <a:pPr marL="0" indent="0">
              <a:buNone/>
            </a:pPr>
            <a:r>
              <a:rPr lang="en-US" dirty="0" smtClean="0"/>
              <a:t>Progress towards a demonstration of a final </a:t>
            </a:r>
            <a:br>
              <a:rPr lang="en-US" dirty="0" smtClean="0"/>
            </a:br>
            <a:r>
              <a:rPr lang="en-US" dirty="0" smtClean="0"/>
              <a:t>stage cooling solenoid:</a:t>
            </a:r>
          </a:p>
          <a:p>
            <a:r>
              <a:rPr lang="en-US" dirty="0" smtClean="0">
                <a:solidFill>
                  <a:schemeClr val="bg2">
                    <a:lumMod val="90000"/>
                  </a:schemeClr>
                </a:solidFill>
              </a:rPr>
              <a:t>Demonstrated </a:t>
            </a:r>
            <a:r>
              <a:rPr lang="en-US" dirty="0">
                <a:solidFill>
                  <a:schemeClr val="bg2">
                    <a:lumMod val="90000"/>
                  </a:schemeClr>
                </a:solidFill>
              </a:rPr>
              <a:t>15+ T (16+ T on coil</a:t>
            </a:r>
            <a:r>
              <a:rPr lang="en-US" dirty="0" smtClean="0">
                <a:solidFill>
                  <a:schemeClr val="bg2">
                    <a:lumMod val="90000"/>
                  </a:schemeClr>
                </a:solidFill>
              </a:rPr>
              <a:t>)</a:t>
            </a:r>
            <a:endParaRPr lang="en-US" dirty="0">
              <a:solidFill>
                <a:schemeClr val="bg2">
                  <a:lumMod val="90000"/>
                </a:schemeClr>
              </a:solidFill>
            </a:endParaRPr>
          </a:p>
          <a:p>
            <a:pPr lvl="1"/>
            <a:r>
              <a:rPr lang="en-US" dirty="0" smtClean="0">
                <a:solidFill>
                  <a:schemeClr val="bg2">
                    <a:lumMod val="90000"/>
                  </a:schemeClr>
                </a:solidFill>
              </a:rPr>
              <a:t>~</a:t>
            </a:r>
            <a:r>
              <a:rPr lang="en-US" dirty="0">
                <a:solidFill>
                  <a:schemeClr val="bg2">
                    <a:lumMod val="90000"/>
                  </a:schemeClr>
                </a:solidFill>
              </a:rPr>
              <a:t>25 mm insert HTS solenoid </a:t>
            </a:r>
            <a:endParaRPr lang="en-US" dirty="0" smtClean="0">
              <a:solidFill>
                <a:schemeClr val="bg2">
                  <a:lumMod val="90000"/>
                </a:schemeClr>
              </a:solidFill>
            </a:endParaRPr>
          </a:p>
          <a:p>
            <a:pPr lvl="1"/>
            <a:r>
              <a:rPr lang="en-US" dirty="0" smtClean="0">
                <a:solidFill>
                  <a:schemeClr val="bg2">
                    <a:lumMod val="90000"/>
                  </a:schemeClr>
                </a:solidFill>
              </a:rPr>
              <a:t>BNL/PBL YBCO Design</a:t>
            </a:r>
          </a:p>
          <a:p>
            <a:pPr lvl="1"/>
            <a:r>
              <a:rPr lang="en-US" dirty="0">
                <a:solidFill>
                  <a:schemeClr val="bg2">
                    <a:lumMod val="90000"/>
                  </a:schemeClr>
                </a:solidFill>
              </a:rPr>
              <a:t>H</a:t>
            </a:r>
            <a:r>
              <a:rPr lang="en-US" dirty="0" smtClean="0">
                <a:solidFill>
                  <a:schemeClr val="bg2">
                    <a:lumMod val="90000"/>
                  </a:schemeClr>
                </a:solidFill>
              </a:rPr>
              <a:t>ighest </a:t>
            </a:r>
            <a:r>
              <a:rPr lang="en-US" dirty="0">
                <a:solidFill>
                  <a:schemeClr val="bg2">
                    <a:lumMod val="90000"/>
                  </a:schemeClr>
                </a:solidFill>
              </a:rPr>
              <a:t>field ever in </a:t>
            </a:r>
            <a:r>
              <a:rPr lang="en-US" dirty="0" smtClean="0">
                <a:solidFill>
                  <a:schemeClr val="bg2">
                    <a:lumMod val="90000"/>
                  </a:schemeClr>
                </a:solidFill>
              </a:rPr>
              <a:t>HTS-only solenoid (by a factor of ~1.5)</a:t>
            </a:r>
          </a:p>
          <a:p>
            <a:r>
              <a:rPr lang="en-US" dirty="0" smtClean="0"/>
              <a:t>Developing a test program for operating HTS insert + mid-</a:t>
            </a:r>
            <a:r>
              <a:rPr lang="en-US" dirty="0" err="1" smtClean="0"/>
              <a:t>sert</a:t>
            </a:r>
            <a:r>
              <a:rPr lang="en-US" dirty="0" smtClean="0"/>
              <a:t> in an external solenoid </a:t>
            </a:r>
            <a:r>
              <a:rPr lang="en-US" dirty="0" smtClean="0">
                <a:latin typeface="Wingdings 3" charset="2"/>
                <a:cs typeface="Wingdings 3" charset="2"/>
              </a:rPr>
              <a:t>a</a:t>
            </a:r>
            <a:r>
              <a:rPr lang="en-US" dirty="0" smtClean="0">
                <a:cs typeface="Wingdings 3" charset="2"/>
              </a:rPr>
              <a:t> &gt;30 T</a:t>
            </a:r>
            <a:endParaRPr lang="en-US" dirty="0" smtClean="0"/>
          </a:p>
        </p:txBody>
      </p:sp>
      <p:sp>
        <p:nvSpPr>
          <p:cNvPr id="9" name="Content Placeholder 10"/>
          <p:cNvSpPr txBox="1">
            <a:spLocks/>
          </p:cNvSpPr>
          <p:nvPr/>
        </p:nvSpPr>
        <p:spPr>
          <a:xfrm>
            <a:off x="165100" y="3776932"/>
            <a:ext cx="8686800" cy="25831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p:txBody>
      </p:sp>
      <p:pic>
        <p:nvPicPr>
          <p:cNvPr id="11" name="Picture 3" descr="C:\Users\tshen\Documents\My work\2010 data and papers\2212 FNAL-development\Heating_rate_exp-length_depedence\FNAL-55 photos\Barrel-ends-open2.JPG"/>
          <p:cNvPicPr>
            <a:picLocks noChangeAspect="1" noChangeArrowheads="1"/>
          </p:cNvPicPr>
          <p:nvPr/>
        </p:nvPicPr>
        <p:blipFill>
          <a:blip r:embed="rId5" cstate="print"/>
          <a:srcRect l="25000" t="19669" r="25000" b="33471"/>
          <a:stretch>
            <a:fillRect/>
          </a:stretch>
        </p:blipFill>
        <p:spPr bwMode="auto">
          <a:xfrm>
            <a:off x="285421" y="4759864"/>
            <a:ext cx="2286000" cy="1600200"/>
          </a:xfrm>
          <a:prstGeom prst="rect">
            <a:avLst/>
          </a:prstGeom>
          <a:noFill/>
        </p:spPr>
      </p:pic>
      <p:grpSp>
        <p:nvGrpSpPr>
          <p:cNvPr id="15" name="Group 14"/>
          <p:cNvGrpSpPr/>
          <p:nvPr/>
        </p:nvGrpSpPr>
        <p:grpSpPr>
          <a:xfrm>
            <a:off x="2716548" y="3124200"/>
            <a:ext cx="4448949" cy="3400425"/>
            <a:chOff x="2843548" y="3136900"/>
            <a:chExt cx="4448949" cy="3400425"/>
          </a:xfrm>
        </p:grpSpPr>
        <p:sp>
          <p:nvSpPr>
            <p:cNvPr id="13" name="Rectangle 12"/>
            <p:cNvSpPr/>
            <p:nvPr/>
          </p:nvSpPr>
          <p:spPr>
            <a:xfrm>
              <a:off x="2971800" y="3441700"/>
              <a:ext cx="3835400" cy="3095625"/>
            </a:xfrm>
            <a:prstGeom prst="rect">
              <a:avLst/>
            </a:prstGeom>
            <a:solidFill>
              <a:schemeClr val="bg1"/>
            </a:solidFill>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Object 4"/>
            <p:cNvGraphicFramePr>
              <a:graphicFrameLocks noChangeAspect="1"/>
            </p:cNvGraphicFramePr>
            <p:nvPr>
              <p:extLst>
                <p:ext uri="{D42A27DB-BD31-4B8C-83A1-F6EECF244321}">
                  <p14:modId xmlns:p14="http://schemas.microsoft.com/office/powerpoint/2010/main" val="134103394"/>
                </p:ext>
              </p:extLst>
            </p:nvPr>
          </p:nvGraphicFramePr>
          <p:xfrm>
            <a:off x="2843548" y="3136900"/>
            <a:ext cx="4448949" cy="3400425"/>
          </p:xfrm>
          <a:graphic>
            <a:graphicData uri="http://schemas.openxmlformats.org/presentationml/2006/ole">
              <mc:AlternateContent xmlns:mc="http://schemas.openxmlformats.org/markup-compatibility/2006">
                <mc:Choice xmlns:v="urn:schemas-microsoft-com:vml" Requires="v">
                  <p:oleObj spid="_x0000_s5123" name="Graph" r:id="rId6" imgW="3879360" imgH="2964960" progId="Origin50.Graph">
                    <p:embed/>
                  </p:oleObj>
                </mc:Choice>
                <mc:Fallback>
                  <p:oleObj name="Graph" r:id="rId6" imgW="3879360" imgH="296496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548" y="3136900"/>
                          <a:ext cx="4448949" cy="3400425"/>
                        </a:xfrm>
                        <a:prstGeom prst="rect">
                          <a:avLst/>
                        </a:prstGeom>
                        <a:noFill/>
                        <a:ln>
                          <a:noFill/>
                        </a:ln>
                        <a:effectLst/>
                      </p:spPr>
                    </p:pic>
                  </p:oleObj>
                </mc:Fallback>
              </mc:AlternateContent>
            </a:graphicData>
          </a:graphic>
        </p:graphicFrame>
      </p:grpSp>
      <p:pic>
        <p:nvPicPr>
          <p:cNvPr id="14" name="Picture 5" descr="C:\Users\tshen\Documents\My work\2010 data and papers\2212 FNAL-development\High-strength 2212 cable\photos\Cable_after_reaction\IMG_0606.JPG"/>
          <p:cNvPicPr>
            <a:picLocks noChangeAspect="1" noChangeArrowheads="1"/>
          </p:cNvPicPr>
          <p:nvPr/>
        </p:nvPicPr>
        <p:blipFill>
          <a:blip r:embed="rId8" cstate="print"/>
          <a:srcRect l="28333" t="26777" r="26667" b="24132"/>
          <a:stretch>
            <a:fillRect/>
          </a:stretch>
        </p:blipFill>
        <p:spPr bwMode="auto">
          <a:xfrm>
            <a:off x="6959600" y="3497532"/>
            <a:ext cx="2057400" cy="1676400"/>
          </a:xfrm>
          <a:prstGeom prst="rect">
            <a:avLst/>
          </a:prstGeom>
          <a:noFill/>
        </p:spPr>
      </p:pic>
      <p:cxnSp>
        <p:nvCxnSpPr>
          <p:cNvPr id="17" name="Straight Arrow Connector 16"/>
          <p:cNvCxnSpPr>
            <a:stCxn id="11" idx="3"/>
          </p:cNvCxnSpPr>
          <p:nvPr/>
        </p:nvCxnSpPr>
        <p:spPr>
          <a:xfrm flipV="1">
            <a:off x="2571421" y="5499100"/>
            <a:ext cx="1327479" cy="608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1"/>
          </p:cNvCxnSpPr>
          <p:nvPr/>
        </p:nvCxnSpPr>
        <p:spPr>
          <a:xfrm flipH="1">
            <a:off x="5644963" y="4335732"/>
            <a:ext cx="1314637" cy="4241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Content Placeholder 10"/>
          <p:cNvSpPr txBox="1">
            <a:spLocks/>
          </p:cNvSpPr>
          <p:nvPr/>
        </p:nvSpPr>
        <p:spPr>
          <a:xfrm>
            <a:off x="0" y="3450333"/>
            <a:ext cx="2844800" cy="1309532"/>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BSCCO-2212 - </a:t>
            </a:r>
          </a:p>
          <a:p>
            <a:r>
              <a:rPr lang="en-US" dirty="0" smtClean="0"/>
              <a:t>New cable fabrication methods with demonstrated J</a:t>
            </a:r>
            <a:r>
              <a:rPr lang="en-US" baseline="-25000" dirty="0" smtClean="0"/>
              <a:t>E</a:t>
            </a:r>
            <a:endParaRPr lang="en-US" dirty="0" smtClean="0"/>
          </a:p>
          <a:p>
            <a:r>
              <a:rPr lang="en-US" dirty="0" smtClean="0"/>
              <a:t>Hyperbaric processing to avoid strand damage</a:t>
            </a:r>
            <a:endParaRPr lang="en-US" dirty="0"/>
          </a:p>
        </p:txBody>
      </p:sp>
      <p:sp>
        <p:nvSpPr>
          <p:cNvPr id="22" name="Content Placeholder 10"/>
          <p:cNvSpPr txBox="1">
            <a:spLocks/>
          </p:cNvSpPr>
          <p:nvPr/>
        </p:nvSpPr>
        <p:spPr>
          <a:xfrm>
            <a:off x="6883400" y="5163401"/>
            <a:ext cx="2247900" cy="130953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Multi-strand cable utilizing  chemically compatible alloy and oxide layer to minimize cracks </a:t>
            </a:r>
            <a:endParaRPr lang="en-US" dirty="0"/>
          </a:p>
        </p:txBody>
      </p:sp>
    </p:spTree>
    <p:extLst>
      <p:ext uri="{BB962C8B-B14F-4D97-AF65-F5344CB8AC3E}">
        <p14:creationId xmlns:p14="http://schemas.microsoft.com/office/powerpoint/2010/main" val="127427190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RL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5063538"/>
            <a:ext cx="6210300" cy="1786381"/>
          </a:xfrm>
          <a:prstGeom prst="rect">
            <a:avLst/>
          </a:prstGeom>
        </p:spPr>
      </p:pic>
      <p:sp>
        <p:nvSpPr>
          <p:cNvPr id="2" name="Title 1"/>
          <p:cNvSpPr>
            <a:spLocks noGrp="1"/>
          </p:cNvSpPr>
          <p:nvPr>
            <p:ph type="title"/>
          </p:nvPr>
        </p:nvSpPr>
        <p:spPr>
          <a:xfrm>
            <a:off x="0" y="0"/>
            <a:ext cx="9093200" cy="736600"/>
          </a:xfrm>
        </p:spPr>
        <p:txBody>
          <a:bodyPr>
            <a:normAutofit fontScale="90000"/>
          </a:bodyPr>
          <a:lstStyle/>
          <a:p>
            <a:r>
              <a:rPr lang="en-GB" dirty="0" smtClean="0"/>
              <a:t>Technology Challenges - Acceleration</a:t>
            </a:r>
            <a:endParaRPr lang="en-GB" dirty="0"/>
          </a:p>
        </p:txBody>
      </p:sp>
      <p:sp>
        <p:nvSpPr>
          <p:cNvPr id="3" name="Content Placeholder 2"/>
          <p:cNvSpPr>
            <a:spLocks noGrp="1"/>
          </p:cNvSpPr>
          <p:nvPr>
            <p:ph idx="1"/>
          </p:nvPr>
        </p:nvSpPr>
        <p:spPr>
          <a:xfrm>
            <a:off x="0" y="673100"/>
            <a:ext cx="9042400" cy="5003800"/>
          </a:xfrm>
        </p:spPr>
        <p:txBody>
          <a:bodyPr>
            <a:normAutofit/>
          </a:bodyPr>
          <a:lstStyle/>
          <a:p>
            <a:r>
              <a:rPr lang="en-GB" sz="3000" dirty="0" err="1"/>
              <a:t>Muons</a:t>
            </a:r>
            <a:r>
              <a:rPr lang="en-GB" sz="3000" dirty="0"/>
              <a:t> require an ultrafast accelerator chain</a:t>
            </a:r>
          </a:p>
          <a:p>
            <a:pPr marL="0" indent="0">
              <a:buNone/>
              <a:tabLst>
                <a:tab pos="338098" algn="l"/>
              </a:tabLst>
            </a:pPr>
            <a:r>
              <a:rPr lang="en-GB" sz="3000" dirty="0">
                <a:latin typeface="Wingdings 3" charset="2"/>
                <a:cs typeface="Wingdings 3" charset="2"/>
              </a:rPr>
              <a:t>	a</a:t>
            </a:r>
            <a:r>
              <a:rPr lang="en-GB" sz="3000" dirty="0">
                <a:cs typeface="Wingdings 3" charset="2"/>
              </a:rPr>
              <a:t> </a:t>
            </a:r>
            <a:r>
              <a:rPr lang="en-GB" sz="3000" i="1" dirty="0">
                <a:cs typeface="Wingdings 3" charset="2"/>
              </a:rPr>
              <a:t>Beyond the capability of most </a:t>
            </a:r>
            <a:r>
              <a:rPr lang="en-GB" sz="3000" i="1" dirty="0" smtClean="0">
                <a:cs typeface="Wingdings 3" charset="2"/>
              </a:rPr>
              <a:t>machines</a:t>
            </a:r>
            <a:endParaRPr lang="en-GB" sz="1400" dirty="0"/>
          </a:p>
          <a:p>
            <a:r>
              <a:rPr lang="en-GB" sz="2400" dirty="0" smtClean="0"/>
              <a:t>Solutions include:  </a:t>
            </a:r>
            <a:endParaRPr lang="en-GB" sz="2400" dirty="0"/>
          </a:p>
        </p:txBody>
      </p:sp>
      <p:sp>
        <p:nvSpPr>
          <p:cNvPr id="8" name="Date Placeholder 7"/>
          <p:cNvSpPr>
            <a:spLocks noGrp="1"/>
          </p:cNvSpPr>
          <p:nvPr>
            <p:ph type="dt" sz="half" idx="10"/>
          </p:nvPr>
        </p:nvSpPr>
        <p:spPr/>
        <p:txBody>
          <a:bodyPr/>
          <a:lstStyle/>
          <a:p>
            <a:r>
              <a:rPr lang="en-US" smtClean="0"/>
              <a:t>March 7, 2014</a:t>
            </a:r>
            <a:endParaRPr lang="en-US" dirty="0"/>
          </a:p>
        </p:txBody>
      </p:sp>
      <p:sp>
        <p:nvSpPr>
          <p:cNvPr id="4" name="Footer Placeholder 3"/>
          <p:cNvSpPr>
            <a:spLocks noGrp="1"/>
          </p:cNvSpPr>
          <p:nvPr>
            <p:ph type="ftr" sz="quarter" idx="11"/>
          </p:nvPr>
        </p:nvSpPr>
        <p:spPr/>
        <p:txBody>
          <a:bodyPr/>
          <a:lstStyle/>
          <a:p>
            <a:pPr>
              <a:defRPr/>
            </a:pPr>
            <a:r>
              <a:rPr lang="en-US" smtClean="0"/>
              <a:t>Cornell University:  LEPP Journal Club</a:t>
            </a:r>
            <a:endParaRPr lang="en-US"/>
          </a:p>
        </p:txBody>
      </p:sp>
      <p:sp>
        <p:nvSpPr>
          <p:cNvPr id="5" name="Slide Number Placeholder 4"/>
          <p:cNvSpPr>
            <a:spLocks noGrp="1"/>
          </p:cNvSpPr>
          <p:nvPr>
            <p:ph type="sldNum" sz="quarter" idx="12"/>
          </p:nvPr>
        </p:nvSpPr>
        <p:spPr/>
        <p:txBody>
          <a:bodyPr/>
          <a:lstStyle/>
          <a:p>
            <a:fld id="{D28F90D6-1EEB-E249-9A68-6B55C19F01CF}" type="slidenum">
              <a:rPr lang="en-US" smtClean="0"/>
              <a:pPr/>
              <a:t>69</a:t>
            </a:fld>
            <a:endParaRPr lang="en-US"/>
          </a:p>
        </p:txBody>
      </p:sp>
      <p:pic>
        <p:nvPicPr>
          <p:cNvPr id="6" name="Picture 5"/>
          <p:cNvPicPr>
            <a:picLocks noChangeAspect="1"/>
          </p:cNvPicPr>
          <p:nvPr/>
        </p:nvPicPr>
        <p:blipFill rotWithShape="1">
          <a:blip r:embed="rId3"/>
          <a:srcRect l="8717" r="6734"/>
          <a:stretch/>
        </p:blipFill>
        <p:spPr>
          <a:xfrm>
            <a:off x="21012" y="2185062"/>
            <a:ext cx="3438396" cy="3069761"/>
          </a:xfrm>
          <a:prstGeom prst="rect">
            <a:avLst/>
          </a:prstGeom>
          <a:ln>
            <a:solidFill>
              <a:schemeClr val="bg1"/>
            </a:solidFill>
          </a:ln>
        </p:spPr>
      </p:pic>
      <p:sp>
        <p:nvSpPr>
          <p:cNvPr id="7" name="Rectangle 6"/>
          <p:cNvSpPr/>
          <p:nvPr/>
        </p:nvSpPr>
        <p:spPr>
          <a:xfrm>
            <a:off x="21012" y="4791586"/>
            <a:ext cx="1753470" cy="369320"/>
          </a:xfrm>
          <a:prstGeom prst="rect">
            <a:avLst/>
          </a:prstGeom>
          <a:noFill/>
        </p:spPr>
        <p:txBody>
          <a:bodyPr wrap="none" lIns="91429" tIns="45714" rIns="91429" bIns="45714">
            <a:spAutoFit/>
          </a:bodyPr>
          <a:lstStyle/>
          <a:p>
            <a:pPr algn="ctr"/>
            <a:r>
              <a:rPr lang="en-US"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EMMA – FFAG</a:t>
            </a:r>
            <a:endPar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9" name="TextBox 8"/>
          <p:cNvSpPr txBox="1"/>
          <p:nvPr/>
        </p:nvSpPr>
        <p:spPr>
          <a:xfrm>
            <a:off x="3987800" y="1751942"/>
            <a:ext cx="5156200" cy="1631216"/>
          </a:xfrm>
          <a:prstGeom prst="rect">
            <a:avLst/>
          </a:prstGeom>
          <a:noFill/>
        </p:spPr>
        <p:txBody>
          <a:bodyPr wrap="square" rtlCol="0">
            <a:spAutoFit/>
          </a:bodyPr>
          <a:lstStyle/>
          <a:p>
            <a:pPr marL="342900" lvl="1" indent="-342900">
              <a:buFont typeface="Arial"/>
              <a:buChar char="•"/>
            </a:pPr>
            <a:r>
              <a:rPr lang="en-GB" sz="2000" dirty="0">
                <a:solidFill>
                  <a:schemeClr val="bg1"/>
                </a:solidFill>
              </a:rPr>
              <a:t>Superconducting </a:t>
            </a:r>
            <a:r>
              <a:rPr lang="en-GB" sz="2000" dirty="0" err="1">
                <a:solidFill>
                  <a:schemeClr val="bg1"/>
                </a:solidFill>
              </a:rPr>
              <a:t>Linacs</a:t>
            </a:r>
            <a:endParaRPr lang="en-GB" sz="2000" dirty="0">
              <a:solidFill>
                <a:schemeClr val="bg1"/>
              </a:solidFill>
            </a:endParaRPr>
          </a:p>
          <a:p>
            <a:pPr marL="342900" lvl="1" indent="-342900">
              <a:buFont typeface="Arial"/>
              <a:buChar char="•"/>
            </a:pPr>
            <a:r>
              <a:rPr lang="en-GB" sz="2000" dirty="0">
                <a:solidFill>
                  <a:schemeClr val="bg1"/>
                </a:solidFill>
              </a:rPr>
              <a:t>Recirculating Linear Accelerators (RLAs)</a:t>
            </a:r>
          </a:p>
          <a:p>
            <a:pPr marL="342900" lvl="1" indent="-342900">
              <a:buFont typeface="Arial"/>
              <a:buChar char="•"/>
            </a:pPr>
            <a:r>
              <a:rPr lang="en-GB" sz="2000" dirty="0">
                <a:solidFill>
                  <a:schemeClr val="bg1"/>
                </a:solidFill>
              </a:rPr>
              <a:t>Fixed-Field Alternating-Gradient (FFAG) Machines</a:t>
            </a:r>
          </a:p>
          <a:p>
            <a:pPr marL="342900" lvl="1" indent="-342900">
              <a:buFont typeface="Arial"/>
              <a:buChar char="•"/>
            </a:pPr>
            <a:r>
              <a:rPr lang="en-GB" sz="2000" dirty="0">
                <a:solidFill>
                  <a:schemeClr val="bg1"/>
                </a:solidFill>
              </a:rPr>
              <a:t>Rapid Cycling Synchrotrons (RCS)</a:t>
            </a:r>
          </a:p>
        </p:txBody>
      </p:sp>
      <p:pic>
        <p:nvPicPr>
          <p:cNvPr id="12" name="Picture 11" descr="Figure 10.jpg"/>
          <p:cNvPicPr>
            <a:picLocks noChangeAspect="1"/>
          </p:cNvPicPr>
          <p:nvPr/>
        </p:nvPicPr>
        <p:blipFill>
          <a:blip r:embed="rId4"/>
          <a:stretch>
            <a:fillRect/>
          </a:stretch>
        </p:blipFill>
        <p:spPr>
          <a:xfrm>
            <a:off x="3459408" y="3440833"/>
            <a:ext cx="3713528" cy="1828800"/>
          </a:xfrm>
          <a:prstGeom prst="rect">
            <a:avLst/>
          </a:prstGeom>
        </p:spPr>
      </p:pic>
      <p:sp>
        <p:nvSpPr>
          <p:cNvPr id="13" name="TextBox 12"/>
          <p:cNvSpPr txBox="1"/>
          <p:nvPr/>
        </p:nvSpPr>
        <p:spPr>
          <a:xfrm>
            <a:off x="7131050" y="3440833"/>
            <a:ext cx="2216150" cy="1323439"/>
          </a:xfrm>
          <a:prstGeom prst="rect">
            <a:avLst/>
          </a:prstGeom>
          <a:noFill/>
        </p:spPr>
        <p:txBody>
          <a:bodyPr wrap="square" rtlCol="0">
            <a:spAutoFit/>
          </a:bodyPr>
          <a:lstStyle/>
          <a:p>
            <a:pPr marL="0" lvl="1"/>
            <a:r>
              <a:rPr lang="en-GB" sz="2000" dirty="0" smtClean="0">
                <a:solidFill>
                  <a:schemeClr val="bg1"/>
                </a:solidFill>
              </a:rPr>
              <a:t>RCS requires </a:t>
            </a:r>
          </a:p>
          <a:p>
            <a:pPr marL="0" lvl="1"/>
            <a:r>
              <a:rPr lang="en-GB" sz="2000" dirty="0" smtClean="0">
                <a:solidFill>
                  <a:schemeClr val="bg1"/>
                </a:solidFill>
              </a:rPr>
              <a:t>2 T p-p magnets </a:t>
            </a:r>
          </a:p>
          <a:p>
            <a:pPr marL="0" lvl="1"/>
            <a:r>
              <a:rPr lang="en-GB" sz="2000" dirty="0" smtClean="0">
                <a:solidFill>
                  <a:schemeClr val="bg1"/>
                </a:solidFill>
              </a:rPr>
              <a:t>at f = 400 Hz</a:t>
            </a:r>
          </a:p>
          <a:p>
            <a:pPr marL="0" lvl="1"/>
            <a:r>
              <a:rPr lang="en-GB" sz="2000" dirty="0">
                <a:solidFill>
                  <a:schemeClr val="bg1"/>
                </a:solidFill>
              </a:rPr>
              <a:t>(</a:t>
            </a:r>
            <a:r>
              <a:rPr lang="en-GB" sz="2000" dirty="0" smtClean="0">
                <a:solidFill>
                  <a:schemeClr val="bg1"/>
                </a:solidFill>
              </a:rPr>
              <a:t>U Miss &amp; FNAL)</a:t>
            </a:r>
            <a:endParaRPr lang="en-GB" sz="2000" dirty="0">
              <a:solidFill>
                <a:schemeClr val="bg1"/>
              </a:solidFill>
            </a:endParaRPr>
          </a:p>
        </p:txBody>
      </p:sp>
      <p:cxnSp>
        <p:nvCxnSpPr>
          <p:cNvPr id="20" name="Straight Arrow Connector 19"/>
          <p:cNvCxnSpPr>
            <a:cxnSpLocks noChangeShapeType="1"/>
          </p:cNvCxnSpPr>
          <p:nvPr/>
        </p:nvCxnSpPr>
        <p:spPr bwMode="auto">
          <a:xfrm flipV="1">
            <a:off x="2937670" y="3748592"/>
            <a:ext cx="0" cy="246083"/>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32" name="TextBox 31"/>
          <p:cNvSpPr txBox="1"/>
          <p:nvPr/>
        </p:nvSpPr>
        <p:spPr>
          <a:xfrm>
            <a:off x="6248401" y="5394523"/>
            <a:ext cx="2870200" cy="1200329"/>
          </a:xfrm>
          <a:prstGeom prst="rect">
            <a:avLst/>
          </a:prstGeom>
          <a:noFill/>
        </p:spPr>
        <p:txBody>
          <a:bodyPr wrap="square" rtlCol="0">
            <a:spAutoFit/>
          </a:bodyPr>
          <a:lstStyle/>
          <a:p>
            <a:r>
              <a:rPr lang="en-US" b="1" dirty="0" smtClean="0">
                <a:solidFill>
                  <a:srgbClr val="FFFFFF"/>
                </a:solidFill>
              </a:rPr>
              <a:t>JEMMRLA Proposal</a:t>
            </a:r>
            <a:r>
              <a:rPr lang="en-US" dirty="0" smtClean="0">
                <a:solidFill>
                  <a:srgbClr val="FFFFFF"/>
                </a:solidFill>
              </a:rPr>
              <a:t>:</a:t>
            </a:r>
          </a:p>
          <a:p>
            <a:r>
              <a:rPr lang="en-US" dirty="0">
                <a:solidFill>
                  <a:srgbClr val="FFFFFF"/>
                </a:solidFill>
              </a:rPr>
              <a:t>JLAB Electron </a:t>
            </a:r>
            <a:r>
              <a:rPr lang="en-US" dirty="0" smtClean="0">
                <a:solidFill>
                  <a:srgbClr val="FFFFFF"/>
                </a:solidFill>
              </a:rPr>
              <a:t>Model </a:t>
            </a:r>
            <a:r>
              <a:rPr lang="en-US" dirty="0">
                <a:solidFill>
                  <a:srgbClr val="FFFFFF"/>
                </a:solidFill>
              </a:rPr>
              <a:t>of </a:t>
            </a:r>
            <a:endParaRPr lang="en-US" dirty="0" smtClean="0">
              <a:solidFill>
                <a:srgbClr val="FFFFFF"/>
              </a:solidFill>
            </a:endParaRPr>
          </a:p>
          <a:p>
            <a:r>
              <a:rPr lang="en-US" dirty="0" smtClean="0">
                <a:solidFill>
                  <a:srgbClr val="FFFFFF"/>
                </a:solidFill>
              </a:rPr>
              <a:t>Muon RLA </a:t>
            </a:r>
            <a:r>
              <a:rPr lang="en-US" dirty="0">
                <a:solidFill>
                  <a:srgbClr val="FFFFFF"/>
                </a:solidFill>
              </a:rPr>
              <a:t>with </a:t>
            </a:r>
            <a:r>
              <a:rPr lang="en-US" dirty="0" smtClean="0">
                <a:solidFill>
                  <a:srgbClr val="FFFFFF"/>
                </a:solidFill>
              </a:rPr>
              <a:t>Multi</a:t>
            </a:r>
            <a:r>
              <a:rPr lang="en-US" dirty="0">
                <a:solidFill>
                  <a:srgbClr val="FFFFFF"/>
                </a:solidFill>
              </a:rPr>
              <a:t>-pass </a:t>
            </a:r>
            <a:endParaRPr lang="en-US" dirty="0" smtClean="0">
              <a:solidFill>
                <a:srgbClr val="FFFFFF"/>
              </a:solidFill>
            </a:endParaRPr>
          </a:p>
          <a:p>
            <a:r>
              <a:rPr lang="en-US" dirty="0" smtClean="0">
                <a:solidFill>
                  <a:srgbClr val="FFFFFF"/>
                </a:solidFill>
              </a:rPr>
              <a:t>Arcs </a:t>
            </a:r>
            <a:endParaRPr lang="en-US" dirty="0">
              <a:solidFill>
                <a:srgbClr val="FFFFFF"/>
              </a:solidFill>
            </a:endParaRPr>
          </a:p>
        </p:txBody>
      </p:sp>
    </p:spTree>
    <p:extLst>
      <p:ext uri="{BB962C8B-B14F-4D97-AF65-F5344CB8AC3E}">
        <p14:creationId xmlns:p14="http://schemas.microsoft.com/office/powerpoint/2010/main" val="3382449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8421687" cy="1362075"/>
          </a:xfrm>
        </p:spPr>
        <p:txBody>
          <a:bodyPr/>
          <a:lstStyle/>
          <a:p>
            <a:r>
              <a:rPr lang="en-US" dirty="0" smtClean="0"/>
              <a:t>Lepton &amp; Photon Colliders</a:t>
            </a:r>
            <a:endParaRPr lang="en-US" dirty="0"/>
          </a:p>
        </p:txBody>
      </p:sp>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7</a:t>
            </a:fld>
            <a:endParaRPr lang="en-US"/>
          </a:p>
        </p:txBody>
      </p:sp>
      <p:sp>
        <p:nvSpPr>
          <p:cNvPr id="3" name="Text Placeholder 2"/>
          <p:cNvSpPr>
            <a:spLocks noGrp="1"/>
          </p:cNvSpPr>
          <p:nvPr>
            <p:ph type="body" idx="1"/>
          </p:nvPr>
        </p:nvSpPr>
        <p:spPr>
          <a:xfrm>
            <a:off x="1435101" y="520700"/>
            <a:ext cx="4305299" cy="3124200"/>
          </a:xfrm>
          <a:ln w="38100">
            <a:solidFill>
              <a:schemeClr val="bg1">
                <a:lumMod val="50000"/>
              </a:schemeClr>
            </a:solidFill>
          </a:ln>
        </p:spPr>
        <p:txBody>
          <a:bodyPr>
            <a:noAutofit/>
          </a:bodyPr>
          <a:lstStyle/>
          <a:p>
            <a:pPr marL="228600" lvl="1"/>
            <a:r>
              <a:rPr lang="en-US" sz="2400" dirty="0" err="1"/>
              <a:t>e</a:t>
            </a:r>
            <a:r>
              <a:rPr lang="en-US" sz="2400" baseline="30000" dirty="0" err="1"/>
              <a:t>+</a:t>
            </a:r>
            <a:r>
              <a:rPr lang="en-US" sz="2400" dirty="0" err="1"/>
              <a:t>e</a:t>
            </a:r>
            <a:r>
              <a:rPr lang="en-US" sz="2400" baseline="30000" dirty="0"/>
              <a:t>−</a:t>
            </a:r>
            <a:r>
              <a:rPr lang="en-US" sz="2400" dirty="0"/>
              <a:t> </a:t>
            </a:r>
            <a:r>
              <a:rPr lang="en-US" sz="2400" dirty="0" smtClean="0"/>
              <a:t>Circular Colliders:  </a:t>
            </a:r>
            <a:endParaRPr lang="en-US" sz="2400" dirty="0"/>
          </a:p>
          <a:p>
            <a:pPr marL="228600" lvl="1"/>
            <a:r>
              <a:rPr lang="en-US" sz="2400" dirty="0" smtClean="0"/>
              <a:t>	&gt;100 </a:t>
            </a:r>
            <a:r>
              <a:rPr lang="en-US" sz="2400" dirty="0" err="1" smtClean="0"/>
              <a:t>GeV</a:t>
            </a:r>
            <a:r>
              <a:rPr lang="en-US" sz="2400" dirty="0" smtClean="0"/>
              <a:t> Scale</a:t>
            </a:r>
            <a:endParaRPr lang="en-US" sz="2400" dirty="0"/>
          </a:p>
          <a:p>
            <a:pPr marL="228600" lvl="1"/>
            <a:r>
              <a:rPr lang="en-US" sz="2400" dirty="0" smtClean="0"/>
              <a:t>Linear Colliders:  </a:t>
            </a:r>
          </a:p>
          <a:p>
            <a:pPr marL="1028700" lvl="2" indent="-342900">
              <a:buFont typeface="Arial"/>
              <a:buChar char="•"/>
            </a:pPr>
            <a:r>
              <a:rPr lang="en-US" sz="2200" dirty="0" err="1" smtClean="0"/>
              <a:t>e</a:t>
            </a:r>
            <a:r>
              <a:rPr lang="en-US" sz="2200" baseline="30000" dirty="0" err="1" smtClean="0"/>
              <a:t>+</a:t>
            </a:r>
            <a:r>
              <a:rPr lang="en-US" sz="2200" dirty="0" err="1" smtClean="0"/>
              <a:t>e</a:t>
            </a:r>
            <a:r>
              <a:rPr lang="en-US" sz="2200" baseline="30000" dirty="0" smtClean="0"/>
              <a:t>−</a:t>
            </a:r>
            <a:r>
              <a:rPr lang="en-US" sz="2200" dirty="0" smtClean="0"/>
              <a:t> Colliders with </a:t>
            </a:r>
            <a:br>
              <a:rPr lang="en-US" sz="2200" dirty="0" smtClean="0"/>
            </a:br>
            <a:r>
              <a:rPr lang="en-US" sz="2200" dirty="0" smtClean="0"/>
              <a:t>E &lt; 1 </a:t>
            </a:r>
            <a:r>
              <a:rPr lang="en-US" sz="2200" dirty="0" err="1" smtClean="0"/>
              <a:t>TeV</a:t>
            </a:r>
            <a:r>
              <a:rPr lang="en-US" sz="2200" dirty="0" smtClean="0"/>
              <a:t> &amp; E1&gt; 1 </a:t>
            </a:r>
            <a:r>
              <a:rPr lang="en-US" sz="2200" dirty="0" err="1" smtClean="0"/>
              <a:t>TeV</a:t>
            </a:r>
            <a:r>
              <a:rPr lang="en-US" sz="2200" dirty="0" smtClean="0"/>
              <a:t> </a:t>
            </a:r>
          </a:p>
          <a:p>
            <a:pPr marL="1028700" lvl="2" indent="-342900">
              <a:buFont typeface="Arial"/>
              <a:buChar char="•"/>
            </a:pPr>
            <a:r>
              <a:rPr lang="en-US" sz="2200" dirty="0" smtClean="0">
                <a:latin typeface="Symbol" charset="2"/>
                <a:cs typeface="Symbol" charset="2"/>
              </a:rPr>
              <a:t>g</a:t>
            </a:r>
            <a:r>
              <a:rPr lang="en-US" sz="2200" dirty="0">
                <a:cs typeface="Symbol" charset="2"/>
              </a:rPr>
              <a:t>-</a:t>
            </a:r>
            <a:r>
              <a:rPr lang="en-US" sz="2200" dirty="0">
                <a:latin typeface="Symbol" charset="2"/>
                <a:cs typeface="Symbol" charset="2"/>
              </a:rPr>
              <a:t>g</a:t>
            </a:r>
            <a:r>
              <a:rPr lang="en-US" sz="2200" dirty="0">
                <a:cs typeface="Symbol" charset="2"/>
              </a:rPr>
              <a:t> </a:t>
            </a:r>
            <a:r>
              <a:rPr lang="en-US" sz="2200" dirty="0" smtClean="0">
                <a:cs typeface="Symbol" charset="2"/>
              </a:rPr>
              <a:t>Colliders  </a:t>
            </a:r>
            <a:endParaRPr lang="en-US" sz="2200" dirty="0"/>
          </a:p>
          <a:p>
            <a:pPr marL="228600" lvl="1"/>
            <a:r>
              <a:rPr lang="en-US" sz="2400" dirty="0" err="1">
                <a:latin typeface="Symbol" pitchFamily="18" charset="2"/>
              </a:rPr>
              <a:t>m</a:t>
            </a:r>
            <a:r>
              <a:rPr lang="en-US" sz="2400" baseline="30000" dirty="0" err="1"/>
              <a:t>+</a:t>
            </a:r>
            <a:r>
              <a:rPr lang="en-US" sz="2400" dirty="0" err="1">
                <a:latin typeface="Symbol" pitchFamily="18" charset="2"/>
              </a:rPr>
              <a:t>m</a:t>
            </a:r>
            <a:r>
              <a:rPr lang="en-US" sz="2400" baseline="30000" dirty="0"/>
              <a:t>−</a:t>
            </a:r>
            <a:r>
              <a:rPr lang="en-US" sz="2400" dirty="0"/>
              <a:t> </a:t>
            </a:r>
            <a:r>
              <a:rPr lang="en-US" sz="2400" dirty="0" smtClean="0"/>
              <a:t>Colliders:  Up to 10 </a:t>
            </a:r>
            <a:r>
              <a:rPr lang="en-US" sz="2400" dirty="0" err="1" smtClean="0"/>
              <a:t>TeV</a:t>
            </a:r>
            <a:endParaRPr lang="en-US" sz="2400" dirty="0"/>
          </a:p>
        </p:txBody>
      </p:sp>
    </p:spTree>
    <p:extLst>
      <p:ext uri="{BB962C8B-B14F-4D97-AF65-F5344CB8AC3E}">
        <p14:creationId xmlns:p14="http://schemas.microsoft.com/office/powerpoint/2010/main" val="370041699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Superconducting RF Development</a:t>
            </a:r>
            <a:endParaRPr lang="en-US" dirty="0"/>
          </a:p>
        </p:txBody>
      </p:sp>
      <p:sp>
        <p:nvSpPr>
          <p:cNvPr id="4" name="Date Placeholder 3"/>
          <p:cNvSpPr>
            <a:spLocks noGrp="1"/>
          </p:cNvSpPr>
          <p:nvPr>
            <p:ph type="dt" sz="half" idx="10"/>
          </p:nvPr>
        </p:nvSpPr>
        <p:spPr/>
        <p:txBody>
          <a:bodyPr/>
          <a:lstStyle/>
          <a:p>
            <a:pPr algn="r"/>
            <a:r>
              <a:rPr lang="en-US" smtClean="0"/>
              <a:t>March 7, 2014</a:t>
            </a:r>
            <a:endParaRPr lang="en-US" dirty="0"/>
          </a:p>
        </p:txBody>
      </p:sp>
      <p:sp>
        <p:nvSpPr>
          <p:cNvPr id="5" name="Footer Placeholder 4"/>
          <p:cNvSpPr>
            <a:spLocks noGrp="1"/>
          </p:cNvSpPr>
          <p:nvPr>
            <p:ph type="ftr" sz="quarter" idx="11"/>
          </p:nvPr>
        </p:nvSpPr>
        <p:spPr/>
        <p:txBody>
          <a:bodyPr/>
          <a:lstStyle/>
          <a:p>
            <a:r>
              <a:rPr lang="en-US" smtClean="0"/>
              <a:t>Cornell University:  LEPP Journal Club</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70</a:t>
            </a:fld>
            <a:endParaRPr lang="en-US" dirty="0"/>
          </a:p>
        </p:txBody>
      </p:sp>
      <p:pic>
        <p:nvPicPr>
          <p:cNvPr id="7" name="Picture 6" descr="cavity_going_into_p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1841500"/>
            <a:ext cx="3419475"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6129337" y="1841500"/>
            <a:ext cx="2635344" cy="92333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Cavity going into test pit </a:t>
            </a:r>
          </a:p>
          <a:p>
            <a:pPr eaLnBrk="1" hangingPunct="1"/>
            <a:r>
              <a:rPr lang="en-US" sz="1800" dirty="0">
                <a:solidFill>
                  <a:schemeClr val="bg1"/>
                </a:solidFill>
              </a:rPr>
              <a:t>in Newman </a:t>
            </a:r>
            <a:r>
              <a:rPr lang="en-US" sz="1800" dirty="0" smtClean="0">
                <a:solidFill>
                  <a:schemeClr val="bg1"/>
                </a:solidFill>
              </a:rPr>
              <a:t>basement </a:t>
            </a:r>
            <a:br>
              <a:rPr lang="en-US" sz="1800" dirty="0" smtClean="0">
                <a:solidFill>
                  <a:schemeClr val="bg1"/>
                </a:solidFill>
              </a:rPr>
            </a:br>
            <a:r>
              <a:rPr lang="en-US" sz="1800" dirty="0" smtClean="0">
                <a:solidFill>
                  <a:schemeClr val="bg1"/>
                </a:solidFill>
              </a:rPr>
              <a:t>(Cornell University)</a:t>
            </a:r>
            <a:endParaRPr lang="en-US" sz="1800" dirty="0">
              <a:solidFill>
                <a:schemeClr val="bg1"/>
              </a:solidFill>
            </a:endParaRPr>
          </a:p>
        </p:txBody>
      </p:sp>
      <p:sp>
        <p:nvSpPr>
          <p:cNvPr id="9" name="Text Box 9"/>
          <p:cNvSpPr txBox="1">
            <a:spLocks noChangeArrowheads="1"/>
          </p:cNvSpPr>
          <p:nvPr/>
        </p:nvSpPr>
        <p:spPr bwMode="auto">
          <a:xfrm>
            <a:off x="6007100" y="6032500"/>
            <a:ext cx="2743200" cy="3698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Pit: 5m deep X 2.5m dia.</a:t>
            </a:r>
          </a:p>
        </p:txBody>
      </p:sp>
      <p:pic>
        <p:nvPicPr>
          <p:cNvPr id="14" name="Picture 5" descr="200mhz_ca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90663"/>
            <a:ext cx="5886449"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4673600" y="4178301"/>
            <a:ext cx="1473200"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400mm BT</a:t>
            </a:r>
          </a:p>
        </p:txBody>
      </p:sp>
      <p:sp>
        <p:nvSpPr>
          <p:cNvPr id="16" name="Text Box 7"/>
          <p:cNvSpPr txBox="1">
            <a:spLocks noChangeArrowheads="1"/>
          </p:cNvSpPr>
          <p:nvPr/>
        </p:nvSpPr>
        <p:spPr bwMode="auto">
          <a:xfrm>
            <a:off x="1987550" y="5078413"/>
            <a:ext cx="2292350"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Cavity length: 2 m</a:t>
            </a:r>
          </a:p>
        </p:txBody>
      </p:sp>
      <p:sp>
        <p:nvSpPr>
          <p:cNvPr id="17" name="Text Box 8"/>
          <p:cNvSpPr txBox="1">
            <a:spLocks noChangeArrowheads="1"/>
          </p:cNvSpPr>
          <p:nvPr/>
        </p:nvSpPr>
        <p:spPr bwMode="auto">
          <a:xfrm>
            <a:off x="3576638" y="1547813"/>
            <a:ext cx="2151062"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Major dia.: 1.4 m</a:t>
            </a:r>
          </a:p>
        </p:txBody>
      </p:sp>
      <p:sp>
        <p:nvSpPr>
          <p:cNvPr id="18" name="TextBox 17"/>
          <p:cNvSpPr txBox="1"/>
          <p:nvPr/>
        </p:nvSpPr>
        <p:spPr>
          <a:xfrm>
            <a:off x="6235700" y="1295400"/>
            <a:ext cx="2352327" cy="369332"/>
          </a:xfrm>
          <a:prstGeom prst="rect">
            <a:avLst/>
          </a:prstGeom>
          <a:noFill/>
        </p:spPr>
        <p:txBody>
          <a:bodyPr wrap="none" rtlCol="0">
            <a:spAutoFit/>
          </a:bodyPr>
          <a:lstStyle/>
          <a:p>
            <a:r>
              <a:rPr lang="en-US" dirty="0" smtClean="0">
                <a:solidFill>
                  <a:srgbClr val="FFFFFF"/>
                </a:solidFill>
              </a:rPr>
              <a:t>201 MHz SCRF R&amp;D</a:t>
            </a:r>
            <a:endParaRPr lang="en-US" dirty="0">
              <a:solidFill>
                <a:srgbClr val="FFFFFF"/>
              </a:solidFill>
            </a:endParaRPr>
          </a:p>
        </p:txBody>
      </p:sp>
    </p:spTree>
    <p:extLst>
      <p:ext uri="{BB962C8B-B14F-4D97-AF65-F5344CB8AC3E}">
        <p14:creationId xmlns:p14="http://schemas.microsoft.com/office/powerpoint/2010/main" val="157817315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38100" y="109538"/>
            <a:ext cx="8077200" cy="931862"/>
          </a:xfrm>
        </p:spPr>
        <p:txBody>
          <a:bodyPr>
            <a:normAutofit fontScale="90000"/>
          </a:bodyPr>
          <a:lstStyle/>
          <a:p>
            <a:r>
              <a:rPr lang="en-US" sz="2800" dirty="0" smtClean="0"/>
              <a:t>Technology &amp; Design Challenges – Ring, Magnets, Detector</a:t>
            </a:r>
          </a:p>
        </p:txBody>
      </p:sp>
      <p:sp>
        <p:nvSpPr>
          <p:cNvPr id="2" name="Content Placeholder 1"/>
          <p:cNvSpPr>
            <a:spLocks noGrp="1"/>
          </p:cNvSpPr>
          <p:nvPr>
            <p:ph idx="1"/>
          </p:nvPr>
        </p:nvSpPr>
        <p:spPr>
          <a:xfrm>
            <a:off x="38100" y="965200"/>
            <a:ext cx="8851900" cy="5461000"/>
          </a:xfrm>
        </p:spPr>
        <p:txBody>
          <a:bodyPr>
            <a:noAutofit/>
          </a:bodyPr>
          <a:lstStyle/>
          <a:p>
            <a:r>
              <a:rPr lang="en-US" sz="2400" dirty="0" err="1"/>
              <a:t>Emittances</a:t>
            </a:r>
            <a:r>
              <a:rPr lang="en-US" sz="2400" dirty="0"/>
              <a:t> are </a:t>
            </a:r>
            <a:r>
              <a:rPr lang="en-US" sz="2400" dirty="0" smtClean="0"/>
              <a:t>relatively large</a:t>
            </a:r>
            <a:r>
              <a:rPr lang="en-US" sz="2400" dirty="0"/>
              <a:t>, </a:t>
            </a:r>
            <a:r>
              <a:rPr lang="en-US" sz="2400" dirty="0" smtClean="0"/>
              <a:t>but </a:t>
            </a:r>
            <a:r>
              <a:rPr lang="en-US" sz="2400" dirty="0" err="1"/>
              <a:t>muons</a:t>
            </a:r>
            <a:r>
              <a:rPr lang="en-US" sz="2400" dirty="0"/>
              <a:t> circulate for </a:t>
            </a:r>
            <a:r>
              <a:rPr lang="en-US" sz="2400" dirty="0" smtClean="0"/>
              <a:t>~</a:t>
            </a:r>
            <a:r>
              <a:rPr lang="en-US" sz="2400" dirty="0"/>
              <a:t>1000 turns before </a:t>
            </a:r>
            <a:r>
              <a:rPr lang="en-US" sz="2400" dirty="0" smtClean="0"/>
              <a:t>decaying</a:t>
            </a:r>
            <a:endParaRPr lang="en-US" sz="2400" dirty="0"/>
          </a:p>
          <a:p>
            <a:pPr lvl="1"/>
            <a:r>
              <a:rPr lang="en-US" sz="2000" dirty="0" smtClean="0"/>
              <a:t>Lattice studies for 126 </a:t>
            </a:r>
            <a:r>
              <a:rPr lang="en-US" sz="2000" dirty="0" err="1" smtClean="0"/>
              <a:t>GeV</a:t>
            </a:r>
            <a:r>
              <a:rPr lang="en-US" sz="2000" dirty="0" smtClean="0"/>
              <a:t>, </a:t>
            </a:r>
            <a:br>
              <a:rPr lang="en-US" sz="2000" dirty="0" smtClean="0"/>
            </a:br>
            <a:r>
              <a:rPr lang="en-US" sz="2000" dirty="0" smtClean="0"/>
              <a:t>1.5 &amp; 3 </a:t>
            </a:r>
            <a:r>
              <a:rPr lang="en-US" sz="2000" dirty="0" err="1" smtClean="0"/>
              <a:t>TeV</a:t>
            </a:r>
            <a:r>
              <a:rPr lang="en-US" sz="2000" dirty="0" smtClean="0"/>
              <a:t> </a:t>
            </a:r>
            <a:r>
              <a:rPr lang="en-US" sz="2000" dirty="0" err="1" smtClean="0"/>
              <a:t>CoM</a:t>
            </a:r>
            <a:endParaRPr lang="en-US" sz="2000" dirty="0" smtClean="0"/>
          </a:p>
          <a:p>
            <a:pPr marL="457200" lvl="1" indent="0">
              <a:buNone/>
            </a:pPr>
            <a:endParaRPr lang="en-US" sz="800" dirty="0"/>
          </a:p>
          <a:p>
            <a:r>
              <a:rPr lang="en-US" sz="2400" dirty="0"/>
              <a:t>H</a:t>
            </a:r>
            <a:r>
              <a:rPr lang="en-US" sz="2400" dirty="0" smtClean="0"/>
              <a:t>igh </a:t>
            </a:r>
            <a:r>
              <a:rPr lang="en-US" sz="2400" dirty="0"/>
              <a:t>field dipoles </a:t>
            </a:r>
            <a:r>
              <a:rPr lang="en-US" sz="2400" dirty="0" smtClean="0"/>
              <a:t>and </a:t>
            </a:r>
            <a:r>
              <a:rPr lang="en-US" sz="2400" dirty="0"/>
              <a:t/>
            </a:r>
            <a:br>
              <a:rPr lang="en-US" sz="2400" dirty="0"/>
            </a:br>
            <a:r>
              <a:rPr lang="en-US" sz="2400" dirty="0" err="1"/>
              <a:t>quadrupoles</a:t>
            </a:r>
            <a:r>
              <a:rPr lang="en-US" sz="2400" dirty="0"/>
              <a:t> </a:t>
            </a:r>
            <a:r>
              <a:rPr lang="en-US" sz="2400" dirty="0" smtClean="0"/>
              <a:t>must </a:t>
            </a:r>
            <a:br>
              <a:rPr lang="en-US" sz="2400" dirty="0" smtClean="0"/>
            </a:br>
            <a:r>
              <a:rPr lang="en-US" sz="2400" dirty="0" smtClean="0"/>
              <a:t>operate in high-rate </a:t>
            </a:r>
            <a:br>
              <a:rPr lang="en-US" sz="2400" dirty="0" smtClean="0"/>
            </a:br>
            <a:r>
              <a:rPr lang="en-US" sz="2400" dirty="0" smtClean="0"/>
              <a:t>muon </a:t>
            </a:r>
            <a:r>
              <a:rPr lang="en-US" sz="2400" dirty="0"/>
              <a:t>decay </a:t>
            </a:r>
            <a:r>
              <a:rPr lang="en-US" sz="2400" dirty="0" smtClean="0"/>
              <a:t>backgrounds </a:t>
            </a:r>
          </a:p>
          <a:p>
            <a:pPr lvl="1"/>
            <a:r>
              <a:rPr lang="en-US" sz="2000" dirty="0" smtClean="0"/>
              <a:t>Magnet designs under study</a:t>
            </a:r>
          </a:p>
          <a:p>
            <a:pPr marL="457200" lvl="1" indent="0">
              <a:buNone/>
            </a:pPr>
            <a:endParaRPr lang="en-US" sz="900" dirty="0"/>
          </a:p>
          <a:p>
            <a:r>
              <a:rPr lang="en-US" sz="2400" dirty="0" smtClean="0"/>
              <a:t>Detector </a:t>
            </a:r>
            <a:r>
              <a:rPr lang="en-US" sz="2400" dirty="0"/>
              <a:t>shielding &amp; </a:t>
            </a:r>
            <a:r>
              <a:rPr lang="en-US" sz="2400" dirty="0" smtClean="0"/>
              <a:t>performance</a:t>
            </a:r>
          </a:p>
          <a:p>
            <a:pPr lvl="1"/>
            <a:r>
              <a:rPr lang="en-US" sz="2000" dirty="0" smtClean="0"/>
              <a:t>Initial studies </a:t>
            </a:r>
            <a:r>
              <a:rPr lang="en-US" sz="2000" dirty="0"/>
              <a:t>for </a:t>
            </a:r>
            <a:r>
              <a:rPr lang="en-US" sz="2000" dirty="0" smtClean="0"/>
              <a:t>1.5 TeV, then 3 TeV </a:t>
            </a:r>
            <a:br>
              <a:rPr lang="en-US" sz="2000" dirty="0" smtClean="0"/>
            </a:br>
            <a:r>
              <a:rPr lang="en-US" sz="2000" dirty="0" smtClean="0"/>
              <a:t>and now 126 GeV</a:t>
            </a:r>
            <a:endParaRPr lang="en-US" sz="2000" dirty="0"/>
          </a:p>
          <a:p>
            <a:pPr lvl="1"/>
            <a:r>
              <a:rPr lang="en-US" sz="2000" dirty="0" smtClean="0"/>
              <a:t>Shielding configuration</a:t>
            </a:r>
            <a:endParaRPr lang="en-US" sz="2000" dirty="0"/>
          </a:p>
          <a:p>
            <a:pPr lvl="1"/>
            <a:r>
              <a:rPr lang="en-US" sz="2000" dirty="0" smtClean="0"/>
              <a:t>MARS background simulations</a:t>
            </a:r>
            <a:endParaRPr lang="en-US" sz="2000" dirty="0"/>
          </a:p>
          <a:p>
            <a:pPr marL="457200" lvl="1" indent="0">
              <a:buNone/>
            </a:pPr>
            <a:endParaRPr lang="en-US" sz="2000" dirty="0"/>
          </a:p>
        </p:txBody>
      </p:sp>
      <p:sp>
        <p:nvSpPr>
          <p:cNvPr id="19458" name="Date Placeholder 3"/>
          <p:cNvSpPr>
            <a:spLocks noGrp="1"/>
          </p:cNvSpPr>
          <p:nvPr>
            <p:ph type="dt" sz="half" idx="10"/>
          </p:nvPr>
        </p:nvSpPr>
        <p:spPr bwMode="auto">
          <a:noFill/>
          <a:ln>
            <a:miter lim="800000"/>
            <a:headEnd/>
            <a:tailEnd/>
          </a:ln>
        </p:spPr>
        <p:txBody>
          <a:bodyPr/>
          <a:lstStyle/>
          <a:p>
            <a:r>
              <a:rPr lang="en-US" smtClean="0"/>
              <a:t>March 7, 2014</a:t>
            </a:r>
            <a:endParaRPr lang="en-US" smtClean="0"/>
          </a:p>
        </p:txBody>
      </p:sp>
      <p:sp>
        <p:nvSpPr>
          <p:cNvPr id="19459" name="Footer Placeholder 4"/>
          <p:cNvSpPr>
            <a:spLocks noGrp="1"/>
          </p:cNvSpPr>
          <p:nvPr>
            <p:ph type="ftr" sz="quarter" idx="11"/>
          </p:nvPr>
        </p:nvSpPr>
        <p:spPr bwMode="auto">
          <a:noFill/>
          <a:ln>
            <a:miter lim="800000"/>
            <a:headEnd/>
            <a:tailEnd/>
          </a:ln>
        </p:spPr>
        <p:txBody>
          <a:bodyPr/>
          <a:lstStyle/>
          <a:p>
            <a:r>
              <a:rPr lang="en-US" smtClean="0"/>
              <a:t>Cornell University:  LEPP Journal Club</a:t>
            </a:r>
            <a:endParaRPr lang="en-US" smtClean="0"/>
          </a:p>
        </p:txBody>
      </p:sp>
      <p:sp>
        <p:nvSpPr>
          <p:cNvPr id="6" name="Slide Number Placeholder 5"/>
          <p:cNvSpPr>
            <a:spLocks noGrp="1"/>
          </p:cNvSpPr>
          <p:nvPr>
            <p:ph type="sldNum" sz="quarter" idx="12"/>
          </p:nvPr>
        </p:nvSpPr>
        <p:spPr/>
        <p:txBody>
          <a:bodyPr/>
          <a:lstStyle/>
          <a:p>
            <a:pPr>
              <a:defRPr/>
            </a:pPr>
            <a:fld id="{073DCB7A-0B15-4132-944F-F38E9F7D997D}" type="slidenum">
              <a:rPr lang="en-US" smtClean="0"/>
              <a:pPr>
                <a:defRPr/>
              </a:pPr>
              <a:t>71</a:t>
            </a:fld>
            <a:endParaRPr lang="en-US" dirty="0"/>
          </a:p>
        </p:txBody>
      </p:sp>
      <p:pic>
        <p:nvPicPr>
          <p:cNvPr id="3" name="Picture 2"/>
          <p:cNvPicPr>
            <a:picLocks noChangeAspect="1"/>
          </p:cNvPicPr>
          <p:nvPr/>
        </p:nvPicPr>
        <p:blipFill>
          <a:blip r:embed="rId2"/>
          <a:stretch>
            <a:fillRect/>
          </a:stretch>
        </p:blipFill>
        <p:spPr>
          <a:xfrm>
            <a:off x="3795271" y="1526879"/>
            <a:ext cx="2486915" cy="2168821"/>
          </a:xfrm>
          <a:prstGeom prst="rect">
            <a:avLst/>
          </a:prstGeom>
        </p:spPr>
      </p:pic>
      <p:pic>
        <p:nvPicPr>
          <p:cNvPr id="5" name="Picture 4"/>
          <p:cNvPicPr>
            <a:picLocks noChangeAspect="1"/>
          </p:cNvPicPr>
          <p:nvPr/>
        </p:nvPicPr>
        <p:blipFill rotWithShape="1">
          <a:blip r:embed="rId3"/>
          <a:srcRect t="3817"/>
          <a:stretch/>
        </p:blipFill>
        <p:spPr>
          <a:xfrm>
            <a:off x="6815586" y="2222500"/>
            <a:ext cx="2336800" cy="2240212"/>
          </a:xfrm>
          <a:prstGeom prst="rect">
            <a:avLst/>
          </a:prstGeom>
        </p:spPr>
      </p:pic>
      <p:pic>
        <p:nvPicPr>
          <p:cNvPr id="9" name="Picture 8"/>
          <p:cNvPicPr>
            <a:picLocks noChangeAspect="1"/>
          </p:cNvPicPr>
          <p:nvPr/>
        </p:nvPicPr>
        <p:blipFill>
          <a:blip r:embed="rId4"/>
          <a:stretch>
            <a:fillRect/>
          </a:stretch>
        </p:blipFill>
        <p:spPr>
          <a:xfrm>
            <a:off x="4920072" y="4089400"/>
            <a:ext cx="2547528" cy="2476500"/>
          </a:xfrm>
          <a:prstGeom prst="rect">
            <a:avLst/>
          </a:prstGeom>
        </p:spPr>
      </p:pic>
      <p:sp>
        <p:nvSpPr>
          <p:cNvPr id="19464" name="TextBox 12"/>
          <p:cNvSpPr txBox="1">
            <a:spLocks noChangeArrowheads="1"/>
          </p:cNvSpPr>
          <p:nvPr/>
        </p:nvSpPr>
        <p:spPr bwMode="auto">
          <a:xfrm>
            <a:off x="6282186" y="1365250"/>
            <a:ext cx="2760214" cy="923330"/>
          </a:xfrm>
          <a:prstGeom prst="rect">
            <a:avLst/>
          </a:prstGeom>
          <a:noFill/>
          <a:ln w="9525">
            <a:noFill/>
            <a:miter lim="800000"/>
            <a:headEnd/>
            <a:tailEnd/>
          </a:ln>
        </p:spPr>
        <p:txBody>
          <a:bodyPr wrap="square">
            <a:spAutoFit/>
          </a:bodyPr>
          <a:lstStyle/>
          <a:p>
            <a:r>
              <a:rPr lang="en-US" dirty="0">
                <a:solidFill>
                  <a:srgbClr val="FFFF00"/>
                </a:solidFill>
              </a:rPr>
              <a:t>MARS energy </a:t>
            </a:r>
            <a:r>
              <a:rPr lang="en-US" dirty="0" smtClean="0">
                <a:solidFill>
                  <a:srgbClr val="FFFF00"/>
                </a:solidFill>
              </a:rPr>
              <a:t>deposition studies for Higgs Factory </a:t>
            </a:r>
            <a:br>
              <a:rPr lang="en-US" dirty="0" smtClean="0">
                <a:solidFill>
                  <a:srgbClr val="FFFF00"/>
                </a:solidFill>
              </a:rPr>
            </a:br>
            <a:r>
              <a:rPr lang="en-US" dirty="0" smtClean="0">
                <a:solidFill>
                  <a:srgbClr val="FFFF00"/>
                </a:solidFill>
              </a:rPr>
              <a:t>magnets and IR</a:t>
            </a:r>
            <a:endParaRPr lang="en-US" dirty="0">
              <a:solidFill>
                <a:srgbClr val="FFFF00"/>
              </a:solidFill>
            </a:endParaRPr>
          </a:p>
        </p:txBody>
      </p:sp>
    </p:spTree>
    <p:extLst>
      <p:ext uri="{BB962C8B-B14F-4D97-AF65-F5344CB8AC3E}">
        <p14:creationId xmlns:p14="http://schemas.microsoft.com/office/powerpoint/2010/main" val="79089296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8"/>
            <a:ext cx="8064500" cy="794641"/>
          </a:xfrm>
        </p:spPr>
        <p:txBody>
          <a:bodyPr/>
          <a:lstStyle/>
          <a:p>
            <a:r>
              <a:rPr lang="en-US" dirty="0" smtClean="0"/>
              <a:t>Backgrounds and Detector</a:t>
            </a:r>
            <a:endParaRPr lang="en-US" dirty="0"/>
          </a:p>
        </p:txBody>
      </p:sp>
      <p:sp>
        <p:nvSpPr>
          <p:cNvPr id="3" name="Date Placeholder 2"/>
          <p:cNvSpPr>
            <a:spLocks noGrp="1"/>
          </p:cNvSpPr>
          <p:nvPr>
            <p:ph type="dt" sz="half" idx="10"/>
          </p:nvPr>
        </p:nvSpPr>
        <p:spPr>
          <a:xfrm>
            <a:off x="5237742" y="6420146"/>
            <a:ext cx="2133600" cy="365125"/>
          </a:xfrm>
        </p:spPr>
        <p:txBody>
          <a:bodyPr/>
          <a:lstStyle/>
          <a:p>
            <a:pPr algn="r"/>
            <a:r>
              <a:rPr lang="en-US" smtClean="0"/>
              <a:t>March 7, 2014</a:t>
            </a:r>
            <a:endParaRPr lang="en-US" dirty="0"/>
          </a:p>
        </p:txBody>
      </p:sp>
      <p:sp>
        <p:nvSpPr>
          <p:cNvPr id="4" name="Footer Placeholder 3"/>
          <p:cNvSpPr>
            <a:spLocks noGrp="1"/>
          </p:cNvSpPr>
          <p:nvPr>
            <p:ph type="ftr" sz="quarter" idx="11"/>
          </p:nvPr>
        </p:nvSpPr>
        <p:spPr>
          <a:xfrm>
            <a:off x="698500" y="6407446"/>
            <a:ext cx="3721628" cy="365125"/>
          </a:xfrm>
        </p:spPr>
        <p:txBody>
          <a:bodyPr/>
          <a:lstStyle/>
          <a:p>
            <a:r>
              <a:rPr lang="en-US" smtClean="0"/>
              <a:t>Cornell University:  LEPP Journal Club</a:t>
            </a:r>
            <a:endParaRPr lang="en-US" dirty="0"/>
          </a:p>
        </p:txBody>
      </p:sp>
      <p:sp>
        <p:nvSpPr>
          <p:cNvPr id="5" name="Slide Number Placeholder 4"/>
          <p:cNvSpPr>
            <a:spLocks noGrp="1"/>
          </p:cNvSpPr>
          <p:nvPr>
            <p:ph type="sldNum" sz="quarter" idx="12"/>
          </p:nvPr>
        </p:nvSpPr>
        <p:spPr>
          <a:xfrm>
            <a:off x="165100" y="6420146"/>
            <a:ext cx="2133600" cy="365125"/>
          </a:xfrm>
        </p:spPr>
        <p:txBody>
          <a:bodyPr/>
          <a:lstStyle/>
          <a:p>
            <a:fld id="{8A5FAC83-C8C4-8046-B35B-A89823688311}" type="slidenum">
              <a:rPr lang="en-US" smtClean="0"/>
              <a:t>72</a:t>
            </a:fld>
            <a:endParaRPr lang="en-US" dirty="0"/>
          </a:p>
        </p:txBody>
      </p:sp>
      <p:sp>
        <p:nvSpPr>
          <p:cNvPr id="12" name="TextBox 11"/>
          <p:cNvSpPr txBox="1"/>
          <p:nvPr/>
        </p:nvSpPr>
        <p:spPr>
          <a:xfrm>
            <a:off x="13228" y="1035575"/>
            <a:ext cx="4406900" cy="2677656"/>
          </a:xfrm>
          <a:prstGeom prst="rect">
            <a:avLst/>
          </a:prstGeom>
          <a:noFill/>
        </p:spPr>
        <p:txBody>
          <a:bodyPr wrap="square" rtlCol="0">
            <a:spAutoFit/>
          </a:bodyPr>
          <a:lstStyle/>
          <a:p>
            <a:r>
              <a:rPr lang="en-US" sz="2400" dirty="0" smtClean="0">
                <a:solidFill>
                  <a:schemeClr val="bg1"/>
                </a:solidFill>
              </a:rPr>
              <a:t>Much of the background is soft and out of time</a:t>
            </a:r>
          </a:p>
          <a:p>
            <a:pPr marL="342900" indent="-342900">
              <a:buFont typeface="Arial"/>
              <a:buChar char="•"/>
            </a:pPr>
            <a:r>
              <a:rPr lang="en-US" sz="2400" dirty="0" smtClean="0">
                <a:solidFill>
                  <a:schemeClr val="bg1"/>
                </a:solidFill>
              </a:rPr>
              <a:t>Nanosecond time resolution can reduce backgrounds by three orders of magnitude</a:t>
            </a:r>
          </a:p>
          <a:p>
            <a:r>
              <a:rPr lang="en-US" sz="2400" dirty="0" smtClean="0">
                <a:solidFill>
                  <a:schemeClr val="bg1"/>
                </a:solidFill>
              </a:rPr>
              <a:t>Requires a fast, pixelated tracker and calorimeter.</a:t>
            </a:r>
            <a:endParaRPr lang="en-US" sz="2400" dirty="0">
              <a:solidFill>
                <a:schemeClr val="bg1"/>
              </a:solidFill>
            </a:endParaRPr>
          </a:p>
        </p:txBody>
      </p:sp>
      <p:pic>
        <p:nvPicPr>
          <p:cNvPr id="13" name="Picture 7" descr="fl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891479"/>
            <a:ext cx="4267200" cy="31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128966" y="972075"/>
            <a:ext cx="3887783" cy="584776"/>
          </a:xfrm>
          <a:prstGeom prst="rect">
            <a:avLst/>
          </a:prstGeom>
          <a:solidFill>
            <a:schemeClr val="bg1"/>
          </a:solidFill>
        </p:spPr>
        <p:txBody>
          <a:bodyPr wrap="square" rtlCol="0">
            <a:spAutoFit/>
          </a:bodyPr>
          <a:lstStyle/>
          <a:p>
            <a:r>
              <a:rPr lang="en-US" sz="1600" dirty="0" smtClean="0">
                <a:solidFill>
                  <a:srgbClr val="3366FF"/>
                </a:solidFill>
              </a:rPr>
              <a:t>Non-ionizing background </a:t>
            </a:r>
            <a:r>
              <a:rPr lang="en-US" sz="1600" dirty="0">
                <a:solidFill>
                  <a:srgbClr val="3366FF"/>
                </a:solidFill>
              </a:rPr>
              <a:t>~</a:t>
            </a:r>
            <a:r>
              <a:rPr lang="en-US" sz="1600" dirty="0" smtClean="0">
                <a:solidFill>
                  <a:srgbClr val="3366FF"/>
                </a:solidFill>
              </a:rPr>
              <a:t> 0.1 x LHC</a:t>
            </a:r>
          </a:p>
          <a:p>
            <a:r>
              <a:rPr lang="en-US" sz="1600" dirty="0" smtClean="0">
                <a:solidFill>
                  <a:srgbClr val="3366FF"/>
                </a:solidFill>
              </a:rPr>
              <a:t>But crossing interval 10</a:t>
            </a:r>
            <a:r>
              <a:rPr lang="en-US" sz="1600" dirty="0" smtClean="0">
                <a:solidFill>
                  <a:srgbClr val="3366FF"/>
                </a:solidFill>
                <a:latin typeface="Symbol" charset="2"/>
                <a:cs typeface="Symbol" charset="2"/>
              </a:rPr>
              <a:t>m</a:t>
            </a:r>
            <a:r>
              <a:rPr lang="en-US" sz="1600" dirty="0" smtClean="0">
                <a:solidFill>
                  <a:srgbClr val="3366FF"/>
                </a:solidFill>
              </a:rPr>
              <a:t>s/25 ns </a:t>
            </a:r>
            <a:r>
              <a:rPr lang="en-US" sz="1600" dirty="0" smtClean="0">
                <a:solidFill>
                  <a:srgbClr val="3366FF"/>
                </a:solidFill>
                <a:latin typeface="Wingdings 3" charset="2"/>
                <a:cs typeface="Wingdings 3" charset="2"/>
              </a:rPr>
              <a:t>a</a:t>
            </a:r>
            <a:r>
              <a:rPr lang="en-US" sz="1600" dirty="0" smtClean="0">
                <a:solidFill>
                  <a:srgbClr val="3366FF"/>
                </a:solidFill>
              </a:rPr>
              <a:t> 400x </a:t>
            </a:r>
            <a:endParaRPr lang="en-US" sz="1600" dirty="0">
              <a:solidFill>
                <a:srgbClr val="3366FF"/>
              </a:solidFill>
            </a:endParaRPr>
          </a:p>
        </p:txBody>
      </p:sp>
      <p:pic>
        <p:nvPicPr>
          <p:cNvPr id="15" name="Content Placeholder 10" descr="spectr-new.eps"/>
          <p:cNvPicPr>
            <a:picLocks noChangeAspect="1"/>
          </p:cNvPicPr>
          <p:nvPr/>
        </p:nvPicPr>
        <p:blipFill rotWithShape="1">
          <a:blip r:embed="rId3">
            <a:extLst>
              <a:ext uri="{28A0092B-C50C-407E-A947-70E740481C1C}">
                <a14:useLocalDpi xmlns:a14="http://schemas.microsoft.com/office/drawing/2010/main" val="0"/>
              </a:ext>
            </a:extLst>
          </a:blip>
          <a:srcRect l="3343" t="15644" r="64682" b="49927"/>
          <a:stretch/>
        </p:blipFill>
        <p:spPr>
          <a:xfrm>
            <a:off x="3912128" y="4020075"/>
            <a:ext cx="2673223" cy="2407940"/>
          </a:xfrm>
          <a:prstGeom prst="rect">
            <a:avLst/>
          </a:prstGeom>
          <a:solidFill>
            <a:schemeClr val="bg1"/>
          </a:solidFill>
        </p:spPr>
      </p:pic>
      <p:pic>
        <p:nvPicPr>
          <p:cNvPr id="16" name="Picture 15"/>
          <p:cNvPicPr>
            <a:picLocks noChangeAspect="1"/>
          </p:cNvPicPr>
          <p:nvPr/>
        </p:nvPicPr>
        <p:blipFill rotWithShape="1">
          <a:blip r:embed="rId4"/>
          <a:srcRect l="6" t="-1" r="66779" b="55167"/>
          <a:stretch/>
        </p:blipFill>
        <p:spPr>
          <a:xfrm>
            <a:off x="6431542" y="3998302"/>
            <a:ext cx="2676776" cy="2421844"/>
          </a:xfrm>
          <a:prstGeom prst="rect">
            <a:avLst/>
          </a:prstGeom>
        </p:spPr>
      </p:pic>
      <p:sp>
        <p:nvSpPr>
          <p:cNvPr id="17" name="TextBox 16"/>
          <p:cNvSpPr txBox="1"/>
          <p:nvPr/>
        </p:nvSpPr>
        <p:spPr>
          <a:xfrm>
            <a:off x="5023152" y="6126133"/>
            <a:ext cx="826105" cy="369332"/>
          </a:xfrm>
          <a:prstGeom prst="rect">
            <a:avLst/>
          </a:prstGeom>
          <a:noFill/>
        </p:spPr>
        <p:txBody>
          <a:bodyPr wrap="none" rtlCol="0">
            <a:spAutoFit/>
          </a:bodyPr>
          <a:lstStyle/>
          <a:p>
            <a:r>
              <a:rPr lang="en-US" dirty="0" err="1" smtClean="0"/>
              <a:t>GeV</a:t>
            </a:r>
            <a:r>
              <a:rPr lang="en-US" dirty="0" smtClean="0"/>
              <a:t>/c</a:t>
            </a:r>
            <a:endParaRPr lang="en-US" dirty="0"/>
          </a:p>
        </p:txBody>
      </p:sp>
      <p:sp>
        <p:nvSpPr>
          <p:cNvPr id="18" name="TextBox 17"/>
          <p:cNvSpPr txBox="1"/>
          <p:nvPr/>
        </p:nvSpPr>
        <p:spPr>
          <a:xfrm>
            <a:off x="7623696" y="6089133"/>
            <a:ext cx="428460" cy="369332"/>
          </a:xfrm>
          <a:prstGeom prst="rect">
            <a:avLst/>
          </a:prstGeom>
          <a:noFill/>
        </p:spPr>
        <p:txBody>
          <a:bodyPr wrap="none" rtlCol="0">
            <a:spAutoFit/>
          </a:bodyPr>
          <a:lstStyle/>
          <a:p>
            <a:r>
              <a:rPr lang="en-US" dirty="0" smtClean="0"/>
              <a:t>ns</a:t>
            </a:r>
            <a:endParaRPr lang="en-US" dirty="0"/>
          </a:p>
        </p:txBody>
      </p:sp>
      <p:graphicFrame>
        <p:nvGraphicFramePr>
          <p:cNvPr id="20" name="Table 19"/>
          <p:cNvGraphicFramePr>
            <a:graphicFrameLocks noGrp="1"/>
          </p:cNvGraphicFramePr>
          <p:nvPr>
            <p:extLst>
              <p:ext uri="{D42A27DB-BD31-4B8C-83A1-F6EECF244321}">
                <p14:modId xmlns:p14="http://schemas.microsoft.com/office/powerpoint/2010/main" val="2499052284"/>
              </p:ext>
            </p:extLst>
          </p:nvPr>
        </p:nvGraphicFramePr>
        <p:xfrm>
          <a:off x="13228" y="3878560"/>
          <a:ext cx="3912129" cy="2528886"/>
        </p:xfrm>
        <a:graphic>
          <a:graphicData uri="http://schemas.openxmlformats.org/drawingml/2006/table">
            <a:tbl>
              <a:tblPr firstRow="1" bandRow="1">
                <a:tableStyleId>{073A0DAA-6AF3-43AB-8588-CEC1D06C72B9}</a:tableStyleId>
              </a:tblPr>
              <a:tblGrid>
                <a:gridCol w="1409172"/>
                <a:gridCol w="1198914"/>
                <a:gridCol w="1304043"/>
              </a:tblGrid>
              <a:tr h="608646">
                <a:tc>
                  <a:txBody>
                    <a:bodyPr/>
                    <a:lstStyle/>
                    <a:p>
                      <a:endParaRPr lang="en-US" dirty="0"/>
                    </a:p>
                  </a:txBody>
                  <a:tcPr/>
                </a:tc>
                <a:tc>
                  <a:txBody>
                    <a:bodyPr/>
                    <a:lstStyle/>
                    <a:p>
                      <a:r>
                        <a:rPr lang="en-US" dirty="0" smtClean="0"/>
                        <a:t>Cut</a:t>
                      </a:r>
                      <a:endParaRPr lang="en-US" dirty="0"/>
                    </a:p>
                  </a:txBody>
                  <a:tcPr/>
                </a:tc>
                <a:tc>
                  <a:txBody>
                    <a:bodyPr/>
                    <a:lstStyle/>
                    <a:p>
                      <a:r>
                        <a:rPr lang="en-US" dirty="0" smtClean="0"/>
                        <a:t>Rejection</a:t>
                      </a:r>
                      <a:endParaRPr lang="en-US" dirty="0"/>
                    </a:p>
                  </a:txBody>
                  <a:tcPr/>
                </a:tc>
              </a:tr>
              <a:tr h="608646">
                <a:tc>
                  <a:txBody>
                    <a:bodyPr/>
                    <a:lstStyle/>
                    <a:p>
                      <a:r>
                        <a:rPr lang="en-US" dirty="0" smtClean="0"/>
                        <a:t>Tracker hits</a:t>
                      </a:r>
                      <a:endParaRPr lang="en-US" dirty="0"/>
                    </a:p>
                  </a:txBody>
                  <a:tcPr/>
                </a:tc>
                <a:tc>
                  <a:txBody>
                    <a:bodyPr/>
                    <a:lstStyle/>
                    <a:p>
                      <a:pPr algn="ctr"/>
                      <a:r>
                        <a:rPr lang="en-US" dirty="0" smtClean="0"/>
                        <a:t>1 ns,</a:t>
                      </a:r>
                      <a:r>
                        <a:rPr lang="en-US" baseline="0" dirty="0" smtClean="0"/>
                        <a:t> </a:t>
                      </a:r>
                      <a:r>
                        <a:rPr lang="en-US" baseline="0" dirty="0" err="1" smtClean="0"/>
                        <a:t>dedx</a:t>
                      </a:r>
                      <a:endParaRPr lang="en-US" dirty="0"/>
                    </a:p>
                  </a:txBody>
                  <a:tcPr/>
                </a:tc>
                <a:tc>
                  <a:txBody>
                    <a:bodyPr/>
                    <a:lstStyle/>
                    <a:p>
                      <a:r>
                        <a:rPr lang="en-US" dirty="0" smtClean="0"/>
                        <a:t>9x10</a:t>
                      </a:r>
                      <a:r>
                        <a:rPr lang="en-US" baseline="30000" dirty="0" smtClean="0"/>
                        <a:t>-4</a:t>
                      </a:r>
                      <a:endParaRPr lang="en-US" baseline="30000" dirty="0"/>
                    </a:p>
                  </a:txBody>
                  <a:tcPr/>
                </a:tc>
              </a:tr>
              <a:tr h="608646">
                <a:tc>
                  <a:txBody>
                    <a:bodyPr/>
                    <a:lstStyle/>
                    <a:p>
                      <a:r>
                        <a:rPr lang="en-US" dirty="0" smtClean="0"/>
                        <a:t>Calorimeter neutrons</a:t>
                      </a:r>
                      <a:endParaRPr lang="en-US" dirty="0"/>
                    </a:p>
                  </a:txBody>
                  <a:tcPr/>
                </a:tc>
                <a:tc>
                  <a:txBody>
                    <a:bodyPr/>
                    <a:lstStyle/>
                    <a:p>
                      <a:pPr algn="ctr"/>
                      <a:r>
                        <a:rPr lang="en-US" dirty="0" smtClean="0"/>
                        <a:t>2</a:t>
                      </a:r>
                      <a:r>
                        <a:rPr lang="en-US" baseline="0" dirty="0" smtClean="0"/>
                        <a:t> ns</a:t>
                      </a:r>
                      <a:endParaRPr lang="en-US" dirty="0"/>
                    </a:p>
                  </a:txBody>
                  <a:tcPr/>
                </a:tc>
                <a:tc>
                  <a:txBody>
                    <a:bodyPr/>
                    <a:lstStyle/>
                    <a:p>
                      <a:r>
                        <a:rPr lang="en-US" dirty="0" smtClean="0"/>
                        <a:t>2.4x10</a:t>
                      </a:r>
                      <a:r>
                        <a:rPr lang="en-US" baseline="30000" dirty="0" smtClean="0"/>
                        <a:t>-3</a:t>
                      </a:r>
                      <a:endParaRPr lang="en-US" baseline="30000" dirty="0"/>
                    </a:p>
                  </a:txBody>
                  <a:tcPr/>
                </a:tc>
              </a:tr>
              <a:tr h="608646">
                <a:tc>
                  <a:txBody>
                    <a:bodyPr/>
                    <a:lstStyle/>
                    <a:p>
                      <a:r>
                        <a:rPr lang="en-US" dirty="0" smtClean="0"/>
                        <a:t>Calorimeter photons</a:t>
                      </a:r>
                      <a:endParaRPr lang="en-US" dirty="0"/>
                    </a:p>
                  </a:txBody>
                  <a:tcPr/>
                </a:tc>
                <a:tc>
                  <a:txBody>
                    <a:bodyPr/>
                    <a:lstStyle/>
                    <a:p>
                      <a:pPr algn="ctr"/>
                      <a:r>
                        <a:rPr lang="en-US" dirty="0" smtClean="0"/>
                        <a:t>2 ns</a:t>
                      </a:r>
                      <a:endParaRPr lang="en-US" dirty="0"/>
                    </a:p>
                  </a:txBody>
                  <a:tcPr/>
                </a:tc>
                <a:tc>
                  <a:txBody>
                    <a:bodyPr/>
                    <a:lstStyle/>
                    <a:p>
                      <a:r>
                        <a:rPr lang="en-US" dirty="0" smtClean="0"/>
                        <a:t>2.2x10</a:t>
                      </a:r>
                      <a:r>
                        <a:rPr lang="en-US" baseline="30000" dirty="0" smtClean="0"/>
                        <a:t>-3</a:t>
                      </a:r>
                      <a:endParaRPr lang="en-US" baseline="30000" dirty="0"/>
                    </a:p>
                  </a:txBody>
                  <a:tcPr/>
                </a:tc>
              </a:tr>
            </a:tbl>
          </a:graphicData>
        </a:graphic>
      </p:graphicFrame>
    </p:spTree>
    <p:extLst>
      <p:ext uri="{BB962C8B-B14F-4D97-AF65-F5344CB8AC3E}">
        <p14:creationId xmlns:p14="http://schemas.microsoft.com/office/powerpoint/2010/main" val="254616783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5100" y="20638"/>
            <a:ext cx="8064500" cy="622301"/>
          </a:xfrm>
        </p:spPr>
        <p:txBody>
          <a:bodyPr>
            <a:normAutofit fontScale="90000"/>
          </a:bodyPr>
          <a:lstStyle/>
          <a:p>
            <a:r>
              <a:rPr lang="en-US" dirty="0" smtClean="0"/>
              <a:t>Overview of MAP Magnet Pull</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961868201"/>
              </p:ext>
            </p:extLst>
          </p:nvPr>
        </p:nvGraphicFramePr>
        <p:xfrm>
          <a:off x="-355600" y="642939"/>
          <a:ext cx="9474200" cy="6316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pPr algn="r"/>
            <a:r>
              <a:rPr lang="en-US" smtClean="0"/>
              <a:t>March 7, 2014</a:t>
            </a:r>
            <a:endParaRPr lang="en-US" dirty="0"/>
          </a:p>
        </p:txBody>
      </p:sp>
      <p:sp>
        <p:nvSpPr>
          <p:cNvPr id="5" name="Footer Placeholder 4"/>
          <p:cNvSpPr>
            <a:spLocks noGrp="1"/>
          </p:cNvSpPr>
          <p:nvPr>
            <p:ph type="ftr" sz="quarter" idx="11"/>
          </p:nvPr>
        </p:nvSpPr>
        <p:spPr/>
        <p:txBody>
          <a:bodyPr/>
          <a:lstStyle/>
          <a:p>
            <a:r>
              <a:rPr lang="en-US" smtClean="0"/>
              <a:t>Cornell University:  LEPP Journal Club</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73</a:t>
            </a:fld>
            <a:endParaRPr lang="en-US" dirty="0"/>
          </a:p>
        </p:txBody>
      </p:sp>
      <p:sp>
        <p:nvSpPr>
          <p:cNvPr id="3" name="Rounded Rectangle 2"/>
          <p:cNvSpPr/>
          <p:nvPr/>
        </p:nvSpPr>
        <p:spPr>
          <a:xfrm rot="16200000">
            <a:off x="6413500" y="3416300"/>
            <a:ext cx="4749800" cy="457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Feasibility R&amp;D through End of Decade</a:t>
            </a:r>
            <a:endParaRPr lang="en-US" dirty="0">
              <a:solidFill>
                <a:srgbClr val="FFFF00"/>
              </a:solidFill>
            </a:endParaRPr>
          </a:p>
        </p:txBody>
      </p:sp>
    </p:spTree>
    <p:extLst>
      <p:ext uri="{BB962C8B-B14F-4D97-AF65-F5344CB8AC3E}">
        <p14:creationId xmlns:p14="http://schemas.microsoft.com/office/powerpoint/2010/main" val="146964976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109538"/>
            <a:ext cx="8204200" cy="931862"/>
          </a:xfrm>
        </p:spPr>
        <p:txBody>
          <a:bodyPr>
            <a:normAutofit fontScale="90000"/>
          </a:bodyPr>
          <a:lstStyle/>
          <a:p>
            <a:r>
              <a:rPr lang="en-US" dirty="0" smtClean="0"/>
              <a:t>A Muon Accelerator Capabilities Technical Decision Tree</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Arial"/>
              </a:rPr>
              <a:t>Cornell University:  LEPP Journal Club</a:t>
            </a:r>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4FA8863F-9730-A244-9B23-8257BEF97903}" type="slidenum">
              <a:rPr lang="en-US" smtClean="0">
                <a:solidFill>
                  <a:prstClr val="black">
                    <a:tint val="75000"/>
                  </a:prstClr>
                </a:solidFill>
                <a:latin typeface="Arial"/>
              </a:rPr>
              <a:pPr/>
              <a:t>74</a:t>
            </a:fld>
            <a:endParaRPr lang="en-US" dirty="0">
              <a:solidFill>
                <a:prstClr val="black">
                  <a:tint val="75000"/>
                </a:prstClr>
              </a:solidFill>
              <a:latin typeface="Arial"/>
            </a:endParaRPr>
          </a:p>
        </p:txBody>
      </p:sp>
      <p:sp>
        <p:nvSpPr>
          <p:cNvPr id="6" name="Rounded Rectangle 5"/>
          <p:cNvSpPr/>
          <p:nvPr/>
        </p:nvSpPr>
        <p:spPr>
          <a:xfrm>
            <a:off x="50800" y="3095405"/>
            <a:ext cx="1225550" cy="989263"/>
          </a:xfrm>
          <a:prstGeom prst="roundRect">
            <a:avLst/>
          </a:prstGeom>
          <a:solidFill>
            <a:srgbClr val="E2D979"/>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prstClr val="white"/>
                </a:solidFill>
                <a:latin typeface="Arial"/>
              </a:rPr>
              <a:t>MAP Feasibility Study</a:t>
            </a:r>
            <a:endParaRPr lang="en-US" sz="1200" b="1" dirty="0">
              <a:solidFill>
                <a:prstClr val="white"/>
              </a:solidFill>
              <a:latin typeface="Arial"/>
            </a:endParaRPr>
          </a:p>
        </p:txBody>
      </p:sp>
      <p:sp>
        <p:nvSpPr>
          <p:cNvPr id="7" name="Rounded Rectangle 6"/>
          <p:cNvSpPr/>
          <p:nvPr/>
        </p:nvSpPr>
        <p:spPr>
          <a:xfrm>
            <a:off x="1544012" y="1793321"/>
            <a:ext cx="2138946" cy="989263"/>
          </a:xfrm>
          <a:prstGeom prst="roundRect">
            <a:avLst/>
          </a:prstGeom>
          <a:solidFill>
            <a:schemeClr val="accent5">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prstClr val="white"/>
                </a:solidFill>
                <a:latin typeface="Arial"/>
              </a:rPr>
              <a:t>Success with NF cooling demo (MICE) </a:t>
            </a:r>
            <a:br>
              <a:rPr lang="en-US" sz="1200" dirty="0" smtClean="0">
                <a:solidFill>
                  <a:prstClr val="white"/>
                </a:solidFill>
                <a:latin typeface="Arial"/>
              </a:rPr>
            </a:br>
            <a:r>
              <a:rPr lang="en-US" sz="1200" dirty="0" smtClean="0">
                <a:solidFill>
                  <a:srgbClr val="FF0000"/>
                </a:solidFill>
                <a:latin typeface="Wingdings 3" charset="2"/>
                <a:cs typeface="Wingdings 3" charset="2"/>
              </a:rPr>
              <a:t>a</a:t>
            </a:r>
            <a:r>
              <a:rPr lang="en-US" sz="1200" dirty="0" smtClean="0">
                <a:solidFill>
                  <a:srgbClr val="FF0000"/>
                </a:solidFill>
                <a:latin typeface="Arial"/>
                <a:cs typeface="Wingdings 3" charset="2"/>
              </a:rPr>
              <a:t> </a:t>
            </a:r>
            <a:r>
              <a:rPr lang="en-US" sz="1200" dirty="0" smtClean="0">
                <a:solidFill>
                  <a:srgbClr val="FF0000"/>
                </a:solidFill>
                <a:latin typeface="Arial"/>
              </a:rPr>
              <a:t>Begin full technical design for a NF-based upgrade to LBNE  </a:t>
            </a:r>
          </a:p>
        </p:txBody>
      </p:sp>
      <p:sp>
        <p:nvSpPr>
          <p:cNvPr id="8" name="Rounded Rectangle 7"/>
          <p:cNvSpPr/>
          <p:nvPr/>
        </p:nvSpPr>
        <p:spPr>
          <a:xfrm>
            <a:off x="1544012" y="4344016"/>
            <a:ext cx="2138946" cy="989263"/>
          </a:xfrm>
          <a:prstGeom prst="roundRect">
            <a:avLst/>
          </a:prstGeom>
          <a:solidFill>
            <a:srgbClr val="9CC7CE"/>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prstClr val="white"/>
                </a:solidFill>
                <a:latin typeface="Arial"/>
              </a:rPr>
              <a:t>Success with MC Concepts </a:t>
            </a:r>
            <a:br>
              <a:rPr lang="en-US" sz="1200" dirty="0" smtClean="0">
                <a:solidFill>
                  <a:prstClr val="white"/>
                </a:solidFill>
                <a:latin typeface="Arial"/>
              </a:rPr>
            </a:br>
            <a:r>
              <a:rPr lang="en-US" sz="1200" dirty="0" smtClean="0">
                <a:solidFill>
                  <a:srgbClr val="FF0000"/>
                </a:solidFill>
                <a:latin typeface="Wingdings 3" charset="2"/>
                <a:cs typeface="Wingdings 3" charset="2"/>
              </a:rPr>
              <a:t>a</a:t>
            </a:r>
            <a:r>
              <a:rPr lang="en-US" sz="1200" dirty="0" smtClean="0">
                <a:solidFill>
                  <a:srgbClr val="FF0000"/>
                </a:solidFill>
                <a:latin typeface="Arial"/>
              </a:rPr>
              <a:t> Begin the MC CDR and Advanced Systems Tests</a:t>
            </a:r>
            <a:endParaRPr lang="en-US" sz="1200" dirty="0">
              <a:solidFill>
                <a:srgbClr val="FF0000"/>
              </a:solidFill>
              <a:latin typeface="Arial"/>
            </a:endParaRPr>
          </a:p>
        </p:txBody>
      </p:sp>
      <p:sp>
        <p:nvSpPr>
          <p:cNvPr id="9" name="Rounded Rectangle 8"/>
          <p:cNvSpPr/>
          <p:nvPr/>
        </p:nvSpPr>
        <p:spPr>
          <a:xfrm>
            <a:off x="1544012" y="3095405"/>
            <a:ext cx="2138946" cy="989263"/>
          </a:xfrm>
          <a:prstGeom prst="roundRect">
            <a:avLst/>
          </a:prstGeom>
          <a:solidFill>
            <a:srgbClr val="E29CA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prstClr val="white"/>
                </a:solidFill>
                <a:latin typeface="Arial"/>
              </a:rPr>
              <a:t>Failure </a:t>
            </a:r>
            <a:r>
              <a:rPr lang="en-US" sz="1200" dirty="0" smtClean="0">
                <a:solidFill>
                  <a:prstClr val="white"/>
                </a:solidFill>
                <a:latin typeface="Wingdings 3" charset="2"/>
                <a:cs typeface="Wingdings 3" charset="2"/>
              </a:rPr>
              <a:t>a</a:t>
            </a:r>
            <a:r>
              <a:rPr lang="en-US" sz="1200" dirty="0" smtClean="0">
                <a:solidFill>
                  <a:prstClr val="white"/>
                </a:solidFill>
                <a:latin typeface="Arial"/>
              </a:rPr>
              <a:t> No path to NF and/or MC capabilities </a:t>
            </a:r>
            <a:br>
              <a:rPr lang="en-US" sz="1200" dirty="0" smtClean="0">
                <a:solidFill>
                  <a:prstClr val="white"/>
                </a:solidFill>
                <a:latin typeface="Arial"/>
              </a:rPr>
            </a:br>
            <a:r>
              <a:rPr lang="en-US" sz="1200" b="1" dirty="0" smtClean="0">
                <a:solidFill>
                  <a:srgbClr val="FF0000"/>
                </a:solidFill>
                <a:latin typeface="Wingdings 3" charset="2"/>
                <a:cs typeface="Wingdings 3" charset="2"/>
              </a:rPr>
              <a:t>a</a:t>
            </a:r>
            <a:r>
              <a:rPr lang="en-US" sz="1200" b="1" dirty="0" smtClean="0">
                <a:solidFill>
                  <a:srgbClr val="FF0000"/>
                </a:solidFill>
                <a:latin typeface="Arial"/>
              </a:rPr>
              <a:t> STOP NF/MC R&amp;D Effort   </a:t>
            </a:r>
            <a:endParaRPr lang="en-US" sz="1200" b="1" dirty="0">
              <a:solidFill>
                <a:srgbClr val="FF0000"/>
              </a:solidFill>
              <a:latin typeface="Arial"/>
            </a:endParaRPr>
          </a:p>
        </p:txBody>
      </p:sp>
      <p:sp>
        <p:nvSpPr>
          <p:cNvPr id="10" name="Rounded Rectangle 9"/>
          <p:cNvSpPr/>
          <p:nvPr/>
        </p:nvSpPr>
        <p:spPr>
          <a:xfrm>
            <a:off x="3894383" y="2385078"/>
            <a:ext cx="2445112" cy="989263"/>
          </a:xfrm>
          <a:prstGeom prst="roundRect">
            <a:avLst/>
          </a:prstGeom>
          <a:solidFill>
            <a:srgbClr val="9CC7CE"/>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prstClr val="white"/>
                </a:solidFill>
                <a:latin typeface="Arial"/>
              </a:rPr>
              <a:t>If decide to </a:t>
            </a:r>
            <a:r>
              <a:rPr lang="en-US" sz="1200" dirty="0">
                <a:solidFill>
                  <a:prstClr val="white"/>
                </a:solidFill>
                <a:latin typeface="Arial"/>
              </a:rPr>
              <a:t>pursue precision </a:t>
            </a:r>
            <a:r>
              <a:rPr lang="en-US" sz="1200" dirty="0">
                <a:solidFill>
                  <a:prstClr val="white"/>
                </a:solidFill>
                <a:latin typeface="Symbol" charset="2"/>
                <a:cs typeface="Symbol" charset="2"/>
              </a:rPr>
              <a:t>n</a:t>
            </a:r>
            <a:r>
              <a:rPr lang="en-US" sz="1200" dirty="0">
                <a:solidFill>
                  <a:prstClr val="white"/>
                </a:solidFill>
                <a:latin typeface="Arial"/>
              </a:rPr>
              <a:t> sector capabilities </a:t>
            </a:r>
            <a:r>
              <a:rPr lang="en-US" sz="1200" dirty="0" smtClean="0">
                <a:solidFill>
                  <a:prstClr val="white"/>
                </a:solidFill>
                <a:latin typeface="Arial"/>
              </a:rPr>
              <a:t/>
            </a:r>
            <a:br>
              <a:rPr lang="en-US" sz="1200" dirty="0" smtClean="0">
                <a:solidFill>
                  <a:prstClr val="white"/>
                </a:solidFill>
                <a:latin typeface="Arial"/>
              </a:rPr>
            </a:br>
            <a:r>
              <a:rPr lang="en-US" sz="1200" b="1" dirty="0" smtClean="0">
                <a:solidFill>
                  <a:srgbClr val="FF0000"/>
                </a:solidFill>
                <a:latin typeface="Wingdings 3" charset="2"/>
                <a:cs typeface="Wingdings 3" charset="2"/>
              </a:rPr>
              <a:t>a</a:t>
            </a:r>
            <a:r>
              <a:rPr lang="en-US" sz="1200" b="1" dirty="0" smtClean="0">
                <a:solidFill>
                  <a:srgbClr val="FF0000"/>
                </a:solidFill>
                <a:latin typeface="Arial"/>
                <a:cs typeface="Wingdings 3" charset="2"/>
              </a:rPr>
              <a:t> </a:t>
            </a:r>
            <a:r>
              <a:rPr lang="en-US" sz="1200" b="1" dirty="0">
                <a:solidFill>
                  <a:srgbClr val="FF0000"/>
                </a:solidFill>
                <a:latin typeface="Arial"/>
              </a:rPr>
              <a:t>B</a:t>
            </a:r>
            <a:r>
              <a:rPr lang="en-US" sz="1200" b="1" dirty="0" smtClean="0">
                <a:solidFill>
                  <a:srgbClr val="FF0000"/>
                </a:solidFill>
                <a:latin typeface="Arial"/>
              </a:rPr>
              <a:t>egin the NF upgrade path</a:t>
            </a:r>
          </a:p>
        </p:txBody>
      </p:sp>
      <p:sp>
        <p:nvSpPr>
          <p:cNvPr id="12" name="Rounded Rectangle 11"/>
          <p:cNvSpPr/>
          <p:nvPr/>
        </p:nvSpPr>
        <p:spPr>
          <a:xfrm>
            <a:off x="3894383" y="5002597"/>
            <a:ext cx="2445112" cy="989263"/>
          </a:xfrm>
          <a:prstGeom prst="roundRect">
            <a:avLst/>
          </a:prstGeom>
          <a:solidFill>
            <a:srgbClr val="E29CA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prstClr val="white"/>
                </a:solidFill>
                <a:latin typeface="Arial"/>
              </a:rPr>
              <a:t>Failure of Advanced Systems Tests</a:t>
            </a:r>
          </a:p>
          <a:p>
            <a:r>
              <a:rPr lang="en-US" sz="1200" b="1" dirty="0" smtClean="0">
                <a:solidFill>
                  <a:srgbClr val="FF0000"/>
                </a:solidFill>
                <a:latin typeface="Wingdings 3" charset="2"/>
                <a:cs typeface="Wingdings 3" charset="2"/>
              </a:rPr>
              <a:t>a</a:t>
            </a:r>
            <a:r>
              <a:rPr lang="en-US" sz="1200" b="1" dirty="0" smtClean="0">
                <a:solidFill>
                  <a:srgbClr val="FF0000"/>
                </a:solidFill>
                <a:latin typeface="Arial"/>
                <a:cs typeface="Wingdings 3" charset="2"/>
              </a:rPr>
              <a:t> </a:t>
            </a:r>
            <a:r>
              <a:rPr lang="en-US" sz="1200" b="1" dirty="0" smtClean="0">
                <a:solidFill>
                  <a:srgbClr val="FF0000"/>
                </a:solidFill>
                <a:latin typeface="Arial"/>
              </a:rPr>
              <a:t>Terminate MC development</a:t>
            </a:r>
          </a:p>
        </p:txBody>
      </p:sp>
      <p:sp>
        <p:nvSpPr>
          <p:cNvPr id="13" name="Rounded Rectangle 12"/>
          <p:cNvSpPr/>
          <p:nvPr/>
        </p:nvSpPr>
        <p:spPr>
          <a:xfrm>
            <a:off x="3894383" y="3780706"/>
            <a:ext cx="2445112" cy="989263"/>
          </a:xfrm>
          <a:prstGeom prst="roundRect">
            <a:avLst/>
          </a:prstGeom>
          <a:solidFill>
            <a:schemeClr val="accent5">
              <a:lumMod val="60000"/>
              <a:lumOff val="4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prstClr val="white"/>
                </a:solidFill>
                <a:latin typeface="Arial"/>
              </a:rPr>
              <a:t>CDR Completion and success Advanced Systems Tests </a:t>
            </a:r>
            <a:br>
              <a:rPr lang="en-US" sz="1200" dirty="0" smtClean="0">
                <a:solidFill>
                  <a:prstClr val="white"/>
                </a:solidFill>
                <a:latin typeface="Arial"/>
              </a:rPr>
            </a:br>
            <a:r>
              <a:rPr lang="en-US" sz="1200" dirty="0" smtClean="0">
                <a:solidFill>
                  <a:srgbClr val="FF0000"/>
                </a:solidFill>
                <a:latin typeface="Wingdings 3" charset="2"/>
                <a:cs typeface="Wingdings 3" charset="2"/>
              </a:rPr>
              <a:t>a</a:t>
            </a:r>
            <a:r>
              <a:rPr lang="en-US" sz="1200" dirty="0" smtClean="0">
                <a:solidFill>
                  <a:srgbClr val="FF0000"/>
                </a:solidFill>
                <a:latin typeface="Arial"/>
              </a:rPr>
              <a:t> Begin full MC Engineering </a:t>
            </a:r>
            <a:r>
              <a:rPr lang="en-US" sz="1200" dirty="0">
                <a:solidFill>
                  <a:srgbClr val="FF0000"/>
                </a:solidFill>
                <a:latin typeface="Arial"/>
              </a:rPr>
              <a:t>D</a:t>
            </a:r>
            <a:r>
              <a:rPr lang="en-US" sz="1200" dirty="0" smtClean="0">
                <a:solidFill>
                  <a:srgbClr val="FF0000"/>
                </a:solidFill>
                <a:latin typeface="Arial"/>
              </a:rPr>
              <a:t>esign</a:t>
            </a:r>
            <a:endParaRPr lang="en-US" sz="1200" dirty="0">
              <a:solidFill>
                <a:srgbClr val="FF0000"/>
              </a:solidFill>
              <a:latin typeface="Arial"/>
            </a:endParaRPr>
          </a:p>
        </p:txBody>
      </p:sp>
      <p:sp>
        <p:nvSpPr>
          <p:cNvPr id="14" name="Rounded Rectangle 13"/>
          <p:cNvSpPr/>
          <p:nvPr/>
        </p:nvSpPr>
        <p:spPr>
          <a:xfrm>
            <a:off x="6525325" y="2906472"/>
            <a:ext cx="2505100" cy="1302083"/>
          </a:xfrm>
          <a:prstGeom prst="roundRect">
            <a:avLst/>
          </a:prstGeom>
          <a:solidFill>
            <a:srgbClr val="9CC7CE"/>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prstClr val="white"/>
                </a:solidFill>
                <a:latin typeface="Arial"/>
              </a:rPr>
              <a:t>If LHC finds evidence for </a:t>
            </a:r>
            <a:r>
              <a:rPr lang="en-US" sz="1200" dirty="0" err="1" smtClean="0">
                <a:solidFill>
                  <a:prstClr val="white"/>
                </a:solidFill>
                <a:latin typeface="Arial"/>
              </a:rPr>
              <a:t>Supersymmetry</a:t>
            </a:r>
            <a:r>
              <a:rPr lang="en-US" sz="1200" dirty="0" smtClean="0">
                <a:solidFill>
                  <a:prstClr val="white"/>
                </a:solidFill>
                <a:latin typeface="Arial"/>
              </a:rPr>
              <a:t> AND when MC Engineering </a:t>
            </a:r>
            <a:r>
              <a:rPr lang="en-US" sz="1200" dirty="0">
                <a:solidFill>
                  <a:prstClr val="white"/>
                </a:solidFill>
                <a:latin typeface="Arial"/>
              </a:rPr>
              <a:t>D</a:t>
            </a:r>
            <a:r>
              <a:rPr lang="en-US" sz="1200" dirty="0" smtClean="0">
                <a:solidFill>
                  <a:prstClr val="white"/>
                </a:solidFill>
                <a:latin typeface="Arial"/>
              </a:rPr>
              <a:t>esign ready</a:t>
            </a:r>
            <a:br>
              <a:rPr lang="en-US" sz="1200" dirty="0" smtClean="0">
                <a:solidFill>
                  <a:prstClr val="white"/>
                </a:solidFill>
                <a:latin typeface="Arial"/>
              </a:rPr>
            </a:br>
            <a:r>
              <a:rPr lang="en-US" sz="1200" b="1" dirty="0" smtClean="0">
                <a:solidFill>
                  <a:srgbClr val="FF0000"/>
                </a:solidFill>
                <a:latin typeface="Wingdings 3" charset="2"/>
                <a:cs typeface="Wingdings 3" charset="2"/>
              </a:rPr>
              <a:t>a</a:t>
            </a:r>
            <a:r>
              <a:rPr lang="en-US" sz="1200" b="1" dirty="0" smtClean="0">
                <a:solidFill>
                  <a:srgbClr val="FF0000"/>
                </a:solidFill>
                <a:latin typeface="Arial"/>
              </a:rPr>
              <a:t> Decision point on a return to the EF with a Muon Collider</a:t>
            </a:r>
            <a:br>
              <a:rPr lang="en-US" sz="1200" b="1" dirty="0" smtClean="0">
                <a:solidFill>
                  <a:srgbClr val="FF0000"/>
                </a:solidFill>
                <a:latin typeface="Arial"/>
              </a:rPr>
            </a:br>
            <a:r>
              <a:rPr lang="en-US" sz="1200" dirty="0" smtClean="0">
                <a:solidFill>
                  <a:srgbClr val="FF0000"/>
                </a:solidFill>
                <a:latin typeface="Arial"/>
              </a:rPr>
              <a:t>(which would build on the infrastructure deployed for a NF) </a:t>
            </a:r>
            <a:endParaRPr lang="en-US" sz="1200" dirty="0">
              <a:solidFill>
                <a:srgbClr val="FF0000"/>
              </a:solidFill>
              <a:latin typeface="Arial"/>
            </a:endParaRPr>
          </a:p>
        </p:txBody>
      </p:sp>
      <p:sp>
        <p:nvSpPr>
          <p:cNvPr id="3" name="TextBox 2"/>
          <p:cNvSpPr txBox="1"/>
          <p:nvPr/>
        </p:nvSpPr>
        <p:spPr>
          <a:xfrm>
            <a:off x="-825" y="1123992"/>
            <a:ext cx="9144825" cy="338554"/>
          </a:xfrm>
          <a:prstGeom prst="rect">
            <a:avLst/>
          </a:prstGeom>
          <a:solidFill>
            <a:schemeClr val="bg2">
              <a:lumMod val="50000"/>
            </a:schemeClr>
          </a:solidFill>
          <a:ln>
            <a:solidFill>
              <a:schemeClr val="accent1">
                <a:lumMod val="20000"/>
                <a:lumOff val="80000"/>
              </a:schemeClr>
            </a:solidFill>
          </a:ln>
        </p:spPr>
        <p:txBody>
          <a:bodyPr wrap="square" rtlCol="0">
            <a:spAutoFit/>
          </a:bodyPr>
          <a:lstStyle/>
          <a:p>
            <a:r>
              <a:rPr lang="en-US" sz="1600" dirty="0" smtClean="0">
                <a:solidFill>
                  <a:prstClr val="white"/>
                </a:solidFill>
                <a:latin typeface="Arial"/>
              </a:rPr>
              <a:t>|  Thru ~2020  |              ~2020                 |                ~2025                    |              Late 2020s            |   </a:t>
            </a:r>
            <a:endParaRPr lang="en-US" sz="1600" dirty="0">
              <a:solidFill>
                <a:prstClr val="white"/>
              </a:solidFill>
              <a:latin typeface="Arial"/>
            </a:endParaRPr>
          </a:p>
        </p:txBody>
      </p:sp>
      <p:cxnSp>
        <p:nvCxnSpPr>
          <p:cNvPr id="16" name="Straight Connector 15"/>
          <p:cNvCxnSpPr>
            <a:stCxn id="6" idx="3"/>
            <a:endCxn id="8" idx="1"/>
          </p:cNvCxnSpPr>
          <p:nvPr/>
        </p:nvCxnSpPr>
        <p:spPr>
          <a:xfrm>
            <a:off x="1276350" y="3590037"/>
            <a:ext cx="267662" cy="12486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6" idx="3"/>
            <a:endCxn id="9" idx="1"/>
          </p:cNvCxnSpPr>
          <p:nvPr/>
        </p:nvCxnSpPr>
        <p:spPr>
          <a:xfrm>
            <a:off x="1276350" y="3590037"/>
            <a:ext cx="2676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6" idx="3"/>
            <a:endCxn id="7" idx="1"/>
          </p:cNvCxnSpPr>
          <p:nvPr/>
        </p:nvCxnSpPr>
        <p:spPr>
          <a:xfrm flipV="1">
            <a:off x="1276350" y="2287953"/>
            <a:ext cx="267662" cy="13020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7" idx="3"/>
            <a:endCxn id="10" idx="1"/>
          </p:cNvCxnSpPr>
          <p:nvPr/>
        </p:nvCxnSpPr>
        <p:spPr>
          <a:xfrm>
            <a:off x="3682958" y="2287953"/>
            <a:ext cx="211425" cy="59175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8" idx="3"/>
            <a:endCxn id="13" idx="1"/>
          </p:cNvCxnSpPr>
          <p:nvPr/>
        </p:nvCxnSpPr>
        <p:spPr>
          <a:xfrm flipV="1">
            <a:off x="3682958" y="4275338"/>
            <a:ext cx="211425" cy="563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8" idx="3"/>
            <a:endCxn id="12" idx="1"/>
          </p:cNvCxnSpPr>
          <p:nvPr/>
        </p:nvCxnSpPr>
        <p:spPr>
          <a:xfrm>
            <a:off x="3682958" y="4838648"/>
            <a:ext cx="211425" cy="658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0" idx="3"/>
            <a:endCxn id="14" idx="1"/>
          </p:cNvCxnSpPr>
          <p:nvPr/>
        </p:nvCxnSpPr>
        <p:spPr>
          <a:xfrm>
            <a:off x="6339495" y="2879710"/>
            <a:ext cx="185830" cy="67780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13" idx="3"/>
            <a:endCxn id="14" idx="1"/>
          </p:cNvCxnSpPr>
          <p:nvPr/>
        </p:nvCxnSpPr>
        <p:spPr>
          <a:xfrm flipV="1">
            <a:off x="6339495" y="3557514"/>
            <a:ext cx="185830" cy="717824"/>
          </a:xfrm>
          <a:prstGeom prst="line">
            <a:avLst/>
          </a:prstGeom>
        </p:spPr>
        <p:style>
          <a:lnRef idx="2">
            <a:schemeClr val="accent1"/>
          </a:lnRef>
          <a:fillRef idx="0">
            <a:schemeClr val="accent1"/>
          </a:fillRef>
          <a:effectRef idx="1">
            <a:schemeClr val="accent1"/>
          </a:effectRef>
          <a:fontRef idx="minor">
            <a:schemeClr val="tx1"/>
          </a:fontRef>
        </p:style>
      </p:cxnSp>
      <p:sp>
        <p:nvSpPr>
          <p:cNvPr id="15" name="Date Placeholder 14"/>
          <p:cNvSpPr>
            <a:spLocks noGrp="1"/>
          </p:cNvSpPr>
          <p:nvPr>
            <p:ph type="dt" sz="half" idx="10"/>
          </p:nvPr>
        </p:nvSpPr>
        <p:spPr/>
        <p:txBody>
          <a:bodyPr/>
          <a:lstStyle/>
          <a:p>
            <a:r>
              <a:rPr lang="en-US" smtClean="0">
                <a:solidFill>
                  <a:prstClr val="black">
                    <a:tint val="75000"/>
                  </a:prstClr>
                </a:solidFill>
                <a:latin typeface="Arial"/>
              </a:rPr>
              <a:t>March 7, 2014</a:t>
            </a:r>
            <a:endParaRPr lang="en-US">
              <a:solidFill>
                <a:prstClr val="black">
                  <a:tint val="75000"/>
                </a:prstClr>
              </a:solidFill>
              <a:latin typeface="Arial"/>
            </a:endParaRPr>
          </a:p>
        </p:txBody>
      </p:sp>
    </p:spTree>
    <p:extLst>
      <p:ext uri="{BB962C8B-B14F-4D97-AF65-F5344CB8AC3E}">
        <p14:creationId xmlns:p14="http://schemas.microsoft.com/office/powerpoint/2010/main" val="2387185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err="1" smtClean="0"/>
              <a:t>e</a:t>
            </a:r>
            <a:r>
              <a:rPr lang="en-US" baseline="30000" dirty="0" err="1" smtClean="0"/>
              <a:t>+</a:t>
            </a:r>
            <a:r>
              <a:rPr lang="en-US" dirty="0" err="1" smtClean="0"/>
              <a:t>e</a:t>
            </a:r>
            <a:r>
              <a:rPr lang="en-US" baseline="30000" dirty="0" smtClean="0"/>
              <a:t>−</a:t>
            </a:r>
            <a:r>
              <a:rPr lang="en-US" dirty="0" smtClean="0"/>
              <a:t> Circular Colliders</a:t>
            </a:r>
            <a:endParaRPr lang="en-US"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923129968"/>
              </p:ext>
            </p:extLst>
          </p:nvPr>
        </p:nvGraphicFramePr>
        <p:xfrm>
          <a:off x="228600" y="1042988"/>
          <a:ext cx="8672513" cy="4987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8</a:t>
            </a:fld>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561986256"/>
              </p:ext>
            </p:extLst>
          </p:nvPr>
        </p:nvGraphicFramePr>
        <p:xfrm>
          <a:off x="3492500" y="4330700"/>
          <a:ext cx="114300" cy="165100"/>
        </p:xfrm>
        <a:graphic>
          <a:graphicData uri="http://schemas.openxmlformats.org/presentationml/2006/ole">
            <mc:AlternateContent xmlns:mc="http://schemas.openxmlformats.org/markup-compatibility/2006">
              <mc:Choice xmlns:v="urn:schemas-microsoft-com:vml" Requires="v">
                <p:oleObj spid="_x0000_s4234" name="Equation" r:id="rId8" imgW="114300" imgH="165100" progId="Equation.3">
                  <p:embed/>
                </p:oleObj>
              </mc:Choice>
              <mc:Fallback>
                <p:oleObj name="Equation" r:id="rId8" imgW="114300" imgH="165100" progId="Equation.3">
                  <p:embed/>
                  <p:pic>
                    <p:nvPicPr>
                      <p:cNvPr id="0" name=""/>
                      <p:cNvPicPr/>
                      <p:nvPr/>
                    </p:nvPicPr>
                    <p:blipFill>
                      <a:blip r:embed="rId9"/>
                      <a:stretch>
                        <a:fillRect/>
                      </a:stretch>
                    </p:blipFill>
                    <p:spPr>
                      <a:xfrm>
                        <a:off x="3492500" y="4330700"/>
                        <a:ext cx="114300" cy="1651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06039813"/>
              </p:ext>
            </p:extLst>
          </p:nvPr>
        </p:nvGraphicFramePr>
        <p:xfrm>
          <a:off x="5365749" y="2025650"/>
          <a:ext cx="3768408" cy="908050"/>
        </p:xfrm>
        <a:graphic>
          <a:graphicData uri="http://schemas.openxmlformats.org/presentationml/2006/ole">
            <mc:AlternateContent xmlns:mc="http://schemas.openxmlformats.org/markup-compatibility/2006">
              <mc:Choice xmlns:v="urn:schemas-microsoft-com:vml" Requires="v">
                <p:oleObj spid="_x0000_s4235" name="Equation" r:id="rId10" imgW="2108200" imgH="508000" progId="Equation.DSMT4">
                  <p:embed/>
                </p:oleObj>
              </mc:Choice>
              <mc:Fallback>
                <p:oleObj name="Equation" r:id="rId10" imgW="2108200" imgH="508000" progId="Equation.DSMT4">
                  <p:embed/>
                  <p:pic>
                    <p:nvPicPr>
                      <p:cNvPr id="0" name=""/>
                      <p:cNvPicPr/>
                      <p:nvPr/>
                    </p:nvPicPr>
                    <p:blipFill>
                      <a:blip r:embed="rId11"/>
                      <a:stretch>
                        <a:fillRect/>
                      </a:stretch>
                    </p:blipFill>
                    <p:spPr>
                      <a:xfrm>
                        <a:off x="5365749" y="2025650"/>
                        <a:ext cx="3768408" cy="908050"/>
                      </a:xfrm>
                      <a:prstGeom prst="rect">
                        <a:avLst/>
                      </a:prstGeom>
                      <a:solidFill>
                        <a:schemeClr val="bg1">
                          <a:lumMod val="85000"/>
                        </a:schemeClr>
                      </a:solidFill>
                      <a:ln>
                        <a:solidFill>
                          <a:srgbClr val="0000FF"/>
                        </a:solidFill>
                      </a:ln>
                    </p:spPr>
                  </p:pic>
                </p:oleObj>
              </mc:Fallback>
            </mc:AlternateContent>
          </a:graphicData>
        </a:graphic>
      </p:graphicFrame>
    </p:spTree>
    <p:extLst>
      <p:ext uri="{BB962C8B-B14F-4D97-AF65-F5344CB8AC3E}">
        <p14:creationId xmlns:p14="http://schemas.microsoft.com/office/powerpoint/2010/main" val="9009488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TLEP Concept</a:t>
            </a:r>
            <a:endParaRPr lang="en-US" dirty="0"/>
          </a:p>
        </p:txBody>
      </p:sp>
      <p:pic>
        <p:nvPicPr>
          <p:cNvPr id="7" name="Content Placeholder 6"/>
          <p:cNvPicPr>
            <a:picLocks noGrp="1" noChangeAspect="1"/>
          </p:cNvPicPr>
          <p:nvPr>
            <p:ph idx="1"/>
          </p:nvPr>
        </p:nvPicPr>
        <p:blipFill rotWithShape="1">
          <a:blip r:embed="rId2"/>
          <a:srcRect l="-1376" r="79"/>
          <a:stretch/>
        </p:blipFill>
        <p:spPr>
          <a:xfrm>
            <a:off x="-44076" y="713940"/>
            <a:ext cx="9120776" cy="6139061"/>
          </a:xfrm>
        </p:spPr>
      </p:pic>
      <p:sp>
        <p:nvSpPr>
          <p:cNvPr id="4" name="Date Placeholder 3"/>
          <p:cNvSpPr>
            <a:spLocks noGrp="1"/>
          </p:cNvSpPr>
          <p:nvPr>
            <p:ph type="dt" sz="half" idx="10"/>
          </p:nvPr>
        </p:nvSpPr>
        <p:spPr/>
        <p:txBody>
          <a:bodyPr/>
          <a:lstStyle/>
          <a:p>
            <a:r>
              <a:rPr lang="en-US" smtClean="0"/>
              <a:t>March 7, 2014</a:t>
            </a:r>
            <a:endParaRPr lang="en-US"/>
          </a:p>
        </p:txBody>
      </p:sp>
      <p:sp>
        <p:nvSpPr>
          <p:cNvPr id="5" name="Footer Placeholder 4"/>
          <p:cNvSpPr>
            <a:spLocks noGrp="1"/>
          </p:cNvSpPr>
          <p:nvPr>
            <p:ph type="ftr" sz="quarter" idx="11"/>
          </p:nvPr>
        </p:nvSpPr>
        <p:spPr/>
        <p:txBody>
          <a:bodyPr/>
          <a:lstStyle/>
          <a:p>
            <a:r>
              <a:rPr lang="en-US" smtClean="0"/>
              <a:t>Cornell University:  LEPP Journal Club</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9</a:t>
            </a:fld>
            <a:endParaRPr lang="en-US"/>
          </a:p>
        </p:txBody>
      </p:sp>
      <p:sp>
        <p:nvSpPr>
          <p:cNvPr id="8" name="TextBox 7"/>
          <p:cNvSpPr txBox="1"/>
          <p:nvPr/>
        </p:nvSpPr>
        <p:spPr>
          <a:xfrm>
            <a:off x="6565901" y="6197600"/>
            <a:ext cx="2510799" cy="369332"/>
          </a:xfrm>
          <a:prstGeom prst="rect">
            <a:avLst/>
          </a:prstGeom>
          <a:noFill/>
        </p:spPr>
        <p:txBody>
          <a:bodyPr wrap="none" rtlCol="0">
            <a:spAutoFit/>
          </a:bodyPr>
          <a:lstStyle/>
          <a:p>
            <a:r>
              <a:rPr lang="en-US" dirty="0" smtClean="0">
                <a:solidFill>
                  <a:schemeClr val="bg1"/>
                </a:solidFill>
              </a:rPr>
              <a:t>J. Osborne, C. </a:t>
            </a:r>
            <a:r>
              <a:rPr lang="en-US" dirty="0" err="1" smtClean="0">
                <a:solidFill>
                  <a:schemeClr val="bg1"/>
                </a:solidFill>
              </a:rPr>
              <a:t>Waaijer</a:t>
            </a:r>
            <a:endParaRPr lang="en-US" dirty="0">
              <a:solidFill>
                <a:schemeClr val="bg1"/>
              </a:solidFill>
            </a:endParaRPr>
          </a:p>
        </p:txBody>
      </p:sp>
      <p:sp>
        <p:nvSpPr>
          <p:cNvPr id="9" name="Rounded Rectangle 8"/>
          <p:cNvSpPr/>
          <p:nvPr/>
        </p:nvSpPr>
        <p:spPr>
          <a:xfrm>
            <a:off x="165100" y="1371600"/>
            <a:ext cx="2819400" cy="10287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350 </a:t>
            </a:r>
            <a:r>
              <a:rPr lang="en-US" dirty="0" err="1" smtClean="0"/>
              <a:t>GeV</a:t>
            </a:r>
            <a:r>
              <a:rPr lang="en-US" dirty="0" smtClean="0"/>
              <a:t> C.M. </a:t>
            </a:r>
            <a:r>
              <a:rPr lang="en-US" dirty="0" err="1" smtClean="0"/>
              <a:t>e</a:t>
            </a:r>
            <a:r>
              <a:rPr lang="en-US" baseline="30000" dirty="0" err="1" smtClean="0"/>
              <a:t>+</a:t>
            </a:r>
            <a:r>
              <a:rPr lang="en-US" dirty="0" err="1" smtClean="0"/>
              <a:t>e</a:t>
            </a:r>
            <a:r>
              <a:rPr lang="en-US" baseline="30000" dirty="0" smtClean="0"/>
              <a:t>−</a:t>
            </a:r>
            <a:br>
              <a:rPr lang="en-US" baseline="30000" dirty="0" smtClean="0"/>
            </a:br>
            <a:r>
              <a:rPr lang="en-US" dirty="0" smtClean="0">
                <a:latin typeface="Wingdings 3" charset="2"/>
                <a:cs typeface="Wingdings 3" charset="2"/>
              </a:rPr>
              <a:t>a</a:t>
            </a:r>
            <a:r>
              <a:rPr lang="en-US" dirty="0" smtClean="0"/>
              <a:t> 100 </a:t>
            </a:r>
            <a:r>
              <a:rPr lang="en-US" dirty="0" err="1" smtClean="0"/>
              <a:t>TeV</a:t>
            </a:r>
            <a:r>
              <a:rPr lang="en-US" dirty="0" smtClean="0"/>
              <a:t> </a:t>
            </a:r>
            <a:r>
              <a:rPr lang="en-US" dirty="0" err="1" smtClean="0"/>
              <a:t>pp</a:t>
            </a:r>
            <a:endParaRPr lang="en-US" dirty="0"/>
          </a:p>
        </p:txBody>
      </p:sp>
    </p:spTree>
    <p:extLst>
      <p:ext uri="{BB962C8B-B14F-4D97-AF65-F5344CB8AC3E}">
        <p14:creationId xmlns:p14="http://schemas.microsoft.com/office/powerpoint/2010/main" val="28146988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ermilab_2013">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ermilabTemplate">
  <a:themeElements>
    <a:clrScheme name="Fermilab 1">
      <a:dk1>
        <a:srgbClr val="154D81"/>
      </a:dk1>
      <a:lt1>
        <a:srgbClr val="FFFFFF"/>
      </a:lt1>
      <a:dk2>
        <a:srgbClr val="154D81"/>
      </a:dk2>
      <a:lt2>
        <a:srgbClr val="FFFFFF"/>
      </a:lt2>
      <a:accent1>
        <a:srgbClr val="82D2E6"/>
      </a:accent1>
      <a:accent2>
        <a:srgbClr val="1997B7"/>
      </a:accent2>
      <a:accent3>
        <a:srgbClr val="D94D2A"/>
      </a:accent3>
      <a:accent4>
        <a:srgbClr val="800F1B"/>
      </a:accent4>
      <a:accent5>
        <a:srgbClr val="399F3C"/>
      </a:accent5>
      <a:accent6>
        <a:srgbClr val="80808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NAL_MAP_R2">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Fermilab_2013">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Fermilab_2013.potx</Template>
  <TotalTime>16342</TotalTime>
  <Words>5093</Words>
  <Application>Microsoft Macintosh PowerPoint</Application>
  <PresentationFormat>On-screen Show (4:3)</PresentationFormat>
  <Paragraphs>1225</Paragraphs>
  <Slides>74</Slides>
  <Notes>9</Notes>
  <HiddenSlides>0</HiddenSlides>
  <MMClips>0</MMClips>
  <ScaleCrop>false</ScaleCrop>
  <HeadingPairs>
    <vt:vector size="6" baseType="variant">
      <vt:variant>
        <vt:lpstr>Theme</vt:lpstr>
      </vt:variant>
      <vt:variant>
        <vt:i4>6</vt:i4>
      </vt:variant>
      <vt:variant>
        <vt:lpstr>Embedded OLE Servers</vt:lpstr>
      </vt:variant>
      <vt:variant>
        <vt:i4>3</vt:i4>
      </vt:variant>
      <vt:variant>
        <vt:lpstr>Slide Titles</vt:lpstr>
      </vt:variant>
      <vt:variant>
        <vt:i4>74</vt:i4>
      </vt:variant>
    </vt:vector>
  </HeadingPairs>
  <TitlesOfParts>
    <vt:vector size="83" baseType="lpstr">
      <vt:lpstr>Fermilab_2013</vt:lpstr>
      <vt:lpstr>Blank</vt:lpstr>
      <vt:lpstr>FermilabTemplate</vt:lpstr>
      <vt:lpstr>FNAL_MAP_R2</vt:lpstr>
      <vt:lpstr>1_Fermilab_2013</vt:lpstr>
      <vt:lpstr>Office Theme</vt:lpstr>
      <vt:lpstr>Equation</vt:lpstr>
      <vt:lpstr>MathType 6.0 Equation</vt:lpstr>
      <vt:lpstr>Graph</vt:lpstr>
      <vt:lpstr>Lepton Colliders for the Next Generation of High Energy Physics Experiments</vt:lpstr>
      <vt:lpstr>Outline</vt:lpstr>
      <vt:lpstr>Introduction</vt:lpstr>
      <vt:lpstr>Frontier Capabilities: Lepton Colliders</vt:lpstr>
      <vt:lpstr>Working Group Assessment</vt:lpstr>
      <vt:lpstr>Comment on Concept Maturity</vt:lpstr>
      <vt:lpstr>Lepton &amp; Photon Colliders</vt:lpstr>
      <vt:lpstr>e+e− Circular Colliders</vt:lpstr>
      <vt:lpstr>The TLEP Concept</vt:lpstr>
      <vt:lpstr>Electron-Positron Storage Rings:  Parameters for Selected Options</vt:lpstr>
      <vt:lpstr>e+e− Circular Colliders </vt:lpstr>
      <vt:lpstr>Linear Colliders</vt:lpstr>
      <vt:lpstr>Linear Collider Options</vt:lpstr>
      <vt:lpstr>Linear Collider Options</vt:lpstr>
      <vt:lpstr>PowerPoint Presentation</vt:lpstr>
      <vt:lpstr>PowerPoint Presentation</vt:lpstr>
      <vt:lpstr>ILC SCRF Technology</vt:lpstr>
      <vt:lpstr>PowerPoint Presentation</vt:lpstr>
      <vt:lpstr>PowerPoint Presentation</vt:lpstr>
      <vt:lpstr>ILC Parameters</vt:lpstr>
      <vt:lpstr>The ILC</vt:lpstr>
      <vt:lpstr>PowerPoint Presentation</vt:lpstr>
      <vt:lpstr>Potential Staged CLIC Parameters</vt:lpstr>
      <vt:lpstr>Linear Colliders with E &gt; 1 TeV</vt:lpstr>
      <vt:lpstr>Concept of Beam-Driven Plasma Linac</vt:lpstr>
      <vt:lpstr>PowerPoint Presentation</vt:lpstr>
      <vt:lpstr>Possible Linear Collider Parameters</vt:lpstr>
      <vt:lpstr>CLIC and Wakefield LCs</vt:lpstr>
      <vt:lpstr>g-g Collider Concepts</vt:lpstr>
      <vt:lpstr> g-g Colliders </vt:lpstr>
      <vt:lpstr>Muon Accelerator Concepts</vt:lpstr>
      <vt:lpstr>PowerPoint Presentation</vt:lpstr>
      <vt:lpstr>PowerPoint Presentation</vt:lpstr>
      <vt:lpstr>MAP Designs for a Muon-Based Higgs Factory and Energy Frontier Colliders</vt:lpstr>
      <vt:lpstr>Muon Colliders </vt:lpstr>
      <vt:lpstr>Connections</vt:lpstr>
      <vt:lpstr>Some Connections…</vt:lpstr>
      <vt:lpstr>Some Thoughts and Comparisons…</vt:lpstr>
      <vt:lpstr>PowerPoint Presentation</vt:lpstr>
      <vt:lpstr>A Few words on the Muon accelerator program (MAP)</vt:lpstr>
      <vt:lpstr>Program Mission</vt:lpstr>
      <vt:lpstr>Long Baseline Neutrino Factory</vt:lpstr>
      <vt:lpstr>A Staged Plan with NuMAX at Fermilab</vt:lpstr>
      <vt:lpstr>Physics Case for a Muon Collider</vt:lpstr>
      <vt:lpstr>Luminosity Production Metric</vt:lpstr>
      <vt:lpstr>MAP Timeline a Provide Informed Decision Points</vt:lpstr>
      <vt:lpstr>R&amp;D Effort</vt:lpstr>
      <vt:lpstr>Cooling Channel R&amp;D Effort</vt:lpstr>
      <vt:lpstr>The Key Choices</vt:lpstr>
      <vt:lpstr>Closing Comments</vt:lpstr>
      <vt:lpstr>Maintaining A Long-Term Perspective</vt:lpstr>
      <vt:lpstr>What do you get for a Billion Dollars?</vt:lpstr>
      <vt:lpstr>P5 Is Underway:  But it’s still worth remembering the boundary conditions that were stated at the start of the process…</vt:lpstr>
      <vt:lpstr>Conclusions</vt:lpstr>
      <vt:lpstr>Backup Slides Follow</vt:lpstr>
      <vt:lpstr>PowerPoint Presentation</vt:lpstr>
      <vt:lpstr>Muon Collider Parameters</vt:lpstr>
      <vt:lpstr>MAP Initial Baseline Selection Process</vt:lpstr>
      <vt:lpstr>Technology Challenges – Tertiary Production</vt:lpstr>
      <vt:lpstr>Key Technologies - Target</vt:lpstr>
      <vt:lpstr>TechnoIogy Challenges – Capture Solenoid</vt:lpstr>
      <vt:lpstr>Ionization Cooling</vt:lpstr>
      <vt:lpstr>Technology Challenges - Cooling</vt:lpstr>
      <vt:lpstr>Technology Challenges - Cooling</vt:lpstr>
      <vt:lpstr>Elements of the R&amp;D Program</vt:lpstr>
      <vt:lpstr>Recent Progress – Vacuum RF</vt:lpstr>
      <vt:lpstr>Recent Progress - High Pressure RF</vt:lpstr>
      <vt:lpstr>Recent Progress -  High Field Magnets</vt:lpstr>
      <vt:lpstr>Technology Challenges - Acceleration</vt:lpstr>
      <vt:lpstr>Superconducting RF Development</vt:lpstr>
      <vt:lpstr>Technology &amp; Design Challenges – Ring, Magnets, Detector</vt:lpstr>
      <vt:lpstr>Backgrounds and Detector</vt:lpstr>
      <vt:lpstr>Overview of MAP Magnet Pull</vt:lpstr>
      <vt:lpstr>A Muon Accelerator Capabilities Technical Decision Tree</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Palmer</dc:creator>
  <cp:lastModifiedBy>Mark Palmer</cp:lastModifiedBy>
  <cp:revision>300</cp:revision>
  <cp:lastPrinted>2013-07-01T17:48:58Z</cp:lastPrinted>
  <dcterms:created xsi:type="dcterms:W3CDTF">2012-01-28T14:57:36Z</dcterms:created>
  <dcterms:modified xsi:type="dcterms:W3CDTF">2014-03-07T20:39:19Z</dcterms:modified>
</cp:coreProperties>
</file>