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3" r:id="rId3"/>
    <p:sldId id="257" r:id="rId4"/>
    <p:sldId id="262" r:id="rId5"/>
    <p:sldId id="263" r:id="rId6"/>
    <p:sldId id="261" r:id="rId7"/>
    <p:sldId id="284" r:id="rId8"/>
    <p:sldId id="264" r:id="rId9"/>
    <p:sldId id="276" r:id="rId10"/>
    <p:sldId id="295" r:id="rId11"/>
    <p:sldId id="271" r:id="rId12"/>
    <p:sldId id="266" r:id="rId13"/>
    <p:sldId id="275" r:id="rId14"/>
    <p:sldId id="267" r:id="rId15"/>
    <p:sldId id="268" r:id="rId16"/>
    <p:sldId id="269" r:id="rId17"/>
    <p:sldId id="282" r:id="rId18"/>
    <p:sldId id="293" r:id="rId19"/>
    <p:sldId id="290" r:id="rId20"/>
    <p:sldId id="270" r:id="rId21"/>
    <p:sldId id="265" r:id="rId22"/>
    <p:sldId id="274" r:id="rId23"/>
    <p:sldId id="273" r:id="rId24"/>
    <p:sldId id="277" r:id="rId25"/>
    <p:sldId id="278" r:id="rId26"/>
    <p:sldId id="280" r:id="rId27"/>
    <p:sldId id="281" r:id="rId28"/>
    <p:sldId id="289" r:id="rId29"/>
    <p:sldId id="288" r:id="rId30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80000"/>
    <a:srgbClr val="B00000"/>
    <a:srgbClr val="D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5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315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AFDE2D-A460-476A-AFD0-82952BD95222}" type="datetimeFigureOut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082FA24-4179-41B6-9FEE-DFF2D99F1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75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2F2C79-880B-4A4F-9FEE-412836E99BF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B904B-E78A-42EB-A856-E2AFCB94281D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2EB10-6F64-481A-9176-83BB4EE05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920F4-2036-4DFA-B237-4EFD2DB772CC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4AE81-2EDC-446D-9AAF-D5746B36E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CB9-090E-4580-9B3A-FBC3CDFADFA3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5F0D2-AE01-403E-8A65-B890BE3D5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0E249-5D8D-4919-9B17-A0FBB2A29E8A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906B6-5D8E-43AD-AA00-3807C5546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A0BA2-C432-44B3-A141-F38E05A566FF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D3B43-BC81-49CA-B621-E646557EA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F213-BFCC-44EB-9F11-7488FFF12F79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0411D-B024-4D9E-8D79-2EE0DEBC4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3ADB9-238D-47B4-B8E0-E9B0F9686335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68DD-BBF6-443C-A68E-95DE04055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5F2D3-8D64-4D39-A74C-3DB599C8FE61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D42C1-EF25-4460-B996-8A8A73126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04AA0-A41E-4561-87D9-60D5E3EA7D5C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5727A-DCFB-47EC-A92C-364ABE214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22BF5-E99F-47B8-8283-3F7447FEA234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285E1-99CF-43B6-811E-580B92741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505F0-89EC-4C61-B5E8-CA48CCD8E3E3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A2F55-DDCD-47DB-B288-74A580F46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2F099A-732A-4870-A3D4-9FD061DB3BB2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5737C3-65FB-4898-8BCF-4EA91B643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smtClean="0"/>
              <a:t>Booster 20 Hz</a:t>
            </a:r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1447800" y="34290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mtClean="0">
                <a:solidFill>
                  <a:schemeClr val="tx1"/>
                </a:solidFill>
              </a:rPr>
              <a:t>PIP II</a:t>
            </a:r>
          </a:p>
          <a:p>
            <a:pPr eaLnBrk="1" hangingPunct="1">
              <a:lnSpc>
                <a:spcPct val="80000"/>
              </a:lnSpc>
            </a:pPr>
            <a:endParaRPr lang="en-US" sz="2600" smtClean="0">
              <a:solidFill>
                <a:srgbClr val="898989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200" smtClean="0">
                <a:solidFill>
                  <a:srgbClr val="898989"/>
                </a:solidFill>
              </a:rPr>
              <a:t>Bill Pellico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smtClean="0">
                <a:solidFill>
                  <a:srgbClr val="898989"/>
                </a:solidFill>
              </a:rPr>
              <a:t>Todd Sullivan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Required RF Voltage during PIP-II era in the Booster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5201391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Preliminary simulations without beam-loading &amp; with (Bucket Area)/(Bunch Area) ~ 3 suggests that we need  Vpeak</a:t>
            </a:r>
            <a:r>
              <a:rPr lang="en-US" dirty="0" smtClean="0">
                <a:sym typeface="Symbol"/>
              </a:rPr>
              <a:t></a:t>
            </a:r>
            <a:r>
              <a:rPr lang="en-US" dirty="0" smtClean="0"/>
              <a:t>1.0 MV.  A safety margin of 10% </a:t>
            </a:r>
            <a:r>
              <a:rPr lang="en-US" dirty="0"/>
              <a:t>d</a:t>
            </a:r>
            <a:r>
              <a:rPr lang="en-US" dirty="0" smtClean="0"/>
              <a:t>emands  Vpeak~1.1 MV during PIP-II era.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3764822"/>
                  </p:ext>
                </p:extLst>
              </p:nvPr>
            </p:nvGraphicFramePr>
            <p:xfrm>
              <a:off x="491837" y="1219200"/>
              <a:ext cx="8160326" cy="34754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32362"/>
                    <a:gridCol w="1981200"/>
                    <a:gridCol w="1679083"/>
                    <a:gridCol w="186768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Parameters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Current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PIP-II (15Hz)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PIP-II (20Hz)</a:t>
                          </a:r>
                        </a:p>
                      </a:txBody>
                      <a:tcPr/>
                    </a:tc>
                  </a:tr>
                  <a:tr h="393007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KE</a:t>
                          </a:r>
                          <a:r>
                            <a:rPr lang="en-US" baseline="-25000" dirty="0" err="1" smtClean="0"/>
                            <a:t>i</a:t>
                          </a:r>
                          <a:r>
                            <a:rPr lang="en-US" baseline="-25000" dirty="0" smtClean="0"/>
                            <a:t> </a:t>
                          </a:r>
                          <a:r>
                            <a:rPr lang="en-US" baseline="0" dirty="0" smtClean="0"/>
                            <a:t>&amp; </a:t>
                          </a:r>
                          <a:r>
                            <a:rPr lang="en-US" baseline="0" dirty="0" err="1" smtClean="0"/>
                            <a:t>KE</a:t>
                          </a:r>
                          <a:r>
                            <a:rPr lang="en-US" baseline="-25000" dirty="0" err="1" smtClean="0"/>
                            <a:t>f</a:t>
                          </a:r>
                          <a:r>
                            <a:rPr lang="en-US" baseline="-25000" dirty="0" smtClean="0"/>
                            <a:t> </a:t>
                          </a:r>
                          <a:r>
                            <a:rPr lang="en-US" baseline="0" dirty="0" smtClean="0"/>
                            <a:t>(</a:t>
                          </a:r>
                          <a:r>
                            <a:rPr lang="en-US" baseline="0" dirty="0" err="1" smtClean="0"/>
                            <a:t>GeV</a:t>
                          </a:r>
                          <a:r>
                            <a:rPr lang="en-US" baseline="0" dirty="0" smtClean="0"/>
                            <a:t>)  </a:t>
                          </a:r>
                          <a:endParaRPr lang="en-US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0.401</a:t>
                          </a:r>
                          <a:r>
                            <a:rPr lang="en-US" baseline="0" dirty="0" smtClean="0"/>
                            <a:t> &amp; 8.0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0.8</a:t>
                          </a:r>
                          <a:r>
                            <a:rPr lang="en-US" baseline="0" dirty="0" smtClean="0"/>
                            <a:t> &amp; 8.0</a:t>
                          </a:r>
                          <a:endParaRPr lang="en-US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0.8</a:t>
                          </a:r>
                          <a:r>
                            <a:rPr lang="en-US" baseline="0" dirty="0" smtClean="0"/>
                            <a:t> &amp; 8.0</a:t>
                          </a:r>
                          <a:endParaRPr lang="en-US" dirty="0" smtClean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aseline="0" dirty="0" smtClean="0"/>
                            <a:t>P</a:t>
                          </a:r>
                          <a:r>
                            <a:rPr lang="en-US" baseline="-25000" dirty="0" smtClean="0"/>
                            <a:t>i </a:t>
                          </a:r>
                          <a:r>
                            <a:rPr lang="en-US" baseline="0" dirty="0" smtClean="0"/>
                            <a:t>&amp; P</a:t>
                          </a:r>
                          <a:r>
                            <a:rPr lang="en-US" baseline="-25000" dirty="0" smtClean="0"/>
                            <a:t>f </a:t>
                          </a:r>
                          <a:r>
                            <a:rPr lang="en-US" baseline="0" dirty="0" smtClean="0"/>
                            <a:t>(</a:t>
                          </a:r>
                          <a:r>
                            <a:rPr lang="en-US" baseline="0" dirty="0" err="1" smtClean="0"/>
                            <a:t>GeV</a:t>
                          </a:r>
                          <a:r>
                            <a:rPr lang="en-US" baseline="0" dirty="0" smtClean="0"/>
                            <a:t>/c)  </a:t>
                          </a:r>
                          <a:endParaRPr lang="en-US" baseline="-25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0.955 &amp; 8.888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1.463 &amp; 8.888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1.463 &amp; 8.888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Cycle Rate (Hz)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𝑑𝑃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dirty="0" smtClean="0"/>
                            <a:t>(max)(</a:t>
                          </a:r>
                          <a:r>
                            <a:rPr lang="en-US" dirty="0" err="1" smtClean="0"/>
                            <a:t>GeV</a:t>
                          </a:r>
                          <a:r>
                            <a:rPr lang="en-US" dirty="0" smtClean="0"/>
                            <a:t>/c/sec)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373.84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349.92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466.52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f</a:t>
                          </a:r>
                          <a:r>
                            <a:rPr lang="en-US" baseline="-25000" dirty="0" err="1" smtClean="0"/>
                            <a:t>RF</a:t>
                          </a:r>
                          <a:r>
                            <a:rPr lang="en-US" dirty="0" smtClean="0"/>
                            <a:t>(MHz)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37.895-52.813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44.705-52.813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44.705-52.813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Vpeak|required</a:t>
                          </a:r>
                          <a:r>
                            <a:rPr lang="en-US" dirty="0" smtClean="0"/>
                            <a:t> (MV)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0.85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           with</a:t>
                          </a:r>
                          <a:r>
                            <a:rPr lang="en-US" baseline="0" dirty="0" smtClean="0"/>
                            <a:t> 10% safety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0.94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Number of RF cavities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19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20?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3764822"/>
                  </p:ext>
                </p:extLst>
              </p:nvPr>
            </p:nvGraphicFramePr>
            <p:xfrm>
              <a:off x="491837" y="1219200"/>
              <a:ext cx="8160326" cy="34754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32362"/>
                    <a:gridCol w="1981200"/>
                    <a:gridCol w="1679083"/>
                    <a:gridCol w="186768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Parameters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Current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PIP-II (15Hz)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PIP-II (20Hz)</a:t>
                          </a:r>
                        </a:p>
                      </a:txBody>
                      <a:tcPr/>
                    </a:tc>
                  </a:tr>
                  <a:tr h="393007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KE</a:t>
                          </a:r>
                          <a:r>
                            <a:rPr lang="en-US" baseline="-25000" dirty="0" err="1" smtClean="0"/>
                            <a:t>i</a:t>
                          </a:r>
                          <a:r>
                            <a:rPr lang="en-US" baseline="-25000" dirty="0" smtClean="0"/>
                            <a:t> </a:t>
                          </a:r>
                          <a:r>
                            <a:rPr lang="en-US" baseline="0" dirty="0" smtClean="0"/>
                            <a:t>&amp; </a:t>
                          </a:r>
                          <a:r>
                            <a:rPr lang="en-US" baseline="0" dirty="0" err="1" smtClean="0"/>
                            <a:t>KE</a:t>
                          </a:r>
                          <a:r>
                            <a:rPr lang="en-US" baseline="-25000" dirty="0" err="1" smtClean="0"/>
                            <a:t>f</a:t>
                          </a:r>
                          <a:r>
                            <a:rPr lang="en-US" baseline="-25000" dirty="0" smtClean="0"/>
                            <a:t> </a:t>
                          </a:r>
                          <a:r>
                            <a:rPr lang="en-US" baseline="0" dirty="0" smtClean="0"/>
                            <a:t>(</a:t>
                          </a:r>
                          <a:r>
                            <a:rPr lang="en-US" baseline="0" dirty="0" err="1" smtClean="0"/>
                            <a:t>GeV</a:t>
                          </a:r>
                          <a:r>
                            <a:rPr lang="en-US" baseline="0" dirty="0" smtClean="0"/>
                            <a:t>)  </a:t>
                          </a:r>
                          <a:endParaRPr lang="en-US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0.401</a:t>
                          </a:r>
                          <a:r>
                            <a:rPr lang="en-US" baseline="0" dirty="0" smtClean="0"/>
                            <a:t> &amp; 8.0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0.8</a:t>
                          </a:r>
                          <a:r>
                            <a:rPr lang="en-US" baseline="0" dirty="0" smtClean="0"/>
                            <a:t> &amp; 8.0</a:t>
                          </a:r>
                          <a:endParaRPr lang="en-US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0.8</a:t>
                          </a:r>
                          <a:r>
                            <a:rPr lang="en-US" baseline="0" dirty="0" smtClean="0"/>
                            <a:t> &amp; 8.0</a:t>
                          </a:r>
                          <a:endParaRPr lang="en-US" dirty="0" smtClean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aseline="0" dirty="0" smtClean="0"/>
                            <a:t>P</a:t>
                          </a:r>
                          <a:r>
                            <a:rPr lang="en-US" baseline="-25000" dirty="0" smtClean="0"/>
                            <a:t>i </a:t>
                          </a:r>
                          <a:r>
                            <a:rPr lang="en-US" baseline="0" dirty="0" smtClean="0"/>
                            <a:t>&amp; P</a:t>
                          </a:r>
                          <a:r>
                            <a:rPr lang="en-US" baseline="-25000" dirty="0" smtClean="0"/>
                            <a:t>f </a:t>
                          </a:r>
                          <a:r>
                            <a:rPr lang="en-US" baseline="0" dirty="0" smtClean="0"/>
                            <a:t>(</a:t>
                          </a:r>
                          <a:r>
                            <a:rPr lang="en-US" baseline="0" dirty="0" err="1" smtClean="0"/>
                            <a:t>GeV</a:t>
                          </a:r>
                          <a:r>
                            <a:rPr lang="en-US" baseline="0" dirty="0" smtClean="0"/>
                            <a:t>/c)  </a:t>
                          </a:r>
                          <a:endParaRPr lang="en-US" baseline="-25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0.955 &amp; 8.888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1.463 &amp; 8.888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1.463 &amp; 8.888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Cycle Rate (Hz)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48653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31" t="-315000" r="-209954" b="-32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373.84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349.92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466.52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f</a:t>
                          </a:r>
                          <a:r>
                            <a:rPr lang="en-US" baseline="-25000" dirty="0" err="1" smtClean="0"/>
                            <a:t>RF</a:t>
                          </a:r>
                          <a:r>
                            <a:rPr lang="en-US" dirty="0" smtClean="0"/>
                            <a:t>(MHz)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37.895-52.813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44.705-52.813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44.705-52.813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 smtClean="0"/>
                            <a:t>Vpeak|required</a:t>
                          </a:r>
                          <a:r>
                            <a:rPr lang="en-US" dirty="0" smtClean="0"/>
                            <a:t> (MV)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0.85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           with</a:t>
                          </a:r>
                          <a:r>
                            <a:rPr lang="en-US" baseline="0" dirty="0" smtClean="0"/>
                            <a:t> 10% safety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0.94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1.1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Number of RF cavities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19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20?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D42C1-EF25-4460-B996-8A8A73126E6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55F2D3-8D64-4D39-A74C-3DB599C8FE61}" type="datetime1">
              <a:rPr lang="en-US" smtClean="0"/>
              <a:pPr>
                <a:defRPr/>
              </a:pPr>
              <a:t>6/3/2014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9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77863"/>
          </a:xfrm>
        </p:spPr>
        <p:txBody>
          <a:bodyPr/>
          <a:lstStyle/>
          <a:p>
            <a:pPr eaLnBrk="1" hangingPunct="1"/>
            <a:r>
              <a:rPr lang="en-US" smtClean="0"/>
              <a:t>RF – 20 Hz continued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91600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600" b="1" u="sng" dirty="0" smtClean="0"/>
              <a:t>Current Cavities</a:t>
            </a:r>
            <a:r>
              <a:rPr lang="en-US" sz="2600" dirty="0" smtClean="0"/>
              <a:t> - this is likely the biggest concern</a:t>
            </a:r>
            <a:r>
              <a:rPr lang="en-US" sz="2600" dirty="0" smtClean="0"/>
              <a:t>…</a:t>
            </a:r>
            <a:endParaRPr lang="en-US" sz="2600" dirty="0" smtClean="0"/>
          </a:p>
          <a:p>
            <a:pPr marL="0" indent="0" eaLnBrk="1" hangingPunct="1">
              <a:buFont typeface="Arial" charset="0"/>
              <a:buNone/>
            </a:pPr>
            <a:r>
              <a:rPr lang="en-US" sz="2600" dirty="0" smtClean="0"/>
              <a:t>PIP RF refurbishment/upgrades were for 15 Hz operation and when all done will they work for 20 Hz?  </a:t>
            </a:r>
            <a:r>
              <a:rPr lang="en-US" sz="2600" dirty="0" smtClean="0">
                <a:solidFill>
                  <a:srgbClr val="FF0000"/>
                </a:solidFill>
              </a:rPr>
              <a:t>Not likely – due to lifetime/not all components replaced!  </a:t>
            </a:r>
            <a:r>
              <a:rPr lang="en-US" sz="2600" dirty="0" smtClean="0"/>
              <a:t>The other systems (modulators, bias supplies and solid state drives…) will need to be looked over.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600" b="1" dirty="0" smtClean="0"/>
              <a:t>The cavities will be a concern over the long run </a:t>
            </a:r>
            <a:r>
              <a:rPr lang="en-US" sz="2600" dirty="0" smtClean="0"/>
              <a:t>– new tuners will help but failures of ceramic windows, cooling lines and weak points in mechanical design/structure will cause issues.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600" b="1" u="sng" dirty="0" smtClean="0"/>
              <a:t>New cavities part of PIP</a:t>
            </a:r>
            <a:r>
              <a:rPr lang="en-US" sz="2600" dirty="0" smtClean="0"/>
              <a:t> – start with 2 or 3 (good for PIP) but not good enough for longer term PIP II operations.  It is highly desirable to have new cavities for reliable PIP II operations.</a:t>
            </a:r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6492A9A-C357-42A3-A2BE-D8BE7E3B4507}" type="datetime1">
              <a:rPr lang="en-US"/>
              <a:pPr>
                <a:defRPr/>
              </a:pPr>
              <a:t>6/3/2014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27682C-5277-4AF6-8400-244607FD8C5D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Booster Magnet System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Gradient Magnet Power Supply (GMPS)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3733800"/>
            <a:ext cx="4876800" cy="2590800"/>
          </a:xfrm>
        </p:spPr>
      </p:pic>
      <p:pic>
        <p:nvPicPr>
          <p:cNvPr id="2662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19809"/>
            <a:ext cx="5562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3657600" y="5334000"/>
            <a:ext cx="14874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9" name="TextBox 9"/>
          <p:cNvSpPr txBox="1">
            <a:spLocks noChangeArrowheads="1"/>
          </p:cNvSpPr>
          <p:nvPr/>
        </p:nvSpPr>
        <p:spPr bwMode="auto">
          <a:xfrm>
            <a:off x="5867400" y="1143000"/>
            <a:ext cx="3124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present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has 96 magnets in a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48 cell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arrangement. This is a 15 Hz resonant charging system with a distributed capacitor bank.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4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power supplies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are MR style 720 Hz update rate SCRs.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Regulation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is done via a reference magnet with B-dot coil and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transductor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electronics.  A sinusoidal drive signal excites the system.  Corrections for losses and line voltage variations are done by a card in a VXI crate.  Regulation is good to about a part in 4000.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The conversion of GMPS controls from 15 to 20 Hz does not look difficult.</a:t>
            </a:r>
          </a:p>
        </p:txBody>
      </p:sp>
      <p:pic>
        <p:nvPicPr>
          <p:cNvPr id="26630" name="Picture 12"/>
          <p:cNvPicPr>
            <a:picLocks noChangeAspect="1" noChangeArrowheads="1"/>
          </p:cNvPicPr>
          <p:nvPr/>
        </p:nvPicPr>
        <p:blipFill>
          <a:blip r:embed="rId4"/>
          <a:srcRect b="22011"/>
          <a:stretch>
            <a:fillRect/>
          </a:stretch>
        </p:blipFill>
        <p:spPr bwMode="auto">
          <a:xfrm>
            <a:off x="5181600" y="4800600"/>
            <a:ext cx="3810000" cy="1524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6631" name="TextBox 10"/>
          <p:cNvSpPr txBox="1">
            <a:spLocks noChangeArrowheads="1"/>
          </p:cNvSpPr>
          <p:nvPr/>
        </p:nvSpPr>
        <p:spPr bwMode="auto">
          <a:xfrm>
            <a:off x="5257800" y="5715000"/>
            <a:ext cx="1947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Gradient Magnet Model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47800" y="3352800"/>
            <a:ext cx="4572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6731048-3E91-4500-8208-96C724D2DACC}" type="datetime1">
              <a:rPr lang="en-US"/>
              <a:pPr>
                <a:defRPr/>
              </a:pPr>
              <a:t>6/3/2014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87835-2942-41BE-B1E3-5456263F92E8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02386CD-DC2A-45BA-A12B-824EDDB88C4A}" type="datetime1">
              <a:rPr lang="en-US"/>
              <a:pPr>
                <a:defRPr/>
              </a:pPr>
              <a:t>6/3/2014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A0A462-EC7E-4959-A984-E78BB727E29B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914400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1676400" y="152400"/>
            <a:ext cx="563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>
                <a:latin typeface="Calibri" pitchFamily="34" charset="0"/>
              </a:rPr>
              <a:t>Typical Booster </a:t>
            </a:r>
            <a:r>
              <a:rPr lang="en-US" sz="4400" dirty="0" smtClean="0">
                <a:latin typeface="Calibri" pitchFamily="34" charset="0"/>
              </a:rPr>
              <a:t>Cell</a:t>
            </a:r>
            <a:endParaRPr lang="en-US" sz="4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827087"/>
          </a:xfrm>
        </p:spPr>
        <p:txBody>
          <a:bodyPr/>
          <a:lstStyle/>
          <a:p>
            <a:pPr eaLnBrk="1" hangingPunct="1"/>
            <a:r>
              <a:rPr lang="en-US" smtClean="0"/>
              <a:t>Booster Magnets - 20 Hz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8" y="914400"/>
            <a:ext cx="9117012" cy="556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We have looked at Booster 20 Hz operations several times….most recently by EE support (George Krafczyk)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600" dirty="0" smtClean="0"/>
              <a:t>‘Measurements </a:t>
            </a:r>
            <a:r>
              <a:rPr lang="en-US" sz="1600" dirty="0"/>
              <a:t>were performed on both a Booster gradient magnet and a Booster choke with the intent to compare the </a:t>
            </a:r>
            <a:r>
              <a:rPr lang="en-US" sz="1600" b="1" dirty="0"/>
              <a:t>15 Hz</a:t>
            </a:r>
            <a:r>
              <a:rPr lang="en-US" sz="1600" dirty="0"/>
              <a:t> losses with the </a:t>
            </a:r>
            <a:r>
              <a:rPr lang="en-US" sz="1600" b="1" dirty="0"/>
              <a:t>20 Hz</a:t>
            </a:r>
            <a:r>
              <a:rPr lang="en-US" sz="1600" dirty="0"/>
              <a:t> losses for a proposed Booster upgrade</a:t>
            </a:r>
            <a:r>
              <a:rPr lang="en-US" sz="1600" dirty="0" smtClean="0"/>
              <a:t>.’</a:t>
            </a:r>
            <a:endParaRPr lang="en-US" sz="1800" dirty="0"/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1800" dirty="0" smtClean="0"/>
              <a:t>This </a:t>
            </a:r>
            <a:r>
              <a:rPr lang="en-US" sz="1800" dirty="0"/>
              <a:t>analysis suggests that running the booster at </a:t>
            </a:r>
            <a:r>
              <a:rPr lang="en-US" sz="1800" b="1" dirty="0"/>
              <a:t>20 Hz</a:t>
            </a:r>
            <a:r>
              <a:rPr lang="en-US" sz="1800" dirty="0"/>
              <a:t> with a current equal to the present </a:t>
            </a:r>
            <a:r>
              <a:rPr lang="en-US" sz="1800" b="1" dirty="0"/>
              <a:t>15 Hz Booster</a:t>
            </a:r>
            <a:r>
              <a:rPr lang="en-US" sz="1800" dirty="0"/>
              <a:t> will require about </a:t>
            </a:r>
            <a:r>
              <a:rPr lang="en-US" sz="1800" b="1" dirty="0">
                <a:solidFill>
                  <a:srgbClr val="FF0000"/>
                </a:solidFill>
              </a:rPr>
              <a:t>3.9%</a:t>
            </a:r>
            <a:r>
              <a:rPr lang="en-US" sz="1800" dirty="0"/>
              <a:t> more power.  Capacitor voltage will increase by about </a:t>
            </a:r>
            <a:r>
              <a:rPr lang="en-US" sz="1800" b="1" dirty="0"/>
              <a:t>32%</a:t>
            </a:r>
            <a:r>
              <a:rPr lang="en-US" sz="1800" dirty="0"/>
              <a:t> and the resonant capacitor at each </a:t>
            </a:r>
            <a:r>
              <a:rPr lang="en-US" sz="1800" b="1" dirty="0"/>
              <a:t>“Girder”</a:t>
            </a:r>
            <a:r>
              <a:rPr lang="en-US" sz="1800" dirty="0"/>
              <a:t> must decrease from </a:t>
            </a:r>
            <a:r>
              <a:rPr lang="en-US" sz="1800" b="1" dirty="0"/>
              <a:t>~8.33 mF</a:t>
            </a:r>
            <a:r>
              <a:rPr lang="en-US" sz="1800" dirty="0"/>
              <a:t> to </a:t>
            </a:r>
            <a:r>
              <a:rPr lang="en-US" sz="1800" b="1" dirty="0"/>
              <a:t>~4.69 mF.  </a:t>
            </a:r>
            <a:r>
              <a:rPr lang="en-US" sz="1800" dirty="0"/>
              <a:t>This also carries the implication that the </a:t>
            </a:r>
            <a:r>
              <a:rPr lang="en-US" sz="1800" b="1" dirty="0"/>
              <a:t>RMS current per µF</a:t>
            </a:r>
            <a:r>
              <a:rPr lang="en-US" sz="1800" dirty="0"/>
              <a:t> will also </a:t>
            </a:r>
            <a:r>
              <a:rPr lang="en-US" sz="1800" b="1" dirty="0"/>
              <a:t>increase</a:t>
            </a:r>
            <a:r>
              <a:rPr lang="en-US" sz="1800" dirty="0"/>
              <a:t> as well.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4343400"/>
            <a:ext cx="6172200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6BA74FC-CE34-41EA-B93E-87BB1F40951B}" type="datetime1">
              <a:rPr lang="en-US"/>
              <a:pPr>
                <a:defRPr/>
              </a:pPr>
              <a:t>6/3/2014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A59AB-7AED-456F-BD57-F2912BD420D1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Booster Magnets - 20 Hz</a:t>
            </a:r>
            <a:endParaRPr lang="en-US" dirty="0"/>
          </a:p>
        </p:txBody>
      </p:sp>
      <p:pic>
        <p:nvPicPr>
          <p:cNvPr id="29698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39" y="990600"/>
            <a:ext cx="6400800" cy="5486400"/>
          </a:xfrm>
        </p:spPr>
      </p:pic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6276975" y="838200"/>
            <a:ext cx="2714625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u="sng" dirty="0">
                <a:latin typeface="Calibri" pitchFamily="34" charset="0"/>
              </a:rPr>
              <a:t>Summary</a:t>
            </a:r>
          </a:p>
          <a:p>
            <a:pPr>
              <a:buFontTx/>
              <a:buChar char="•"/>
            </a:pPr>
            <a:r>
              <a:rPr lang="en-US" sz="1600" dirty="0" smtClean="0">
                <a:latin typeface="Calibri" pitchFamily="34" charset="0"/>
              </a:rPr>
              <a:t> Girder </a:t>
            </a:r>
            <a:r>
              <a:rPr lang="en-US" sz="1600" dirty="0">
                <a:latin typeface="Calibri" pitchFamily="34" charset="0"/>
              </a:rPr>
              <a:t>drive voltage increases by about 9.2 v (p-p).</a:t>
            </a:r>
          </a:p>
          <a:p>
            <a:pPr>
              <a:buFontTx/>
              <a:buChar char="•"/>
            </a:pP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b="1" dirty="0" smtClean="0">
                <a:latin typeface="Calibri" pitchFamily="34" charset="0"/>
              </a:rPr>
              <a:t>Capacitor </a:t>
            </a:r>
            <a:r>
              <a:rPr lang="en-US" sz="1600" b="1" dirty="0">
                <a:latin typeface="Calibri" pitchFamily="34" charset="0"/>
              </a:rPr>
              <a:t>voltage increases by 32%.</a:t>
            </a:r>
          </a:p>
          <a:p>
            <a:pPr>
              <a:buFontTx/>
              <a:buChar char="•"/>
            </a:pPr>
            <a:r>
              <a:rPr lang="en-US" sz="1600" dirty="0" smtClean="0">
                <a:latin typeface="Calibri" pitchFamily="34" charset="0"/>
              </a:rPr>
              <a:t> Slight </a:t>
            </a:r>
            <a:r>
              <a:rPr lang="en-US" sz="1600" dirty="0">
                <a:latin typeface="Calibri" pitchFamily="34" charset="0"/>
              </a:rPr>
              <a:t>increase in RMS current for Choke, magnets and caps</a:t>
            </a:r>
            <a:r>
              <a:rPr lang="en-US" sz="1600" dirty="0" smtClean="0">
                <a:latin typeface="Calibri" pitchFamily="34" charset="0"/>
              </a:rPr>
              <a:t>.</a:t>
            </a:r>
            <a:endParaRPr lang="en-US" sz="1600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sz="1600" dirty="0" smtClean="0">
                <a:latin typeface="Calibri" pitchFamily="34" charset="0"/>
              </a:rPr>
              <a:t> Designed </a:t>
            </a:r>
            <a:r>
              <a:rPr lang="en-US" sz="1600" dirty="0">
                <a:latin typeface="Calibri" pitchFamily="34" charset="0"/>
              </a:rPr>
              <a:t>to run at 10 GeV (did extract for a brief period at higher energy) the gradient magnet power system is capable of higher voltage operation. </a:t>
            </a:r>
            <a:r>
              <a:rPr lang="en-US" sz="1600" b="1" dirty="0">
                <a:latin typeface="Calibri" pitchFamily="34" charset="0"/>
              </a:rPr>
              <a:t>Present magnet power system runs on 4 power supplies but can operate with only 3 supplies.  Booster at 20 Hz would require all 4 PS to operate.</a:t>
            </a:r>
          </a:p>
          <a:p>
            <a:endParaRPr lang="en-US" sz="1600" dirty="0">
              <a:latin typeface="Calibri" pitchFamily="34" charset="0"/>
            </a:endParaRP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6400800" y="5943600"/>
            <a:ext cx="2203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1">
                <a:latin typeface="Calibri" pitchFamily="34" charset="0"/>
              </a:rPr>
              <a:t>Data from G. Krafczyk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C1BD102-17B5-4A9F-8E0F-B0B14AE9389F}" type="datetime1">
              <a:rPr lang="en-US"/>
              <a:pPr>
                <a:defRPr/>
              </a:pPr>
              <a:t>6/3/2014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67487" y="6324600"/>
            <a:ext cx="2133600" cy="365125"/>
          </a:xfrm>
        </p:spPr>
        <p:txBody>
          <a:bodyPr/>
          <a:lstStyle/>
          <a:p>
            <a:pPr>
              <a:defRPr/>
            </a:pPr>
            <a:fld id="{DF462214-8FFC-4375-BE82-FD6893041F4A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400965" y="3985206"/>
            <a:ext cx="914400" cy="200055"/>
            <a:chOff x="2514600" y="6539299"/>
            <a:chExt cx="838200" cy="217669"/>
          </a:xfrm>
          <a:solidFill>
            <a:schemeClr val="bg1"/>
          </a:solidFill>
        </p:grpSpPr>
        <p:sp>
          <p:nvSpPr>
            <p:cNvPr id="4" name="TextBox 3"/>
            <p:cNvSpPr txBox="1"/>
            <p:nvPr/>
          </p:nvSpPr>
          <p:spPr>
            <a:xfrm>
              <a:off x="2514600" y="6570077"/>
              <a:ext cx="838200" cy="1692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5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68437" y="6539299"/>
              <a:ext cx="784363" cy="2176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/>
                <a:t>= 32.4 Watts</a:t>
              </a:r>
              <a:endParaRPr lang="en-US" sz="7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15265" y="4800600"/>
            <a:ext cx="1600200" cy="461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66800" y="5148686"/>
            <a:ext cx="1752600" cy="461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-120000" flipV="1">
            <a:off x="1682574" y="4724400"/>
            <a:ext cx="908226" cy="620559"/>
          </a:xfrm>
          <a:prstGeom prst="line">
            <a:avLst/>
          </a:prstGeom>
          <a:ln w="22225">
            <a:solidFill>
              <a:srgbClr val="C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Kicker Systems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4800600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sz="2400" b="1" u="sng" dirty="0" smtClean="0">
                <a:solidFill>
                  <a:schemeClr val="hlink"/>
                </a:solidFill>
              </a:rPr>
              <a:t>Kickers/</a:t>
            </a:r>
            <a:r>
              <a:rPr lang="en-US" sz="2400" b="1" u="sng" dirty="0" err="1" smtClean="0">
                <a:solidFill>
                  <a:schemeClr val="hlink"/>
                </a:solidFill>
              </a:rPr>
              <a:t>Notchers</a:t>
            </a:r>
            <a:endParaRPr lang="en-US" sz="2400" b="1" u="sng" dirty="0" smtClean="0">
              <a:solidFill>
                <a:schemeClr val="hlink"/>
              </a:solidFill>
            </a:endParaRPr>
          </a:p>
          <a:p>
            <a:pPr marL="288925" indent="-288925" eaLnBrk="1" hangingPunct="1"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average anode current for the Extraction Kickers will go from ~15mA at 15 hertz at 55KV on the PFL and a 1.8 µS pulse width to ~20mA at 20 hertz.  These currents are well within the allowed 2 Amps max average anode current limit for the cx-1168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thyratron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These current levels would also indicate that there will be no excessive heating losses in the RG-220 cables or of the Kicker magnets themselves.</a:t>
            </a:r>
          </a:p>
          <a:p>
            <a:pPr marL="288925" indent="-288925" eaLnBrk="1" hangingPunct="1">
              <a:spcBef>
                <a:spcPts val="0"/>
              </a:spcBef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925" indent="-288925" eaLnBrk="1" hangingPunct="1">
              <a:spcBef>
                <a:spcPts val="0"/>
              </a:spcBef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general one would expect that with the increased rep rate that PFL cable and connection failure rates will also increase.</a:t>
            </a:r>
          </a:p>
          <a:p>
            <a:pPr marL="288925" indent="-288925" eaLnBrk="1" hangingPunct="1">
              <a:spcBef>
                <a:spcPts val="0"/>
              </a:spcBef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925" indent="-288925" eaLnBrk="1" hangingPunct="1"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Average power into the resistive loads will rise from ~400 watts to ~540 watts under the same conditions. 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present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load resistors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 already water cooled and are rated wattage-wise to be able to work without problems with this power increase, but will need further testing.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2BA6C89-CE7F-4876-B0E2-998A08D7711D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EC523A-58DC-468C-91D8-F66089D75DDA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096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 Lackey Proton Plan Septa Report/Testing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02386CD-DC2A-45BA-A12B-824EDDB88C4A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E3FBD-31BC-4676-BD8E-B2C9CBC75CB1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31748" name="Picture 2" descr="http://www-visualmedia.fnal.gov/VMS_Site/gallery/stillphotos/2013/0000/13-0016-20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25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2667000" y="6269038"/>
            <a:ext cx="44053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alibri" pitchFamily="34" charset="0"/>
              </a:rPr>
              <a:t>Booster Kickers/Notchers</a:t>
            </a:r>
          </a:p>
        </p:txBody>
      </p:sp>
      <p:sp>
        <p:nvSpPr>
          <p:cNvPr id="31750" name="TextBox 1"/>
          <p:cNvSpPr txBox="1">
            <a:spLocks noChangeArrowheads="1"/>
          </p:cNvSpPr>
          <p:nvPr/>
        </p:nvSpPr>
        <p:spPr bwMode="auto">
          <a:xfrm>
            <a:off x="5486400" y="5029200"/>
            <a:ext cx="106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Calibri" pitchFamily="34" charset="0"/>
              </a:rPr>
              <a:t>L12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904AA0-A41E-4561-87D9-60D5E3EA7D5C}" type="datetime1">
              <a:rPr lang="en-US" smtClean="0"/>
              <a:pPr>
                <a:defRPr/>
              </a:pPr>
              <a:t>6/3/2014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F5727A-DCFB-47EC-A92C-364ABE21479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9600" y="1066800"/>
            <a:ext cx="78486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sz="2000" b="1" u="sng" dirty="0">
                <a:solidFill>
                  <a:schemeClr val="hlink"/>
                </a:solidFill>
              </a:rPr>
              <a:t>Septa Magnets</a:t>
            </a:r>
            <a:endParaRPr lang="en-US" sz="2000" dirty="0"/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Thermal testing was done on the two spare septa, BSE-105 and BSE-106.  </a:t>
            </a:r>
            <a:r>
              <a:rPr lang="en-US" dirty="0"/>
              <a:t>The testing on BSE-105 was the most thorough and </a:t>
            </a:r>
            <a:r>
              <a:rPr lang="en-US" dirty="0" smtClean="0"/>
              <a:t>included 15hz </a:t>
            </a:r>
            <a:r>
              <a:rPr lang="en-US" dirty="0"/>
              <a:t>equivalent runs at 200, 400, 600 and 800 Amps rms. </a:t>
            </a:r>
            <a:endParaRPr lang="en-US" dirty="0" smtClean="0"/>
          </a:p>
          <a:p>
            <a:pPr eaLnBrk="1" hangingPunct="1">
              <a:spcBef>
                <a:spcPts val="0"/>
              </a:spcBef>
            </a:pPr>
            <a:endParaRPr lang="en-US" dirty="0"/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Testing showed that all the monitored </a:t>
            </a:r>
            <a:r>
              <a:rPr lang="en-US" dirty="0" smtClean="0"/>
              <a:t>temperatures </a:t>
            </a:r>
            <a:r>
              <a:rPr lang="en-US" dirty="0"/>
              <a:t>plateaued within a reasonable time with one exception.  </a:t>
            </a:r>
            <a:r>
              <a:rPr lang="en-US" b="1" dirty="0"/>
              <a:t>This point is on the magnet skin where the power feed-</a:t>
            </a:r>
            <a:r>
              <a:rPr lang="en-US" b="1" dirty="0" err="1"/>
              <a:t>throughs</a:t>
            </a:r>
            <a:r>
              <a:rPr lang="en-US" b="1" dirty="0"/>
              <a:t> enter and exit the magnet. </a:t>
            </a:r>
            <a:endParaRPr lang="en-US" b="1" dirty="0" smtClean="0"/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External cooling plates were clamped around this area of the magnet. </a:t>
            </a:r>
            <a:r>
              <a:rPr lang="en-US" dirty="0"/>
              <a:t>The additional cooling plates showed that the magnet skin temperature in this area plateaued nicely with a temperature reduction of ~8 </a:t>
            </a:r>
            <a:r>
              <a:rPr lang="en-US" dirty="0" err="1"/>
              <a:t>deg</a:t>
            </a:r>
            <a:r>
              <a:rPr lang="en-US" dirty="0"/>
              <a:t> C at the 2.5 hour point</a:t>
            </a:r>
            <a:r>
              <a:rPr lang="en-US" dirty="0" smtClean="0"/>
              <a:t>.</a:t>
            </a:r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The present pulse power supplies were designed to handle these higher operating voltages.  </a:t>
            </a:r>
            <a:r>
              <a:rPr lang="en-US" dirty="0"/>
              <a:t>The ability to run at higher voltage means one could entertain the idea of reducing the output pulse width to reduce the </a:t>
            </a:r>
            <a:r>
              <a:rPr lang="en-US" dirty="0" err="1"/>
              <a:t>rms</a:t>
            </a:r>
            <a:r>
              <a:rPr lang="en-US" dirty="0"/>
              <a:t> current.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524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Septa </a:t>
            </a:r>
            <a:r>
              <a:rPr lang="en-US" sz="3200" dirty="0"/>
              <a:t>Systems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6100" y="6768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 Lackey Proton Plan Septa Report/Testing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24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1FC78FE-B095-47AB-B295-11D525405540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F9E4B3-A83F-45B4-8C21-4035021D09CF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32772" name="Picture 2" descr="Z:\Booster\My Pictures\MP02 and MP03\IMG_9302_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2438400" y="5876925"/>
            <a:ext cx="480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alibri" pitchFamily="34" charset="0"/>
              </a:rPr>
              <a:t>Booster Spare Septa Magnets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02386CD-DC2A-45BA-A12B-824EDDB88C4A}" type="datetime1">
              <a:rPr lang="en-US"/>
              <a:pPr>
                <a:defRPr/>
              </a:pPr>
              <a:t>6/3/2014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BD9324-3550-4744-B063-ED6DE24960E6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5363" name="AutoShape 2" descr="imap://tsullivan@imapserver3.fnal.gov:993/fetch%3EUID%3E/INBOX%3E92688?part=1.2&amp;type=image/jpeg&amp;filename=Photo%20on%202014-05-30%20at%2014.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219200"/>
          </a:xfrm>
        </p:spPr>
        <p:txBody>
          <a:bodyPr/>
          <a:lstStyle/>
          <a:p>
            <a:pPr eaLnBrk="1" hangingPunct="1"/>
            <a:r>
              <a:rPr lang="en-US" smtClean="0"/>
              <a:t>Misc - 20Hz Operation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105400"/>
          </a:xfrm>
        </p:spPr>
        <p:txBody>
          <a:bodyPr/>
          <a:lstStyle/>
          <a:p>
            <a:pPr eaLnBrk="1" hangingPunct="1"/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Controls software &amp; hardware systems for 20Hz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need to be upgraded and/or modified.  The entire clock system is based on 15Hz.  The following would have to be modified.</a:t>
            </a:r>
          </a:p>
          <a:p>
            <a:pPr lvl="1" eaLnBrk="1" hangingPunct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Time Line Generator (TLG),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Tevatron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Clock System (TCLK), IRM’s, Frontends, Beam Budget Monitor</a:t>
            </a:r>
          </a:p>
          <a:p>
            <a:pPr lvl="2" eaLnBrk="1" hangingPunct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required for just Booster to operate vs the rest of AD systems?</a:t>
            </a:r>
          </a:p>
          <a:p>
            <a:pPr lvl="1" eaLnBrk="1" hangingPunct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Data collection, data sampling impacting other accelerator controls systems</a:t>
            </a:r>
          </a:p>
          <a:p>
            <a:pPr eaLnBrk="1" hangingPunct="1"/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Electrical Feeder</a:t>
            </a:r>
          </a:p>
          <a:p>
            <a:pPr lvl="1" eaLnBrk="1" hangingPunct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Would need to look at feeder situation – already being discussed as a add-on to PIP I or PIP II.</a:t>
            </a:r>
          </a:p>
          <a:p>
            <a:pPr lvl="2" eaLnBrk="1" hangingPunct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Have rough cost estimates from FESS HV personnel</a:t>
            </a:r>
          </a:p>
          <a:p>
            <a:pPr lvl="1" eaLnBrk="1" hangingPunct="1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Review electrical power, transformers, panels, and cabling to run at 20Hz</a:t>
            </a:r>
          </a:p>
          <a:p>
            <a:pPr lvl="2" eaLnBrk="1" hangingPunct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Not expected to be an issue</a:t>
            </a:r>
          </a:p>
          <a:p>
            <a:pPr eaLnBrk="1" hangingPunct="1"/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new shielding assessment will have to be performed.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5CB1751-46D6-4C07-8209-12177A29B67C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F83BD9-3D3A-4A16-A609-246EC906AAF0}" type="slidenum">
              <a:rPr lang="en-US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0668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hlink"/>
                </a:solidFill>
              </a:rPr>
              <a:t>So - </a:t>
            </a:r>
            <a:r>
              <a:rPr lang="en-US" sz="3600" b="1" dirty="0" smtClean="0">
                <a:solidFill>
                  <a:schemeClr val="hlink"/>
                </a:solidFill>
              </a:rPr>
              <a:t>what do we need to think about/do?</a:t>
            </a:r>
            <a:endParaRPr lang="en-US" sz="3200" dirty="0" smtClean="0"/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9067800" cy="4800600"/>
          </a:xfrm>
        </p:spPr>
        <p:txBody>
          <a:bodyPr/>
          <a:lstStyle/>
          <a:p>
            <a:pPr eaLnBrk="1" hangingPunct="1"/>
            <a:r>
              <a:rPr lang="en-US" dirty="0" smtClean="0"/>
              <a:t>Booster RF System Review for 20 Hz</a:t>
            </a:r>
          </a:p>
          <a:p>
            <a:pPr lvl="1" eaLnBrk="1" hangingPunct="1"/>
            <a:r>
              <a:rPr lang="en-US" dirty="0" smtClean="0"/>
              <a:t>New Cavities to accommodate higher voltage and beam </a:t>
            </a:r>
          </a:p>
          <a:p>
            <a:pPr eaLnBrk="1" hangingPunct="1"/>
            <a:r>
              <a:rPr lang="en-US" dirty="0" smtClean="0"/>
              <a:t>Review controls system </a:t>
            </a:r>
          </a:p>
          <a:p>
            <a:pPr eaLnBrk="1" hangingPunct="1"/>
            <a:r>
              <a:rPr lang="en-US" dirty="0" smtClean="0"/>
              <a:t>Testing of a magnet girder system at E4R</a:t>
            </a:r>
          </a:p>
          <a:p>
            <a:pPr eaLnBrk="1" hangingPunct="1"/>
            <a:r>
              <a:rPr lang="en-US" dirty="0" smtClean="0"/>
              <a:t>Septa PS operations review</a:t>
            </a:r>
          </a:p>
          <a:p>
            <a:pPr eaLnBrk="1" hangingPunct="1"/>
            <a:r>
              <a:rPr lang="en-US" dirty="0" smtClean="0"/>
              <a:t>Review feeder system situation/backup</a:t>
            </a:r>
          </a:p>
          <a:p>
            <a:pPr eaLnBrk="1" hangingPunct="1"/>
            <a:r>
              <a:rPr lang="en-US" dirty="0" smtClean="0"/>
              <a:t>Review safety system/envelope</a:t>
            </a:r>
          </a:p>
          <a:p>
            <a:pPr eaLnBrk="1" hangingPunct="1"/>
            <a:r>
              <a:rPr lang="en-US" dirty="0" smtClean="0"/>
              <a:t>Booster magnet – replacement/repair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359CF20-4A48-4671-8C67-71F7D8570267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1C9756-7023-4C29-9E22-8E918A72D71E}" type="slidenum">
              <a:rPr lang="en-US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 sz="4000" b="1" smtClean="0"/>
              <a:t>Rough Cost Estimate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en-US" sz="3200" smtClean="0"/>
              <a:t>(but better than most)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839200" cy="50292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b="1" dirty="0" smtClean="0"/>
              <a:t>New Cavities</a:t>
            </a:r>
            <a:r>
              <a:rPr lang="en-US" sz="2800" dirty="0" smtClean="0"/>
              <a:t> – depending upon what PIP I does and what is determined to be the long term cavity:  </a:t>
            </a:r>
          </a:p>
          <a:p>
            <a:pPr lvl="1" eaLnBrk="1" hangingPunct="1"/>
            <a:r>
              <a:rPr lang="en-US" dirty="0" smtClean="0"/>
              <a:t>A full 20 cavity replacement ~ $22 M</a:t>
            </a:r>
          </a:p>
          <a:p>
            <a:pPr lvl="1" eaLnBrk="1" hangingPunct="1"/>
            <a:r>
              <a:rPr lang="en-US" dirty="0" smtClean="0"/>
              <a:t>Keep much of the current Booster RF supplies upstairs</a:t>
            </a:r>
          </a:p>
          <a:p>
            <a:pPr marL="0" indent="0" eaLnBrk="1" hangingPunct="1"/>
            <a:r>
              <a:rPr lang="en-US" sz="2800" dirty="0" smtClean="0"/>
              <a:t>  Septa supply upgrade  600 – 800 $k each (2 supplies)</a:t>
            </a:r>
          </a:p>
          <a:p>
            <a:pPr marL="0" indent="0" eaLnBrk="1" hangingPunct="1"/>
            <a:r>
              <a:rPr lang="en-US" sz="2800" dirty="0" smtClean="0"/>
              <a:t>  Pull new feeder ~ $1M (duct and cable)</a:t>
            </a:r>
          </a:p>
          <a:p>
            <a:pPr marL="0" indent="0" eaLnBrk="1" hangingPunct="1"/>
            <a:r>
              <a:rPr lang="en-US" sz="2800" dirty="0" smtClean="0"/>
              <a:t>  Controls upgrade – not certain – mostly labor</a:t>
            </a:r>
          </a:p>
          <a:p>
            <a:pPr marL="0" indent="0" eaLnBrk="1" hangingPunct="1"/>
            <a:r>
              <a:rPr lang="en-US" sz="2800" dirty="0" smtClean="0"/>
              <a:t>  Power Systems </a:t>
            </a:r>
          </a:p>
          <a:p>
            <a:pPr lvl="1" eaLnBrk="1" hangingPunct="1"/>
            <a:r>
              <a:rPr lang="en-US" dirty="0" smtClean="0"/>
              <a:t>Injection Front Porch and ramp control ~ $1M (PIP II)</a:t>
            </a:r>
          </a:p>
          <a:p>
            <a:pPr lvl="1" eaLnBrk="1" hangingPunct="1"/>
            <a:r>
              <a:rPr lang="en-US" dirty="0" smtClean="0"/>
              <a:t>New Caps ~ $1M (required for 20 Hz)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EBA44A2-87A2-4A1D-9E18-BA9F4C0DABB2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DCD99-975B-4668-AD9A-9EA6679F8A09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sz="3600" b="1" dirty="0" smtClean="0"/>
              <a:t>Conclusion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91600" cy="52578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Could we make Booster operate at 20 Hz?  </a:t>
            </a:r>
            <a:r>
              <a:rPr lang="en-US" sz="2500" b="1" dirty="0" smtClean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Beam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Cleaner stacking in RR</a:t>
            </a:r>
          </a:p>
          <a:p>
            <a:pPr eaLnBrk="1" hangingPunct="1">
              <a:lnSpc>
                <a:spcPct val="80000"/>
              </a:lnSpc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RF cavities, RF drive systems, controls … need to be looked at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If done by PIP I then most of cost is covered – solution preferred by S. Holmes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Elephant in room not discussed here: 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Booster Magnets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Concern for PIP II at 15 or 20 Hz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We have spares but this was just to get through to Booster eventual replacement (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Goal is through 2025!)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Why not new magnets – then you have a long term solution!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this is a serious plan - there is work to be done: specifications/testing/reviews/understanding timeline and goals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A20F9C4-3250-443D-9644-E428454F18C9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84AB79-C966-4B23-955F-C4A8C349CA76}" type="slidenum">
              <a:rPr lang="en-US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02386CD-DC2A-45BA-A12B-824EDDB88C4A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C17FEC-A8F4-48DC-BA34-7BF2A0F0D543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37891" name="Title 1"/>
          <p:cNvSpPr txBox="1">
            <a:spLocks/>
          </p:cNvSpPr>
          <p:nvPr/>
        </p:nvSpPr>
        <p:spPr bwMode="auto">
          <a:xfrm>
            <a:off x="381000" y="2286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latin typeface="Calibri" pitchFamily="34" charset="0"/>
              </a:rPr>
              <a:t>Extra Slides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1FC78FE-B095-47AB-B295-11D525405540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93426-C36F-458A-8958-9BD5D7693DFA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150"/>
            <a:ext cx="91440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2057400" y="6096000"/>
            <a:ext cx="480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Calibri" pitchFamily="34" charset="0"/>
              </a:rPr>
              <a:t>Site layout of the SC Linac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 smtClean="0"/>
              <a:t>Proton Improvement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600" b="1" i="1" dirty="0"/>
              <a:t>The Proton Improvement Plan supports </a:t>
            </a:r>
            <a:r>
              <a:rPr lang="en-US" sz="1600" b="1" i="1" dirty="0" err="1"/>
              <a:t>NOvA</a:t>
            </a:r>
            <a:r>
              <a:rPr lang="en-US" sz="1600" b="1" i="1" dirty="0"/>
              <a:t>, Muon g-2, Mu2e, and short-baseline neutrino goals by doubling the Booster beam repetition rate to 15 Hz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Goals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1600" dirty="0"/>
              <a:t>4.2×10</a:t>
            </a:r>
            <a:r>
              <a:rPr lang="en-US" sz="1600" baseline="30000" dirty="0"/>
              <a:t>12</a:t>
            </a:r>
            <a:r>
              <a:rPr lang="en-US" sz="1600" dirty="0"/>
              <a:t> protons per pulse at 15 Hz (2.2E17/hour)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1600" dirty="0" err="1"/>
              <a:t>Linac</a:t>
            </a:r>
            <a:r>
              <a:rPr lang="en-US" sz="1600" dirty="0"/>
              <a:t>/Booster availability &gt; 85%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1600" dirty="0"/>
              <a:t>Residual activation at acceptable levels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1600" dirty="0"/>
              <a:t>Useful operating life through 2025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Scope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1600" dirty="0"/>
              <a:t>Increase Booster beam rep rate to 15 Hz</a:t>
            </a: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RF upgrades/refurbish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1600" dirty="0"/>
              <a:t>Replace components with high availability risk</a:t>
            </a: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DTL </a:t>
            </a:r>
            <a:r>
              <a:rPr lang="en-US" sz="1600" dirty="0" err="1"/>
              <a:t>rf</a:t>
            </a:r>
            <a:r>
              <a:rPr lang="en-US" sz="1600" dirty="0"/>
              <a:t>  </a:t>
            </a:r>
            <a:r>
              <a:rPr lang="en-US" sz="1600" dirty="0">
                <a:sym typeface="Symbol"/>
              </a:rPr>
              <a:t></a:t>
            </a:r>
            <a:r>
              <a:rPr lang="en-US" sz="1600" dirty="0"/>
              <a:t>200 MHz klystrons/modulators</a:t>
            </a: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Additional Booster </a:t>
            </a:r>
            <a:r>
              <a:rPr lang="en-US" sz="1600" dirty="0" err="1"/>
              <a:t>rf</a:t>
            </a:r>
            <a:r>
              <a:rPr lang="en-US" sz="1600" dirty="0"/>
              <a:t> cavities 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1600" dirty="0"/>
              <a:t>Double proton flux while maintaining current levels of activation</a:t>
            </a: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RFQ, dampers, collimators/absorbers</a:t>
            </a:r>
          </a:p>
          <a:p>
            <a:pPr marL="0" indent="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r>
              <a:rPr lang="en-US" sz="1600" b="1" i="1" dirty="0"/>
              <a:t> </a:t>
            </a:r>
            <a:r>
              <a:rPr lang="en-US" sz="1600" b="1" i="1" dirty="0" smtClean="0"/>
              <a:t>        700 </a:t>
            </a:r>
            <a:r>
              <a:rPr lang="en-US" sz="1600" b="1" i="1" dirty="0"/>
              <a:t>kW to </a:t>
            </a:r>
            <a:r>
              <a:rPr lang="en-US" sz="1600" b="1" i="1" dirty="0" err="1"/>
              <a:t>NOvA</a:t>
            </a:r>
            <a:r>
              <a:rPr lang="en-US" sz="1600" b="1" i="1" dirty="0"/>
              <a:t> at 120 GeV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2902A93-DF98-4F9A-93A1-8B42CD531AC3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36880-645C-4552-BE0D-EFC5EB901D56}" type="slidenum">
              <a:rPr lang="en-US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PIP-II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Increase Booster/Recycler/Main Injector per pulse intensity by ~50%.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/>
              <a:t>Requires increasing the Booster injection energy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Select 800 MeV as preferred Booster injection energy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/>
              <a:t>30% reduction in space-charge tune shift w/ 50% increase in beam intensity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/>
              <a:t>Provides margin for lower beam loss at higher intensities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Modest modifications to Booster/Recycler/Main Injector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/>
              <a:t>To accommodate higher intensities and higher Booster injection energy</a:t>
            </a:r>
          </a:p>
          <a:p>
            <a:pPr marL="0" indent="0" eaLnBrk="1" fontAlgn="auto" hangingPunct="1">
              <a:spcBef>
                <a:spcPts val="240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r>
              <a:rPr lang="en-US" b="1" i="1" dirty="0" smtClean="0"/>
              <a:t>      Cost </a:t>
            </a:r>
            <a:r>
              <a:rPr lang="en-US" b="1" i="1" dirty="0"/>
              <a:t>effective solution:</a:t>
            </a:r>
          </a:p>
          <a:p>
            <a:pPr indent="0" eaLnBrk="1" fontAlgn="auto" hangingPunct="1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i="1" dirty="0"/>
              <a:t>800 MeV superconducting pulsed </a:t>
            </a:r>
            <a:r>
              <a:rPr lang="en-US" b="1" i="1" dirty="0" err="1"/>
              <a:t>linac</a:t>
            </a:r>
            <a:r>
              <a:rPr lang="en-US" b="1" i="1" dirty="0"/>
              <a:t>, extendible to support &gt;2 MW operations to LBNE and upgradable to continuous wave (CW) operations</a:t>
            </a:r>
          </a:p>
          <a:p>
            <a:pPr lvl="1" eaLnBrk="1" fontAlgn="auto" hangingPunct="1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500" dirty="0"/>
              <a:t>Builds on significant existing infrastructure</a:t>
            </a:r>
          </a:p>
          <a:p>
            <a:pPr lvl="1" eaLnBrk="1" fontAlgn="auto" hangingPunct="1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500" dirty="0"/>
              <a:t>Capitalizes on major investment in superconducting </a:t>
            </a:r>
            <a:r>
              <a:rPr lang="en-US" sz="2500" dirty="0" err="1"/>
              <a:t>rf</a:t>
            </a:r>
            <a:r>
              <a:rPr lang="en-US" sz="2500" dirty="0"/>
              <a:t> technologies</a:t>
            </a:r>
          </a:p>
          <a:p>
            <a:pPr lvl="1" eaLnBrk="1" fontAlgn="auto" hangingPunct="1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500" dirty="0"/>
              <a:t>Eliminates significant operational risks inherent in existing </a:t>
            </a:r>
            <a:r>
              <a:rPr lang="en-US" sz="2500" dirty="0" err="1"/>
              <a:t>linac</a:t>
            </a:r>
            <a:endParaRPr lang="en-US" sz="2500" dirty="0"/>
          </a:p>
          <a:p>
            <a:pPr lvl="1" eaLnBrk="1" fontAlgn="auto" hangingPunct="1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500" dirty="0"/>
              <a:t>Siting consistent with eventual replacement of the Booster as the source of protons for injection into Main Injector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45E48EC-8391-4193-82DE-8F80B3404FF1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89A41-95E1-4EBD-8F52-4526574C2FBC}" type="slidenum">
              <a:rPr lang="en-US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1FC78FE-B095-47AB-B295-11D525405540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6358DE-79B2-4589-9201-2AC7453C1EF8}" type="slidenum">
              <a:rPr lang="en-US"/>
              <a:pPr>
                <a:defRPr/>
              </a:pPr>
              <a:t>28</a:t>
            </a:fld>
            <a:endParaRPr lang="en-US"/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1FC78FE-B095-47AB-B295-11D525405540}" type="datetime1">
              <a:rPr lang="en-US"/>
              <a:pPr>
                <a:defRPr/>
              </a:pPr>
              <a:t>6/3/2014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3F976A-91B2-4196-A222-4A4B89DDA86C}" type="slidenum">
              <a:rPr lang="en-US"/>
              <a:pPr>
                <a:defRPr/>
              </a:pPr>
              <a:t>29</a:t>
            </a:fld>
            <a:endParaRPr lang="en-US"/>
          </a:p>
        </p:txBody>
      </p:sp>
      <p:pic>
        <p:nvPicPr>
          <p:cNvPr id="44035" name="Picture 2" descr="http://tdserver1.fnal.gov/Project/ProEng/MagnetPhotos/BSE/BSE105/BSE105-0-065.JPG"/>
          <p:cNvPicPr>
            <a:picLocks noChangeAspect="1" noChangeArrowheads="1"/>
          </p:cNvPicPr>
          <p:nvPr/>
        </p:nvPicPr>
        <p:blipFill>
          <a:blip r:embed="rId2"/>
          <a:srcRect t="26192"/>
          <a:stretch>
            <a:fillRect/>
          </a:stretch>
        </p:blipFill>
        <p:spPr bwMode="auto">
          <a:xfrm>
            <a:off x="0" y="22225"/>
            <a:ext cx="91440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2743200" y="5486400"/>
            <a:ext cx="3962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alibri" pitchFamily="34" charset="0"/>
              </a:rPr>
              <a:t>Booster Septum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Booster 20 Hz Outline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</p:spPr>
        <p:txBody>
          <a:bodyPr/>
          <a:lstStyle/>
          <a:p>
            <a:pPr eaLnBrk="1" hangingPunct="1"/>
            <a:r>
              <a:rPr lang="en-US" smtClean="0"/>
              <a:t>Motivation</a:t>
            </a:r>
          </a:p>
          <a:p>
            <a:pPr lvl="1" eaLnBrk="1" hangingPunct="1"/>
            <a:r>
              <a:rPr lang="en-US" smtClean="0"/>
              <a:t>Recent Upgrades</a:t>
            </a:r>
          </a:p>
          <a:p>
            <a:pPr eaLnBrk="1" hangingPunct="1"/>
            <a:r>
              <a:rPr lang="en-US" smtClean="0"/>
              <a:t>Booster Systems</a:t>
            </a:r>
          </a:p>
          <a:p>
            <a:pPr lvl="1" eaLnBrk="1" hangingPunct="1"/>
            <a:r>
              <a:rPr lang="en-US" smtClean="0"/>
              <a:t>Pulsed</a:t>
            </a:r>
          </a:p>
          <a:p>
            <a:pPr lvl="1" eaLnBrk="1" hangingPunct="1"/>
            <a:r>
              <a:rPr lang="en-US" smtClean="0"/>
              <a:t>Magnets</a:t>
            </a:r>
          </a:p>
          <a:p>
            <a:pPr lvl="1" eaLnBrk="1" hangingPunct="1"/>
            <a:r>
              <a:rPr lang="en-US" smtClean="0"/>
              <a:t>Power System</a:t>
            </a:r>
          </a:p>
          <a:p>
            <a:pPr lvl="1" eaLnBrk="1" hangingPunct="1"/>
            <a:r>
              <a:rPr lang="en-US" smtClean="0"/>
              <a:t>RF</a:t>
            </a:r>
          </a:p>
          <a:p>
            <a:pPr eaLnBrk="1" hangingPunct="1"/>
            <a:r>
              <a:rPr lang="en-US" smtClean="0"/>
              <a:t>Cost Summary</a:t>
            </a:r>
          </a:p>
          <a:p>
            <a:pPr eaLnBrk="1" hangingPunct="1"/>
            <a:r>
              <a:rPr lang="en-US" smtClean="0"/>
              <a:t>Summary</a:t>
            </a:r>
          </a:p>
          <a:p>
            <a:pPr lvl="1" eaLnBrk="1" hangingPunct="1"/>
            <a:endParaRPr lang="en-US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7D7EAE9-E723-4C66-A9EB-3C58E1AF452B}" type="datetime1">
              <a:rPr lang="en-US"/>
              <a:pPr>
                <a:defRPr/>
              </a:pPr>
              <a:t>6/3/2014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16078-2F14-4185-9FD2-BF4E4BFD05BC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/>
          <a:lstStyle/>
          <a:p>
            <a:pPr eaLnBrk="1" hangingPunct="1"/>
            <a:r>
              <a:rPr lang="en-US" u="sng" smtClean="0"/>
              <a:t>Motivation - 20Hz Operation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181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Motivation for increasing 15Hz at 20Hz</a:t>
            </a:r>
          </a:p>
          <a:p>
            <a:pPr lvl="1" eaLnBrk="1" hangingPunct="1"/>
            <a:r>
              <a:rPr lang="en-US" dirty="0" smtClean="0"/>
              <a:t>Increasing from 15 to 20 Hz will allow </a:t>
            </a:r>
            <a:r>
              <a:rPr lang="en-US" dirty="0" smtClean="0">
                <a:solidFill>
                  <a:schemeClr val="hlink"/>
                </a:solidFill>
              </a:rPr>
              <a:t>more flexibility</a:t>
            </a:r>
            <a:r>
              <a:rPr lang="en-US" dirty="0" smtClean="0"/>
              <a:t> in the program.</a:t>
            </a:r>
          </a:p>
          <a:p>
            <a:pPr lvl="2" eaLnBrk="1" hangingPunct="1"/>
            <a:r>
              <a:rPr lang="en-US" sz="2500" dirty="0" smtClean="0"/>
              <a:t>MI/RR could load faster and increase Slip Rate* </a:t>
            </a:r>
          </a:p>
          <a:p>
            <a:pPr lvl="2" eaLnBrk="1" hangingPunct="1"/>
            <a:r>
              <a:rPr lang="en-US" sz="2500" dirty="0" smtClean="0"/>
              <a:t>MI could consider different extraction energies and not use all Booster cycles, Booster Neutrino Beam (BNB)</a:t>
            </a:r>
          </a:p>
          <a:p>
            <a:pPr lvl="1" eaLnBrk="1" hangingPunct="1"/>
            <a:r>
              <a:rPr lang="en-US" dirty="0" smtClean="0"/>
              <a:t> </a:t>
            </a:r>
            <a:r>
              <a:rPr lang="en-US" dirty="0" smtClean="0">
                <a:solidFill>
                  <a:schemeClr val="hlink"/>
                </a:solidFill>
              </a:rPr>
              <a:t>More experiments</a:t>
            </a:r>
            <a:r>
              <a:rPr lang="en-US" dirty="0" smtClean="0"/>
              <a:t> to run simultaneously.  Total beam power ~1.2MW, supporting LBNE, Mu2e, </a:t>
            </a:r>
            <a:r>
              <a:rPr lang="en-US" dirty="0" err="1" smtClean="0"/>
              <a:t>Muon</a:t>
            </a:r>
            <a:r>
              <a:rPr lang="en-US" dirty="0" smtClean="0"/>
              <a:t> g-2 plus 5 Hz for BNB experiments.</a:t>
            </a:r>
          </a:p>
          <a:p>
            <a:pPr lvl="1" eaLnBrk="1" hangingPunct="1"/>
            <a:r>
              <a:rPr lang="en-US" dirty="0" smtClean="0">
                <a:solidFill>
                  <a:schemeClr val="hlink"/>
                </a:solidFill>
              </a:rPr>
              <a:t>Increase flux</a:t>
            </a:r>
            <a:r>
              <a:rPr lang="en-US" dirty="0" smtClean="0"/>
              <a:t> by increasing cycle rate and not pulse intensity due to limited number of cycles (BNB).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A397429-C0BC-49A1-BBC5-B58F236DF9BB}" type="datetime1">
              <a:rPr lang="en-US"/>
              <a:pPr>
                <a:defRPr/>
              </a:pPr>
              <a:t>6/3/2014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08A45-A2DD-4CAB-BFE9-D79D5B4C1E67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2600" y="20574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 Eldred, Dynamic Stability of Slip-Stacking 4605-v1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pPr eaLnBrk="1" hangingPunct="1"/>
            <a:r>
              <a:rPr lang="en-US" smtClean="0"/>
              <a:t>Proton Plan and PIP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700" b="1" dirty="0" smtClean="0"/>
              <a:t>Proton Plan (PP)</a:t>
            </a:r>
            <a:r>
              <a:rPr lang="en-US" sz="2700" dirty="0" smtClean="0"/>
              <a:t> – ~8 year program to get the complex ready for </a:t>
            </a:r>
            <a:r>
              <a:rPr lang="en-US" sz="2700" dirty="0" err="1" smtClean="0"/>
              <a:t>NuMI</a:t>
            </a:r>
            <a:r>
              <a:rPr lang="en-US" sz="2700" dirty="0" smtClean="0"/>
              <a:t> and BNB experiments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Booster Correctors, Collimators, ORBMP/Injection…etc.</a:t>
            </a:r>
          </a:p>
          <a:p>
            <a:pPr eaLnBrk="1" hangingPunct="1">
              <a:lnSpc>
                <a:spcPct val="90000"/>
              </a:lnSpc>
            </a:pPr>
            <a:r>
              <a:rPr lang="en-US" sz="2700" b="1" dirty="0" smtClean="0"/>
              <a:t>Proton Improvement Plan (PIP) Objectives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Increase the beam repetition rate from ~7Hz to </a:t>
            </a:r>
            <a:r>
              <a:rPr lang="en-US" sz="2400" b="1" dirty="0" smtClean="0">
                <a:solidFill>
                  <a:srgbClr val="FF0000"/>
                </a:solidFill>
              </a:rPr>
              <a:t>15Hz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Eliminate major reliability vulnerabilities and maintain reliability at present levels (&gt;85%) at the full repetition rate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Eliminate major obsolescence issues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Increase the proton source throughput, with a goal of 2.2E17 </a:t>
            </a:r>
            <a:r>
              <a:rPr lang="en-US" sz="2400" dirty="0" err="1" smtClean="0"/>
              <a:t>pph</a:t>
            </a:r>
            <a:r>
              <a:rPr lang="en-US" sz="2400" dirty="0" smtClean="0"/>
              <a:t>, enabling 700kW to NO</a:t>
            </a:r>
            <a:r>
              <a:rPr lang="az-Cyrl-AZ" sz="2400" dirty="0" smtClean="0"/>
              <a:t>ѵ</a:t>
            </a:r>
            <a:r>
              <a:rPr lang="en-US" sz="2400" dirty="0" smtClean="0"/>
              <a:t>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Ensure a useful operating life of the proton source through 2025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Estimated completion date for PIP is 2018/19</a:t>
            </a:r>
            <a:endParaRPr lang="en-US" sz="23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0833130-0FDC-40FA-8B2D-49B5E81AC4AC}" type="datetime1">
              <a:rPr lang="en-US"/>
              <a:pPr>
                <a:defRPr/>
              </a:pPr>
              <a:t>6/3/2014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044BE-34CB-457C-9D80-D976870EE175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pPr eaLnBrk="1" hangingPunct="1"/>
            <a:r>
              <a:rPr lang="en-US" smtClean="0"/>
              <a:t>Booster Systems - Upgrades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991600" cy="5410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Upgraded Injection (ORBMP)(PP) – </a:t>
            </a:r>
            <a:r>
              <a:rPr lang="en-US" dirty="0"/>
              <a:t>PIP-II</a:t>
            </a:r>
            <a:r>
              <a:rPr lang="en-US" sz="2000" dirty="0"/>
              <a:t> </a:t>
            </a:r>
            <a:endParaRPr lang="en-US" sz="20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Pulsed Systems (need 20Hz testing)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/>
              <a:t>Extraction System </a:t>
            </a: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Kickers: 5 for extraction, 3 for beam dump (PP)</a:t>
            </a: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Septa: Added cooling and modified design (PP)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Utilities</a:t>
            </a:r>
            <a:endParaRPr lang="en-US" dirty="0"/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/>
              <a:t>All Booster transformers will all be upgraded (PIP)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/>
              <a:t>Booster 95 LCW system has been upgraded (PIP)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/>
              <a:t>Vacuum systems will all be upgraded (PIP)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Correctors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/>
              <a:t>All new correctors ready for 20 Hz operation (PP)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489AF84-72AB-4DB9-9F5D-1BA853E85BB2}" type="datetime1">
              <a:rPr lang="en-US"/>
              <a:pPr>
                <a:defRPr/>
              </a:pPr>
              <a:t>6/3/2014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6B1CC1-A5F5-4B66-89D6-48AE80E420ED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02386CD-DC2A-45BA-A12B-824EDDB88C4A}" type="datetime1">
              <a:rPr lang="en-US"/>
              <a:pPr>
                <a:defRPr/>
              </a:pPr>
              <a:t>6/3/2014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C08632-F23D-4D94-A6C5-8412C3D1C1F0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23813"/>
            <a:ext cx="9110662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Booster RF Cavities and Supplies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600" dirty="0" smtClean="0"/>
              <a:t>Current Status: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 smtClean="0"/>
              <a:t>RF Cavities are undergoing a refurbishment process to pulse at 15Hz (PIP)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 dirty="0" smtClean="0"/>
              <a:t>This requires removing cavities from tunnel and cycling tuners &amp; cavities through a rebuilding process.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 b="1" dirty="0" smtClean="0"/>
              <a:t>All cavities are tested at a 15 Hz rate for a minimum of 7 days </a:t>
            </a:r>
            <a:r>
              <a:rPr lang="en-US" altLang="en-US" sz="2200" dirty="0" smtClean="0"/>
              <a:t>of which 5 days at full gradient before reinstallation in Booster tunnel.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 dirty="0" smtClean="0"/>
              <a:t>Refurbished 11 of 19 cavities.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b="1" dirty="0" smtClean="0"/>
              <a:t>Bias supplies are being upgraded to run 15 Hz</a:t>
            </a:r>
            <a:r>
              <a:rPr lang="en-US" sz="2600" dirty="0" smtClean="0"/>
              <a:t> (PIP)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b="1" dirty="0" smtClean="0"/>
              <a:t>New solid state modulators and power amplifiers have been run at 15 Hz </a:t>
            </a:r>
            <a:r>
              <a:rPr lang="en-US" sz="2600" dirty="0" smtClean="0"/>
              <a:t>(PIP)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F6B8B13-205A-4905-A912-2D38F9241086}" type="datetime1">
              <a:rPr lang="en-US"/>
              <a:pPr>
                <a:defRPr/>
              </a:pPr>
              <a:t>6/3/2014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F8455-3339-4A74-8AE6-BD8A1027276F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02386CD-DC2A-45BA-A12B-824EDDB88C4A}" type="datetime1">
              <a:rPr lang="en-US"/>
              <a:pPr>
                <a:defRPr/>
              </a:pPr>
              <a:t>6/3/2014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132D2-CAA4-49AE-A112-9655527E6AB4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 r="8276"/>
          <a:stretch>
            <a:fillRect/>
          </a:stretch>
        </p:blipFill>
        <p:spPr bwMode="auto">
          <a:xfrm>
            <a:off x="93663" y="19050"/>
            <a:ext cx="8915400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3048000" y="6146800"/>
            <a:ext cx="3352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Booster RF cavities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5444</TotalTime>
  <Words>2097</Words>
  <Application>Microsoft Office PowerPoint</Application>
  <PresentationFormat>On-screen Show (4:3)</PresentationFormat>
  <Paragraphs>268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Booster 20 Hz</vt:lpstr>
      <vt:lpstr>PowerPoint Presentation</vt:lpstr>
      <vt:lpstr>Booster 20 Hz Outline</vt:lpstr>
      <vt:lpstr>Motivation - 20Hz Operation</vt:lpstr>
      <vt:lpstr>Proton Plan and PIP</vt:lpstr>
      <vt:lpstr>Booster Systems - Upgrades</vt:lpstr>
      <vt:lpstr>PowerPoint Presentation</vt:lpstr>
      <vt:lpstr>Booster RF Cavities and Supplies</vt:lpstr>
      <vt:lpstr>PowerPoint Presentation</vt:lpstr>
      <vt:lpstr>Required RF Voltage during PIP-II era in the Booster</vt:lpstr>
      <vt:lpstr>RF – 20 Hz continued</vt:lpstr>
      <vt:lpstr>Booster Magnet System Gradient Magnet Power Supply (GMPS)</vt:lpstr>
      <vt:lpstr>PowerPoint Presentation</vt:lpstr>
      <vt:lpstr>Booster Magnets - 20 Hz</vt:lpstr>
      <vt:lpstr>Booster Magnets - 20 Hz</vt:lpstr>
      <vt:lpstr>Kicker Systems</vt:lpstr>
      <vt:lpstr>PowerPoint Presentation</vt:lpstr>
      <vt:lpstr>PowerPoint Presentation</vt:lpstr>
      <vt:lpstr>PowerPoint Presentation</vt:lpstr>
      <vt:lpstr>Misc - 20Hz Operation</vt:lpstr>
      <vt:lpstr>So - what do we need to think about/do?</vt:lpstr>
      <vt:lpstr>Rough Cost Estimate (but better than most)</vt:lpstr>
      <vt:lpstr>Conclusion</vt:lpstr>
      <vt:lpstr>PowerPoint Presentation</vt:lpstr>
      <vt:lpstr>PowerPoint Presentation</vt:lpstr>
      <vt:lpstr>Proton Improvement Plan</vt:lpstr>
      <vt:lpstr>PIP-II Strategy</vt:lpstr>
      <vt:lpstr>PowerPoint Presentation</vt:lpstr>
      <vt:lpstr>PowerPoint Presentation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Booster 20 Hz</dc:title>
  <dc:creator>William A. Pellico x8368 07477N</dc:creator>
  <cp:lastModifiedBy>sullivan-admin</cp:lastModifiedBy>
  <cp:revision>148</cp:revision>
  <cp:lastPrinted>2014-06-03T18:19:13Z</cp:lastPrinted>
  <dcterms:created xsi:type="dcterms:W3CDTF">2014-05-27T15:53:17Z</dcterms:created>
  <dcterms:modified xsi:type="dcterms:W3CDTF">2014-06-04T03:07:28Z</dcterms:modified>
</cp:coreProperties>
</file>