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642" r:id="rId2"/>
    <p:sldId id="704" r:id="rId3"/>
    <p:sldId id="709" r:id="rId4"/>
    <p:sldId id="710" r:id="rId5"/>
    <p:sldId id="711" r:id="rId6"/>
    <p:sldId id="712" r:id="rId7"/>
    <p:sldId id="713" r:id="rId8"/>
    <p:sldId id="714" r:id="rId9"/>
    <p:sldId id="715" r:id="rId10"/>
    <p:sldId id="716" r:id="rId11"/>
    <p:sldId id="725" r:id="rId12"/>
    <p:sldId id="735" r:id="rId13"/>
    <p:sldId id="645" r:id="rId14"/>
    <p:sldId id="692" r:id="rId15"/>
    <p:sldId id="733" r:id="rId16"/>
    <p:sldId id="726" r:id="rId17"/>
    <p:sldId id="727" r:id="rId18"/>
    <p:sldId id="728" r:id="rId19"/>
    <p:sldId id="729" r:id="rId20"/>
    <p:sldId id="730" r:id="rId21"/>
    <p:sldId id="731" r:id="rId22"/>
    <p:sldId id="732" r:id="rId23"/>
  </p:sldIdLst>
  <p:sldSz cx="9144000" cy="6858000" type="screen4x3"/>
  <p:notesSz cx="7315200" cy="9601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FF6600"/>
    <a:srgbClr val="00FFFF"/>
    <a:srgbClr val="FFFF00"/>
    <a:srgbClr val="FF3300"/>
    <a:srgbClr val="FFFFFF"/>
    <a:srgbClr val="006600"/>
    <a:srgbClr val="0033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27" autoAdjust="0"/>
    <p:restoredTop sz="69345" autoAdjust="0"/>
  </p:normalViewPr>
  <p:slideViewPr>
    <p:cSldViewPr>
      <p:cViewPr varScale="1">
        <p:scale>
          <a:sx n="89" d="100"/>
          <a:sy n="89" d="100"/>
        </p:scale>
        <p:origin x="-14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699" cy="479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06" tIns="47503" rIns="95006" bIns="47503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129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843" y="0"/>
            <a:ext cx="3169699" cy="479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06" tIns="47503" rIns="95006" bIns="4750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129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56"/>
            <a:ext cx="3169699" cy="479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06" tIns="47503" rIns="95006" bIns="47503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129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843" y="9120156"/>
            <a:ext cx="3169699" cy="479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06" tIns="47503" rIns="95006" bIns="4750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6904700E-8E57-4424-BA1A-0F434A8C812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4276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699" cy="479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9" tIns="48330" rIns="96659" bIns="48330" numCol="1" anchor="t" anchorCtr="0" compatLnSpc="1">
            <a:prstTxWarp prst="textNoShape">
              <a:avLst/>
            </a:prstTxWarp>
          </a:bodyPr>
          <a:lstStyle>
            <a:lvl1pPr algn="l" defTabSz="966556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843" y="0"/>
            <a:ext cx="3169699" cy="479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9" tIns="48330" rIns="96659" bIns="48330" numCol="1" anchor="t" anchorCtr="0" compatLnSpc="1">
            <a:prstTxWarp prst="textNoShape">
              <a:avLst/>
            </a:prstTxWarp>
          </a:bodyPr>
          <a:lstStyle>
            <a:lvl1pPr algn="r" defTabSz="966556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53" y="4560899"/>
            <a:ext cx="5851496" cy="4319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9" tIns="48330" rIns="96659" bIns="483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56"/>
            <a:ext cx="3169699" cy="479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9" tIns="48330" rIns="96659" bIns="48330" numCol="1" anchor="b" anchorCtr="0" compatLnSpc="1">
            <a:prstTxWarp prst="textNoShape">
              <a:avLst/>
            </a:prstTxWarp>
          </a:bodyPr>
          <a:lstStyle>
            <a:lvl1pPr algn="l" defTabSz="966556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843" y="9120156"/>
            <a:ext cx="3169699" cy="479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9" tIns="48330" rIns="96659" bIns="48330" numCol="1" anchor="b" anchorCtr="0" compatLnSpc="1">
            <a:prstTxWarp prst="textNoShape">
              <a:avLst/>
            </a:prstTxWarp>
          </a:bodyPr>
          <a:lstStyle>
            <a:lvl1pPr algn="r" defTabSz="966556">
              <a:defRPr sz="1200">
                <a:latin typeface="Arial" charset="0"/>
              </a:defRPr>
            </a:lvl1pPr>
          </a:lstStyle>
          <a:p>
            <a:fld id="{CFF17D29-A913-436A-9A06-3A04782F119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8639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6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Go light on horn description, other details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152400"/>
            <a:ext cx="2095500" cy="5973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152400"/>
            <a:ext cx="6134100" cy="5973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990600"/>
            <a:ext cx="4114800" cy="5135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4114800" cy="5135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82296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990600"/>
            <a:ext cx="8382000" cy="513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457200" y="63055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/>
            <a:r>
              <a:rPr lang="en-US" sz="1400" dirty="0" smtClean="0"/>
              <a:t>June</a:t>
            </a:r>
            <a:r>
              <a:rPr lang="en-US" sz="1400" baseline="0" dirty="0" smtClean="0"/>
              <a:t> 4</a:t>
            </a:r>
            <a:r>
              <a:rPr lang="en-US" sz="1400" dirty="0" smtClean="0"/>
              <a:t>, 2014</a:t>
            </a:r>
            <a:endParaRPr lang="en-US" sz="1400" dirty="0"/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2971800" y="622935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1400" dirty="0" smtClean="0"/>
              <a:t>Bob Zwaska – Fermilab</a:t>
            </a:r>
          </a:p>
          <a:p>
            <a:r>
              <a:rPr lang="en-US" sz="1400" dirty="0" smtClean="0"/>
              <a:t>PIP-II</a:t>
            </a:r>
            <a:r>
              <a:rPr lang="en-US" sz="1400" baseline="0" dirty="0" smtClean="0"/>
              <a:t> Collaboration Meeting</a:t>
            </a:r>
            <a:endParaRPr lang="en-US" sz="1400" dirty="0"/>
          </a:p>
        </p:txBody>
      </p:sp>
      <p:sp>
        <p:nvSpPr>
          <p:cNvPr id="8" name="Rectangle 7"/>
          <p:cNvSpPr/>
          <p:nvPr userDrawn="1"/>
        </p:nvSpPr>
        <p:spPr>
          <a:xfrm>
            <a:off x="6781800" y="6324600"/>
            <a:ext cx="2057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fld id="{F3D2F9F5-742A-4738-929F-9683801F54FC}" type="slidenum">
              <a:rPr lang="en-US" sz="1400" smtClean="0"/>
              <a:pPr algn="r"/>
              <a:t>‹#›</a:t>
            </a:fld>
            <a:endParaRPr lang="en-US" sz="14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>
    <p:tnLst>
      <p:par>
        <p:cTn id="1" dur="indefinite" restart="never" nodeType="tmRoot"/>
      </p:par>
    </p:tnLst>
  </p:timing>
  <p:hf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9pPr>
    </p:titleStyle>
    <p:bodyStyle>
      <a:lvl1pPr marL="231775" indent="-231775" algn="l" rtl="0" fontAlgn="base">
        <a:spcBef>
          <a:spcPct val="20000"/>
        </a:spcBef>
        <a:spcAft>
          <a:spcPct val="0"/>
        </a:spcAft>
        <a:buChar char="•"/>
        <a:defRPr sz="3200">
          <a:solidFill>
            <a:srgbClr val="6633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Wingdings" pitchFamily="2" charset="2"/>
        <a:buChar char="Ø"/>
        <a:defRPr sz="2800">
          <a:solidFill>
            <a:srgbClr val="003300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CC0000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3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3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3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3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71488" y="668338"/>
            <a:ext cx="8240712" cy="5275262"/>
          </a:xfrm>
        </p:spPr>
        <p:txBody>
          <a:bodyPr anchor="t"/>
          <a:lstStyle/>
          <a:p>
            <a:pPr>
              <a:lnSpc>
                <a:spcPct val="120000"/>
              </a:lnSpc>
            </a:pPr>
            <a:r>
              <a:rPr lang="en-US" sz="4000" dirty="0" smtClean="0">
                <a:solidFill>
                  <a:srgbClr val="006600"/>
                </a:solidFill>
              </a:rPr>
              <a:t>Neutrino </a:t>
            </a:r>
            <a:r>
              <a:rPr lang="en-US" sz="4000" dirty="0" err="1" smtClean="0">
                <a:solidFill>
                  <a:srgbClr val="006600"/>
                </a:solidFill>
              </a:rPr>
              <a:t>Beamline</a:t>
            </a:r>
            <a:r>
              <a:rPr lang="en-US" sz="4000" dirty="0" smtClean="0">
                <a:solidFill>
                  <a:srgbClr val="006600"/>
                </a:solidFill>
              </a:rPr>
              <a:t> Scaling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3200" i="1" dirty="0">
                <a:solidFill>
                  <a:srgbClr val="663300"/>
                </a:solidFill>
              </a:rPr>
              <a:t>Robert Zwaska</a:t>
            </a:r>
            <a:br>
              <a:rPr lang="en-US" sz="3200" i="1" dirty="0">
                <a:solidFill>
                  <a:srgbClr val="663300"/>
                </a:solidFill>
              </a:rPr>
            </a:br>
            <a:r>
              <a:rPr lang="en-US" sz="3200" dirty="0"/>
              <a:t>Fermilab</a:t>
            </a:r>
            <a:r>
              <a:rPr lang="en-US" sz="3600" dirty="0">
                <a:solidFill>
                  <a:srgbClr val="CC6600"/>
                </a:solidFill>
              </a:rPr>
              <a:t/>
            </a:r>
            <a:br>
              <a:rPr lang="en-US" sz="3600" dirty="0">
                <a:solidFill>
                  <a:srgbClr val="CC6600"/>
                </a:solidFill>
              </a:rPr>
            </a:br>
            <a:r>
              <a:rPr lang="en-US" sz="3600" dirty="0">
                <a:solidFill>
                  <a:srgbClr val="CC6600"/>
                </a:solidFill>
              </a:rPr>
              <a:t/>
            </a:r>
            <a:br>
              <a:rPr lang="en-US" sz="3600" dirty="0">
                <a:solidFill>
                  <a:srgbClr val="CC6600"/>
                </a:solidFill>
              </a:rPr>
            </a:br>
            <a:r>
              <a:rPr lang="en-US" sz="2400" dirty="0">
                <a:solidFill>
                  <a:srgbClr val="CC6600"/>
                </a:solidFill>
              </a:rPr>
              <a:t>J</a:t>
            </a:r>
            <a:r>
              <a:rPr lang="en-US" sz="2400" dirty="0" smtClean="0">
                <a:solidFill>
                  <a:srgbClr val="CC6600"/>
                </a:solidFill>
              </a:rPr>
              <a:t>une 4, 2014</a:t>
            </a:r>
            <a:r>
              <a:rPr lang="en-US" sz="2400" dirty="0">
                <a:solidFill>
                  <a:srgbClr val="CC6600"/>
                </a:solidFill>
              </a:rPr>
              <a:t/>
            </a:r>
            <a:br>
              <a:rPr lang="en-US" sz="2400" dirty="0">
                <a:solidFill>
                  <a:srgbClr val="CC6600"/>
                </a:solidFill>
              </a:rPr>
            </a:br>
            <a:r>
              <a:rPr lang="en-US" sz="2400" dirty="0" smtClean="0">
                <a:solidFill>
                  <a:srgbClr val="CC6600"/>
                </a:solidFill>
              </a:rPr>
              <a:t>PIP-II Collaboration Meeting</a:t>
            </a:r>
            <a:endParaRPr lang="en-US" sz="1800" dirty="0">
              <a:solidFill>
                <a:schemeClr val="hlink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792163"/>
          </a:xfrm>
        </p:spPr>
        <p:txBody>
          <a:bodyPr/>
          <a:lstStyle/>
          <a:p>
            <a:r>
              <a:rPr lang="en-US" dirty="0" smtClean="0"/>
              <a:t>Horn Operation at 1.2MW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1228981"/>
              </p:ext>
            </p:extLst>
          </p:nvPr>
        </p:nvGraphicFramePr>
        <p:xfrm>
          <a:off x="5029200" y="685800"/>
          <a:ext cx="3886200" cy="190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/>
                <a:gridCol w="1066800"/>
                <a:gridCol w="1143000"/>
              </a:tblGrid>
              <a:tr h="31081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Parameters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700 kW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1.2 MW</a:t>
                      </a:r>
                      <a:endParaRPr lang="en-US" sz="1400" dirty="0"/>
                    </a:p>
                  </a:txBody>
                  <a:tcPr/>
                </a:tc>
              </a:tr>
              <a:tr h="3509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Current Pulse Width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2.1ms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0.8ms</a:t>
                      </a:r>
                      <a:endParaRPr lang="en-US" sz="1400" dirty="0"/>
                    </a:p>
                  </a:txBody>
                  <a:tcPr/>
                </a:tc>
              </a:tr>
              <a:tr h="31081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Cycle Time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1.33s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1.20s</a:t>
                      </a:r>
                      <a:endParaRPr lang="en-US" sz="1400" dirty="0"/>
                    </a:p>
                  </a:txBody>
                  <a:tcPr/>
                </a:tc>
              </a:tr>
              <a:tr h="31081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Horn Current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230kA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230kA</a:t>
                      </a:r>
                      <a:endParaRPr lang="en-US" sz="1400" dirty="0"/>
                    </a:p>
                  </a:txBody>
                  <a:tcPr/>
                </a:tc>
              </a:tr>
              <a:tr h="31081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Target Width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7.4mm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10mm</a:t>
                      </a:r>
                      <a:endParaRPr lang="en-US" sz="1400" dirty="0"/>
                    </a:p>
                  </a:txBody>
                  <a:tcPr/>
                </a:tc>
              </a:tr>
              <a:tr h="31081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Protons Per Spill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4.9 X 10</a:t>
                      </a:r>
                      <a:r>
                        <a:rPr lang="en-US" sz="1400" baseline="30000" dirty="0" smtClean="0"/>
                        <a:t>13</a:t>
                      </a:r>
                      <a:endParaRPr lang="en-US" sz="14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7.5</a:t>
                      </a:r>
                      <a:r>
                        <a:rPr lang="en-US" sz="1400" baseline="0" dirty="0" smtClean="0"/>
                        <a:t> X 10</a:t>
                      </a:r>
                      <a:r>
                        <a:rPr lang="en-US" sz="1400" baseline="30000" dirty="0" smtClean="0"/>
                        <a:t>13</a:t>
                      </a:r>
                      <a:endParaRPr lang="en-US" sz="1400" baseline="30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2400" y="2755880"/>
            <a:ext cx="8839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B</a:t>
            </a:r>
            <a:r>
              <a:rPr lang="en-US" dirty="0" smtClean="0"/>
              <a:t>eam heating and joule heating on horn 1</a:t>
            </a:r>
            <a:r>
              <a:rPr lang="en-US" dirty="0"/>
              <a:t> </a:t>
            </a:r>
            <a:r>
              <a:rPr lang="en-US" dirty="0" smtClean="0"/>
              <a:t>generate unacceptable power input into the horn inner conductor with the new target design and the </a:t>
            </a:r>
            <a:r>
              <a:rPr lang="en-US" dirty="0" err="1" smtClean="0"/>
              <a:t>NuMI</a:t>
            </a:r>
            <a:r>
              <a:rPr lang="en-US" dirty="0" smtClean="0"/>
              <a:t> horn power supply (2.1ms pulse width).</a:t>
            </a:r>
          </a:p>
          <a:p>
            <a:pPr algn="l"/>
            <a:endParaRPr lang="en-US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H</a:t>
            </a:r>
            <a:r>
              <a:rPr lang="en-US" dirty="0" smtClean="0"/>
              <a:t>igher energy depositions from the target can be offset by reducing the current pulse width</a:t>
            </a:r>
            <a:r>
              <a:rPr lang="en-US" dirty="0"/>
              <a:t> </a:t>
            </a:r>
            <a:r>
              <a:rPr lang="en-US" dirty="0" smtClean="0"/>
              <a:t>to  0.8ms  (requires a new horn power supply).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 smtClean="0"/>
              <a:t>These changes allow the design current to remain at 230kA</a:t>
            </a:r>
            <a:r>
              <a:rPr lang="en-US" dirty="0"/>
              <a:t> </a:t>
            </a:r>
            <a:r>
              <a:rPr lang="en-US" dirty="0" smtClean="0"/>
              <a:t>which is  the upper current limit for a </a:t>
            </a:r>
            <a:r>
              <a:rPr lang="en-US" dirty="0" err="1" smtClean="0"/>
              <a:t>NuMI</a:t>
            </a:r>
            <a:r>
              <a:rPr lang="en-US" dirty="0" smtClean="0"/>
              <a:t> conductor design.</a:t>
            </a:r>
            <a:r>
              <a:rPr lang="en-US" dirty="0"/>
              <a:t> </a:t>
            </a:r>
            <a:r>
              <a:rPr lang="en-US" dirty="0" smtClean="0"/>
              <a:t>We still need to</a:t>
            </a:r>
            <a:r>
              <a:rPr lang="en-US" dirty="0"/>
              <a:t> </a:t>
            </a:r>
            <a:r>
              <a:rPr lang="en-US" dirty="0" smtClean="0"/>
              <a:t>analyze the horn </a:t>
            </a:r>
            <a:r>
              <a:rPr lang="en-US" dirty="0" err="1" smtClean="0"/>
              <a:t>stripline</a:t>
            </a:r>
            <a:r>
              <a:rPr lang="en-US" dirty="0"/>
              <a:t> </a:t>
            </a:r>
            <a:r>
              <a:rPr lang="en-US" dirty="0" smtClean="0"/>
              <a:t>for 230 kA.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 smtClean="0"/>
              <a:t>Increasing the radius of horn 1 neck transitions and moving the upstream weld further upstream </a:t>
            </a:r>
            <a:r>
              <a:rPr lang="en-US" dirty="0" smtClean="0"/>
              <a:t>may bring </a:t>
            </a:r>
            <a:r>
              <a:rPr lang="en-US" dirty="0" smtClean="0"/>
              <a:t>the safety factors to comfortable levels. 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64"/>
          <a:stretch/>
        </p:blipFill>
        <p:spPr bwMode="auto">
          <a:xfrm>
            <a:off x="152400" y="685800"/>
            <a:ext cx="4605130" cy="218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38200" y="2438400"/>
            <a:ext cx="10279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Water Tank</a:t>
            </a:r>
            <a:endParaRPr lang="en-US" sz="1400" b="1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1066800" y="2209800"/>
            <a:ext cx="304800" cy="24061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8576" y="6019800"/>
            <a:ext cx="2725424" cy="832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57595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Lower Beam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Certain agitators prefer LBNE operation at energies lower than 120 GeV</a:t>
            </a:r>
          </a:p>
          <a:p>
            <a:pPr lvl="1"/>
            <a:r>
              <a:rPr lang="en-US" dirty="0" smtClean="0"/>
              <a:t>If the power can be preserved, may produce a slightly improved neutrino beam for certain analyses</a:t>
            </a:r>
          </a:p>
          <a:p>
            <a:r>
              <a:rPr lang="en-US" dirty="0" smtClean="0"/>
              <a:t>More protons are required in these scenarios</a:t>
            </a:r>
          </a:p>
          <a:p>
            <a:pPr lvl="1"/>
            <a:r>
              <a:rPr lang="en-US" dirty="0" smtClean="0"/>
              <a:t>Radiation damage and heating of target/horns scales more as the number of protons, rather than the beam power</a:t>
            </a:r>
          </a:p>
          <a:p>
            <a:pPr lvl="2"/>
            <a:r>
              <a:rPr lang="en-US" dirty="0" smtClean="0"/>
              <a:t>These devices become more challenging with shortened lifetimes, but not impossible</a:t>
            </a:r>
          </a:p>
          <a:p>
            <a:pPr lvl="2"/>
            <a:r>
              <a:rPr lang="en-US" dirty="0" smtClean="0"/>
              <a:t>Expect reduced uptime in order to replace components</a:t>
            </a:r>
          </a:p>
          <a:p>
            <a:pPr lvl="1"/>
            <a:r>
              <a:rPr lang="en-US" dirty="0" smtClean="0"/>
              <a:t>Consumes beam from other users</a:t>
            </a:r>
          </a:p>
          <a:p>
            <a:r>
              <a:rPr lang="en-US" dirty="0" smtClean="0"/>
              <a:t>Shorter Cycle time</a:t>
            </a:r>
          </a:p>
          <a:p>
            <a:pPr lvl="1"/>
            <a:r>
              <a:rPr lang="en-US" dirty="0" smtClean="0"/>
              <a:t>Increased heating of pulsed elements</a:t>
            </a:r>
          </a:p>
          <a:p>
            <a:pPr lvl="2"/>
            <a:r>
              <a:rPr lang="en-US" dirty="0" smtClean="0"/>
              <a:t>Magnets, horns</a:t>
            </a:r>
          </a:p>
          <a:p>
            <a:r>
              <a:rPr lang="en-US" dirty="0" smtClean="0"/>
              <a:t>Complicated trade-off</a:t>
            </a:r>
          </a:p>
          <a:p>
            <a:pPr lvl="1"/>
            <a:r>
              <a:rPr lang="en-US" dirty="0" smtClean="0"/>
              <a:t>Gains in neutrino flux can easily be offset by fewer operational hours and design compromises to deal with greater heating and radiation damage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1385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04800" y="17813"/>
            <a:ext cx="8610599" cy="8229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Helvetica" pitchFamily="34" charset="0"/>
                <a:ea typeface="+mj-ea"/>
                <a:cs typeface="+mj-cs"/>
              </a:defRPr>
            </a:lvl1pPr>
          </a:lstStyle>
          <a:p>
            <a:r>
              <a:rPr lang="en-US" dirty="0">
                <a:latin typeface="+mj-lt"/>
              </a:rPr>
              <a:t>Proton Improvement </a:t>
            </a:r>
            <a:r>
              <a:rPr lang="en-US" dirty="0" smtClean="0">
                <a:latin typeface="+mj-lt"/>
              </a:rPr>
              <a:t>Plan-IV</a:t>
            </a:r>
            <a:r>
              <a:rPr lang="en-US" dirty="0">
                <a:latin typeface="+mj-lt"/>
              </a:rPr>
              <a:t/>
            </a:r>
            <a:br>
              <a:rPr lang="en-US" dirty="0">
                <a:latin typeface="+mj-lt"/>
              </a:rPr>
            </a:br>
            <a:r>
              <a:rPr lang="en-US" dirty="0">
                <a:latin typeface="+mj-lt"/>
              </a:rPr>
              <a:t>Performance Goals </a:t>
            </a:r>
            <a:endParaRPr lang="en-US" dirty="0" smtClean="0">
              <a:latin typeface="+mj-lt"/>
              <a:cs typeface="Helvetica" pitchFamily="-105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98953" y="841272"/>
            <a:ext cx="322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S. Holmes et al., P5 presentation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870283" y="1371600"/>
            <a:ext cx="7479631" cy="3557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tabLst>
                <a:tab pos="457200" algn="l"/>
                <a:tab pos="4800600" algn="r"/>
                <a:tab pos="5029200" algn="l"/>
              </a:tabLst>
            </a:pPr>
            <a:r>
              <a:rPr lang="en-US" sz="1400" u="sng" dirty="0" err="1" smtClean="0">
                <a:latin typeface="Arial" pitchFamily="34" charset="0"/>
              </a:rPr>
              <a:t>Linac</a:t>
            </a:r>
            <a:endParaRPr lang="en-US" sz="1400" u="sng" dirty="0">
              <a:latin typeface="Arial" pitchFamily="34" charset="0"/>
            </a:endParaRPr>
          </a:p>
          <a:p>
            <a:pPr algn="l">
              <a:tabLst>
                <a:tab pos="457200" algn="l"/>
                <a:tab pos="5711825" algn="r"/>
                <a:tab pos="5949950" algn="l"/>
              </a:tabLst>
            </a:pPr>
            <a:r>
              <a:rPr lang="en-US" sz="1400" dirty="0">
                <a:latin typeface="Arial" pitchFamily="34" charset="0"/>
              </a:rPr>
              <a:t>	</a:t>
            </a:r>
            <a:r>
              <a:rPr lang="en-US" sz="1400" dirty="0" smtClean="0">
                <a:latin typeface="Arial" pitchFamily="34" charset="0"/>
              </a:rPr>
              <a:t>Particle Type	H</a:t>
            </a:r>
            <a:r>
              <a:rPr lang="en-US" sz="1400" baseline="30000" dirty="0" smtClean="0">
                <a:latin typeface="Arial" pitchFamily="34" charset="0"/>
              </a:rPr>
              <a:t>-</a:t>
            </a:r>
          </a:p>
          <a:p>
            <a:pPr algn="l">
              <a:tabLst>
                <a:tab pos="457200" algn="l"/>
                <a:tab pos="5711825" algn="r"/>
                <a:tab pos="5949950" algn="l"/>
              </a:tabLst>
            </a:pPr>
            <a:r>
              <a:rPr lang="en-US" sz="1400" dirty="0" smtClean="0">
                <a:latin typeface="Arial" pitchFamily="34" charset="0"/>
              </a:rPr>
              <a:t>	Beam Kinetic Energy	8.0	</a:t>
            </a:r>
            <a:r>
              <a:rPr lang="en-US" sz="1400" dirty="0" err="1" smtClean="0">
                <a:latin typeface="Arial" pitchFamily="34" charset="0"/>
              </a:rPr>
              <a:t>GeV</a:t>
            </a:r>
            <a:endParaRPr lang="en-US" sz="1400" dirty="0" smtClean="0">
              <a:latin typeface="Arial" pitchFamily="34" charset="0"/>
            </a:endParaRPr>
          </a:p>
          <a:p>
            <a:pPr algn="l">
              <a:tabLst>
                <a:tab pos="457200" algn="l"/>
                <a:tab pos="5711825" algn="r"/>
                <a:tab pos="5949950" algn="l"/>
              </a:tabLst>
            </a:pPr>
            <a:r>
              <a:rPr lang="en-US" sz="1400" dirty="0">
                <a:latin typeface="Arial" pitchFamily="34" charset="0"/>
              </a:rPr>
              <a:t>	</a:t>
            </a:r>
            <a:r>
              <a:rPr lang="en-US" sz="1400" dirty="0" smtClean="0">
                <a:latin typeface="Arial" pitchFamily="34" charset="0"/>
              </a:rPr>
              <a:t>Pulse rate</a:t>
            </a:r>
            <a:r>
              <a:rPr lang="en-US" sz="1400" dirty="0">
                <a:latin typeface="Arial" pitchFamily="34" charset="0"/>
              </a:rPr>
              <a:t>	</a:t>
            </a:r>
            <a:r>
              <a:rPr lang="en-US" sz="1400" dirty="0" smtClean="0">
                <a:latin typeface="Arial" pitchFamily="34" charset="0"/>
              </a:rPr>
              <a:t>10</a:t>
            </a:r>
            <a:r>
              <a:rPr lang="en-US" sz="1400" dirty="0">
                <a:latin typeface="Arial" pitchFamily="34" charset="0"/>
              </a:rPr>
              <a:t>	</a:t>
            </a:r>
            <a:r>
              <a:rPr lang="en-US" sz="1400" dirty="0" smtClean="0">
                <a:latin typeface="Arial" pitchFamily="34" charset="0"/>
              </a:rPr>
              <a:t>Hz</a:t>
            </a:r>
          </a:p>
          <a:p>
            <a:pPr algn="l">
              <a:tabLst>
                <a:tab pos="457200" algn="l"/>
                <a:tab pos="5711825" algn="r"/>
                <a:tab pos="5949950" algn="l"/>
              </a:tabLst>
            </a:pPr>
            <a:r>
              <a:rPr lang="en-US" sz="1400" dirty="0" smtClean="0">
                <a:latin typeface="Arial" pitchFamily="34" charset="0"/>
              </a:rPr>
              <a:t>	Pulse Width	6</a:t>
            </a:r>
            <a:r>
              <a:rPr lang="en-US" sz="1400" dirty="0">
                <a:latin typeface="Arial" pitchFamily="34" charset="0"/>
                <a:sym typeface="Symbol" pitchFamily="18" charset="2"/>
              </a:rPr>
              <a:t>  </a:t>
            </a:r>
            <a:r>
              <a:rPr lang="en-US" sz="1400" dirty="0" smtClean="0">
                <a:latin typeface="Arial" pitchFamily="34" charset="0"/>
              </a:rPr>
              <a:t>4.3	</a:t>
            </a:r>
            <a:r>
              <a:rPr lang="en-US" sz="1400" dirty="0" err="1" smtClean="0">
                <a:latin typeface="Arial" pitchFamily="34" charset="0"/>
              </a:rPr>
              <a:t>msec</a:t>
            </a:r>
            <a:endParaRPr lang="en-US" sz="1400" dirty="0" smtClean="0">
              <a:latin typeface="Arial" pitchFamily="34" charset="0"/>
            </a:endParaRPr>
          </a:p>
          <a:p>
            <a:pPr algn="l">
              <a:tabLst>
                <a:tab pos="457200" algn="l"/>
                <a:tab pos="5711825" algn="r"/>
                <a:tab pos="5949950" algn="l"/>
              </a:tabLst>
            </a:pPr>
            <a:r>
              <a:rPr lang="en-US" sz="1400" dirty="0" smtClean="0">
                <a:latin typeface="Arial" pitchFamily="34" charset="0"/>
              </a:rPr>
              <a:t>	Particles </a:t>
            </a:r>
            <a:r>
              <a:rPr lang="en-US" sz="1400" dirty="0">
                <a:latin typeface="Arial" pitchFamily="34" charset="0"/>
              </a:rPr>
              <a:t>per cycle to </a:t>
            </a:r>
            <a:r>
              <a:rPr lang="en-US" sz="1400" dirty="0" smtClean="0">
                <a:latin typeface="Arial" pitchFamily="34" charset="0"/>
              </a:rPr>
              <a:t>Recycler/MI</a:t>
            </a:r>
            <a:r>
              <a:rPr lang="en-US" sz="1400" dirty="0">
                <a:latin typeface="Arial" pitchFamily="34" charset="0"/>
              </a:rPr>
              <a:t>	</a:t>
            </a:r>
            <a:r>
              <a:rPr lang="en-US" sz="1400" dirty="0" smtClean="0">
                <a:latin typeface="Arial" pitchFamily="34" charset="0"/>
              </a:rPr>
              <a:t>2.5</a:t>
            </a:r>
            <a:r>
              <a:rPr lang="en-US" sz="1400" dirty="0" smtClean="0">
                <a:latin typeface="Arial" pitchFamily="34" charset="0"/>
                <a:sym typeface="Symbol" pitchFamily="18" charset="2"/>
              </a:rPr>
              <a:t></a:t>
            </a:r>
            <a:r>
              <a:rPr lang="en-US" sz="1400" dirty="0" smtClean="0">
                <a:latin typeface="Arial" pitchFamily="34" charset="0"/>
              </a:rPr>
              <a:t>10</a:t>
            </a:r>
            <a:r>
              <a:rPr lang="en-US" sz="1400" baseline="30000" dirty="0" smtClean="0">
                <a:latin typeface="Arial" pitchFamily="34" charset="0"/>
              </a:rPr>
              <a:t>13</a:t>
            </a:r>
            <a:endParaRPr lang="en-US" sz="1400" baseline="30000" dirty="0">
              <a:latin typeface="Arial" pitchFamily="34" charset="0"/>
            </a:endParaRPr>
          </a:p>
          <a:p>
            <a:pPr algn="l">
              <a:tabLst>
                <a:tab pos="457200" algn="l"/>
                <a:tab pos="5711825" algn="r"/>
                <a:tab pos="5949950" algn="l"/>
              </a:tabLst>
            </a:pPr>
            <a:r>
              <a:rPr lang="en-US" sz="1400" dirty="0">
                <a:latin typeface="Arial" pitchFamily="34" charset="0"/>
              </a:rPr>
              <a:t>	</a:t>
            </a:r>
            <a:r>
              <a:rPr lang="en-US" sz="1400" dirty="0" smtClean="0">
                <a:latin typeface="Arial" pitchFamily="34" charset="0"/>
              </a:rPr>
              <a:t>Beam Power @ 8 </a:t>
            </a:r>
            <a:r>
              <a:rPr lang="en-US" sz="1400" dirty="0" err="1" smtClean="0">
                <a:latin typeface="Arial" pitchFamily="34" charset="0"/>
              </a:rPr>
              <a:t>GeV</a:t>
            </a:r>
            <a:r>
              <a:rPr lang="en-US" sz="1400" dirty="0" smtClean="0">
                <a:latin typeface="Arial" pitchFamily="34" charset="0"/>
              </a:rPr>
              <a:t>	320	kW</a:t>
            </a:r>
          </a:p>
          <a:p>
            <a:pPr algn="l">
              <a:spcBef>
                <a:spcPts val="1200"/>
              </a:spcBef>
              <a:tabLst>
                <a:tab pos="457200" algn="l"/>
                <a:tab pos="5711825" algn="r"/>
                <a:tab pos="5949950" algn="l"/>
              </a:tabLst>
            </a:pPr>
            <a:r>
              <a:rPr lang="en-US" sz="1400" u="sng" dirty="0" smtClean="0">
                <a:latin typeface="Arial" pitchFamily="34" charset="0"/>
              </a:rPr>
              <a:t>Main Injector/Recycler</a:t>
            </a:r>
          </a:p>
          <a:p>
            <a:pPr algn="l">
              <a:tabLst>
                <a:tab pos="457200" algn="l"/>
                <a:tab pos="5711825" algn="r"/>
                <a:tab pos="5949950" algn="l"/>
              </a:tabLst>
            </a:pPr>
            <a:r>
              <a:rPr lang="en-US" sz="1400" dirty="0">
                <a:latin typeface="Arial" pitchFamily="34" charset="0"/>
              </a:rPr>
              <a:t>	Beam Kinetic Energy (maximum)	</a:t>
            </a:r>
            <a:r>
              <a:rPr lang="en-US" sz="1400" dirty="0" smtClean="0">
                <a:latin typeface="Arial" pitchFamily="34" charset="0"/>
              </a:rPr>
              <a:t>60/120</a:t>
            </a:r>
            <a:r>
              <a:rPr lang="en-US" sz="1400" dirty="0">
                <a:latin typeface="Arial" pitchFamily="34" charset="0"/>
              </a:rPr>
              <a:t>	GeV</a:t>
            </a:r>
          </a:p>
          <a:p>
            <a:pPr algn="l">
              <a:tabLst>
                <a:tab pos="457200" algn="l"/>
                <a:tab pos="5711825" algn="r"/>
                <a:tab pos="5949950" algn="l"/>
              </a:tabLst>
            </a:pPr>
            <a:r>
              <a:rPr lang="en-US" sz="1400" dirty="0">
                <a:latin typeface="Arial" pitchFamily="34" charset="0"/>
              </a:rPr>
              <a:t>	Cycle time	</a:t>
            </a:r>
            <a:r>
              <a:rPr lang="en-US" sz="1400" dirty="0" smtClean="0">
                <a:latin typeface="Arial" pitchFamily="34" charset="0"/>
              </a:rPr>
              <a:t>0.6/1.2</a:t>
            </a:r>
            <a:r>
              <a:rPr lang="en-US" sz="1400" dirty="0">
                <a:latin typeface="Arial" pitchFamily="34" charset="0"/>
              </a:rPr>
              <a:t>	sec</a:t>
            </a:r>
          </a:p>
          <a:p>
            <a:pPr algn="l">
              <a:tabLst>
                <a:tab pos="457200" algn="l"/>
                <a:tab pos="5711825" algn="r"/>
                <a:tab pos="5949950" algn="l"/>
              </a:tabLst>
            </a:pPr>
            <a:r>
              <a:rPr lang="en-US" sz="1400" dirty="0">
                <a:latin typeface="Arial" pitchFamily="34" charset="0"/>
              </a:rPr>
              <a:t>	Particles per cycle	</a:t>
            </a:r>
            <a:r>
              <a:rPr lang="en-US" sz="1400" dirty="0" smtClean="0">
                <a:latin typeface="Arial" pitchFamily="34" charset="0"/>
              </a:rPr>
              <a:t>1.5</a:t>
            </a:r>
            <a:r>
              <a:rPr lang="en-US" sz="1400" dirty="0" smtClean="0">
                <a:latin typeface="Arial" pitchFamily="34" charset="0"/>
                <a:sym typeface="Symbol" pitchFamily="18" charset="2"/>
              </a:rPr>
              <a:t></a:t>
            </a:r>
            <a:r>
              <a:rPr lang="en-US" sz="1400" dirty="0">
                <a:latin typeface="Arial" pitchFamily="34" charset="0"/>
              </a:rPr>
              <a:t>10</a:t>
            </a:r>
            <a:r>
              <a:rPr lang="en-US" sz="1400" baseline="30000" dirty="0">
                <a:latin typeface="Arial" pitchFamily="34" charset="0"/>
              </a:rPr>
              <a:t>14</a:t>
            </a:r>
          </a:p>
          <a:p>
            <a:pPr algn="l">
              <a:tabLst>
                <a:tab pos="457200" algn="l"/>
                <a:tab pos="5711825" algn="r"/>
                <a:tab pos="5949950" algn="l"/>
              </a:tabLst>
            </a:pPr>
            <a:r>
              <a:rPr lang="en-US" sz="1400" dirty="0">
                <a:latin typeface="Arial" pitchFamily="34" charset="0"/>
              </a:rPr>
              <a:t>	Beam Power at </a:t>
            </a:r>
            <a:r>
              <a:rPr lang="en-US" sz="1400" dirty="0" smtClean="0">
                <a:latin typeface="Arial" pitchFamily="34" charset="0"/>
              </a:rPr>
              <a:t>60-120 </a:t>
            </a:r>
            <a:r>
              <a:rPr lang="en-US" sz="1400" dirty="0">
                <a:latin typeface="Arial" pitchFamily="34" charset="0"/>
              </a:rPr>
              <a:t>GeV	</a:t>
            </a:r>
            <a:r>
              <a:rPr lang="en-US" sz="1400" dirty="0" smtClean="0">
                <a:latin typeface="Arial" pitchFamily="34" charset="0"/>
              </a:rPr>
              <a:t>2400</a:t>
            </a:r>
            <a:r>
              <a:rPr lang="en-US" sz="1400" dirty="0">
                <a:latin typeface="Arial" pitchFamily="34" charset="0"/>
              </a:rPr>
              <a:t>	kW</a:t>
            </a:r>
          </a:p>
          <a:p>
            <a:pPr>
              <a:tabLst>
                <a:tab pos="457200" algn="l"/>
                <a:tab pos="4800600" algn="r"/>
                <a:tab pos="5029200" algn="l"/>
              </a:tabLst>
            </a:pPr>
            <a:r>
              <a:rPr lang="en-US" sz="1600" dirty="0">
                <a:latin typeface="Arial" pitchFamily="34" charset="0"/>
              </a:rPr>
              <a:t>	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81000" y="4191000"/>
            <a:ext cx="8382000" cy="205740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31775" indent="-231775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6633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800">
                <a:solidFill>
                  <a:srgbClr val="003300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CC0000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kern="0" dirty="0" smtClean="0"/>
              <a:t>LBNE “Facility” built for 2.3 MW</a:t>
            </a:r>
          </a:p>
          <a:p>
            <a:pPr lvl="1"/>
            <a:r>
              <a:rPr lang="en-US" sz="2000" kern="0" dirty="0" smtClean="0"/>
              <a:t>Shielding, Cooling channels, air channels, etc.</a:t>
            </a:r>
          </a:p>
          <a:p>
            <a:r>
              <a:rPr lang="en-US" sz="2400" kern="0" dirty="0" smtClean="0"/>
              <a:t>Beam items</a:t>
            </a:r>
          </a:p>
          <a:p>
            <a:pPr lvl="1"/>
            <a:r>
              <a:rPr lang="en-US" sz="2000" kern="0" dirty="0" smtClean="0"/>
              <a:t>Need to replace target, horns, windows</a:t>
            </a:r>
          </a:p>
          <a:p>
            <a:pPr lvl="2"/>
            <a:r>
              <a:rPr lang="en-US" sz="1600" kern="0" dirty="0" smtClean="0"/>
              <a:t>Challenging designs all around – LBNE expends no effort on these items</a:t>
            </a:r>
          </a:p>
          <a:p>
            <a:pPr lvl="1"/>
            <a:r>
              <a:rPr lang="en-US" sz="2000" kern="0" dirty="0" smtClean="0"/>
              <a:t>Incremental upgrade to cooling, air handling systems, etc.</a:t>
            </a:r>
          </a:p>
          <a:p>
            <a:pPr lvl="2"/>
            <a:endParaRPr lang="en-US" sz="1600" kern="0" dirty="0" smtClean="0"/>
          </a:p>
        </p:txBody>
      </p:sp>
    </p:spTree>
    <p:extLst>
      <p:ext uri="{BB962C8B-B14F-4D97-AF65-F5344CB8AC3E}">
        <p14:creationId xmlns:p14="http://schemas.microsoft.com/office/powerpoint/2010/main" val="11769736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538" name="Rectangle 2"/>
          <p:cNvSpPr>
            <a:spLocks noGrp="1" noChangeArrowheads="1"/>
          </p:cNvSpPr>
          <p:nvPr>
            <p:ph type="title"/>
          </p:nvPr>
        </p:nvSpPr>
        <p:spPr>
          <a:xfrm>
            <a:off x="173038" y="152400"/>
            <a:ext cx="8797925" cy="792163"/>
          </a:xfrm>
        </p:spPr>
        <p:txBody>
          <a:bodyPr/>
          <a:lstStyle/>
          <a:p>
            <a:r>
              <a:rPr lang="en-US" sz="4000" dirty="0" err="1" smtClean="0"/>
              <a:t>NuMI</a:t>
            </a:r>
            <a:r>
              <a:rPr lang="en-US" sz="4000" dirty="0" smtClean="0"/>
              <a:t> </a:t>
            </a:r>
            <a:r>
              <a:rPr lang="en-US" sz="4000" dirty="0" smtClean="0"/>
              <a:t>High-Power Studies</a:t>
            </a:r>
            <a:endParaRPr lang="en-US" sz="4000" dirty="0"/>
          </a:p>
        </p:txBody>
      </p:sp>
      <p:sp>
        <p:nvSpPr>
          <p:cNvPr id="577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Issues with extended running </a:t>
            </a:r>
            <a:r>
              <a:rPr lang="en-US" sz="2400" dirty="0" smtClean="0"/>
              <a:t>at high beam </a:t>
            </a:r>
            <a:r>
              <a:rPr lang="en-US" sz="2400" dirty="0" smtClean="0"/>
              <a:t>power</a:t>
            </a:r>
          </a:p>
          <a:p>
            <a:pPr lvl="1"/>
            <a:r>
              <a:rPr lang="en-US" sz="2000" dirty="0" smtClean="0"/>
              <a:t>For 700 kW, most of the issues are only continued running with a few major vulnerabilities</a:t>
            </a:r>
          </a:p>
          <a:p>
            <a:pPr lvl="1"/>
            <a:r>
              <a:rPr lang="en-US" sz="2000" dirty="0" smtClean="0"/>
              <a:t>Higher beam powers raise many concerns that need to be addressed</a:t>
            </a:r>
          </a:p>
          <a:p>
            <a:pPr lvl="1"/>
            <a:r>
              <a:rPr lang="en-US" sz="2000" dirty="0" smtClean="0"/>
              <a:t>A upper limit of beam power in NuMI exists – likely somewhere between 1.5 and 2.0 MW</a:t>
            </a:r>
            <a:endParaRPr lang="en-US" sz="2400" dirty="0" smtClean="0"/>
          </a:p>
          <a:p>
            <a:r>
              <a:rPr lang="en-US" sz="2400" dirty="0" smtClean="0"/>
              <a:t>There have been a number of studies for higher power</a:t>
            </a:r>
          </a:p>
          <a:p>
            <a:pPr lvl="1"/>
            <a:r>
              <a:rPr lang="en-US" sz="2000" dirty="0" smtClean="0"/>
              <a:t>The </a:t>
            </a:r>
            <a:r>
              <a:rPr lang="en-US" sz="2000" dirty="0" err="1" smtClean="0"/>
              <a:t>SNuMI</a:t>
            </a:r>
            <a:r>
              <a:rPr lang="en-US" sz="2000" dirty="0" smtClean="0"/>
              <a:t> effort (which spans the NOvA upgrades)</a:t>
            </a:r>
          </a:p>
          <a:p>
            <a:pPr lvl="2"/>
            <a:r>
              <a:rPr lang="en-US" sz="1600" dirty="0" smtClean="0"/>
              <a:t>Considered upgrades of 1.2 and 2.0 MW</a:t>
            </a:r>
          </a:p>
          <a:p>
            <a:pPr lvl="1"/>
            <a:r>
              <a:rPr lang="en-US" sz="2000" dirty="0" smtClean="0"/>
              <a:t>Project X upgrades</a:t>
            </a:r>
          </a:p>
          <a:p>
            <a:pPr lvl="1"/>
            <a:r>
              <a:rPr lang="en-US" sz="2000" dirty="0" smtClean="0"/>
              <a:t>Continued, extended running just for NOvA</a:t>
            </a:r>
          </a:p>
          <a:p>
            <a:pPr lvl="2"/>
            <a:r>
              <a:rPr lang="en-US" sz="1600" dirty="0" smtClean="0"/>
              <a:t>Reports to LBNE reconfiguration panel and Fermilab PAC</a:t>
            </a:r>
            <a:endParaRPr lang="en-US" sz="1600" dirty="0"/>
          </a:p>
          <a:p>
            <a:r>
              <a:rPr lang="en-US" sz="2400" dirty="0" smtClean="0"/>
              <a:t>Bottom line is that </a:t>
            </a:r>
            <a:r>
              <a:rPr lang="en-US" sz="2400" dirty="0" err="1" smtClean="0"/>
              <a:t>NuMI</a:t>
            </a:r>
            <a:r>
              <a:rPr lang="en-US" sz="2400" dirty="0" smtClean="0"/>
              <a:t> could likely run at 1.2 MW if PIP-II came online before LBNE</a:t>
            </a:r>
          </a:p>
          <a:p>
            <a:pPr lvl="1"/>
            <a:r>
              <a:rPr lang="en-US" sz="2000" dirty="0" smtClean="0"/>
              <a:t>Several uncertainties in facility (radionuclides, cooling)</a:t>
            </a:r>
          </a:p>
          <a:p>
            <a:pPr lvl="1"/>
            <a:r>
              <a:rPr lang="en-US" sz="2000" dirty="0" smtClean="0"/>
              <a:t>Need 1.2 MW designs for target &amp; horns from LBNE</a:t>
            </a:r>
            <a:endParaRPr lang="en-US" sz="2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</a:p>
        </p:txBody>
      </p:sp>
      <p:sp>
        <p:nvSpPr>
          <p:cNvPr id="630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8686800" cy="5135563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10000"/>
              </a:lnSpc>
            </a:pPr>
            <a:r>
              <a:rPr lang="en-US" sz="2400" dirty="0" smtClean="0"/>
              <a:t>LBNE is now being re-reconfigured to run at 1.2 MW from Day 1</a:t>
            </a:r>
          </a:p>
          <a:p>
            <a:pPr lvl="1">
              <a:lnSpc>
                <a:spcPct val="110000"/>
              </a:lnSpc>
            </a:pPr>
            <a:r>
              <a:rPr lang="en-US" sz="2000" dirty="0" smtClean="0"/>
              <a:t>Expect at least one more re-re-reconfiguration</a:t>
            </a:r>
          </a:p>
          <a:p>
            <a:pPr>
              <a:lnSpc>
                <a:spcPct val="110000"/>
              </a:lnSpc>
            </a:pPr>
            <a:r>
              <a:rPr lang="en-US" sz="2400" dirty="0" smtClean="0"/>
              <a:t>Design work is ongoing, but challenges appear tractable for 1.2 MW</a:t>
            </a:r>
          </a:p>
          <a:p>
            <a:pPr lvl="1">
              <a:lnSpc>
                <a:spcPct val="110000"/>
              </a:lnSpc>
            </a:pPr>
            <a:r>
              <a:rPr lang="en-US" sz="2000" dirty="0" smtClean="0"/>
              <a:t>Modified target design</a:t>
            </a:r>
          </a:p>
          <a:p>
            <a:pPr lvl="1">
              <a:lnSpc>
                <a:spcPct val="110000"/>
              </a:lnSpc>
            </a:pPr>
            <a:r>
              <a:rPr lang="en-US" sz="2000" dirty="0" smtClean="0"/>
              <a:t>Modified horn pulse (and possibly horn itself)</a:t>
            </a:r>
          </a:p>
          <a:p>
            <a:pPr>
              <a:lnSpc>
                <a:spcPct val="110000"/>
              </a:lnSpc>
            </a:pPr>
            <a:r>
              <a:rPr lang="en-US" sz="2400" dirty="0" smtClean="0"/>
              <a:t>60 – 80 GeV operation of LBNE</a:t>
            </a:r>
          </a:p>
          <a:p>
            <a:pPr lvl="1">
              <a:lnSpc>
                <a:spcPct val="110000"/>
              </a:lnSpc>
            </a:pPr>
            <a:r>
              <a:rPr lang="en-US" sz="2000" dirty="0" smtClean="0"/>
              <a:t>May be efficient in terms of neutrinos / kW</a:t>
            </a:r>
          </a:p>
          <a:p>
            <a:pPr lvl="1">
              <a:lnSpc>
                <a:spcPct val="110000"/>
              </a:lnSpc>
            </a:pPr>
            <a:r>
              <a:rPr lang="en-US" sz="2000" dirty="0" smtClean="0"/>
              <a:t>Has costs in terms of radiation damage, heating, and capability for other users</a:t>
            </a:r>
          </a:p>
          <a:p>
            <a:pPr>
              <a:lnSpc>
                <a:spcPct val="110000"/>
              </a:lnSpc>
            </a:pPr>
            <a:r>
              <a:rPr lang="en-US" sz="2400" dirty="0" smtClean="0"/>
              <a:t>LBNE facility designed for 2.3 MW</a:t>
            </a:r>
          </a:p>
          <a:p>
            <a:pPr lvl="1">
              <a:lnSpc>
                <a:spcPct val="110000"/>
              </a:lnSpc>
            </a:pPr>
            <a:r>
              <a:rPr lang="en-US" sz="2000" dirty="0" smtClean="0"/>
              <a:t>Unreplaceable items designed from the start for high-power</a:t>
            </a:r>
          </a:p>
          <a:p>
            <a:pPr lvl="1">
              <a:lnSpc>
                <a:spcPct val="110000"/>
              </a:lnSpc>
            </a:pPr>
            <a:r>
              <a:rPr lang="en-US" sz="2000" dirty="0" smtClean="0"/>
              <a:t>Replaceable items have no designs</a:t>
            </a:r>
          </a:p>
          <a:p>
            <a:pPr>
              <a:lnSpc>
                <a:spcPct val="110000"/>
              </a:lnSpc>
            </a:pPr>
            <a:r>
              <a:rPr lang="en-US" sz="2400" dirty="0" err="1" smtClean="0"/>
              <a:t>NuMI</a:t>
            </a:r>
            <a:r>
              <a:rPr lang="en-US" sz="2400" dirty="0" smtClean="0"/>
              <a:t> could also run at higher power (1.2 MW), if the timing dictated</a:t>
            </a:r>
          </a:p>
          <a:p>
            <a:pPr lvl="1">
              <a:lnSpc>
                <a:spcPct val="110000"/>
              </a:lnSpc>
            </a:pPr>
            <a:r>
              <a:rPr lang="en-US" sz="2000" dirty="0" smtClean="0"/>
              <a:t>Some different challenges from LBNE, but same issues with consumables</a:t>
            </a:r>
          </a:p>
          <a:p>
            <a:pPr marL="0" indent="0">
              <a:lnSpc>
                <a:spcPct val="110000"/>
              </a:lnSpc>
              <a:buNone/>
            </a:pPr>
            <a:endParaRPr lang="en-US" sz="2400" dirty="0" smtClean="0"/>
          </a:p>
          <a:p>
            <a:pPr>
              <a:lnSpc>
                <a:spcPct val="110000"/>
              </a:lnSpc>
              <a:buNone/>
            </a:pPr>
            <a:r>
              <a:rPr lang="en-US" sz="2400" dirty="0" smtClean="0"/>
              <a:t>Thanks to Jim </a:t>
            </a:r>
            <a:r>
              <a:rPr lang="en-US" sz="2400" dirty="0" err="1" smtClean="0"/>
              <a:t>Hylen</a:t>
            </a:r>
            <a:r>
              <a:rPr lang="en-US" sz="2400" dirty="0" smtClean="0"/>
              <a:t> </a:t>
            </a:r>
            <a:r>
              <a:rPr lang="en-US" sz="2400" dirty="0" smtClean="0"/>
              <a:t>and </a:t>
            </a:r>
            <a:r>
              <a:rPr lang="en-US" sz="2400" dirty="0" err="1" smtClean="0"/>
              <a:t>Vaia</a:t>
            </a:r>
            <a:r>
              <a:rPr lang="en-US" sz="2400" dirty="0" smtClean="0"/>
              <a:t> Papadimitriou for slides and thoughts </a:t>
            </a:r>
            <a:r>
              <a:rPr lang="en-US" sz="2400" dirty="0" smtClean="0"/>
              <a:t>for this talk.</a:t>
            </a:r>
            <a:endParaRPr lang="en-US" sz="2400" dirty="0"/>
          </a:p>
          <a:p>
            <a:pPr lvl="1">
              <a:lnSpc>
                <a:spcPct val="110000"/>
              </a:lnSpc>
            </a:pPr>
            <a:endParaRPr lang="en-US" sz="2000" dirty="0"/>
          </a:p>
          <a:p>
            <a:pPr lvl="1">
              <a:lnSpc>
                <a:spcPct val="110000"/>
              </a:lnSpc>
            </a:pPr>
            <a:endParaRPr lang="en-U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71488" y="668338"/>
            <a:ext cx="8240712" cy="5275262"/>
          </a:xfrm>
        </p:spPr>
        <p:txBody>
          <a:bodyPr anchor="t"/>
          <a:lstStyle/>
          <a:p>
            <a:pPr>
              <a:lnSpc>
                <a:spcPct val="120000"/>
              </a:lnSpc>
            </a:pPr>
            <a:r>
              <a:rPr lang="en-US" sz="4000" dirty="0" smtClean="0">
                <a:solidFill>
                  <a:srgbClr val="006600"/>
                </a:solidFill>
              </a:rPr>
              <a:t>Neutrino </a:t>
            </a:r>
            <a:r>
              <a:rPr lang="en-US" sz="4000" dirty="0" err="1" smtClean="0">
                <a:solidFill>
                  <a:srgbClr val="006600"/>
                </a:solidFill>
              </a:rPr>
              <a:t>Beamline</a:t>
            </a:r>
            <a:r>
              <a:rPr lang="en-US" sz="4000" dirty="0" smtClean="0">
                <a:solidFill>
                  <a:srgbClr val="006600"/>
                </a:solidFill>
              </a:rPr>
              <a:t> Scaling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3200" i="1" dirty="0">
                <a:solidFill>
                  <a:srgbClr val="663300"/>
                </a:solidFill>
              </a:rPr>
              <a:t>Robert Zwaska</a:t>
            </a:r>
            <a:br>
              <a:rPr lang="en-US" sz="3200" i="1" dirty="0">
                <a:solidFill>
                  <a:srgbClr val="663300"/>
                </a:solidFill>
              </a:rPr>
            </a:br>
            <a:r>
              <a:rPr lang="en-US" sz="3200" dirty="0"/>
              <a:t>Fermilab</a:t>
            </a:r>
            <a:r>
              <a:rPr lang="en-US" sz="3600" dirty="0">
                <a:solidFill>
                  <a:srgbClr val="CC6600"/>
                </a:solidFill>
              </a:rPr>
              <a:t/>
            </a:r>
            <a:br>
              <a:rPr lang="en-US" sz="3600" dirty="0">
                <a:solidFill>
                  <a:srgbClr val="CC6600"/>
                </a:solidFill>
              </a:rPr>
            </a:br>
            <a:r>
              <a:rPr lang="en-US" sz="3600" dirty="0">
                <a:solidFill>
                  <a:srgbClr val="CC6600"/>
                </a:solidFill>
              </a:rPr>
              <a:t/>
            </a:r>
            <a:br>
              <a:rPr lang="en-US" sz="3600" dirty="0">
                <a:solidFill>
                  <a:srgbClr val="CC6600"/>
                </a:solidFill>
              </a:rPr>
            </a:br>
            <a:r>
              <a:rPr lang="en-US" sz="2400" dirty="0">
                <a:solidFill>
                  <a:srgbClr val="CC6600"/>
                </a:solidFill>
              </a:rPr>
              <a:t>J</a:t>
            </a:r>
            <a:r>
              <a:rPr lang="en-US" sz="2400" dirty="0" smtClean="0">
                <a:solidFill>
                  <a:srgbClr val="CC6600"/>
                </a:solidFill>
              </a:rPr>
              <a:t>une 4, 2014</a:t>
            </a:r>
            <a:r>
              <a:rPr lang="en-US" sz="2400" dirty="0">
                <a:solidFill>
                  <a:srgbClr val="CC6600"/>
                </a:solidFill>
              </a:rPr>
              <a:t/>
            </a:r>
            <a:br>
              <a:rPr lang="en-US" sz="2400" dirty="0">
                <a:solidFill>
                  <a:srgbClr val="CC6600"/>
                </a:solidFill>
              </a:rPr>
            </a:br>
            <a:r>
              <a:rPr lang="en-US" sz="2400" dirty="0" smtClean="0">
                <a:solidFill>
                  <a:srgbClr val="CC6600"/>
                </a:solidFill>
              </a:rPr>
              <a:t>PIP-II Collaboration Meeting</a:t>
            </a:r>
            <a:endParaRPr lang="en-US" sz="1800" dirty="0">
              <a:solidFill>
                <a:schemeClr val="hlink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602F3DB4-5A5C-40C1-A924-E9608D5DA3E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1630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7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2388"/>
            <a:ext cx="7772400" cy="1042987"/>
          </a:xfrm>
        </p:spPr>
        <p:txBody>
          <a:bodyPr/>
          <a:lstStyle/>
          <a:p>
            <a:r>
              <a:rPr lang="en-US" sz="4000"/>
              <a:t>The NuMI Beam</a:t>
            </a:r>
            <a:br>
              <a:rPr lang="en-US" sz="4000"/>
            </a:br>
            <a:r>
              <a:rPr lang="en-US" sz="2400"/>
              <a:t>“Neutrinos at the Main Injector”</a:t>
            </a:r>
          </a:p>
        </p:txBody>
      </p:sp>
      <p:pic>
        <p:nvPicPr>
          <p:cNvPr id="585731" name="Picture 3" descr="Beaml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398713"/>
            <a:ext cx="9144000" cy="2705100"/>
          </a:xfrm>
          <a:prstGeom prst="rect">
            <a:avLst/>
          </a:prstGeom>
          <a:noFill/>
        </p:spPr>
      </p:pic>
      <p:sp>
        <p:nvSpPr>
          <p:cNvPr id="585732" name="Line 4"/>
          <p:cNvSpPr>
            <a:spLocks noChangeShapeType="1"/>
          </p:cNvSpPr>
          <p:nvPr/>
        </p:nvSpPr>
        <p:spPr bwMode="auto">
          <a:xfrm>
            <a:off x="5500688" y="4752975"/>
            <a:ext cx="168275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5733" name="Text Box 5"/>
          <p:cNvSpPr txBox="1">
            <a:spLocks noChangeArrowheads="1"/>
          </p:cNvSpPr>
          <p:nvPr/>
        </p:nvSpPr>
        <p:spPr bwMode="auto">
          <a:xfrm>
            <a:off x="963613" y="11890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endParaRPr lang="en-US">
              <a:latin typeface="Symbol" pitchFamily="18" charset="2"/>
            </a:endParaRPr>
          </a:p>
        </p:txBody>
      </p:sp>
      <p:sp>
        <p:nvSpPr>
          <p:cNvPr id="58573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50813" y="4887913"/>
            <a:ext cx="3649662" cy="1055687"/>
          </a:xfrm>
          <a:ln>
            <a:solidFill>
              <a:srgbClr val="663300"/>
            </a:solidFill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/>
              <a:t>400 kW design average </a:t>
            </a:r>
            <a:r>
              <a:rPr lang="en-US" sz="2000" dirty="0" smtClean="0"/>
              <a:t>power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700 kW upgrade for NOvA</a:t>
            </a: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/>
              <a:t> </a:t>
            </a:r>
            <a:r>
              <a:rPr lang="en-US" sz="2000" dirty="0">
                <a:latin typeface="Symbol" pitchFamily="18" charset="2"/>
              </a:rPr>
              <a:t>s ~ </a:t>
            </a:r>
            <a:r>
              <a:rPr lang="en-US" sz="2000" dirty="0"/>
              <a:t>1 mm</a:t>
            </a:r>
            <a:endParaRPr lang="en-US" sz="2000" dirty="0">
              <a:latin typeface="Symbol" pitchFamily="18" charset="2"/>
            </a:endParaRPr>
          </a:p>
        </p:txBody>
      </p:sp>
      <p:grpSp>
        <p:nvGrpSpPr>
          <p:cNvPr id="585735" name="Group 7"/>
          <p:cNvGrpSpPr>
            <a:grpSpLocks/>
          </p:cNvGrpSpPr>
          <p:nvPr/>
        </p:nvGrpSpPr>
        <p:grpSpPr bwMode="auto">
          <a:xfrm>
            <a:off x="9525" y="1701800"/>
            <a:ext cx="3659188" cy="1225550"/>
            <a:chOff x="6" y="1000"/>
            <a:chExt cx="2305" cy="772"/>
          </a:xfrm>
        </p:grpSpPr>
        <p:sp>
          <p:nvSpPr>
            <p:cNvPr id="585736" name="Rectangle 8"/>
            <p:cNvSpPr>
              <a:spLocks noChangeArrowheads="1"/>
            </p:cNvSpPr>
            <p:nvPr/>
          </p:nvSpPr>
          <p:spPr bwMode="auto">
            <a:xfrm>
              <a:off x="12" y="1000"/>
              <a:ext cx="2299" cy="449"/>
            </a:xfrm>
            <a:prstGeom prst="rect">
              <a:avLst/>
            </a:prstGeom>
            <a:noFill/>
            <a:ln w="9525">
              <a:solidFill>
                <a:srgbClr val="6633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marL="231775" indent="-231775" algn="l">
                <a:lnSpc>
                  <a:spcPct val="90000"/>
                </a:lnSpc>
                <a:spcBef>
                  <a:spcPct val="20000"/>
                </a:spcBef>
                <a:buFontTx/>
                <a:buChar char="•"/>
              </a:pPr>
              <a:r>
                <a:rPr lang="en-US" sz="2000" dirty="0">
                  <a:solidFill>
                    <a:srgbClr val="663300"/>
                  </a:solidFill>
                </a:rPr>
                <a:t>2 interaction length, C target</a:t>
              </a:r>
            </a:p>
            <a:p>
              <a:pPr marL="231775" indent="-231775" algn="l">
                <a:lnSpc>
                  <a:spcPct val="90000"/>
                </a:lnSpc>
                <a:spcBef>
                  <a:spcPct val="20000"/>
                </a:spcBef>
                <a:buFontTx/>
                <a:buChar char="•"/>
              </a:pPr>
              <a:r>
                <a:rPr lang="en-US" sz="2000" dirty="0">
                  <a:solidFill>
                    <a:srgbClr val="663300"/>
                  </a:solidFill>
                </a:rPr>
                <a:t>Produces </a:t>
              </a:r>
              <a:r>
                <a:rPr lang="en-US" sz="2000" dirty="0">
                  <a:solidFill>
                    <a:srgbClr val="663300"/>
                  </a:solidFill>
                  <a:latin typeface="Symbol" pitchFamily="18" charset="2"/>
                </a:rPr>
                <a:t>p</a:t>
              </a:r>
              <a:r>
                <a:rPr lang="en-US" sz="2000" baseline="30000" dirty="0">
                  <a:solidFill>
                    <a:srgbClr val="663300"/>
                  </a:solidFill>
                  <a:latin typeface="Symbol" pitchFamily="18" charset="2"/>
                </a:rPr>
                <a:t>+</a:t>
              </a:r>
              <a:r>
                <a:rPr lang="en-US" sz="2000" dirty="0">
                  <a:solidFill>
                    <a:srgbClr val="663300"/>
                  </a:solidFill>
                </a:rPr>
                <a:t>, K</a:t>
              </a:r>
              <a:r>
                <a:rPr lang="en-US" sz="2000" baseline="30000" dirty="0">
                  <a:solidFill>
                    <a:srgbClr val="663300"/>
                  </a:solidFill>
                </a:rPr>
                <a:t>+</a:t>
              </a:r>
              <a:r>
                <a:rPr lang="en-US" sz="2000" dirty="0">
                  <a:solidFill>
                    <a:srgbClr val="663300"/>
                  </a:solidFill>
                </a:rPr>
                <a:t> mesons</a:t>
              </a:r>
            </a:p>
          </p:txBody>
        </p:sp>
        <p:sp>
          <p:nvSpPr>
            <p:cNvPr id="585737" name="Line 9"/>
            <p:cNvSpPr>
              <a:spLocks noChangeShapeType="1"/>
            </p:cNvSpPr>
            <p:nvPr/>
          </p:nvSpPr>
          <p:spPr bwMode="auto">
            <a:xfrm>
              <a:off x="6" y="1443"/>
              <a:ext cx="120" cy="329"/>
            </a:xfrm>
            <a:prstGeom prst="line">
              <a:avLst/>
            </a:prstGeom>
            <a:noFill/>
            <a:ln w="9525">
              <a:solidFill>
                <a:srgbClr val="66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5738" name="Line 10"/>
            <p:cNvSpPr>
              <a:spLocks noChangeShapeType="1"/>
            </p:cNvSpPr>
            <p:nvPr/>
          </p:nvSpPr>
          <p:spPr bwMode="auto">
            <a:xfrm flipH="1">
              <a:off x="532" y="1443"/>
              <a:ext cx="1778" cy="298"/>
            </a:xfrm>
            <a:prstGeom prst="line">
              <a:avLst/>
            </a:prstGeom>
            <a:noFill/>
            <a:ln w="9525">
              <a:solidFill>
                <a:srgbClr val="66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85739" name="Group 11"/>
          <p:cNvGrpSpPr>
            <a:grpSpLocks/>
          </p:cNvGrpSpPr>
          <p:nvPr/>
        </p:nvGrpSpPr>
        <p:grpSpPr bwMode="auto">
          <a:xfrm>
            <a:off x="61913" y="4133850"/>
            <a:ext cx="3736975" cy="754063"/>
            <a:chOff x="39" y="2532"/>
            <a:chExt cx="2354" cy="475"/>
          </a:xfrm>
        </p:grpSpPr>
        <p:sp>
          <p:nvSpPr>
            <p:cNvPr id="585740" name="Line 12"/>
            <p:cNvSpPr>
              <a:spLocks noChangeShapeType="1"/>
            </p:cNvSpPr>
            <p:nvPr/>
          </p:nvSpPr>
          <p:spPr bwMode="auto">
            <a:xfrm flipH="1" flipV="1">
              <a:off x="39" y="2532"/>
              <a:ext cx="63" cy="475"/>
            </a:xfrm>
            <a:prstGeom prst="line">
              <a:avLst/>
            </a:prstGeom>
            <a:noFill/>
            <a:ln w="9525">
              <a:solidFill>
                <a:srgbClr val="66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5741" name="Line 13"/>
            <p:cNvSpPr>
              <a:spLocks noChangeShapeType="1"/>
            </p:cNvSpPr>
            <p:nvPr/>
          </p:nvSpPr>
          <p:spPr bwMode="auto">
            <a:xfrm flipH="1" flipV="1">
              <a:off x="639" y="2551"/>
              <a:ext cx="1754" cy="456"/>
            </a:xfrm>
            <a:prstGeom prst="line">
              <a:avLst/>
            </a:prstGeom>
            <a:noFill/>
            <a:ln w="9525">
              <a:solidFill>
                <a:srgbClr val="66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85742" name="Group 14"/>
          <p:cNvGrpSpPr>
            <a:grpSpLocks/>
          </p:cNvGrpSpPr>
          <p:nvPr/>
        </p:nvGrpSpPr>
        <p:grpSpPr bwMode="auto">
          <a:xfrm>
            <a:off x="1116013" y="4184650"/>
            <a:ext cx="4111625" cy="2625725"/>
            <a:chOff x="703" y="2564"/>
            <a:chExt cx="2590" cy="1654"/>
          </a:xfrm>
        </p:grpSpPr>
        <p:sp>
          <p:nvSpPr>
            <p:cNvPr id="585743" name="Rectangle 15"/>
            <p:cNvSpPr>
              <a:spLocks noChangeArrowheads="1"/>
            </p:cNvSpPr>
            <p:nvPr/>
          </p:nvSpPr>
          <p:spPr bwMode="auto">
            <a:xfrm>
              <a:off x="802" y="3355"/>
              <a:ext cx="2491" cy="863"/>
            </a:xfrm>
            <a:prstGeom prst="rect">
              <a:avLst/>
            </a:prstGeom>
            <a:noFill/>
            <a:ln w="9525">
              <a:solidFill>
                <a:srgbClr val="6633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marL="231775" indent="-231775" algn="l">
                <a:lnSpc>
                  <a:spcPct val="90000"/>
                </a:lnSpc>
                <a:spcBef>
                  <a:spcPct val="20000"/>
                </a:spcBef>
                <a:buFontTx/>
                <a:buChar char="•"/>
              </a:pPr>
              <a:r>
                <a:rPr lang="en-US" sz="2000">
                  <a:solidFill>
                    <a:srgbClr val="663300"/>
                  </a:solidFill>
                </a:rPr>
                <a:t>Pulsed focusing horns</a:t>
              </a:r>
            </a:p>
            <a:p>
              <a:pPr marL="231775" indent="-231775" algn="l">
                <a:lnSpc>
                  <a:spcPct val="90000"/>
                </a:lnSpc>
                <a:spcBef>
                  <a:spcPct val="20000"/>
                </a:spcBef>
                <a:buFontTx/>
                <a:buChar char="•"/>
              </a:pPr>
              <a:r>
                <a:rPr lang="en-US" sz="2000">
                  <a:solidFill>
                    <a:srgbClr val="663300"/>
                  </a:solidFill>
                </a:rPr>
                <a:t>Toroidal magnetic field</a:t>
              </a:r>
            </a:p>
            <a:p>
              <a:pPr marL="231775" indent="-231775" algn="l">
                <a:lnSpc>
                  <a:spcPct val="90000"/>
                </a:lnSpc>
                <a:spcBef>
                  <a:spcPct val="20000"/>
                </a:spcBef>
                <a:buFontTx/>
                <a:buChar char="•"/>
              </a:pPr>
              <a:r>
                <a:rPr lang="en-US" sz="2000">
                  <a:solidFill>
                    <a:srgbClr val="663300"/>
                  </a:solidFill>
                </a:rPr>
                <a:t>Parabolic inner conductor profile</a:t>
              </a:r>
            </a:p>
            <a:p>
              <a:pPr marL="231775" indent="-231775" algn="l">
                <a:lnSpc>
                  <a:spcPct val="90000"/>
                </a:lnSpc>
                <a:spcBef>
                  <a:spcPct val="20000"/>
                </a:spcBef>
                <a:buFontTx/>
                <a:buChar char="•"/>
              </a:pPr>
              <a:r>
                <a:rPr lang="en-US" sz="2000">
                  <a:solidFill>
                    <a:srgbClr val="663300"/>
                  </a:solidFill>
                </a:rPr>
                <a:t>Focuses meson momentum band</a:t>
              </a:r>
            </a:p>
          </p:txBody>
        </p:sp>
        <p:sp>
          <p:nvSpPr>
            <p:cNvPr id="585744" name="Line 16"/>
            <p:cNvSpPr>
              <a:spLocks noChangeShapeType="1"/>
            </p:cNvSpPr>
            <p:nvPr/>
          </p:nvSpPr>
          <p:spPr bwMode="auto">
            <a:xfrm flipH="1" flipV="1">
              <a:off x="703" y="2564"/>
              <a:ext cx="101" cy="791"/>
            </a:xfrm>
            <a:prstGeom prst="line">
              <a:avLst/>
            </a:prstGeom>
            <a:noFill/>
            <a:ln w="9525">
              <a:solidFill>
                <a:srgbClr val="66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5745" name="Line 17"/>
            <p:cNvSpPr>
              <a:spLocks noChangeShapeType="1"/>
            </p:cNvSpPr>
            <p:nvPr/>
          </p:nvSpPr>
          <p:spPr bwMode="auto">
            <a:xfrm flipH="1" flipV="1">
              <a:off x="1994" y="2595"/>
              <a:ext cx="1297" cy="760"/>
            </a:xfrm>
            <a:prstGeom prst="line">
              <a:avLst/>
            </a:prstGeom>
            <a:noFill/>
            <a:ln w="9525">
              <a:solidFill>
                <a:srgbClr val="66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85746" name="Group 18"/>
          <p:cNvGrpSpPr>
            <a:grpSpLocks/>
          </p:cNvGrpSpPr>
          <p:nvPr/>
        </p:nvGrpSpPr>
        <p:grpSpPr bwMode="auto">
          <a:xfrm>
            <a:off x="2160588" y="1282700"/>
            <a:ext cx="4424362" cy="2027238"/>
            <a:chOff x="1361" y="736"/>
            <a:chExt cx="2787" cy="1277"/>
          </a:xfrm>
        </p:grpSpPr>
        <p:sp>
          <p:nvSpPr>
            <p:cNvPr id="585747" name="Rectangle 19"/>
            <p:cNvSpPr>
              <a:spLocks noChangeArrowheads="1"/>
            </p:cNvSpPr>
            <p:nvPr/>
          </p:nvSpPr>
          <p:spPr bwMode="auto">
            <a:xfrm>
              <a:off x="1366" y="736"/>
              <a:ext cx="2782" cy="635"/>
            </a:xfrm>
            <a:prstGeom prst="rect">
              <a:avLst/>
            </a:prstGeom>
            <a:noFill/>
            <a:ln w="9525">
              <a:solidFill>
                <a:srgbClr val="6633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marL="231775" indent="-231775" algn="l">
                <a:lnSpc>
                  <a:spcPct val="90000"/>
                </a:lnSpc>
                <a:spcBef>
                  <a:spcPct val="20000"/>
                </a:spcBef>
                <a:buFontTx/>
                <a:buChar char="•"/>
              </a:pPr>
              <a:r>
                <a:rPr lang="en-US" sz="2000" dirty="0">
                  <a:solidFill>
                    <a:srgbClr val="663300"/>
                  </a:solidFill>
                </a:rPr>
                <a:t>2 m diameter</a:t>
              </a:r>
            </a:p>
            <a:p>
              <a:pPr marL="231775" indent="-231775" algn="l">
                <a:lnSpc>
                  <a:spcPct val="90000"/>
                </a:lnSpc>
                <a:spcBef>
                  <a:spcPct val="20000"/>
                </a:spcBef>
                <a:buFontTx/>
                <a:buChar char="•"/>
              </a:pPr>
              <a:r>
                <a:rPr lang="en-US" sz="2000" dirty="0">
                  <a:solidFill>
                    <a:srgbClr val="663300"/>
                  </a:solidFill>
                </a:rPr>
                <a:t>Roughly decay length for 10 GeV </a:t>
              </a:r>
              <a:r>
                <a:rPr lang="en-US" sz="2000" dirty="0">
                  <a:solidFill>
                    <a:srgbClr val="663300"/>
                  </a:solidFill>
                  <a:latin typeface="Symbol" pitchFamily="18" charset="2"/>
                </a:rPr>
                <a:t>p</a:t>
              </a:r>
              <a:r>
                <a:rPr lang="en-US" sz="2000" baseline="30000" dirty="0">
                  <a:solidFill>
                    <a:srgbClr val="663300"/>
                  </a:solidFill>
                </a:rPr>
                <a:t>+</a:t>
              </a:r>
              <a:endParaRPr lang="en-US" sz="2000" dirty="0">
                <a:solidFill>
                  <a:srgbClr val="663300"/>
                </a:solidFill>
              </a:endParaRPr>
            </a:p>
            <a:p>
              <a:pPr marL="231775" indent="-231775" algn="l">
                <a:lnSpc>
                  <a:spcPct val="90000"/>
                </a:lnSpc>
                <a:spcBef>
                  <a:spcPct val="20000"/>
                </a:spcBef>
                <a:buFontTx/>
                <a:buChar char="•"/>
              </a:pPr>
              <a:r>
                <a:rPr lang="en-US" sz="2000" dirty="0" smtClean="0">
                  <a:solidFill>
                    <a:srgbClr val="663300"/>
                  </a:solidFill>
                </a:rPr>
                <a:t>He-filled</a:t>
              </a:r>
              <a:endParaRPr lang="en-US" sz="2000" dirty="0">
                <a:solidFill>
                  <a:srgbClr val="663300"/>
                </a:solidFill>
              </a:endParaRPr>
            </a:p>
          </p:txBody>
        </p:sp>
        <p:sp>
          <p:nvSpPr>
            <p:cNvPr id="585748" name="Line 20"/>
            <p:cNvSpPr>
              <a:spLocks noChangeShapeType="1"/>
            </p:cNvSpPr>
            <p:nvPr/>
          </p:nvSpPr>
          <p:spPr bwMode="auto">
            <a:xfrm>
              <a:off x="1361" y="1367"/>
              <a:ext cx="677" cy="646"/>
            </a:xfrm>
            <a:prstGeom prst="line">
              <a:avLst/>
            </a:prstGeom>
            <a:noFill/>
            <a:ln w="9525">
              <a:solidFill>
                <a:srgbClr val="66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5749" name="Line 21"/>
            <p:cNvSpPr>
              <a:spLocks noChangeShapeType="1"/>
            </p:cNvSpPr>
            <p:nvPr/>
          </p:nvSpPr>
          <p:spPr bwMode="auto">
            <a:xfrm flipH="1">
              <a:off x="3671" y="1367"/>
              <a:ext cx="475" cy="646"/>
            </a:xfrm>
            <a:prstGeom prst="line">
              <a:avLst/>
            </a:prstGeom>
            <a:noFill/>
            <a:ln w="9525">
              <a:solidFill>
                <a:srgbClr val="66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85750" name="Group 22"/>
          <p:cNvGrpSpPr>
            <a:grpSpLocks/>
          </p:cNvGrpSpPr>
          <p:nvPr/>
        </p:nvGrpSpPr>
        <p:grpSpPr bwMode="auto">
          <a:xfrm>
            <a:off x="4883150" y="1092200"/>
            <a:ext cx="3881438" cy="2127250"/>
            <a:chOff x="3076" y="616"/>
            <a:chExt cx="2445" cy="1340"/>
          </a:xfrm>
        </p:grpSpPr>
        <p:sp>
          <p:nvSpPr>
            <p:cNvPr id="585751" name="Rectangle 23"/>
            <p:cNvSpPr>
              <a:spLocks noChangeArrowheads="1"/>
            </p:cNvSpPr>
            <p:nvPr/>
          </p:nvSpPr>
          <p:spPr bwMode="auto">
            <a:xfrm>
              <a:off x="3081" y="616"/>
              <a:ext cx="2440" cy="608"/>
            </a:xfrm>
            <a:prstGeom prst="rect">
              <a:avLst/>
            </a:prstGeom>
            <a:noFill/>
            <a:ln w="9525">
              <a:solidFill>
                <a:srgbClr val="6633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marL="231775" indent="-231775" algn="l">
                <a:lnSpc>
                  <a:spcPct val="90000"/>
                </a:lnSpc>
                <a:spcBef>
                  <a:spcPct val="20000"/>
                </a:spcBef>
                <a:buFontTx/>
                <a:buChar char="•"/>
              </a:pPr>
              <a:r>
                <a:rPr lang="en-US" sz="2000" dirty="0">
                  <a:solidFill>
                    <a:srgbClr val="663300"/>
                  </a:solidFill>
                </a:rPr>
                <a:t>Absorbs </a:t>
              </a:r>
              <a:r>
                <a:rPr lang="en-US" sz="2000" dirty="0" smtClean="0">
                  <a:solidFill>
                    <a:srgbClr val="663300"/>
                  </a:solidFill>
                </a:rPr>
                <a:t>~ 40 % of beam power</a:t>
              </a:r>
              <a:endParaRPr lang="en-US" sz="2000" dirty="0">
                <a:solidFill>
                  <a:srgbClr val="663300"/>
                </a:solidFill>
              </a:endParaRPr>
            </a:p>
            <a:p>
              <a:pPr marL="231775" indent="-231775" algn="l">
                <a:lnSpc>
                  <a:spcPct val="90000"/>
                </a:lnSpc>
                <a:spcBef>
                  <a:spcPct val="20000"/>
                </a:spcBef>
                <a:buFontTx/>
                <a:buChar char="•"/>
              </a:pPr>
              <a:r>
                <a:rPr lang="en-US" sz="2000" dirty="0">
                  <a:solidFill>
                    <a:srgbClr val="663300"/>
                  </a:solidFill>
                </a:rPr>
                <a:t>Allows high-energy muons to penetrate</a:t>
              </a:r>
            </a:p>
          </p:txBody>
        </p:sp>
        <p:sp>
          <p:nvSpPr>
            <p:cNvPr id="585752" name="Line 24"/>
            <p:cNvSpPr>
              <a:spLocks noChangeShapeType="1"/>
            </p:cNvSpPr>
            <p:nvPr/>
          </p:nvSpPr>
          <p:spPr bwMode="auto">
            <a:xfrm>
              <a:off x="3076" y="1424"/>
              <a:ext cx="734" cy="532"/>
            </a:xfrm>
            <a:prstGeom prst="line">
              <a:avLst/>
            </a:prstGeom>
            <a:noFill/>
            <a:ln w="9525">
              <a:solidFill>
                <a:srgbClr val="66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5753" name="Line 25"/>
            <p:cNvSpPr>
              <a:spLocks noChangeShapeType="1"/>
            </p:cNvSpPr>
            <p:nvPr/>
          </p:nvSpPr>
          <p:spPr bwMode="auto">
            <a:xfrm flipH="1">
              <a:off x="4469" y="1424"/>
              <a:ext cx="1050" cy="488"/>
            </a:xfrm>
            <a:prstGeom prst="line">
              <a:avLst/>
            </a:prstGeom>
            <a:noFill/>
            <a:ln w="9525">
              <a:solidFill>
                <a:srgbClr val="66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85754" name="Group 26"/>
          <p:cNvGrpSpPr>
            <a:grpSpLocks/>
          </p:cNvGrpSpPr>
          <p:nvPr/>
        </p:nvGrpSpPr>
        <p:grpSpPr bwMode="auto">
          <a:xfrm>
            <a:off x="5300663" y="4303713"/>
            <a:ext cx="3805237" cy="2259012"/>
            <a:chOff x="3339" y="2639"/>
            <a:chExt cx="2397" cy="1423"/>
          </a:xfrm>
        </p:grpSpPr>
        <p:sp>
          <p:nvSpPr>
            <p:cNvPr id="585755" name="Rectangle 27"/>
            <p:cNvSpPr>
              <a:spLocks noChangeArrowheads="1"/>
            </p:cNvSpPr>
            <p:nvPr/>
          </p:nvSpPr>
          <p:spPr bwMode="auto">
            <a:xfrm>
              <a:off x="3348" y="3610"/>
              <a:ext cx="2383" cy="452"/>
            </a:xfrm>
            <a:prstGeom prst="rect">
              <a:avLst/>
            </a:prstGeom>
            <a:noFill/>
            <a:ln w="9525">
              <a:solidFill>
                <a:srgbClr val="6633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marL="231775" indent="-231775" algn="l">
                <a:lnSpc>
                  <a:spcPct val="90000"/>
                </a:lnSpc>
                <a:spcBef>
                  <a:spcPct val="20000"/>
                </a:spcBef>
                <a:buFontTx/>
                <a:buChar char="•"/>
              </a:pPr>
              <a:r>
                <a:rPr lang="en-US" sz="2000">
                  <a:solidFill>
                    <a:srgbClr val="663300"/>
                  </a:solidFill>
                </a:rPr>
                <a:t>Measure hadron &amp; muon fluxes</a:t>
              </a:r>
            </a:p>
            <a:p>
              <a:pPr marL="231775" indent="-231775" algn="l">
                <a:lnSpc>
                  <a:spcPct val="90000"/>
                </a:lnSpc>
                <a:spcBef>
                  <a:spcPct val="20000"/>
                </a:spcBef>
                <a:buFontTx/>
                <a:buChar char="•"/>
              </a:pPr>
              <a:r>
                <a:rPr lang="en-US" sz="2000">
                  <a:solidFill>
                    <a:srgbClr val="663300"/>
                  </a:solidFill>
                </a:rPr>
                <a:t>Arrays measure distributions</a:t>
              </a:r>
            </a:p>
          </p:txBody>
        </p:sp>
        <p:sp>
          <p:nvSpPr>
            <p:cNvPr id="585756" name="Line 28"/>
            <p:cNvSpPr>
              <a:spLocks noChangeShapeType="1"/>
            </p:cNvSpPr>
            <p:nvPr/>
          </p:nvSpPr>
          <p:spPr bwMode="auto">
            <a:xfrm flipV="1">
              <a:off x="3342" y="2646"/>
              <a:ext cx="291" cy="968"/>
            </a:xfrm>
            <a:prstGeom prst="line">
              <a:avLst/>
            </a:prstGeom>
            <a:noFill/>
            <a:ln w="9525">
              <a:solidFill>
                <a:srgbClr val="66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5757" name="Line 29"/>
            <p:cNvSpPr>
              <a:spLocks noChangeShapeType="1"/>
            </p:cNvSpPr>
            <p:nvPr/>
          </p:nvSpPr>
          <p:spPr bwMode="auto">
            <a:xfrm flipV="1">
              <a:off x="3339" y="2639"/>
              <a:ext cx="573" cy="976"/>
            </a:xfrm>
            <a:prstGeom prst="line">
              <a:avLst/>
            </a:prstGeom>
            <a:noFill/>
            <a:ln w="9525">
              <a:solidFill>
                <a:srgbClr val="66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5758" name="Line 30"/>
            <p:cNvSpPr>
              <a:spLocks noChangeShapeType="1"/>
            </p:cNvSpPr>
            <p:nvPr/>
          </p:nvSpPr>
          <p:spPr bwMode="auto">
            <a:xfrm flipH="1" flipV="1">
              <a:off x="4426" y="2740"/>
              <a:ext cx="1310" cy="874"/>
            </a:xfrm>
            <a:prstGeom prst="line">
              <a:avLst/>
            </a:prstGeom>
            <a:noFill/>
            <a:ln w="9525">
              <a:solidFill>
                <a:srgbClr val="66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5759" name="Line 31"/>
            <p:cNvSpPr>
              <a:spLocks noChangeShapeType="1"/>
            </p:cNvSpPr>
            <p:nvPr/>
          </p:nvSpPr>
          <p:spPr bwMode="auto">
            <a:xfrm flipH="1" flipV="1">
              <a:off x="5350" y="2804"/>
              <a:ext cx="386" cy="804"/>
            </a:xfrm>
            <a:prstGeom prst="line">
              <a:avLst/>
            </a:prstGeom>
            <a:noFill/>
            <a:ln w="9525">
              <a:solidFill>
                <a:srgbClr val="66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54779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573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85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857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857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85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85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585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2"/>
                                      </p:to>
                                    </p:set>
                                    <p:animEffect filter="image" prLst="opacity: 0.12">
                                      <p:cBhvr rctx="IE">
                                        <p:cTn id="27" dur="indefinite"/>
                                        <p:tgtEl>
                                          <p:spTgt spid="585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" dur="indefinite"/>
                                        <p:tgtEl>
                                          <p:spTgt spid="5857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2"/>
                                      </p:to>
                                    </p:set>
                                    <p:animEffect filter="image" prLst="opacity: 0.12">
                                      <p:cBhvr rctx="IE">
                                        <p:cTn id="30" dur="indefinite"/>
                                        <p:tgtEl>
                                          <p:spTgt spid="5857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2" dur="indefinite"/>
                                        <p:tgtEl>
                                          <p:spTgt spid="5857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2"/>
                                      </p:to>
                                    </p:set>
                                    <p:animEffect filter="image" prLst="opacity: 0.12">
                                      <p:cBhvr rctx="IE">
                                        <p:cTn id="33" dur="indefinite"/>
                                        <p:tgtEl>
                                          <p:spTgt spid="5857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5" dur="indefinite"/>
                                        <p:tgtEl>
                                          <p:spTgt spid="585734">
                                            <p:bg/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2"/>
                                      </p:to>
                                    </p:set>
                                    <p:animEffect filter="image" prLst="opacity: 0.12">
                                      <p:cBhvr rctx="IE">
                                        <p:cTn id="36" dur="indefinite"/>
                                        <p:tgtEl>
                                          <p:spTgt spid="58573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8" dur="indefinite"/>
                                        <p:tgtEl>
                                          <p:spTgt spid="5857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2"/>
                                      </p:to>
                                    </p:set>
                                    <p:animEffect filter="image" prLst="opacity: 0.12">
                                      <p:cBhvr rctx="IE">
                                        <p:cTn id="39" dur="indefinite"/>
                                        <p:tgtEl>
                                          <p:spTgt spid="585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85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6" dur="indefinite"/>
                                        <p:tgtEl>
                                          <p:spTgt spid="5857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2"/>
                                      </p:to>
                                    </p:set>
                                    <p:animEffect filter="image" prLst="opacity: 0.12">
                                      <p:cBhvr rctx="IE">
                                        <p:cTn id="47" dur="indefinite"/>
                                        <p:tgtEl>
                                          <p:spTgt spid="585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85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5857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2"/>
                                      </p:to>
                                    </p:set>
                                    <p:animEffect filter="image" prLst="opacity: 0.12">
                                      <p:cBhvr rctx="IE">
                                        <p:cTn id="55" dur="indefinite"/>
                                        <p:tgtEl>
                                          <p:spTgt spid="585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85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2" dur="indefinite"/>
                                        <p:tgtEl>
                                          <p:spTgt spid="58574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2"/>
                                      </p:to>
                                    </p:set>
                                    <p:animEffect filter="image" prLst="opacity: 0.12">
                                      <p:cBhvr rctx="IE">
                                        <p:cTn id="63" dur="indefinite"/>
                                        <p:tgtEl>
                                          <p:spTgt spid="585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85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0" dur="indefinite"/>
                                        <p:tgtEl>
                                          <p:spTgt spid="58575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2"/>
                                      </p:to>
                                    </p:set>
                                    <p:animEffect filter="image" prLst="opacity: 0.12">
                                      <p:cBhvr rctx="IE">
                                        <p:cTn id="71" dur="indefinite"/>
                                        <p:tgtEl>
                                          <p:spTgt spid="585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5734" grpId="0" build="p" animBg="1"/>
      <p:bldP spid="585734" grpId="1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 Proton Beamline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1"/>
            <a:ext cx="4953000" cy="281940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1600" dirty="0" smtClean="0"/>
              <a:t>Primary beamline is in mostly good shape</a:t>
            </a:r>
          </a:p>
          <a:p>
            <a:pPr lvl="1">
              <a:lnSpc>
                <a:spcPct val="120000"/>
              </a:lnSpc>
            </a:pPr>
            <a:r>
              <a:rPr lang="en-US" sz="1400" dirty="0" smtClean="0"/>
              <a:t>Continued maintenance of magnets, instrumentation, and utilities underground</a:t>
            </a:r>
          </a:p>
          <a:p>
            <a:pPr>
              <a:lnSpc>
                <a:spcPct val="120000"/>
              </a:lnSpc>
            </a:pPr>
            <a:r>
              <a:rPr lang="en-US" sz="1600" dirty="0" smtClean="0"/>
              <a:t>Pre-target window did need replacement</a:t>
            </a:r>
          </a:p>
          <a:p>
            <a:pPr lvl="1">
              <a:lnSpc>
                <a:spcPct val="120000"/>
              </a:lnSpc>
            </a:pPr>
            <a:r>
              <a:rPr lang="en-US" sz="1400" dirty="0" smtClean="0"/>
              <a:t>Corrosion around brazing area – hopefully mitigated, but could occur again</a:t>
            </a:r>
          </a:p>
          <a:p>
            <a:pPr lvl="1">
              <a:lnSpc>
                <a:spcPct val="120000"/>
              </a:lnSpc>
            </a:pPr>
            <a:r>
              <a:rPr lang="en-US" sz="1400" dirty="0" smtClean="0"/>
              <a:t>Good procedure now exists for the replacement</a:t>
            </a:r>
          </a:p>
          <a:p>
            <a:pPr>
              <a:lnSpc>
                <a:spcPct val="120000"/>
              </a:lnSpc>
            </a:pPr>
            <a:r>
              <a:rPr lang="en-US" sz="1600" dirty="0" smtClean="0"/>
              <a:t>Higher beam power would likely require replacement of some instrumentation and the beam window</a:t>
            </a:r>
            <a:endParaRPr lang="en-US" sz="1600" dirty="0"/>
          </a:p>
        </p:txBody>
      </p:sp>
      <p:pic>
        <p:nvPicPr>
          <p:cNvPr id="5" name="Picture 3" descr="pretarg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810000"/>
            <a:ext cx="4159250" cy="24542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3482" y="1066800"/>
            <a:ext cx="3767049" cy="504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092197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1"/>
            <a:ext cx="8382000" cy="31242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700 </a:t>
            </a:r>
            <a:r>
              <a:rPr lang="en-US" dirty="0" smtClean="0"/>
              <a:t>kW target will exist from NOvA</a:t>
            </a:r>
          </a:p>
          <a:p>
            <a:pPr lvl="1"/>
            <a:r>
              <a:rPr lang="en-US" dirty="0" smtClean="0"/>
              <a:t>Not suitable for low-energy running</a:t>
            </a:r>
          </a:p>
          <a:p>
            <a:pPr lvl="1"/>
            <a:r>
              <a:rPr lang="en-US" dirty="0" smtClean="0"/>
              <a:t>Will have lifetime of ~ 1 year</a:t>
            </a:r>
          </a:p>
          <a:p>
            <a:r>
              <a:rPr lang="en-US" dirty="0" smtClean="0"/>
              <a:t>LBNE 700 kW low-energy target could be adopted</a:t>
            </a:r>
          </a:p>
          <a:p>
            <a:pPr lvl="1"/>
            <a:r>
              <a:rPr lang="en-US" dirty="0" smtClean="0"/>
              <a:t>Will require additional design and prototyping work if not pursued on LBNE</a:t>
            </a:r>
          </a:p>
          <a:p>
            <a:r>
              <a:rPr lang="en-US" dirty="0" smtClean="0"/>
              <a:t>Concepts exist for higher power targets (up to 2 MW)</a:t>
            </a:r>
          </a:p>
          <a:p>
            <a:pPr lvl="1"/>
            <a:r>
              <a:rPr lang="en-US" dirty="0" smtClean="0"/>
              <a:t>Often need to compromise in yield with a larger spot size and/or wider target</a:t>
            </a:r>
          </a:p>
          <a:p>
            <a:pPr lvl="1"/>
            <a:r>
              <a:rPr lang="en-US" dirty="0" smtClean="0"/>
              <a:t>R&amp;D and design work needed to advance any of these designs</a:t>
            </a:r>
            <a:endParaRPr lang="en-US" dirty="0"/>
          </a:p>
        </p:txBody>
      </p:sp>
      <p:pic>
        <p:nvPicPr>
          <p:cNvPr id="5" name="Picture 5" descr="C:\Documents and Settings\zwaska\My Documents\lbne\targetry\CD1prep\lehman_review_201210\1st-Ti-tube-proto-LEtarg-nocarp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4419600"/>
            <a:ext cx="9128443" cy="17064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241786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4495800" cy="5135563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NuMI horns 1 &amp; 2 for 700 kW will be operating for NOvA</a:t>
            </a:r>
          </a:p>
          <a:p>
            <a:pPr lvl="1"/>
            <a:r>
              <a:rPr lang="en-US" dirty="0" smtClean="0"/>
              <a:t>Expect to last a few years each</a:t>
            </a:r>
          </a:p>
          <a:p>
            <a:r>
              <a:rPr lang="en-US" dirty="0" smtClean="0"/>
              <a:t>Horn 2 is in medium-energy position</a:t>
            </a:r>
          </a:p>
          <a:p>
            <a:pPr lvl="1"/>
            <a:r>
              <a:rPr lang="en-US" dirty="0" smtClean="0"/>
              <a:t>Relocation to the low-energy position is possible, but a big job</a:t>
            </a:r>
          </a:p>
          <a:p>
            <a:r>
              <a:rPr lang="en-US" dirty="0" smtClean="0"/>
              <a:t>Low-energy “nest” exists for a possible 3</a:t>
            </a:r>
            <a:r>
              <a:rPr lang="en-US" baseline="30000" dirty="0" smtClean="0"/>
              <a:t>rd</a:t>
            </a:r>
            <a:r>
              <a:rPr lang="en-US" dirty="0" smtClean="0"/>
              <a:t> horn installation</a:t>
            </a:r>
          </a:p>
          <a:p>
            <a:pPr lvl="1"/>
            <a:r>
              <a:rPr lang="en-US" dirty="0" smtClean="0"/>
              <a:t>Would need study – material interactions may offset any focusing advantage</a:t>
            </a:r>
          </a:p>
          <a:p>
            <a:r>
              <a:rPr lang="en-US" dirty="0" smtClean="0"/>
              <a:t>Horn 1 would require some upgrading of cooling capacity to accommodate a low-energy target position</a:t>
            </a:r>
          </a:p>
          <a:p>
            <a:pPr lvl="1"/>
            <a:r>
              <a:rPr lang="en-US" dirty="0" smtClean="0"/>
              <a:t>Being pursued within LBNE</a:t>
            </a:r>
          </a:p>
          <a:p>
            <a:r>
              <a:rPr lang="en-US" dirty="0" smtClean="0"/>
              <a:t>Horn 1 would require substantial redesign for higher-power operation</a:t>
            </a:r>
            <a:endParaRPr lang="en-US" dirty="0"/>
          </a:p>
        </p:txBody>
      </p:sp>
      <p:pic>
        <p:nvPicPr>
          <p:cNvPr id="6" name="Picture 4" descr="CHIC-at-H2-small"/>
          <p:cNvPicPr>
            <a:picLocks noChangeAspect="1" noChangeArrowheads="1"/>
          </p:cNvPicPr>
          <p:nvPr/>
        </p:nvPicPr>
        <p:blipFill>
          <a:blip r:embed="rId2" cstate="print">
            <a:lum bright="-12000" contrast="24000"/>
          </a:blip>
          <a:srcRect/>
          <a:stretch>
            <a:fillRect/>
          </a:stretch>
        </p:blipFill>
        <p:spPr bwMode="auto">
          <a:xfrm>
            <a:off x="4975752" y="914400"/>
            <a:ext cx="4168248" cy="5038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4053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LBNE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733800" cy="2286001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+mj-lt"/>
              </a:rPr>
              <a:t>“Recent” </a:t>
            </a:r>
            <a:r>
              <a:rPr lang="en-US" dirty="0" smtClean="0">
                <a:latin typeface="+mj-lt"/>
              </a:rPr>
              <a:t>scope changes</a:t>
            </a:r>
          </a:p>
          <a:p>
            <a:r>
              <a:rPr lang="en-US" dirty="0" smtClean="0">
                <a:latin typeface="+mj-lt"/>
              </a:rPr>
              <a:t>Upgrade Issues</a:t>
            </a:r>
            <a:endParaRPr lang="en-US" sz="1600" dirty="0">
              <a:latin typeface="Helvetica" pitchFamily="-105" charset="0"/>
              <a:cs typeface="Helvetica" pitchFamily="-105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6" t="16128" r="7661" b="29570"/>
          <a:stretch/>
        </p:blipFill>
        <p:spPr>
          <a:xfrm>
            <a:off x="4267200" y="1828800"/>
            <a:ext cx="4876800" cy="22640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3" y="4343400"/>
            <a:ext cx="4411844" cy="1981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0" y="4182070"/>
            <a:ext cx="44118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Primar</a:t>
            </a:r>
            <a:r>
              <a:rPr lang="en-US" dirty="0">
                <a:solidFill>
                  <a:srgbClr val="00B050"/>
                </a:solidFill>
              </a:rPr>
              <a:t>y</a:t>
            </a:r>
            <a:r>
              <a:rPr lang="en-US" dirty="0" smtClean="0">
                <a:solidFill>
                  <a:srgbClr val="00B050"/>
                </a:solidFill>
              </a:rPr>
              <a:t> Beamline</a:t>
            </a:r>
            <a:r>
              <a:rPr lang="en-US" dirty="0" smtClean="0"/>
              <a:t>: </a:t>
            </a:r>
            <a:r>
              <a:rPr lang="en-US" dirty="0"/>
              <a:t>t</a:t>
            </a:r>
            <a:r>
              <a:rPr lang="en-US" dirty="0" smtClean="0"/>
              <a:t>ransport  </a:t>
            </a:r>
            <a:r>
              <a:rPr lang="en-US" dirty="0" smtClean="0">
                <a:solidFill>
                  <a:srgbClr val="7030A0"/>
                </a:solidFill>
              </a:rPr>
              <a:t>p</a:t>
            </a:r>
            <a:r>
              <a:rPr lang="en-US" dirty="0" smtClean="0"/>
              <a:t> 60-120 GeV/c.</a:t>
            </a:r>
          </a:p>
          <a:p>
            <a:r>
              <a:rPr lang="en-US" dirty="0" smtClean="0"/>
              <a:t>Beam power of </a:t>
            </a:r>
            <a:r>
              <a:rPr lang="en-US" dirty="0" smtClean="0">
                <a:solidFill>
                  <a:srgbClr val="0070C0"/>
                </a:solidFill>
              </a:rPr>
              <a:t>1.2 </a:t>
            </a:r>
            <a:r>
              <a:rPr lang="en-US" dirty="0">
                <a:solidFill>
                  <a:srgbClr val="0070C0"/>
                </a:solidFill>
              </a:rPr>
              <a:t>M</a:t>
            </a:r>
            <a:r>
              <a:rPr lang="en-US" dirty="0" smtClean="0">
                <a:solidFill>
                  <a:srgbClr val="0070C0"/>
                </a:solidFill>
              </a:rPr>
              <a:t>W</a:t>
            </a:r>
            <a:r>
              <a:rPr lang="en-US" dirty="0" smtClean="0"/>
              <a:t>, allowing for upgradeability  of the facility to </a:t>
            </a:r>
            <a:r>
              <a:rPr lang="en-US" dirty="0" smtClean="0">
                <a:solidFill>
                  <a:srgbClr val="0070C0"/>
                </a:solidFill>
              </a:rPr>
              <a:t>2.3 MW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0" y="5221069"/>
            <a:ext cx="44969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416B8"/>
                </a:solidFill>
              </a:rPr>
              <a:t>Neutrino Beamline</a:t>
            </a:r>
            <a:r>
              <a:rPr lang="en-US" dirty="0" smtClean="0"/>
              <a:t>: wide band, sign selected beam (focusing on E</a:t>
            </a:r>
            <a:r>
              <a:rPr lang="en-US" baseline="-25000" dirty="0" smtClean="0">
                <a:latin typeface="Symbol" panose="05050102010706020507" pitchFamily="18" charset="2"/>
              </a:rPr>
              <a:t>n</a:t>
            </a:r>
            <a:r>
              <a:rPr lang="en-US" dirty="0" smtClean="0"/>
              <a:t> in the </a:t>
            </a:r>
            <a:r>
              <a:rPr lang="en-US" dirty="0" smtClean="0">
                <a:solidFill>
                  <a:srgbClr val="0070C0"/>
                </a:solidFill>
              </a:rPr>
              <a:t>0.5-5 GeV </a:t>
            </a:r>
            <a:r>
              <a:rPr lang="en-US" dirty="0" smtClean="0"/>
              <a:t>range)</a:t>
            </a:r>
          </a:p>
        </p:txBody>
      </p:sp>
    </p:spTree>
    <p:extLst>
      <p:ext uri="{BB962C8B-B14F-4D97-AF65-F5344CB8AC3E}">
        <p14:creationId xmlns:p14="http://schemas.microsoft.com/office/powerpoint/2010/main" val="29010370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 Shield Pile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400" y="990600"/>
            <a:ext cx="5181600" cy="5135563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Will be operating well for 700 kW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Requires air-cooling at present.  Air-handling has been a difficulty in NuMI because of the corrosive, radioactive environment, but it is mostly in-hand now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Much higher beam powers would require water cooling.  It has been investigated, but is expensive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Radionuclide inventory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Tritium and Na-22 are being handled by an extensive system within NuMI.  Challenging, but working well now.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Both will almost be </a:t>
            </a:r>
            <a:r>
              <a:rPr lang="en-US" dirty="0" err="1" smtClean="0"/>
              <a:t>plateauing</a:t>
            </a:r>
            <a:r>
              <a:rPr lang="en-US" dirty="0" smtClean="0"/>
              <a:t> by 2020.</a:t>
            </a:r>
            <a:endParaRPr lang="en-US" dirty="0"/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3386138" cy="5181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71611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Decay Pipe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4267200" cy="5135563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Decay pipe cooling operates very well at 700 kW and could likely accommodate higher-powers with only minor upgrades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Beam absorber can be similarly upgraded</a:t>
            </a:r>
            <a:endParaRPr lang="en-US" dirty="0"/>
          </a:p>
          <a:p>
            <a:pPr lvl="1">
              <a:lnSpc>
                <a:spcPct val="120000"/>
              </a:lnSpc>
            </a:pPr>
            <a:r>
              <a:rPr lang="en-US" dirty="0" smtClean="0"/>
              <a:t>Both are quite difficult to repair if major problems arise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One major issue is the decay pipe window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Possibility of corrosion build-up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Not designed for replacement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Replacement or mitigation would be costly and time-consuming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Replacement would be thicker</a:t>
            </a:r>
          </a:p>
        </p:txBody>
      </p:sp>
      <p:pic>
        <p:nvPicPr>
          <p:cNvPr id="65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36696" y="914400"/>
            <a:ext cx="4707304" cy="52578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952578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4114800" cy="5135563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30000"/>
              </a:lnSpc>
            </a:pPr>
            <a:r>
              <a:rPr lang="en-US" dirty="0" smtClean="0"/>
              <a:t>NOvA hadron monitor is designed for 700 kW</a:t>
            </a:r>
          </a:p>
          <a:p>
            <a:pPr lvl="1">
              <a:lnSpc>
                <a:spcPct val="130000"/>
              </a:lnSpc>
            </a:pPr>
            <a:r>
              <a:rPr lang="en-US" dirty="0" smtClean="0"/>
              <a:t>Likely to require replacement every few years</a:t>
            </a:r>
          </a:p>
          <a:p>
            <a:pPr lvl="1">
              <a:lnSpc>
                <a:spcPct val="130000"/>
              </a:lnSpc>
            </a:pPr>
            <a:r>
              <a:rPr lang="en-US" dirty="0" smtClean="0"/>
              <a:t>Higher-power would require redesign of a difficult system</a:t>
            </a:r>
          </a:p>
          <a:p>
            <a:pPr>
              <a:lnSpc>
                <a:spcPct val="130000"/>
              </a:lnSpc>
            </a:pPr>
            <a:r>
              <a:rPr lang="en-US" dirty="0" smtClean="0"/>
              <a:t>Muon monitor systems are insensitive to beam power</a:t>
            </a:r>
          </a:p>
          <a:p>
            <a:pPr lvl="1">
              <a:lnSpc>
                <a:spcPct val="130000"/>
              </a:lnSpc>
            </a:pPr>
            <a:r>
              <a:rPr lang="en-US" dirty="0" smtClean="0"/>
              <a:t>However, they are ageing and could use replacement at some point</a:t>
            </a:r>
            <a:endParaRPr lang="en-US" dirty="0"/>
          </a:p>
        </p:txBody>
      </p:sp>
      <p:pic>
        <p:nvPicPr>
          <p:cNvPr id="5" name="Picture 38" descr="DSCN3110"/>
          <p:cNvPicPr>
            <a:picLocks noChangeAspect="1" noChangeArrowheads="1"/>
          </p:cNvPicPr>
          <p:nvPr/>
        </p:nvPicPr>
        <p:blipFill>
          <a:blip r:embed="rId2" cstate="print">
            <a:lum bright="12000"/>
          </a:blip>
          <a:srcRect/>
          <a:stretch>
            <a:fillRect/>
          </a:stretch>
        </p:blipFill>
        <p:spPr bwMode="auto">
          <a:xfrm>
            <a:off x="4343400" y="2057400"/>
            <a:ext cx="4800600" cy="31416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894974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04800" y="17813"/>
            <a:ext cx="8610599" cy="8229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Helvetica" pitchFamily="34" charset="0"/>
                <a:ea typeface="+mj-ea"/>
                <a:cs typeface="+mj-cs"/>
              </a:defRPr>
            </a:lvl1pPr>
          </a:lstStyle>
          <a:p>
            <a:r>
              <a:rPr lang="en-US" dirty="0">
                <a:latin typeface="+mj-lt"/>
              </a:rPr>
              <a:t>Proton Improvement Plan-II</a:t>
            </a:r>
            <a:br>
              <a:rPr lang="en-US" dirty="0">
                <a:latin typeface="+mj-lt"/>
              </a:rPr>
            </a:br>
            <a:r>
              <a:rPr lang="en-US" dirty="0">
                <a:latin typeface="+mj-lt"/>
              </a:rPr>
              <a:t>Performance Goals </a:t>
            </a:r>
            <a:endParaRPr lang="en-US" dirty="0" smtClean="0">
              <a:latin typeface="+mj-lt"/>
              <a:cs typeface="Helvetica" pitchFamily="-105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75" y="1090613"/>
            <a:ext cx="6134400" cy="477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00600" y="4264223"/>
            <a:ext cx="771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- </a:t>
            </a:r>
            <a:r>
              <a:rPr lang="en-US" sz="1300" dirty="0" smtClean="0"/>
              <a:t>80 GeV</a:t>
            </a:r>
            <a:endParaRPr lang="en-US" sz="1300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1600200"/>
            <a:ext cx="16433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PIP-II doc: 1232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S. Holmes et al.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34074" y="5562600"/>
            <a:ext cx="1742925" cy="304800"/>
          </a:xfrm>
          <a:prstGeom prst="rect">
            <a:avLst/>
          </a:prstGeom>
          <a:solidFill>
            <a:srgbClr val="FF00FF">
              <a:alpha val="21961"/>
            </a:srgb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6866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609600"/>
            <a:ext cx="85344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Primary beam window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Baffle and target, and their carrier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Horns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Horn power supply (we were using the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NuMI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one)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Horn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tripline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Cooling panels for target chase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Water cooling at the bottom of support modules for target/baffle and horns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Upstream decay pipe window in the Helium filled decay pipe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Raw systems (Target, Horns, Cooling Chase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anels, Absorber, Decay Pipe windows)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Chillers for air handling and RAW Water systems 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Water evaporators 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Hadron Monitor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Additional interlock system in the Absorber Hall (on top of thermocouples) to protect from primary beam accident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Target chase shielding roof thickness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Radioactive air releases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4800" y="17813"/>
            <a:ext cx="8610599" cy="8229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Helvetica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+mn-lt"/>
                <a:cs typeface="Helvetica" pitchFamily="-105" charset="0"/>
              </a:rPr>
              <a:t>What will need to be re-evaluated or replaced at 1.2 </a:t>
            </a:r>
            <a:r>
              <a:rPr lang="en-US" dirty="0" smtClean="0">
                <a:latin typeface="+mn-lt"/>
                <a:cs typeface="Helvetica" pitchFamily="-105" charset="0"/>
              </a:rPr>
              <a:t>MW</a:t>
            </a:r>
            <a:endParaRPr lang="en-US" dirty="0" smtClean="0">
              <a:latin typeface="+mn-lt"/>
              <a:cs typeface="Helvetica" pitchFamily="-105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29200" y="5181600"/>
            <a:ext cx="3873176" cy="830997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C00000"/>
                </a:solidFill>
              </a:rPr>
              <a:t>Preliminary</a:t>
            </a:r>
          </a:p>
          <a:p>
            <a:pPr algn="ctr"/>
            <a:r>
              <a:rPr lang="en-US" sz="2400" dirty="0" smtClean="0">
                <a:solidFill>
                  <a:srgbClr val="0070C0"/>
                </a:solidFill>
              </a:rPr>
              <a:t>Additional $30-35 M in $FY13</a:t>
            </a:r>
            <a:endParaRPr lang="en-US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3983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Straight Arrow Connector 55"/>
          <p:cNvCxnSpPr/>
          <p:nvPr/>
        </p:nvCxnSpPr>
        <p:spPr>
          <a:xfrm>
            <a:off x="5215086" y="2152710"/>
            <a:ext cx="1719114" cy="2884402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1356676" y="1143000"/>
            <a:ext cx="2529524" cy="400110"/>
            <a:chOff x="3120162" y="1143000"/>
            <a:chExt cx="2529524" cy="400110"/>
          </a:xfrm>
        </p:grpSpPr>
        <p:sp>
          <p:nvSpPr>
            <p:cNvPr id="2" name="TextBox 1"/>
            <p:cNvSpPr txBox="1"/>
            <p:nvPr/>
          </p:nvSpPr>
          <p:spPr>
            <a:xfrm>
              <a:off x="3120162" y="1143000"/>
              <a:ext cx="251863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Primary beam window</a:t>
              </a:r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3131048" y="1143000"/>
              <a:ext cx="2518638" cy="400110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521303" y="2514600"/>
            <a:ext cx="830612" cy="400110"/>
            <a:chOff x="1066800" y="2514600"/>
            <a:chExt cx="830612" cy="400110"/>
          </a:xfrm>
        </p:grpSpPr>
        <p:sp>
          <p:nvSpPr>
            <p:cNvPr id="5" name="TextBox 4"/>
            <p:cNvSpPr txBox="1"/>
            <p:nvPr/>
          </p:nvSpPr>
          <p:spPr>
            <a:xfrm>
              <a:off x="1066800" y="2514600"/>
              <a:ext cx="83061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Target</a:t>
              </a:r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066800" y="2514600"/>
              <a:ext cx="825358" cy="40011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524000" y="3657600"/>
            <a:ext cx="904415" cy="400110"/>
            <a:chOff x="1066800" y="2514600"/>
            <a:chExt cx="904415" cy="400110"/>
          </a:xfrm>
        </p:grpSpPr>
        <p:sp>
          <p:nvSpPr>
            <p:cNvPr id="10" name="TextBox 9"/>
            <p:cNvSpPr txBox="1"/>
            <p:nvPr/>
          </p:nvSpPr>
          <p:spPr>
            <a:xfrm>
              <a:off x="1066800" y="2514600"/>
              <a:ext cx="90441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Horn 1</a:t>
              </a:r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066800" y="2514600"/>
              <a:ext cx="827915" cy="36933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Curved Right Arrow 11"/>
          <p:cNvSpPr/>
          <p:nvPr/>
        </p:nvSpPr>
        <p:spPr>
          <a:xfrm>
            <a:off x="838200" y="2699266"/>
            <a:ext cx="457200" cy="1263134"/>
          </a:xfrm>
          <a:prstGeom prst="curvedRightArrow">
            <a:avLst/>
          </a:prstGeom>
          <a:ln>
            <a:solidFill>
              <a:srgbClr val="A61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urved Right Arrow 12"/>
          <p:cNvSpPr/>
          <p:nvPr/>
        </p:nvSpPr>
        <p:spPr>
          <a:xfrm rot="10800000">
            <a:off x="2438400" y="2667000"/>
            <a:ext cx="457200" cy="126313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6636987" y="2514600"/>
            <a:ext cx="1959512" cy="707886"/>
            <a:chOff x="1066799" y="2514600"/>
            <a:chExt cx="1959512" cy="707886"/>
          </a:xfrm>
        </p:grpSpPr>
        <p:sp>
          <p:nvSpPr>
            <p:cNvPr id="19" name="TextBox 18"/>
            <p:cNvSpPr txBox="1"/>
            <p:nvPr/>
          </p:nvSpPr>
          <p:spPr>
            <a:xfrm>
              <a:off x="1066800" y="2514600"/>
              <a:ext cx="195951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Baffle and Target</a:t>
              </a:r>
            </a:p>
            <a:p>
              <a:pPr algn="ctr"/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carrier</a:t>
              </a:r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066799" y="2514600"/>
              <a:ext cx="1959511" cy="70788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524000" y="5010090"/>
            <a:ext cx="904415" cy="400110"/>
            <a:chOff x="1066800" y="2514600"/>
            <a:chExt cx="904415" cy="400110"/>
          </a:xfrm>
        </p:grpSpPr>
        <p:sp>
          <p:nvSpPr>
            <p:cNvPr id="23" name="TextBox 22"/>
            <p:cNvSpPr txBox="1"/>
            <p:nvPr/>
          </p:nvSpPr>
          <p:spPr>
            <a:xfrm>
              <a:off x="1066800" y="2514600"/>
              <a:ext cx="90441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Horn 2</a:t>
              </a:r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066800" y="2514600"/>
              <a:ext cx="827915" cy="36933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ight Arrow 24"/>
          <p:cNvSpPr/>
          <p:nvPr/>
        </p:nvSpPr>
        <p:spPr>
          <a:xfrm rot="5400000">
            <a:off x="1578232" y="4441569"/>
            <a:ext cx="685802" cy="1846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1160919" y="5854244"/>
            <a:ext cx="1630576" cy="707886"/>
            <a:chOff x="1066799" y="2514600"/>
            <a:chExt cx="1630576" cy="707886"/>
          </a:xfrm>
        </p:grpSpPr>
        <p:sp>
          <p:nvSpPr>
            <p:cNvPr id="28" name="TextBox 27"/>
            <p:cNvSpPr txBox="1"/>
            <p:nvPr/>
          </p:nvSpPr>
          <p:spPr>
            <a:xfrm>
              <a:off x="1066800" y="2514600"/>
              <a:ext cx="163057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Horns</a:t>
              </a:r>
            </a:p>
            <a:p>
              <a:pPr algn="ctr"/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Power Supply</a:t>
              </a:r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066799" y="2514600"/>
              <a:ext cx="1630575" cy="70788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4267200" y="3826877"/>
            <a:ext cx="1064716" cy="400110"/>
            <a:chOff x="1066799" y="2514600"/>
            <a:chExt cx="1064716" cy="400110"/>
          </a:xfrm>
        </p:grpSpPr>
        <p:sp>
          <p:nvSpPr>
            <p:cNvPr id="35" name="TextBox 34"/>
            <p:cNvSpPr txBox="1"/>
            <p:nvPr/>
          </p:nvSpPr>
          <p:spPr>
            <a:xfrm>
              <a:off x="1066800" y="2514600"/>
              <a:ext cx="106471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Stripline</a:t>
              </a:r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1066799" y="2514600"/>
              <a:ext cx="1064715" cy="40011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4960127" y="1752600"/>
            <a:ext cx="3498073" cy="400110"/>
          </a:xfrm>
          <a:prstGeom prst="rect">
            <a:avLst/>
          </a:prstGeom>
          <a:noFill/>
          <a:ln w="28575">
            <a:solidFill>
              <a:srgbClr val="4F81BD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 and DS decay pipe windows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98264" y="3429000"/>
            <a:ext cx="241713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6699"/>
                </a:solidFill>
                <a:latin typeface="Bodoni MT Black" panose="02070A03080606020203" pitchFamily="18" charset="0"/>
              </a:rPr>
              <a:t>MARS &amp; ANSYS </a:t>
            </a:r>
          </a:p>
          <a:p>
            <a:pPr algn="ctr"/>
            <a:r>
              <a:rPr lang="en-US" sz="2000" dirty="0" smtClean="0">
                <a:solidFill>
                  <a:srgbClr val="006699"/>
                </a:solidFill>
                <a:latin typeface="Bodoni MT Black" panose="02070A03080606020203" pitchFamily="18" charset="0"/>
              </a:rPr>
              <a:t>SIMULATIONS </a:t>
            </a:r>
          </a:p>
          <a:p>
            <a:pPr algn="ctr"/>
            <a:r>
              <a:rPr lang="en-US" sz="2000" dirty="0" smtClean="0">
                <a:solidFill>
                  <a:srgbClr val="006699"/>
                </a:solidFill>
                <a:latin typeface="Bodoni MT Black" panose="02070A03080606020203" pitchFamily="18" charset="0"/>
              </a:rPr>
              <a:t>NECESSARY</a:t>
            </a:r>
            <a:endParaRPr lang="en-US" sz="2000" dirty="0">
              <a:solidFill>
                <a:srgbClr val="006699"/>
              </a:solidFill>
              <a:latin typeface="Bodoni MT Black" panose="02070A03080606020203" pitchFamily="18" charset="0"/>
            </a:endParaRPr>
          </a:p>
        </p:txBody>
      </p:sp>
      <p:sp>
        <p:nvSpPr>
          <p:cNvPr id="38" name="Curved Right Arrow 37"/>
          <p:cNvSpPr/>
          <p:nvPr/>
        </p:nvSpPr>
        <p:spPr>
          <a:xfrm>
            <a:off x="609600" y="4180890"/>
            <a:ext cx="457200" cy="2092334"/>
          </a:xfrm>
          <a:prstGeom prst="curved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Curved Right Arrow 38"/>
          <p:cNvSpPr/>
          <p:nvPr/>
        </p:nvSpPr>
        <p:spPr>
          <a:xfrm rot="10800000">
            <a:off x="2895601" y="4191000"/>
            <a:ext cx="522514" cy="2092334"/>
          </a:xfrm>
          <a:prstGeom prst="curved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253354" y="3048000"/>
            <a:ext cx="12073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B050"/>
                </a:solidFill>
              </a:rPr>
              <a:t>We are here</a:t>
            </a:r>
          </a:p>
          <a:p>
            <a:r>
              <a:rPr lang="en-US" sz="1600" dirty="0" smtClean="0">
                <a:solidFill>
                  <a:srgbClr val="00B050"/>
                </a:solidFill>
              </a:rPr>
              <a:t>80% Done</a:t>
            </a:r>
            <a:endParaRPr lang="en-US" sz="1600" dirty="0">
              <a:solidFill>
                <a:srgbClr val="00B05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432137" y="221073"/>
            <a:ext cx="6612901" cy="461665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Sequence of work needed for designing for 1.2 MW</a:t>
            </a:r>
            <a:endParaRPr lang="en-US" sz="2400" dirty="0"/>
          </a:p>
        </p:txBody>
      </p:sp>
      <p:sp>
        <p:nvSpPr>
          <p:cNvPr id="42" name="TextBox 41"/>
          <p:cNvSpPr txBox="1"/>
          <p:nvPr/>
        </p:nvSpPr>
        <p:spPr>
          <a:xfrm>
            <a:off x="1380348" y="1752600"/>
            <a:ext cx="3078022" cy="40011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Target chase cooling panels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5708689" y="1123890"/>
            <a:ext cx="1856598" cy="400110"/>
            <a:chOff x="1066800" y="2514600"/>
            <a:chExt cx="1856598" cy="400110"/>
          </a:xfrm>
        </p:grpSpPr>
        <p:sp>
          <p:nvSpPr>
            <p:cNvPr id="45" name="TextBox 44"/>
            <p:cNvSpPr txBox="1"/>
            <p:nvPr/>
          </p:nvSpPr>
          <p:spPr>
            <a:xfrm>
              <a:off x="1066800" y="2514600"/>
              <a:ext cx="185659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Hadron Monitor</a:t>
              </a:r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066800" y="2514600"/>
              <a:ext cx="1856598" cy="40011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3862182" y="6033347"/>
            <a:ext cx="3972498" cy="400110"/>
            <a:chOff x="1066800" y="2514600"/>
            <a:chExt cx="3972498" cy="400110"/>
          </a:xfrm>
        </p:grpSpPr>
        <p:sp>
          <p:nvSpPr>
            <p:cNvPr id="48" name="TextBox 47"/>
            <p:cNvSpPr txBox="1"/>
            <p:nvPr/>
          </p:nvSpPr>
          <p:spPr>
            <a:xfrm>
              <a:off x="1066800" y="2514600"/>
              <a:ext cx="397249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Target chase shielding roof thickness</a:t>
              </a:r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066800" y="2514600"/>
              <a:ext cx="3910218" cy="40011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5698727" y="5037112"/>
            <a:ext cx="1918016" cy="400110"/>
            <a:chOff x="1066800" y="2514600"/>
            <a:chExt cx="4388588" cy="400110"/>
          </a:xfrm>
        </p:grpSpPr>
        <p:sp>
          <p:nvSpPr>
            <p:cNvPr id="51" name="TextBox 50"/>
            <p:cNvSpPr txBox="1"/>
            <p:nvPr/>
          </p:nvSpPr>
          <p:spPr>
            <a:xfrm>
              <a:off x="1066800" y="2514600"/>
              <a:ext cx="43885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RAW systems</a:t>
              </a:r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066800" y="2514600"/>
              <a:ext cx="3910218" cy="40011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2" name="Straight Arrow Connector 31"/>
          <p:cNvCxnSpPr/>
          <p:nvPr/>
        </p:nvCxnSpPr>
        <p:spPr>
          <a:xfrm>
            <a:off x="2438399" y="4533902"/>
            <a:ext cx="3048001" cy="703265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2013466" y="2898670"/>
            <a:ext cx="3472934" cy="211142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3418115" y="2152710"/>
            <a:ext cx="2988153" cy="285738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endCxn id="52" idx="0"/>
          </p:cNvCxnSpPr>
          <p:nvPr/>
        </p:nvCxnSpPr>
        <p:spPr>
          <a:xfrm>
            <a:off x="3917280" y="1323945"/>
            <a:ext cx="2635920" cy="3713167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ight Arrow 20"/>
          <p:cNvSpPr/>
          <p:nvPr/>
        </p:nvSpPr>
        <p:spPr>
          <a:xfrm>
            <a:off x="5334000" y="2558534"/>
            <a:ext cx="1143000" cy="1846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2895600" y="2558534"/>
            <a:ext cx="1219200" cy="1846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Arrow 32"/>
          <p:cNvSpPr/>
          <p:nvPr/>
        </p:nvSpPr>
        <p:spPr>
          <a:xfrm>
            <a:off x="2996485" y="3807767"/>
            <a:ext cx="1143000" cy="2191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4267200" y="2495490"/>
            <a:ext cx="825358" cy="419220"/>
            <a:chOff x="1066800" y="2514600"/>
            <a:chExt cx="825358" cy="400110"/>
          </a:xfrm>
        </p:grpSpPr>
        <p:sp>
          <p:nvSpPr>
            <p:cNvPr id="16" name="TextBox 15"/>
            <p:cNvSpPr txBox="1"/>
            <p:nvPr/>
          </p:nvSpPr>
          <p:spPr>
            <a:xfrm>
              <a:off x="1066800" y="2514600"/>
              <a:ext cx="81964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Baffle</a:t>
              </a:r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066800" y="2514600"/>
              <a:ext cx="825358" cy="40011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0" name="TextBox 59"/>
          <p:cNvSpPr txBox="1"/>
          <p:nvPr/>
        </p:nvSpPr>
        <p:spPr>
          <a:xfrm>
            <a:off x="7848600" y="6050150"/>
            <a:ext cx="686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Done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57341" y="1783378"/>
            <a:ext cx="686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Done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60866" y="6562130"/>
            <a:ext cx="35052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B050"/>
                </a:solidFill>
              </a:rPr>
              <a:t>Will use pre-reconfiguration design</a:t>
            </a:r>
          </a:p>
        </p:txBody>
      </p:sp>
      <p:cxnSp>
        <p:nvCxnSpPr>
          <p:cNvPr id="59" name="Straight Arrow Connector 58"/>
          <p:cNvCxnSpPr/>
          <p:nvPr/>
        </p:nvCxnSpPr>
        <p:spPr>
          <a:xfrm flipV="1">
            <a:off x="839789" y="6340370"/>
            <a:ext cx="371792" cy="341727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08308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1.2 MW Target/Horn Considerations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990600"/>
            <a:ext cx="8534400" cy="20574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When LBNE was reconfigured in 2012, in order to save money we abandoned our LBNE optimized target and horn designs and opted for </a:t>
            </a:r>
            <a:r>
              <a:rPr lang="en-US" dirty="0" err="1" smtClean="0"/>
              <a:t>NuMI</a:t>
            </a:r>
            <a:r>
              <a:rPr lang="en-US" dirty="0" smtClean="0"/>
              <a:t> designs with small modifications. (e.g</a:t>
            </a:r>
            <a:r>
              <a:rPr lang="en-US" dirty="0" smtClean="0"/>
              <a:t>. we </a:t>
            </a:r>
            <a:r>
              <a:rPr lang="en-US" dirty="0" smtClean="0"/>
              <a:t>were able to verify the </a:t>
            </a:r>
            <a:r>
              <a:rPr lang="en-US" dirty="0" err="1" smtClean="0"/>
              <a:t>NuMI</a:t>
            </a:r>
            <a:r>
              <a:rPr lang="en-US" dirty="0" smtClean="0"/>
              <a:t> horns up to 230 kA instead of their 200 kA design value).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6" t="15341" r="12727" b="16112"/>
          <a:stretch/>
        </p:blipFill>
        <p:spPr bwMode="auto">
          <a:xfrm>
            <a:off x="4980647" y="3657600"/>
            <a:ext cx="4151477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239000" y="4343400"/>
            <a:ext cx="999761" cy="292388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sz="1300" dirty="0" smtClean="0"/>
              <a:t>March 2012</a:t>
            </a:r>
            <a:endParaRPr lang="en-US" sz="1300" dirty="0"/>
          </a:p>
        </p:txBody>
      </p:sp>
      <p:sp>
        <p:nvSpPr>
          <p:cNvPr id="10" name="TextBox 9"/>
          <p:cNvSpPr txBox="1"/>
          <p:nvPr/>
        </p:nvSpPr>
        <p:spPr>
          <a:xfrm>
            <a:off x="7239000" y="4648200"/>
            <a:ext cx="1310680" cy="292388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sz="1300" dirty="0" smtClean="0"/>
              <a:t>September 2012</a:t>
            </a:r>
            <a:endParaRPr lang="en-US" sz="1300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8636304"/>
              </p:ext>
            </p:extLst>
          </p:nvPr>
        </p:nvGraphicFramePr>
        <p:xfrm>
          <a:off x="76200" y="3352800"/>
          <a:ext cx="4648200" cy="29836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0216"/>
                <a:gridCol w="1286264"/>
                <a:gridCol w="1931720"/>
              </a:tblGrid>
              <a:tr h="60623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LBNE Sept. 2012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LBNE March 2012</a:t>
                      </a:r>
                      <a:endParaRPr lang="en-US" sz="1600" dirty="0"/>
                    </a:p>
                  </a:txBody>
                  <a:tcPr/>
                </a:tc>
              </a:tr>
              <a:tr h="28196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Beam Power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708 kW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708 kW</a:t>
                      </a:r>
                      <a:endParaRPr lang="en-US" sz="1400" dirty="0"/>
                    </a:p>
                  </a:txBody>
                  <a:tcPr/>
                </a:tc>
              </a:tr>
              <a:tr h="47934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Horn 1 shape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Double Parabolic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Cylindrical/Parabolic</a:t>
                      </a:r>
                      <a:endParaRPr lang="en-US" sz="1400" dirty="0"/>
                    </a:p>
                  </a:txBody>
                  <a:tcPr/>
                </a:tc>
              </a:tr>
              <a:tr h="28196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Horn current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200</a:t>
                      </a:r>
                      <a:r>
                        <a:rPr lang="en-US" sz="1400" baseline="0" dirty="0" smtClean="0"/>
                        <a:t> kA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300 kA</a:t>
                      </a:r>
                      <a:endParaRPr lang="en-US" sz="1400" dirty="0"/>
                    </a:p>
                  </a:txBody>
                  <a:tcPr/>
                </a:tc>
              </a:tr>
              <a:tr h="47934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Target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Modified MINOS (fins)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IHEP cylindrical</a:t>
                      </a:r>
                      <a:endParaRPr lang="en-US" sz="1400" dirty="0"/>
                    </a:p>
                  </a:txBody>
                  <a:tcPr/>
                </a:tc>
              </a:tr>
              <a:tr h="67672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Target “Carrier”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NuMI</a:t>
                      </a:r>
                      <a:r>
                        <a:rPr lang="en-US" sz="1400" dirty="0" smtClean="0"/>
                        <a:t>-style baffle/</a:t>
                      </a:r>
                      <a:r>
                        <a:rPr lang="en-US" sz="1400" baseline="0" dirty="0" smtClean="0"/>
                        <a:t> target carrier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New handler, target attaches to Horn 1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892809" y="2971800"/>
            <a:ext cx="567784" cy="369332"/>
          </a:xfrm>
          <a:prstGeom prst="rect">
            <a:avLst/>
          </a:prstGeom>
          <a:noFill/>
          <a:ln>
            <a:solidFill>
              <a:srgbClr val="FF3399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CD1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31443" y="3011269"/>
            <a:ext cx="4169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~ 25%  less flux on the 2</a:t>
            </a:r>
            <a:r>
              <a:rPr lang="en-US" baseline="30000" dirty="0" smtClean="0">
                <a:solidFill>
                  <a:srgbClr val="00B050"/>
                </a:solidFill>
              </a:rPr>
              <a:t>nd</a:t>
            </a:r>
            <a:r>
              <a:rPr lang="en-US" dirty="0" smtClean="0">
                <a:solidFill>
                  <a:srgbClr val="00B050"/>
                </a:solidFill>
              </a:rPr>
              <a:t> oscillation max.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~ 3% more flux on the 1</a:t>
            </a:r>
            <a:r>
              <a:rPr lang="en-US" baseline="30000" dirty="0" smtClean="0">
                <a:solidFill>
                  <a:srgbClr val="00B050"/>
                </a:solidFill>
              </a:rPr>
              <a:t>st</a:t>
            </a:r>
            <a:r>
              <a:rPr lang="en-US" dirty="0" smtClean="0">
                <a:solidFill>
                  <a:srgbClr val="00B050"/>
                </a:solidFill>
              </a:rPr>
              <a:t> oscillation max.</a:t>
            </a:r>
          </a:p>
        </p:txBody>
      </p:sp>
      <p:sp>
        <p:nvSpPr>
          <p:cNvPr id="2" name="Rectangle 1"/>
          <p:cNvSpPr/>
          <p:nvPr/>
        </p:nvSpPr>
        <p:spPr>
          <a:xfrm>
            <a:off x="1286659" y="6292334"/>
            <a:ext cx="1685141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B050"/>
                </a:solidFill>
              </a:rPr>
              <a:t>Tunable E</a:t>
            </a:r>
            <a:r>
              <a:rPr lang="en-US" sz="1400" baseline="-25000" dirty="0">
                <a:solidFill>
                  <a:srgbClr val="00B050"/>
                </a:solidFill>
                <a:latin typeface="Symbol" pitchFamily="18" charset="2"/>
              </a:rPr>
              <a:t>n</a:t>
            </a:r>
            <a:r>
              <a:rPr lang="en-US" sz="1400" dirty="0">
                <a:solidFill>
                  <a:srgbClr val="00B050"/>
                </a:solidFill>
              </a:rPr>
              <a:t> spectrum</a:t>
            </a:r>
          </a:p>
        </p:txBody>
      </p:sp>
    </p:spTree>
    <p:extLst>
      <p:ext uri="{BB962C8B-B14F-4D97-AF65-F5344CB8AC3E}">
        <p14:creationId xmlns:p14="http://schemas.microsoft.com/office/powerpoint/2010/main" val="31014755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1.2 MW Target/Horn Considerations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143000"/>
            <a:ext cx="8686800" cy="5105400"/>
          </a:xfrm>
        </p:spPr>
        <p:txBody>
          <a:bodyPr>
            <a:normAutofit fontScale="85000" lnSpcReduction="10000"/>
          </a:bodyPr>
          <a:lstStyle/>
          <a:p>
            <a:r>
              <a:rPr lang="en-US" sz="2800" dirty="0" smtClean="0"/>
              <a:t>Our current plan is to check if modest modifications to the CD-1 (</a:t>
            </a:r>
            <a:r>
              <a:rPr lang="en-US" sz="2800" dirty="0" err="1" smtClean="0"/>
              <a:t>NuMI</a:t>
            </a:r>
            <a:r>
              <a:rPr lang="en-US" sz="2800" dirty="0" smtClean="0"/>
              <a:t>-like) designs can get us to 1.2 MW, </a:t>
            </a:r>
            <a:endParaRPr lang="en-US" sz="2800" dirty="0" smtClean="0"/>
          </a:p>
          <a:p>
            <a:pPr lvl="1"/>
            <a:r>
              <a:rPr lang="en-US" sz="2400" dirty="0" smtClean="0"/>
              <a:t>M</a:t>
            </a:r>
            <a:r>
              <a:rPr lang="en-US" sz="2400" dirty="0" smtClean="0"/>
              <a:t>inimize </a:t>
            </a:r>
            <a:r>
              <a:rPr lang="en-US" sz="2400" dirty="0" smtClean="0"/>
              <a:t>the redesign effort and the increase in cost.(Targets and horns are consumables</a:t>
            </a:r>
            <a:r>
              <a:rPr lang="en-US" sz="2400" dirty="0" smtClean="0"/>
              <a:t>).</a:t>
            </a:r>
          </a:p>
          <a:p>
            <a:endParaRPr lang="en-US" sz="2800" dirty="0" smtClean="0"/>
          </a:p>
          <a:p>
            <a:r>
              <a:rPr lang="en-US" sz="2800" dirty="0" smtClean="0"/>
              <a:t>As a first attempt reduce stress by increasing beam spot size. Use </a:t>
            </a:r>
            <a:r>
              <a:rPr lang="en-US" sz="2800" dirty="0" err="1"/>
              <a:t>NuMI</a:t>
            </a:r>
            <a:r>
              <a:rPr lang="en-US" sz="2800" dirty="0"/>
              <a:t> target as a base but </a:t>
            </a:r>
            <a:r>
              <a:rPr lang="en-US" sz="2800" dirty="0" smtClean="0"/>
              <a:t>increase </a:t>
            </a:r>
            <a:r>
              <a:rPr lang="en-US" sz="2800" dirty="0"/>
              <a:t>the fin width to 10mm and beam </a:t>
            </a:r>
            <a:r>
              <a:rPr lang="en-US" sz="2800" dirty="0" err="1"/>
              <a:t>sigmas</a:t>
            </a:r>
            <a:r>
              <a:rPr lang="en-US" sz="2800" dirty="0"/>
              <a:t> to 1.7mm</a:t>
            </a:r>
            <a:r>
              <a:rPr lang="en-US" sz="2800" dirty="0" smtClean="0"/>
              <a:t>.</a:t>
            </a:r>
          </a:p>
          <a:p>
            <a:pPr lvl="1"/>
            <a:r>
              <a:rPr lang="en-US" sz="2400" dirty="0" smtClean="0"/>
              <a:t>Minor loss of neutrino efficiency</a:t>
            </a:r>
          </a:p>
          <a:p>
            <a:pPr lvl="1"/>
            <a:r>
              <a:rPr lang="en-US" sz="2400" dirty="0" smtClean="0"/>
              <a:t>Increased heating in target and horn</a:t>
            </a:r>
            <a:endParaRPr lang="en-US" sz="2400" dirty="0" smtClean="0"/>
          </a:p>
          <a:p>
            <a:endParaRPr lang="en-US" sz="2800" dirty="0"/>
          </a:p>
          <a:p>
            <a:r>
              <a:rPr lang="en-US" sz="2800" dirty="0" smtClean="0"/>
              <a:t>For the horns try to reduce the joule heating to make room for more beam heating (shorter pulse – cannot use the </a:t>
            </a:r>
            <a:r>
              <a:rPr lang="en-US" sz="2800" dirty="0" err="1" smtClean="0"/>
              <a:t>NuMI</a:t>
            </a:r>
            <a:r>
              <a:rPr lang="en-US" sz="2800" dirty="0" smtClean="0"/>
              <a:t> power supply</a:t>
            </a:r>
            <a:r>
              <a:rPr lang="en-US" sz="2800" dirty="0" smtClean="0"/>
              <a:t>).</a:t>
            </a:r>
          </a:p>
          <a:p>
            <a:pPr lvl="1"/>
            <a:r>
              <a:rPr lang="en-US" sz="2400" dirty="0" smtClean="0"/>
              <a:t>New supply implements some design innovations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9993287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228600" y="45720"/>
            <a:ext cx="8686800" cy="822960"/>
          </a:xfrm>
        </p:spPr>
        <p:txBody>
          <a:bodyPr/>
          <a:lstStyle/>
          <a:p>
            <a:r>
              <a:rPr lang="en-US" dirty="0" smtClean="0"/>
              <a:t>Preliminary target design for 1.2 MW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1"/>
            <a:ext cx="4554839" cy="3496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44803" y="2929748"/>
            <a:ext cx="5116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mm</a:t>
            </a:r>
            <a:endParaRPr lang="en-US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4554839" y="990601"/>
            <a:ext cx="458916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smtClean="0">
                <a:solidFill>
                  <a:srgbClr val="C00000"/>
                </a:solidFill>
              </a:rPr>
              <a:t>We are simulating this target design and the </a:t>
            </a:r>
            <a:r>
              <a:rPr lang="en-US" sz="1700" dirty="0" err="1" smtClean="0">
                <a:solidFill>
                  <a:srgbClr val="C00000"/>
                </a:solidFill>
              </a:rPr>
              <a:t>NuMI</a:t>
            </a:r>
            <a:r>
              <a:rPr lang="en-US" sz="1700" dirty="0" smtClean="0">
                <a:solidFill>
                  <a:srgbClr val="C00000"/>
                </a:solidFill>
              </a:rPr>
              <a:t> horns with MARS and GEANT. It will take a couple more iterations but we see no show stoppers for this design to work. </a:t>
            </a:r>
            <a:endParaRPr lang="en-US" sz="1700" dirty="0">
              <a:solidFill>
                <a:srgbClr val="C00000"/>
              </a:solidFill>
            </a:endParaRPr>
          </a:p>
        </p:txBody>
      </p:sp>
      <p:pic>
        <p:nvPicPr>
          <p:cNvPr id="9" name="Picture 5" descr="C:\Documents and Settings\zwaska\My Documents\lbne\targetry\CD1prep\lehman_review_201210\1st-Ti-tube-proto-LEtarg-nocarpe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625" y="5024277"/>
            <a:ext cx="4917900" cy="9193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20707" y="4659868"/>
            <a:ext cx="3725956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47 graphite segments, each 2 cm long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2226" y="2021068"/>
            <a:ext cx="2986522" cy="224613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195" y="4267200"/>
            <a:ext cx="3444805" cy="2590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67200" y="2553954"/>
            <a:ext cx="1890261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Graphite fin stress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047096" y="5464357"/>
            <a:ext cx="1745414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Water line stress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46259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1" y="152400"/>
            <a:ext cx="8839198" cy="792163"/>
          </a:xfrm>
        </p:spPr>
        <p:txBody>
          <a:bodyPr/>
          <a:lstStyle/>
          <a:p>
            <a:r>
              <a:rPr lang="en-US" dirty="0"/>
              <a:t>Preliminary target design for 1.2 MW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813" y="1664732"/>
            <a:ext cx="8635041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276600" y="1295400"/>
            <a:ext cx="30326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416B8"/>
                </a:solidFill>
              </a:rPr>
              <a:t>Target critical safety factors</a:t>
            </a:r>
            <a:endParaRPr lang="en-US" sz="2000" dirty="0">
              <a:solidFill>
                <a:srgbClr val="C416B8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1" y="4286491"/>
            <a:ext cx="403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Target is a system that needs R&amp;D in addition to engineering development in order to improve its lifetime and increase operational efficiency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2" name="Content Placeholder 7"/>
          <p:cNvSpPr>
            <a:spLocks noGrp="1"/>
          </p:cNvSpPr>
          <p:nvPr>
            <p:ph sz="half" idx="4294967295"/>
          </p:nvPr>
        </p:nvSpPr>
        <p:spPr>
          <a:xfrm>
            <a:off x="4193768" y="3858228"/>
            <a:ext cx="4874032" cy="223777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1600" dirty="0" smtClean="0"/>
              <a:t>Expect to change graphite target ~2-3 a year for 1.2 </a:t>
            </a:r>
            <a:r>
              <a:rPr lang="en-US" sz="1600" dirty="0"/>
              <a:t>M</a:t>
            </a:r>
            <a:r>
              <a:rPr lang="en-US" sz="1600" dirty="0" smtClean="0"/>
              <a:t>W operation</a:t>
            </a:r>
          </a:p>
          <a:p>
            <a:pPr lvl="1"/>
            <a:r>
              <a:rPr lang="en-US" sz="1600" dirty="0" smtClean="0"/>
              <a:t>Limited lifetime due to radiation damage of graphite</a:t>
            </a:r>
          </a:p>
          <a:p>
            <a:r>
              <a:rPr lang="en-US" sz="1600" dirty="0" smtClean="0"/>
              <a:t>Option remains for Be as target material pending validation. </a:t>
            </a:r>
          </a:p>
          <a:p>
            <a:pPr lvl="1"/>
            <a:r>
              <a:rPr lang="en-US" sz="1600" dirty="0" smtClean="0"/>
              <a:t>Radiation damage a factor of 10 less than graphite (subject of R&amp;D)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2667000" y="3200400"/>
            <a:ext cx="3989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Water hammer effect still to be analyzed</a:t>
            </a:r>
            <a:endParaRPr lang="en-US" dirty="0">
              <a:solidFill>
                <a:srgbClr val="00B05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886201" y="4572000"/>
            <a:ext cx="609600" cy="0"/>
          </a:xfrm>
          <a:prstGeom prst="straightConnector1">
            <a:avLst/>
          </a:prstGeom>
          <a:ln w="127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5611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21318</TotalTime>
  <Words>1760</Words>
  <Application>Microsoft Office PowerPoint</Application>
  <PresentationFormat>On-screen Show (4:3)</PresentationFormat>
  <Paragraphs>261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Default Design</vt:lpstr>
      <vt:lpstr>Neutrino Beamline Scaling  Robert Zwaska Fermilab  June 4, 2014 PIP-II Collaboration Meeting</vt:lpstr>
      <vt:lpstr>LBNE</vt:lpstr>
      <vt:lpstr>PowerPoint Presentation</vt:lpstr>
      <vt:lpstr>PowerPoint Presentation</vt:lpstr>
      <vt:lpstr>PowerPoint Presentation</vt:lpstr>
      <vt:lpstr>1.2 MW Target/Horn Considerations</vt:lpstr>
      <vt:lpstr>1.2 MW Target/Horn Considerations</vt:lpstr>
      <vt:lpstr>Preliminary target design for 1.2 MW</vt:lpstr>
      <vt:lpstr>Preliminary target design for 1.2 MW</vt:lpstr>
      <vt:lpstr>Horn Operation at 1.2MW</vt:lpstr>
      <vt:lpstr>Lower Beam Energy</vt:lpstr>
      <vt:lpstr>PowerPoint Presentation</vt:lpstr>
      <vt:lpstr>NuMI High-Power Studies</vt:lpstr>
      <vt:lpstr>Summary</vt:lpstr>
      <vt:lpstr>Neutrino Beamline Scaling  Robert Zwaska Fermilab  June 4, 2014 PIP-II Collaboration Meeting</vt:lpstr>
      <vt:lpstr>The NuMI Beam “Neutrinos at the Main Injector”</vt:lpstr>
      <vt:lpstr>Primary Proton Beamline</vt:lpstr>
      <vt:lpstr>Targets</vt:lpstr>
      <vt:lpstr>Horns</vt:lpstr>
      <vt:lpstr>Target Shield Pile</vt:lpstr>
      <vt:lpstr>Decay Pipe</vt:lpstr>
      <vt:lpstr>Instrumentation</vt:lpstr>
    </vt:vector>
  </TitlesOfParts>
  <Company>University of Texas at Austin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Booster</dc:title>
  <dc:creator>Robert Zwaska</dc:creator>
  <cp:lastModifiedBy>Bob Zwaska x6842 14373N</cp:lastModifiedBy>
  <cp:revision>195</cp:revision>
  <dcterms:created xsi:type="dcterms:W3CDTF">2003-10-22T19:48:10Z</dcterms:created>
  <dcterms:modified xsi:type="dcterms:W3CDTF">2014-06-04T11:40:58Z</dcterms:modified>
</cp:coreProperties>
</file>