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  <p:sldMasterId id="2147483663" r:id="rId2"/>
    <p:sldMasterId id="2147483675" r:id="rId3"/>
    <p:sldMasterId id="2147483687" r:id="rId4"/>
  </p:sldMasterIdLst>
  <p:notesMasterIdLst>
    <p:notesMasterId r:id="rId43"/>
  </p:notesMasterIdLst>
  <p:handoutMasterIdLst>
    <p:handoutMasterId r:id="rId44"/>
  </p:handoutMasterIdLst>
  <p:sldIdLst>
    <p:sldId id="259" r:id="rId5"/>
    <p:sldId id="336" r:id="rId6"/>
    <p:sldId id="495" r:id="rId7"/>
    <p:sldId id="454" r:id="rId8"/>
    <p:sldId id="446" r:id="rId9"/>
    <p:sldId id="496" r:id="rId10"/>
    <p:sldId id="500" r:id="rId11"/>
    <p:sldId id="497" r:id="rId12"/>
    <p:sldId id="482" r:id="rId13"/>
    <p:sldId id="456" r:id="rId14"/>
    <p:sldId id="457" r:id="rId15"/>
    <p:sldId id="447" r:id="rId16"/>
    <p:sldId id="448" r:id="rId17"/>
    <p:sldId id="503" r:id="rId18"/>
    <p:sldId id="499" r:id="rId19"/>
    <p:sldId id="502" r:id="rId20"/>
    <p:sldId id="505" r:id="rId21"/>
    <p:sldId id="509" r:id="rId22"/>
    <p:sldId id="506" r:id="rId23"/>
    <p:sldId id="510" r:id="rId24"/>
    <p:sldId id="511" r:id="rId25"/>
    <p:sldId id="443" r:id="rId26"/>
    <p:sldId id="361" r:id="rId27"/>
    <p:sldId id="461" r:id="rId28"/>
    <p:sldId id="462" r:id="rId29"/>
    <p:sldId id="488" r:id="rId30"/>
    <p:sldId id="508" r:id="rId31"/>
    <p:sldId id="494" r:id="rId32"/>
    <p:sldId id="464" r:id="rId33"/>
    <p:sldId id="465" r:id="rId34"/>
    <p:sldId id="466" r:id="rId35"/>
    <p:sldId id="468" r:id="rId36"/>
    <p:sldId id="469" r:id="rId37"/>
    <p:sldId id="470" r:id="rId38"/>
    <p:sldId id="471" r:id="rId39"/>
    <p:sldId id="376" r:id="rId40"/>
    <p:sldId id="512" r:id="rId41"/>
    <p:sldId id="51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3101C"/>
    <a:srgbClr val="181818"/>
    <a:srgbClr val="2ECFD1"/>
    <a:srgbClr val="B139FF"/>
    <a:srgbClr val="1C1C1C"/>
    <a:srgbClr val="0EA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288" y="-560"/>
      </p:cViewPr>
      <p:guideLst>
        <p:guide orient="horz" pos="22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image" Target="../media/image72.png"/><Relationship Id="rId2" Type="http://schemas.openxmlformats.org/officeDocument/2006/relationships/image" Target="../media/image7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image" Target="../media/image72.png"/><Relationship Id="rId2" Type="http://schemas.openxmlformats.org/officeDocument/2006/relationships/image" Target="../media/image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2FC22D-7AE3-814C-9115-F7B785D5B874}" type="doc">
      <dgm:prSet loTypeId="urn:microsoft.com/office/officeart/2005/8/layout/bList2" loCatId="" qsTypeId="urn:microsoft.com/office/officeart/2005/8/quickstyle/simple4" qsCatId="simple" csTypeId="urn:microsoft.com/office/officeart/2005/8/colors/accent1_2" csCatId="accent1" phldr="1"/>
      <dgm:spPr/>
    </dgm:pt>
    <dgm:pt modelId="{7D685305-0F19-5A49-8DDF-2EC8987A0567}">
      <dgm:prSet phldrT="[Text]"/>
      <dgm:spPr/>
      <dgm:t>
        <a:bodyPr/>
        <a:lstStyle/>
        <a:p>
          <a:r>
            <a:rPr lang="en-US" dirty="0" smtClean="0"/>
            <a:t>Muon Ionization </a:t>
          </a:r>
          <a:br>
            <a:rPr lang="en-US" dirty="0" smtClean="0"/>
          </a:br>
          <a:r>
            <a:rPr lang="en-US" dirty="0" smtClean="0"/>
            <a:t>6-Dimensional Cooling Channel</a:t>
          </a:r>
          <a:endParaRPr lang="en-US" dirty="0"/>
        </a:p>
      </dgm:t>
    </dgm:pt>
    <dgm:pt modelId="{B07F8E7C-B3BD-C24E-ADE4-EAF7B2B0DE0D}" type="parTrans" cxnId="{E935183D-9E28-3F43-860E-16A2C4270BEE}">
      <dgm:prSet/>
      <dgm:spPr/>
      <dgm:t>
        <a:bodyPr/>
        <a:lstStyle/>
        <a:p>
          <a:endParaRPr lang="en-US"/>
        </a:p>
      </dgm:t>
    </dgm:pt>
    <dgm:pt modelId="{ACF19BB7-BA56-3C4D-B56E-CBE964FDA4DD}" type="sibTrans" cxnId="{E935183D-9E28-3F43-860E-16A2C4270BEE}">
      <dgm:prSet/>
      <dgm:spPr/>
      <dgm:t>
        <a:bodyPr/>
        <a:lstStyle/>
        <a:p>
          <a:endParaRPr lang="en-US"/>
        </a:p>
      </dgm:t>
    </dgm:pt>
    <dgm:pt modelId="{ACDDD841-B0BB-CB40-91EC-13F497269057}">
      <dgm:prSet phldrT="[Text]"/>
      <dgm:spPr/>
      <dgm:t>
        <a:bodyPr/>
        <a:lstStyle/>
        <a:p>
          <a:r>
            <a:rPr lang="en-US" dirty="0" smtClean="0"/>
            <a:t>Acceleration to the TeV Energy Scale for Muon Colliders </a:t>
          </a:r>
          <a:endParaRPr lang="en-US" dirty="0"/>
        </a:p>
      </dgm:t>
    </dgm:pt>
    <dgm:pt modelId="{7EF1EA40-B2F4-B74F-A2C8-26F13D9E6BB1}" type="parTrans" cxnId="{36DF3276-4620-424E-BB7D-2AC3C8A4233B}">
      <dgm:prSet/>
      <dgm:spPr/>
      <dgm:t>
        <a:bodyPr/>
        <a:lstStyle/>
        <a:p>
          <a:endParaRPr lang="en-US"/>
        </a:p>
      </dgm:t>
    </dgm:pt>
    <dgm:pt modelId="{FEBBFF64-F633-B749-8642-BCB29790D6A6}" type="sibTrans" cxnId="{36DF3276-4620-424E-BB7D-2AC3C8A4233B}">
      <dgm:prSet/>
      <dgm:spPr/>
      <dgm:t>
        <a:bodyPr/>
        <a:lstStyle/>
        <a:p>
          <a:endParaRPr lang="en-US"/>
        </a:p>
      </dgm:t>
    </dgm:pt>
    <dgm:pt modelId="{9AD35DF3-1569-574C-8BCA-0CD43497B66D}">
      <dgm:prSet phldrT="[Text]"/>
      <dgm:spPr/>
      <dgm:t>
        <a:bodyPr/>
        <a:lstStyle/>
        <a:p>
          <a:r>
            <a:rPr lang="en-US" dirty="0" smtClean="0"/>
            <a:t>Muon Collider Magnet Needs</a:t>
          </a:r>
          <a:endParaRPr lang="en-US" dirty="0"/>
        </a:p>
      </dgm:t>
    </dgm:pt>
    <dgm:pt modelId="{22C730AF-D184-174D-8A8E-7ACBAE0FE191}" type="parTrans" cxnId="{8C71693E-4A19-0E4C-9C5B-164A1D6A812E}">
      <dgm:prSet/>
      <dgm:spPr/>
      <dgm:t>
        <a:bodyPr/>
        <a:lstStyle/>
        <a:p>
          <a:endParaRPr lang="en-US"/>
        </a:p>
      </dgm:t>
    </dgm:pt>
    <dgm:pt modelId="{8C4BF6FD-3F8C-E445-85D9-0014BA1BB1C3}" type="sibTrans" cxnId="{8C71693E-4A19-0E4C-9C5B-164A1D6A812E}">
      <dgm:prSet/>
      <dgm:spPr/>
      <dgm:t>
        <a:bodyPr/>
        <a:lstStyle/>
        <a:p>
          <a:endParaRPr lang="en-US"/>
        </a:p>
      </dgm:t>
    </dgm:pt>
    <dgm:pt modelId="{7D79BC84-9B77-0F4C-B244-F5C317C31621}">
      <dgm:prSet phldrT="[Text]"/>
      <dgm:spPr/>
      <dgm:t>
        <a:bodyPr/>
        <a:lstStyle/>
        <a:p>
          <a:r>
            <a:rPr lang="en-US" dirty="0" smtClean="0"/>
            <a:t>Muon Ionization Final Cooling Channel</a:t>
          </a:r>
          <a:endParaRPr lang="en-US" dirty="0"/>
        </a:p>
      </dgm:t>
    </dgm:pt>
    <dgm:pt modelId="{D5FF83F7-F793-D340-911C-BC43AB2D9768}" type="parTrans" cxnId="{D24DA5DA-701F-5649-99E8-04F6170593A4}">
      <dgm:prSet/>
      <dgm:spPr/>
      <dgm:t>
        <a:bodyPr/>
        <a:lstStyle/>
        <a:p>
          <a:endParaRPr lang="en-US"/>
        </a:p>
      </dgm:t>
    </dgm:pt>
    <dgm:pt modelId="{BA48819D-F30A-1042-BF19-D158A73DAAF4}" type="sibTrans" cxnId="{D24DA5DA-701F-5649-99E8-04F6170593A4}">
      <dgm:prSet/>
      <dgm:spPr/>
      <dgm:t>
        <a:bodyPr/>
        <a:lstStyle/>
        <a:p>
          <a:endParaRPr lang="en-US"/>
        </a:p>
      </dgm:t>
    </dgm:pt>
    <dgm:pt modelId="{5C93551D-78C8-4E43-A56E-688764AC8822}">
      <dgm:prSet phldrT="[Text]"/>
      <dgm:spPr/>
      <dgm:t>
        <a:bodyPr/>
        <a:lstStyle/>
        <a:p>
          <a:r>
            <a:rPr lang="en-US" dirty="0" smtClean="0"/>
            <a:t>HTS Magnet Development</a:t>
          </a:r>
        </a:p>
      </dgm:t>
    </dgm:pt>
    <dgm:pt modelId="{DD5BEC56-BA14-2246-A68C-5A41BF120BD0}" type="parTrans" cxnId="{D778A92A-9E4D-D641-9465-D34078DFE38D}">
      <dgm:prSet/>
      <dgm:spPr/>
      <dgm:t>
        <a:bodyPr/>
        <a:lstStyle/>
        <a:p>
          <a:endParaRPr lang="en-US"/>
        </a:p>
      </dgm:t>
    </dgm:pt>
    <dgm:pt modelId="{23F66417-77EF-9644-BD4C-EF15B8B1932C}" type="sibTrans" cxnId="{D778A92A-9E4D-D641-9465-D34078DFE38D}">
      <dgm:prSet/>
      <dgm:spPr/>
      <dgm:t>
        <a:bodyPr/>
        <a:lstStyle/>
        <a:p>
          <a:endParaRPr lang="en-US"/>
        </a:p>
      </dgm:t>
    </dgm:pt>
    <dgm:pt modelId="{9E79510F-F43F-AB4B-B8B1-A6AFF3E6829A}">
      <dgm:prSet phldrT="[Text]"/>
      <dgm:spPr/>
      <dgm:t>
        <a:bodyPr/>
        <a:lstStyle/>
        <a:p>
          <a:r>
            <a:rPr lang="en-US" dirty="0" smtClean="0"/>
            <a:t>Capture Solenoid for Simultaneous mu+ &amp; mu- Beams</a:t>
          </a:r>
          <a:endParaRPr lang="en-US" dirty="0"/>
        </a:p>
      </dgm:t>
    </dgm:pt>
    <dgm:pt modelId="{BFC24F36-0BC0-B743-8C33-0C256DECCC5C}" type="parTrans" cxnId="{2A101F75-A4EF-EA44-82ED-45E507D2860C}">
      <dgm:prSet/>
      <dgm:spPr/>
      <dgm:t>
        <a:bodyPr/>
        <a:lstStyle/>
        <a:p>
          <a:endParaRPr lang="en-US"/>
        </a:p>
      </dgm:t>
    </dgm:pt>
    <dgm:pt modelId="{F0DEB29B-93B1-BE49-A6C1-8E00EA4EF622}" type="sibTrans" cxnId="{2A101F75-A4EF-EA44-82ED-45E507D2860C}">
      <dgm:prSet/>
      <dgm:spPr/>
      <dgm:t>
        <a:bodyPr/>
        <a:lstStyle/>
        <a:p>
          <a:endParaRPr lang="en-US"/>
        </a:p>
      </dgm:t>
    </dgm:pt>
    <dgm:pt modelId="{37361077-AD2A-7046-869A-539CE847ED30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High field (15-20T)</a:t>
          </a:r>
          <a:endParaRPr lang="en-US" sz="1400" dirty="0">
            <a:solidFill>
              <a:srgbClr val="FF0000"/>
            </a:solidFill>
          </a:endParaRPr>
        </a:p>
      </dgm:t>
    </dgm:pt>
    <dgm:pt modelId="{3D8158A2-D323-7540-AFF3-43E73840F272}" type="parTrans" cxnId="{10AB2E92-B8F0-9C44-B3FE-9B565C3EB6E0}">
      <dgm:prSet/>
      <dgm:spPr/>
      <dgm:t>
        <a:bodyPr/>
        <a:lstStyle/>
        <a:p>
          <a:endParaRPr lang="en-US"/>
        </a:p>
      </dgm:t>
    </dgm:pt>
    <dgm:pt modelId="{C53D4960-260F-1B49-AE40-D8A2F66DCAE8}" type="sibTrans" cxnId="{10AB2E92-B8F0-9C44-B3FE-9B565C3EB6E0}">
      <dgm:prSet/>
      <dgm:spPr/>
      <dgm:t>
        <a:bodyPr/>
        <a:lstStyle/>
        <a:p>
          <a:endParaRPr lang="en-US"/>
        </a:p>
      </dgm:t>
    </dgm:pt>
    <dgm:pt modelId="{AF053E16-16CD-B844-AFEA-D5786117650D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Large bore (meter-scale)</a:t>
          </a:r>
          <a:endParaRPr lang="en-US" sz="1400" dirty="0">
            <a:solidFill>
              <a:srgbClr val="FF0000"/>
            </a:solidFill>
          </a:endParaRPr>
        </a:p>
      </dgm:t>
    </dgm:pt>
    <dgm:pt modelId="{45C70C33-C6BB-694C-A853-FA9597224CEF}" type="parTrans" cxnId="{E885B08A-2B99-034D-9A95-DEEC42125FC7}">
      <dgm:prSet/>
      <dgm:spPr/>
      <dgm:t>
        <a:bodyPr/>
        <a:lstStyle/>
        <a:p>
          <a:endParaRPr lang="en-US"/>
        </a:p>
      </dgm:t>
    </dgm:pt>
    <dgm:pt modelId="{15ABCE6A-8FE2-3445-AFEB-1943F6CD8809}" type="sibTrans" cxnId="{E885B08A-2B99-034D-9A95-DEEC42125FC7}">
      <dgm:prSet/>
      <dgm:spPr/>
      <dgm:t>
        <a:bodyPr/>
        <a:lstStyle/>
        <a:p>
          <a:endParaRPr lang="en-US"/>
        </a:p>
      </dgm:t>
    </dgm:pt>
    <dgm:pt modelId="{84511AC9-F17D-FC41-824D-898EED1D194B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Intense radiation environment – NC or HTS insert coil</a:t>
          </a:r>
          <a:endParaRPr lang="en-US" sz="1300" dirty="0">
            <a:solidFill>
              <a:srgbClr val="FF0000"/>
            </a:solidFill>
          </a:endParaRPr>
        </a:p>
      </dgm:t>
    </dgm:pt>
    <dgm:pt modelId="{225E1ECB-95F8-3644-953E-642D1306B088}" type="parTrans" cxnId="{37934D9F-78EA-2845-9C23-A0EE7AB2796E}">
      <dgm:prSet/>
      <dgm:spPr/>
      <dgm:t>
        <a:bodyPr/>
        <a:lstStyle/>
        <a:p>
          <a:endParaRPr lang="en-US"/>
        </a:p>
      </dgm:t>
    </dgm:pt>
    <dgm:pt modelId="{35D41CCD-CBE1-FE4E-917F-11982697E07A}" type="sibTrans" cxnId="{37934D9F-78EA-2845-9C23-A0EE7AB2796E}">
      <dgm:prSet/>
      <dgm:spPr/>
      <dgm:t>
        <a:bodyPr/>
        <a:lstStyle/>
        <a:p>
          <a:endParaRPr lang="en-US"/>
        </a:p>
      </dgm:t>
    </dgm:pt>
    <dgm:pt modelId="{562C0427-917A-204F-AD1A-575CA100F7EC}">
      <dgm:prSet phldrT="[Text]" custT="1"/>
      <dgm:spPr/>
      <dgm:t>
        <a:bodyPr/>
        <a:lstStyle/>
        <a:p>
          <a:r>
            <a:rPr lang="en-US" sz="1400" dirty="0" smtClean="0"/>
            <a:t>Characteristics:</a:t>
          </a:r>
          <a:endParaRPr lang="en-US" sz="1400" dirty="0"/>
        </a:p>
      </dgm:t>
    </dgm:pt>
    <dgm:pt modelId="{32AE14F0-04A4-F248-AE75-3855887D0E73}" type="parTrans" cxnId="{BC1C945D-E914-C249-91ED-E6FF4BA95F2C}">
      <dgm:prSet/>
      <dgm:spPr/>
      <dgm:t>
        <a:bodyPr/>
        <a:lstStyle/>
        <a:p>
          <a:endParaRPr lang="en-US"/>
        </a:p>
      </dgm:t>
    </dgm:pt>
    <dgm:pt modelId="{3328025E-B4E9-2B4A-B3E5-74DDC70B3770}" type="sibTrans" cxnId="{BC1C945D-E914-C249-91ED-E6FF4BA95F2C}">
      <dgm:prSet/>
      <dgm:spPr/>
      <dgm:t>
        <a:bodyPr/>
        <a:lstStyle/>
        <a:p>
          <a:endParaRPr lang="en-US"/>
        </a:p>
      </dgm:t>
    </dgm:pt>
    <dgm:pt modelId="{8A067EBC-CF24-1A47-8DAA-69E6490C3367}">
      <dgm:prSet phldrT="[Text]" custT="1"/>
      <dgm:spPr/>
      <dgm:t>
        <a:bodyPr/>
        <a:lstStyle/>
        <a:p>
          <a:r>
            <a:rPr lang="en-US" sz="1400" dirty="0" smtClean="0"/>
            <a:t>Characteristics:</a:t>
          </a:r>
          <a:endParaRPr lang="en-US" sz="1400" dirty="0"/>
        </a:p>
      </dgm:t>
    </dgm:pt>
    <dgm:pt modelId="{C5BF6070-7A5A-4E46-AC8A-D13CE3398D69}" type="parTrans" cxnId="{34607707-C6AA-9541-ABEA-2BE4CAB3EADE}">
      <dgm:prSet/>
      <dgm:spPr/>
      <dgm:t>
        <a:bodyPr/>
        <a:lstStyle/>
        <a:p>
          <a:endParaRPr lang="en-US"/>
        </a:p>
      </dgm:t>
    </dgm:pt>
    <dgm:pt modelId="{1AF6E13F-F5D9-4849-BF80-3F95D87AA278}" type="sibTrans" cxnId="{34607707-C6AA-9541-ABEA-2BE4CAB3EADE}">
      <dgm:prSet/>
      <dgm:spPr/>
      <dgm:t>
        <a:bodyPr/>
        <a:lstStyle/>
        <a:p>
          <a:endParaRPr lang="en-US"/>
        </a:p>
      </dgm:t>
    </dgm:pt>
    <dgm:pt modelId="{9B7922A8-4702-964D-86A6-32AD77BC2A84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Solenoid-based cooling channel (LH</a:t>
          </a:r>
          <a:r>
            <a:rPr lang="en-US" sz="1400" baseline="-25000" dirty="0" smtClean="0">
              <a:solidFill>
                <a:srgbClr val="FF0000"/>
              </a:solidFill>
            </a:rPr>
            <a:t>2</a:t>
          </a:r>
          <a:r>
            <a:rPr lang="en-US" sz="1400" baseline="0" dirty="0" smtClean="0">
              <a:solidFill>
                <a:srgbClr val="FF0000"/>
              </a:solidFill>
            </a:rPr>
            <a:t>/</a:t>
          </a:r>
          <a:r>
            <a:rPr lang="en-US" sz="1400" baseline="0" dirty="0" err="1" smtClean="0">
              <a:solidFill>
                <a:srgbClr val="FF0000"/>
              </a:solidFill>
            </a:rPr>
            <a:t>LiH</a:t>
          </a:r>
          <a:r>
            <a:rPr lang="en-US" sz="1400" baseline="0" dirty="0" smtClean="0">
              <a:solidFill>
                <a:srgbClr val="FF0000"/>
              </a:solidFill>
            </a:rPr>
            <a:t> absorbers)</a:t>
          </a:r>
          <a:endParaRPr lang="en-US" sz="1400" dirty="0">
            <a:solidFill>
              <a:srgbClr val="FF0000"/>
            </a:solidFill>
          </a:endParaRPr>
        </a:p>
      </dgm:t>
    </dgm:pt>
    <dgm:pt modelId="{9124975A-E779-D34F-A70F-B7D2B3747A7E}" type="parTrans" cxnId="{77C9620A-4401-6F42-8BAC-4505356612E5}">
      <dgm:prSet/>
      <dgm:spPr/>
      <dgm:t>
        <a:bodyPr/>
        <a:lstStyle/>
        <a:p>
          <a:endParaRPr lang="en-US"/>
        </a:p>
      </dgm:t>
    </dgm:pt>
    <dgm:pt modelId="{DACA9B3E-ECCF-C84E-B5CF-4B64EE0DE5D6}" type="sibTrans" cxnId="{77C9620A-4401-6F42-8BAC-4505356612E5}">
      <dgm:prSet/>
      <dgm:spPr/>
      <dgm:t>
        <a:bodyPr/>
        <a:lstStyle/>
        <a:p>
          <a:endParaRPr lang="en-US"/>
        </a:p>
      </dgm:t>
    </dgm:pt>
    <dgm:pt modelId="{A0FD6C32-8A2D-B14F-AD04-F960FB81973C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RF cavities integral to focusing channel</a:t>
          </a:r>
          <a:endParaRPr lang="en-US" sz="1400" dirty="0">
            <a:solidFill>
              <a:srgbClr val="FF0000"/>
            </a:solidFill>
          </a:endParaRPr>
        </a:p>
      </dgm:t>
    </dgm:pt>
    <dgm:pt modelId="{733A99A2-B37C-544E-935A-FB5FE3F8C9AF}" type="parTrans" cxnId="{7CDFB103-C2ED-3241-9B1C-7BB9BC6330B1}">
      <dgm:prSet/>
      <dgm:spPr/>
      <dgm:t>
        <a:bodyPr/>
        <a:lstStyle/>
        <a:p>
          <a:endParaRPr lang="en-US"/>
        </a:p>
      </dgm:t>
    </dgm:pt>
    <dgm:pt modelId="{402DDB12-665C-5A4F-A56C-CD99C6A85B9F}" type="sibTrans" cxnId="{7CDFB103-C2ED-3241-9B1C-7BB9BC6330B1}">
      <dgm:prSet/>
      <dgm:spPr/>
      <dgm:t>
        <a:bodyPr/>
        <a:lstStyle/>
        <a:p>
          <a:endParaRPr lang="en-US"/>
        </a:p>
      </dgm:t>
    </dgm:pt>
    <dgm:pt modelId="{1D650062-1C37-BC45-A88E-1EE617034F55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Fields ranging from LTS to HTS conductor regime</a:t>
          </a:r>
          <a:endParaRPr lang="en-US" sz="1400" dirty="0">
            <a:solidFill>
              <a:srgbClr val="FF0000"/>
            </a:solidFill>
          </a:endParaRPr>
        </a:p>
      </dgm:t>
    </dgm:pt>
    <dgm:pt modelId="{48FD0BDF-A2F7-B549-B6C4-1506A60E111C}" type="parTrans" cxnId="{550AF672-AB53-BD4F-ABC6-C3F532C01BE3}">
      <dgm:prSet/>
      <dgm:spPr/>
      <dgm:t>
        <a:bodyPr/>
        <a:lstStyle/>
        <a:p>
          <a:endParaRPr lang="en-US"/>
        </a:p>
      </dgm:t>
    </dgm:pt>
    <dgm:pt modelId="{C90641A4-8B19-674C-9A95-72A436D1B44C}" type="sibTrans" cxnId="{550AF672-AB53-BD4F-ABC6-C3F532C01BE3}">
      <dgm:prSet/>
      <dgm:spPr/>
      <dgm:t>
        <a:bodyPr/>
        <a:lstStyle/>
        <a:p>
          <a:endParaRPr lang="en-US"/>
        </a:p>
      </dgm:t>
    </dgm:pt>
    <dgm:pt modelId="{A66EB37C-0665-BF4F-8AC0-A255E8CDB582}">
      <dgm:prSet custT="1"/>
      <dgm:spPr/>
      <dgm:t>
        <a:bodyPr/>
        <a:lstStyle/>
        <a:p>
          <a:r>
            <a:rPr lang="en-US" sz="1400" dirty="0" smtClean="0"/>
            <a:t>Characteristics:</a:t>
          </a:r>
          <a:endParaRPr lang="en-US" sz="1400" dirty="0"/>
        </a:p>
      </dgm:t>
    </dgm:pt>
    <dgm:pt modelId="{C725A01F-EEF8-B944-8624-A50BB5468475}" type="parTrans" cxnId="{BFB2D4A8-A1BB-064D-9F71-0E6804BF35C4}">
      <dgm:prSet/>
      <dgm:spPr/>
      <dgm:t>
        <a:bodyPr/>
        <a:lstStyle/>
        <a:p>
          <a:endParaRPr lang="en-US"/>
        </a:p>
      </dgm:t>
    </dgm:pt>
    <dgm:pt modelId="{84D6E765-0A9C-1243-85D0-FE702AC9CBBF}" type="sibTrans" cxnId="{BFB2D4A8-A1BB-064D-9F71-0E6804BF35C4}">
      <dgm:prSet/>
      <dgm:spPr/>
      <dgm:t>
        <a:bodyPr/>
        <a:lstStyle/>
        <a:p>
          <a:endParaRPr lang="en-US"/>
        </a:p>
      </dgm:t>
    </dgm:pt>
    <dgm:pt modelId="{EF4EB097-7264-EE4A-A81D-DE46A982F45C}">
      <dgm:prSet custT="1"/>
      <dgm:spPr/>
      <dgm:t>
        <a:bodyPr/>
        <a:lstStyle/>
        <a:p>
          <a:r>
            <a:rPr lang="en-US" sz="1400" dirty="0" err="1" smtClean="0">
              <a:solidFill>
                <a:srgbClr val="FF0000"/>
              </a:solidFill>
            </a:rPr>
            <a:t>Emittance</a:t>
          </a:r>
          <a:r>
            <a:rPr lang="en-US" sz="1400" dirty="0" smtClean="0">
              <a:solidFill>
                <a:srgbClr val="FF0000"/>
              </a:solidFill>
            </a:rPr>
            <a:t> exchange channel for TeV-scale colliders (trade increased longitudinal beam </a:t>
          </a:r>
          <a:r>
            <a:rPr lang="en-US" sz="1400" dirty="0" err="1" smtClean="0">
              <a:solidFill>
                <a:srgbClr val="FF0000"/>
              </a:solidFill>
            </a:rPr>
            <a:t>emittance</a:t>
          </a:r>
          <a:r>
            <a:rPr lang="en-US" sz="1400" dirty="0" smtClean="0">
              <a:solidFill>
                <a:srgbClr val="FF0000"/>
              </a:solidFill>
            </a:rPr>
            <a:t> for smaller transverse </a:t>
          </a:r>
          <a:r>
            <a:rPr lang="en-US" sz="1400" dirty="0" err="1" smtClean="0">
              <a:solidFill>
                <a:srgbClr val="FF0000"/>
              </a:solidFill>
            </a:rPr>
            <a:t>emittance</a:t>
          </a:r>
          <a:endParaRPr lang="en-US" sz="1400" dirty="0">
            <a:solidFill>
              <a:srgbClr val="FF0000"/>
            </a:solidFill>
          </a:endParaRPr>
        </a:p>
      </dgm:t>
    </dgm:pt>
    <dgm:pt modelId="{BBDF2206-6528-FD4D-B4CC-D4FD74AA0667}" type="parTrans" cxnId="{05B84EEA-0372-174F-8338-E401A37EB42B}">
      <dgm:prSet/>
      <dgm:spPr/>
      <dgm:t>
        <a:bodyPr/>
        <a:lstStyle/>
        <a:p>
          <a:endParaRPr lang="en-US"/>
        </a:p>
      </dgm:t>
    </dgm:pt>
    <dgm:pt modelId="{9C0E49D8-E999-5347-ABE8-1D6EA7BF9B47}" type="sibTrans" cxnId="{05B84EEA-0372-174F-8338-E401A37EB42B}">
      <dgm:prSet/>
      <dgm:spPr/>
      <dgm:t>
        <a:bodyPr/>
        <a:lstStyle/>
        <a:p>
          <a:endParaRPr lang="en-US"/>
        </a:p>
      </dgm:t>
    </dgm:pt>
    <dgm:pt modelId="{5087268C-8A6B-2E4E-81F3-CB251E3FFFF4}">
      <dgm:prSet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Baseline:  30T class HTS solenoids with a&gt;25mm</a:t>
          </a:r>
          <a:endParaRPr lang="en-US" sz="1400" dirty="0">
            <a:solidFill>
              <a:srgbClr val="FF0000"/>
            </a:solidFill>
          </a:endParaRPr>
        </a:p>
      </dgm:t>
    </dgm:pt>
    <dgm:pt modelId="{E31B738C-CE1E-C242-9B8B-DF743E0AFB5C}" type="parTrans" cxnId="{576CEFF2-94E1-EA44-AE4F-ACB457BD3F78}">
      <dgm:prSet/>
      <dgm:spPr/>
      <dgm:t>
        <a:bodyPr/>
        <a:lstStyle/>
        <a:p>
          <a:endParaRPr lang="en-US"/>
        </a:p>
      </dgm:t>
    </dgm:pt>
    <dgm:pt modelId="{D1D88EF0-56D1-1E4C-AEEA-8DD82F914F83}" type="sibTrans" cxnId="{576CEFF2-94E1-EA44-AE4F-ACB457BD3F78}">
      <dgm:prSet/>
      <dgm:spPr/>
      <dgm:t>
        <a:bodyPr/>
        <a:lstStyle/>
        <a:p>
          <a:endParaRPr lang="en-US"/>
        </a:p>
      </dgm:t>
    </dgm:pt>
    <dgm:pt modelId="{67C797C8-64F7-8C44-A542-CCD12E80F4D8}">
      <dgm:prSet phldrT="[Text]" custT="1"/>
      <dgm:spPr/>
      <dgm:t>
        <a:bodyPr/>
        <a:lstStyle/>
        <a:p>
          <a:r>
            <a:rPr lang="en-US" sz="1400" dirty="0" smtClean="0"/>
            <a:t>Characteristics:</a:t>
          </a:r>
          <a:endParaRPr lang="en-US" sz="1400" dirty="0"/>
        </a:p>
      </dgm:t>
    </dgm:pt>
    <dgm:pt modelId="{A274EED1-DACA-5E48-8E86-61FBD3199F2C}" type="parTrans" cxnId="{65B67383-8167-1447-81D4-07FB3005D2EA}">
      <dgm:prSet/>
      <dgm:spPr/>
      <dgm:t>
        <a:bodyPr/>
        <a:lstStyle/>
        <a:p>
          <a:endParaRPr lang="en-US"/>
        </a:p>
      </dgm:t>
    </dgm:pt>
    <dgm:pt modelId="{FD6F950E-2B89-C64F-811D-C989F06A5D72}" type="sibTrans" cxnId="{65B67383-8167-1447-81D4-07FB3005D2EA}">
      <dgm:prSet/>
      <dgm:spPr/>
      <dgm:t>
        <a:bodyPr/>
        <a:lstStyle/>
        <a:p>
          <a:endParaRPr lang="en-US"/>
        </a:p>
      </dgm:t>
    </dgm:pt>
    <dgm:pt modelId="{A64A0718-4359-204E-9651-7D05B4739B43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Present baseline based on the use of Rapid Cycling Synchrotrons</a:t>
          </a:r>
          <a:endParaRPr lang="en-US" sz="1400" dirty="0">
            <a:solidFill>
              <a:srgbClr val="FF0000"/>
            </a:solidFill>
          </a:endParaRPr>
        </a:p>
      </dgm:t>
    </dgm:pt>
    <dgm:pt modelId="{E10F1798-B242-1444-866E-54FC0F8A0E66}" type="parTrans" cxnId="{4DDCB560-1C19-2E4E-A68A-E05E32AB1572}">
      <dgm:prSet/>
      <dgm:spPr/>
      <dgm:t>
        <a:bodyPr/>
        <a:lstStyle/>
        <a:p>
          <a:endParaRPr lang="en-US"/>
        </a:p>
      </dgm:t>
    </dgm:pt>
    <dgm:pt modelId="{711FCABC-297F-B94B-8F48-DBB742413DBA}" type="sibTrans" cxnId="{4DDCB560-1C19-2E4E-A68A-E05E32AB1572}">
      <dgm:prSet/>
      <dgm:spPr/>
      <dgm:t>
        <a:bodyPr/>
        <a:lstStyle/>
        <a:p>
          <a:endParaRPr lang="en-US"/>
        </a:p>
      </dgm:t>
    </dgm:pt>
    <dgm:pt modelId="{9B036814-3696-8440-8414-78C8ABB5CCC8}">
      <dgm:prSet phldrT="[Text]"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Requires magnets capable of ~400Hz operation with &gt;1.5T peak fields</a:t>
          </a:r>
          <a:endParaRPr lang="en-US" sz="1400" dirty="0">
            <a:solidFill>
              <a:srgbClr val="FF0000"/>
            </a:solidFill>
          </a:endParaRPr>
        </a:p>
      </dgm:t>
    </dgm:pt>
    <dgm:pt modelId="{EB3EA659-767F-8D46-B67B-15A7562D8970}" type="parTrans" cxnId="{0E509EF1-2A79-E64E-87BC-459D49D9E4DA}">
      <dgm:prSet/>
      <dgm:spPr/>
      <dgm:t>
        <a:bodyPr/>
        <a:lstStyle/>
        <a:p>
          <a:endParaRPr lang="en-US"/>
        </a:p>
      </dgm:t>
    </dgm:pt>
    <dgm:pt modelId="{CDC088E6-7DF9-914D-BDD8-B0ACE5D89C1B}" type="sibTrans" cxnId="{0E509EF1-2A79-E64E-87BC-459D49D9E4DA}">
      <dgm:prSet/>
      <dgm:spPr/>
      <dgm:t>
        <a:bodyPr/>
        <a:lstStyle/>
        <a:p>
          <a:endParaRPr lang="en-US"/>
        </a:p>
      </dgm:t>
    </dgm:pt>
    <dgm:pt modelId="{D8105F94-C6C0-D241-AD16-CC44FCC65DD6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en-US" sz="1400" dirty="0" smtClean="0"/>
            <a:t>Characteristics:</a:t>
          </a:r>
          <a:endParaRPr lang="en-US" sz="1400" dirty="0"/>
        </a:p>
      </dgm:t>
    </dgm:pt>
    <dgm:pt modelId="{F3B4DB31-30E6-D94C-9A12-F21AB9C5217F}" type="parTrans" cxnId="{478CD576-5030-1F41-9077-96093CB51140}">
      <dgm:prSet/>
      <dgm:spPr/>
      <dgm:t>
        <a:bodyPr/>
        <a:lstStyle/>
        <a:p>
          <a:endParaRPr lang="en-US"/>
        </a:p>
      </dgm:t>
    </dgm:pt>
    <dgm:pt modelId="{D182B4DA-A623-994D-99AE-6FA137353E52}" type="sibTrans" cxnId="{478CD576-5030-1F41-9077-96093CB51140}">
      <dgm:prSet/>
      <dgm:spPr/>
      <dgm:t>
        <a:bodyPr/>
        <a:lstStyle/>
        <a:p>
          <a:endParaRPr lang="en-US"/>
        </a:p>
      </dgm:t>
    </dgm:pt>
    <dgm:pt modelId="{8B57C0AB-3572-5648-BA24-BED8C0F7E7B0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en-US" sz="1400" dirty="0" smtClean="0">
              <a:solidFill>
                <a:srgbClr val="FF0000"/>
              </a:solidFill>
            </a:rPr>
            <a:t>Decaying muon beams mean that luminosity is inversely proportional to circumference</a:t>
          </a:r>
          <a:endParaRPr lang="en-US" sz="1400" dirty="0">
            <a:solidFill>
              <a:srgbClr val="FF0000"/>
            </a:solidFill>
          </a:endParaRPr>
        </a:p>
      </dgm:t>
    </dgm:pt>
    <dgm:pt modelId="{787D8F98-D8EB-7A4A-8D8F-621114D8AD43}" type="parTrans" cxnId="{DE094BF5-46AF-5043-92A7-70E68A37D244}">
      <dgm:prSet/>
      <dgm:spPr/>
      <dgm:t>
        <a:bodyPr/>
        <a:lstStyle/>
        <a:p>
          <a:endParaRPr lang="en-US"/>
        </a:p>
      </dgm:t>
    </dgm:pt>
    <dgm:pt modelId="{B7484420-287A-6646-8ECE-9B7AABB8DCB4}" type="sibTrans" cxnId="{DE094BF5-46AF-5043-92A7-70E68A37D244}">
      <dgm:prSet/>
      <dgm:spPr/>
      <dgm:t>
        <a:bodyPr/>
        <a:lstStyle/>
        <a:p>
          <a:endParaRPr lang="en-US"/>
        </a:p>
      </dgm:t>
    </dgm:pt>
    <dgm:pt modelId="{2EB3CE0A-AB23-BB42-BF8F-F98E1B87A661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en-US" sz="1400" dirty="0" smtClean="0">
              <a:solidFill>
                <a:srgbClr val="FF0000"/>
              </a:solidFill>
            </a:rPr>
            <a:t>10T dipole </a:t>
          </a:r>
          <a:r>
            <a:rPr lang="en-US" sz="1400" dirty="0" smtClean="0">
              <a:solidFill>
                <a:srgbClr val="FF0000"/>
              </a:solidFill>
              <a:latin typeface="Wingdings 3" charset="2"/>
              <a:cs typeface="Wingdings 3" charset="2"/>
            </a:rPr>
            <a:t>a</a:t>
          </a:r>
          <a:r>
            <a:rPr lang="en-US" sz="1400" dirty="0" smtClean="0">
              <a:solidFill>
                <a:srgbClr val="FF0000"/>
              </a:solidFill>
              <a:latin typeface="+mn-lt"/>
              <a:cs typeface="Wingdings 3" charset="2"/>
            </a:rPr>
            <a:t> 15-20T dipoles improves luminosity</a:t>
          </a:r>
          <a:endParaRPr lang="en-US" sz="1400" dirty="0">
            <a:solidFill>
              <a:srgbClr val="FF0000"/>
            </a:solidFill>
          </a:endParaRPr>
        </a:p>
      </dgm:t>
    </dgm:pt>
    <dgm:pt modelId="{86D5B9D1-70A7-BD4F-9B62-B77D34CAB61C}" type="parTrans" cxnId="{C93BE8DB-7690-9D4D-8B5F-B11946932415}">
      <dgm:prSet/>
      <dgm:spPr/>
      <dgm:t>
        <a:bodyPr/>
        <a:lstStyle/>
        <a:p>
          <a:endParaRPr lang="en-US"/>
        </a:p>
      </dgm:t>
    </dgm:pt>
    <dgm:pt modelId="{17BC1A76-6CF2-9C43-817B-33E9CACD77D2}" type="sibTrans" cxnId="{C93BE8DB-7690-9D4D-8B5F-B11946932415}">
      <dgm:prSet/>
      <dgm:spPr/>
      <dgm:t>
        <a:bodyPr/>
        <a:lstStyle/>
        <a:p>
          <a:endParaRPr lang="en-US"/>
        </a:p>
      </dgm:t>
    </dgm:pt>
    <dgm:pt modelId="{25DCC08B-6344-2041-AFE0-C461CB0D509E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en-US" sz="1400" dirty="0" smtClean="0">
              <a:solidFill>
                <a:srgbClr val="FF0000"/>
              </a:solidFill>
            </a:rPr>
            <a:t>Radiation environment</a:t>
          </a:r>
          <a:endParaRPr lang="en-US" sz="1400" dirty="0">
            <a:solidFill>
              <a:srgbClr val="FF0000"/>
            </a:solidFill>
          </a:endParaRPr>
        </a:p>
      </dgm:t>
    </dgm:pt>
    <dgm:pt modelId="{9C8DE72B-1538-9C48-852E-92095B6794E2}" type="parTrans" cxnId="{52064993-9A36-644B-98ED-DA95606E7423}">
      <dgm:prSet/>
      <dgm:spPr/>
      <dgm:t>
        <a:bodyPr/>
        <a:lstStyle/>
        <a:p>
          <a:endParaRPr lang="en-US"/>
        </a:p>
      </dgm:t>
    </dgm:pt>
    <dgm:pt modelId="{2C88AD35-E6E7-7443-9F0B-7A4303EBC61F}" type="sibTrans" cxnId="{52064993-9A36-644B-98ED-DA95606E7423}">
      <dgm:prSet/>
      <dgm:spPr/>
      <dgm:t>
        <a:bodyPr/>
        <a:lstStyle/>
        <a:p>
          <a:endParaRPr lang="en-US"/>
        </a:p>
      </dgm:t>
    </dgm:pt>
    <dgm:pt modelId="{E7AD54E9-9435-9F40-817F-DC845BEEC60D}">
      <dgm:prSet phldrT="[Text]" custT="1"/>
      <dgm:spPr/>
      <dgm:t>
        <a:bodyPr/>
        <a:lstStyle/>
        <a:p>
          <a:pPr>
            <a:lnSpc>
              <a:spcPct val="80000"/>
            </a:lnSpc>
          </a:pPr>
          <a:r>
            <a:rPr lang="en-US" sz="1400" dirty="0" smtClean="0">
              <a:solidFill>
                <a:srgbClr val="FF0000"/>
              </a:solidFill>
            </a:rPr>
            <a:t>Challenging IR magnets</a:t>
          </a:r>
          <a:endParaRPr lang="en-US" sz="1400" dirty="0">
            <a:solidFill>
              <a:srgbClr val="FF0000"/>
            </a:solidFill>
          </a:endParaRPr>
        </a:p>
      </dgm:t>
    </dgm:pt>
    <dgm:pt modelId="{D6B2608E-3277-3B40-AF8C-9D40EE14B1F1}" type="parTrans" cxnId="{7A27DE5A-5238-D84B-B482-54AA3FFA836B}">
      <dgm:prSet/>
      <dgm:spPr/>
      <dgm:t>
        <a:bodyPr/>
        <a:lstStyle/>
        <a:p>
          <a:endParaRPr lang="en-US"/>
        </a:p>
      </dgm:t>
    </dgm:pt>
    <dgm:pt modelId="{791F266F-1110-D74D-93E2-7D1716E1623A}" type="sibTrans" cxnId="{7A27DE5A-5238-D84B-B482-54AA3FFA836B}">
      <dgm:prSet/>
      <dgm:spPr/>
      <dgm:t>
        <a:bodyPr/>
        <a:lstStyle/>
        <a:p>
          <a:endParaRPr lang="en-US"/>
        </a:p>
      </dgm:t>
    </dgm:pt>
    <dgm:pt modelId="{911C804E-4785-FB47-A8C2-6DA9E392DFA3}">
      <dgm:prSet custT="1"/>
      <dgm:spPr/>
      <dgm:t>
        <a:bodyPr/>
        <a:lstStyle/>
        <a:p>
          <a:r>
            <a:rPr lang="en-US" sz="1400" dirty="0" smtClean="0"/>
            <a:t>Characteristics:</a:t>
          </a:r>
          <a:endParaRPr lang="en-US" sz="1400" dirty="0"/>
        </a:p>
      </dgm:t>
    </dgm:pt>
    <dgm:pt modelId="{0E5A44B3-03A4-AA40-B1E3-104EC882431A}" type="parTrans" cxnId="{A202786D-74B4-774E-92D4-58AFA56E9873}">
      <dgm:prSet/>
      <dgm:spPr/>
      <dgm:t>
        <a:bodyPr/>
        <a:lstStyle/>
        <a:p>
          <a:endParaRPr lang="en-US"/>
        </a:p>
      </dgm:t>
    </dgm:pt>
    <dgm:pt modelId="{E0046D2D-AFDF-FC40-9904-87A46D776DAD}" type="sibTrans" cxnId="{A202786D-74B4-774E-92D4-58AFA56E9873}">
      <dgm:prSet/>
      <dgm:spPr/>
      <dgm:t>
        <a:bodyPr/>
        <a:lstStyle/>
        <a:p>
          <a:endParaRPr lang="en-US"/>
        </a:p>
      </dgm:t>
    </dgm:pt>
    <dgm:pt modelId="{C979710A-FD01-F44A-93C9-E21A855D0C00}">
      <dgm:prSet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A MC (w/decaying beams) obtains the greatest performance enhancement of any HEP collider from HTS magnet technology</a:t>
          </a:r>
          <a:endParaRPr lang="en-US" sz="1400" dirty="0"/>
        </a:p>
      </dgm:t>
    </dgm:pt>
    <dgm:pt modelId="{F11277A9-CD91-7B41-8631-F61F654081E7}" type="parTrans" cxnId="{C1E887E4-2B91-7E4D-9C3D-C04A349A724B}">
      <dgm:prSet/>
      <dgm:spPr/>
      <dgm:t>
        <a:bodyPr/>
        <a:lstStyle/>
        <a:p>
          <a:endParaRPr lang="en-US"/>
        </a:p>
      </dgm:t>
    </dgm:pt>
    <dgm:pt modelId="{85AB2DE4-8D35-2446-8A88-68D647468819}" type="sibTrans" cxnId="{C1E887E4-2B91-7E4D-9C3D-C04A349A724B}">
      <dgm:prSet/>
      <dgm:spPr/>
      <dgm:t>
        <a:bodyPr/>
        <a:lstStyle/>
        <a:p>
          <a:endParaRPr lang="en-US"/>
        </a:p>
      </dgm:t>
    </dgm:pt>
    <dgm:pt modelId="{EC199336-9D0E-D840-81D5-D07439FBD782}">
      <dgm:prSet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High quality HTS cables and magnets must be a priority</a:t>
          </a:r>
          <a:endParaRPr lang="en-US" sz="1400" dirty="0">
            <a:solidFill>
              <a:srgbClr val="FF0000"/>
            </a:solidFill>
          </a:endParaRPr>
        </a:p>
      </dgm:t>
    </dgm:pt>
    <dgm:pt modelId="{DAA158BE-B8A6-C64C-A612-CE0855E3F1E5}" type="parTrans" cxnId="{FA793F8A-CFD4-0145-B820-670A749A81FF}">
      <dgm:prSet/>
      <dgm:spPr/>
      <dgm:t>
        <a:bodyPr/>
        <a:lstStyle/>
        <a:p>
          <a:endParaRPr lang="en-US"/>
        </a:p>
      </dgm:t>
    </dgm:pt>
    <dgm:pt modelId="{593BD0AF-7DFB-D142-AF79-C132C1D81811}" type="sibTrans" cxnId="{FA793F8A-CFD4-0145-B820-670A749A81FF}">
      <dgm:prSet/>
      <dgm:spPr/>
      <dgm:t>
        <a:bodyPr/>
        <a:lstStyle/>
        <a:p>
          <a:endParaRPr lang="en-US"/>
        </a:p>
      </dgm:t>
    </dgm:pt>
    <dgm:pt modelId="{3756F15B-B85C-7342-9517-E00055646181}" type="pres">
      <dgm:prSet presAssocID="{6C2FC22D-7AE3-814C-9115-F7B785D5B874}" presName="diagram" presStyleCnt="0">
        <dgm:presLayoutVars>
          <dgm:dir/>
          <dgm:animLvl val="lvl"/>
          <dgm:resizeHandles val="exact"/>
        </dgm:presLayoutVars>
      </dgm:prSet>
      <dgm:spPr/>
    </dgm:pt>
    <dgm:pt modelId="{90F8C39D-9996-1347-A3F2-3CD921863371}" type="pres">
      <dgm:prSet presAssocID="{9E79510F-F43F-AB4B-B8B1-A6AFF3E6829A}" presName="compNode" presStyleCnt="0"/>
      <dgm:spPr/>
    </dgm:pt>
    <dgm:pt modelId="{6223B885-1CAE-3F42-A190-1254A4611730}" type="pres">
      <dgm:prSet presAssocID="{9E79510F-F43F-AB4B-B8B1-A6AFF3E6829A}" presName="childRec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21435-EC70-4A49-880B-10C9F42E9256}" type="pres">
      <dgm:prSet presAssocID="{9E79510F-F43F-AB4B-B8B1-A6AFF3E6829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9132C4-4143-4B45-9BED-CD5C127EFA5F}" type="pres">
      <dgm:prSet presAssocID="{9E79510F-F43F-AB4B-B8B1-A6AFF3E6829A}" presName="parentRect" presStyleLbl="alignNode1" presStyleIdx="0" presStyleCnt="6"/>
      <dgm:spPr/>
      <dgm:t>
        <a:bodyPr/>
        <a:lstStyle/>
        <a:p>
          <a:endParaRPr lang="en-US"/>
        </a:p>
      </dgm:t>
    </dgm:pt>
    <dgm:pt modelId="{89EE3DB8-2059-7943-8EC1-2610A875C7BC}" type="pres">
      <dgm:prSet presAssocID="{9E79510F-F43F-AB4B-B8B1-A6AFF3E6829A}" presName="adorn" presStyleLbl="fgAccFollowNode1" presStyleIdx="0" presStyleCnt="6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92DA8CCF-4F89-1E42-834B-BD9E83E91A73}" type="pres">
      <dgm:prSet presAssocID="{F0DEB29B-93B1-BE49-A6C1-8E00EA4EF62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867D88F-2F50-E941-880B-08F8ADFBFFFE}" type="pres">
      <dgm:prSet presAssocID="{7D685305-0F19-5A49-8DDF-2EC8987A0567}" presName="compNode" presStyleCnt="0"/>
      <dgm:spPr/>
    </dgm:pt>
    <dgm:pt modelId="{A9AC153D-A071-304C-94B8-9C10B020132E}" type="pres">
      <dgm:prSet presAssocID="{7D685305-0F19-5A49-8DDF-2EC8987A0567}" presName="childRect" presStyleLbl="bgAcc1" presStyleIdx="1" presStyleCnt="6" custLinFactNeighborX="-49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E2390F-E40C-EF44-9444-06B24F1DDCA8}" type="pres">
      <dgm:prSet presAssocID="{7D685305-0F19-5A49-8DDF-2EC8987A056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8ECFF-388A-964C-B44C-A79413EFEB65}" type="pres">
      <dgm:prSet presAssocID="{7D685305-0F19-5A49-8DDF-2EC8987A0567}" presName="parentRect" presStyleLbl="alignNode1" presStyleIdx="1" presStyleCnt="6" custLinFactNeighborX="-4970"/>
      <dgm:spPr/>
      <dgm:t>
        <a:bodyPr/>
        <a:lstStyle/>
        <a:p>
          <a:endParaRPr lang="en-US"/>
        </a:p>
      </dgm:t>
    </dgm:pt>
    <dgm:pt modelId="{7C3EF4CF-D3B9-E240-A214-62658991D691}" type="pres">
      <dgm:prSet presAssocID="{7D685305-0F19-5A49-8DDF-2EC8987A0567}" presName="adorn" presStyleLbl="fgAccFollowNode1" presStyleIdx="1" presStyleCnt="6" custLinFactNeighborX="-1419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59FE37B-F85A-F041-87C3-23A73C186647}" type="pres">
      <dgm:prSet presAssocID="{ACF19BB7-BA56-3C4D-B56E-CBE964FDA4D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74E2A38-8C88-5142-BEF3-89D15A3B8993}" type="pres">
      <dgm:prSet presAssocID="{7D79BC84-9B77-0F4C-B244-F5C317C31621}" presName="compNode" presStyleCnt="0"/>
      <dgm:spPr/>
    </dgm:pt>
    <dgm:pt modelId="{2958C570-28DD-7E48-A24C-B359589A05B4}" type="pres">
      <dgm:prSet presAssocID="{7D79BC84-9B77-0F4C-B244-F5C317C31621}" presName="childRect" presStyleLbl="bgAcc1" presStyleIdx="2" presStyleCnt="6" custLinFactNeighborX="-99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0B936-745D-754B-AD00-F980EC9769C2}" type="pres">
      <dgm:prSet presAssocID="{7D79BC84-9B77-0F4C-B244-F5C317C3162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FE7CBD-9942-EA43-9C97-03007FCD5294}" type="pres">
      <dgm:prSet presAssocID="{7D79BC84-9B77-0F4C-B244-F5C317C31621}" presName="parentRect" presStyleLbl="alignNode1" presStyleIdx="2" presStyleCnt="6" custLinFactNeighborX="-9940"/>
      <dgm:spPr/>
      <dgm:t>
        <a:bodyPr/>
        <a:lstStyle/>
        <a:p>
          <a:endParaRPr lang="en-US"/>
        </a:p>
      </dgm:t>
    </dgm:pt>
    <dgm:pt modelId="{CDA94FC6-E076-4B46-B117-3FFFB228B5F1}" type="pres">
      <dgm:prSet presAssocID="{7D79BC84-9B77-0F4C-B244-F5C317C31621}" presName="adorn" presStyleLbl="fgAccFollowNode1" presStyleIdx="2" presStyleCnt="6" custLinFactNeighborX="-2838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B3F2EB-0E50-CF4A-9B71-9B3CDA2BA611}" type="pres">
      <dgm:prSet presAssocID="{BA48819D-F30A-1042-BF19-D158A73DAAF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E541A5-8268-F44C-A90E-36D9720B64A7}" type="pres">
      <dgm:prSet presAssocID="{ACDDD841-B0BB-CB40-91EC-13F497269057}" presName="compNode" presStyleCnt="0"/>
      <dgm:spPr/>
    </dgm:pt>
    <dgm:pt modelId="{CD14B982-2E31-3944-959E-29F0C2C19850}" type="pres">
      <dgm:prSet presAssocID="{ACDDD841-B0BB-CB40-91EC-13F497269057}" presName="childRect" presStyleLbl="bgAcc1" presStyleIdx="3" presStyleCnt="6" custLinFactNeighborY="-21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994C8-7BF8-4D4A-B500-A5E09E6A18F7}" type="pres">
      <dgm:prSet presAssocID="{ACDDD841-B0BB-CB40-91EC-13F497269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5384E-FE39-6841-AF22-25ABE6FAB5C0}" type="pres">
      <dgm:prSet presAssocID="{ACDDD841-B0BB-CB40-91EC-13F497269057}" presName="parentRect" presStyleLbl="alignNode1" presStyleIdx="3" presStyleCnt="6" custLinFactNeighborY="-51084"/>
      <dgm:spPr/>
      <dgm:t>
        <a:bodyPr/>
        <a:lstStyle/>
        <a:p>
          <a:endParaRPr lang="en-US"/>
        </a:p>
      </dgm:t>
    </dgm:pt>
    <dgm:pt modelId="{59463ECE-F2DF-8344-845B-983E8A0FA358}" type="pres">
      <dgm:prSet presAssocID="{ACDDD841-B0BB-CB40-91EC-13F497269057}" presName="adorn" presStyleLbl="fgAccFollowNode1" presStyleIdx="3" presStyleCnt="6" custLinFactNeighborY="-4682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CC5E4CED-89C9-F148-891B-E0FB587E5262}" type="pres">
      <dgm:prSet presAssocID="{FEBBFF64-F633-B749-8642-BCB29790D6A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A33E6C7-2DFF-9B44-A761-5D6AC3A73DB0}" type="pres">
      <dgm:prSet presAssocID="{9AD35DF3-1569-574C-8BCA-0CD43497B66D}" presName="compNode" presStyleCnt="0"/>
      <dgm:spPr/>
    </dgm:pt>
    <dgm:pt modelId="{5EC22E73-C890-844A-A05C-F35BCFFE1E53}" type="pres">
      <dgm:prSet presAssocID="{9AD35DF3-1569-574C-8BCA-0CD43497B66D}" presName="childRect" presStyleLbl="bgAcc1" presStyleIdx="4" presStyleCnt="6" custLinFactNeighborX="-4970" custLinFactNeighborY="-21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8D345-7008-A841-A596-C28902C0192F}" type="pres">
      <dgm:prSet presAssocID="{9AD35DF3-1569-574C-8BCA-0CD43497B66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0CFBE-11BF-6E40-B7D3-010AE419C6A2}" type="pres">
      <dgm:prSet presAssocID="{9AD35DF3-1569-574C-8BCA-0CD43497B66D}" presName="parentRect" presStyleLbl="alignNode1" presStyleIdx="4" presStyleCnt="6" custLinFactNeighborX="-4970" custLinFactNeighborY="-49536"/>
      <dgm:spPr/>
      <dgm:t>
        <a:bodyPr/>
        <a:lstStyle/>
        <a:p>
          <a:endParaRPr lang="en-US"/>
        </a:p>
      </dgm:t>
    </dgm:pt>
    <dgm:pt modelId="{95EA379E-F2F7-B241-AA2C-52B68BA8D987}" type="pres">
      <dgm:prSet presAssocID="{9AD35DF3-1569-574C-8BCA-0CD43497B66D}" presName="adorn" presStyleLbl="fgAccFollowNode1" presStyleIdx="4" presStyleCnt="6" custLinFactNeighborX="-14190" custLinFactNeighborY="-45408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8DEA39EE-F920-7E4C-8D6C-3BC390F89B08}" type="pres">
      <dgm:prSet presAssocID="{8C4BF6FD-3F8C-E445-85D9-0014BA1BB1C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FE6C8ED-0B98-FE40-8CFE-E7A994FE19CD}" type="pres">
      <dgm:prSet presAssocID="{5C93551D-78C8-4E43-A56E-688764AC8822}" presName="compNode" presStyleCnt="0"/>
      <dgm:spPr/>
    </dgm:pt>
    <dgm:pt modelId="{05D1B317-9D17-7548-9FBC-8C5694E1718B}" type="pres">
      <dgm:prSet presAssocID="{5C93551D-78C8-4E43-A56E-688764AC8822}" presName="childRect" presStyleLbl="bgAcc1" presStyleIdx="5" presStyleCnt="6" custLinFactNeighborX="-9940" custLinFactNeighborY="-21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DABE3-F358-D44E-8F42-CE4B59B4A1FD}" type="pres">
      <dgm:prSet presAssocID="{5C93551D-78C8-4E43-A56E-688764AC882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4C607C-6ABC-1541-AF0D-B5B4304A0930}" type="pres">
      <dgm:prSet presAssocID="{5C93551D-78C8-4E43-A56E-688764AC8822}" presName="parentRect" presStyleLbl="alignNode1" presStyleIdx="5" presStyleCnt="6" custLinFactNeighborX="-9940" custLinFactNeighborY="-49536"/>
      <dgm:spPr/>
      <dgm:t>
        <a:bodyPr/>
        <a:lstStyle/>
        <a:p>
          <a:endParaRPr lang="en-US"/>
        </a:p>
      </dgm:t>
    </dgm:pt>
    <dgm:pt modelId="{AE6579CE-82CB-B84E-AF43-A20364FAF1F1}" type="pres">
      <dgm:prSet presAssocID="{5C93551D-78C8-4E43-A56E-688764AC8822}" presName="adorn" presStyleLbl="fgAccFollowNode1" presStyleIdx="5" presStyleCnt="6" custLinFactNeighborX="-28380" custLinFactNeighborY="-4540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FA793F8A-CFD4-0145-B820-670A749A81FF}" srcId="{911C804E-4785-FB47-A8C2-6DA9E392DFA3}" destId="{EC199336-9D0E-D840-81D5-D07439FBD782}" srcOrd="1" destOrd="0" parTransId="{DAA158BE-B8A6-C64C-A612-CE0855E3F1E5}" sibTransId="{593BD0AF-7DFB-D142-AF79-C132C1D81811}"/>
    <dgm:cxn modelId="{90FD8624-EA66-924F-A5E1-8FC49FB23DD5}" type="presOf" srcId="{7D79BC84-9B77-0F4C-B244-F5C317C31621}" destId="{F2FE7CBD-9942-EA43-9C97-03007FCD5294}" srcOrd="1" destOrd="0" presId="urn:microsoft.com/office/officeart/2005/8/layout/bList2"/>
    <dgm:cxn modelId="{37934D9F-78EA-2845-9C23-A0EE7AB2796E}" srcId="{562C0427-917A-204F-AD1A-575CA100F7EC}" destId="{84511AC9-F17D-FC41-824D-898EED1D194B}" srcOrd="2" destOrd="0" parTransId="{225E1ECB-95F8-3644-953E-642D1306B088}" sibTransId="{35D41CCD-CBE1-FE4E-917F-11982697E07A}"/>
    <dgm:cxn modelId="{5A5C9C1A-FA39-304B-A360-6DB93D6C146B}" type="presOf" srcId="{FEBBFF64-F633-B749-8642-BCB29790D6A6}" destId="{CC5E4CED-89C9-F148-891B-E0FB587E5262}" srcOrd="0" destOrd="0" presId="urn:microsoft.com/office/officeart/2005/8/layout/bList2"/>
    <dgm:cxn modelId="{B0153064-0CBD-974D-B701-F185346EDACD}" type="presOf" srcId="{1D650062-1C37-BC45-A88E-1EE617034F55}" destId="{A9AC153D-A071-304C-94B8-9C10B020132E}" srcOrd="0" destOrd="3" presId="urn:microsoft.com/office/officeart/2005/8/layout/bList2"/>
    <dgm:cxn modelId="{C93BE8DB-7690-9D4D-8B5F-B11946932415}" srcId="{D8105F94-C6C0-D241-AD16-CC44FCC65DD6}" destId="{2EB3CE0A-AB23-BB42-BF8F-F98E1B87A661}" srcOrd="1" destOrd="0" parTransId="{86D5B9D1-70A7-BD4F-9B62-B77D34CAB61C}" sibTransId="{17BC1A76-6CF2-9C43-817B-33E9CACD77D2}"/>
    <dgm:cxn modelId="{303F892B-E8C8-8E47-8ACB-A48103A8EAFB}" type="presOf" srcId="{37361077-AD2A-7046-869A-539CE847ED30}" destId="{6223B885-1CAE-3F42-A190-1254A4611730}" srcOrd="0" destOrd="1" presId="urn:microsoft.com/office/officeart/2005/8/layout/bList2"/>
    <dgm:cxn modelId="{20CE3D4B-E587-FE4F-8899-45304445F993}" type="presOf" srcId="{6C2FC22D-7AE3-814C-9115-F7B785D5B874}" destId="{3756F15B-B85C-7342-9517-E00055646181}" srcOrd="0" destOrd="0" presId="urn:microsoft.com/office/officeart/2005/8/layout/bList2"/>
    <dgm:cxn modelId="{7A27DE5A-5238-D84B-B482-54AA3FFA836B}" srcId="{D8105F94-C6C0-D241-AD16-CC44FCC65DD6}" destId="{E7AD54E9-9435-9F40-817F-DC845BEEC60D}" srcOrd="3" destOrd="0" parTransId="{D6B2608E-3277-3B40-AF8C-9D40EE14B1F1}" sibTransId="{791F266F-1110-D74D-93E2-7D1716E1623A}"/>
    <dgm:cxn modelId="{550AF672-AB53-BD4F-ABC6-C3F532C01BE3}" srcId="{8A067EBC-CF24-1A47-8DAA-69E6490C3367}" destId="{1D650062-1C37-BC45-A88E-1EE617034F55}" srcOrd="2" destOrd="0" parTransId="{48FD0BDF-A2F7-B549-B6C4-1506A60E111C}" sibTransId="{C90641A4-8B19-674C-9A95-72A436D1B44C}"/>
    <dgm:cxn modelId="{6350D5C6-3F25-6043-B6F2-B9323D9DBA3E}" type="presOf" srcId="{9AD35DF3-1569-574C-8BCA-0CD43497B66D}" destId="{CCF0CFBE-11BF-6E40-B7D3-010AE419C6A2}" srcOrd="1" destOrd="0" presId="urn:microsoft.com/office/officeart/2005/8/layout/bList2"/>
    <dgm:cxn modelId="{31F786EF-9ADB-E645-AA7C-A74D29759A7A}" type="presOf" srcId="{911C804E-4785-FB47-A8C2-6DA9E392DFA3}" destId="{05D1B317-9D17-7548-9FBC-8C5694E1718B}" srcOrd="0" destOrd="0" presId="urn:microsoft.com/office/officeart/2005/8/layout/bList2"/>
    <dgm:cxn modelId="{05B84EEA-0372-174F-8338-E401A37EB42B}" srcId="{A66EB37C-0665-BF4F-8AC0-A255E8CDB582}" destId="{EF4EB097-7264-EE4A-A81D-DE46A982F45C}" srcOrd="0" destOrd="0" parTransId="{BBDF2206-6528-FD4D-B4CC-D4FD74AA0667}" sibTransId="{9C0E49D8-E999-5347-ABE8-1D6EA7BF9B47}"/>
    <dgm:cxn modelId="{B35DB80B-95FF-564C-B46E-ACC1C212AD62}" type="presOf" srcId="{C979710A-FD01-F44A-93C9-E21A855D0C00}" destId="{05D1B317-9D17-7548-9FBC-8C5694E1718B}" srcOrd="0" destOrd="1" presId="urn:microsoft.com/office/officeart/2005/8/layout/bList2"/>
    <dgm:cxn modelId="{6BA39724-95F5-5241-909F-F520578E554D}" type="presOf" srcId="{7D79BC84-9B77-0F4C-B244-F5C317C31621}" destId="{88D0B936-745D-754B-AD00-F980EC9769C2}" srcOrd="0" destOrd="0" presId="urn:microsoft.com/office/officeart/2005/8/layout/bList2"/>
    <dgm:cxn modelId="{576CEFF2-94E1-EA44-AE4F-ACB457BD3F78}" srcId="{A66EB37C-0665-BF4F-8AC0-A255E8CDB582}" destId="{5087268C-8A6B-2E4E-81F3-CB251E3FFFF4}" srcOrd="1" destOrd="0" parTransId="{E31B738C-CE1E-C242-9B8B-DF743E0AFB5C}" sibTransId="{D1D88EF0-56D1-1E4C-AEEA-8DD82F914F83}"/>
    <dgm:cxn modelId="{1A9DE8FC-57B9-504E-9EEF-1EB23B9BB84B}" type="presOf" srcId="{2EB3CE0A-AB23-BB42-BF8F-F98E1B87A661}" destId="{5EC22E73-C890-844A-A05C-F35BCFFE1E53}" srcOrd="0" destOrd="2" presId="urn:microsoft.com/office/officeart/2005/8/layout/bList2"/>
    <dgm:cxn modelId="{96BEBA77-4339-7543-8EC8-2B8BD0BCF9F6}" type="presOf" srcId="{5C93551D-78C8-4E43-A56E-688764AC8822}" destId="{8A4C607C-6ABC-1541-AF0D-B5B4304A0930}" srcOrd="1" destOrd="0" presId="urn:microsoft.com/office/officeart/2005/8/layout/bList2"/>
    <dgm:cxn modelId="{D0F27832-D51A-DE44-89C5-EF77D2466494}" type="presOf" srcId="{84511AC9-F17D-FC41-824D-898EED1D194B}" destId="{6223B885-1CAE-3F42-A190-1254A4611730}" srcOrd="0" destOrd="3" presId="urn:microsoft.com/office/officeart/2005/8/layout/bList2"/>
    <dgm:cxn modelId="{D24DA5DA-701F-5649-99E8-04F6170593A4}" srcId="{6C2FC22D-7AE3-814C-9115-F7B785D5B874}" destId="{7D79BC84-9B77-0F4C-B244-F5C317C31621}" srcOrd="2" destOrd="0" parTransId="{D5FF83F7-F793-D340-911C-BC43AB2D9768}" sibTransId="{BA48819D-F30A-1042-BF19-D158A73DAAF4}"/>
    <dgm:cxn modelId="{DAE915D2-A2C1-8A48-AF6B-63DDC7833026}" type="presOf" srcId="{8C4BF6FD-3F8C-E445-85D9-0014BA1BB1C3}" destId="{8DEA39EE-F920-7E4C-8D6C-3BC390F89B08}" srcOrd="0" destOrd="0" presId="urn:microsoft.com/office/officeart/2005/8/layout/bList2"/>
    <dgm:cxn modelId="{DC390345-6181-3D4D-BCEB-A06ABAF9E352}" type="presOf" srcId="{D8105F94-C6C0-D241-AD16-CC44FCC65DD6}" destId="{5EC22E73-C890-844A-A05C-F35BCFFE1E53}" srcOrd="0" destOrd="0" presId="urn:microsoft.com/office/officeart/2005/8/layout/bList2"/>
    <dgm:cxn modelId="{F8C51773-8529-3845-9FD6-A26C11EC5C94}" type="presOf" srcId="{9E79510F-F43F-AB4B-B8B1-A6AFF3E6829A}" destId="{229132C4-4143-4B45-9BED-CD5C127EFA5F}" srcOrd="1" destOrd="0" presId="urn:microsoft.com/office/officeart/2005/8/layout/bList2"/>
    <dgm:cxn modelId="{42AB5AF9-F6EC-6F4B-8F74-379CED5B3B1F}" type="presOf" srcId="{BA48819D-F30A-1042-BF19-D158A73DAAF4}" destId="{DFB3F2EB-0E50-CF4A-9B71-9B3CDA2BA611}" srcOrd="0" destOrd="0" presId="urn:microsoft.com/office/officeart/2005/8/layout/bList2"/>
    <dgm:cxn modelId="{EBFACDF3-091C-8B4B-AFC3-775BC8D98D87}" type="presOf" srcId="{ACDDD841-B0BB-CB40-91EC-13F497269057}" destId="{6EB5384E-FE39-6841-AF22-25ABE6FAB5C0}" srcOrd="1" destOrd="0" presId="urn:microsoft.com/office/officeart/2005/8/layout/bList2"/>
    <dgm:cxn modelId="{BC1C945D-E914-C249-91ED-E6FF4BA95F2C}" srcId="{9E79510F-F43F-AB4B-B8B1-A6AFF3E6829A}" destId="{562C0427-917A-204F-AD1A-575CA100F7EC}" srcOrd="0" destOrd="0" parTransId="{32AE14F0-04A4-F248-AE75-3855887D0E73}" sibTransId="{3328025E-B4E9-2B4A-B3E5-74DDC70B3770}"/>
    <dgm:cxn modelId="{77C9620A-4401-6F42-8BAC-4505356612E5}" srcId="{8A067EBC-CF24-1A47-8DAA-69E6490C3367}" destId="{9B7922A8-4702-964D-86A6-32AD77BC2A84}" srcOrd="0" destOrd="0" parTransId="{9124975A-E779-D34F-A70F-B7D2B3747A7E}" sibTransId="{DACA9B3E-ECCF-C84E-B5CF-4B64EE0DE5D6}"/>
    <dgm:cxn modelId="{E1D87BA2-1DEA-F440-8D6B-7A56DCD19BCA}" type="presOf" srcId="{9AD35DF3-1569-574C-8BCA-0CD43497B66D}" destId="{D7E8D345-7008-A841-A596-C28902C0192F}" srcOrd="0" destOrd="0" presId="urn:microsoft.com/office/officeart/2005/8/layout/bList2"/>
    <dgm:cxn modelId="{34607707-C6AA-9541-ABEA-2BE4CAB3EADE}" srcId="{7D685305-0F19-5A49-8DDF-2EC8987A0567}" destId="{8A067EBC-CF24-1A47-8DAA-69E6490C3367}" srcOrd="0" destOrd="0" parTransId="{C5BF6070-7A5A-4E46-AC8A-D13CE3398D69}" sibTransId="{1AF6E13F-F5D9-4849-BF80-3F95D87AA278}"/>
    <dgm:cxn modelId="{D778A92A-9E4D-D641-9465-D34078DFE38D}" srcId="{6C2FC22D-7AE3-814C-9115-F7B785D5B874}" destId="{5C93551D-78C8-4E43-A56E-688764AC8822}" srcOrd="5" destOrd="0" parTransId="{DD5BEC56-BA14-2246-A68C-5A41BF120BD0}" sibTransId="{23F66417-77EF-9644-BD4C-EF15B8B1932C}"/>
    <dgm:cxn modelId="{2DD89EA5-E83F-8448-9E43-653560AA7AA0}" type="presOf" srcId="{5C93551D-78C8-4E43-A56E-688764AC8822}" destId="{DDBDABE3-F358-D44E-8F42-CE4B59B4A1FD}" srcOrd="0" destOrd="0" presId="urn:microsoft.com/office/officeart/2005/8/layout/bList2"/>
    <dgm:cxn modelId="{B605BEA7-6227-8848-A343-E209BC5408C1}" type="presOf" srcId="{9B7922A8-4702-964D-86A6-32AD77BC2A84}" destId="{A9AC153D-A071-304C-94B8-9C10B020132E}" srcOrd="0" destOrd="1" presId="urn:microsoft.com/office/officeart/2005/8/layout/bList2"/>
    <dgm:cxn modelId="{D3419E24-A8A3-4B4C-85BE-D4E33609B3DD}" type="presOf" srcId="{67C797C8-64F7-8C44-A542-CCD12E80F4D8}" destId="{CD14B982-2E31-3944-959E-29F0C2C19850}" srcOrd="0" destOrd="0" presId="urn:microsoft.com/office/officeart/2005/8/layout/bList2"/>
    <dgm:cxn modelId="{67944526-85E6-AB46-871B-865F43DC7080}" type="presOf" srcId="{F0DEB29B-93B1-BE49-A6C1-8E00EA4EF622}" destId="{92DA8CCF-4F89-1E42-834B-BD9E83E91A73}" srcOrd="0" destOrd="0" presId="urn:microsoft.com/office/officeart/2005/8/layout/bList2"/>
    <dgm:cxn modelId="{68D3B8A2-8039-6943-9551-188EB5A4E6A0}" type="presOf" srcId="{E7AD54E9-9435-9F40-817F-DC845BEEC60D}" destId="{5EC22E73-C890-844A-A05C-F35BCFFE1E53}" srcOrd="0" destOrd="4" presId="urn:microsoft.com/office/officeart/2005/8/layout/bList2"/>
    <dgm:cxn modelId="{83B0907C-26DC-684D-B22C-6805B5E297E7}" type="presOf" srcId="{ACF19BB7-BA56-3C4D-B56E-CBE964FDA4DD}" destId="{459FE37B-F85A-F041-87C3-23A73C186647}" srcOrd="0" destOrd="0" presId="urn:microsoft.com/office/officeart/2005/8/layout/bList2"/>
    <dgm:cxn modelId="{10AB2E92-B8F0-9C44-B3FE-9B565C3EB6E0}" srcId="{562C0427-917A-204F-AD1A-575CA100F7EC}" destId="{37361077-AD2A-7046-869A-539CE847ED30}" srcOrd="0" destOrd="0" parTransId="{3D8158A2-D323-7540-AFF3-43E73840F272}" sibTransId="{C53D4960-260F-1B49-AE40-D8A2F66DCAE8}"/>
    <dgm:cxn modelId="{478CD576-5030-1F41-9077-96093CB51140}" srcId="{9AD35DF3-1569-574C-8BCA-0CD43497B66D}" destId="{D8105F94-C6C0-D241-AD16-CC44FCC65DD6}" srcOrd="0" destOrd="0" parTransId="{F3B4DB31-30E6-D94C-9A12-F21AB9C5217F}" sibTransId="{D182B4DA-A623-994D-99AE-6FA137353E52}"/>
    <dgm:cxn modelId="{A202786D-74B4-774E-92D4-58AFA56E9873}" srcId="{5C93551D-78C8-4E43-A56E-688764AC8822}" destId="{911C804E-4785-FB47-A8C2-6DA9E392DFA3}" srcOrd="0" destOrd="0" parTransId="{0E5A44B3-03A4-AA40-B1E3-104EC882431A}" sibTransId="{E0046D2D-AFDF-FC40-9904-87A46D776DAD}"/>
    <dgm:cxn modelId="{4DDCB560-1C19-2E4E-A68A-E05E32AB1572}" srcId="{67C797C8-64F7-8C44-A542-CCD12E80F4D8}" destId="{A64A0718-4359-204E-9651-7D05B4739B43}" srcOrd="0" destOrd="0" parTransId="{E10F1798-B242-1444-866E-54FC0F8A0E66}" sibTransId="{711FCABC-297F-B94B-8F48-DBB742413DBA}"/>
    <dgm:cxn modelId="{7CDFB103-C2ED-3241-9B1C-7BB9BC6330B1}" srcId="{8A067EBC-CF24-1A47-8DAA-69E6490C3367}" destId="{A0FD6C32-8A2D-B14F-AD04-F960FB81973C}" srcOrd="1" destOrd="0" parTransId="{733A99A2-B37C-544E-935A-FB5FE3F8C9AF}" sibTransId="{402DDB12-665C-5A4F-A56C-CD99C6A85B9F}"/>
    <dgm:cxn modelId="{BFB2D4A8-A1BB-064D-9F71-0E6804BF35C4}" srcId="{7D79BC84-9B77-0F4C-B244-F5C317C31621}" destId="{A66EB37C-0665-BF4F-8AC0-A255E8CDB582}" srcOrd="0" destOrd="0" parTransId="{C725A01F-EEF8-B944-8624-A50BB5468475}" sibTransId="{84D6E765-0A9C-1243-85D0-FE702AC9CBBF}"/>
    <dgm:cxn modelId="{28017554-27DE-384D-AF5C-7D73C02E2118}" type="presOf" srcId="{9B036814-3696-8440-8414-78C8ABB5CCC8}" destId="{CD14B982-2E31-3944-959E-29F0C2C19850}" srcOrd="0" destOrd="2" presId="urn:microsoft.com/office/officeart/2005/8/layout/bList2"/>
    <dgm:cxn modelId="{2EBF2B19-DC8B-E94C-B794-257F02118028}" type="presOf" srcId="{A66EB37C-0665-BF4F-8AC0-A255E8CDB582}" destId="{2958C570-28DD-7E48-A24C-B359589A05B4}" srcOrd="0" destOrd="0" presId="urn:microsoft.com/office/officeart/2005/8/layout/bList2"/>
    <dgm:cxn modelId="{36DF3276-4620-424E-BB7D-2AC3C8A4233B}" srcId="{6C2FC22D-7AE3-814C-9115-F7B785D5B874}" destId="{ACDDD841-B0BB-CB40-91EC-13F497269057}" srcOrd="3" destOrd="0" parTransId="{7EF1EA40-B2F4-B74F-A2C8-26F13D9E6BB1}" sibTransId="{FEBBFF64-F633-B749-8642-BCB29790D6A6}"/>
    <dgm:cxn modelId="{0B0D8F6B-8DF7-154A-9332-87F3E12D2FE4}" type="presOf" srcId="{A64A0718-4359-204E-9651-7D05B4739B43}" destId="{CD14B982-2E31-3944-959E-29F0C2C19850}" srcOrd="0" destOrd="1" presId="urn:microsoft.com/office/officeart/2005/8/layout/bList2"/>
    <dgm:cxn modelId="{8C71693E-4A19-0E4C-9C5B-164A1D6A812E}" srcId="{6C2FC22D-7AE3-814C-9115-F7B785D5B874}" destId="{9AD35DF3-1569-574C-8BCA-0CD43497B66D}" srcOrd="4" destOrd="0" parTransId="{22C730AF-D184-174D-8A8E-7ACBAE0FE191}" sibTransId="{8C4BF6FD-3F8C-E445-85D9-0014BA1BB1C3}"/>
    <dgm:cxn modelId="{359AB2A8-6351-064E-A660-43236024F567}" type="presOf" srcId="{25DCC08B-6344-2041-AFE0-C461CB0D509E}" destId="{5EC22E73-C890-844A-A05C-F35BCFFE1E53}" srcOrd="0" destOrd="3" presId="urn:microsoft.com/office/officeart/2005/8/layout/bList2"/>
    <dgm:cxn modelId="{DE094BF5-46AF-5043-92A7-70E68A37D244}" srcId="{D8105F94-C6C0-D241-AD16-CC44FCC65DD6}" destId="{8B57C0AB-3572-5648-BA24-BED8C0F7E7B0}" srcOrd="0" destOrd="0" parTransId="{787D8F98-D8EB-7A4A-8D8F-621114D8AD43}" sibTransId="{B7484420-287A-6646-8ECE-9B7AABB8DCB4}"/>
    <dgm:cxn modelId="{65B67383-8167-1447-81D4-07FB3005D2EA}" srcId="{ACDDD841-B0BB-CB40-91EC-13F497269057}" destId="{67C797C8-64F7-8C44-A542-CCD12E80F4D8}" srcOrd="0" destOrd="0" parTransId="{A274EED1-DACA-5E48-8E86-61FBD3199F2C}" sibTransId="{FD6F950E-2B89-C64F-811D-C989F06A5D72}"/>
    <dgm:cxn modelId="{E885B08A-2B99-034D-9A95-DEEC42125FC7}" srcId="{562C0427-917A-204F-AD1A-575CA100F7EC}" destId="{AF053E16-16CD-B844-AFEA-D5786117650D}" srcOrd="1" destOrd="0" parTransId="{45C70C33-C6BB-694C-A853-FA9597224CEF}" sibTransId="{15ABCE6A-8FE2-3445-AFEB-1943F6CD8809}"/>
    <dgm:cxn modelId="{67D6A167-7F21-0947-AC15-021D0CC9BD8B}" type="presOf" srcId="{EF4EB097-7264-EE4A-A81D-DE46A982F45C}" destId="{2958C570-28DD-7E48-A24C-B359589A05B4}" srcOrd="0" destOrd="1" presId="urn:microsoft.com/office/officeart/2005/8/layout/bList2"/>
    <dgm:cxn modelId="{FCB8148C-C601-374B-B590-59B280B2D107}" type="presOf" srcId="{EC199336-9D0E-D840-81D5-D07439FBD782}" destId="{05D1B317-9D17-7548-9FBC-8C5694E1718B}" srcOrd="0" destOrd="2" presId="urn:microsoft.com/office/officeart/2005/8/layout/bList2"/>
    <dgm:cxn modelId="{D769C6FB-BA53-4F4A-A56B-D11A9011BADD}" type="presOf" srcId="{7D685305-0F19-5A49-8DDF-2EC8987A0567}" destId="{B518ECFF-388A-964C-B44C-A79413EFEB65}" srcOrd="1" destOrd="0" presId="urn:microsoft.com/office/officeart/2005/8/layout/bList2"/>
    <dgm:cxn modelId="{970CCE3B-6DC1-534F-8717-37B2A4B65C84}" type="presOf" srcId="{ACDDD841-B0BB-CB40-91EC-13F497269057}" destId="{973994C8-7BF8-4D4A-B500-A5E09E6A18F7}" srcOrd="0" destOrd="0" presId="urn:microsoft.com/office/officeart/2005/8/layout/bList2"/>
    <dgm:cxn modelId="{6C9AF194-B595-6248-A0E4-F5E6B07D94DB}" type="presOf" srcId="{7D685305-0F19-5A49-8DDF-2EC8987A0567}" destId="{ACE2390F-E40C-EF44-9444-06B24F1DDCA8}" srcOrd="0" destOrd="0" presId="urn:microsoft.com/office/officeart/2005/8/layout/bList2"/>
    <dgm:cxn modelId="{E957FD6A-9CB8-2F4E-B4D9-7D42790EC4CB}" type="presOf" srcId="{9E79510F-F43F-AB4B-B8B1-A6AFF3E6829A}" destId="{44421435-EC70-4A49-880B-10C9F42E9256}" srcOrd="0" destOrd="0" presId="urn:microsoft.com/office/officeart/2005/8/layout/bList2"/>
    <dgm:cxn modelId="{E935183D-9E28-3F43-860E-16A2C4270BEE}" srcId="{6C2FC22D-7AE3-814C-9115-F7B785D5B874}" destId="{7D685305-0F19-5A49-8DDF-2EC8987A0567}" srcOrd="1" destOrd="0" parTransId="{B07F8E7C-B3BD-C24E-ADE4-EAF7B2B0DE0D}" sibTransId="{ACF19BB7-BA56-3C4D-B56E-CBE964FDA4DD}"/>
    <dgm:cxn modelId="{52064993-9A36-644B-98ED-DA95606E7423}" srcId="{D8105F94-C6C0-D241-AD16-CC44FCC65DD6}" destId="{25DCC08B-6344-2041-AFE0-C461CB0D509E}" srcOrd="2" destOrd="0" parTransId="{9C8DE72B-1538-9C48-852E-92095B6794E2}" sibTransId="{2C88AD35-E6E7-7443-9F0B-7A4303EBC61F}"/>
    <dgm:cxn modelId="{C1E887E4-2B91-7E4D-9C3D-C04A349A724B}" srcId="{911C804E-4785-FB47-A8C2-6DA9E392DFA3}" destId="{C979710A-FD01-F44A-93C9-E21A855D0C00}" srcOrd="0" destOrd="0" parTransId="{F11277A9-CD91-7B41-8631-F61F654081E7}" sibTransId="{85AB2DE4-8D35-2446-8A88-68D647468819}"/>
    <dgm:cxn modelId="{6A62799A-F34D-614D-B1F0-0FDC8566A5D5}" type="presOf" srcId="{8B57C0AB-3572-5648-BA24-BED8C0F7E7B0}" destId="{5EC22E73-C890-844A-A05C-F35BCFFE1E53}" srcOrd="0" destOrd="1" presId="urn:microsoft.com/office/officeart/2005/8/layout/bList2"/>
    <dgm:cxn modelId="{97B06CDC-85A7-DC47-A265-1D554BE51166}" type="presOf" srcId="{8A067EBC-CF24-1A47-8DAA-69E6490C3367}" destId="{A9AC153D-A071-304C-94B8-9C10B020132E}" srcOrd="0" destOrd="0" presId="urn:microsoft.com/office/officeart/2005/8/layout/bList2"/>
    <dgm:cxn modelId="{C642F075-905A-054F-858C-4AEE1A6A777C}" type="presOf" srcId="{5087268C-8A6B-2E4E-81F3-CB251E3FFFF4}" destId="{2958C570-28DD-7E48-A24C-B359589A05B4}" srcOrd="0" destOrd="2" presId="urn:microsoft.com/office/officeart/2005/8/layout/bList2"/>
    <dgm:cxn modelId="{C7C285A8-3000-3941-97B9-C409288AAA16}" type="presOf" srcId="{AF053E16-16CD-B844-AFEA-D5786117650D}" destId="{6223B885-1CAE-3F42-A190-1254A4611730}" srcOrd="0" destOrd="2" presId="urn:microsoft.com/office/officeart/2005/8/layout/bList2"/>
    <dgm:cxn modelId="{9EAF56A4-5D3F-BC4A-9CB1-F24FB8FC8C67}" type="presOf" srcId="{A0FD6C32-8A2D-B14F-AD04-F960FB81973C}" destId="{A9AC153D-A071-304C-94B8-9C10B020132E}" srcOrd="0" destOrd="2" presId="urn:microsoft.com/office/officeart/2005/8/layout/bList2"/>
    <dgm:cxn modelId="{18208A1D-D4AE-1348-8D4A-FB3E72AC24E1}" type="presOf" srcId="{562C0427-917A-204F-AD1A-575CA100F7EC}" destId="{6223B885-1CAE-3F42-A190-1254A4611730}" srcOrd="0" destOrd="0" presId="urn:microsoft.com/office/officeart/2005/8/layout/bList2"/>
    <dgm:cxn modelId="{2A101F75-A4EF-EA44-82ED-45E507D2860C}" srcId="{6C2FC22D-7AE3-814C-9115-F7B785D5B874}" destId="{9E79510F-F43F-AB4B-B8B1-A6AFF3E6829A}" srcOrd="0" destOrd="0" parTransId="{BFC24F36-0BC0-B743-8C33-0C256DECCC5C}" sibTransId="{F0DEB29B-93B1-BE49-A6C1-8E00EA4EF622}"/>
    <dgm:cxn modelId="{0E509EF1-2A79-E64E-87BC-459D49D9E4DA}" srcId="{67C797C8-64F7-8C44-A542-CCD12E80F4D8}" destId="{9B036814-3696-8440-8414-78C8ABB5CCC8}" srcOrd="1" destOrd="0" parTransId="{EB3EA659-767F-8D46-B67B-15A7562D8970}" sibTransId="{CDC088E6-7DF9-914D-BDD8-B0ACE5D89C1B}"/>
    <dgm:cxn modelId="{70892D26-D8BB-A940-B6B7-3659926BB9B9}" type="presParOf" srcId="{3756F15B-B85C-7342-9517-E00055646181}" destId="{90F8C39D-9996-1347-A3F2-3CD921863371}" srcOrd="0" destOrd="0" presId="urn:microsoft.com/office/officeart/2005/8/layout/bList2"/>
    <dgm:cxn modelId="{B5FF007E-CBE3-2E4C-A5F6-3C53AB4026DC}" type="presParOf" srcId="{90F8C39D-9996-1347-A3F2-3CD921863371}" destId="{6223B885-1CAE-3F42-A190-1254A4611730}" srcOrd="0" destOrd="0" presId="urn:microsoft.com/office/officeart/2005/8/layout/bList2"/>
    <dgm:cxn modelId="{BC824BB4-5290-C841-8DB3-52597CD915CC}" type="presParOf" srcId="{90F8C39D-9996-1347-A3F2-3CD921863371}" destId="{44421435-EC70-4A49-880B-10C9F42E9256}" srcOrd="1" destOrd="0" presId="urn:microsoft.com/office/officeart/2005/8/layout/bList2"/>
    <dgm:cxn modelId="{9AAACB3B-45E8-ED47-BEF1-F799BC7761AC}" type="presParOf" srcId="{90F8C39D-9996-1347-A3F2-3CD921863371}" destId="{229132C4-4143-4B45-9BED-CD5C127EFA5F}" srcOrd="2" destOrd="0" presId="urn:microsoft.com/office/officeart/2005/8/layout/bList2"/>
    <dgm:cxn modelId="{A1469555-0203-3745-9D00-A540CB54F163}" type="presParOf" srcId="{90F8C39D-9996-1347-A3F2-3CD921863371}" destId="{89EE3DB8-2059-7943-8EC1-2610A875C7BC}" srcOrd="3" destOrd="0" presId="urn:microsoft.com/office/officeart/2005/8/layout/bList2"/>
    <dgm:cxn modelId="{A4142C07-9292-D44B-82A2-126F3EBAF0D1}" type="presParOf" srcId="{3756F15B-B85C-7342-9517-E00055646181}" destId="{92DA8CCF-4F89-1E42-834B-BD9E83E91A73}" srcOrd="1" destOrd="0" presId="urn:microsoft.com/office/officeart/2005/8/layout/bList2"/>
    <dgm:cxn modelId="{4D8539B9-DC3C-FF4A-AB42-5AA3A4D8F431}" type="presParOf" srcId="{3756F15B-B85C-7342-9517-E00055646181}" destId="{A867D88F-2F50-E941-880B-08F8ADFBFFFE}" srcOrd="2" destOrd="0" presId="urn:microsoft.com/office/officeart/2005/8/layout/bList2"/>
    <dgm:cxn modelId="{B3E0C6CE-36AA-F74D-83EB-EA39848C6CCA}" type="presParOf" srcId="{A867D88F-2F50-E941-880B-08F8ADFBFFFE}" destId="{A9AC153D-A071-304C-94B8-9C10B020132E}" srcOrd="0" destOrd="0" presId="urn:microsoft.com/office/officeart/2005/8/layout/bList2"/>
    <dgm:cxn modelId="{0698C736-E503-FA43-A596-6485F3AC945B}" type="presParOf" srcId="{A867D88F-2F50-E941-880B-08F8ADFBFFFE}" destId="{ACE2390F-E40C-EF44-9444-06B24F1DDCA8}" srcOrd="1" destOrd="0" presId="urn:microsoft.com/office/officeart/2005/8/layout/bList2"/>
    <dgm:cxn modelId="{D63A2D0A-D4C7-C24F-91B5-2F774E86D326}" type="presParOf" srcId="{A867D88F-2F50-E941-880B-08F8ADFBFFFE}" destId="{B518ECFF-388A-964C-B44C-A79413EFEB65}" srcOrd="2" destOrd="0" presId="urn:microsoft.com/office/officeart/2005/8/layout/bList2"/>
    <dgm:cxn modelId="{BC249FA4-9432-5948-99AE-FF3334B568D8}" type="presParOf" srcId="{A867D88F-2F50-E941-880B-08F8ADFBFFFE}" destId="{7C3EF4CF-D3B9-E240-A214-62658991D691}" srcOrd="3" destOrd="0" presId="urn:microsoft.com/office/officeart/2005/8/layout/bList2"/>
    <dgm:cxn modelId="{3CA093E0-A8AE-A342-B09B-09336BED0DA3}" type="presParOf" srcId="{3756F15B-B85C-7342-9517-E00055646181}" destId="{459FE37B-F85A-F041-87C3-23A73C186647}" srcOrd="3" destOrd="0" presId="urn:microsoft.com/office/officeart/2005/8/layout/bList2"/>
    <dgm:cxn modelId="{43AF7199-2128-CC47-AB3B-2B3FBC6556B7}" type="presParOf" srcId="{3756F15B-B85C-7342-9517-E00055646181}" destId="{C74E2A38-8C88-5142-BEF3-89D15A3B8993}" srcOrd="4" destOrd="0" presId="urn:microsoft.com/office/officeart/2005/8/layout/bList2"/>
    <dgm:cxn modelId="{579BCEC6-22C9-EE49-A075-EE3F90B26896}" type="presParOf" srcId="{C74E2A38-8C88-5142-BEF3-89D15A3B8993}" destId="{2958C570-28DD-7E48-A24C-B359589A05B4}" srcOrd="0" destOrd="0" presId="urn:microsoft.com/office/officeart/2005/8/layout/bList2"/>
    <dgm:cxn modelId="{C3F33F3D-891B-9A42-8C87-F18FD10B5A66}" type="presParOf" srcId="{C74E2A38-8C88-5142-BEF3-89D15A3B8993}" destId="{88D0B936-745D-754B-AD00-F980EC9769C2}" srcOrd="1" destOrd="0" presId="urn:microsoft.com/office/officeart/2005/8/layout/bList2"/>
    <dgm:cxn modelId="{C12C7C9E-F376-BA40-ABE8-3912280CE821}" type="presParOf" srcId="{C74E2A38-8C88-5142-BEF3-89D15A3B8993}" destId="{F2FE7CBD-9942-EA43-9C97-03007FCD5294}" srcOrd="2" destOrd="0" presId="urn:microsoft.com/office/officeart/2005/8/layout/bList2"/>
    <dgm:cxn modelId="{3CCDA96E-568E-F94F-A6BF-DD9B92D52BBC}" type="presParOf" srcId="{C74E2A38-8C88-5142-BEF3-89D15A3B8993}" destId="{CDA94FC6-E076-4B46-B117-3FFFB228B5F1}" srcOrd="3" destOrd="0" presId="urn:microsoft.com/office/officeart/2005/8/layout/bList2"/>
    <dgm:cxn modelId="{EB3DAD6B-1058-E840-810A-D92EB0697F27}" type="presParOf" srcId="{3756F15B-B85C-7342-9517-E00055646181}" destId="{DFB3F2EB-0E50-CF4A-9B71-9B3CDA2BA611}" srcOrd="5" destOrd="0" presId="urn:microsoft.com/office/officeart/2005/8/layout/bList2"/>
    <dgm:cxn modelId="{1EF7D241-9F94-8E49-A0C5-F60F0A9F782E}" type="presParOf" srcId="{3756F15B-B85C-7342-9517-E00055646181}" destId="{CDE541A5-8268-F44C-A90E-36D9720B64A7}" srcOrd="6" destOrd="0" presId="urn:microsoft.com/office/officeart/2005/8/layout/bList2"/>
    <dgm:cxn modelId="{CA7E6BDD-D0F1-7046-BE7A-933D31F16AAD}" type="presParOf" srcId="{CDE541A5-8268-F44C-A90E-36D9720B64A7}" destId="{CD14B982-2E31-3944-959E-29F0C2C19850}" srcOrd="0" destOrd="0" presId="urn:microsoft.com/office/officeart/2005/8/layout/bList2"/>
    <dgm:cxn modelId="{3EE5F0EE-45D7-AC44-9054-FB254BAF0548}" type="presParOf" srcId="{CDE541A5-8268-F44C-A90E-36D9720B64A7}" destId="{973994C8-7BF8-4D4A-B500-A5E09E6A18F7}" srcOrd="1" destOrd="0" presId="urn:microsoft.com/office/officeart/2005/8/layout/bList2"/>
    <dgm:cxn modelId="{95B9C1F4-BEAB-274A-A214-E6936C3682A6}" type="presParOf" srcId="{CDE541A5-8268-F44C-A90E-36D9720B64A7}" destId="{6EB5384E-FE39-6841-AF22-25ABE6FAB5C0}" srcOrd="2" destOrd="0" presId="urn:microsoft.com/office/officeart/2005/8/layout/bList2"/>
    <dgm:cxn modelId="{E14E3545-FBB3-A14B-9CE3-53C69A60781C}" type="presParOf" srcId="{CDE541A5-8268-F44C-A90E-36D9720B64A7}" destId="{59463ECE-F2DF-8344-845B-983E8A0FA358}" srcOrd="3" destOrd="0" presId="urn:microsoft.com/office/officeart/2005/8/layout/bList2"/>
    <dgm:cxn modelId="{0F705DED-E923-A943-89D3-E8189B7A02B7}" type="presParOf" srcId="{3756F15B-B85C-7342-9517-E00055646181}" destId="{CC5E4CED-89C9-F148-891B-E0FB587E5262}" srcOrd="7" destOrd="0" presId="urn:microsoft.com/office/officeart/2005/8/layout/bList2"/>
    <dgm:cxn modelId="{61D44DB3-F06D-114B-89E3-474FC7683727}" type="presParOf" srcId="{3756F15B-B85C-7342-9517-E00055646181}" destId="{AA33E6C7-2DFF-9B44-A761-5D6AC3A73DB0}" srcOrd="8" destOrd="0" presId="urn:microsoft.com/office/officeart/2005/8/layout/bList2"/>
    <dgm:cxn modelId="{BA9C7DF4-FC3E-FC4C-9CAA-AFD029538A10}" type="presParOf" srcId="{AA33E6C7-2DFF-9B44-A761-5D6AC3A73DB0}" destId="{5EC22E73-C890-844A-A05C-F35BCFFE1E53}" srcOrd="0" destOrd="0" presId="urn:microsoft.com/office/officeart/2005/8/layout/bList2"/>
    <dgm:cxn modelId="{6B22A765-F505-904F-A73F-4893BFF5BCC2}" type="presParOf" srcId="{AA33E6C7-2DFF-9B44-A761-5D6AC3A73DB0}" destId="{D7E8D345-7008-A841-A596-C28902C0192F}" srcOrd="1" destOrd="0" presId="urn:microsoft.com/office/officeart/2005/8/layout/bList2"/>
    <dgm:cxn modelId="{AA976485-6FCE-D64B-AC01-B20CD198D296}" type="presParOf" srcId="{AA33E6C7-2DFF-9B44-A761-5D6AC3A73DB0}" destId="{CCF0CFBE-11BF-6E40-B7D3-010AE419C6A2}" srcOrd="2" destOrd="0" presId="urn:microsoft.com/office/officeart/2005/8/layout/bList2"/>
    <dgm:cxn modelId="{076A367E-1FB8-7248-8740-090FF2B9A003}" type="presParOf" srcId="{AA33E6C7-2DFF-9B44-A761-5D6AC3A73DB0}" destId="{95EA379E-F2F7-B241-AA2C-52B68BA8D987}" srcOrd="3" destOrd="0" presId="urn:microsoft.com/office/officeart/2005/8/layout/bList2"/>
    <dgm:cxn modelId="{8C2AC013-184D-6745-AB7E-A4C8EE92FA5B}" type="presParOf" srcId="{3756F15B-B85C-7342-9517-E00055646181}" destId="{8DEA39EE-F920-7E4C-8D6C-3BC390F89B08}" srcOrd="9" destOrd="0" presId="urn:microsoft.com/office/officeart/2005/8/layout/bList2"/>
    <dgm:cxn modelId="{5642D98D-B5B8-B646-B0A3-E590309B6662}" type="presParOf" srcId="{3756F15B-B85C-7342-9517-E00055646181}" destId="{8FE6C8ED-0B98-FE40-8CFE-E7A994FE19CD}" srcOrd="10" destOrd="0" presId="urn:microsoft.com/office/officeart/2005/8/layout/bList2"/>
    <dgm:cxn modelId="{08C5DE16-D373-D840-9995-549B9F79B567}" type="presParOf" srcId="{8FE6C8ED-0B98-FE40-8CFE-E7A994FE19CD}" destId="{05D1B317-9D17-7548-9FBC-8C5694E1718B}" srcOrd="0" destOrd="0" presId="urn:microsoft.com/office/officeart/2005/8/layout/bList2"/>
    <dgm:cxn modelId="{24C2F248-1AA3-DE41-BCD0-0569A66D98B5}" type="presParOf" srcId="{8FE6C8ED-0B98-FE40-8CFE-E7A994FE19CD}" destId="{DDBDABE3-F358-D44E-8F42-CE4B59B4A1FD}" srcOrd="1" destOrd="0" presId="urn:microsoft.com/office/officeart/2005/8/layout/bList2"/>
    <dgm:cxn modelId="{70DA1E24-2DC1-D846-808B-FCE33C7A190D}" type="presParOf" srcId="{8FE6C8ED-0B98-FE40-8CFE-E7A994FE19CD}" destId="{8A4C607C-6ABC-1541-AF0D-B5B4304A0930}" srcOrd="2" destOrd="0" presId="urn:microsoft.com/office/officeart/2005/8/layout/bList2"/>
    <dgm:cxn modelId="{5F7DAA90-2154-B843-9FA7-B1455F62F710}" type="presParOf" srcId="{8FE6C8ED-0B98-FE40-8CFE-E7A994FE19CD}" destId="{AE6579CE-82CB-B84E-AF43-A20364FAF1F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23B885-1CAE-3F42-A190-1254A4611730}">
      <dsp:nvSpPr>
        <dsp:cNvPr id="0" name=""/>
        <dsp:cNvSpPr/>
      </dsp:nvSpPr>
      <dsp:spPr>
        <a:xfrm>
          <a:off x="364125" y="3162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High field (15-20T)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Large bore (meter-scale)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Intense radiation environment – NC or HTS insert coil</a:t>
          </a:r>
          <a:endParaRPr lang="en-US" sz="1300" kern="1200" dirty="0">
            <a:solidFill>
              <a:srgbClr val="FF0000"/>
            </a:solidFill>
          </a:endParaRPr>
        </a:p>
      </dsp:txBody>
      <dsp:txXfrm>
        <a:off x="408842" y="47879"/>
        <a:ext cx="2467141" cy="1863712"/>
      </dsp:txXfrm>
    </dsp:sp>
    <dsp:sp modelId="{229132C4-4143-4B45-9BED-CD5C127EFA5F}">
      <dsp:nvSpPr>
        <dsp:cNvPr id="0" name=""/>
        <dsp:cNvSpPr/>
      </dsp:nvSpPr>
      <dsp:spPr>
        <a:xfrm>
          <a:off x="364125" y="1911592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Capture Solenoid for Simultaneous mu+ &amp; mu- Beams</a:t>
          </a:r>
          <a:endParaRPr lang="en-US" sz="1600" kern="1200" dirty="0"/>
        </a:p>
      </dsp:txBody>
      <dsp:txXfrm>
        <a:off x="364125" y="1911592"/>
        <a:ext cx="1800405" cy="820624"/>
      </dsp:txXfrm>
    </dsp:sp>
    <dsp:sp modelId="{89EE3DB8-2059-7943-8EC1-2610A875C7BC}">
      <dsp:nvSpPr>
        <dsp:cNvPr id="0" name=""/>
        <dsp:cNvSpPr/>
      </dsp:nvSpPr>
      <dsp:spPr>
        <a:xfrm>
          <a:off x="2236852" y="2041941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C153D-A071-304C-94B8-9C10B020132E}">
      <dsp:nvSpPr>
        <dsp:cNvPr id="0" name=""/>
        <dsp:cNvSpPr/>
      </dsp:nvSpPr>
      <dsp:spPr>
        <a:xfrm>
          <a:off x="3226273" y="3162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Solenoid-based cooling channel (LH</a:t>
          </a:r>
          <a:r>
            <a:rPr lang="en-US" sz="1400" kern="1200" baseline="-25000" dirty="0" smtClean="0">
              <a:solidFill>
                <a:srgbClr val="FF0000"/>
              </a:solidFill>
            </a:rPr>
            <a:t>2</a:t>
          </a:r>
          <a:r>
            <a:rPr lang="en-US" sz="1400" kern="1200" baseline="0" dirty="0" smtClean="0">
              <a:solidFill>
                <a:srgbClr val="FF0000"/>
              </a:solidFill>
            </a:rPr>
            <a:t>/</a:t>
          </a:r>
          <a:r>
            <a:rPr lang="en-US" sz="1400" kern="1200" baseline="0" dirty="0" err="1" smtClean="0">
              <a:solidFill>
                <a:srgbClr val="FF0000"/>
              </a:solidFill>
            </a:rPr>
            <a:t>LiH</a:t>
          </a:r>
          <a:r>
            <a:rPr lang="en-US" sz="1400" kern="1200" baseline="0" dirty="0" smtClean="0">
              <a:solidFill>
                <a:srgbClr val="FF0000"/>
              </a:solidFill>
            </a:rPr>
            <a:t> absorbers)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RF cavities integral to focusing channel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Fields ranging from LTS to HTS conductor regime</a:t>
          </a:r>
          <a:endParaRPr lang="en-US" sz="1400" kern="1200" dirty="0">
            <a:solidFill>
              <a:srgbClr val="FF0000"/>
            </a:solidFill>
          </a:endParaRPr>
        </a:p>
      </dsp:txBody>
      <dsp:txXfrm>
        <a:off x="3270990" y="47879"/>
        <a:ext cx="2467141" cy="1863712"/>
      </dsp:txXfrm>
    </dsp:sp>
    <dsp:sp modelId="{B518ECFF-388A-964C-B44C-A79413EFEB65}">
      <dsp:nvSpPr>
        <dsp:cNvPr id="0" name=""/>
        <dsp:cNvSpPr/>
      </dsp:nvSpPr>
      <dsp:spPr>
        <a:xfrm>
          <a:off x="3226273" y="1911592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Muon Ionization </a:t>
          </a:r>
          <a:br>
            <a:rPr lang="en-US" sz="1600" kern="1200" dirty="0" smtClean="0"/>
          </a:br>
          <a:r>
            <a:rPr lang="en-US" sz="1600" kern="1200" dirty="0" smtClean="0"/>
            <a:t>6-Dimensional Cooling Channel</a:t>
          </a:r>
          <a:endParaRPr lang="en-US" sz="1600" kern="1200" dirty="0"/>
        </a:p>
      </dsp:txBody>
      <dsp:txXfrm>
        <a:off x="3226273" y="1911592"/>
        <a:ext cx="1800405" cy="820624"/>
      </dsp:txXfrm>
    </dsp:sp>
    <dsp:sp modelId="{7C3EF4CF-D3B9-E240-A214-62658991D691}">
      <dsp:nvSpPr>
        <dsp:cNvPr id="0" name=""/>
        <dsp:cNvSpPr/>
      </dsp:nvSpPr>
      <dsp:spPr>
        <a:xfrm>
          <a:off x="5099090" y="2041941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8C570-28DD-7E48-A24C-B359589A05B4}">
      <dsp:nvSpPr>
        <dsp:cNvPr id="0" name=""/>
        <dsp:cNvSpPr/>
      </dsp:nvSpPr>
      <dsp:spPr>
        <a:xfrm>
          <a:off x="6088422" y="3162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>
              <a:solidFill>
                <a:srgbClr val="FF0000"/>
              </a:solidFill>
            </a:rPr>
            <a:t>Emittance</a:t>
          </a:r>
          <a:r>
            <a:rPr lang="en-US" sz="1400" kern="1200" dirty="0" smtClean="0">
              <a:solidFill>
                <a:srgbClr val="FF0000"/>
              </a:solidFill>
            </a:rPr>
            <a:t> exchange channel for TeV-scale colliders (trade increased longitudinal beam </a:t>
          </a:r>
          <a:r>
            <a:rPr lang="en-US" sz="1400" kern="1200" dirty="0" err="1" smtClean="0">
              <a:solidFill>
                <a:srgbClr val="FF0000"/>
              </a:solidFill>
            </a:rPr>
            <a:t>emittance</a:t>
          </a:r>
          <a:r>
            <a:rPr lang="en-US" sz="1400" kern="1200" dirty="0" smtClean="0">
              <a:solidFill>
                <a:srgbClr val="FF0000"/>
              </a:solidFill>
            </a:rPr>
            <a:t> for smaller transverse </a:t>
          </a:r>
          <a:r>
            <a:rPr lang="en-US" sz="1400" kern="1200" dirty="0" err="1" smtClean="0">
              <a:solidFill>
                <a:srgbClr val="FF0000"/>
              </a:solidFill>
            </a:rPr>
            <a:t>emittance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Baseline:  30T class HTS solenoids with a&gt;25mm</a:t>
          </a:r>
          <a:endParaRPr lang="en-US" sz="1400" kern="1200" dirty="0">
            <a:solidFill>
              <a:srgbClr val="FF0000"/>
            </a:solidFill>
          </a:endParaRPr>
        </a:p>
      </dsp:txBody>
      <dsp:txXfrm>
        <a:off x="6133139" y="47879"/>
        <a:ext cx="2467141" cy="1863712"/>
      </dsp:txXfrm>
    </dsp:sp>
    <dsp:sp modelId="{F2FE7CBD-9942-EA43-9C97-03007FCD5294}">
      <dsp:nvSpPr>
        <dsp:cNvPr id="0" name=""/>
        <dsp:cNvSpPr/>
      </dsp:nvSpPr>
      <dsp:spPr>
        <a:xfrm>
          <a:off x="6088422" y="1911592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Muon Ionization Final Cooling Channel</a:t>
          </a:r>
          <a:endParaRPr lang="en-US" sz="1600" kern="1200" dirty="0"/>
        </a:p>
      </dsp:txBody>
      <dsp:txXfrm>
        <a:off x="6088422" y="1911592"/>
        <a:ext cx="1800405" cy="820624"/>
      </dsp:txXfrm>
    </dsp:sp>
    <dsp:sp modelId="{CDA94FC6-E076-4B46-B117-3FFFB228B5F1}">
      <dsp:nvSpPr>
        <dsp:cNvPr id="0" name=""/>
        <dsp:cNvSpPr/>
      </dsp:nvSpPr>
      <dsp:spPr>
        <a:xfrm>
          <a:off x="7961327" y="2041941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4B982-2E31-3944-959E-29F0C2C19850}">
      <dsp:nvSpPr>
        <dsp:cNvPr id="0" name=""/>
        <dsp:cNvSpPr/>
      </dsp:nvSpPr>
      <dsp:spPr>
        <a:xfrm>
          <a:off x="364125" y="2961114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Present baseline based on the use of Rapid Cycling Synchrotrons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Requires magnets capable of ~400Hz operation with &gt;1.5T peak fields</a:t>
          </a:r>
          <a:endParaRPr lang="en-US" sz="1400" kern="1200" dirty="0">
            <a:solidFill>
              <a:srgbClr val="FF0000"/>
            </a:solidFill>
          </a:endParaRPr>
        </a:p>
      </dsp:txBody>
      <dsp:txXfrm>
        <a:off x="408842" y="3005831"/>
        <a:ext cx="2467141" cy="1863712"/>
      </dsp:txXfrm>
    </dsp:sp>
    <dsp:sp modelId="{6EB5384E-FE39-6841-AF22-25ABE6FAB5C0}">
      <dsp:nvSpPr>
        <dsp:cNvPr id="0" name=""/>
        <dsp:cNvSpPr/>
      </dsp:nvSpPr>
      <dsp:spPr>
        <a:xfrm>
          <a:off x="364125" y="4869141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Acceleration to the TeV Energy Scale for Muon Colliders </a:t>
          </a:r>
          <a:endParaRPr lang="en-US" sz="1600" kern="1200" dirty="0"/>
        </a:p>
      </dsp:txBody>
      <dsp:txXfrm>
        <a:off x="364125" y="4869141"/>
        <a:ext cx="1800405" cy="820624"/>
      </dsp:txXfrm>
    </dsp:sp>
    <dsp:sp modelId="{59463ECE-F2DF-8344-845B-983E8A0FA358}">
      <dsp:nvSpPr>
        <dsp:cNvPr id="0" name=""/>
        <dsp:cNvSpPr/>
      </dsp:nvSpPr>
      <dsp:spPr>
        <a:xfrm>
          <a:off x="2236852" y="4999689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22E73-C890-844A-A05C-F35BCFFE1E53}">
      <dsp:nvSpPr>
        <dsp:cNvPr id="0" name=""/>
        <dsp:cNvSpPr/>
      </dsp:nvSpPr>
      <dsp:spPr>
        <a:xfrm>
          <a:off x="3226273" y="2973805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Decaying muon beams mean that luminosity is inversely proportional to circumference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10T dipole </a:t>
          </a:r>
          <a:r>
            <a:rPr lang="en-US" sz="1400" kern="1200" dirty="0" smtClean="0">
              <a:solidFill>
                <a:srgbClr val="FF0000"/>
              </a:solidFill>
              <a:latin typeface="Wingdings 3" charset="2"/>
              <a:cs typeface="Wingdings 3" charset="2"/>
            </a:rPr>
            <a:t>a</a:t>
          </a:r>
          <a:r>
            <a:rPr lang="en-US" sz="1400" kern="1200" dirty="0" smtClean="0">
              <a:solidFill>
                <a:srgbClr val="FF0000"/>
              </a:solidFill>
              <a:latin typeface="+mn-lt"/>
              <a:cs typeface="Wingdings 3" charset="2"/>
            </a:rPr>
            <a:t> 15-20T dipoles improves luminosity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Radiation environment</a:t>
          </a:r>
          <a:endParaRPr lang="en-US" sz="1400" kern="1200" dirty="0">
            <a:solidFill>
              <a:srgbClr val="FF0000"/>
            </a:solidFill>
          </a:endParaRPr>
        </a:p>
        <a:p>
          <a:pPr marL="228600" lvl="2" indent="-114300" algn="l" defTabSz="6223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Challenging IR magnets</a:t>
          </a:r>
          <a:endParaRPr lang="en-US" sz="1400" kern="1200" dirty="0">
            <a:solidFill>
              <a:srgbClr val="FF0000"/>
            </a:solidFill>
          </a:endParaRPr>
        </a:p>
      </dsp:txBody>
      <dsp:txXfrm>
        <a:off x="3270990" y="3018522"/>
        <a:ext cx="2467141" cy="1863712"/>
      </dsp:txXfrm>
    </dsp:sp>
    <dsp:sp modelId="{CCF0CFBE-11BF-6E40-B7D3-010AE419C6A2}">
      <dsp:nvSpPr>
        <dsp:cNvPr id="0" name=""/>
        <dsp:cNvSpPr/>
      </dsp:nvSpPr>
      <dsp:spPr>
        <a:xfrm>
          <a:off x="3226273" y="4881844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Muon Collider Magnet Needs</a:t>
          </a:r>
          <a:endParaRPr lang="en-US" sz="1600" kern="1200" dirty="0"/>
        </a:p>
      </dsp:txBody>
      <dsp:txXfrm>
        <a:off x="3226273" y="4881844"/>
        <a:ext cx="1800405" cy="820624"/>
      </dsp:txXfrm>
    </dsp:sp>
    <dsp:sp modelId="{95EA379E-F2F7-B241-AA2C-52B68BA8D987}">
      <dsp:nvSpPr>
        <dsp:cNvPr id="0" name=""/>
        <dsp:cNvSpPr/>
      </dsp:nvSpPr>
      <dsp:spPr>
        <a:xfrm>
          <a:off x="5099090" y="5012386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1B317-9D17-7548-9FBC-8C5694E1718B}">
      <dsp:nvSpPr>
        <dsp:cNvPr id="0" name=""/>
        <dsp:cNvSpPr/>
      </dsp:nvSpPr>
      <dsp:spPr>
        <a:xfrm>
          <a:off x="6088422" y="2973805"/>
          <a:ext cx="2556575" cy="19084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Characteristics: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A MC (w/decaying beams) obtains the greatest performance enhancement of any HEP collider from HTS magnet technology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High quality HTS cables and magnets must be a priority</a:t>
          </a:r>
          <a:endParaRPr lang="en-US" sz="1400" kern="1200" dirty="0">
            <a:solidFill>
              <a:srgbClr val="FF0000"/>
            </a:solidFill>
          </a:endParaRPr>
        </a:p>
      </dsp:txBody>
      <dsp:txXfrm>
        <a:off x="6133139" y="3018522"/>
        <a:ext cx="2467141" cy="1863712"/>
      </dsp:txXfrm>
    </dsp:sp>
    <dsp:sp modelId="{8A4C607C-6ABC-1541-AF0D-B5B4304A0930}">
      <dsp:nvSpPr>
        <dsp:cNvPr id="0" name=""/>
        <dsp:cNvSpPr/>
      </dsp:nvSpPr>
      <dsp:spPr>
        <a:xfrm>
          <a:off x="6088422" y="4881844"/>
          <a:ext cx="2556575" cy="8206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HTS Magnet Development</a:t>
          </a:r>
        </a:p>
      </dsp:txBody>
      <dsp:txXfrm>
        <a:off x="6088422" y="4881844"/>
        <a:ext cx="1800405" cy="820624"/>
      </dsp:txXfrm>
    </dsp:sp>
    <dsp:sp modelId="{AE6579CE-82CB-B84E-AF43-A20364FAF1F1}">
      <dsp:nvSpPr>
        <dsp:cNvPr id="0" name=""/>
        <dsp:cNvSpPr/>
      </dsp:nvSpPr>
      <dsp:spPr>
        <a:xfrm>
          <a:off x="7961327" y="5012386"/>
          <a:ext cx="894801" cy="894801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E7ED-7422-A54A-AFA4-34993901F360}" type="datetimeFigureOut">
              <a:rPr lang="en-US" smtClean="0">
                <a:latin typeface="Arial"/>
              </a:rPr>
              <a:t>6/4/14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FA70E-65FE-F64D-B53C-0E4BE7ADFCC5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32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5ED446A-913C-684E-A7EE-E0D6D85A9573}" type="datetimeFigureOut">
              <a:rPr lang="en-US" smtClean="0"/>
              <a:pPr/>
              <a:t>6/4/14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7221AF4E-A08A-BE4F-8E27-DF04692668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66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0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00"/>
            <a:ext cx="5321300" cy="365125"/>
          </a:xfrm>
        </p:spPr>
        <p:txBody>
          <a:bodyPr/>
          <a:lstStyle/>
          <a:p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2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6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1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5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CA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978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387427" y="1232530"/>
            <a:ext cx="8580282" cy="5335381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7200" y="6473005"/>
            <a:ext cx="1219200" cy="365125"/>
          </a:xfrm>
        </p:spPr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J.P.Delahaye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514600" y="6492670"/>
            <a:ext cx="4821592" cy="365125"/>
          </a:xfrm>
        </p:spPr>
        <p:txBody>
          <a:bodyPr/>
          <a:lstStyle/>
          <a:p>
            <a:r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t>FNAL colloquium (May 28, 2014)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50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971800" cy="365125"/>
          </a:xfrm>
        </p:spPr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J.P.Delahaye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886200" y="6356350"/>
            <a:ext cx="4343400" cy="365125"/>
          </a:xfrm>
        </p:spPr>
        <p:txBody>
          <a:bodyPr/>
          <a:lstStyle/>
          <a:p>
            <a:r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t>FNAL colloquium (May 28, 2014)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63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227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917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08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5831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36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2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33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63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>
          <a:xfrm>
            <a:off x="215900" y="6553200"/>
            <a:ext cx="87249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  <a:latin typeface="Arial"/>
              </a:rPr>
              <a:t>FNAL colloquium (May 28, 2014)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09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CA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199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387427" y="1232530"/>
            <a:ext cx="8580282" cy="5335381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7200" y="6473005"/>
            <a:ext cx="1219200" cy="365125"/>
          </a:xfrm>
        </p:spPr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J.P.Delahaye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514600" y="6492670"/>
            <a:ext cx="4821592" cy="365125"/>
          </a:xfrm>
        </p:spPr>
        <p:txBody>
          <a:bodyPr/>
          <a:lstStyle/>
          <a:p>
            <a:r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t>FNAL colloquium (May 28, 2014)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27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971800" cy="365125"/>
          </a:xfrm>
        </p:spPr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J.P.Delahaye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886200" y="6356350"/>
            <a:ext cx="4343400" cy="365125"/>
          </a:xfrm>
        </p:spPr>
        <p:txBody>
          <a:bodyPr/>
          <a:lstStyle/>
          <a:p>
            <a:r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t>FNAL colloquium (May 28, 2014)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65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5155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717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207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020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1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707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83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33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>
          <a:xfrm>
            <a:off x="215900" y="6553200"/>
            <a:ext cx="87249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  <a:latin typeface="Arial"/>
              </a:rPr>
              <a:t>FNAL colloquium (May 28, 2014)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22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00"/>
            <a:ext cx="53213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2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83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429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49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102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633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36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92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544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509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946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212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346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6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8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6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0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5825" y="129091"/>
            <a:ext cx="8105775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066799"/>
            <a:ext cx="8504082" cy="5407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474337"/>
            <a:ext cx="318932" cy="383664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474337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J.P.Delahaye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828800" y="6492875"/>
            <a:ext cx="624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t>FNAL colloquium (May 28, 2014)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8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9343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5825" y="129091"/>
            <a:ext cx="8105775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066799"/>
            <a:ext cx="8504082" cy="5407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474337"/>
            <a:ext cx="318932" cy="383664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474337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J.P.Delahaye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828800" y="6492875"/>
            <a:ext cx="624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t>FNAL colloquium (May 28, 2014)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8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8896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0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emf"/><Relationship Id="rId3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4-0112-04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3149600"/>
            <a:ext cx="3315477" cy="370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00" y="3505200"/>
            <a:ext cx="9080500" cy="269557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Muon </a:t>
            </a:r>
            <a:r>
              <a:rPr lang="en-US" sz="4000" dirty="0" smtClean="0"/>
              <a:t>Accelerator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Staging Study (MASS)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800600"/>
            <a:ext cx="7772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Mark Palmer</a:t>
            </a:r>
          </a:p>
          <a:p>
            <a:r>
              <a:rPr lang="en-US" dirty="0" smtClean="0"/>
              <a:t>PIP-II Collaboration Meeting</a:t>
            </a:r>
          </a:p>
          <a:p>
            <a:r>
              <a:rPr lang="en-US" dirty="0" smtClean="0"/>
              <a:t>FNAL, June 3-4, </a:t>
            </a:r>
            <a:r>
              <a:rPr lang="en-US" dirty="0" smtClean="0"/>
              <a:t>2014</a:t>
            </a:r>
          </a:p>
        </p:txBody>
      </p:sp>
      <p:pic>
        <p:nvPicPr>
          <p:cNvPr id="5" name="Picture 4" descr="14-0086-18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799" y="81995"/>
            <a:ext cx="5330663" cy="3423205"/>
          </a:xfrm>
          <a:prstGeom prst="rect">
            <a:avLst/>
          </a:prstGeom>
        </p:spPr>
      </p:pic>
      <p:pic>
        <p:nvPicPr>
          <p:cNvPr id="6" name="Picture 5" descr="14-0112-03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81995"/>
            <a:ext cx="2286000" cy="342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MC/NF Synergies</a:t>
            </a:r>
            <a:endParaRPr lang="en-US" dirty="0"/>
          </a:p>
        </p:txBody>
      </p:sp>
      <p:pic>
        <p:nvPicPr>
          <p:cNvPr id="2" name="Content Placeholder 1" descr="Block_Diagrams_R14a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4" b="-261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7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" y="-12700"/>
            <a:ext cx="9139493" cy="6813486"/>
          </a:xfrm>
          <a:prstGeom prst="rect">
            <a:avLst/>
          </a:prstGeom>
        </p:spPr>
      </p:pic>
      <p:sp>
        <p:nvSpPr>
          <p:cNvPr id="136" name="Rectangle 135"/>
          <p:cNvSpPr/>
          <p:nvPr/>
        </p:nvSpPr>
        <p:spPr bwMode="auto">
          <a:xfrm>
            <a:off x="0" y="6413500"/>
            <a:ext cx="787400" cy="330200"/>
          </a:xfrm>
          <a:prstGeom prst="rect">
            <a:avLst/>
          </a:prstGeom>
          <a:solidFill>
            <a:srgbClr val="B9B0A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lIns="90488" tIns="44450" rIns="90488" bIns="44450" anchor="ctr"/>
          <a:lstStyle/>
          <a:p>
            <a:pPr>
              <a:defRPr/>
            </a:pPr>
            <a:endParaRPr lang="en-US">
              <a:latin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404" y="2055151"/>
            <a:ext cx="1511639" cy="404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LBNE</a:t>
            </a:r>
          </a:p>
          <a:p>
            <a:pPr>
              <a:lnSpc>
                <a:spcPct val="70000"/>
              </a:lnSpc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Superbeam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flipH="1">
            <a:off x="3505200" y="5074907"/>
            <a:ext cx="4629150" cy="889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TextBox 84"/>
          <p:cNvSpPr txBox="1">
            <a:spLocks noChangeArrowheads="1"/>
          </p:cNvSpPr>
          <p:nvPr/>
        </p:nvSpPr>
        <p:spPr bwMode="auto">
          <a:xfrm>
            <a:off x="117016" y="2845979"/>
            <a:ext cx="12747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NuMAX: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  <a:p>
            <a:pPr algn="ctr" eaLnBrk="1" hangingPunct="1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 to 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SURF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70" name="TextBox 93"/>
          <p:cNvSpPr txBox="1">
            <a:spLocks noChangeArrowheads="1"/>
          </p:cNvSpPr>
          <p:nvPr/>
        </p:nvSpPr>
        <p:spPr bwMode="auto">
          <a:xfrm>
            <a:off x="1315742" y="4806936"/>
            <a:ext cx="214674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300m Higgs Factory</a:t>
            </a:r>
          </a:p>
          <a:p>
            <a:pPr algn="ctr" eaLnBrk="1" hangingPunct="1"/>
            <a:r>
              <a:rPr lang="en-US" sz="16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Muon Collider</a:t>
            </a:r>
            <a:endParaRPr lang="en-US" sz="1600" b="1" dirty="0">
              <a:ln>
                <a:solidFill>
                  <a:srgbClr val="000000"/>
                </a:solidFill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1" name="TextBox 84"/>
          <p:cNvSpPr txBox="1">
            <a:spLocks noChangeArrowheads="1"/>
          </p:cNvSpPr>
          <p:nvPr/>
        </p:nvSpPr>
        <p:spPr bwMode="auto">
          <a:xfrm>
            <a:off x="3017073" y="6013467"/>
            <a:ext cx="10287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600" b="1" dirty="0" err="1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1" dirty="0" err="1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STORM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0096253">
            <a:off x="3762030" y="5683774"/>
            <a:ext cx="251006" cy="116532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0" name="Straight Connector 9"/>
          <p:cNvCxnSpPr>
            <a:stCxn id="63" idx="3"/>
            <a:endCxn id="8" idx="1"/>
          </p:cNvCxnSpPr>
          <p:nvPr/>
        </p:nvCxnSpPr>
        <p:spPr bwMode="auto">
          <a:xfrm flipV="1">
            <a:off x="3485148" y="5795204"/>
            <a:ext cx="288699" cy="1345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863894" y="6127750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ft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48517" y="6141707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ft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81" name="TextBox 84"/>
          <p:cNvSpPr txBox="1">
            <a:spLocks noChangeArrowheads="1"/>
          </p:cNvSpPr>
          <p:nvPr/>
        </p:nvSpPr>
        <p:spPr bwMode="auto">
          <a:xfrm>
            <a:off x="3557006" y="5274277"/>
            <a:ext cx="1242159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Muon Beam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R&amp;D Facility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30900" y="5967192"/>
            <a:ext cx="3111500" cy="687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A 6 TeV Muon Collider would have a similar circumference as the </a:t>
            </a:r>
            <a:r>
              <a:rPr lang="en-US" sz="1400" b="1" dirty="0" err="1" smtClean="0">
                <a:solidFill>
                  <a:srgbClr val="000090"/>
                </a:solidFill>
              </a:rPr>
              <a:t>Tevatron</a:t>
            </a:r>
            <a:r>
              <a:rPr lang="en-US" sz="1400" b="1" dirty="0" smtClean="0">
                <a:solidFill>
                  <a:srgbClr val="000090"/>
                </a:solidFill>
              </a:rPr>
              <a:t> Ring</a:t>
            </a:r>
            <a:endParaRPr lang="en-US" sz="1400" b="1" dirty="0">
              <a:solidFill>
                <a:srgbClr val="000090"/>
              </a:solidFill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7405851" y="5516105"/>
            <a:ext cx="175008" cy="46504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93"/>
          <p:cNvSpPr txBox="1">
            <a:spLocks noChangeArrowheads="1"/>
          </p:cNvSpPr>
          <p:nvPr/>
        </p:nvSpPr>
        <p:spPr bwMode="auto">
          <a:xfrm>
            <a:off x="4604263" y="3327955"/>
            <a:ext cx="1270826" cy="461665"/>
          </a:xfrm>
          <a:prstGeom prst="rect">
            <a:avLst/>
          </a:prstGeom>
          <a:solidFill>
            <a:srgbClr val="D9D9D9"/>
          </a:solidFill>
          <a:ln>
            <a:solidFill>
              <a:srgbClr val="FF0000"/>
            </a:solidFill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1 GeV Muon </a:t>
            </a:r>
            <a:b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Linac (325MHz)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14329" y="2564352"/>
            <a:ext cx="673394" cy="444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SURF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29" name="Straight Connector 128"/>
          <p:cNvCxnSpPr>
            <a:cxnSpLocks noChangeShapeType="1"/>
          </p:cNvCxnSpPr>
          <p:nvPr/>
        </p:nvCxnSpPr>
        <p:spPr bwMode="auto">
          <a:xfrm rot="60000">
            <a:off x="-9920" y="2286000"/>
            <a:ext cx="1622820" cy="490797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" name="TextBox 93"/>
          <p:cNvSpPr txBox="1">
            <a:spLocks noChangeArrowheads="1"/>
          </p:cNvSpPr>
          <p:nvPr/>
        </p:nvSpPr>
        <p:spPr bwMode="auto">
          <a:xfrm>
            <a:off x="4195307" y="1707873"/>
            <a:ext cx="1117088" cy="461665"/>
          </a:xfrm>
          <a:prstGeom prst="rect">
            <a:avLst/>
          </a:prstGeom>
          <a:solidFill>
            <a:srgbClr val="D9D9D9"/>
          </a:solidFill>
          <a:ln w="9525">
            <a:solidFill>
              <a:srgbClr val="CA23FF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1 GeV Proton </a:t>
            </a:r>
            <a:b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Linac</a:t>
            </a:r>
            <a:endParaRPr lang="en-US" sz="1200" dirty="0">
              <a:solidFill>
                <a:srgbClr val="CA23FF"/>
              </a:solidFill>
              <a:latin typeface="Arial"/>
              <a:cs typeface="Arial"/>
            </a:endParaRPr>
          </a:p>
        </p:txBody>
      </p:sp>
      <p:cxnSp>
        <p:nvCxnSpPr>
          <p:cNvPr id="153" name="Straight Arrow Connector 152"/>
          <p:cNvCxnSpPr>
            <a:stCxn id="9" idx="1"/>
          </p:cNvCxnSpPr>
          <p:nvPr/>
        </p:nvCxnSpPr>
        <p:spPr>
          <a:xfrm flipH="1" flipV="1">
            <a:off x="4069056" y="2418795"/>
            <a:ext cx="490822" cy="228850"/>
          </a:xfrm>
          <a:prstGeom prst="straightConnector1">
            <a:avLst/>
          </a:prstGeom>
          <a:ln w="12700">
            <a:solidFill>
              <a:srgbClr val="45FFE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93"/>
          <p:cNvSpPr txBox="1">
            <a:spLocks noChangeArrowheads="1"/>
          </p:cNvSpPr>
          <p:nvPr/>
        </p:nvSpPr>
        <p:spPr bwMode="auto">
          <a:xfrm>
            <a:off x="2805990" y="3858336"/>
            <a:ext cx="150203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78D012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3-7 GeV Proton &amp;</a:t>
            </a:r>
            <a:b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1-5 GeV Muon</a:t>
            </a:r>
            <a:b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Dual Species Linac</a:t>
            </a:r>
            <a:endParaRPr lang="en-US" sz="1200" dirty="0">
              <a:solidFill>
                <a:srgbClr val="78D012"/>
              </a:solidFill>
              <a:latin typeface="Arial"/>
              <a:cs typeface="Arial"/>
            </a:endParaRPr>
          </a:p>
        </p:txBody>
      </p:sp>
      <p:cxnSp>
        <p:nvCxnSpPr>
          <p:cNvPr id="159" name="Straight Arrow Connector 158"/>
          <p:cNvCxnSpPr>
            <a:stCxn id="151" idx="1"/>
          </p:cNvCxnSpPr>
          <p:nvPr/>
        </p:nvCxnSpPr>
        <p:spPr>
          <a:xfrm flipH="1" flipV="1">
            <a:off x="4025902" y="1818033"/>
            <a:ext cx="169405" cy="120673"/>
          </a:xfrm>
          <a:prstGeom prst="straightConnector1">
            <a:avLst/>
          </a:prstGeom>
          <a:ln w="12700">
            <a:solidFill>
              <a:srgbClr val="CA23F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55" idx="0"/>
          </p:cNvCxnSpPr>
          <p:nvPr/>
        </p:nvCxnSpPr>
        <p:spPr>
          <a:xfrm flipH="1" flipV="1">
            <a:off x="3250497" y="3148952"/>
            <a:ext cx="306510" cy="709384"/>
          </a:xfrm>
          <a:prstGeom prst="straightConnector1">
            <a:avLst/>
          </a:prstGeom>
          <a:ln w="12700">
            <a:solidFill>
              <a:srgbClr val="78D012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9" name="Arc 278"/>
          <p:cNvSpPr/>
          <p:nvPr/>
        </p:nvSpPr>
        <p:spPr>
          <a:xfrm rot="11302038" flipV="1">
            <a:off x="1414167" y="2995208"/>
            <a:ext cx="1875364" cy="249603"/>
          </a:xfrm>
          <a:prstGeom prst="arc">
            <a:avLst>
              <a:gd name="adj1" fmla="val 16200000"/>
              <a:gd name="adj2" fmla="val 2143211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cxnSpLocks noChangeAspect="1" noChangeShapeType="1"/>
          </p:cNvCxnSpPr>
          <p:nvPr/>
        </p:nvCxnSpPr>
        <p:spPr bwMode="auto">
          <a:xfrm>
            <a:off x="-9916" y="2420470"/>
            <a:ext cx="8144266" cy="260088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 type="arrow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-5683" y="2539004"/>
            <a:ext cx="8092440" cy="256032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 type="arrow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ounded Rectangle 34"/>
          <p:cNvSpPr/>
          <p:nvPr/>
        </p:nvSpPr>
        <p:spPr>
          <a:xfrm rot="1080000">
            <a:off x="513307" y="2726468"/>
            <a:ext cx="927100" cy="120475"/>
          </a:xfrm>
          <a:prstGeom prst="roundRect">
            <a:avLst/>
          </a:prstGeom>
          <a:noFill/>
          <a:ln w="635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59878" y="2416812"/>
            <a:ext cx="125391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5FFE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8C6EA"/>
                </a:solidFill>
              </a:rPr>
              <a:t>1-3 GeV Proton </a:t>
            </a:r>
            <a:br>
              <a:rPr lang="en-US" sz="1200" dirty="0" smtClean="0">
                <a:solidFill>
                  <a:srgbClr val="18C6EA"/>
                </a:solidFill>
              </a:rPr>
            </a:br>
            <a:r>
              <a:rPr lang="en-US" sz="1200" dirty="0" smtClean="0">
                <a:solidFill>
                  <a:srgbClr val="18C6EA"/>
                </a:solidFill>
              </a:rPr>
              <a:t>Linac (PIP-III)</a:t>
            </a:r>
            <a:endParaRPr lang="en-US" sz="1200" dirty="0">
              <a:solidFill>
                <a:srgbClr val="18C6EA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85152" y="3848762"/>
            <a:ext cx="2133918" cy="61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Near Detector(s) for</a:t>
            </a:r>
            <a:b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      Short Baseline</a:t>
            </a:r>
          </a:p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               Studies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11</a:t>
            </a:fld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4578708" y="5078"/>
            <a:ext cx="4559300" cy="1655763"/>
          </a:xfrm>
          <a:prstGeom prst="round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 Potential Muon Accelerator Complex at Fermilab: </a:t>
            </a:r>
            <a:br>
              <a:rPr lang="en-US" sz="2400" dirty="0" smtClean="0"/>
            </a:b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dirty="0" err="1" smtClean="0">
                <a:cs typeface="Symbol" charset="2"/>
              </a:rPr>
              <a:t>STORM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ea typeface="Wingdings"/>
                <a:cs typeface="Wingdings"/>
                <a:sym typeface="Wingdings"/>
              </a:rPr>
              <a:t> NuMAX</a:t>
            </a:r>
            <a:br>
              <a:rPr lang="en-US" sz="2400" dirty="0" smtClean="0">
                <a:ea typeface="Wingdings"/>
                <a:cs typeface="Wingdings"/>
                <a:sym typeface="Wingdings"/>
              </a:rPr>
            </a:b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ea typeface="Wingdings"/>
                <a:cs typeface="Wingdings"/>
                <a:sym typeface="Wingdings"/>
              </a:rPr>
              <a:t> Higgs Factory</a:t>
            </a:r>
            <a:endParaRPr lang="en-US" sz="2400" dirty="0"/>
          </a:p>
        </p:txBody>
      </p:sp>
      <p:sp>
        <p:nvSpPr>
          <p:cNvPr id="21" name="Arc 20"/>
          <p:cNvSpPr/>
          <p:nvPr/>
        </p:nvSpPr>
        <p:spPr>
          <a:xfrm rot="6750108">
            <a:off x="3643289" y="1660841"/>
            <a:ext cx="134110" cy="370215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c 93"/>
          <p:cNvSpPr/>
          <p:nvPr/>
        </p:nvSpPr>
        <p:spPr>
          <a:xfrm rot="11466030">
            <a:off x="3669600" y="1794166"/>
            <a:ext cx="126283" cy="126927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c 94"/>
          <p:cNvSpPr/>
          <p:nvPr/>
        </p:nvSpPr>
        <p:spPr>
          <a:xfrm rot="13980000">
            <a:off x="3665745" y="1813730"/>
            <a:ext cx="97899" cy="94650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15281109">
            <a:off x="1658333" y="3493077"/>
            <a:ext cx="1996033" cy="902593"/>
          </a:xfrm>
          <a:prstGeom prst="arc">
            <a:avLst>
              <a:gd name="adj1" fmla="val 18274689"/>
              <a:gd name="adj2" fmla="val 2143211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3885592" y="1925257"/>
            <a:ext cx="180537" cy="647561"/>
          </a:xfrm>
          <a:prstGeom prst="line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8" name="Group 227"/>
          <p:cNvGrpSpPr/>
          <p:nvPr/>
        </p:nvGrpSpPr>
        <p:grpSpPr>
          <a:xfrm rot="13867598">
            <a:off x="2172096" y="2742587"/>
            <a:ext cx="230211" cy="230206"/>
            <a:chOff x="3709572" y="1546353"/>
            <a:chExt cx="230211" cy="230206"/>
          </a:xfrm>
        </p:grpSpPr>
        <p:sp>
          <p:nvSpPr>
            <p:cNvPr id="276" name="Arc 275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Arc 276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0" name="Straight Connector 229"/>
          <p:cNvCxnSpPr/>
          <p:nvPr/>
        </p:nvCxnSpPr>
        <p:spPr>
          <a:xfrm rot="3007598" flipV="1">
            <a:off x="3740596" y="3131068"/>
            <a:ext cx="420624" cy="338328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1" name="Group 230"/>
          <p:cNvGrpSpPr/>
          <p:nvPr/>
        </p:nvGrpSpPr>
        <p:grpSpPr>
          <a:xfrm rot="3067598">
            <a:off x="4117777" y="3124044"/>
            <a:ext cx="230211" cy="230206"/>
            <a:chOff x="3709572" y="1546353"/>
            <a:chExt cx="230211" cy="230206"/>
          </a:xfrm>
        </p:grpSpPr>
        <p:sp>
          <p:nvSpPr>
            <p:cNvPr id="274" name="Arc 273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Arc 274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TextBox 231"/>
          <p:cNvSpPr txBox="1"/>
          <p:nvPr/>
        </p:nvSpPr>
        <p:spPr>
          <a:xfrm rot="667598">
            <a:off x="2754144" y="2294100"/>
            <a:ext cx="926157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Front</a:t>
            </a:r>
          </a:p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End</a:t>
            </a:r>
            <a:endParaRPr lang="en-US" sz="1200" b="1" dirty="0">
              <a:solidFill>
                <a:srgbClr val="66006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234" name="Straight Connector 233"/>
          <p:cNvCxnSpPr/>
          <p:nvPr/>
        </p:nvCxnSpPr>
        <p:spPr bwMode="auto">
          <a:xfrm rot="3007598" flipV="1">
            <a:off x="2973949" y="2784060"/>
            <a:ext cx="292570" cy="238549"/>
          </a:xfrm>
          <a:prstGeom prst="line">
            <a:avLst/>
          </a:prstGeom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 bwMode="auto">
          <a:xfrm rot="3067598" flipV="1">
            <a:off x="3314782" y="2890925"/>
            <a:ext cx="149689" cy="125927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 bwMode="auto">
          <a:xfrm rot="3067598" flipV="1">
            <a:off x="2349640" y="2603780"/>
            <a:ext cx="448056" cy="384048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 rot="607598">
            <a:off x="2587606" y="2549172"/>
            <a:ext cx="643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A23FF"/>
                </a:solidFill>
              </a:rPr>
              <a:t>Target</a:t>
            </a:r>
            <a:endParaRPr lang="en-US" sz="1200" b="1" dirty="0">
              <a:solidFill>
                <a:srgbClr val="CA23FF"/>
              </a:solidFill>
            </a:endParaRPr>
          </a:p>
        </p:txBody>
      </p:sp>
      <p:cxnSp>
        <p:nvCxnSpPr>
          <p:cNvPr id="238" name="Straight Connector 237"/>
          <p:cNvCxnSpPr/>
          <p:nvPr/>
        </p:nvCxnSpPr>
        <p:spPr bwMode="auto">
          <a:xfrm rot="3067598" flipV="1">
            <a:off x="4083044" y="3045791"/>
            <a:ext cx="149689" cy="125927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/>
          <p:cNvGrpSpPr/>
          <p:nvPr/>
        </p:nvGrpSpPr>
        <p:grpSpPr>
          <a:xfrm rot="13867598">
            <a:off x="2352061" y="2776429"/>
            <a:ext cx="230211" cy="230206"/>
            <a:chOff x="3709572" y="1546353"/>
            <a:chExt cx="230211" cy="230206"/>
          </a:xfrm>
        </p:grpSpPr>
        <p:sp>
          <p:nvSpPr>
            <p:cNvPr id="267" name="Arc 266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Arc 267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2" name="Group 241"/>
          <p:cNvGrpSpPr/>
          <p:nvPr/>
        </p:nvGrpSpPr>
        <p:grpSpPr>
          <a:xfrm rot="13867598">
            <a:off x="2293176" y="2764104"/>
            <a:ext cx="230211" cy="230206"/>
            <a:chOff x="3709572" y="1546353"/>
            <a:chExt cx="230211" cy="230206"/>
          </a:xfrm>
        </p:grpSpPr>
        <p:sp>
          <p:nvSpPr>
            <p:cNvPr id="265" name="Arc 264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Arc 265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 rot="13867598">
            <a:off x="2230763" y="2754394"/>
            <a:ext cx="230211" cy="230206"/>
            <a:chOff x="3709572" y="1546353"/>
            <a:chExt cx="230211" cy="230206"/>
          </a:xfrm>
        </p:grpSpPr>
        <p:sp>
          <p:nvSpPr>
            <p:cNvPr id="263" name="Arc 262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Arc 263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5" name="Straight Arrow Connector 244"/>
          <p:cNvCxnSpPr/>
          <p:nvPr/>
        </p:nvCxnSpPr>
        <p:spPr>
          <a:xfrm rot="3427598">
            <a:off x="3068585" y="2687886"/>
            <a:ext cx="191011" cy="179100"/>
          </a:xfrm>
          <a:prstGeom prst="straightConnector1">
            <a:avLst/>
          </a:prstGeom>
          <a:ln w="9525">
            <a:solidFill>
              <a:srgbClr val="660066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 rot="667598">
            <a:off x="1974755" y="2010164"/>
            <a:ext cx="1136739" cy="6186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Accumulator</a:t>
            </a:r>
          </a:p>
          <a:p>
            <a:pPr algn="ctr">
              <a:lnSpc>
                <a:spcPct val="70000"/>
              </a:lnSpc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cs typeface="Arial"/>
              </a:rPr>
              <a:t>&amp;</a:t>
            </a:r>
            <a:endParaRPr lang="en-US" sz="1200" b="1" dirty="0" smtClean="0">
              <a:solidFill>
                <a:schemeClr val="accent2">
                  <a:lumMod val="50000"/>
                </a:schemeClr>
              </a:solidFill>
              <a:cs typeface="Arial"/>
            </a:endParaRPr>
          </a:p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Compressor</a:t>
            </a:r>
            <a:b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</a:b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Rings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778080" y="1411532"/>
            <a:ext cx="504697" cy="652394"/>
          </a:xfrm>
          <a:prstGeom prst="line">
            <a:avLst/>
          </a:prstGeom>
          <a:ln w="57150"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 bwMode="auto">
          <a:xfrm>
            <a:off x="3485620" y="2972644"/>
            <a:ext cx="667280" cy="133426"/>
          </a:xfrm>
          <a:prstGeom prst="line">
            <a:avLst/>
          </a:prstGeom>
          <a:ln w="635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cxnSpLocks noChangeAspect="1"/>
          </p:cNvCxnSpPr>
          <p:nvPr/>
        </p:nvCxnSpPr>
        <p:spPr>
          <a:xfrm flipH="1" flipV="1">
            <a:off x="3889865" y="1946451"/>
            <a:ext cx="23471" cy="84183"/>
          </a:xfrm>
          <a:prstGeom prst="line">
            <a:avLst/>
          </a:prstGeom>
          <a:ln w="38100"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endCxn id="266" idx="2"/>
          </p:cNvCxnSpPr>
          <p:nvPr/>
        </p:nvCxnSpPr>
        <p:spPr>
          <a:xfrm rot="3067598">
            <a:off x="2398882" y="2648635"/>
            <a:ext cx="88523" cy="104562"/>
          </a:xfrm>
          <a:prstGeom prst="straightConnector1">
            <a:avLst/>
          </a:prstGeom>
          <a:ln w="9525">
            <a:solidFill>
              <a:schemeClr val="accent2">
                <a:lumMod val="50000"/>
              </a:schemeClr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21360000" flipH="1">
            <a:off x="3773861" y="1985445"/>
            <a:ext cx="70018" cy="78493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 rot="4595542">
            <a:off x="2968720" y="2151361"/>
            <a:ext cx="1132228" cy="1088061"/>
          </a:xfrm>
          <a:prstGeom prst="arc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9" name="Group 238"/>
          <p:cNvGrpSpPr/>
          <p:nvPr/>
        </p:nvGrpSpPr>
        <p:grpSpPr>
          <a:xfrm rot="3067598">
            <a:off x="3233715" y="2511697"/>
            <a:ext cx="1384377" cy="875019"/>
            <a:chOff x="2184642" y="1289788"/>
            <a:chExt cx="1384377" cy="875019"/>
          </a:xfrm>
        </p:grpSpPr>
        <p:sp>
          <p:nvSpPr>
            <p:cNvPr id="271" name="TextBox 270"/>
            <p:cNvSpPr txBox="1"/>
            <p:nvPr/>
          </p:nvSpPr>
          <p:spPr>
            <a:xfrm rot="19200000">
              <a:off x="2184642" y="1804708"/>
              <a:ext cx="61324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Initial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Cool 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 rot="19200000">
              <a:off x="2398103" y="1541649"/>
              <a:ext cx="82201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6D</a:t>
              </a:r>
              <a:br>
                <a:rPr lang="en-US" sz="1200" b="1" dirty="0" smtClean="0">
                  <a:solidFill>
                    <a:srgbClr val="F9CB3A"/>
                  </a:solidFill>
                  <a:cs typeface="Arial"/>
                </a:rPr>
              </a:b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 rot="19200000">
              <a:off x="2639734" y="1289788"/>
              <a:ext cx="929285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Final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cxnSp>
        <p:nvCxnSpPr>
          <p:cNvPr id="229" name="Straight Connector 228"/>
          <p:cNvCxnSpPr/>
          <p:nvPr/>
        </p:nvCxnSpPr>
        <p:spPr>
          <a:xfrm rot="3007598" flipH="1">
            <a:off x="2709862" y="2789671"/>
            <a:ext cx="860426" cy="704850"/>
          </a:xfrm>
          <a:prstGeom prst="line">
            <a:avLst/>
          </a:prstGeom>
          <a:ln w="57150">
            <a:solidFill>
              <a:srgbClr val="78D01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/>
          <p:cNvGrpSpPr/>
          <p:nvPr/>
        </p:nvGrpSpPr>
        <p:grpSpPr>
          <a:xfrm rot="3067598">
            <a:off x="2573676" y="2821789"/>
            <a:ext cx="230211" cy="230206"/>
            <a:chOff x="3709572" y="1546353"/>
            <a:chExt cx="230211" cy="230206"/>
          </a:xfrm>
        </p:grpSpPr>
        <p:sp>
          <p:nvSpPr>
            <p:cNvPr id="269" name="Arc 268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Arc 269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4" name="Straight Connector 243"/>
          <p:cNvCxnSpPr/>
          <p:nvPr/>
        </p:nvCxnSpPr>
        <p:spPr bwMode="auto">
          <a:xfrm rot="2947598" flipV="1">
            <a:off x="2294545" y="2870591"/>
            <a:ext cx="365760" cy="283464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6" name="Group 245"/>
          <p:cNvGrpSpPr/>
          <p:nvPr/>
        </p:nvGrpSpPr>
        <p:grpSpPr>
          <a:xfrm rot="13507598">
            <a:off x="2182277" y="2739647"/>
            <a:ext cx="238096" cy="239275"/>
            <a:chOff x="2994357" y="995225"/>
            <a:chExt cx="216467" cy="217814"/>
          </a:xfrm>
        </p:grpSpPr>
        <p:sp>
          <p:nvSpPr>
            <p:cNvPr id="261" name="Arc 260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Arc 261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/>
          <p:cNvGrpSpPr/>
          <p:nvPr/>
        </p:nvGrpSpPr>
        <p:grpSpPr>
          <a:xfrm rot="13507598">
            <a:off x="2259357" y="2753549"/>
            <a:ext cx="238096" cy="239275"/>
            <a:chOff x="2994357" y="995225"/>
            <a:chExt cx="216467" cy="217814"/>
          </a:xfrm>
        </p:grpSpPr>
        <p:sp>
          <p:nvSpPr>
            <p:cNvPr id="257" name="Arc 256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Arc 257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/>
          <p:cNvGrpSpPr/>
          <p:nvPr/>
        </p:nvGrpSpPr>
        <p:grpSpPr>
          <a:xfrm rot="13507598">
            <a:off x="2343241" y="2772641"/>
            <a:ext cx="238096" cy="239275"/>
            <a:chOff x="2994357" y="995225"/>
            <a:chExt cx="216467" cy="217814"/>
          </a:xfrm>
        </p:grpSpPr>
        <p:sp>
          <p:nvSpPr>
            <p:cNvPr id="255" name="Arc 254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Arc 255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9" name="Straight Connector 248"/>
          <p:cNvCxnSpPr>
            <a:stCxn id="252" idx="1"/>
            <a:endCxn id="262" idx="2"/>
          </p:cNvCxnSpPr>
          <p:nvPr/>
        </p:nvCxnSpPr>
        <p:spPr>
          <a:xfrm rot="3067598" flipH="1">
            <a:off x="2374597" y="2619841"/>
            <a:ext cx="442454" cy="37473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2" name="Rounded Rectangle 251"/>
          <p:cNvSpPr/>
          <p:nvPr/>
        </p:nvSpPr>
        <p:spPr bwMode="auto">
          <a:xfrm rot="667598">
            <a:off x="2879681" y="2824953"/>
            <a:ext cx="91440" cy="91440"/>
          </a:xfrm>
          <a:prstGeom prst="roundRect">
            <a:avLst/>
          </a:prstGeom>
          <a:ln w="50800">
            <a:solidFill>
              <a:srgbClr val="B13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48" name="Straight Connector 247"/>
          <p:cNvCxnSpPr>
            <a:stCxn id="260" idx="2"/>
            <a:endCxn id="261" idx="0"/>
          </p:cNvCxnSpPr>
          <p:nvPr/>
        </p:nvCxnSpPr>
        <p:spPr>
          <a:xfrm rot="3067598" flipH="1">
            <a:off x="2334373" y="2876455"/>
            <a:ext cx="302172" cy="25457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 rot="2707598">
            <a:off x="2570112" y="2815132"/>
            <a:ext cx="238097" cy="239269"/>
            <a:chOff x="3018530" y="986146"/>
            <a:chExt cx="216463" cy="217811"/>
          </a:xfrm>
        </p:grpSpPr>
        <p:sp>
          <p:nvSpPr>
            <p:cNvPr id="259" name="Arc 258"/>
            <p:cNvSpPr/>
            <p:nvPr/>
          </p:nvSpPr>
          <p:spPr>
            <a:xfrm rot="19200000">
              <a:off x="3027162" y="995857"/>
              <a:ext cx="207831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Arc 259"/>
            <p:cNvSpPr/>
            <p:nvPr/>
          </p:nvSpPr>
          <p:spPr>
            <a:xfrm rot="3000000">
              <a:off x="3018396" y="986280"/>
              <a:ext cx="208100" cy="207831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0" name="Straight Arrow Connector 109"/>
          <p:cNvCxnSpPr>
            <a:stCxn id="82" idx="1"/>
            <a:endCxn id="275" idx="2"/>
          </p:cNvCxnSpPr>
          <p:nvPr/>
        </p:nvCxnSpPr>
        <p:spPr>
          <a:xfrm flipH="1" flipV="1">
            <a:off x="4210945" y="3350168"/>
            <a:ext cx="393318" cy="20862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6350000" y="2416812"/>
            <a:ext cx="2006600" cy="1153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Remains fully compatible with the PIP-II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III staging option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3667881">
            <a:off x="1341769" y="3714026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5F1FBD"/>
                </a:solidFill>
                <a:cs typeface="Arial"/>
              </a:rPr>
              <a:t>RLA to 63 </a:t>
            </a:r>
            <a:r>
              <a:rPr lang="en-US" sz="1200" b="1" dirty="0" smtClean="0">
                <a:solidFill>
                  <a:srgbClr val="5F1FBD"/>
                </a:solidFill>
                <a:cs typeface="Arial"/>
              </a:rPr>
              <a:t>GeV</a:t>
            </a:r>
            <a:endParaRPr lang="en-US" sz="1200" b="1" dirty="0">
              <a:solidFill>
                <a:srgbClr val="5F1FBD"/>
              </a:solidFill>
              <a:cs typeface="Arial"/>
            </a:endParaRPr>
          </a:p>
        </p:txBody>
      </p:sp>
      <p:sp>
        <p:nvSpPr>
          <p:cNvPr id="52" name="Half Frame 51"/>
          <p:cNvSpPr/>
          <p:nvPr/>
        </p:nvSpPr>
        <p:spPr>
          <a:xfrm rot="9240000">
            <a:off x="1401277" y="2891736"/>
            <a:ext cx="91440" cy="91440"/>
          </a:xfrm>
          <a:prstGeom prst="halfFrame">
            <a:avLst>
              <a:gd name="adj1" fmla="val 14685"/>
              <a:gd name="adj2" fmla="val 1932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7125" name="Group 103"/>
          <p:cNvGrpSpPr>
            <a:grpSpLocks/>
          </p:cNvGrpSpPr>
          <p:nvPr/>
        </p:nvGrpSpPr>
        <p:grpSpPr bwMode="auto">
          <a:xfrm rot="5400000">
            <a:off x="1507582" y="3439610"/>
            <a:ext cx="1581590" cy="968893"/>
            <a:chOff x="6326791" y="532275"/>
            <a:chExt cx="1581898" cy="970235"/>
          </a:xfrm>
        </p:grpSpPr>
        <p:grpSp>
          <p:nvGrpSpPr>
            <p:cNvPr id="47132" name="Group 105"/>
            <p:cNvGrpSpPr>
              <a:grpSpLocks/>
            </p:cNvGrpSpPr>
            <p:nvPr/>
          </p:nvGrpSpPr>
          <p:grpSpPr bwMode="auto">
            <a:xfrm>
              <a:off x="6326791" y="833197"/>
              <a:ext cx="1203327" cy="669313"/>
              <a:chOff x="6052966" y="1211875"/>
              <a:chExt cx="1203327" cy="669313"/>
            </a:xfrm>
          </p:grpSpPr>
          <p:grpSp>
            <p:nvGrpSpPr>
              <p:cNvPr id="47138" name="Group 111"/>
              <p:cNvGrpSpPr>
                <a:grpSpLocks/>
              </p:cNvGrpSpPr>
              <p:nvPr/>
            </p:nvGrpSpPr>
            <p:grpSpPr bwMode="auto">
              <a:xfrm>
                <a:off x="6052966" y="1577292"/>
                <a:ext cx="466896" cy="303896"/>
                <a:chOff x="6210129" y="1663017"/>
                <a:chExt cx="484212" cy="335756"/>
              </a:xfrm>
            </p:grpSpPr>
            <p:sp>
              <p:nvSpPr>
                <p:cNvPr id="47145" name="Freeform 118"/>
                <p:cNvSpPr>
                  <a:spLocks/>
                </p:cNvSpPr>
                <p:nvPr/>
              </p:nvSpPr>
              <p:spPr bwMode="auto">
                <a:xfrm rot="-1536348">
                  <a:off x="6286393" y="1676854"/>
                  <a:ext cx="386471" cy="278173"/>
                </a:xfrm>
                <a:custGeom>
                  <a:avLst/>
                  <a:gdLst>
                    <a:gd name="T0" fmla="*/ 815 w 1803400"/>
                    <a:gd name="T1" fmla="*/ 854 h 996950"/>
                    <a:gd name="T2" fmla="*/ 695 w 1803400"/>
                    <a:gd name="T3" fmla="*/ 757 h 996950"/>
                    <a:gd name="T4" fmla="*/ 594 w 1803400"/>
                    <a:gd name="T5" fmla="*/ 617 h 996950"/>
                    <a:gd name="T6" fmla="*/ 370 w 1803400"/>
                    <a:gd name="T7" fmla="*/ 102 h 996950"/>
                    <a:gd name="T8" fmla="*/ 320 w 1803400"/>
                    <a:gd name="T9" fmla="*/ 38 h 996950"/>
                    <a:gd name="T10" fmla="*/ 267 w 1803400"/>
                    <a:gd name="T11" fmla="*/ 0 h 996950"/>
                    <a:gd name="T12" fmla="*/ 212 w 1803400"/>
                    <a:gd name="T13" fmla="*/ 11 h 996950"/>
                    <a:gd name="T14" fmla="*/ 161 w 1803400"/>
                    <a:gd name="T15" fmla="*/ 59 h 996950"/>
                    <a:gd name="T16" fmla="*/ 115 w 1803400"/>
                    <a:gd name="T17" fmla="*/ 140 h 996950"/>
                    <a:gd name="T18" fmla="*/ 70 w 1803400"/>
                    <a:gd name="T19" fmla="*/ 253 h 996950"/>
                    <a:gd name="T20" fmla="*/ 37 w 1803400"/>
                    <a:gd name="T21" fmla="*/ 419 h 996950"/>
                    <a:gd name="T22" fmla="*/ 13 w 1803400"/>
                    <a:gd name="T23" fmla="*/ 569 h 996950"/>
                    <a:gd name="T24" fmla="*/ 2 w 1803400"/>
                    <a:gd name="T25" fmla="*/ 741 h 996950"/>
                    <a:gd name="T26" fmla="*/ 0 w 1803400"/>
                    <a:gd name="T27" fmla="*/ 902 h 996950"/>
                    <a:gd name="T28" fmla="*/ 10 w 1803400"/>
                    <a:gd name="T29" fmla="*/ 1112 h 996950"/>
                    <a:gd name="T30" fmla="*/ 35 w 1803400"/>
                    <a:gd name="T31" fmla="*/ 1278 h 996950"/>
                    <a:gd name="T32" fmla="*/ 66 w 1803400"/>
                    <a:gd name="T33" fmla="*/ 1423 h 996950"/>
                    <a:gd name="T34" fmla="*/ 111 w 1803400"/>
                    <a:gd name="T35" fmla="*/ 1541 h 996950"/>
                    <a:gd name="T36" fmla="*/ 158 w 1803400"/>
                    <a:gd name="T37" fmla="*/ 1627 h 996950"/>
                    <a:gd name="T38" fmla="*/ 210 w 1803400"/>
                    <a:gd name="T39" fmla="*/ 1681 h 996950"/>
                    <a:gd name="T40" fmla="*/ 261 w 1803400"/>
                    <a:gd name="T41" fmla="*/ 1686 h 996950"/>
                    <a:gd name="T42" fmla="*/ 316 w 1803400"/>
                    <a:gd name="T43" fmla="*/ 1654 h 996950"/>
                    <a:gd name="T44" fmla="*/ 370 w 1803400"/>
                    <a:gd name="T45" fmla="*/ 1573 h 996950"/>
                    <a:gd name="T46" fmla="*/ 596 w 1803400"/>
                    <a:gd name="T47" fmla="*/ 1090 h 996950"/>
                    <a:gd name="T48" fmla="*/ 692 w 1803400"/>
                    <a:gd name="T49" fmla="*/ 934 h 996950"/>
                    <a:gd name="T50" fmla="*/ 815 w 1803400"/>
                    <a:gd name="T51" fmla="*/ 854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6" name="Freeform 119"/>
                <p:cNvSpPr>
                  <a:spLocks/>
                </p:cNvSpPr>
                <p:nvPr/>
              </p:nvSpPr>
              <p:spPr bwMode="auto">
                <a:xfrm rot="-1536348">
                  <a:off x="6210129" y="1663017"/>
                  <a:ext cx="484212" cy="335756"/>
                </a:xfrm>
                <a:custGeom>
                  <a:avLst/>
                  <a:gdLst>
                    <a:gd name="T0" fmla="*/ 927 w 2314575"/>
                    <a:gd name="T1" fmla="*/ 1020 h 1203325"/>
                    <a:gd name="T2" fmla="*/ 777 w 2314575"/>
                    <a:gd name="T3" fmla="*/ 956 h 1203325"/>
                    <a:gd name="T4" fmla="*/ 655 w 2314575"/>
                    <a:gd name="T5" fmla="*/ 784 h 1203325"/>
                    <a:gd name="T6" fmla="*/ 392 w 2314575"/>
                    <a:gd name="T7" fmla="*/ 107 h 1203325"/>
                    <a:gd name="T8" fmla="*/ 331 w 2314575"/>
                    <a:gd name="T9" fmla="*/ 32 h 1203325"/>
                    <a:gd name="T10" fmla="*/ 265 w 2314575"/>
                    <a:gd name="T11" fmla="*/ 0 h 1203325"/>
                    <a:gd name="T12" fmla="*/ 201 w 2314575"/>
                    <a:gd name="T13" fmla="*/ 27 h 1203325"/>
                    <a:gd name="T14" fmla="*/ 142 w 2314575"/>
                    <a:gd name="T15" fmla="*/ 113 h 1203325"/>
                    <a:gd name="T16" fmla="*/ 89 w 2314575"/>
                    <a:gd name="T17" fmla="*/ 263 h 1203325"/>
                    <a:gd name="T18" fmla="*/ 46 w 2314575"/>
                    <a:gd name="T19" fmla="*/ 446 h 1203325"/>
                    <a:gd name="T20" fmla="*/ 17 w 2314575"/>
                    <a:gd name="T21" fmla="*/ 660 h 1203325"/>
                    <a:gd name="T22" fmla="*/ 0 w 2314575"/>
                    <a:gd name="T23" fmla="*/ 886 h 1203325"/>
                    <a:gd name="T24" fmla="*/ 0 w 2314575"/>
                    <a:gd name="T25" fmla="*/ 1133 h 1203325"/>
                    <a:gd name="T26" fmla="*/ 18 w 2314575"/>
                    <a:gd name="T27" fmla="*/ 1375 h 1203325"/>
                    <a:gd name="T28" fmla="*/ 47 w 2314575"/>
                    <a:gd name="T29" fmla="*/ 1600 h 1203325"/>
                    <a:gd name="T30" fmla="*/ 87 w 2314575"/>
                    <a:gd name="T31" fmla="*/ 1766 h 1203325"/>
                    <a:gd name="T32" fmla="*/ 139 w 2314575"/>
                    <a:gd name="T33" fmla="*/ 1906 h 1203325"/>
                    <a:gd name="T34" fmla="*/ 199 w 2314575"/>
                    <a:gd name="T35" fmla="*/ 1998 h 1203325"/>
                    <a:gd name="T36" fmla="*/ 261 w 2314575"/>
                    <a:gd name="T37" fmla="*/ 2035 h 1203325"/>
                    <a:gd name="T38" fmla="*/ 327 w 2314575"/>
                    <a:gd name="T39" fmla="*/ 2008 h 1203325"/>
                    <a:gd name="T40" fmla="*/ 391 w 2314575"/>
                    <a:gd name="T41" fmla="*/ 1928 h 1203325"/>
                    <a:gd name="T42" fmla="*/ 656 w 2314575"/>
                    <a:gd name="T43" fmla="*/ 1251 h 1203325"/>
                    <a:gd name="T44" fmla="*/ 776 w 2314575"/>
                    <a:gd name="T45" fmla="*/ 1090 h 1203325"/>
                    <a:gd name="T46" fmla="*/ 927 w 2314575"/>
                    <a:gd name="T47" fmla="*/ 1020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7" name="Freeform 120"/>
                <p:cNvSpPr>
                  <a:spLocks/>
                </p:cNvSpPr>
                <p:nvPr/>
              </p:nvSpPr>
              <p:spPr bwMode="auto">
                <a:xfrm rot="-1536348">
                  <a:off x="6352387" y="1718844"/>
                  <a:ext cx="249920" cy="195865"/>
                </a:xfrm>
                <a:custGeom>
                  <a:avLst/>
                  <a:gdLst>
                    <a:gd name="T0" fmla="*/ 92 w 1803400"/>
                    <a:gd name="T1" fmla="*/ 148 h 996950"/>
                    <a:gd name="T2" fmla="*/ 79 w 1803400"/>
                    <a:gd name="T3" fmla="*/ 131 h 996950"/>
                    <a:gd name="T4" fmla="*/ 67 w 1803400"/>
                    <a:gd name="T5" fmla="*/ 107 h 996950"/>
                    <a:gd name="T6" fmla="*/ 42 w 1803400"/>
                    <a:gd name="T7" fmla="*/ 18 h 996950"/>
                    <a:gd name="T8" fmla="*/ 36 w 1803400"/>
                    <a:gd name="T9" fmla="*/ 6 h 996950"/>
                    <a:gd name="T10" fmla="*/ 30 w 1803400"/>
                    <a:gd name="T11" fmla="*/ 0 h 996950"/>
                    <a:gd name="T12" fmla="*/ 24 w 1803400"/>
                    <a:gd name="T13" fmla="*/ 2 h 996950"/>
                    <a:gd name="T14" fmla="*/ 18 w 1803400"/>
                    <a:gd name="T15" fmla="*/ 10 h 996950"/>
                    <a:gd name="T16" fmla="*/ 13 w 1803400"/>
                    <a:gd name="T17" fmla="*/ 24 h 996950"/>
                    <a:gd name="T18" fmla="*/ 8 w 1803400"/>
                    <a:gd name="T19" fmla="*/ 44 h 996950"/>
                    <a:gd name="T20" fmla="*/ 4 w 1803400"/>
                    <a:gd name="T21" fmla="*/ 72 h 996950"/>
                    <a:gd name="T22" fmla="*/ 2 w 1803400"/>
                    <a:gd name="T23" fmla="*/ 98 h 996950"/>
                    <a:gd name="T24" fmla="*/ 0 w 1803400"/>
                    <a:gd name="T25" fmla="*/ 128 h 996950"/>
                    <a:gd name="T26" fmla="*/ 0 w 1803400"/>
                    <a:gd name="T27" fmla="*/ 156 h 996950"/>
                    <a:gd name="T28" fmla="*/ 1 w 1803400"/>
                    <a:gd name="T29" fmla="*/ 192 h 996950"/>
                    <a:gd name="T30" fmla="*/ 4 w 1803400"/>
                    <a:gd name="T31" fmla="*/ 221 h 996950"/>
                    <a:gd name="T32" fmla="*/ 7 w 1803400"/>
                    <a:gd name="T33" fmla="*/ 246 h 996950"/>
                    <a:gd name="T34" fmla="*/ 12 w 1803400"/>
                    <a:gd name="T35" fmla="*/ 267 h 996950"/>
                    <a:gd name="T36" fmla="*/ 18 w 1803400"/>
                    <a:gd name="T37" fmla="*/ 282 h 996950"/>
                    <a:gd name="T38" fmla="*/ 24 w 1803400"/>
                    <a:gd name="T39" fmla="*/ 291 h 996950"/>
                    <a:gd name="T40" fmla="*/ 30 w 1803400"/>
                    <a:gd name="T41" fmla="*/ 292 h 996950"/>
                    <a:gd name="T42" fmla="*/ 36 w 1803400"/>
                    <a:gd name="T43" fmla="*/ 286 h 996950"/>
                    <a:gd name="T44" fmla="*/ 42 w 1803400"/>
                    <a:gd name="T45" fmla="*/ 272 h 996950"/>
                    <a:gd name="T46" fmla="*/ 67 w 1803400"/>
                    <a:gd name="T47" fmla="*/ 189 h 996950"/>
                    <a:gd name="T48" fmla="*/ 78 w 1803400"/>
                    <a:gd name="T49" fmla="*/ 162 h 996950"/>
                    <a:gd name="T50" fmla="*/ 92 w 1803400"/>
                    <a:gd name="T51" fmla="*/ 148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8" name="Freeform 121"/>
                <p:cNvSpPr>
                  <a:spLocks/>
                </p:cNvSpPr>
                <p:nvPr/>
              </p:nvSpPr>
              <p:spPr bwMode="auto">
                <a:xfrm rot="-1536348">
                  <a:off x="6412959" y="1713635"/>
                  <a:ext cx="191028" cy="172036"/>
                </a:xfrm>
                <a:custGeom>
                  <a:avLst/>
                  <a:gdLst>
                    <a:gd name="T0" fmla="*/ 24 w 1803400"/>
                    <a:gd name="T1" fmla="*/ 77 h 996950"/>
                    <a:gd name="T2" fmla="*/ 20 w 1803400"/>
                    <a:gd name="T3" fmla="*/ 69 h 996950"/>
                    <a:gd name="T4" fmla="*/ 17 w 1803400"/>
                    <a:gd name="T5" fmla="*/ 56 h 996950"/>
                    <a:gd name="T6" fmla="*/ 11 w 1803400"/>
                    <a:gd name="T7" fmla="*/ 9 h 996950"/>
                    <a:gd name="T8" fmla="*/ 9 w 1803400"/>
                    <a:gd name="T9" fmla="*/ 3 h 996950"/>
                    <a:gd name="T10" fmla="*/ 8 w 1803400"/>
                    <a:gd name="T11" fmla="*/ 0 h 996950"/>
                    <a:gd name="T12" fmla="*/ 6 w 1803400"/>
                    <a:gd name="T13" fmla="*/ 1 h 996950"/>
                    <a:gd name="T14" fmla="*/ 5 w 1803400"/>
                    <a:gd name="T15" fmla="*/ 5 h 996950"/>
                    <a:gd name="T16" fmla="*/ 3 w 1803400"/>
                    <a:gd name="T17" fmla="*/ 13 h 996950"/>
                    <a:gd name="T18" fmla="*/ 2 w 1803400"/>
                    <a:gd name="T19" fmla="*/ 23 h 996950"/>
                    <a:gd name="T20" fmla="*/ 1 w 1803400"/>
                    <a:gd name="T21" fmla="*/ 38 h 996950"/>
                    <a:gd name="T22" fmla="*/ 0 w 1803400"/>
                    <a:gd name="T23" fmla="*/ 51 h 996950"/>
                    <a:gd name="T24" fmla="*/ 0 w 1803400"/>
                    <a:gd name="T25" fmla="*/ 67 h 996950"/>
                    <a:gd name="T26" fmla="*/ 0 w 1803400"/>
                    <a:gd name="T27" fmla="*/ 82 h 996950"/>
                    <a:gd name="T28" fmla="*/ 0 w 1803400"/>
                    <a:gd name="T29" fmla="*/ 101 h 996950"/>
                    <a:gd name="T30" fmla="*/ 1 w 1803400"/>
                    <a:gd name="T31" fmla="*/ 116 h 996950"/>
                    <a:gd name="T32" fmla="*/ 2 w 1803400"/>
                    <a:gd name="T33" fmla="*/ 129 h 996950"/>
                    <a:gd name="T34" fmla="*/ 3 w 1803400"/>
                    <a:gd name="T35" fmla="*/ 139 h 996950"/>
                    <a:gd name="T36" fmla="*/ 5 w 1803400"/>
                    <a:gd name="T37" fmla="*/ 147 h 996950"/>
                    <a:gd name="T38" fmla="*/ 6 w 1803400"/>
                    <a:gd name="T39" fmla="*/ 152 h 996950"/>
                    <a:gd name="T40" fmla="*/ 8 w 1803400"/>
                    <a:gd name="T41" fmla="*/ 153 h 996950"/>
                    <a:gd name="T42" fmla="*/ 9 w 1803400"/>
                    <a:gd name="T43" fmla="*/ 150 h 996950"/>
                    <a:gd name="T44" fmla="*/ 11 w 1803400"/>
                    <a:gd name="T45" fmla="*/ 142 h 996950"/>
                    <a:gd name="T46" fmla="*/ 18 w 1803400"/>
                    <a:gd name="T47" fmla="*/ 99 h 996950"/>
                    <a:gd name="T48" fmla="*/ 20 w 1803400"/>
                    <a:gd name="T49" fmla="*/ 85 h 996950"/>
                    <a:gd name="T50" fmla="*/ 24 w 1803400"/>
                    <a:gd name="T51" fmla="*/ 77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139" name="Group 112"/>
              <p:cNvGrpSpPr>
                <a:grpSpLocks/>
              </p:cNvGrpSpPr>
              <p:nvPr/>
            </p:nvGrpSpPr>
            <p:grpSpPr bwMode="auto">
              <a:xfrm>
                <a:off x="6924432" y="1211875"/>
                <a:ext cx="331861" cy="215860"/>
                <a:chOff x="6660114" y="1345226"/>
                <a:chExt cx="331861" cy="215860"/>
              </a:xfrm>
            </p:grpSpPr>
            <p:sp>
              <p:nvSpPr>
                <p:cNvPr id="47141" name="Freeform 114"/>
                <p:cNvSpPr>
                  <a:spLocks/>
                </p:cNvSpPr>
                <p:nvPr/>
              </p:nvSpPr>
              <p:spPr bwMode="auto">
                <a:xfrm rot="-1536348">
                  <a:off x="6666212" y="1415355"/>
                  <a:ext cx="206582" cy="132613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9 w 1568450"/>
                    <a:gd name="T3" fmla="*/ 32 h 873125"/>
                    <a:gd name="T4" fmla="*/ 17 w 1568450"/>
                    <a:gd name="T5" fmla="*/ 26 h 873125"/>
                    <a:gd name="T6" fmla="*/ 34 w 1568450"/>
                    <a:gd name="T7" fmla="*/ 4 h 873125"/>
                    <a:gd name="T8" fmla="*/ 38 w 1568450"/>
                    <a:gd name="T9" fmla="*/ 1 h 873125"/>
                    <a:gd name="T10" fmla="*/ 42 w 1568450"/>
                    <a:gd name="T11" fmla="*/ 0 h 873125"/>
                    <a:gd name="T12" fmla="*/ 46 w 1568450"/>
                    <a:gd name="T13" fmla="*/ 0 h 873125"/>
                    <a:gd name="T14" fmla="*/ 50 w 1568450"/>
                    <a:gd name="T15" fmla="*/ 2 h 873125"/>
                    <a:gd name="T16" fmla="*/ 53 w 1568450"/>
                    <a:gd name="T17" fmla="*/ 6 h 873125"/>
                    <a:gd name="T18" fmla="*/ 57 w 1568450"/>
                    <a:gd name="T19" fmla="*/ 10 h 873125"/>
                    <a:gd name="T20" fmla="*/ 59 w 1568450"/>
                    <a:gd name="T21" fmla="*/ 17 h 873125"/>
                    <a:gd name="T22" fmla="*/ 61 w 1568450"/>
                    <a:gd name="T23" fmla="*/ 24 h 873125"/>
                    <a:gd name="T24" fmla="*/ 62 w 1568450"/>
                    <a:gd name="T25" fmla="*/ 32 h 873125"/>
                    <a:gd name="T26" fmla="*/ 62 w 1568450"/>
                    <a:gd name="T27" fmla="*/ 39 h 873125"/>
                    <a:gd name="T28" fmla="*/ 61 w 1568450"/>
                    <a:gd name="T29" fmla="*/ 47 h 873125"/>
                    <a:gd name="T30" fmla="*/ 59 w 1568450"/>
                    <a:gd name="T31" fmla="*/ 53 h 873125"/>
                    <a:gd name="T32" fmla="*/ 57 w 1568450"/>
                    <a:gd name="T33" fmla="*/ 60 h 873125"/>
                    <a:gd name="T34" fmla="*/ 54 w 1568450"/>
                    <a:gd name="T35" fmla="*/ 65 h 873125"/>
                    <a:gd name="T36" fmla="*/ 50 w 1568450"/>
                    <a:gd name="T37" fmla="*/ 68 h 873125"/>
                    <a:gd name="T38" fmla="*/ 46 w 1568450"/>
                    <a:gd name="T39" fmla="*/ 71 h 873125"/>
                    <a:gd name="T40" fmla="*/ 42 w 1568450"/>
                    <a:gd name="T41" fmla="*/ 71 h 873125"/>
                    <a:gd name="T42" fmla="*/ 38 w 1568450"/>
                    <a:gd name="T43" fmla="*/ 70 h 873125"/>
                    <a:gd name="T44" fmla="*/ 34 w 1568450"/>
                    <a:gd name="T45" fmla="*/ 66 h 873125"/>
                    <a:gd name="T46" fmla="*/ 17 w 1568450"/>
                    <a:gd name="T47" fmla="*/ 46 h 873125"/>
                    <a:gd name="T48" fmla="*/ 9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2" name="Freeform 115"/>
                <p:cNvSpPr>
                  <a:spLocks/>
                </p:cNvSpPr>
                <p:nvPr/>
              </p:nvSpPr>
              <p:spPr bwMode="auto">
                <a:xfrm rot="-1536348">
                  <a:off x="6663399" y="1388332"/>
                  <a:ext cx="265963" cy="161064"/>
                </a:xfrm>
                <a:custGeom>
                  <a:avLst/>
                  <a:gdLst>
                    <a:gd name="T0" fmla="*/ 0 w 2019300"/>
                    <a:gd name="T1" fmla="*/ 43 h 1060450"/>
                    <a:gd name="T2" fmla="*/ 13 w 2019300"/>
                    <a:gd name="T3" fmla="*/ 41 h 1060450"/>
                    <a:gd name="T4" fmla="*/ 23 w 2019300"/>
                    <a:gd name="T5" fmla="*/ 34 h 1060450"/>
                    <a:gd name="T6" fmla="*/ 46 w 2019300"/>
                    <a:gd name="T7" fmla="*/ 5 h 1060450"/>
                    <a:gd name="T8" fmla="*/ 51 w 2019300"/>
                    <a:gd name="T9" fmla="*/ 1 h 1060450"/>
                    <a:gd name="T10" fmla="*/ 57 w 2019300"/>
                    <a:gd name="T11" fmla="*/ 0 h 1060450"/>
                    <a:gd name="T12" fmla="*/ 63 w 2019300"/>
                    <a:gd name="T13" fmla="*/ 1 h 1060450"/>
                    <a:gd name="T14" fmla="*/ 68 w 2019300"/>
                    <a:gd name="T15" fmla="*/ 5 h 1060450"/>
                    <a:gd name="T16" fmla="*/ 72 w 2019300"/>
                    <a:gd name="T17" fmla="*/ 11 h 1060450"/>
                    <a:gd name="T18" fmla="*/ 76 w 2019300"/>
                    <a:gd name="T19" fmla="*/ 19 h 1060450"/>
                    <a:gd name="T20" fmla="*/ 78 w 2019300"/>
                    <a:gd name="T21" fmla="*/ 28 h 1060450"/>
                    <a:gd name="T22" fmla="*/ 80 w 2019300"/>
                    <a:gd name="T23" fmla="*/ 38 h 1060450"/>
                    <a:gd name="T24" fmla="*/ 80 w 2019300"/>
                    <a:gd name="T25" fmla="*/ 48 h 1060450"/>
                    <a:gd name="T26" fmla="*/ 79 w 2019300"/>
                    <a:gd name="T27" fmla="*/ 58 h 1060450"/>
                    <a:gd name="T28" fmla="*/ 76 w 2019300"/>
                    <a:gd name="T29" fmla="*/ 67 h 1060450"/>
                    <a:gd name="T30" fmla="*/ 72 w 2019300"/>
                    <a:gd name="T31" fmla="*/ 75 h 1060450"/>
                    <a:gd name="T32" fmla="*/ 68 w 2019300"/>
                    <a:gd name="T33" fmla="*/ 81 h 1060450"/>
                    <a:gd name="T34" fmla="*/ 63 w 2019300"/>
                    <a:gd name="T35" fmla="*/ 84 h 1060450"/>
                    <a:gd name="T36" fmla="*/ 57 w 2019300"/>
                    <a:gd name="T37" fmla="*/ 86 h 1060450"/>
                    <a:gd name="T38" fmla="*/ 51 w 2019300"/>
                    <a:gd name="T39" fmla="*/ 84 h 1060450"/>
                    <a:gd name="T40" fmla="*/ 46 w 2019300"/>
                    <a:gd name="T41" fmla="*/ 81 h 1060450"/>
                    <a:gd name="T42" fmla="*/ 23 w 2019300"/>
                    <a:gd name="T43" fmla="*/ 53 h 1060450"/>
                    <a:gd name="T44" fmla="*/ 13 w 2019300"/>
                    <a:gd name="T45" fmla="*/ 46 h 1060450"/>
                    <a:gd name="T46" fmla="*/ 0 w 2019300"/>
                    <a:gd name="T47" fmla="*/ 43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3" name="Freeform 116"/>
                <p:cNvSpPr>
                  <a:spLocks/>
                </p:cNvSpPr>
                <p:nvPr/>
              </p:nvSpPr>
              <p:spPr bwMode="auto">
                <a:xfrm rot="-1536348">
                  <a:off x="6692323" y="1450821"/>
                  <a:ext cx="127829" cy="73806"/>
                </a:xfrm>
                <a:custGeom>
                  <a:avLst/>
                  <a:gdLst>
                    <a:gd name="T0" fmla="*/ 0 w 1568450"/>
                    <a:gd name="T1" fmla="*/ 2 h 873125"/>
                    <a:gd name="T2" fmla="*/ 1 w 1568450"/>
                    <a:gd name="T3" fmla="*/ 2 h 873125"/>
                    <a:gd name="T4" fmla="*/ 2 w 1568450"/>
                    <a:gd name="T5" fmla="*/ 1 h 873125"/>
                    <a:gd name="T6" fmla="*/ 3 w 1568450"/>
                    <a:gd name="T7" fmla="*/ 0 h 873125"/>
                    <a:gd name="T8" fmla="*/ 3 w 1568450"/>
                    <a:gd name="T9" fmla="*/ 0 h 873125"/>
                    <a:gd name="T10" fmla="*/ 4 w 1568450"/>
                    <a:gd name="T11" fmla="*/ 0 h 873125"/>
                    <a:gd name="T12" fmla="*/ 4 w 1568450"/>
                    <a:gd name="T13" fmla="*/ 0 h 873125"/>
                    <a:gd name="T14" fmla="*/ 4 w 1568450"/>
                    <a:gd name="T15" fmla="*/ 0 h 873125"/>
                    <a:gd name="T16" fmla="*/ 5 w 1568450"/>
                    <a:gd name="T17" fmla="*/ 0 h 873125"/>
                    <a:gd name="T18" fmla="*/ 5 w 1568450"/>
                    <a:gd name="T19" fmla="*/ 1 h 873125"/>
                    <a:gd name="T20" fmla="*/ 5 w 1568450"/>
                    <a:gd name="T21" fmla="*/ 1 h 873125"/>
                    <a:gd name="T22" fmla="*/ 6 w 1568450"/>
                    <a:gd name="T23" fmla="*/ 1 h 873125"/>
                    <a:gd name="T24" fmla="*/ 6 w 1568450"/>
                    <a:gd name="T25" fmla="*/ 2 h 873125"/>
                    <a:gd name="T26" fmla="*/ 6 w 1568450"/>
                    <a:gd name="T27" fmla="*/ 2 h 873125"/>
                    <a:gd name="T28" fmla="*/ 6 w 1568450"/>
                    <a:gd name="T29" fmla="*/ 3 h 873125"/>
                    <a:gd name="T30" fmla="*/ 5 w 1568450"/>
                    <a:gd name="T31" fmla="*/ 3 h 873125"/>
                    <a:gd name="T32" fmla="*/ 5 w 1568450"/>
                    <a:gd name="T33" fmla="*/ 3 h 873125"/>
                    <a:gd name="T34" fmla="*/ 5 w 1568450"/>
                    <a:gd name="T35" fmla="*/ 3 h 873125"/>
                    <a:gd name="T36" fmla="*/ 5 w 1568450"/>
                    <a:gd name="T37" fmla="*/ 4 h 873125"/>
                    <a:gd name="T38" fmla="*/ 4 w 1568450"/>
                    <a:gd name="T39" fmla="*/ 4 h 873125"/>
                    <a:gd name="T40" fmla="*/ 4 w 1568450"/>
                    <a:gd name="T41" fmla="*/ 4 h 873125"/>
                    <a:gd name="T42" fmla="*/ 3 w 1568450"/>
                    <a:gd name="T43" fmla="*/ 4 h 873125"/>
                    <a:gd name="T44" fmla="*/ 3 w 1568450"/>
                    <a:gd name="T45" fmla="*/ 4 h 873125"/>
                    <a:gd name="T46" fmla="*/ 2 w 1568450"/>
                    <a:gd name="T47" fmla="*/ 2 h 873125"/>
                    <a:gd name="T48" fmla="*/ 1 w 1568450"/>
                    <a:gd name="T49" fmla="*/ 2 h 873125"/>
                    <a:gd name="T50" fmla="*/ 0 w 1568450"/>
                    <a:gd name="T51" fmla="*/ 2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4" name="Freeform 117"/>
                <p:cNvSpPr>
                  <a:spLocks/>
                </p:cNvSpPr>
                <p:nvPr/>
              </p:nvSpPr>
              <p:spPr bwMode="auto">
                <a:xfrm rot="-1536348">
                  <a:off x="6660114" y="1345226"/>
                  <a:ext cx="331861" cy="215860"/>
                </a:xfrm>
                <a:custGeom>
                  <a:avLst/>
                  <a:gdLst>
                    <a:gd name="T0" fmla="*/ 0 w 2019300"/>
                    <a:gd name="T1" fmla="*/ 185 h 1060450"/>
                    <a:gd name="T2" fmla="*/ 38 w 2019300"/>
                    <a:gd name="T3" fmla="*/ 175 h 1060450"/>
                    <a:gd name="T4" fmla="*/ 70 w 2019300"/>
                    <a:gd name="T5" fmla="*/ 145 h 1060450"/>
                    <a:gd name="T6" fmla="*/ 140 w 2019300"/>
                    <a:gd name="T7" fmla="*/ 21 h 1060450"/>
                    <a:gd name="T8" fmla="*/ 155 w 2019300"/>
                    <a:gd name="T9" fmla="*/ 4 h 1060450"/>
                    <a:gd name="T10" fmla="*/ 172 w 2019300"/>
                    <a:gd name="T11" fmla="*/ 0 h 1060450"/>
                    <a:gd name="T12" fmla="*/ 189 w 2019300"/>
                    <a:gd name="T13" fmla="*/ 5 h 1060450"/>
                    <a:gd name="T14" fmla="*/ 205 w 2019300"/>
                    <a:gd name="T15" fmla="*/ 21 h 1060450"/>
                    <a:gd name="T16" fmla="*/ 219 w 2019300"/>
                    <a:gd name="T17" fmla="*/ 48 h 1060450"/>
                    <a:gd name="T18" fmla="*/ 230 w 2019300"/>
                    <a:gd name="T19" fmla="*/ 80 h 1060450"/>
                    <a:gd name="T20" fmla="*/ 237 w 2019300"/>
                    <a:gd name="T21" fmla="*/ 120 h 1060450"/>
                    <a:gd name="T22" fmla="*/ 242 w 2019300"/>
                    <a:gd name="T23" fmla="*/ 163 h 1060450"/>
                    <a:gd name="T24" fmla="*/ 242 w 2019300"/>
                    <a:gd name="T25" fmla="*/ 205 h 1060450"/>
                    <a:gd name="T26" fmla="*/ 238 w 2019300"/>
                    <a:gd name="T27" fmla="*/ 252 h 1060450"/>
                    <a:gd name="T28" fmla="*/ 230 w 2019300"/>
                    <a:gd name="T29" fmla="*/ 292 h 1060450"/>
                    <a:gd name="T30" fmla="*/ 219 w 2019300"/>
                    <a:gd name="T31" fmla="*/ 323 h 1060450"/>
                    <a:gd name="T32" fmla="*/ 206 w 2019300"/>
                    <a:gd name="T33" fmla="*/ 348 h 1060450"/>
                    <a:gd name="T34" fmla="*/ 189 w 2019300"/>
                    <a:gd name="T35" fmla="*/ 364 h 1060450"/>
                    <a:gd name="T36" fmla="*/ 172 w 2019300"/>
                    <a:gd name="T37" fmla="*/ 371 h 1060450"/>
                    <a:gd name="T38" fmla="*/ 156 w 2019300"/>
                    <a:gd name="T39" fmla="*/ 365 h 1060450"/>
                    <a:gd name="T40" fmla="*/ 140 w 2019300"/>
                    <a:gd name="T41" fmla="*/ 348 h 1060450"/>
                    <a:gd name="T42" fmla="*/ 69 w 2019300"/>
                    <a:gd name="T43" fmla="*/ 228 h 1060450"/>
                    <a:gd name="T44" fmla="*/ 38 w 2019300"/>
                    <a:gd name="T45" fmla="*/ 197 h 1060450"/>
                    <a:gd name="T46" fmla="*/ 0 w 2019300"/>
                    <a:gd name="T47" fmla="*/ 185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47140" name="Straight Connector 113"/>
              <p:cNvCxnSpPr>
                <a:cxnSpLocks noChangeShapeType="1"/>
              </p:cNvCxnSpPr>
              <p:nvPr/>
            </p:nvCxnSpPr>
            <p:spPr bwMode="auto">
              <a:xfrm flipV="1">
                <a:off x="6441975" y="1378636"/>
                <a:ext cx="526294" cy="277076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7133" name="Group 106"/>
            <p:cNvGrpSpPr>
              <a:grpSpLocks/>
            </p:cNvGrpSpPr>
            <p:nvPr/>
          </p:nvGrpSpPr>
          <p:grpSpPr bwMode="auto">
            <a:xfrm>
              <a:off x="6882367" y="532275"/>
              <a:ext cx="1026322" cy="646971"/>
              <a:chOff x="6882367" y="189339"/>
              <a:chExt cx="1026322" cy="646971"/>
            </a:xfrm>
          </p:grpSpPr>
          <p:grpSp>
            <p:nvGrpSpPr>
              <p:cNvPr id="47135" name="Group 108"/>
              <p:cNvGrpSpPr>
                <a:grpSpLocks/>
              </p:cNvGrpSpPr>
              <p:nvPr/>
            </p:nvGrpSpPr>
            <p:grpSpPr bwMode="auto">
              <a:xfrm>
                <a:off x="6882367" y="466570"/>
                <a:ext cx="752029" cy="369740"/>
                <a:chOff x="6591855" y="1166657"/>
                <a:chExt cx="752029" cy="369740"/>
              </a:xfrm>
            </p:grpSpPr>
            <p:sp>
              <p:nvSpPr>
                <p:cNvPr id="98" name="Arc 97"/>
                <p:cNvSpPr/>
                <p:nvPr/>
              </p:nvSpPr>
              <p:spPr>
                <a:xfrm rot="20015699">
                  <a:off x="6687587" y="1342064"/>
                  <a:ext cx="654177" cy="19394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9" name="Arc 98"/>
                <p:cNvSpPr/>
                <p:nvPr/>
              </p:nvSpPr>
              <p:spPr>
                <a:xfrm rot="19840219" flipV="1">
                  <a:off x="6587395" y="1163613"/>
                  <a:ext cx="652589" cy="19235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96" name="Oval 95"/>
              <p:cNvSpPr/>
              <p:nvPr/>
            </p:nvSpPr>
            <p:spPr>
              <a:xfrm>
                <a:off x="7486332" y="189339"/>
                <a:ext cx="422357" cy="42127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63" name="Rounded Rectangle 62"/>
          <p:cNvSpPr/>
          <p:nvPr/>
        </p:nvSpPr>
        <p:spPr bwMode="auto">
          <a:xfrm rot="20968861">
            <a:off x="3003867" y="5919535"/>
            <a:ext cx="485359" cy="108984"/>
          </a:xfrm>
          <a:prstGeom prst="roundRect">
            <a:avLst/>
          </a:prstGeom>
          <a:noFill/>
          <a:ln w="635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3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CP Violation Sensitivity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cp-precision-comparison-1401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00" y="1050925"/>
            <a:ext cx="8077200" cy="5207986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2"/>
          </p:cNvCxnSpPr>
          <p:nvPr/>
        </p:nvCxnSpPr>
        <p:spPr>
          <a:xfrm>
            <a:off x="1273679" y="1907946"/>
            <a:ext cx="1469521" cy="13813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15371" y="953839"/>
            <a:ext cx="25781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</a:rPr>
              <a:t>NuMAX+ targets equivalent sensitivity to CP violation in the 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1400" dirty="0" smtClean="0">
                <a:solidFill>
                  <a:srgbClr val="FF0000"/>
                </a:solidFill>
                <a:cs typeface="Symbol" charset="2"/>
              </a:rPr>
              <a:t> sector</a:t>
            </a: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 as has been achieved in the flavor sector</a:t>
            </a:r>
            <a:endParaRPr lang="en-US" sz="14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623349" y="3671214"/>
            <a:ext cx="426270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GLoBES</a:t>
            </a:r>
            <a:r>
              <a:rPr lang="en-US" dirty="0" smtClean="0"/>
              <a:t> Comparison of Potential </a:t>
            </a:r>
            <a:br>
              <a:rPr lang="en-US" dirty="0" smtClean="0"/>
            </a:br>
            <a:r>
              <a:rPr lang="en-US" dirty="0" smtClean="0"/>
              <a:t>Performance of the Various </a:t>
            </a:r>
            <a:br>
              <a:rPr lang="en-US" dirty="0" smtClean="0"/>
            </a:br>
            <a:r>
              <a:rPr lang="en-US" dirty="0" smtClean="0"/>
              <a:t>Advanced Concepts </a:t>
            </a:r>
            <a:r>
              <a:rPr lang="en-US" i="1" dirty="0" smtClean="0"/>
              <a:t>(courtesy P. Huber)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78207" y="2001526"/>
            <a:ext cx="2254593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Arial"/>
              </a:rPr>
              <a:t>nuSTORM + T2HK offers significantly improved sensitivity </a:t>
            </a:r>
            <a:r>
              <a:rPr lang="en-US" sz="1400" dirty="0" err="1" smtClean="0">
                <a:solidFill>
                  <a:srgbClr val="000090"/>
                </a:solidFill>
                <a:latin typeface="Arial"/>
              </a:rPr>
              <a:t>vs</a:t>
            </a: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 T2HK alone </a:t>
            </a:r>
            <a:endParaRPr lang="en-US" sz="1400" dirty="0">
              <a:solidFill>
                <a:srgbClr val="000090"/>
              </a:solidFill>
              <a:latin typeface="Arial"/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3619500" y="2370858"/>
            <a:ext cx="2558707" cy="1248642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73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uMAX_Sensitiv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60" y="576580"/>
            <a:ext cx="8013700" cy="58674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" y="12169"/>
            <a:ext cx="8191500" cy="563562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+mn-lt"/>
                <a:cs typeface="Symbol" charset="2"/>
              </a:rPr>
              <a:t>A Staged </a:t>
            </a:r>
            <a:r>
              <a:rPr lang="en-US" sz="3600" dirty="0">
                <a:latin typeface="+mn-lt"/>
                <a:cs typeface="Symbol" charset="2"/>
              </a:rPr>
              <a:t>P</a:t>
            </a:r>
            <a:r>
              <a:rPr lang="en-US" sz="3600" dirty="0" smtClean="0">
                <a:latin typeface="+mn-lt"/>
                <a:cs typeface="Symbol" charset="2"/>
              </a:rPr>
              <a:t>lan with NuMAX at Fermilab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PIP-II Collaboration Meeting</a:t>
            </a:r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>
                <a:latin typeface="Arial"/>
              </a:rPr>
              <a:pPr/>
              <a:t>13</a:t>
            </a:fld>
            <a:endParaRPr lang="en-US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623349" y="3671214"/>
            <a:ext cx="4262705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GLoBES</a:t>
            </a:r>
            <a:r>
              <a:rPr lang="en-US" dirty="0" smtClean="0"/>
              <a:t> Comparison of Potential </a:t>
            </a:r>
            <a:br>
              <a:rPr lang="en-US" dirty="0" smtClean="0"/>
            </a:br>
            <a:r>
              <a:rPr lang="en-US" dirty="0" smtClean="0"/>
              <a:t>Performance of the Various </a:t>
            </a:r>
            <a:br>
              <a:rPr lang="en-US" dirty="0" smtClean="0"/>
            </a:br>
            <a:r>
              <a:rPr lang="en-US" dirty="0" smtClean="0"/>
              <a:t>Advanced Concepts </a:t>
            </a:r>
            <a:r>
              <a:rPr lang="en-US" i="1" dirty="0" smtClean="0"/>
              <a:t>(courtesy P. Huber)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18" name="Curved Down Arrow 17"/>
          <p:cNvSpPr/>
          <p:nvPr/>
        </p:nvSpPr>
        <p:spPr>
          <a:xfrm rot="10800000">
            <a:off x="2349500" y="5768933"/>
            <a:ext cx="596900" cy="495300"/>
          </a:xfrm>
          <a:prstGeom prst="curvedDown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rot="10800000">
            <a:off x="2781300" y="5768932"/>
            <a:ext cx="1041400" cy="495300"/>
          </a:xfrm>
          <a:prstGeom prst="curvedDown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72000" y="3962400"/>
            <a:ext cx="4381500" cy="191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3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1" t="3896" r="1111"/>
          <a:stretch/>
        </p:blipFill>
        <p:spPr bwMode="auto">
          <a:xfrm>
            <a:off x="578476" y="406400"/>
            <a:ext cx="7484467" cy="644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36953" y="757566"/>
            <a:ext cx="7440247" cy="766434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46039"/>
            <a:ext cx="7810500" cy="3603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NF Staging (MASS)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16576" y="3492500"/>
            <a:ext cx="7440247" cy="5461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636953" y="5676900"/>
            <a:ext cx="7440247" cy="2667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816100" y="5626100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>
            <a:off x="2295844" y="5810766"/>
            <a:ext cx="369855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48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MuonColliderParameters_R5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237" b="-13237"/>
          <a:stretch>
            <a:fillRect/>
          </a:stretch>
        </p:blipFill>
        <p:spPr>
          <a:xfrm>
            <a:off x="165100" y="654686"/>
            <a:ext cx="8921750" cy="53625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109538"/>
            <a:ext cx="54356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Muon </a:t>
            </a:r>
            <a:r>
              <a:rPr lang="en-US" sz="4000" dirty="0" smtClean="0"/>
              <a:t>Collider</a:t>
            </a:r>
            <a:r>
              <a:rPr lang="en-US" dirty="0" smtClean="0"/>
              <a:t>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IHEP Meeting on Common Interests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15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38500" y="2620418"/>
            <a:ext cx="2616200" cy="355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604000" y="2175918"/>
            <a:ext cx="2616200" cy="355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467257" y="5562599"/>
            <a:ext cx="1602316" cy="8974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Site Radiation mitigation with depth and lattice design:  ≤ 10 </a:t>
            </a:r>
            <a:r>
              <a:rPr lang="en-US" sz="1400" dirty="0" err="1" smtClean="0">
                <a:solidFill>
                  <a:schemeClr val="tx1"/>
                </a:solidFill>
              </a:rPr>
              <a:t>TeV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84" name="Straight Arrow Connector 83"/>
          <p:cNvCxnSpPr>
            <a:stCxn id="85" idx="0"/>
          </p:cNvCxnSpPr>
          <p:nvPr/>
        </p:nvCxnSpPr>
        <p:spPr>
          <a:xfrm flipH="1" flipV="1">
            <a:off x="4826000" y="2620418"/>
            <a:ext cx="560807" cy="307761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131739" y="5698036"/>
            <a:ext cx="2510135" cy="523220"/>
          </a:xfrm>
          <a:prstGeom prst="rect">
            <a:avLst/>
          </a:prstGeom>
          <a:solidFill>
            <a:schemeClr val="bg2"/>
          </a:solidFill>
          <a:ln w="254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Success of advanced cooling </a:t>
            </a:r>
            <a:br>
              <a:rPr lang="en-US" sz="1400" dirty="0" smtClean="0">
                <a:solidFill>
                  <a:srgbClr val="000090"/>
                </a:solidFill>
              </a:rPr>
            </a:br>
            <a:r>
              <a:rPr lang="en-US" sz="1400" dirty="0" smtClean="0">
                <a:solidFill>
                  <a:srgbClr val="000090"/>
                </a:solidFill>
              </a:rPr>
              <a:t>concepts </a:t>
            </a:r>
            <a:r>
              <a:rPr lang="en-US" sz="1400" dirty="0" smtClean="0">
                <a:solidFill>
                  <a:srgbClr val="00009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400" dirty="0" smtClean="0">
                <a:solidFill>
                  <a:srgbClr val="000090"/>
                </a:solidFill>
                <a:cs typeface="Wingdings 3" charset="2"/>
              </a:rPr>
              <a:t> several × 10</a:t>
            </a:r>
            <a:r>
              <a:rPr lang="en-US" sz="1400" baseline="30000" dirty="0" smtClean="0">
                <a:solidFill>
                  <a:srgbClr val="000090"/>
                </a:solidFill>
                <a:cs typeface="Wingdings 3" charset="2"/>
              </a:rPr>
              <a:t>32</a:t>
            </a:r>
          </a:p>
        </p:txBody>
      </p:sp>
      <p:cxnSp>
        <p:nvCxnSpPr>
          <p:cNvPr id="88" name="Straight Connector 87"/>
          <p:cNvCxnSpPr>
            <a:stCxn id="89" idx="0"/>
            <a:endCxn id="8" idx="3"/>
          </p:cNvCxnSpPr>
          <p:nvPr/>
        </p:nvCxnSpPr>
        <p:spPr>
          <a:xfrm flipV="1">
            <a:off x="1790701" y="2923942"/>
            <a:ext cx="1830933" cy="27655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50334" y="5689539"/>
            <a:ext cx="248073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Exquisite Energy Resolution </a:t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Allows Direct Measurement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of Higgs Width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234" y="-7611"/>
            <a:ext cx="2129366" cy="2108369"/>
            <a:chOff x="0" y="1143000"/>
            <a:chExt cx="2777524" cy="2743200"/>
          </a:xfrm>
        </p:grpSpPr>
        <p:pic>
          <p:nvPicPr>
            <p:cNvPr id="16" name="Picture 9" descr="Site_Map_072809_REVISED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3000"/>
              <a:ext cx="2777524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0" y="1219200"/>
              <a:ext cx="480721" cy="220002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8088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83" grpId="0" animBg="1"/>
      <p:bldP spid="85" grpId="0" animBg="1"/>
      <p:bldP spid="89" grpId="0" animBg="1"/>
      <p:bldP spid="8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8A5FAC83-C8C4-8046-B35B-A89823688311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 txBox="1">
            <a:spLocks noGrp="1"/>
          </p:cNvSpPr>
          <p:nvPr>
            <p:ph sz="quarter" idx="14"/>
          </p:nvPr>
        </p:nvSpPr>
        <p:spPr>
          <a:xfrm>
            <a:off x="4586605" y="987067"/>
            <a:ext cx="65" cy="335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endParaRPr lang="en-GB" sz="2000" b="1" dirty="0" smtClean="0"/>
          </a:p>
        </p:txBody>
      </p:sp>
      <p:sp>
        <p:nvSpPr>
          <p:cNvPr id="75" name="Title 5"/>
          <p:cNvSpPr>
            <a:spLocks noGrp="1"/>
          </p:cNvSpPr>
          <p:nvPr>
            <p:ph type="title"/>
          </p:nvPr>
        </p:nvSpPr>
        <p:spPr>
          <a:xfrm>
            <a:off x="685801" y="129091"/>
            <a:ext cx="8305800" cy="753033"/>
          </a:xfrm>
        </p:spPr>
        <p:txBody>
          <a:bodyPr>
            <a:noAutofit/>
          </a:bodyPr>
          <a:lstStyle/>
          <a:p>
            <a:pPr algn="ctr"/>
            <a:r>
              <a:rPr lang="en-GB" sz="2800" dirty="0"/>
              <a:t>Progressive installation in </a:t>
            </a:r>
            <a:r>
              <a:rPr lang="en-GB" sz="2800" dirty="0" smtClean="0"/>
              <a:t>stages with Physics  and technology validation at each stage 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J.P.Delahaye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>
                    <a:tint val="75000"/>
                  </a:srgbClr>
                </a:solidFill>
                <a:latin typeface="Arial"/>
              </a:rPr>
              <a:t>FNAL colloquium (May 28, 2014)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29840" y="2703949"/>
            <a:ext cx="1335719" cy="549627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dirty="0" smtClean="0">
                <a:solidFill>
                  <a:prstClr val="white"/>
                </a:solidFill>
                <a:latin typeface="Arial"/>
              </a:rPr>
              <a:t>3.75GeV</a:t>
            </a:r>
          </a:p>
          <a:p>
            <a:pPr algn="ctr" defTabSz="914400"/>
            <a:r>
              <a:rPr lang="en-GB" dirty="0" smtClean="0">
                <a:solidFill>
                  <a:prstClr val="white"/>
                </a:solidFill>
                <a:latin typeface="Arial"/>
              </a:rPr>
              <a:t>650MHz</a:t>
            </a:r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886406" y="4103952"/>
            <a:ext cx="410313" cy="432250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63897" y="4109092"/>
            <a:ext cx="445482" cy="430823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11102" y="4333809"/>
            <a:ext cx="368417" cy="397362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476101" y="4445488"/>
            <a:ext cx="337270" cy="21917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5230" y="1292388"/>
            <a:ext cx="739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sz="2000" b="1" dirty="0" smtClean="0">
                <a:solidFill>
                  <a:srgbClr val="000000"/>
                </a:solidFill>
                <a:latin typeface="Arial"/>
              </a:rPr>
              <a:t>PIPII</a:t>
            </a:r>
          </a:p>
        </p:txBody>
      </p:sp>
      <p:sp>
        <p:nvSpPr>
          <p:cNvPr id="17" name="Content Placeholder 15"/>
          <p:cNvSpPr txBox="1">
            <a:spLocks/>
          </p:cNvSpPr>
          <p:nvPr/>
        </p:nvSpPr>
        <p:spPr>
          <a:xfrm rot="-5400000">
            <a:off x="4272884" y="5434699"/>
            <a:ext cx="1752403" cy="4001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smtClean="0">
                <a:solidFill>
                  <a:srgbClr val="000000"/>
                </a:solidFill>
                <a:latin typeface="Arial"/>
              </a:rPr>
              <a:t>Accumulator</a:t>
            </a:r>
            <a:endParaRPr lang="en-GB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Content Placeholder 15"/>
          <p:cNvSpPr txBox="1">
            <a:spLocks/>
          </p:cNvSpPr>
          <p:nvPr/>
        </p:nvSpPr>
        <p:spPr>
          <a:xfrm rot="-5400000">
            <a:off x="3421343" y="5279646"/>
            <a:ext cx="1390124" cy="4001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smtClean="0">
                <a:solidFill>
                  <a:srgbClr val="000000"/>
                </a:solidFill>
                <a:latin typeface="Arial"/>
              </a:rPr>
              <a:t>Combiner</a:t>
            </a:r>
            <a:endParaRPr lang="en-GB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Content Placeholder 15"/>
          <p:cNvSpPr txBox="1">
            <a:spLocks/>
          </p:cNvSpPr>
          <p:nvPr/>
        </p:nvSpPr>
        <p:spPr>
          <a:xfrm rot="-5400000">
            <a:off x="3126135" y="5065909"/>
            <a:ext cx="949491" cy="4001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smtClean="0">
                <a:solidFill>
                  <a:srgbClr val="000000"/>
                </a:solidFill>
                <a:latin typeface="Arial"/>
              </a:rPr>
              <a:t>Target</a:t>
            </a:r>
            <a:endParaRPr lang="en-GB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Content Placeholder 15"/>
          <p:cNvSpPr txBox="1">
            <a:spLocks/>
          </p:cNvSpPr>
          <p:nvPr/>
        </p:nvSpPr>
        <p:spPr>
          <a:xfrm rot="-5400000">
            <a:off x="2438675" y="5222171"/>
            <a:ext cx="1382110" cy="4001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smtClean="0">
                <a:solidFill>
                  <a:srgbClr val="000000"/>
                </a:solidFill>
                <a:latin typeface="Arial"/>
              </a:rPr>
              <a:t>Front-end</a:t>
            </a:r>
            <a:endParaRPr lang="en-GB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Content Placeholder 15"/>
          <p:cNvSpPr txBox="1">
            <a:spLocks/>
          </p:cNvSpPr>
          <p:nvPr/>
        </p:nvSpPr>
        <p:spPr>
          <a:xfrm rot="-5400000">
            <a:off x="1681401" y="5400087"/>
            <a:ext cx="1877437" cy="4001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2000" b="1" dirty="0" smtClean="0">
                <a:solidFill>
                  <a:srgbClr val="000000"/>
                </a:solidFill>
                <a:latin typeface="Arial"/>
              </a:rPr>
              <a:t>Initial Cooling</a:t>
            </a:r>
            <a:endParaRPr lang="en-GB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17999" y="3072895"/>
            <a:ext cx="711731" cy="5440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 rot="-5400000">
            <a:off x="856917" y="5300718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2000" b="1" dirty="0" smtClean="0">
                <a:solidFill>
                  <a:srgbClr val="000000"/>
                </a:solidFill>
                <a:latin typeface="Arial"/>
              </a:rPr>
              <a:t>6D Cooling</a:t>
            </a:r>
            <a:endParaRPr lang="en-GB" sz="2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800000">
            <a:off x="5815406" y="1387622"/>
            <a:ext cx="158550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6337229" y="1890172"/>
            <a:ext cx="380428" cy="219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ontent Placeholder 15"/>
          <p:cNvSpPr txBox="1">
            <a:spLocks/>
          </p:cNvSpPr>
          <p:nvPr/>
        </p:nvSpPr>
        <p:spPr>
          <a:xfrm>
            <a:off x="3577392" y="1957017"/>
            <a:ext cx="1253869" cy="769441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2000" b="1" dirty="0" smtClean="0">
                <a:solidFill>
                  <a:srgbClr val="000000"/>
                </a:solidFill>
                <a:latin typeface="Arial"/>
              </a:rPr>
              <a:t>Dual use</a:t>
            </a:r>
          </a:p>
          <a:p>
            <a:pPr marL="0" indent="0" algn="ctr">
              <a:buFont typeface="Arial"/>
              <a:buNone/>
            </a:pPr>
            <a:r>
              <a:rPr lang="en-GB" sz="2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000" b="1" dirty="0" err="1" smtClean="0">
                <a:solidFill>
                  <a:srgbClr val="000000"/>
                </a:solidFill>
                <a:latin typeface="Arial"/>
              </a:rPr>
              <a:t>Linac</a:t>
            </a:r>
            <a:endParaRPr lang="en-GB" sz="2000" b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89890" y="3654758"/>
            <a:ext cx="1199076" cy="115136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Arc 9"/>
          <p:cNvSpPr/>
          <p:nvPr/>
        </p:nvSpPr>
        <p:spPr>
          <a:xfrm>
            <a:off x="4398769" y="3141116"/>
            <a:ext cx="914400" cy="914400"/>
          </a:xfrm>
          <a:prstGeom prst="arc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Arc 36"/>
          <p:cNvSpPr/>
          <p:nvPr/>
        </p:nvSpPr>
        <p:spPr>
          <a:xfrm rot="-10800000">
            <a:off x="2188414" y="3540770"/>
            <a:ext cx="662855" cy="960088"/>
          </a:xfrm>
          <a:prstGeom prst="arc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847890" y="2164080"/>
            <a:ext cx="1049990" cy="63493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15"/>
          <p:cNvSpPr txBox="1">
            <a:spLocks/>
          </p:cNvSpPr>
          <p:nvPr/>
        </p:nvSpPr>
        <p:spPr>
          <a:xfrm>
            <a:off x="2267945" y="2437889"/>
            <a:ext cx="1503922" cy="69557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  m</a:t>
            </a:r>
          </a:p>
          <a:p>
            <a:pPr marL="0" indent="0">
              <a:buFont typeface="Arial"/>
              <a:buNone/>
            </a:pPr>
            <a:r>
              <a:rPr lang="en-GB" sz="1600" b="1" dirty="0" err="1" smtClean="0">
                <a:solidFill>
                  <a:srgbClr val="000000"/>
                </a:solidFill>
                <a:latin typeface="Arial"/>
              </a:rPr>
              <a:t>Preinjector</a:t>
            </a:r>
            <a:endParaRPr lang="en-GB" sz="16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Content Placeholder 15"/>
          <p:cNvSpPr txBox="1">
            <a:spLocks/>
          </p:cNvSpPr>
          <p:nvPr/>
        </p:nvSpPr>
        <p:spPr>
          <a:xfrm>
            <a:off x="348233" y="1927187"/>
            <a:ext cx="1426994" cy="63402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/>
              </a:rPr>
              <a:t>Post-cooling</a:t>
            </a:r>
          </a:p>
          <a:p>
            <a:pPr marL="0" indent="0">
              <a:buFont typeface="Arial"/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Arial"/>
              </a:rPr>
              <a:t>Accelerator</a:t>
            </a:r>
            <a:endParaRPr lang="en-GB" sz="16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1" name="Straight Arrow Connector 40"/>
          <p:cNvCxnSpPr>
            <a:stCxn id="10" idx="2"/>
            <a:endCxn id="23" idx="6"/>
          </p:cNvCxnSpPr>
          <p:nvPr/>
        </p:nvCxnSpPr>
        <p:spPr>
          <a:xfrm flipH="1">
            <a:off x="5296719" y="3598316"/>
            <a:ext cx="16450" cy="7217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3" idx="4"/>
            <a:endCxn id="30" idx="4"/>
          </p:cNvCxnSpPr>
          <p:nvPr/>
        </p:nvCxnSpPr>
        <p:spPr>
          <a:xfrm flipH="1">
            <a:off x="4586638" y="4536202"/>
            <a:ext cx="504925" cy="371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0" idx="4"/>
          </p:cNvCxnSpPr>
          <p:nvPr/>
        </p:nvCxnSpPr>
        <p:spPr>
          <a:xfrm flipH="1">
            <a:off x="3715431" y="4539915"/>
            <a:ext cx="871207" cy="151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069597" y="1783281"/>
            <a:ext cx="1460243" cy="109882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4" idx="1"/>
            <a:endCxn id="31" idx="3"/>
          </p:cNvCxnSpPr>
          <p:nvPr/>
        </p:nvCxnSpPr>
        <p:spPr>
          <a:xfrm flipH="1">
            <a:off x="2813371" y="4532490"/>
            <a:ext cx="597731" cy="2258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32" idx="3"/>
          </p:cNvCxnSpPr>
          <p:nvPr/>
        </p:nvCxnSpPr>
        <p:spPr>
          <a:xfrm flipV="1">
            <a:off x="3129730" y="3097776"/>
            <a:ext cx="400110" cy="247157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1675525" y="2826410"/>
            <a:ext cx="0" cy="155761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574807" y="2974521"/>
            <a:ext cx="662909" cy="766937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4839100" y="2964191"/>
            <a:ext cx="585673" cy="1033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Content Placeholder 15"/>
          <p:cNvSpPr txBox="1">
            <a:spLocks/>
          </p:cNvSpPr>
          <p:nvPr/>
        </p:nvSpPr>
        <p:spPr>
          <a:xfrm>
            <a:off x="5960677" y="3212455"/>
            <a:ext cx="713657" cy="4001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smtClean="0">
                <a:solidFill>
                  <a:srgbClr val="000000"/>
                </a:solidFill>
                <a:latin typeface="Arial"/>
              </a:rPr>
              <a:t>RLA</a:t>
            </a:r>
            <a:endParaRPr lang="en-GB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Content Placeholder 15"/>
          <p:cNvSpPr txBox="1">
            <a:spLocks/>
          </p:cNvSpPr>
          <p:nvPr/>
        </p:nvSpPr>
        <p:spPr>
          <a:xfrm>
            <a:off x="6574808" y="4037193"/>
            <a:ext cx="728084" cy="4001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smtClean="0">
                <a:solidFill>
                  <a:srgbClr val="000000"/>
                </a:solidFill>
                <a:latin typeface="Arial"/>
              </a:rPr>
              <a:t>RCS</a:t>
            </a:r>
            <a:endParaRPr lang="en-GB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345145" y="3078296"/>
            <a:ext cx="863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400" b="1" dirty="0" smtClean="0">
                <a:solidFill>
                  <a:prstClr val="white"/>
                </a:solidFill>
                <a:latin typeface="Arial"/>
              </a:rPr>
              <a:t>1.0 </a:t>
            </a:r>
            <a:r>
              <a:rPr lang="en-GB" sz="1400" b="1" dirty="0" err="1" smtClean="0">
                <a:solidFill>
                  <a:prstClr val="white"/>
                </a:solidFill>
                <a:latin typeface="Arial"/>
              </a:rPr>
              <a:t>GeV</a:t>
            </a:r>
            <a:endParaRPr lang="en-GB" sz="1400" b="1" dirty="0" smtClean="0">
              <a:solidFill>
                <a:prstClr val="white"/>
              </a:solidFill>
              <a:latin typeface="Arial"/>
            </a:endParaRPr>
          </a:p>
          <a:p>
            <a:pPr algn="ctr" defTabSz="914400"/>
            <a:r>
              <a:rPr lang="en-GB" sz="1400" b="1" dirty="0" smtClean="0">
                <a:solidFill>
                  <a:prstClr val="white"/>
                </a:solidFill>
                <a:latin typeface="Arial"/>
              </a:rPr>
              <a:t>325MHz</a:t>
            </a:r>
            <a:endParaRPr lang="en-GB" sz="14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9" name="Content Placeholder 15"/>
          <p:cNvSpPr txBox="1">
            <a:spLocks/>
          </p:cNvSpPr>
          <p:nvPr/>
        </p:nvSpPr>
        <p:spPr>
          <a:xfrm rot="-5400000">
            <a:off x="4025865" y="5215674"/>
            <a:ext cx="1226618" cy="4001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err="1" smtClean="0">
                <a:solidFill>
                  <a:srgbClr val="000000"/>
                </a:solidFill>
                <a:latin typeface="Arial"/>
              </a:rPr>
              <a:t>Buncher</a:t>
            </a:r>
            <a:endParaRPr lang="en-GB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964012" y="4409013"/>
            <a:ext cx="349115" cy="285646"/>
          </a:xfrm>
          <a:prstGeom prst="rect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74" name="Content Placeholder 15"/>
          <p:cNvSpPr txBox="1">
            <a:spLocks/>
          </p:cNvSpPr>
          <p:nvPr/>
        </p:nvSpPr>
        <p:spPr>
          <a:xfrm rot="-1800000">
            <a:off x="5613695" y="1157351"/>
            <a:ext cx="1098378" cy="40011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err="1" smtClean="0">
                <a:solidFill>
                  <a:srgbClr val="FF0000"/>
                </a:solidFill>
                <a:latin typeface="Arial"/>
              </a:rPr>
              <a:t>NuMAX</a:t>
            </a:r>
            <a:endParaRPr lang="en-GB" sz="2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650983" y="1973336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sz="2000" b="1" dirty="0" smtClean="0">
                <a:solidFill>
                  <a:srgbClr val="FF0000"/>
                </a:solidFill>
                <a:latin typeface="Arial"/>
              </a:rPr>
              <a:t>Higgs</a:t>
            </a:r>
          </a:p>
          <a:p>
            <a:pPr algn="ctr" defTabSz="914400"/>
            <a:r>
              <a:rPr lang="en-GB" sz="2000" b="1" dirty="0" smtClean="0">
                <a:solidFill>
                  <a:srgbClr val="FF0000"/>
                </a:solidFill>
                <a:latin typeface="Arial"/>
              </a:rPr>
              <a:t>Factory</a:t>
            </a:r>
            <a:endParaRPr lang="en-GB" sz="2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904510" y="2560520"/>
            <a:ext cx="1016655" cy="2763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85825" y="2513148"/>
            <a:ext cx="1051891" cy="372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b="1" dirty="0" smtClean="0">
                <a:solidFill>
                  <a:prstClr val="white"/>
                </a:solidFill>
                <a:latin typeface="Arial"/>
              </a:rPr>
              <a:t>0.25 </a:t>
            </a:r>
            <a:r>
              <a:rPr lang="en-GB" sz="1600" b="1" dirty="0" err="1" smtClean="0">
                <a:solidFill>
                  <a:prstClr val="white"/>
                </a:solidFill>
                <a:latin typeface="Arial"/>
              </a:rPr>
              <a:t>GeV</a:t>
            </a:r>
            <a:endParaRPr lang="en-GB" sz="16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" name="TextBox 91"/>
          <p:cNvSpPr txBox="1">
            <a:spLocks/>
          </p:cNvSpPr>
          <p:nvPr/>
        </p:nvSpPr>
        <p:spPr>
          <a:xfrm>
            <a:off x="6539923" y="5017763"/>
            <a:ext cx="1138453" cy="707886"/>
          </a:xfrm>
          <a:prstGeom prst="rect">
            <a:avLst/>
          </a:prstGeom>
          <a:noFill/>
          <a:effectLst>
            <a:softEdge rad="0"/>
          </a:effectLst>
        </p:spPr>
        <p:txBody>
          <a:bodyPr wrap="none" rtlCol="0">
            <a:spAutoFit/>
          </a:bodyPr>
          <a:lstStyle/>
          <a:p>
            <a:pPr algn="ctr" defTabSz="914400"/>
            <a:r>
              <a:rPr lang="en-GB" sz="2000" b="1" dirty="0" err="1" smtClean="0">
                <a:solidFill>
                  <a:srgbClr val="FF0000"/>
                </a:solidFill>
                <a:latin typeface="Arial"/>
              </a:rPr>
              <a:t>Muon</a:t>
            </a:r>
            <a:endParaRPr lang="en-GB" sz="2000" b="1" dirty="0" smtClean="0">
              <a:solidFill>
                <a:srgbClr val="FF0000"/>
              </a:solidFill>
              <a:latin typeface="Arial"/>
            </a:endParaRPr>
          </a:p>
          <a:p>
            <a:pPr algn="ctr" defTabSz="914400"/>
            <a:r>
              <a:rPr lang="en-GB" sz="2000" b="1" dirty="0" smtClean="0">
                <a:solidFill>
                  <a:srgbClr val="FF0000"/>
                </a:solidFill>
                <a:latin typeface="Arial"/>
              </a:rPr>
              <a:t>Collider</a:t>
            </a:r>
            <a:endParaRPr lang="en-GB" sz="20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67389" y="2721212"/>
            <a:ext cx="629833" cy="604299"/>
          </a:xfrm>
          <a:prstGeom prst="ellipse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526722" y="2975146"/>
            <a:ext cx="141000" cy="152186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8979" y="2800905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sz="1200" b="1" dirty="0" smtClean="0">
                <a:solidFill>
                  <a:srgbClr val="000000"/>
                </a:solidFill>
                <a:latin typeface="Arial"/>
              </a:rPr>
              <a:t>125GeV</a:t>
            </a:r>
          </a:p>
          <a:p>
            <a:pPr algn="ctr" defTabSz="914400"/>
            <a:r>
              <a:rPr lang="en-GB" sz="1200" b="1" dirty="0" smtClean="0">
                <a:solidFill>
                  <a:srgbClr val="000000"/>
                </a:solidFill>
                <a:latin typeface="Arial"/>
              </a:rPr>
              <a:t>300 m</a:t>
            </a:r>
            <a:endParaRPr lang="en-GB" sz="12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7807521" y="2865222"/>
            <a:ext cx="197248" cy="13787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7802394" y="3021879"/>
            <a:ext cx="197248" cy="137238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511138" y="3007404"/>
            <a:ext cx="334476" cy="550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8356100" y="2879750"/>
            <a:ext cx="8858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" name="Straight Connector 75"/>
          <p:cNvCxnSpPr/>
          <p:nvPr/>
        </p:nvCxnSpPr>
        <p:spPr>
          <a:xfrm>
            <a:off x="7407796" y="3908916"/>
            <a:ext cx="477877" cy="533332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872665" y="4443346"/>
            <a:ext cx="326157" cy="159602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7829765" y="4432840"/>
            <a:ext cx="22246" cy="382203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7740922" y="4602948"/>
            <a:ext cx="1106279" cy="1010587"/>
          </a:xfrm>
          <a:prstGeom prst="ellipse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57570" y="4724438"/>
            <a:ext cx="1146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400" b="1" dirty="0" smtClean="0">
                <a:solidFill>
                  <a:srgbClr val="000000"/>
                </a:solidFill>
                <a:latin typeface="Arial"/>
              </a:rPr>
              <a:t>1.5 to 6 (10) </a:t>
            </a:r>
            <a:r>
              <a:rPr lang="en-GB" sz="1400" b="1" dirty="0" err="1" smtClean="0">
                <a:solidFill>
                  <a:srgbClr val="000000"/>
                </a:solidFill>
                <a:latin typeface="Arial"/>
              </a:rPr>
              <a:t>TeV</a:t>
            </a:r>
            <a:endParaRPr lang="en-GB" sz="1400" b="1" dirty="0" smtClean="0">
              <a:solidFill>
                <a:srgbClr val="000000"/>
              </a:solidFill>
              <a:latin typeface="Arial"/>
            </a:endParaRPr>
          </a:p>
          <a:p>
            <a:pPr algn="ctr" defTabSz="914400"/>
            <a:r>
              <a:rPr lang="en-GB" sz="1400" b="1" dirty="0" smtClean="0">
                <a:solidFill>
                  <a:srgbClr val="000000"/>
                </a:solidFill>
                <a:latin typeface="Arial"/>
              </a:rPr>
              <a:t>2.5 to 6km </a:t>
            </a:r>
            <a:endParaRPr lang="en-GB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8526722" y="4624574"/>
            <a:ext cx="141000" cy="140170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7953953" y="5463102"/>
            <a:ext cx="163579" cy="152186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6145" y="5725649"/>
            <a:ext cx="871504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07890" y="3385199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b="1" dirty="0" smtClean="0">
                <a:solidFill>
                  <a:srgbClr val="0000CC"/>
                </a:solidFill>
                <a:latin typeface="Arial"/>
              </a:rPr>
              <a:t>6.75 </a:t>
            </a:r>
            <a:r>
              <a:rPr lang="en-GB" b="1" dirty="0" err="1" smtClean="0">
                <a:solidFill>
                  <a:srgbClr val="0000CC"/>
                </a:solidFill>
                <a:latin typeface="Arial"/>
              </a:rPr>
              <a:t>GeV</a:t>
            </a:r>
            <a:endParaRPr lang="en-GB" b="1" dirty="0" smtClean="0">
              <a:solidFill>
                <a:srgbClr val="0000CC"/>
              </a:solidFill>
              <a:latin typeface="Arial"/>
            </a:endParaRPr>
          </a:p>
          <a:p>
            <a:pPr defTabSz="914400"/>
            <a:r>
              <a:rPr lang="en-GB" b="1" dirty="0" smtClean="0">
                <a:solidFill>
                  <a:srgbClr val="0000CC"/>
                </a:solidFill>
                <a:latin typeface="Arial"/>
              </a:rPr>
              <a:t> Protons </a:t>
            </a:r>
            <a:endParaRPr lang="en-GB" b="1" dirty="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48818" y="3714027"/>
            <a:ext cx="1280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GB" b="1" dirty="0" smtClean="0">
                <a:solidFill>
                  <a:srgbClr val="FF00FF"/>
                </a:solidFill>
                <a:latin typeface="Arial"/>
              </a:rPr>
              <a:t>255MeV/c</a:t>
            </a:r>
          </a:p>
          <a:p>
            <a:pPr algn="r" defTabSz="914400"/>
            <a:r>
              <a:rPr lang="en-GB" b="1" dirty="0" smtClean="0">
                <a:solidFill>
                  <a:srgbClr val="FF00FF"/>
                </a:solidFill>
                <a:latin typeface="Arial"/>
              </a:rPr>
              <a:t> </a:t>
            </a:r>
            <a:r>
              <a:rPr lang="en-GB" b="1" dirty="0" err="1" smtClean="0">
                <a:solidFill>
                  <a:srgbClr val="FF00FF"/>
                </a:solidFill>
                <a:latin typeface="Arial"/>
              </a:rPr>
              <a:t>Muons</a:t>
            </a:r>
            <a:r>
              <a:rPr lang="en-GB" b="1" dirty="0" smtClean="0">
                <a:solidFill>
                  <a:srgbClr val="FF00FF"/>
                </a:solidFill>
                <a:latin typeface="Arial"/>
              </a:rPr>
              <a:t> </a:t>
            </a:r>
            <a:endParaRPr lang="en-GB" b="1" dirty="0">
              <a:solidFill>
                <a:srgbClr val="FF00FF"/>
              </a:solidFill>
              <a:latin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954797" y="3702329"/>
            <a:ext cx="358372" cy="7825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2891790" y="4248150"/>
            <a:ext cx="37885" cy="28038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929053" y="4012665"/>
            <a:ext cx="409575" cy="54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Arc 90"/>
          <p:cNvSpPr/>
          <p:nvPr/>
        </p:nvSpPr>
        <p:spPr>
          <a:xfrm flipH="1">
            <a:off x="2188414" y="3537827"/>
            <a:ext cx="581898" cy="960088"/>
          </a:xfrm>
          <a:prstGeom prst="arc">
            <a:avLst>
              <a:gd name="adj1" fmla="val 16531664"/>
              <a:gd name="adj2" fmla="val 0"/>
            </a:avLst>
          </a:prstGeom>
          <a:ln>
            <a:solidFill>
              <a:srgbClr val="FF00F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904510" y="2982171"/>
            <a:ext cx="1287692" cy="244764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GB" sz="1400" b="1" dirty="0" smtClean="0">
                <a:solidFill>
                  <a:srgbClr val="000000"/>
                </a:solidFill>
                <a:latin typeface="Arial"/>
              </a:rPr>
              <a:t>Final cooling</a:t>
            </a:r>
            <a:endParaRPr lang="en-GB" sz="1400" b="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1694359" y="3344933"/>
            <a:ext cx="781742" cy="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Arc 95"/>
          <p:cNvSpPr/>
          <p:nvPr/>
        </p:nvSpPr>
        <p:spPr>
          <a:xfrm rot="10800000">
            <a:off x="2281560" y="2748392"/>
            <a:ext cx="476563" cy="460739"/>
          </a:xfrm>
          <a:prstGeom prst="arc">
            <a:avLst>
              <a:gd name="adj1" fmla="val 17655211"/>
              <a:gd name="adj2" fmla="val 21448204"/>
            </a:avLst>
          </a:prstGeom>
          <a:ln>
            <a:solidFill>
              <a:srgbClr val="FF00FF"/>
            </a:solidFill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Arc 96"/>
          <p:cNvSpPr/>
          <p:nvPr/>
        </p:nvSpPr>
        <p:spPr>
          <a:xfrm rot="5400000" flipH="1">
            <a:off x="1758256" y="2813956"/>
            <a:ext cx="596444" cy="428470"/>
          </a:xfrm>
          <a:prstGeom prst="arc">
            <a:avLst>
              <a:gd name="adj1" fmla="val 16449557"/>
              <a:gd name="adj2" fmla="val 0"/>
            </a:avLst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1678854" y="3197440"/>
            <a:ext cx="0" cy="219411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1567170" y="3230180"/>
            <a:ext cx="154081" cy="46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9" name="Straight Arrow Connector 98"/>
          <p:cNvCxnSpPr>
            <a:endCxn id="97" idx="2"/>
          </p:cNvCxnSpPr>
          <p:nvPr/>
        </p:nvCxnSpPr>
        <p:spPr>
          <a:xfrm>
            <a:off x="1885450" y="2713663"/>
            <a:ext cx="171028" cy="1630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3387" y="3559040"/>
            <a:ext cx="995842" cy="9694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6D cooling</a:t>
            </a:r>
          </a:p>
          <a:p>
            <a:pPr defTabSz="914400"/>
            <a:endParaRPr lang="en-US" sz="300" b="1" dirty="0" smtClean="0">
              <a:solidFill>
                <a:srgbClr val="000000"/>
              </a:solidFill>
              <a:latin typeface="Arial"/>
            </a:endParaRPr>
          </a:p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Bunch</a:t>
            </a:r>
          </a:p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merge</a:t>
            </a:r>
          </a:p>
          <a:p>
            <a:pPr defTabSz="914400"/>
            <a:endParaRPr lang="en-US" sz="300" b="1" dirty="0" smtClean="0">
              <a:solidFill>
                <a:srgbClr val="000000"/>
              </a:solidFill>
              <a:latin typeface="Arial"/>
            </a:endParaRPr>
          </a:p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6D cooling</a:t>
            </a:r>
          </a:p>
          <a:p>
            <a:pPr defTabSz="914400"/>
            <a:endParaRPr lang="en-US" sz="300" b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13119" y="4421855"/>
            <a:ext cx="1482996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Charge separator</a:t>
            </a:r>
            <a:endParaRPr lang="en-US" sz="12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632966" y="4352131"/>
            <a:ext cx="121440" cy="36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1180366" y="3524255"/>
            <a:ext cx="961263" cy="95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1" name="Straight Arrow Connector 100"/>
          <p:cNvCxnSpPr/>
          <p:nvPr/>
        </p:nvCxnSpPr>
        <p:spPr>
          <a:xfrm flipH="1" flipV="1">
            <a:off x="1694359" y="4596923"/>
            <a:ext cx="767246" cy="199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1906508" y="3588298"/>
            <a:ext cx="281906" cy="18466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300" b="1" dirty="0" smtClean="0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sz="300" b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906508" y="4248770"/>
            <a:ext cx="242310" cy="18466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/>
            <a:endParaRPr lang="en-US" sz="300" b="1" dirty="0" smtClean="0">
              <a:solidFill>
                <a:srgbClr val="000000"/>
              </a:solidFill>
              <a:latin typeface="Arial"/>
            </a:endParaRPr>
          </a:p>
          <a:p>
            <a:pPr defTabSz="914400"/>
            <a:endParaRPr lang="en-US" sz="300" b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Rectangle 110"/>
          <p:cNvSpPr/>
          <p:nvPr/>
        </p:nvSpPr>
        <p:spPr>
          <a:xfrm rot="2280000">
            <a:off x="1599278" y="1641547"/>
            <a:ext cx="914400" cy="2696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112" name="TextBox 111"/>
          <p:cNvSpPr txBox="1"/>
          <p:nvPr/>
        </p:nvSpPr>
        <p:spPr>
          <a:xfrm rot="2280000">
            <a:off x="1577442" y="1598615"/>
            <a:ext cx="98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dirty="0" smtClean="0">
                <a:solidFill>
                  <a:prstClr val="white"/>
                </a:solidFill>
                <a:latin typeface="Arial"/>
              </a:rPr>
              <a:t>0.8GeV</a:t>
            </a:r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4" name="Rectangle 113"/>
          <p:cNvSpPr/>
          <p:nvPr/>
        </p:nvSpPr>
        <p:spPr>
          <a:xfrm rot="2280000">
            <a:off x="2427314" y="2263145"/>
            <a:ext cx="914400" cy="2696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 rot="2280000">
            <a:off x="2408324" y="223561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dirty="0" smtClean="0">
                <a:solidFill>
                  <a:prstClr val="white"/>
                </a:solidFill>
                <a:latin typeface="Arial"/>
              </a:rPr>
              <a:t>2.2GeV</a:t>
            </a:r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13371" y="180525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GB" b="1" dirty="0">
                <a:solidFill>
                  <a:srgbClr val="000000"/>
                </a:solidFill>
                <a:latin typeface="Arial"/>
              </a:rPr>
              <a:t>PIPIII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3077" y="1029670"/>
            <a:ext cx="2440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NumAX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</a:t>
            </a:r>
          </a:p>
          <a:p>
            <a:pPr algn="ctr" defTabSz="914400"/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commissioning</a:t>
            </a:r>
            <a:endParaRPr lang="en-US" sz="24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39" name="Straight Connector 38"/>
          <p:cNvCxnSpPr>
            <a:stCxn id="37" idx="0"/>
          </p:cNvCxnSpPr>
          <p:nvPr/>
        </p:nvCxnSpPr>
        <p:spPr>
          <a:xfrm>
            <a:off x="2519842" y="4500858"/>
            <a:ext cx="331428" cy="54218"/>
          </a:xfrm>
          <a:prstGeom prst="line">
            <a:avLst/>
          </a:prstGeom>
          <a:ln w="317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7-Point Star 44"/>
          <p:cNvSpPr/>
          <p:nvPr/>
        </p:nvSpPr>
        <p:spPr>
          <a:xfrm>
            <a:off x="2010793" y="4520263"/>
            <a:ext cx="181409" cy="144399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05" name="Straight Arrow Connector 104"/>
          <p:cNvCxnSpPr>
            <a:endCxn id="45" idx="1"/>
          </p:cNvCxnSpPr>
          <p:nvPr/>
        </p:nvCxnSpPr>
        <p:spPr>
          <a:xfrm flipH="1">
            <a:off x="2192202" y="4601607"/>
            <a:ext cx="289784" cy="1152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Content Placeholder 15"/>
          <p:cNvSpPr txBox="1">
            <a:spLocks/>
          </p:cNvSpPr>
          <p:nvPr/>
        </p:nvSpPr>
        <p:spPr>
          <a:xfrm rot="-5400000">
            <a:off x="1673477" y="5313702"/>
            <a:ext cx="1947969" cy="769441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2000" b="1" dirty="0" smtClean="0">
                <a:solidFill>
                  <a:srgbClr val="CC6600"/>
                </a:solidFill>
                <a:latin typeface="Arial"/>
              </a:rPr>
              <a:t>Initial Cooling </a:t>
            </a:r>
          </a:p>
          <a:p>
            <a:pPr marL="0" indent="0" algn="ctr">
              <a:buFont typeface="Arial"/>
              <a:buNone/>
            </a:pPr>
            <a:r>
              <a:rPr lang="en-GB" sz="2000" b="1" dirty="0" smtClean="0">
                <a:solidFill>
                  <a:srgbClr val="CC6600"/>
                </a:solidFill>
                <a:latin typeface="Arial"/>
              </a:rPr>
              <a:t>Test Facility</a:t>
            </a:r>
            <a:endParaRPr lang="en-GB" sz="2000" b="1" dirty="0">
              <a:solidFill>
                <a:srgbClr val="CC6600"/>
              </a:solidFill>
              <a:latin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97877" y="1230833"/>
            <a:ext cx="2946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NuMAX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&amp;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NuMAX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+</a:t>
            </a:r>
            <a:endParaRPr lang="en-US" sz="24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3" name="Content Placeholder 15"/>
          <p:cNvSpPr txBox="1">
            <a:spLocks/>
          </p:cNvSpPr>
          <p:nvPr/>
        </p:nvSpPr>
        <p:spPr>
          <a:xfrm rot="-5400000">
            <a:off x="755604" y="5355989"/>
            <a:ext cx="1649811" cy="769441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2000" b="1" dirty="0" smtClean="0">
                <a:solidFill>
                  <a:srgbClr val="CC6600"/>
                </a:solidFill>
                <a:latin typeface="Arial"/>
              </a:rPr>
              <a:t>6D Cooling </a:t>
            </a:r>
          </a:p>
          <a:p>
            <a:pPr marL="0" indent="0" algn="ctr">
              <a:buFont typeface="Arial"/>
              <a:buNone/>
            </a:pPr>
            <a:r>
              <a:rPr lang="en-GB" sz="2000" b="1" dirty="0" smtClean="0">
                <a:solidFill>
                  <a:srgbClr val="CC6600"/>
                </a:solidFill>
                <a:latin typeface="Arial"/>
              </a:rPr>
              <a:t>Test Facility</a:t>
            </a:r>
            <a:endParaRPr lang="en-GB" sz="2000" b="1" dirty="0">
              <a:solidFill>
                <a:srgbClr val="CC6600"/>
              </a:solidFill>
              <a:latin typeface="Arial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rot="-600000" flipV="1">
            <a:off x="1652982" y="3123896"/>
            <a:ext cx="45086" cy="259358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7-Point Star 116"/>
          <p:cNvSpPr/>
          <p:nvPr/>
        </p:nvSpPr>
        <p:spPr>
          <a:xfrm>
            <a:off x="1588149" y="2982933"/>
            <a:ext cx="181409" cy="144399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5320" y="1056966"/>
            <a:ext cx="3254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Sub-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TeV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Collider</a:t>
            </a:r>
          </a:p>
          <a:p>
            <a:pPr algn="ctr" defTabSz="914400"/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Higgs or Top Factory</a:t>
            </a:r>
            <a:endParaRPr lang="en-US" sz="24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0" name="Content Placeholder 15"/>
          <p:cNvSpPr txBox="1">
            <a:spLocks/>
          </p:cNvSpPr>
          <p:nvPr/>
        </p:nvSpPr>
        <p:spPr>
          <a:xfrm rot="-5400000">
            <a:off x="-517587" y="2111595"/>
            <a:ext cx="1949572" cy="769441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2000" b="1" dirty="0" smtClean="0">
                <a:solidFill>
                  <a:srgbClr val="CC6600"/>
                </a:solidFill>
                <a:latin typeface="Arial"/>
              </a:rPr>
              <a:t>Final Cooling </a:t>
            </a:r>
          </a:p>
          <a:p>
            <a:pPr marL="0" indent="0" algn="ctr">
              <a:buFont typeface="Arial"/>
              <a:buNone/>
            </a:pPr>
            <a:r>
              <a:rPr lang="en-GB" sz="2000" b="1" dirty="0" smtClean="0">
                <a:solidFill>
                  <a:srgbClr val="CC6600"/>
                </a:solidFill>
                <a:latin typeface="Arial"/>
              </a:rPr>
              <a:t>Test Facility</a:t>
            </a:r>
            <a:endParaRPr lang="en-GB" sz="2000" b="1" dirty="0">
              <a:solidFill>
                <a:srgbClr val="CC6600"/>
              </a:solidFill>
              <a:latin typeface="Arial"/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V="1">
            <a:off x="1666790" y="2286000"/>
            <a:ext cx="0" cy="271732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7-Point Star 121"/>
          <p:cNvSpPr/>
          <p:nvPr/>
        </p:nvSpPr>
        <p:spPr>
          <a:xfrm>
            <a:off x="1584820" y="2174586"/>
            <a:ext cx="181409" cy="144399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713117" y="1229165"/>
            <a:ext cx="277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Multi-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</a:rPr>
              <a:t>TeV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 Collider</a:t>
            </a:r>
          </a:p>
        </p:txBody>
      </p:sp>
      <p:grpSp>
        <p:nvGrpSpPr>
          <p:cNvPr id="118" name="Group 117"/>
          <p:cNvGrpSpPr/>
          <p:nvPr/>
        </p:nvGrpSpPr>
        <p:grpSpPr>
          <a:xfrm rot="-1980000">
            <a:off x="3205824" y="3125780"/>
            <a:ext cx="214605" cy="245311"/>
            <a:chOff x="7366944" y="3183020"/>
            <a:chExt cx="1013606" cy="603179"/>
          </a:xfrm>
        </p:grpSpPr>
        <p:sp>
          <p:nvSpPr>
            <p:cNvPr id="124" name="Rectangle 123"/>
            <p:cNvSpPr/>
            <p:nvPr/>
          </p:nvSpPr>
          <p:spPr>
            <a:xfrm>
              <a:off x="7414989" y="3183020"/>
              <a:ext cx="914400" cy="603179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25" name="Straight Connector 124"/>
            <p:cNvCxnSpPr>
              <a:stCxn id="124" idx="1"/>
            </p:cNvCxnSpPr>
            <p:nvPr/>
          </p:nvCxnSpPr>
          <p:spPr>
            <a:xfrm rot="2820000" flipV="1">
              <a:off x="7556355" y="3188795"/>
              <a:ext cx="9614" cy="38843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2820000" flipH="1">
              <a:off x="8016677" y="3323285"/>
              <a:ext cx="352411" cy="99091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7701588" y="3285665"/>
              <a:ext cx="333954" cy="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8218357" y="3474884"/>
              <a:ext cx="162193" cy="10252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2820000" flipH="1">
              <a:off x="7693079" y="3328548"/>
              <a:ext cx="319397" cy="465735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endCxn id="124" idx="1"/>
            </p:cNvCxnSpPr>
            <p:nvPr/>
          </p:nvCxnSpPr>
          <p:spPr>
            <a:xfrm rot="2820000" flipH="1">
              <a:off x="7421379" y="3512215"/>
              <a:ext cx="188807" cy="53771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Arc 130"/>
          <p:cNvSpPr/>
          <p:nvPr/>
        </p:nvSpPr>
        <p:spPr>
          <a:xfrm>
            <a:off x="4343135" y="3128182"/>
            <a:ext cx="1097161" cy="933880"/>
          </a:xfrm>
          <a:prstGeom prst="arc">
            <a:avLst>
              <a:gd name="adj1" fmla="val 16033188"/>
              <a:gd name="adj2" fmla="val 20453387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2" name="Straight Arrow Connector 131"/>
          <p:cNvCxnSpPr>
            <a:stCxn id="131" idx="2"/>
          </p:cNvCxnSpPr>
          <p:nvPr/>
        </p:nvCxnSpPr>
        <p:spPr>
          <a:xfrm>
            <a:off x="5399813" y="3419076"/>
            <a:ext cx="381038" cy="17390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Content Placeholder 15"/>
          <p:cNvSpPr txBox="1">
            <a:spLocks/>
          </p:cNvSpPr>
          <p:nvPr/>
        </p:nvSpPr>
        <p:spPr>
          <a:xfrm rot="-5400000">
            <a:off x="4761181" y="4856858"/>
            <a:ext cx="2039341" cy="769441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b="1" dirty="0" smtClean="0">
                <a:solidFill>
                  <a:srgbClr val="FF0000"/>
                </a:solidFill>
                <a:latin typeface="Arial"/>
              </a:rPr>
              <a:t>To MI for </a:t>
            </a:r>
          </a:p>
          <a:p>
            <a:pPr marL="0" indent="0">
              <a:buFont typeface="Arial"/>
              <a:buNone/>
            </a:pPr>
            <a:r>
              <a:rPr lang="en-GB" sz="2000" b="1" dirty="0" smtClean="0">
                <a:solidFill>
                  <a:srgbClr val="FF0000"/>
                </a:solidFill>
                <a:latin typeface="Arial"/>
              </a:rPr>
              <a:t>LBNE upgrade</a:t>
            </a:r>
            <a:endParaRPr lang="en-GB" sz="20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34" name="Straight Arrow Connector 133"/>
          <p:cNvCxnSpPr/>
          <p:nvPr/>
        </p:nvCxnSpPr>
        <p:spPr>
          <a:xfrm flipV="1">
            <a:off x="4949030" y="3559040"/>
            <a:ext cx="491266" cy="1041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91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0" grpId="0" animBg="1"/>
      <p:bldP spid="24" grpId="0" animBg="1"/>
      <p:bldP spid="31" grpId="0" animBg="1"/>
      <p:bldP spid="17" grpId="0"/>
      <p:bldP spid="19" grpId="0"/>
      <p:bldP spid="25" grpId="0"/>
      <p:bldP spid="26" grpId="0"/>
      <p:bldP spid="29" grpId="0"/>
      <p:bldP spid="32" grpId="0" animBg="1"/>
      <p:bldP spid="3" grpId="0"/>
      <p:bldP spid="34" grpId="0"/>
      <p:bldP spid="9" grpId="0" animBg="1"/>
      <p:bldP spid="10" grpId="0" animBg="1"/>
      <p:bldP spid="37" grpId="0" animBg="1"/>
      <p:bldP spid="37" grpId="1" animBg="1"/>
      <p:bldP spid="37" grpId="2" animBg="1"/>
      <p:bldP spid="42" grpId="0"/>
      <p:bldP spid="44" grpId="0"/>
      <p:bldP spid="100" grpId="0"/>
      <p:bldP spid="102" grpId="0"/>
      <p:bldP spid="107" grpId="0"/>
      <p:bldP spid="69" grpId="0"/>
      <p:bldP spid="70" grpId="0" animBg="1"/>
      <p:bldP spid="74" grpId="0"/>
      <p:bldP spid="74" grpId="1"/>
      <p:bldP spid="74" grpId="2"/>
      <p:bldP spid="72" grpId="0"/>
      <p:bldP spid="72" grpId="1"/>
      <p:bldP spid="72" grpId="2"/>
      <p:bldP spid="89" grpId="0" animBg="1"/>
      <p:bldP spid="90" grpId="0"/>
      <p:bldP spid="92" grpId="0"/>
      <p:bldP spid="13" grpId="0" animBg="1"/>
      <p:bldP spid="13" grpId="1" animBg="1"/>
      <p:bldP spid="13" grpId="2" animBg="1"/>
      <p:bldP spid="14" grpId="0" animBg="1"/>
      <p:bldP spid="14" grpId="1" animBg="1"/>
      <p:bldP spid="15" grpId="0"/>
      <p:bldP spid="15" grpId="1"/>
      <p:bldP spid="15" grpId="2"/>
      <p:bldP spid="83" grpId="0" animBg="1"/>
      <p:bldP spid="85" grpId="0"/>
      <p:bldP spid="86" grpId="0" animBg="1"/>
      <p:bldP spid="87" grpId="0" animBg="1"/>
      <p:bldP spid="8" grpId="0"/>
      <p:bldP spid="84" grpId="0"/>
      <p:bldP spid="91" grpId="0" animBg="1"/>
      <p:bldP spid="91" grpId="1" animBg="1"/>
      <p:bldP spid="91" grpId="2" animBg="1"/>
      <p:bldP spid="94" grpId="0" animBg="1"/>
      <p:bldP spid="96" grpId="0" animBg="1"/>
      <p:bldP spid="97" grpId="0" animBg="1"/>
      <p:bldP spid="7" grpId="0" animBg="1"/>
      <p:bldP spid="104" grpId="0" animBg="1"/>
      <p:bldP spid="109" grpId="0" animBg="1"/>
      <p:bldP spid="110" grpId="0" animBg="1"/>
      <p:bldP spid="11" grpId="0"/>
      <p:bldP spid="11" grpId="1"/>
      <p:bldP spid="45" grpId="0" animBg="1"/>
      <p:bldP spid="45" grpId="1" animBg="1"/>
      <p:bldP spid="106" grpId="0"/>
      <p:bldP spid="106" grpId="1"/>
      <p:bldP spid="53" grpId="0"/>
      <p:bldP spid="53" grpId="1"/>
      <p:bldP spid="113" grpId="0"/>
      <p:bldP spid="113" grpId="1"/>
      <p:bldP spid="117" grpId="0" animBg="1"/>
      <p:bldP spid="117" grpId="1" animBg="1"/>
      <p:bldP spid="119" grpId="0"/>
      <p:bldP spid="119" grpId="1"/>
      <p:bldP spid="120" grpId="0"/>
      <p:bldP spid="120" grpId="1"/>
      <p:bldP spid="122" grpId="0" animBg="1"/>
      <p:bldP spid="122" grpId="1" animBg="1"/>
      <p:bldP spid="123" grpId="0"/>
      <p:bldP spid="123" grpId="1"/>
      <p:bldP spid="131" grpId="0" animBg="1"/>
      <p:bldP spid="1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8229600" cy="954087"/>
          </a:xfrm>
        </p:spPr>
        <p:txBody>
          <a:bodyPr>
            <a:noAutofit/>
          </a:bodyPr>
          <a:lstStyle/>
          <a:p>
            <a:r>
              <a:rPr lang="en-US" sz="3200" dirty="0" smtClean="0"/>
              <a:t>Critical Elements of the MASS Recommendations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Just a few key highlights…</a:t>
            </a:r>
          </a:p>
          <a:p>
            <a:r>
              <a:rPr lang="en-US" dirty="0" smtClean="0"/>
              <a:t>Cooling – Initial Cooling should utilize a 6-dimensional scheme</a:t>
            </a:r>
          </a:p>
          <a:p>
            <a:pPr lvl="1"/>
            <a:r>
              <a:rPr lang="en-US" dirty="0" smtClean="0"/>
              <a:t>Best performance, greatest flexibility in the acceleration systems, and most cost effective solution for any high intensity facility</a:t>
            </a:r>
          </a:p>
          <a:p>
            <a:pPr lvl="1"/>
            <a:r>
              <a:rPr lang="en-US" dirty="0" smtClean="0"/>
              <a:t>Nonetheless, NuMAX initial operations can begin </a:t>
            </a:r>
            <a:r>
              <a:rPr lang="en-US" i="1" dirty="0" smtClean="0"/>
              <a:t>and will produce useful physics </a:t>
            </a:r>
            <a:r>
              <a:rPr lang="en-US" dirty="0" smtClean="0"/>
              <a:t>in the absence of cooling on day 1</a:t>
            </a:r>
          </a:p>
          <a:p>
            <a:r>
              <a:rPr lang="en-US" dirty="0" smtClean="0"/>
              <a:t>Proton power trade-offs</a:t>
            </a:r>
          </a:p>
          <a:p>
            <a:pPr lvl="1"/>
            <a:r>
              <a:rPr lang="en-US" dirty="0" smtClean="0"/>
              <a:t>NuMAX + TeV-scale collider schemes do not necessarily require 4MW class targets – rather powers no greater than that already proposed for LBNF</a:t>
            </a:r>
          </a:p>
          <a:p>
            <a:r>
              <a:rPr lang="en-US" dirty="0" smtClean="0"/>
              <a:t>A dual-use linac design for both proton and muon acceleration should be pursued.  Concept appears reasonable and would offer a cost effective route from </a:t>
            </a:r>
            <a:r>
              <a:rPr lang="en-US" dirty="0" err="1" smtClean="0"/>
              <a:t>superbeams</a:t>
            </a:r>
            <a:r>
              <a:rPr lang="en-US" dirty="0" smtClean="0"/>
              <a:t> to much higher quality neutrino beams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June 4, 2014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PIP-II Collaboration Meeting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453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 Placeholder 59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98817235-C917-8F48-A936-FEF3725D9AF4}" type="slidenum">
              <a:rPr lang="en-US" smtClean="0"/>
              <a:t>18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387427" y="1232530"/>
            <a:ext cx="8580282" cy="533538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Date Placeholder 57"/>
          <p:cNvSpPr>
            <a:spLocks noGrp="1"/>
          </p:cNvSpPr>
          <p:nvPr>
            <p:ph type="dt" sz="half" idx="4294967295"/>
          </p:nvPr>
        </p:nvSpPr>
        <p:spPr>
          <a:xfrm>
            <a:off x="457200" y="6473005"/>
            <a:ext cx="1219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J.P.Delahaye</a:t>
            </a:r>
            <a:endParaRPr lang="en-US"/>
          </a:p>
        </p:txBody>
      </p:sp>
      <p:sp>
        <p:nvSpPr>
          <p:cNvPr id="59" name="Footer Placeholder 58"/>
          <p:cNvSpPr>
            <a:spLocks noGrp="1"/>
          </p:cNvSpPr>
          <p:nvPr>
            <p:ph type="ftr" sz="quarter" idx="4294967295"/>
          </p:nvPr>
        </p:nvSpPr>
        <p:spPr>
          <a:xfrm>
            <a:off x="2514600" y="6492670"/>
            <a:ext cx="4821592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FNAL colloquium (May 28, 2014)</a:t>
            </a:r>
            <a:endParaRPr lang="en-US"/>
          </a:p>
        </p:txBody>
      </p:sp>
      <p:graphicFrame>
        <p:nvGraphicFramePr>
          <p:cNvPr id="31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456070"/>
              </p:ext>
            </p:extLst>
          </p:nvPr>
        </p:nvGraphicFramePr>
        <p:xfrm>
          <a:off x="-2" y="1159292"/>
          <a:ext cx="9144001" cy="526182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710041"/>
                <a:gridCol w="1405660"/>
                <a:gridCol w="1405660"/>
                <a:gridCol w="1405660"/>
                <a:gridCol w="1405660"/>
                <a:gridCol w="1405660"/>
                <a:gridCol w="1405660"/>
              </a:tblGrid>
              <a:tr h="42150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a:txBody>
                  <a:tcPr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~2020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~2030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72508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err="1" smtClean="0"/>
                        <a:t>Muon</a:t>
                      </a:r>
                      <a:r>
                        <a:rPr lang="en-US" dirty="0" smtClean="0"/>
                        <a:t> Accelerator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dirty="0" smtClean="0"/>
                        <a:t>R&amp;D Phase</a:t>
                      </a:r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  <a:tr h="1040558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Proton Improvement</a:t>
                      </a:r>
                      <a:r>
                        <a:rPr lang="en-US" baseline="0" dirty="0" smtClean="0"/>
                        <a:t> Plan </a:t>
                      </a:r>
                      <a:r>
                        <a:rPr lang="en-US" dirty="0" smtClean="0"/>
                        <a:t>@ FNAL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30745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Intensity</a:t>
                      </a:r>
                      <a:r>
                        <a:rPr lang="en-US" baseline="0" dirty="0" smtClean="0"/>
                        <a:t> Frontier</a:t>
                      </a:r>
                      <a:endParaRPr lang="en-US" dirty="0" smtClean="0"/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</a:tr>
              <a:tr h="1096514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Energy Frontier</a:t>
                      </a:r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" name="Chevron 33"/>
          <p:cNvSpPr/>
          <p:nvPr/>
        </p:nvSpPr>
        <p:spPr>
          <a:xfrm>
            <a:off x="4579946" y="1687582"/>
            <a:ext cx="1949564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Advanced Systems R&amp;D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2067561" y="2216155"/>
            <a:ext cx="289560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Muon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Ionization Cooling Experiment (MICE)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Chevron 35"/>
          <p:cNvSpPr/>
          <p:nvPr/>
        </p:nvSpPr>
        <p:spPr>
          <a:xfrm>
            <a:off x="2067559" y="1685448"/>
            <a:ext cx="709507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hevron 36"/>
          <p:cNvSpPr/>
          <p:nvPr/>
        </p:nvSpPr>
        <p:spPr>
          <a:xfrm>
            <a:off x="2067560" y="3797021"/>
            <a:ext cx="134620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IDS-NF RDR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2903220" y="4295114"/>
            <a:ext cx="320294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40" tIns="30770" rIns="0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Proposed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Muon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Storage Ring Facility (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n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ymbol" charset="2"/>
              </a:rPr>
              <a:t>STORM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ymbol" charset="2"/>
              </a:rPr>
              <a:t>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5075769" y="4790388"/>
            <a:ext cx="392430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30770" rIns="0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Option for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Long Baseline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Symbol" charset="2"/>
              </a:rPr>
              <a:t> Factory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Diamond 39"/>
          <p:cNvSpPr/>
          <p:nvPr/>
        </p:nvSpPr>
        <p:spPr>
          <a:xfrm>
            <a:off x="5075769" y="4917440"/>
            <a:ext cx="223520" cy="223520"/>
          </a:xfrm>
          <a:prstGeom prst="diamond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Chevron 40"/>
          <p:cNvSpPr/>
          <p:nvPr/>
        </p:nvSpPr>
        <p:spPr>
          <a:xfrm>
            <a:off x="4719646" y="5323155"/>
            <a:ext cx="2318694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Collider Conceptual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Technical Design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Diamond 41"/>
          <p:cNvSpPr/>
          <p:nvPr/>
        </p:nvSpPr>
        <p:spPr>
          <a:xfrm>
            <a:off x="6813806" y="5455071"/>
            <a:ext cx="223520" cy="223520"/>
          </a:xfrm>
          <a:prstGeom prst="diamond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6674106" y="5831587"/>
            <a:ext cx="2469894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Option for </a:t>
            </a:r>
            <a:r>
              <a:rPr lang="en-US" sz="1400" kern="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1400" kern="0" dirty="0" smtClean="0">
                <a:solidFill>
                  <a:srgbClr val="FFFFFF"/>
                </a:solidFill>
                <a:cs typeface="Symbol" charset="2"/>
              </a:rPr>
              <a:t> Collider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Chevron 43"/>
          <p:cNvSpPr/>
          <p:nvPr/>
        </p:nvSpPr>
        <p:spPr>
          <a:xfrm>
            <a:off x="3708400" y="3069342"/>
            <a:ext cx="193040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30770" rIns="0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PIP-II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Chevron 45"/>
          <p:cNvSpPr/>
          <p:nvPr/>
        </p:nvSpPr>
        <p:spPr>
          <a:xfrm>
            <a:off x="5415280" y="3065501"/>
            <a:ext cx="2458720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</a:rPr>
              <a:t>And Further Proton Source Improvements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724906" y="1797888"/>
            <a:ext cx="2448560" cy="904240"/>
          </a:xfrm>
          <a:prstGeom prst="roundRect">
            <a:avLst/>
          </a:prstGeom>
          <a:solidFill>
            <a:srgbClr val="1F497D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lIns="274320" r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Indicates a date when an informed decision should be possible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Diamond 55"/>
          <p:cNvSpPr/>
          <p:nvPr/>
        </p:nvSpPr>
        <p:spPr>
          <a:xfrm>
            <a:off x="6785022" y="1910080"/>
            <a:ext cx="223520" cy="223520"/>
          </a:xfrm>
          <a:prstGeom prst="diamond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2453639" y="1685448"/>
            <a:ext cx="2509522" cy="477773"/>
          </a:xfrm>
          <a:prstGeom prst="chevron">
            <a:avLst/>
          </a:prstGeom>
          <a:gradFill rotWithShape="1">
            <a:gsLst>
              <a:gs pos="0">
                <a:srgbClr val="1F497D">
                  <a:lumMod val="50000"/>
                </a:srgbClr>
              </a:gs>
              <a:gs pos="100000">
                <a:srgbClr val="C0504D">
                  <a:lumMod val="75000"/>
                </a:srgbClr>
              </a:gs>
              <a:gs pos="15000">
                <a:srgbClr val="1F497D">
                  <a:lumMod val="75000"/>
                </a:srgbClr>
              </a:gs>
            </a:gsLst>
            <a:lin ang="0" scaled="0"/>
          </a:gradFill>
          <a:ln w="38100" cap="flat" cmpd="sng" algn="ctr">
            <a:solidFill>
              <a:srgbClr val="FFFF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61539" tIns="30770" rIns="61539" bIns="307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MAP Feasibility Assessment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Diamond 49"/>
          <p:cNvSpPr/>
          <p:nvPr/>
        </p:nvSpPr>
        <p:spPr>
          <a:xfrm>
            <a:off x="4728115" y="1822887"/>
            <a:ext cx="223520" cy="223520"/>
          </a:xfrm>
          <a:prstGeom prst="diamond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" y="3797021"/>
            <a:ext cx="914085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500" dirty="0" smtClean="0"/>
          </a:p>
          <a:p>
            <a:endParaRPr lang="en-GB" sz="1500" dirty="0"/>
          </a:p>
          <a:p>
            <a:endParaRPr lang="en-GB" sz="1500" dirty="0" smtClean="0"/>
          </a:p>
          <a:p>
            <a:endParaRPr lang="en-GB" sz="1500" dirty="0"/>
          </a:p>
          <a:p>
            <a:endParaRPr lang="en-GB" sz="1500" dirty="0" smtClean="0"/>
          </a:p>
          <a:p>
            <a:endParaRPr lang="en-GB" sz="1500" dirty="0"/>
          </a:p>
        </p:txBody>
      </p:sp>
      <p:sp>
        <p:nvSpPr>
          <p:cNvPr id="28" name="TextBox 27"/>
          <p:cNvSpPr txBox="1"/>
          <p:nvPr/>
        </p:nvSpPr>
        <p:spPr>
          <a:xfrm>
            <a:off x="-23408" y="5263218"/>
            <a:ext cx="919687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</p:txBody>
      </p:sp>
      <p:pic>
        <p:nvPicPr>
          <p:cNvPr id="29" name="Picture 28" descr="http://lawandborder.com/wp-content/uploads/2009/03/crystal-ball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4528" y="4008084"/>
            <a:ext cx="3412463" cy="24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2708063"/>
            <a:ext cx="919687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 Timeline </a:t>
            </a:r>
            <a:r>
              <a:rPr lang="en-US" dirty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>
                <a:solidFill>
                  <a:srgbClr val="FFFF00"/>
                </a:solidFill>
                <a:cs typeface="Wingdings 3" charset="2"/>
              </a:rPr>
              <a:t> Provide Informed Decision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54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Muon </a:t>
            </a:r>
            <a:r>
              <a:rPr lang="en-US" dirty="0" smtClean="0">
                <a:solidFill>
                  <a:srgbClr val="FFFF00"/>
                </a:solidFill>
              </a:rPr>
              <a:t>accelerators can provide unique options for facilities </a:t>
            </a:r>
            <a:r>
              <a:rPr lang="en-US" dirty="0">
                <a:solidFill>
                  <a:srgbClr val="FFFF00"/>
                </a:solidFill>
              </a:rPr>
              <a:t>at the </a:t>
            </a:r>
            <a:r>
              <a:rPr lang="en-US" dirty="0" smtClean="0">
                <a:solidFill>
                  <a:srgbClr val="FFFF00"/>
                </a:solidFill>
              </a:rPr>
              <a:t>intensity </a:t>
            </a:r>
            <a:r>
              <a:rPr lang="en-US" dirty="0">
                <a:solidFill>
                  <a:srgbClr val="FFFF00"/>
                </a:solidFill>
              </a:rPr>
              <a:t>and </a:t>
            </a:r>
            <a:r>
              <a:rPr lang="en-US" dirty="0" smtClean="0">
                <a:solidFill>
                  <a:srgbClr val="FFFF00"/>
                </a:solidFill>
              </a:rPr>
              <a:t>energy </a:t>
            </a:r>
            <a:r>
              <a:rPr lang="en-US" dirty="0">
                <a:solidFill>
                  <a:srgbClr val="FFFF00"/>
                </a:solidFill>
              </a:rPr>
              <a:t>frontiers</a:t>
            </a:r>
          </a:p>
          <a:p>
            <a:pPr lvl="1"/>
            <a:r>
              <a:rPr lang="en-US" dirty="0" smtClean="0"/>
              <a:t>Precision neutrino measurements and corresponding sensitivity to new physics</a:t>
            </a:r>
          </a:p>
          <a:p>
            <a:pPr lvl="1"/>
            <a:r>
              <a:rPr lang="en-US" dirty="0" smtClean="0"/>
              <a:t>A promising path to a multi</a:t>
            </a:r>
            <a:r>
              <a:rPr lang="en-US" dirty="0"/>
              <a:t>-</a:t>
            </a:r>
            <a:r>
              <a:rPr lang="en-US" dirty="0" smtClean="0"/>
              <a:t>TeV lepton collider:</a:t>
            </a:r>
          </a:p>
          <a:p>
            <a:pPr lvl="2"/>
            <a:r>
              <a:rPr lang="en-US" dirty="0" smtClean="0"/>
              <a:t> if required by </a:t>
            </a:r>
            <a:r>
              <a:rPr lang="en-US" dirty="0"/>
              <a:t>(new) </a:t>
            </a:r>
            <a:r>
              <a:rPr lang="en-US" dirty="0" smtClean="0"/>
              <a:t>Physics</a:t>
            </a:r>
          </a:p>
          <a:p>
            <a:pPr lvl="2"/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/>
              <a:t>reasonable </a:t>
            </a:r>
            <a:r>
              <a:rPr lang="en-US" smtClean="0"/>
              <a:t>footprint, </a:t>
            </a:r>
            <a:r>
              <a:rPr lang="en-US" dirty="0"/>
              <a:t>cost &amp; power consumption</a:t>
            </a:r>
          </a:p>
          <a:p>
            <a:pPr lvl="1"/>
            <a:r>
              <a:rPr lang="en-US" dirty="0" smtClean="0"/>
              <a:t>A TeV-scale collider has complementary discovery potential </a:t>
            </a:r>
            <a:r>
              <a:rPr lang="en-US" dirty="0"/>
              <a:t>to a 100TeV </a:t>
            </a:r>
            <a:r>
              <a:rPr lang="en-US" dirty="0" err="1"/>
              <a:t>pp</a:t>
            </a:r>
            <a:r>
              <a:rPr lang="en-US" dirty="0"/>
              <a:t> </a:t>
            </a:r>
            <a:r>
              <a:rPr lang="en-US" dirty="0" smtClean="0"/>
              <a:t>FCC 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ee talk by </a:t>
            </a:r>
            <a:r>
              <a:rPr lang="en-US" dirty="0" err="1" smtClean="0"/>
              <a:t>Estia</a:t>
            </a:r>
            <a:r>
              <a:rPr lang="en-US" dirty="0" smtClean="0"/>
              <a:t> </a:t>
            </a:r>
            <a:r>
              <a:rPr lang="en-US" dirty="0" err="1" smtClean="0"/>
              <a:t>Eichten</a:t>
            </a:r>
            <a:r>
              <a:rPr lang="en-US" dirty="0"/>
              <a:t>:  https://</a:t>
            </a:r>
            <a:r>
              <a:rPr lang="en-US" dirty="0" err="1"/>
              <a:t>indico.fnal.gov</a:t>
            </a:r>
            <a:r>
              <a:rPr lang="en-US" dirty="0"/>
              <a:t>/</a:t>
            </a:r>
            <a:r>
              <a:rPr lang="en-US" dirty="0" err="1"/>
              <a:t>getFile.py</a:t>
            </a:r>
            <a:r>
              <a:rPr lang="en-US" dirty="0"/>
              <a:t>/</a:t>
            </a:r>
            <a:r>
              <a:rPr lang="en-US" dirty="0" err="1"/>
              <a:t>access?contribId</a:t>
            </a:r>
            <a:r>
              <a:rPr lang="en-US" dirty="0"/>
              <a:t>=16&amp;sessionId=0&amp;resId=0&amp;materialId=</a:t>
            </a:r>
            <a:r>
              <a:rPr lang="en-US" dirty="0" err="1"/>
              <a:t>slides&amp;confId</a:t>
            </a:r>
            <a:r>
              <a:rPr lang="en-US" dirty="0"/>
              <a:t>=</a:t>
            </a:r>
            <a:r>
              <a:rPr lang="en-US" dirty="0" smtClean="0"/>
              <a:t>8326)</a:t>
            </a:r>
            <a:endParaRPr lang="en-US" dirty="0"/>
          </a:p>
          <a:p>
            <a:pPr lvl="1"/>
            <a:r>
              <a:rPr lang="en-US" dirty="0"/>
              <a:t>MAP </a:t>
            </a:r>
            <a:r>
              <a:rPr lang="en-US" dirty="0" smtClean="0"/>
              <a:t>Program Execution Plan endorsed by DOE Review in Feb 2014 for completion of feasibility assessment by 2020.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0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0"/>
            <a:ext cx="8064500" cy="838201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and Context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100" y="838201"/>
            <a:ext cx="8921750" cy="5575299"/>
          </a:xfrm>
        </p:spPr>
        <p:txBody>
          <a:bodyPr>
            <a:normAutofit fontScale="92500"/>
          </a:bodyPr>
          <a:lstStyle/>
          <a:p>
            <a:pPr lvl="1"/>
            <a:endParaRPr lang="en-US" sz="900" dirty="0" smtClean="0"/>
          </a:p>
          <a:p>
            <a:pPr marL="0" indent="0">
              <a:buNone/>
            </a:pPr>
            <a:r>
              <a:rPr lang="en-US" dirty="0" smtClean="0"/>
              <a:t>The focus of the Muon Accelerator Program (MAP)</a:t>
            </a:r>
            <a:r>
              <a:rPr lang="en-US" dirty="0" smtClean="0"/>
              <a:t> </a:t>
            </a:r>
            <a:r>
              <a:rPr lang="en-US" dirty="0" smtClean="0"/>
              <a:t>is on the R&amp;D required to demonstrate feasibility of muon accelerators for HEP applications</a:t>
            </a:r>
          </a:p>
          <a:p>
            <a:pPr lvl="1"/>
            <a:r>
              <a:rPr lang="en-US" sz="2200" dirty="0" smtClean="0"/>
              <a:t>Neutrino Factories (NF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pPr lvl="2"/>
            <a:r>
              <a:rPr lang="en-US" sz="1800" dirty="0" smtClean="0"/>
              <a:t>Both long and short baseline</a:t>
            </a:r>
          </a:p>
          <a:p>
            <a:pPr lvl="1"/>
            <a:r>
              <a:rPr lang="en-US" sz="2200" dirty="0" smtClean="0"/>
              <a:t>Muon Colliders (MC</a:t>
            </a:r>
            <a:r>
              <a:rPr lang="en-US" sz="2200" dirty="0" smtClean="0"/>
              <a:t>)</a:t>
            </a:r>
          </a:p>
          <a:p>
            <a:pPr lvl="2"/>
            <a:r>
              <a:rPr lang="en-US" sz="1800" dirty="0" smtClean="0"/>
              <a:t>Higgs Factory to multi-</a:t>
            </a:r>
            <a:r>
              <a:rPr lang="en-US" sz="1800" dirty="0" smtClean="0"/>
              <a:t>TeV Scale</a:t>
            </a:r>
          </a:p>
          <a:p>
            <a:pPr lvl="1"/>
            <a:r>
              <a:rPr lang="en-US" sz="2200" dirty="0" smtClean="0"/>
              <a:t>Also muon accelerator concepts that can support ongoing/planned experiments (</a:t>
            </a:r>
            <a:r>
              <a:rPr lang="en-US" sz="2200" dirty="0" err="1" smtClean="0"/>
              <a:t>eg</a:t>
            </a:r>
            <a:r>
              <a:rPr lang="en-US" sz="2200" dirty="0" smtClean="0"/>
              <a:t>, narrow band neutrino beam line &amp; cooled muon source)</a:t>
            </a:r>
            <a:endParaRPr lang="en-US" sz="2200" dirty="0" smtClean="0"/>
          </a:p>
          <a:p>
            <a:pPr marL="0" indent="0">
              <a:buNone/>
            </a:pPr>
            <a:r>
              <a:rPr lang="en-US" i="1" dirty="0" smtClean="0"/>
              <a:t>The </a:t>
            </a:r>
            <a:r>
              <a:rPr lang="en-US" i="1" dirty="0" smtClean="0"/>
              <a:t>NF and MC</a:t>
            </a:r>
            <a:r>
              <a:rPr lang="en-US" i="1" dirty="0" smtClean="0"/>
              <a:t> </a:t>
            </a:r>
            <a:r>
              <a:rPr lang="en-US" i="1" dirty="0" smtClean="0"/>
              <a:t>Muon Accelerator capabilities are strongly linked</a:t>
            </a:r>
          </a:p>
          <a:p>
            <a:pPr lvl="1"/>
            <a:r>
              <a:rPr lang="en-US" sz="2200" dirty="0" smtClean="0"/>
              <a:t>With key synergies that can be exploited to control technical risk and cost</a:t>
            </a:r>
          </a:p>
          <a:p>
            <a:pPr lvl="1"/>
            <a:r>
              <a:rPr lang="en-US" sz="2200" dirty="0" smtClean="0"/>
              <a:t>A unique breadth of physics that can be supported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 rot="20809428">
            <a:off x="5201990" y="2085168"/>
            <a:ext cx="3544581" cy="11882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Program scope spans near- to long-term facility concepts!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892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An attractive Staging Path for Muon Accelerators:</a:t>
            </a:r>
          </a:p>
          <a:p>
            <a:pPr lvl="1"/>
            <a:r>
              <a:rPr lang="en-US" dirty="0" smtClean="0"/>
              <a:t>A series </a:t>
            </a:r>
            <a:r>
              <a:rPr lang="en-US" dirty="0"/>
              <a:t>of facilities with increasing complexity and </a:t>
            </a:r>
            <a:r>
              <a:rPr lang="en-US" dirty="0" smtClean="0"/>
              <a:t>physics reach – with manageable budget and risk for each stage</a:t>
            </a:r>
            <a:endParaRPr lang="en-US" dirty="0"/>
          </a:p>
          <a:p>
            <a:pPr lvl="1"/>
            <a:r>
              <a:rPr lang="en-US" dirty="0" smtClean="0"/>
              <a:t>Provides an integrated </a:t>
            </a:r>
            <a:r>
              <a:rPr lang="en-US" dirty="0"/>
              <a:t>R&amp;D platform at each stage for validation of </a:t>
            </a:r>
            <a:r>
              <a:rPr lang="en-US" dirty="0" smtClean="0"/>
              <a:t>the technologies required by subsequent stages</a:t>
            </a:r>
            <a:endParaRPr lang="en-US" dirty="0"/>
          </a:p>
          <a:p>
            <a:pPr lvl="1"/>
            <a:r>
              <a:rPr lang="en-US" dirty="0"/>
              <a:t>Informed technical decisions for specific facilities would be by the early 2020s for a long-baseline Neutrino Factory (NuMAX) and by late 2020s  for a Muon Collider </a:t>
            </a:r>
          </a:p>
          <a:p>
            <a:pPr lvl="1"/>
            <a:r>
              <a:rPr lang="en-US" dirty="0"/>
              <a:t>A facility </a:t>
            </a:r>
            <a:r>
              <a:rPr lang="en-US" dirty="0" smtClean="0"/>
              <a:t>capable of </a:t>
            </a:r>
            <a:r>
              <a:rPr lang="en-US" dirty="0"/>
              <a:t>flexibility </a:t>
            </a:r>
            <a:r>
              <a:rPr lang="en-US" dirty="0" smtClean="0"/>
              <a:t>adapting </a:t>
            </a:r>
            <a:r>
              <a:rPr lang="en-US" dirty="0"/>
              <a:t>to a range of physics requirements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Such a facility would be uniquely suited to the accelerator complex at Fermilab</a:t>
            </a:r>
          </a:p>
          <a:p>
            <a:pPr lvl="1"/>
            <a:r>
              <a:rPr lang="en-US" dirty="0" smtClean="0"/>
              <a:t>A natural extension of the LBNF concept</a:t>
            </a:r>
          </a:p>
          <a:p>
            <a:pPr lvl="1"/>
            <a:r>
              <a:rPr lang="en-US" dirty="0" smtClean="0"/>
              <a:t>Ability to respond to various physics thrusts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0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FF00"/>
                </a:solidFill>
              </a:rPr>
              <a:t>Where are we heading now?  P5 Recommendations…</a:t>
            </a:r>
          </a:p>
          <a:p>
            <a:pPr lvl="1"/>
            <a:r>
              <a:rPr lang="en-US" dirty="0" smtClean="0"/>
              <a:t>Had already presented a plan for </a:t>
            </a:r>
            <a:r>
              <a:rPr lang="en-US" dirty="0"/>
              <a:t>an expedited conclusion to MICE to the MICE Project Board in April </a:t>
            </a:r>
            <a:r>
              <a:rPr lang="en-US" dirty="0" smtClean="0"/>
              <a:t>– </a:t>
            </a:r>
            <a:r>
              <a:rPr lang="en-US" i="1" dirty="0" smtClean="0">
                <a:solidFill>
                  <a:srgbClr val="FFFF00"/>
                </a:solidFill>
              </a:rPr>
              <a:t>endorsed</a:t>
            </a:r>
          </a:p>
          <a:p>
            <a:pPr lvl="2"/>
            <a:r>
              <a:rPr lang="en-US" dirty="0" smtClean="0"/>
              <a:t>Includes Step IV measurements in 2015-16 and deployment of </a:t>
            </a:r>
            <a:br>
              <a:rPr lang="en-US" dirty="0" smtClean="0"/>
            </a:br>
            <a:r>
              <a:rPr lang="en-US" dirty="0" smtClean="0"/>
              <a:t>Step V configuration by 2017 (demonstration of “cooling with RF”)</a:t>
            </a:r>
            <a:endParaRPr lang="en-US" dirty="0"/>
          </a:p>
          <a:p>
            <a:pPr lvl="1"/>
            <a:r>
              <a:rPr lang="en-US" dirty="0"/>
              <a:t>Have been requested by DOE to prepare a </a:t>
            </a:r>
            <a:r>
              <a:rPr lang="en-US" dirty="0" smtClean="0"/>
              <a:t>~3 year transition plan</a:t>
            </a:r>
          </a:p>
          <a:p>
            <a:pPr lvl="2"/>
            <a:r>
              <a:rPr lang="en-US" dirty="0" smtClean="0"/>
              <a:t>Strong sensitivity to prior investment</a:t>
            </a:r>
          </a:p>
          <a:p>
            <a:pPr lvl="2"/>
            <a:r>
              <a:rPr lang="en-US" dirty="0" smtClean="0"/>
              <a:t>Strong sensitivity to international commitments</a:t>
            </a:r>
          </a:p>
          <a:p>
            <a:pPr lvl="2"/>
            <a:r>
              <a:rPr lang="en-US" dirty="0" smtClean="0"/>
              <a:t>3 Major Thrusts:</a:t>
            </a:r>
          </a:p>
          <a:p>
            <a:pPr lvl="3"/>
            <a:r>
              <a:rPr lang="en-US" dirty="0" smtClean="0"/>
              <a:t>MICE Conclusion</a:t>
            </a:r>
          </a:p>
          <a:p>
            <a:pPr lvl="3"/>
            <a:r>
              <a:rPr lang="en-US" dirty="0" smtClean="0"/>
              <a:t>Critical activities that should be preserved within the GARD program</a:t>
            </a:r>
          </a:p>
          <a:p>
            <a:pPr lvl="3"/>
            <a:r>
              <a:rPr lang="en-US" dirty="0" smtClean="0"/>
              <a:t>Lower priority items that will be deferred</a:t>
            </a:r>
            <a:endParaRPr lang="en-US" dirty="0"/>
          </a:p>
          <a:p>
            <a:pPr lvl="2"/>
            <a:r>
              <a:rPr lang="en-US" dirty="0" smtClean="0"/>
              <a:t>Review planned for July</a:t>
            </a:r>
          </a:p>
          <a:p>
            <a:pPr lvl="3"/>
            <a:r>
              <a:rPr lang="en-US" dirty="0" smtClean="0"/>
              <a:t>Serves as input to the Accelerator R&amp;D Panel and will determine FY15 budget while waiting for the panel’s report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6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SLIDES:</a:t>
            </a:r>
            <a:br>
              <a:rPr lang="en-US" dirty="0" smtClean="0"/>
            </a:br>
            <a:r>
              <a:rPr lang="en-US" dirty="0" smtClean="0"/>
              <a:t>MAP </a:t>
            </a:r>
            <a:r>
              <a:rPr lang="en-US" dirty="0" smtClean="0"/>
              <a:t>R&amp;D Efforts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9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1"/>
            <a:ext cx="8064500" cy="6705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R&amp;D Effort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1120" y="670560"/>
            <a:ext cx="9015730" cy="5913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Scope of the MAP Feasibility Assessment:</a:t>
            </a:r>
            <a:endParaRPr lang="en-US" b="1" i="1" dirty="0" smtClean="0"/>
          </a:p>
          <a:p>
            <a:pPr lvl="1"/>
            <a:r>
              <a:rPr lang="en-US" dirty="0" smtClean="0"/>
              <a:t>Provide: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pecifications for all required technologies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aseline design concepts for each accelerator system</a:t>
            </a:r>
          </a:p>
          <a:p>
            <a:pPr lvl="2"/>
            <a:endParaRPr lang="en-US" sz="900" dirty="0" smtClean="0"/>
          </a:p>
          <a:p>
            <a:pPr lvl="1"/>
            <a:r>
              <a:rPr lang="en-US" dirty="0" smtClean="0"/>
              <a:t>For novel technologies: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arry out the necessary design effort and R&amp;D to assess feasibility</a:t>
            </a:r>
          </a:p>
          <a:p>
            <a:pPr lvl="2"/>
            <a:r>
              <a:rPr lang="en-US" dirty="0" smtClean="0"/>
              <a:t>Note:  a program of advanced systems R&amp;D is anticipated </a:t>
            </a:r>
            <a:r>
              <a:rPr lang="en-US" b="1" i="1" dirty="0" smtClean="0"/>
              <a:t>after</a:t>
            </a:r>
            <a:r>
              <a:rPr lang="en-US" dirty="0" smtClean="0"/>
              <a:t> completion of the feasibility assessment</a:t>
            </a:r>
          </a:p>
          <a:p>
            <a:pPr lvl="2"/>
            <a:endParaRPr lang="en-US" sz="900" dirty="0" smtClean="0"/>
          </a:p>
          <a:p>
            <a:pPr lvl="1"/>
            <a:r>
              <a:rPr lang="en-US" dirty="0" smtClean="0"/>
              <a:t>Ongoing Technology R&amp;D and feasibility demonstrations include:</a:t>
            </a:r>
          </a:p>
          <a:p>
            <a:pPr lvl="2"/>
            <a:r>
              <a:rPr lang="en-US" dirty="0" err="1" smtClean="0"/>
              <a:t>MuCool</a:t>
            </a:r>
            <a:r>
              <a:rPr lang="en-US" dirty="0" smtClean="0"/>
              <a:t> Test Area </a:t>
            </a:r>
            <a:r>
              <a:rPr lang="en-US" dirty="0"/>
              <a:t>e</a:t>
            </a:r>
            <a:r>
              <a:rPr lang="en-US" dirty="0" smtClean="0"/>
              <a:t>xperimental program (FNAL): RF in high magnetic fields</a:t>
            </a:r>
          </a:p>
          <a:p>
            <a:pPr lvl="2"/>
            <a:r>
              <a:rPr lang="en-US" dirty="0" smtClean="0"/>
              <a:t>The Muon Ionization Cooling Experiment (MICE@RAL):  	</a:t>
            </a:r>
          </a:p>
          <a:p>
            <a:pPr lvl="3"/>
            <a:r>
              <a:rPr lang="en-US" dirty="0"/>
              <a:t>D</a:t>
            </a:r>
            <a:r>
              <a:rPr lang="en-US" dirty="0" smtClean="0"/>
              <a:t>emonstration of </a:t>
            </a:r>
            <a:r>
              <a:rPr lang="en-US" dirty="0" err="1" smtClean="0"/>
              <a:t>emittance</a:t>
            </a:r>
            <a:r>
              <a:rPr lang="en-US" dirty="0" smtClean="0"/>
              <a:t> reduction</a:t>
            </a:r>
          </a:p>
          <a:p>
            <a:pPr lvl="3"/>
            <a:r>
              <a:rPr lang="en-US" dirty="0"/>
              <a:t>V</a:t>
            </a:r>
            <a:r>
              <a:rPr lang="en-US" dirty="0" smtClean="0"/>
              <a:t>alidation of cooling channel codes</a:t>
            </a:r>
          </a:p>
          <a:p>
            <a:pPr lvl="2"/>
            <a:r>
              <a:rPr lang="en-US" dirty="0" smtClean="0"/>
              <a:t>Advanced magnet R&amp;D</a:t>
            </a:r>
          </a:p>
          <a:p>
            <a:pPr lvl="3"/>
            <a:r>
              <a:rPr lang="en-US" dirty="0" smtClean="0"/>
              <a:t>Very high field magnets (cooling channel and storage rings) </a:t>
            </a:r>
          </a:p>
          <a:p>
            <a:pPr lvl="3"/>
            <a:r>
              <a:rPr lang="en-US" dirty="0" smtClean="0"/>
              <a:t>Rapid cycling magnets for acceleration of short-lived beams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4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20638"/>
            <a:ext cx="75057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Technologies - Target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0800" y="711200"/>
            <a:ext cx="6305550" cy="36449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MERIT Experiment (2007@CERN PS)</a:t>
            </a:r>
          </a:p>
          <a:p>
            <a:pPr lvl="1"/>
            <a:r>
              <a:rPr lang="en-US" sz="2000" dirty="0" smtClean="0"/>
              <a:t>Demonstrated </a:t>
            </a:r>
            <a:r>
              <a:rPr lang="en-US" sz="2000" dirty="0"/>
              <a:t>a 20m/s </a:t>
            </a:r>
            <a:r>
              <a:rPr lang="en-US" sz="2000" dirty="0" smtClean="0"/>
              <a:t>liquid </a:t>
            </a:r>
            <a:r>
              <a:rPr lang="en-US" sz="2000" dirty="0"/>
              <a:t>Hg jet </a:t>
            </a:r>
            <a:r>
              <a:rPr lang="en-US" sz="2000" dirty="0" smtClean="0"/>
              <a:t>injected </a:t>
            </a:r>
            <a:br>
              <a:rPr lang="en-US" sz="2000" dirty="0" smtClean="0"/>
            </a:br>
            <a:r>
              <a:rPr lang="en-US" sz="2000" dirty="0" smtClean="0"/>
              <a:t>into </a:t>
            </a:r>
            <a:r>
              <a:rPr lang="en-US" sz="2000" dirty="0"/>
              <a:t>a 15 T </a:t>
            </a:r>
            <a:r>
              <a:rPr lang="en-US" sz="2000" dirty="0" smtClean="0"/>
              <a:t>solenoid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hit with a </a:t>
            </a:r>
            <a:br>
              <a:rPr lang="en-US" sz="2000" dirty="0"/>
            </a:br>
            <a:r>
              <a:rPr lang="en-US" sz="2000" dirty="0" smtClean="0"/>
              <a:t>115 KJ/pulse beam! </a:t>
            </a:r>
            <a:endParaRPr lang="en-US" sz="2000" dirty="0"/>
          </a:p>
          <a:p>
            <a:pPr marL="800100" lvl="1" indent="-342900">
              <a:buFont typeface="Wingdings 3" charset="0"/>
              <a:buChar char="a"/>
            </a:pPr>
            <a:r>
              <a:rPr lang="en-US" sz="2000" dirty="0" smtClean="0"/>
              <a:t>Jets could operate with beam </a:t>
            </a:r>
            <a:r>
              <a:rPr lang="en-US" sz="2000" dirty="0"/>
              <a:t>powers </a:t>
            </a:r>
            <a:r>
              <a:rPr lang="en-US" sz="2000" dirty="0" smtClean="0"/>
              <a:t>up </a:t>
            </a:r>
            <a:r>
              <a:rPr lang="en-US" sz="2000" dirty="0"/>
              <a:t>to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> 8 </a:t>
            </a:r>
            <a:r>
              <a:rPr lang="en-US" sz="2000" b="1" dirty="0"/>
              <a:t>MW </a:t>
            </a:r>
            <a:r>
              <a:rPr lang="en-US" sz="2000" dirty="0"/>
              <a:t>with </a:t>
            </a:r>
            <a:r>
              <a:rPr lang="en-US" sz="2000" dirty="0" smtClean="0"/>
              <a:t>a repetition </a:t>
            </a:r>
            <a:r>
              <a:rPr lang="en-US" sz="2000" dirty="0"/>
              <a:t>rate of </a:t>
            </a:r>
            <a:r>
              <a:rPr lang="en-US" sz="2000" dirty="0" smtClean="0"/>
              <a:t>70 Hz</a:t>
            </a:r>
          </a:p>
          <a:p>
            <a:r>
              <a:rPr lang="en-US" sz="2400" dirty="0" smtClean="0"/>
              <a:t>MAP staging aimed at initial 1 MW target capability (carbon)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7540" y="6465970"/>
            <a:ext cx="1711960" cy="365125"/>
          </a:xfrm>
        </p:spPr>
        <p:txBody>
          <a:bodyPr/>
          <a:lstStyle/>
          <a:p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2300" y="6464300"/>
            <a:ext cx="5374640" cy="365125"/>
          </a:xfrm>
        </p:spPr>
        <p:txBody>
          <a:bodyPr/>
          <a:lstStyle/>
          <a:p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" y="6464300"/>
            <a:ext cx="457200" cy="365125"/>
          </a:xfrm>
        </p:spPr>
        <p:txBody>
          <a:bodyPr/>
          <a:lstStyle/>
          <a:p>
            <a:fld id="{31A889FD-0FCF-D447-9510-B18AD815D43D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5" descr="DSCN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6010" y="1094933"/>
            <a:ext cx="3094490" cy="232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854700" y="5561013"/>
            <a:ext cx="3048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Hg jet in a 15 T solenoid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with measured </a:t>
            </a:r>
            <a:r>
              <a:rPr lang="en-US" dirty="0">
                <a:solidFill>
                  <a:srgbClr val="FFFFFF"/>
                </a:solidFill>
              </a:rPr>
              <a:t>disruption length </a:t>
            </a:r>
            <a:r>
              <a:rPr lang="en-US" dirty="0" smtClean="0">
                <a:solidFill>
                  <a:srgbClr val="FFFFFF"/>
                </a:solidFill>
              </a:rPr>
              <a:t>~ </a:t>
            </a:r>
            <a:r>
              <a:rPr lang="en-US" dirty="0">
                <a:solidFill>
                  <a:srgbClr val="FFFFFF"/>
                </a:solidFill>
              </a:rPr>
              <a:t>28 cm</a:t>
            </a:r>
          </a:p>
        </p:txBody>
      </p:sp>
      <p:pic>
        <p:nvPicPr>
          <p:cNvPr id="9" name="Picture 4" descr="C:\data0\MERIT\MOVIES\Animation_16014_fat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550" y="3517900"/>
            <a:ext cx="213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8521700" y="4527550"/>
            <a:ext cx="571500" cy="28575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1 cm</a:t>
            </a:r>
          </a:p>
        </p:txBody>
      </p:sp>
      <p:cxnSp>
        <p:nvCxnSpPr>
          <p:cNvPr id="11" name="Straight Arrow Connector 16"/>
          <p:cNvCxnSpPr>
            <a:cxnSpLocks noChangeShapeType="1"/>
          </p:cNvCxnSpPr>
          <p:nvPr/>
        </p:nvCxnSpPr>
        <p:spPr bwMode="auto">
          <a:xfrm rot="5400000">
            <a:off x="8331994" y="4623594"/>
            <a:ext cx="381000" cy="158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pic>
        <p:nvPicPr>
          <p:cNvPr id="12" name="Picture 5" descr="MER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" y="3665111"/>
            <a:ext cx="5740814" cy="286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262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109538"/>
            <a:ext cx="8102600" cy="931862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TechnoIogy</a:t>
            </a:r>
            <a:r>
              <a:rPr lang="en-US" sz="3600" dirty="0" smtClean="0"/>
              <a:t> Challenges – Capture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8851900" cy="51832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Neutrino Factory and/or </a:t>
            </a:r>
            <a:r>
              <a:rPr lang="en-US" dirty="0" err="1" smtClean="0"/>
              <a:t>Muon</a:t>
            </a:r>
            <a:r>
              <a:rPr lang="en-US" dirty="0" smtClean="0"/>
              <a:t> Collider Facility requires challenging magnet design in several areas:</a:t>
            </a:r>
          </a:p>
          <a:p>
            <a:pPr lvl="1"/>
            <a:r>
              <a:rPr lang="en-US" dirty="0" smtClean="0"/>
              <a:t>Target Capture Solenoid (15-20T with large aperture) 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err="1" smtClean="0"/>
              <a:t>E</a:t>
            </a:r>
            <a:r>
              <a:rPr lang="en-US" baseline="-25000" dirty="0" err="1" smtClean="0"/>
              <a:t>stored</a:t>
            </a:r>
            <a:r>
              <a:rPr lang="en-US" baseline="-25000" dirty="0" smtClean="0"/>
              <a:t> </a:t>
            </a:r>
            <a:r>
              <a:rPr lang="en-US" dirty="0" smtClean="0"/>
              <a:t>~ 3 GJ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O(10MW) resistive </a:t>
            </a:r>
            <a:br>
              <a:rPr lang="en-US" dirty="0" smtClean="0"/>
            </a:br>
            <a:r>
              <a:rPr lang="en-US" dirty="0" smtClean="0"/>
              <a:t>coil in high radiation</a:t>
            </a:r>
            <a:br>
              <a:rPr lang="en-US" dirty="0" smtClean="0"/>
            </a:br>
            <a:r>
              <a:rPr lang="en-US" dirty="0" smtClean="0"/>
              <a:t>environment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Possible application </a:t>
            </a:r>
          </a:p>
          <a:p>
            <a:pPr marL="457200" lvl="1" indent="0">
              <a:buNone/>
            </a:pPr>
            <a:r>
              <a:rPr lang="en-US" dirty="0" smtClean="0"/>
              <a:t>for High Temperature</a:t>
            </a:r>
            <a:br>
              <a:rPr lang="en-US" dirty="0" smtClean="0"/>
            </a:br>
            <a:r>
              <a:rPr lang="en-US" dirty="0" smtClean="0"/>
              <a:t>Superconducting</a:t>
            </a:r>
            <a:br>
              <a:rPr lang="en-US" dirty="0" smtClean="0"/>
            </a:br>
            <a:r>
              <a:rPr lang="en-US" dirty="0" smtClean="0"/>
              <a:t>magnet technology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878" y="2641600"/>
            <a:ext cx="5900121" cy="33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4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ling Channel 90° Sectioned 2011090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963" y="3541066"/>
            <a:ext cx="6148937" cy="2886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8915400" cy="817562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Technology Challenges - Cooling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863600"/>
            <a:ext cx="8851900" cy="2677466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Tertiary production of muon beams </a:t>
            </a:r>
            <a:r>
              <a:rPr lang="en-GB" dirty="0" smtClean="0">
                <a:cs typeface="Wingdings 3" charset="2"/>
              </a:rPr>
              <a:t> </a:t>
            </a:r>
          </a:p>
          <a:p>
            <a:pPr lvl="1"/>
            <a:r>
              <a:rPr lang="en-GB" sz="2200" dirty="0" smtClean="0"/>
              <a:t>Initial beam </a:t>
            </a:r>
            <a:r>
              <a:rPr lang="en-GB" sz="2200" dirty="0" err="1" smtClean="0"/>
              <a:t>emittance</a:t>
            </a:r>
            <a:r>
              <a:rPr lang="en-GB" sz="2200" dirty="0" smtClean="0"/>
              <a:t> intrinsically large</a:t>
            </a:r>
          </a:p>
          <a:p>
            <a:pPr lvl="1"/>
            <a:r>
              <a:rPr lang="en-GB" sz="2200" dirty="0"/>
              <a:t>C</a:t>
            </a:r>
            <a:r>
              <a:rPr lang="en-GB" sz="2200" dirty="0" smtClean="0"/>
              <a:t>ooling mechanism required</a:t>
            </a:r>
            <a:r>
              <a:rPr lang="en-GB" sz="2200" dirty="0"/>
              <a:t>,</a:t>
            </a:r>
            <a:r>
              <a:rPr lang="en-GB" sz="2200" dirty="0" smtClean="0"/>
              <a:t> but no </a:t>
            </a: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 smtClean="0"/>
              <a:t>radiation damping</a:t>
            </a:r>
          </a:p>
          <a:p>
            <a:r>
              <a:rPr lang="en-GB" dirty="0" err="1" smtClean="0"/>
              <a:t>Muon</a:t>
            </a:r>
            <a:r>
              <a:rPr lang="en-GB" dirty="0" smtClean="0"/>
              <a:t> Cooling </a:t>
            </a:r>
            <a:r>
              <a:rPr lang="en-GB" dirty="0" smtClean="0">
                <a:latin typeface="Wingdings 3" charset="2"/>
                <a:cs typeface="Wingdings 3" charset="2"/>
              </a:rPr>
              <a:t>a</a:t>
            </a:r>
            <a:r>
              <a:rPr lang="en-GB" dirty="0" smtClean="0">
                <a:cs typeface="Wingdings 3" charset="2"/>
              </a:rPr>
              <a:t> </a:t>
            </a:r>
            <a:r>
              <a:rPr lang="en-GB" dirty="0" smtClean="0"/>
              <a:t>Ionization Cooling </a:t>
            </a:r>
          </a:p>
          <a:p>
            <a:pPr lvl="2"/>
            <a:r>
              <a:rPr lang="en-GB" dirty="0" err="1" smtClean="0"/>
              <a:t>dE</a:t>
            </a:r>
            <a:r>
              <a:rPr lang="en-GB" dirty="0" smtClean="0"/>
              <a:t>/dx energy loss in materials</a:t>
            </a:r>
          </a:p>
          <a:p>
            <a:pPr lvl="2"/>
            <a:r>
              <a:rPr lang="en-GB" dirty="0" smtClean="0"/>
              <a:t>RF to replace </a:t>
            </a:r>
            <a:r>
              <a:rPr lang="en-GB" i="1" dirty="0" err="1" smtClean="0"/>
              <a:t>p</a:t>
            </a:r>
            <a:r>
              <a:rPr lang="en-GB" i="1" baseline="-25000" dirty="0" err="1" smtClean="0"/>
              <a:t>long</a:t>
            </a:r>
            <a:endParaRPr lang="en-GB" dirty="0" smtClean="0"/>
          </a:p>
          <a:p>
            <a:pPr lvl="1"/>
            <a:endParaRPr lang="en-GB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20806502">
            <a:off x="3023203" y="3722577"/>
            <a:ext cx="1915887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4200" y="4520763"/>
            <a:ext cx="3771901" cy="1979831"/>
            <a:chOff x="8129139" y="4976594"/>
            <a:chExt cx="3243181" cy="1979831"/>
          </a:xfrm>
        </p:grpSpPr>
        <p:cxnSp>
          <p:nvCxnSpPr>
            <p:cNvPr id="10" name="Straight Arrow Connector 9"/>
            <p:cNvCxnSpPr>
              <a:stCxn id="15" idx="0"/>
            </p:cNvCxnSpPr>
            <p:nvPr/>
          </p:nvCxnSpPr>
          <p:spPr>
            <a:xfrm flipV="1">
              <a:off x="10087279" y="4976594"/>
              <a:ext cx="1285041" cy="13335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5" idx="0"/>
            </p:cNvCxnSpPr>
            <p:nvPr/>
          </p:nvCxnSpPr>
          <p:spPr>
            <a:xfrm flipH="1" flipV="1">
              <a:off x="8129139" y="5933301"/>
              <a:ext cx="1958140" cy="37679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302167" y="6310094"/>
              <a:ext cx="15702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Spectrometer</a:t>
              </a:r>
              <a:b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</a:br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Solenoids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82640" y="5003800"/>
            <a:ext cx="3106188" cy="1511300"/>
            <a:chOff x="5730240" y="4851400"/>
            <a:chExt cx="3106188" cy="1511300"/>
          </a:xfrm>
        </p:grpSpPr>
        <p:cxnSp>
          <p:nvCxnSpPr>
            <p:cNvPr id="21" name="Straight Arrow Connector 20"/>
            <p:cNvCxnSpPr>
              <a:stCxn id="23" idx="1"/>
            </p:cNvCxnSpPr>
            <p:nvPr/>
          </p:nvCxnSpPr>
          <p:spPr>
            <a:xfrm flipH="1" flipV="1">
              <a:off x="6718300" y="4851400"/>
              <a:ext cx="650471" cy="1049635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730240" y="5041900"/>
              <a:ext cx="1638531" cy="859136"/>
            </a:xfrm>
            <a:prstGeom prst="straightConnector1">
              <a:avLst/>
            </a:prstGeom>
            <a:ln>
              <a:solidFill>
                <a:srgbClr val="FF111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68771" y="5439370"/>
              <a:ext cx="14676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RF-Coupling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Coil (RFCC) </a:t>
              </a:r>
              <a:br>
                <a:rPr lang="en-US" dirty="0" smtClean="0">
                  <a:solidFill>
                    <a:srgbClr val="FF0000"/>
                  </a:solidFill>
                </a:rPr>
              </a:br>
              <a:r>
                <a:rPr lang="en-US" dirty="0" smtClean="0">
                  <a:solidFill>
                    <a:srgbClr val="FF0000"/>
                  </a:solidFill>
                </a:rPr>
                <a:t>Units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0800" y="3898900"/>
            <a:ext cx="29734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sz="2400" dirty="0">
                <a:solidFill>
                  <a:srgbClr val="FFFFFF"/>
                </a:solidFill>
              </a:rPr>
              <a:t>The </a:t>
            </a:r>
            <a:r>
              <a:rPr lang="en-GB" sz="2400" dirty="0" err="1">
                <a:solidFill>
                  <a:srgbClr val="FFFFFF"/>
                </a:solidFill>
              </a:rPr>
              <a:t>Muon</a:t>
            </a:r>
            <a:r>
              <a:rPr lang="en-GB" sz="2400" dirty="0">
                <a:solidFill>
                  <a:srgbClr val="FFFFFF"/>
                </a:solidFill>
              </a:rPr>
              <a:t> Ionization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Cooling Experiment: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Demonstrate the 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method and validate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our simulations</a:t>
            </a:r>
          </a:p>
          <a:p>
            <a:endParaRPr lang="en-US" dirty="0"/>
          </a:p>
        </p:txBody>
      </p: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972" y="824505"/>
            <a:ext cx="2908133" cy="287218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8178801" y="2235200"/>
            <a:ext cx="190500" cy="228556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68991" y="2818963"/>
            <a:ext cx="2288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First SS delivered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to RAL for Step IV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Experiments in 2015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8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2"/>
          <p:cNvSpPr>
            <a:spLocks noChangeShapeType="1"/>
          </p:cNvSpPr>
          <p:nvPr/>
        </p:nvSpPr>
        <p:spPr bwMode="auto">
          <a:xfrm flipH="1">
            <a:off x="104758" y="6702543"/>
            <a:ext cx="1262435" cy="212080"/>
          </a:xfrm>
          <a:prstGeom prst="line">
            <a:avLst/>
          </a:prstGeom>
          <a:noFill/>
          <a:ln w="50800" cap="flat">
            <a:solidFill>
              <a:srgbClr val="FFCC66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80" name="Rectangle 12"/>
          <p:cNvSpPr>
            <a:spLocks/>
          </p:cNvSpPr>
          <p:nvPr/>
        </p:nvSpPr>
        <p:spPr bwMode="auto">
          <a:xfrm>
            <a:off x="8113738" y="7406253"/>
            <a:ext cx="15388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10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8A5FAC83-C8C4-8046-B35B-A89823688311}" type="slidenum">
              <a:rPr lang="en-US" smtClean="0"/>
              <a:t>27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912947" y="239381"/>
            <a:ext cx="8105775" cy="7530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Progress </a:t>
            </a:r>
            <a:r>
              <a:rPr lang="en-US" dirty="0"/>
              <a:t>on </a:t>
            </a:r>
            <a:r>
              <a:rPr lang="en-US" dirty="0" smtClean="0"/>
              <a:t>MICE @ </a:t>
            </a:r>
            <a:r>
              <a:rPr lang="en-US" dirty="0" smtClean="0"/>
              <a:t>RAL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57200" y="6473005"/>
            <a:ext cx="1219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J.P.Delahaye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255" y="1929730"/>
            <a:ext cx="1771524" cy="200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96" y="3948167"/>
            <a:ext cx="1919366" cy="28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6947" y="5592258"/>
            <a:ext cx="6106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Construction Milestones</a:t>
            </a:r>
            <a:r>
              <a:rPr lang="en-US" b="1" dirty="0" smtClean="0">
                <a:solidFill>
                  <a:srgbClr val="FF00FF"/>
                </a:solidFill>
              </a:rPr>
              <a:t>: </a:t>
            </a:r>
          </a:p>
          <a:p>
            <a:r>
              <a:rPr lang="en-US" b="1" dirty="0" smtClean="0">
                <a:solidFill>
                  <a:srgbClr val="FF00FF"/>
                </a:solidFill>
              </a:rPr>
              <a:t>Step IV without </a:t>
            </a:r>
            <a:r>
              <a:rPr lang="en-US" b="1" dirty="0">
                <a:solidFill>
                  <a:srgbClr val="FF00FF"/>
                </a:solidFill>
              </a:rPr>
              <a:t>acceleration completed by </a:t>
            </a:r>
            <a:r>
              <a:rPr lang="en-US" b="1" dirty="0" smtClean="0">
                <a:solidFill>
                  <a:srgbClr val="FF00FF"/>
                </a:solidFill>
              </a:rPr>
              <a:t>March 2015</a:t>
            </a:r>
            <a:endParaRPr lang="en-US" b="1" dirty="0">
              <a:solidFill>
                <a:srgbClr val="FF00FF"/>
              </a:solidFill>
            </a:endParaRPr>
          </a:p>
          <a:p>
            <a:r>
              <a:rPr lang="en-US" b="1" dirty="0" smtClean="0">
                <a:solidFill>
                  <a:srgbClr val="FF00FF"/>
                </a:solidFill>
              </a:rPr>
              <a:t>Step </a:t>
            </a:r>
            <a:r>
              <a:rPr lang="en-US" b="1" dirty="0">
                <a:solidFill>
                  <a:srgbClr val="FF00FF"/>
                </a:solidFill>
              </a:rPr>
              <a:t>V with acceleration completed </a:t>
            </a:r>
            <a:r>
              <a:rPr lang="en-US" b="1" dirty="0" smtClean="0">
                <a:solidFill>
                  <a:srgbClr val="FF00FF"/>
                </a:solidFill>
              </a:rPr>
              <a:t>by 2017</a:t>
            </a:r>
            <a:endParaRPr lang="en-US" b="1" dirty="0">
              <a:solidFill>
                <a:srgbClr val="FF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3660398"/>
            <a:ext cx="1759255" cy="225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104758" y="1009192"/>
            <a:ext cx="7108135" cy="956076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FF"/>
                </a:solidFill>
              </a:rPr>
              <a:t>All detectors have been built and </a:t>
            </a:r>
            <a:r>
              <a:rPr lang="en-US" b="1" dirty="0" smtClean="0">
                <a:solidFill>
                  <a:srgbClr val="0000FF"/>
                </a:solidFill>
              </a:rPr>
              <a:t>tested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Step IV Magnets delivered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Step V </a:t>
            </a:r>
            <a:r>
              <a:rPr lang="en-US" b="1" dirty="0" err="1" smtClean="0">
                <a:solidFill>
                  <a:srgbClr val="0000FF"/>
                </a:solidFill>
              </a:rPr>
              <a:t>beamline</a:t>
            </a:r>
            <a:r>
              <a:rPr lang="en-US" b="1" dirty="0" smtClean="0">
                <a:solidFill>
                  <a:srgbClr val="0000FF"/>
                </a:solidFill>
              </a:rPr>
              <a:t> hardware under construction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514600" y="6492670"/>
            <a:ext cx="4821592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FNAL colloquium (May 28, 2014)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929730"/>
            <a:ext cx="4343399" cy="36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5888" y="1906284"/>
            <a:ext cx="2662833" cy="188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912947" y="3200400"/>
            <a:ext cx="316732" cy="17526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376113" y="2850118"/>
            <a:ext cx="2510087" cy="50268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791200" y="2930195"/>
            <a:ext cx="1421693" cy="100046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3276600" y="2209802"/>
            <a:ext cx="4059592" cy="53339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4724400" y="3660398"/>
            <a:ext cx="2488494" cy="112733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4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MICE CC Cold </a:t>
            </a:r>
            <a:r>
              <a:rPr lang="en-US" sz="2800" dirty="0" smtClean="0"/>
              <a:t>Mass #1 (Step V) Successfully Tested at the FNAL Solenoid Test Facility (STF)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3" descr="Q:\Solenoid Test Facility\MICE Coupling Coil\Cold Mass Images\CHL Test Stand - March 2013\MLI_IMG_0084 copy-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429000" cy="229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://tdserver1.fnal.gov/TDweb/dt/MTF_Images/Cy2013/Aug13/Thumbnails/IMG_04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114800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3962400"/>
            <a:ext cx="1812898" cy="2162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3810000"/>
            <a:ext cx="2438400" cy="2326785"/>
          </a:xfrm>
          <a:prstGeom prst="rect">
            <a:avLst/>
          </a:prstGeom>
        </p:spPr>
      </p:pic>
      <p:pic>
        <p:nvPicPr>
          <p:cNvPr id="12" name="Picture 3" descr="Q:\Solenoid Test Facility\MICE Coupling Coil\Cold Mass Images\February 2013\CC Hanging from Top Pla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3149671" cy="236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6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RF R&amp;D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" y="880533"/>
            <a:ext cx="54038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57200" y="2601917"/>
            <a:ext cx="3163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Compressor + refrigerator room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715526" y="1270000"/>
            <a:ext cx="15659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Entrance of 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MTA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exp</a:t>
            </a:r>
            <a:r>
              <a:rPr lang="en-US" dirty="0">
                <a:solidFill>
                  <a:srgbClr val="FFFF00"/>
                </a:solidFill>
              </a:rPr>
              <a:t>. hall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3661041" y="1933846"/>
            <a:ext cx="293687" cy="1397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47302" y="880533"/>
            <a:ext cx="3627493" cy="5847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1429" tIns="45714" rIns="91429" bIns="45714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200" b="1" dirty="0" err="1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MuCool</a:t>
            </a:r>
            <a:r>
              <a:rPr lang="en-US" sz="3200" b="1" dirty="0" smtClean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srgbClr val="ACCB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 Test Area</a:t>
            </a:r>
            <a:endParaRPr lang="en-US" sz="3200" b="1" dirty="0">
              <a:ln w="12700">
                <a:solidFill>
                  <a:srgbClr val="242852">
                    <a:satMod val="155000"/>
                  </a:srgbClr>
                </a:solidFill>
                <a:prstDash val="solid"/>
              </a:ln>
              <a:solidFill>
                <a:srgbClr val="ACCBF9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pic>
        <p:nvPicPr>
          <p:cNvPr id="28" name="Picture 27" descr="forMark0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9" y="3221642"/>
            <a:ext cx="5029200" cy="32520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4398" y="3262134"/>
            <a:ext cx="14102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MTA </a:t>
            </a:r>
            <a:r>
              <a:rPr lang="en-US" sz="2400" dirty="0">
                <a:solidFill>
                  <a:schemeClr val="tx2"/>
                </a:solidFill>
              </a:rPr>
              <a:t>H</a:t>
            </a:r>
            <a:r>
              <a:rPr lang="en-US" sz="2400" dirty="0" smtClean="0">
                <a:solidFill>
                  <a:schemeClr val="tx2"/>
                </a:solidFill>
              </a:rPr>
              <a:t>all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8383" y="4312908"/>
            <a:ext cx="215716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201 MHz MICE cavity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05243" y="4829778"/>
            <a:ext cx="1072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SC magnet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55909" y="4769099"/>
            <a:ext cx="1656089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400 MeV H</a:t>
            </a:r>
            <a:r>
              <a:rPr lang="en-US" sz="1600" baseline="30000" dirty="0" smtClean="0">
                <a:solidFill>
                  <a:srgbClr val="FF0000"/>
                </a:solidFill>
              </a:rPr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beam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4223435" y="5168332"/>
            <a:ext cx="600488" cy="457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forMark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834" y="4108473"/>
            <a:ext cx="3732265" cy="2355827"/>
          </a:xfrm>
          <a:prstGeom prst="rect">
            <a:avLst/>
          </a:prstGeom>
        </p:spPr>
      </p:pic>
      <p:pic>
        <p:nvPicPr>
          <p:cNvPr id="37" name="Picture 36" descr="forMark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825" y="2336800"/>
            <a:ext cx="2517380" cy="22824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919799" y="2611711"/>
            <a:ext cx="10059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400 MeV 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H</a:t>
            </a:r>
            <a:r>
              <a:rPr lang="en-US" sz="1600" baseline="30000" dirty="0" smtClean="0">
                <a:solidFill>
                  <a:srgbClr val="000090"/>
                </a:solidFill>
              </a:rPr>
              <a:t>-</a:t>
            </a:r>
            <a:r>
              <a:rPr lang="en-US" sz="1600" dirty="0" smtClean="0">
                <a:solidFill>
                  <a:srgbClr val="000090"/>
                </a:solidFill>
              </a:rPr>
              <a:t> Beam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52237" y="4160931"/>
            <a:ext cx="181502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Gas-Filled RF cell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995" y="880533"/>
            <a:ext cx="2286000" cy="1649767"/>
          </a:xfrm>
          <a:prstGeom prst="rect">
            <a:avLst/>
          </a:prstGeom>
        </p:spPr>
      </p:pic>
      <p:pic>
        <p:nvPicPr>
          <p:cNvPr id="42" name="Picture 41" descr="Scr_15-28-29_cap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322" y="1976420"/>
            <a:ext cx="1972678" cy="123292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467257" y="2703012"/>
            <a:ext cx="170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EBF1DE"/>
                </a:solidFill>
              </a:rPr>
              <a:t>20 MV/m in 3 Tesla</a:t>
            </a:r>
            <a:endParaRPr lang="en-US" sz="1400" dirty="0">
              <a:solidFill>
                <a:srgbClr val="EBF1D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1322" y="880534"/>
            <a:ext cx="195442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Vacuum RF Cavity –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now operational in 5T B-field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4" name="Left Arrow 43"/>
          <p:cNvSpPr/>
          <p:nvPr/>
        </p:nvSpPr>
        <p:spPr>
          <a:xfrm rot="19128266">
            <a:off x="6434722" y="3225725"/>
            <a:ext cx="774700" cy="174389"/>
          </a:xfrm>
          <a:prstGeom prst="leftArrow">
            <a:avLst/>
          </a:prstGeom>
          <a:solidFill>
            <a:srgbClr val="FFFF00"/>
          </a:solidFill>
          <a:ln w="254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4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Physics Case for the Neutrino Factory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100" y="939166"/>
            <a:ext cx="8921750" cy="56140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Short Baseline Neutrino Factory</a:t>
            </a:r>
          </a:p>
          <a:p>
            <a:pPr lvl="1"/>
            <a:r>
              <a:rPr lang="en-US" dirty="0" smtClean="0"/>
              <a:t>nuSTORM</a:t>
            </a:r>
          </a:p>
          <a:p>
            <a:pPr lvl="2"/>
            <a:r>
              <a:rPr lang="en-US" dirty="0"/>
              <a:t>D</a:t>
            </a:r>
            <a:r>
              <a:rPr lang="en-US" dirty="0" smtClean="0"/>
              <a:t>efinitive measurement of sterile neutrinos</a:t>
            </a:r>
          </a:p>
          <a:p>
            <a:pPr lvl="2"/>
            <a:r>
              <a:rPr lang="en-US" dirty="0" smtClean="0"/>
              <a:t>Precision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 cross-section measurements (systematics issue for long baseline </a:t>
            </a:r>
            <a:r>
              <a:rPr lang="en-US" dirty="0" err="1" smtClean="0">
                <a:cs typeface="Symbol" charset="2"/>
              </a:rPr>
              <a:t>SuperBeam</a:t>
            </a:r>
            <a:r>
              <a:rPr lang="en-US" dirty="0" smtClean="0">
                <a:cs typeface="Symbol" charset="2"/>
              </a:rPr>
              <a:t> experiments)</a:t>
            </a:r>
          </a:p>
          <a:p>
            <a:pPr lvl="2"/>
            <a:r>
              <a:rPr lang="en-US" dirty="0">
                <a:cs typeface="Symbol" charset="2"/>
              </a:rPr>
              <a:t>W</a:t>
            </a:r>
            <a:r>
              <a:rPr lang="en-US" dirty="0" smtClean="0">
                <a:cs typeface="Symbol" charset="2"/>
              </a:rPr>
              <a:t>ould serve as an HEP muon accelerator proving ground…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Long Baseline Neutrino Factory with a Magnetized Detector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CP Violation</a:t>
            </a:r>
            <a:endParaRPr lang="en-US" dirty="0" smtClean="0"/>
          </a:p>
          <a:p>
            <a:pPr lvl="1"/>
            <a:r>
              <a:rPr lang="en-US" dirty="0" smtClean="0"/>
              <a:t>IDS-NF (International Design Study for a Neutrino Factory)</a:t>
            </a:r>
          </a:p>
          <a:p>
            <a:pPr lvl="2"/>
            <a:r>
              <a:rPr lang="en-US" dirty="0" smtClean="0"/>
              <a:t>10 GeV muon storage ring optimized for 1500-2500km baselines</a:t>
            </a:r>
          </a:p>
          <a:p>
            <a:pPr lvl="2"/>
            <a:r>
              <a:rPr lang="en-US" dirty="0" smtClean="0"/>
              <a:t>“Generic” design (</a:t>
            </a:r>
            <a:r>
              <a:rPr lang="en-US" dirty="0" err="1" smtClean="0"/>
              <a:t>ie</a:t>
            </a:r>
            <a:r>
              <a:rPr lang="en-US" dirty="0" smtClean="0"/>
              <a:t>, not site-specific)</a:t>
            </a:r>
          </a:p>
          <a:p>
            <a:pPr lvl="2"/>
            <a:endParaRPr lang="en-US" sz="1100" dirty="0" smtClean="0"/>
          </a:p>
          <a:p>
            <a:pPr lvl="1"/>
            <a:r>
              <a:rPr lang="en-US" dirty="0" smtClean="0"/>
              <a:t>NuMAX  (</a:t>
            </a:r>
            <a:r>
              <a:rPr lang="en-US" dirty="0" smtClean="0">
                <a:solidFill>
                  <a:srgbClr val="FFFF00"/>
                </a:solidFill>
              </a:rPr>
              <a:t>N</a:t>
            </a:r>
            <a:r>
              <a:rPr lang="en-US" dirty="0" smtClean="0"/>
              <a:t>e</a:t>
            </a:r>
            <a:r>
              <a:rPr lang="en-US" dirty="0" smtClean="0">
                <a:solidFill>
                  <a:srgbClr val="FFFF00"/>
                </a:solidFill>
              </a:rPr>
              <a:t>u</a:t>
            </a:r>
            <a:r>
              <a:rPr lang="en-US" dirty="0" smtClean="0"/>
              <a:t>trinos from a </a:t>
            </a:r>
            <a:r>
              <a:rPr lang="en-US" dirty="0" smtClean="0">
                <a:solidFill>
                  <a:srgbClr val="FFFF00"/>
                </a:solidFill>
              </a:rPr>
              <a:t>M</a:t>
            </a:r>
            <a:r>
              <a:rPr lang="en-US" dirty="0" smtClean="0"/>
              <a:t>uon 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/>
              <a:t>ccelerator </a:t>
            </a:r>
            <a:r>
              <a:rPr lang="en-US" dirty="0" err="1" smtClean="0"/>
              <a:t>Comple</a:t>
            </a:r>
            <a:r>
              <a:rPr lang="en-US" dirty="0" err="1" smtClean="0">
                <a:solidFill>
                  <a:srgbClr val="FFFF00"/>
                </a:solidFill>
              </a:rPr>
              <a:t>X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Site-specific:  FNAL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SURF  (1300km baseline)</a:t>
            </a:r>
            <a:endParaRPr lang="en-US" dirty="0" smtClean="0"/>
          </a:p>
          <a:p>
            <a:pPr lvl="2"/>
            <a:r>
              <a:rPr lang="en-US" dirty="0" smtClean="0"/>
              <a:t>4-6 GeV beam energy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an provide an ongoing short baseline measurement option</a:t>
            </a:r>
          </a:p>
          <a:p>
            <a:pPr lvl="2"/>
            <a:r>
              <a:rPr lang="en-US" dirty="0" smtClean="0"/>
              <a:t>Detector options</a:t>
            </a:r>
          </a:p>
          <a:p>
            <a:pPr lvl="3"/>
            <a:r>
              <a:rPr lang="en-US" dirty="0" smtClean="0"/>
              <a:t>Magnetized LAr is the goal</a:t>
            </a:r>
          </a:p>
          <a:p>
            <a:pPr lvl="3"/>
            <a:r>
              <a:rPr lang="en-US" dirty="0" smtClean="0"/>
              <a:t>Magnetized iron provides equivalent CP sensitivities using ~3x the mass</a:t>
            </a:r>
          </a:p>
          <a:p>
            <a:pPr lvl="3"/>
            <a:endParaRPr lang="en-US" sz="1100" dirty="0" smtClean="0"/>
          </a:p>
          <a:p>
            <a:pPr lvl="1"/>
            <a:r>
              <a:rPr lang="en-US" dirty="0" smtClean="0"/>
              <a:t>Both options provide a route to high precision measurements in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 sector with very well understood systematics</a:t>
            </a:r>
          </a:p>
          <a:p>
            <a:pPr marL="800100" lvl="1" indent="-571500">
              <a:buNone/>
            </a:pPr>
            <a:r>
              <a:rPr lang="en-US" sz="3400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 </a:t>
            </a:r>
            <a:r>
              <a:rPr lang="en-US" sz="3400" dirty="0" smtClean="0">
                <a:solidFill>
                  <a:srgbClr val="FFFF00"/>
                </a:solidFill>
                <a:cs typeface="Symbol" charset="2"/>
              </a:rPr>
              <a:t>The advantage of high intensity “precision beams” capable of sensitive probes for new physics</a:t>
            </a:r>
            <a:endParaRPr lang="en-US" sz="34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907269"/>
              </p:ext>
            </p:extLst>
          </p:nvPr>
        </p:nvGraphicFramePr>
        <p:xfrm>
          <a:off x="7264401" y="3721101"/>
          <a:ext cx="1498599" cy="97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3" imgW="800100" imgH="520700" progId="Equation.3">
                  <p:embed/>
                </p:oleObj>
              </mc:Choice>
              <mc:Fallback>
                <p:oleObj name="Equation" r:id="rId3" imgW="8001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64401" y="3721101"/>
                        <a:ext cx="1498599" cy="975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7073900" y="3733800"/>
            <a:ext cx="18700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5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7939"/>
            <a:ext cx="80645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Progress – Vacuum RF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031770"/>
            <a:ext cx="3062010" cy="220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CF26B-2D57-4D69-8A36-791C8D1D5DB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540252"/>
            <a:ext cx="3023527" cy="2743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328327" y="644472"/>
            <a:ext cx="5815673" cy="309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100" dirty="0" smtClean="0">
                <a:solidFill>
                  <a:srgbClr val="C0D8ED"/>
                </a:solidFill>
              </a:rPr>
              <a:t>All Seasons Cavity       </a:t>
            </a:r>
            <a:br>
              <a:rPr lang="en-US" sz="5100" dirty="0" smtClean="0">
                <a:solidFill>
                  <a:srgbClr val="C0D8ED"/>
                </a:solidFill>
              </a:rPr>
            </a:br>
            <a:r>
              <a:rPr lang="en-US" sz="4200" dirty="0" smtClean="0">
                <a:solidFill>
                  <a:srgbClr val="C0D8ED"/>
                </a:solidFill>
              </a:rPr>
              <a:t>(designed for both vacuum and high pressure operation)</a:t>
            </a:r>
          </a:p>
          <a:p>
            <a:r>
              <a:rPr lang="en-US" sz="3800" dirty="0" smtClean="0">
                <a:solidFill>
                  <a:srgbClr val="C0D8ED"/>
                </a:solidFill>
              </a:rPr>
              <a:t>Now operated in magnetic fields up to 5T:</a:t>
            </a:r>
          </a:p>
          <a:p>
            <a:pPr lvl="1"/>
            <a:r>
              <a:rPr lang="en-US" sz="3400" dirty="0" smtClean="0"/>
              <a:t>Gradients  </a:t>
            </a:r>
            <a:r>
              <a:rPr lang="en-US" sz="3400" dirty="0" smtClean="0">
                <a:latin typeface="Symbol" pitchFamily="18" charset="2"/>
              </a:rPr>
              <a:t>&gt; 20</a:t>
            </a:r>
            <a:r>
              <a:rPr lang="en-US" sz="3400" dirty="0" smtClean="0"/>
              <a:t> MV/m</a:t>
            </a:r>
          </a:p>
          <a:p>
            <a:r>
              <a:rPr lang="en-US" sz="3800" dirty="0" smtClean="0">
                <a:solidFill>
                  <a:srgbClr val="C0D8ED"/>
                </a:solidFill>
              </a:rPr>
              <a:t>Demonstrates possibility of successful operation of vacuum cavities in magnetic fields with careful design</a:t>
            </a:r>
            <a:endParaRPr lang="en-US" sz="2100" dirty="0" smtClean="0">
              <a:solidFill>
                <a:srgbClr val="C0D8ED"/>
              </a:solidFill>
            </a:endParaRPr>
          </a:p>
          <a:p>
            <a:r>
              <a:rPr lang="en-US" sz="3800" dirty="0" smtClean="0">
                <a:solidFill>
                  <a:srgbClr val="FF0000"/>
                </a:solidFill>
              </a:rPr>
              <a:t>Successor design (the </a:t>
            </a:r>
            <a:r>
              <a:rPr lang="en-US" sz="3800" i="1" dirty="0" smtClean="0">
                <a:solidFill>
                  <a:srgbClr val="FF0000"/>
                </a:solidFill>
              </a:rPr>
              <a:t>805 MHz Modular Cavity</a:t>
            </a:r>
            <a:r>
              <a:rPr lang="en-US" sz="3800" dirty="0" smtClean="0">
                <a:solidFill>
                  <a:srgbClr val="FF0000"/>
                </a:solidFill>
              </a:rPr>
              <a:t>) will be ready for testing during FY14</a:t>
            </a:r>
            <a:endParaRPr lang="en-US" sz="2100" dirty="0" smtClean="0">
              <a:solidFill>
                <a:srgbClr val="C0D8ED"/>
              </a:solidFill>
            </a:endParaRPr>
          </a:p>
          <a:p>
            <a:r>
              <a:rPr lang="en-US" sz="38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Also progress on alternative cavity materials</a:t>
            </a:r>
            <a:endParaRPr lang="en-US" sz="3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29436" y="3524504"/>
            <a:ext cx="5095464" cy="2885948"/>
            <a:chOff x="3505200" y="1270000"/>
            <a:chExt cx="5473700" cy="3247950"/>
          </a:xfrm>
        </p:grpSpPr>
        <p:grpSp>
          <p:nvGrpSpPr>
            <p:cNvPr id="11" name="Group 10"/>
            <p:cNvGrpSpPr/>
            <p:nvPr/>
          </p:nvGrpSpPr>
          <p:grpSpPr>
            <a:xfrm>
              <a:off x="3505200" y="1270000"/>
              <a:ext cx="5473700" cy="3247950"/>
              <a:chOff x="3799142" y="3416300"/>
              <a:chExt cx="5344858" cy="309872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799142" y="3416300"/>
                <a:ext cx="5344858" cy="3098725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ASC_data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8475" y="3564515"/>
                <a:ext cx="4866391" cy="267351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 rot="10800000">
                <a:off x="3799143" y="3564515"/>
                <a:ext cx="369332" cy="276937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en-US" altLang="ja-JP" sz="1200" dirty="0" smtClean="0"/>
                  <a:t>Max. Stable Operating gradient (MV/m)</a:t>
                </a:r>
                <a:endParaRPr kumimoji="1" lang="ja-JP" altLang="en-US" sz="1200" dirty="0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369573" y="2913487"/>
              <a:ext cx="4112573" cy="72740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Preliminary</a:t>
              </a:r>
              <a:r>
                <a:rPr lang="en-US" sz="36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Data</a:t>
              </a:r>
              <a:endParaRPr lang="en-US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3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501" y="20639"/>
            <a:ext cx="8207099" cy="62706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Recent Progress </a:t>
            </a:r>
            <a:r>
              <a:rPr lang="en-US" sz="3600" dirty="0"/>
              <a:t>-</a:t>
            </a:r>
            <a:r>
              <a:rPr lang="en-US" sz="3600" dirty="0" smtClean="0"/>
              <a:t> High Pressure RF</a:t>
            </a:r>
            <a:endParaRPr lang="en-US" sz="3600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>
          <a:xfrm>
            <a:off x="0" y="647700"/>
            <a:ext cx="4483100" cy="24976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Gas-filled cavity</a:t>
            </a:r>
          </a:p>
          <a:p>
            <a:pPr lvl="1"/>
            <a:r>
              <a:rPr lang="en-US" dirty="0" smtClean="0"/>
              <a:t>Can moderate dark current and breakdown currents in magnetic fields</a:t>
            </a:r>
          </a:p>
          <a:p>
            <a:pPr lvl="1"/>
            <a:r>
              <a:rPr lang="en-US" dirty="0" smtClean="0"/>
              <a:t>Can contribute to cooling</a:t>
            </a:r>
          </a:p>
          <a:p>
            <a:pPr lvl="1"/>
            <a:r>
              <a:rPr lang="en-US" dirty="0" smtClean="0"/>
              <a:t>Is loaded, however, by beam-induced plasma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2"/>
          </p:nvPr>
        </p:nvSpPr>
        <p:spPr>
          <a:xfrm>
            <a:off x="4364604" y="647700"/>
            <a:ext cx="4779396" cy="52387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Electronegative Species</a:t>
            </a:r>
          </a:p>
          <a:p>
            <a:pPr lvl="1"/>
            <a:r>
              <a:rPr lang="en-US" dirty="0" smtClean="0"/>
              <a:t>Dope primary gas</a:t>
            </a:r>
          </a:p>
          <a:p>
            <a:pPr lvl="1"/>
            <a:r>
              <a:rPr lang="en-US" dirty="0" smtClean="0"/>
              <a:t>Moderates the loading effects of beam-induced plasma by scavenging the relatively mobile electrons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31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2701" y="3079036"/>
            <a:ext cx="4483100" cy="2947113"/>
            <a:chOff x="3" y="4411125"/>
            <a:chExt cx="3665614" cy="2336799"/>
          </a:xfrm>
        </p:grpSpPr>
        <p:sp>
          <p:nvSpPr>
            <p:cNvPr id="8" name="Date Placeholder 2"/>
            <p:cNvSpPr txBox="1">
              <a:spLocks/>
            </p:cNvSpPr>
            <p:nvPr/>
          </p:nvSpPr>
          <p:spPr>
            <a:xfrm>
              <a:off x="457200" y="6356347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mtClean="0"/>
                <a:t>5/22/12</a:t>
              </a:r>
              <a:endParaRPr lang="en-US"/>
            </a:p>
          </p:txBody>
        </p:sp>
        <p:pic>
          <p:nvPicPr>
            <p:cNvPr id="9" name="Picture 8" descr="TUYA01_fig5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6" y="4411125"/>
              <a:ext cx="3657601" cy="233679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1642534" y="5689594"/>
              <a:ext cx="393192" cy="2116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6997" y="5809725"/>
              <a:ext cx="1031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Beam 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" y="6396728"/>
              <a:ext cx="1442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</a:t>
              </a:r>
              <a:r>
                <a:rPr lang="en-US" sz="1600" i="1" dirty="0" smtClean="0">
                  <a:latin typeface="Times"/>
                  <a:cs typeface="Times"/>
                </a:rPr>
                <a:t> 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3022" y="3040475"/>
            <a:ext cx="4417191" cy="3052662"/>
            <a:chOff x="4613022" y="3950086"/>
            <a:chExt cx="4369438" cy="2865467"/>
          </a:xfrm>
        </p:grpSpPr>
        <p:sp>
          <p:nvSpPr>
            <p:cNvPr id="14" name="Slide Number Placeholder 4"/>
            <p:cNvSpPr txBox="1">
              <a:spLocks/>
            </p:cNvSpPr>
            <p:nvPr/>
          </p:nvSpPr>
          <p:spPr>
            <a:xfrm>
              <a:off x="6553200" y="6356350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E7C9831-9F74-9F40-B9DD-F6C983AE2633}" type="slidenum">
                <a:rPr lang="en-US" smtClean="0"/>
                <a:pPr/>
                <a:t>31</a:t>
              </a:fld>
              <a:endParaRPr lang="en-US"/>
            </a:p>
          </p:txBody>
        </p:sp>
        <p:pic>
          <p:nvPicPr>
            <p:cNvPr id="15" name="Picture 14" descr="withB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022" y="3986284"/>
              <a:ext cx="4369438" cy="277977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6" name="TextBox 15"/>
            <p:cNvSpPr txBox="1"/>
            <p:nvPr/>
          </p:nvSpPr>
          <p:spPr>
            <a:xfrm>
              <a:off x="7839963" y="4517410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Pure GH2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97631" y="3950086"/>
              <a:ext cx="2295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1% Dry Air (0.2 % O2) in GH2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32326" y="4811759"/>
              <a:ext cx="1041336" cy="895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B800"/>
                  </a:solidFill>
                </a:rPr>
                <a:t>1% Dry Air 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(0.2 % O2)</a:t>
              </a:r>
            </a:p>
            <a:p>
              <a:r>
                <a:rPr lang="en-US" sz="1400" dirty="0" smtClean="0">
                  <a:solidFill>
                    <a:srgbClr val="00B800"/>
                  </a:solidFill>
                </a:rPr>
                <a:t>in GH2 at </a:t>
              </a:r>
              <a:br>
                <a:rPr lang="en-US" sz="1400" dirty="0" smtClean="0">
                  <a:solidFill>
                    <a:srgbClr val="00B800"/>
                  </a:solidFill>
                </a:rPr>
              </a:br>
              <a:r>
                <a:rPr lang="en-US" sz="1400" dirty="0" smtClean="0">
                  <a:solidFill>
                    <a:srgbClr val="00B800"/>
                  </a:solidFill>
                </a:rPr>
                <a:t>B = 3 T</a:t>
              </a:r>
              <a:endParaRPr lang="en-US" sz="1400" dirty="0">
                <a:solidFill>
                  <a:srgbClr val="00B8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1604" y="6476999"/>
              <a:ext cx="1425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"/>
                  <a:cs typeface="Times"/>
                </a:rPr>
                <a:t>E</a:t>
              </a:r>
              <a:r>
                <a:rPr lang="en-US" sz="1600" i="1" baseline="-25000" dirty="0" smtClean="0">
                  <a:latin typeface="Times"/>
                  <a:cs typeface="Times"/>
                </a:rPr>
                <a:t>0 </a:t>
              </a:r>
              <a:r>
                <a:rPr lang="en-US" sz="1600" i="1" dirty="0" smtClean="0">
                  <a:latin typeface="Times"/>
                  <a:cs typeface="Times"/>
                </a:rPr>
                <a:t>= 25 MV/</a:t>
              </a:r>
              <a:r>
                <a:rPr lang="en-US" sz="1600" i="1" dirty="0" err="1" smtClean="0">
                  <a:latin typeface="Times"/>
                  <a:cs typeface="Times"/>
                </a:rPr>
                <a:t>m</a:t>
              </a:r>
              <a:endParaRPr lang="en-US" sz="1600" i="1" dirty="0">
                <a:latin typeface="Times"/>
                <a:cs typeface="Times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>
              <a:off x="5287970" y="6117507"/>
              <a:ext cx="779219" cy="1"/>
            </a:xfrm>
            <a:prstGeom prst="straightConnector1">
              <a:avLst/>
            </a:prstGeom>
            <a:ln w="57150" cmpd="sng"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4489472" y="4637002"/>
              <a:ext cx="2238068" cy="1024320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4120117" y="5011208"/>
              <a:ext cx="2157449" cy="178253"/>
            </a:xfrm>
            <a:prstGeom prst="line">
              <a:avLst/>
            </a:pr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145790" y="5677674"/>
              <a:ext cx="1757057" cy="606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~50× change in </a:t>
              </a:r>
            </a:p>
            <a:p>
              <a:pPr algn="ctr"/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RF dissipation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5100" y="6032500"/>
            <a:ext cx="91065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Results extrapolate well to NF operation and a range</a:t>
            </a:r>
            <a:r>
              <a:rPr lang="en-US" dirty="0">
                <a:solidFill>
                  <a:srgbClr val="FF0000"/>
                </a:solidFill>
              </a:rPr>
              <a:t> of MC beam parameters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94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20638"/>
            <a:ext cx="8064500" cy="6223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 of MAP Magnet Pull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125422"/>
              </p:ext>
            </p:extLst>
          </p:nvPr>
        </p:nvGraphicFramePr>
        <p:xfrm>
          <a:off x="-355600" y="642939"/>
          <a:ext cx="9474200" cy="631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 rot="16200000">
            <a:off x="6413500" y="3416300"/>
            <a:ext cx="4749800" cy="457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Feasibility R&amp;D through End of Decade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59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Cooling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500"/>
            <a:ext cx="8851900" cy="5003800"/>
          </a:xfrm>
        </p:spPr>
        <p:txBody>
          <a:bodyPr>
            <a:normAutofit/>
          </a:bodyPr>
          <a:lstStyle/>
          <a:p>
            <a:r>
              <a:rPr lang="en-US" dirty="0" smtClean="0"/>
              <a:t>Final Cooling</a:t>
            </a:r>
          </a:p>
          <a:p>
            <a:pPr lvl="1"/>
            <a:r>
              <a:rPr lang="en-US" dirty="0" smtClean="0"/>
              <a:t>Requires &gt; 30T Class Solenoids</a:t>
            </a:r>
          </a:p>
          <a:p>
            <a:pPr lvl="1"/>
            <a:r>
              <a:rPr lang="en-US" dirty="0" smtClean="0"/>
              <a:t>Demonstration program </a:t>
            </a:r>
            <a:br>
              <a:rPr lang="en-US" dirty="0" smtClean="0"/>
            </a:br>
            <a:r>
              <a:rPr lang="en-US" dirty="0" smtClean="0"/>
              <a:t>exploring critical magnet issues </a:t>
            </a:r>
            <a:br>
              <a:rPr lang="en-US" dirty="0" smtClean="0"/>
            </a:br>
            <a:r>
              <a:rPr lang="en-US" dirty="0" smtClean="0"/>
              <a:t>(R. Gupta at BNL)</a:t>
            </a:r>
          </a:p>
          <a:p>
            <a:pPr lvl="2"/>
            <a:r>
              <a:rPr lang="en-US" dirty="0" smtClean="0"/>
              <a:t>High J</a:t>
            </a:r>
            <a:r>
              <a:rPr lang="en-US" baseline="-25000" dirty="0" smtClean="0"/>
              <a:t>E</a:t>
            </a:r>
            <a:endParaRPr lang="en-US" dirty="0" smtClean="0"/>
          </a:p>
          <a:p>
            <a:pPr lvl="2"/>
            <a:r>
              <a:rPr lang="en-US" dirty="0" smtClean="0"/>
              <a:t>Quench Protection</a:t>
            </a:r>
          </a:p>
          <a:p>
            <a:pPr lvl="2"/>
            <a:r>
              <a:rPr lang="en-US" dirty="0" smtClean="0"/>
              <a:t>Stress</a:t>
            </a:r>
          </a:p>
          <a:p>
            <a:pPr lvl="2"/>
            <a:r>
              <a:rPr lang="en-US" dirty="0" smtClean="0"/>
              <a:t>Piece Length Constraints</a:t>
            </a:r>
          </a:p>
          <a:p>
            <a:r>
              <a:rPr lang="en-US" dirty="0" smtClean="0"/>
              <a:t>Anticipate a Final Cooling </a:t>
            </a:r>
            <a:br>
              <a:rPr lang="en-US" dirty="0" smtClean="0"/>
            </a:br>
            <a:r>
              <a:rPr lang="en-US" dirty="0" smtClean="0"/>
              <a:t>concept review in 2016</a:t>
            </a:r>
          </a:p>
          <a:p>
            <a:pPr lvl="2"/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63944" y="3314113"/>
            <a:ext cx="40784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HTS (1&amp;2, funded) and LTS (3, not funded)</a:t>
            </a:r>
            <a:endParaRPr lang="en-US" sz="1500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589" y="1041400"/>
            <a:ext cx="3066811" cy="227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5" t="18071" r="7537" b="20079"/>
          <a:stretch>
            <a:fillRect/>
          </a:stretch>
        </p:blipFill>
        <p:spPr bwMode="auto">
          <a:xfrm>
            <a:off x="5029930" y="3750704"/>
            <a:ext cx="4114070" cy="21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791665" y="5957361"/>
            <a:ext cx="3250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HTS solenoids – built and individually tested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93200" cy="7366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Magnets for the Acceleration Chain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8800"/>
            <a:ext cx="9042400" cy="5003800"/>
          </a:xfrm>
        </p:spPr>
        <p:txBody>
          <a:bodyPr>
            <a:normAutofit/>
          </a:bodyPr>
          <a:lstStyle/>
          <a:p>
            <a:r>
              <a:rPr lang="en-GB" sz="3000" dirty="0" err="1"/>
              <a:t>Muons</a:t>
            </a:r>
            <a:r>
              <a:rPr lang="en-GB" sz="3000" dirty="0"/>
              <a:t> require an ultrafast accelerator chain</a:t>
            </a:r>
          </a:p>
          <a:p>
            <a:pPr marL="0" indent="0">
              <a:buNone/>
              <a:tabLst>
                <a:tab pos="338098" algn="l"/>
              </a:tabLst>
            </a:pPr>
            <a:r>
              <a:rPr lang="en-GB" sz="3000" dirty="0">
                <a:latin typeface="Wingdings 3" charset="2"/>
                <a:cs typeface="Wingdings 3" charset="2"/>
              </a:rPr>
              <a:t>	a</a:t>
            </a:r>
            <a:r>
              <a:rPr lang="en-GB" sz="3000" dirty="0">
                <a:cs typeface="Wingdings 3" charset="2"/>
              </a:rPr>
              <a:t> </a:t>
            </a:r>
            <a:r>
              <a:rPr lang="en-GB" sz="3000" i="1" dirty="0">
                <a:cs typeface="Wingdings 3" charset="2"/>
              </a:rPr>
              <a:t>Beyond the capability of </a:t>
            </a:r>
            <a:r>
              <a:rPr lang="en-GB" sz="3000" i="1" dirty="0" smtClean="0">
                <a:cs typeface="Wingdings 3" charset="2"/>
              </a:rPr>
              <a:t/>
            </a:r>
            <a:br>
              <a:rPr lang="en-GB" sz="3000" i="1" dirty="0" smtClean="0">
                <a:cs typeface="Wingdings 3" charset="2"/>
              </a:rPr>
            </a:br>
            <a:r>
              <a:rPr lang="en-GB" sz="3000" i="1" dirty="0" smtClean="0">
                <a:cs typeface="Wingdings 3" charset="2"/>
              </a:rPr>
              <a:t>		   most machines</a:t>
            </a:r>
            <a:endParaRPr lang="en-GB" sz="1400" dirty="0"/>
          </a:p>
          <a:p>
            <a:pPr marL="3835400" lvl="2" indent="0">
              <a:buNone/>
            </a:pPr>
            <a:r>
              <a:rPr lang="en-GB" sz="2000" dirty="0" smtClean="0"/>
              <a:t>For 100’s of GeV to </a:t>
            </a:r>
            <a:br>
              <a:rPr lang="en-GB" sz="2000" dirty="0" smtClean="0"/>
            </a:br>
            <a:r>
              <a:rPr lang="en-GB" sz="2000" dirty="0" smtClean="0"/>
              <a:t>the TeV-scale, </a:t>
            </a:r>
            <a:r>
              <a:rPr lang="en-GB" dirty="0"/>
              <a:t>Rapid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Cycling Synchrotrons </a:t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/>
              <a:t>RCS</a:t>
            </a:r>
            <a:r>
              <a:rPr lang="en-GB" dirty="0" smtClean="0"/>
              <a:t>) offer the most </a:t>
            </a:r>
            <a:br>
              <a:rPr lang="en-GB" dirty="0" smtClean="0"/>
            </a:br>
            <a:r>
              <a:rPr lang="en-GB" dirty="0" smtClean="0"/>
              <a:t>efficient scheme</a:t>
            </a:r>
            <a:endParaRPr lang="en-GB" dirty="0"/>
          </a:p>
          <a:p>
            <a:pPr marL="342900" lvl="1" indent="-342900">
              <a:buFont typeface="Arial"/>
              <a:buChar char="•"/>
            </a:pPr>
            <a:endParaRPr lang="en-GB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2" name="Picture 11" descr="Figure 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551" y="3708400"/>
            <a:ext cx="4332449" cy="2133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11551" y="5756414"/>
            <a:ext cx="4332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2000" dirty="0" smtClean="0">
                <a:solidFill>
                  <a:schemeClr val="bg1"/>
                </a:solidFill>
              </a:rPr>
              <a:t>RCS requires ~2 T p-p magnets </a:t>
            </a:r>
          </a:p>
          <a:p>
            <a:pPr marL="0" lvl="1"/>
            <a:r>
              <a:rPr lang="en-GB" sz="2000" dirty="0" smtClean="0">
                <a:solidFill>
                  <a:schemeClr val="bg1"/>
                </a:solidFill>
              </a:rPr>
              <a:t>at f = 400 Hz (BNL, U Miss &amp; FNAL)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2372962"/>
            <a:ext cx="3727754" cy="4064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875" y="1071212"/>
            <a:ext cx="2583925" cy="260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95708" y="2984500"/>
            <a:ext cx="104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NC Coil</a:t>
            </a:r>
            <a:br>
              <a:rPr lang="en-US" dirty="0" smtClean="0"/>
            </a:br>
            <a:r>
              <a:rPr lang="en-US" dirty="0" smtClean="0"/>
              <a:t>Concept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725549" y="3950732"/>
            <a:ext cx="10246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HTS Test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Magnet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1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09538"/>
            <a:ext cx="80645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Collider Ring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0800" y="774700"/>
            <a:ext cx="5791200" cy="561507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Magnet </a:t>
            </a:r>
            <a:r>
              <a:rPr lang="en-US" dirty="0"/>
              <a:t>design R&amp;D for collider ring and IR </a:t>
            </a:r>
            <a:r>
              <a:rPr lang="en-US" dirty="0" smtClean="0"/>
              <a:t>magnets </a:t>
            </a:r>
            <a:r>
              <a:rPr lang="en-US" dirty="0"/>
              <a:t>that have to deal with the expected high level of energy deposition from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decay </a:t>
            </a:r>
            <a:r>
              <a:rPr lang="en-US" dirty="0" smtClean="0"/>
              <a:t>electrons</a:t>
            </a:r>
          </a:p>
          <a:p>
            <a:r>
              <a:rPr lang="en-US" dirty="0"/>
              <a:t>Pursuing design concepts that allow for suitable </a:t>
            </a:r>
            <a:r>
              <a:rPr lang="en-US" dirty="0" smtClean="0"/>
              <a:t>shielding</a:t>
            </a:r>
          </a:p>
          <a:p>
            <a:r>
              <a:rPr lang="en-US" dirty="0" smtClean="0"/>
              <a:t>As with the LHC, pushing the field limits for magnets can impact the energy reach.  </a:t>
            </a:r>
            <a:r>
              <a:rPr lang="en-US" i="1" dirty="0" smtClean="0">
                <a:solidFill>
                  <a:srgbClr val="FFFF00"/>
                </a:solidFill>
              </a:rPr>
              <a:t>For the MC, this also directly impacts the luminosity performance!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dirty="0" smtClean="0"/>
              <a:t>Requires high field quality designs and hence the necessary cable development.  Substantial progress in Bi2212 over the past year.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795" y="1282700"/>
            <a:ext cx="3412010" cy="3263900"/>
          </a:xfrm>
          <a:prstGeom prst="rect">
            <a:avLst/>
          </a:prstGeom>
        </p:spPr>
      </p:pic>
      <p:pic>
        <p:nvPicPr>
          <p:cNvPr id="8" name="Picture 2" descr="C:\Users\tshen\Desktop\120817-10 bar-cable spir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00" y="4664075"/>
            <a:ext cx="2514600" cy="17731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048500" y="4664075"/>
            <a:ext cx="2164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 T Class Bi2212 Cable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710795" y="981075"/>
            <a:ext cx="3252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Higgs Factory IR Magnet Designs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7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MAP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050926"/>
            <a:ext cx="8921750" cy="559117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Participants in FY14</a:t>
            </a:r>
          </a:p>
          <a:p>
            <a:pPr lvl="1"/>
            <a:r>
              <a:rPr lang="en-US" dirty="0" smtClean="0"/>
              <a:t>People:</a:t>
            </a:r>
          </a:p>
          <a:p>
            <a:pPr marL="228600" lvl="1" indent="0">
              <a:buNone/>
            </a:pPr>
            <a:r>
              <a:rPr lang="en-US" dirty="0" smtClean="0"/>
              <a:t>	~150 </a:t>
            </a:r>
            <a:r>
              <a:rPr lang="en-US" dirty="0"/>
              <a:t>individuals</a:t>
            </a:r>
          </a:p>
          <a:p>
            <a:pPr marL="228600" lvl="1" indent="0">
              <a:buNone/>
            </a:pPr>
            <a:r>
              <a:rPr lang="en-US" dirty="0" smtClean="0"/>
              <a:t>	~50 FTEs</a:t>
            </a:r>
          </a:p>
          <a:p>
            <a:pPr lvl="1"/>
            <a:r>
              <a:rPr lang="en-US" dirty="0" smtClean="0"/>
              <a:t>International Efforts:</a:t>
            </a:r>
          </a:p>
          <a:p>
            <a:pPr lvl="2"/>
            <a:r>
              <a:rPr lang="en-US" dirty="0" smtClean="0"/>
              <a:t>International Design Study for a Neutrino Factory (IDS-NF)</a:t>
            </a:r>
          </a:p>
          <a:p>
            <a:pPr lvl="2"/>
            <a:r>
              <a:rPr lang="en-US" dirty="0" smtClean="0"/>
              <a:t>Muon Ionization Cooling Experiment (MICE at RAL)</a:t>
            </a:r>
          </a:p>
          <a:p>
            <a:pPr lvl="1"/>
            <a:r>
              <a:rPr lang="en-US" dirty="0" smtClean="0"/>
              <a:t>Participating Institutions (21)</a:t>
            </a:r>
          </a:p>
          <a:p>
            <a:pPr marL="457200" lvl="2" indent="0">
              <a:buNone/>
            </a:pPr>
            <a:r>
              <a:rPr lang="en-US" dirty="0" smtClean="0"/>
              <a:t>FNAL (host), ANL, BNL, Cornell, CMU, Chicago, ICL, IIT, JLAB, LBNL, </a:t>
            </a:r>
          </a:p>
          <a:p>
            <a:pPr marL="457200" lvl="2" indent="0">
              <a:buNone/>
            </a:pPr>
            <a:r>
              <a:rPr lang="en-US" dirty="0" smtClean="0"/>
              <a:t>Mississippi, Muons </a:t>
            </a:r>
            <a:r>
              <a:rPr lang="en-US" dirty="0" err="1" smtClean="0"/>
              <a:t>Inc</a:t>
            </a:r>
            <a:r>
              <a:rPr lang="en-US" dirty="0" smtClean="0"/>
              <a:t>, ORNL, PBL, Princeton, SLAC, SUNY-SB, UC-Berkeley, UCLA, UC-Riverside, VT</a:t>
            </a:r>
          </a:p>
          <a:p>
            <a:r>
              <a:rPr lang="en-US" dirty="0" smtClean="0"/>
              <a:t>MAP supports a broad accelerator R&amp;D effort</a:t>
            </a:r>
            <a:br>
              <a:rPr lang="en-US" dirty="0" smtClean="0"/>
            </a:b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</a:t>
            </a:r>
            <a:r>
              <a:rPr lang="en-US" dirty="0" smtClean="0"/>
              <a:t>Many opportunities exist for expanded collaboration</a:t>
            </a:r>
          </a:p>
          <a:p>
            <a:pPr marL="228600" lvl="1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2286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6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050924"/>
            <a:ext cx="6929168" cy="540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MC:  Luminosity Production Metric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IHEP Meeting on Common Interests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08800" y="2324100"/>
            <a:ext cx="2234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Luminosity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Metric: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det</a:t>
            </a:r>
            <a:r>
              <a:rPr lang="en-US" sz="2400" dirty="0" smtClean="0">
                <a:solidFill>
                  <a:schemeClr val="bg1"/>
                </a:solidFill>
              </a:rPr>
              <a:t> × </a:t>
            </a:r>
            <a:r>
              <a:rPr lang="en-US" sz="2400" dirty="0" err="1" smtClean="0">
                <a:solidFill>
                  <a:schemeClr val="bg1"/>
                </a:solidFill>
              </a:rPr>
              <a:t>L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avg</a:t>
            </a:r>
            <a:r>
              <a:rPr lang="en-US" sz="2400" dirty="0" smtClean="0">
                <a:solidFill>
                  <a:schemeClr val="bg1"/>
                </a:solidFill>
              </a:rPr>
              <a:t> / </a:t>
            </a:r>
            <a:r>
              <a:rPr lang="en-US" sz="2400" dirty="0" err="1" smtClean="0">
                <a:solidFill>
                  <a:schemeClr val="bg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tot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75100" y="1765300"/>
            <a:ext cx="1663700" cy="3302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25800" y="1485899"/>
            <a:ext cx="967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Muon</a:t>
            </a:r>
            <a:r>
              <a:rPr lang="en-US" dirty="0">
                <a:solidFill>
                  <a:srgbClr val="000090"/>
                </a:solidFill>
              </a:rPr>
              <a:t/>
            </a:r>
            <a:br>
              <a:rPr lang="en-US" dirty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Collider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8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17880" y="-349114"/>
            <a:ext cx="9136249" cy="7485063"/>
            <a:chOff x="0" y="-117259"/>
            <a:chExt cx="9136249" cy="6976847"/>
          </a:xfrm>
        </p:grpSpPr>
        <p:sp>
          <p:nvSpPr>
            <p:cNvPr id="6" name="Rectangle 5"/>
            <p:cNvSpPr/>
            <p:nvPr/>
          </p:nvSpPr>
          <p:spPr>
            <a:xfrm>
              <a:off x="0" y="1588"/>
              <a:ext cx="3073161" cy="6858000"/>
            </a:xfrm>
            <a:prstGeom prst="rect">
              <a:avLst/>
            </a:prstGeom>
            <a:solidFill>
              <a:srgbClr val="10101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63088" y="-1244"/>
              <a:ext cx="3073161" cy="6858000"/>
            </a:xfrm>
            <a:prstGeom prst="rect">
              <a:avLst/>
            </a:prstGeom>
            <a:solidFill>
              <a:srgbClr val="10101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162944" y="-117259"/>
              <a:ext cx="6947866" cy="6934200"/>
              <a:chOff x="2997997" y="199390"/>
              <a:chExt cx="5634049" cy="6233477"/>
            </a:xfrm>
          </p:grpSpPr>
          <p:pic>
            <p:nvPicPr>
              <p:cNvPr id="9" name="Picture 8" descr="Muon_collider_site_map_072409.pdf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349" t="4446" r="4314" b="6160"/>
              <a:stretch/>
            </p:blipFill>
            <p:spPr>
              <a:xfrm>
                <a:off x="3010869" y="199390"/>
                <a:ext cx="5621177" cy="623347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997997" y="304800"/>
                <a:ext cx="750602" cy="774700"/>
              </a:xfrm>
              <a:prstGeom prst="rect">
                <a:avLst/>
              </a:prstGeom>
              <a:solidFill>
                <a:srgbClr val="10101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Rounded Rectangle 10"/>
          <p:cNvSpPr/>
          <p:nvPr/>
        </p:nvSpPr>
        <p:spPr>
          <a:xfrm>
            <a:off x="4856136" y="76200"/>
            <a:ext cx="4248451" cy="1333500"/>
          </a:xfrm>
          <a:prstGeom prst="round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 Potential Muon Accelerator Complex at Fermilab:</a:t>
            </a:r>
            <a:br>
              <a:rPr lang="en-US" sz="2400" dirty="0" smtClean="0"/>
            </a:br>
            <a:r>
              <a:rPr lang="en-US" sz="1050" dirty="0" smtClean="0"/>
              <a:t> </a:t>
            </a:r>
            <a:endParaRPr lang="en-US" sz="2400" dirty="0">
              <a:ea typeface="Wingdings"/>
              <a:cs typeface="Wingdings"/>
              <a:sym typeface="Wingdings"/>
            </a:endParaRPr>
          </a:p>
          <a:p>
            <a:pPr algn="ctr"/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ea typeface="Wingdings"/>
                <a:cs typeface="Wingdings"/>
                <a:sym typeface="Wingdings"/>
              </a:rPr>
              <a:t> Multi-TeV Collider</a:t>
            </a:r>
          </a:p>
        </p:txBody>
      </p:sp>
      <p:grpSp>
        <p:nvGrpSpPr>
          <p:cNvPr id="128" name="Group 127"/>
          <p:cNvGrpSpPr/>
          <p:nvPr/>
        </p:nvGrpSpPr>
        <p:grpSpPr>
          <a:xfrm>
            <a:off x="2929896" y="3847784"/>
            <a:ext cx="2182429" cy="1740472"/>
            <a:chOff x="2929896" y="3847784"/>
            <a:chExt cx="2182429" cy="1740472"/>
          </a:xfrm>
        </p:grpSpPr>
        <p:sp>
          <p:nvSpPr>
            <p:cNvPr id="12" name="Rectangle 11"/>
            <p:cNvSpPr/>
            <p:nvPr/>
          </p:nvSpPr>
          <p:spPr>
            <a:xfrm>
              <a:off x="3615267" y="4897998"/>
              <a:ext cx="558799" cy="131731"/>
            </a:xfrm>
            <a:prstGeom prst="rect">
              <a:avLst/>
            </a:prstGeom>
            <a:solidFill>
              <a:srgbClr val="1C1C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rgbClr val="0EA736"/>
                  </a:solidFill>
                </a:rPr>
                <a:t>SC Linac</a:t>
              </a:r>
              <a:endParaRPr lang="en-US" sz="900" b="1" dirty="0">
                <a:solidFill>
                  <a:srgbClr val="0EA736"/>
                </a:solidFill>
              </a:endParaRPr>
            </a:p>
          </p:txBody>
        </p:sp>
        <p:sp>
          <p:nvSpPr>
            <p:cNvPr id="117" name="Oval 116"/>
            <p:cNvSpPr>
              <a:spLocks/>
            </p:cNvSpPr>
            <p:nvPr/>
          </p:nvSpPr>
          <p:spPr>
            <a:xfrm rot="17118312">
              <a:off x="3231188" y="3842352"/>
              <a:ext cx="1433260" cy="2035843"/>
            </a:xfrm>
            <a:prstGeom prst="ellipse">
              <a:avLst/>
            </a:prstGeom>
            <a:solidFill>
              <a:srgbClr val="1818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>
              <a:spLocks/>
            </p:cNvSpPr>
            <p:nvPr/>
          </p:nvSpPr>
          <p:spPr>
            <a:xfrm rot="14298785">
              <a:off x="3289088" y="3731679"/>
              <a:ext cx="433557" cy="1020261"/>
            </a:xfrm>
            <a:prstGeom prst="ellipse">
              <a:avLst/>
            </a:prstGeom>
            <a:solidFill>
              <a:srgbClr val="1818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/>
            </p:cNvSpPr>
            <p:nvPr/>
          </p:nvSpPr>
          <p:spPr>
            <a:xfrm rot="14298785">
              <a:off x="2832449" y="4962355"/>
              <a:ext cx="611958" cy="335043"/>
            </a:xfrm>
            <a:prstGeom prst="ellipse">
              <a:avLst/>
            </a:prstGeom>
            <a:solidFill>
              <a:srgbClr val="1818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/>
            </p:cNvSpPr>
            <p:nvPr/>
          </p:nvSpPr>
          <p:spPr>
            <a:xfrm rot="17653618">
              <a:off x="4429473" y="5034314"/>
              <a:ext cx="611958" cy="335043"/>
            </a:xfrm>
            <a:prstGeom prst="ellipse">
              <a:avLst/>
            </a:prstGeom>
            <a:solidFill>
              <a:srgbClr val="1818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>
              <a:spLocks/>
            </p:cNvSpPr>
            <p:nvPr/>
          </p:nvSpPr>
          <p:spPr>
            <a:xfrm rot="14298785">
              <a:off x="3051524" y="5114755"/>
              <a:ext cx="611958" cy="335043"/>
            </a:xfrm>
            <a:prstGeom prst="ellipse">
              <a:avLst/>
            </a:prstGeom>
            <a:solidFill>
              <a:srgbClr val="1818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Connector 122"/>
            <p:cNvCxnSpPr/>
            <p:nvPr/>
          </p:nvCxnSpPr>
          <p:spPr>
            <a:xfrm rot="60000" flipH="1">
              <a:off x="3333750" y="4029075"/>
              <a:ext cx="73025" cy="50800"/>
            </a:xfrm>
            <a:prstGeom prst="line">
              <a:avLst/>
            </a:prstGeom>
            <a:ln w="31750">
              <a:solidFill>
                <a:srgbClr val="E3101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9560000" flipH="1">
              <a:off x="4864099" y="5254626"/>
              <a:ext cx="73025" cy="50800"/>
            </a:xfrm>
            <a:prstGeom prst="line">
              <a:avLst/>
            </a:prstGeom>
            <a:ln w="31750">
              <a:solidFill>
                <a:srgbClr val="E3101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rapezoid 125"/>
            <p:cNvSpPr/>
            <p:nvPr/>
          </p:nvSpPr>
          <p:spPr>
            <a:xfrm rot="13653053">
              <a:off x="3273054" y="3838720"/>
              <a:ext cx="190742" cy="208869"/>
            </a:xfrm>
            <a:prstGeom prst="trapezoid">
              <a:avLst>
                <a:gd name="adj" fmla="val 13741"/>
              </a:avLst>
            </a:prstGeom>
            <a:solidFill>
              <a:srgbClr val="1C1C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rapezoid 126"/>
            <p:cNvSpPr/>
            <p:nvPr/>
          </p:nvSpPr>
          <p:spPr>
            <a:xfrm rot="12732965">
              <a:off x="4921583" y="5159521"/>
              <a:ext cx="190742" cy="208869"/>
            </a:xfrm>
            <a:prstGeom prst="trapezoid">
              <a:avLst>
                <a:gd name="adj" fmla="val 13741"/>
              </a:avLst>
            </a:prstGeom>
            <a:solidFill>
              <a:srgbClr val="1C1C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5921375" y="4387268"/>
            <a:ext cx="904577" cy="466794"/>
          </a:xfrm>
          <a:prstGeom prst="rect">
            <a:avLst/>
          </a:prstGeom>
          <a:solidFill>
            <a:srgbClr val="181818"/>
          </a:solidFill>
          <a:effectLst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A TeV-Scale</a:t>
            </a:r>
            <a:b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Accelerator</a:t>
            </a:r>
            <a:b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000" b="1" dirty="0" smtClean="0">
                <a:solidFill>
                  <a:schemeClr val="accent1">
                    <a:lumMod val="75000"/>
                  </a:schemeClr>
                </a:solidFill>
              </a:rPr>
              <a:t>System</a:t>
            </a:r>
            <a:endParaRPr lang="en-US" sz="1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9" name="Arc 138"/>
          <p:cNvSpPr/>
          <p:nvPr/>
        </p:nvSpPr>
        <p:spPr>
          <a:xfrm rot="7440961">
            <a:off x="2829779" y="5528606"/>
            <a:ext cx="231962" cy="424140"/>
          </a:xfrm>
          <a:prstGeom prst="arc">
            <a:avLst>
              <a:gd name="adj1" fmla="val 12837575"/>
              <a:gd name="adj2" fmla="val 2933211"/>
            </a:avLst>
          </a:prstGeom>
          <a:ln w="9525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/>
          <p:nvPr/>
        </p:nvSpPr>
        <p:spPr>
          <a:xfrm rot="18407197">
            <a:off x="3161490" y="5796684"/>
            <a:ext cx="220188" cy="402286"/>
          </a:xfrm>
          <a:prstGeom prst="arc">
            <a:avLst>
              <a:gd name="adj1" fmla="val 16355508"/>
              <a:gd name="adj2" fmla="val 20911458"/>
            </a:avLst>
          </a:prstGeom>
          <a:ln w="9525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Connector 148"/>
          <p:cNvCxnSpPr>
            <a:endCxn id="139" idx="2"/>
          </p:cNvCxnSpPr>
          <p:nvPr/>
        </p:nvCxnSpPr>
        <p:spPr>
          <a:xfrm>
            <a:off x="2489200" y="5238550"/>
            <a:ext cx="308241" cy="520593"/>
          </a:xfrm>
          <a:prstGeom prst="line">
            <a:avLst/>
          </a:prstGeom>
          <a:ln w="9525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6" name="Picture 145" descr="Layout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854" y="3881318"/>
            <a:ext cx="3422457" cy="22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5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7032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n</a:t>
            </a:r>
            <a:r>
              <a:rPr kumimoji="1" lang="en-US" altLang="ja-JP" dirty="0" err="1" smtClean="0">
                <a:latin typeface="+mn-lt"/>
                <a:cs typeface="Symbol" charset="2"/>
              </a:rPr>
              <a:t>STORM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pic>
        <p:nvPicPr>
          <p:cNvPr id="6" name="Content Placeholder 5" descr="Birds eye Looking North at Muon Ring with Near Detector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2"/>
          <a:stretch/>
        </p:blipFill>
        <p:spPr>
          <a:xfrm>
            <a:off x="9524" y="1015999"/>
            <a:ext cx="9134475" cy="3564673"/>
          </a:xfrm>
        </p:spPr>
      </p:pic>
      <p:sp>
        <p:nvSpPr>
          <p:cNvPr id="3" name="TextBox 2"/>
          <p:cNvSpPr txBox="1"/>
          <p:nvPr/>
        </p:nvSpPr>
        <p:spPr>
          <a:xfrm>
            <a:off x="1734748" y="1138971"/>
            <a:ext cx="5905867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 decay ring: P = 3.8 </a:t>
            </a:r>
            <a:r>
              <a:rPr kumimoji="1" lang="en-US" altLang="ja-JP" sz="2800" dirty="0" err="1" smtClean="0">
                <a:solidFill>
                  <a:srgbClr val="000090"/>
                </a:solidFill>
              </a:rPr>
              <a:t>GeV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/c ± 10%</a:t>
            </a:r>
            <a:endParaRPr kumimoji="1" lang="ja-JP" altLang="en-US" sz="280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75500" y="4057134"/>
            <a:ext cx="114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Near Hall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90989" y="4699000"/>
            <a:ext cx="5140310" cy="1676400"/>
            <a:chOff x="3990989" y="4699000"/>
            <a:chExt cx="5140310" cy="1676400"/>
          </a:xfrm>
        </p:grpSpPr>
        <p:pic>
          <p:nvPicPr>
            <p:cNvPr id="7" name="Content Placeholder 5" descr="FAR-D0_SECTION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0989" y="4699000"/>
              <a:ext cx="5140310" cy="1676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141168" y="5771634"/>
              <a:ext cx="1919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F</a:t>
              </a:r>
              <a:r>
                <a:rPr lang="en-US" dirty="0" smtClean="0">
                  <a:solidFill>
                    <a:srgbClr val="000090"/>
                  </a:solidFill>
                </a:rPr>
                <a:t>ar Hall @1.9km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400" y="3847713"/>
            <a:ext cx="4128297" cy="2709746"/>
            <a:chOff x="25400" y="3847713"/>
            <a:chExt cx="4128297" cy="2709746"/>
          </a:xfrm>
        </p:grpSpPr>
        <p:pic>
          <p:nvPicPr>
            <p:cNvPr id="8" name="Picture 7" descr="nuSTORM_graphic_2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00" y="3847713"/>
              <a:ext cx="4128297" cy="26716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67468" y="6188127"/>
              <a:ext cx="1467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F</a:t>
              </a:r>
              <a:r>
                <a:rPr lang="en-US" dirty="0" smtClean="0">
                  <a:solidFill>
                    <a:srgbClr val="000090"/>
                  </a:solidFill>
                </a:rPr>
                <a:t>ar Detector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8229600" y="3959612"/>
            <a:ext cx="914400" cy="193288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11168" y="3313281"/>
            <a:ext cx="83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To Far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Hall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Neutrino Factory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774700"/>
            <a:ext cx="4112040" cy="5092700"/>
          </a:xfrm>
        </p:spPr>
        <p:txBody>
          <a:bodyPr/>
          <a:lstStyle/>
          <a:p>
            <a:r>
              <a:rPr lang="en-US" dirty="0" smtClean="0"/>
              <a:t>IDS-NF:  the </a:t>
            </a:r>
            <a:r>
              <a:rPr lang="en-US" i="1" dirty="0" smtClean="0"/>
              <a:t>ideal</a:t>
            </a:r>
            <a:r>
              <a:rPr lang="en-US" dirty="0" smtClean="0"/>
              <a:t> NF</a:t>
            </a:r>
          </a:p>
          <a:p>
            <a:pPr lvl="1"/>
            <a:r>
              <a:rPr lang="en-US" dirty="0" smtClean="0"/>
              <a:t>Supported by MAP</a:t>
            </a:r>
          </a:p>
          <a:p>
            <a:r>
              <a:rPr lang="en-US" dirty="0" smtClean="0"/>
              <a:t>MASS working </a:t>
            </a:r>
            <a:r>
              <a:rPr lang="en-US" dirty="0" smtClean="0"/>
              <a:t>group: </a:t>
            </a:r>
            <a:r>
              <a:rPr lang="en-US" i="1" dirty="0" smtClean="0">
                <a:solidFill>
                  <a:srgbClr val="FFFF00"/>
                </a:solidFill>
                <a:cs typeface="Wingdings 3" charset="2"/>
              </a:rPr>
              <a:t> A staged approach -</a:t>
            </a:r>
            <a:endParaRPr lang="en-US" i="1" dirty="0">
              <a:solidFill>
                <a:srgbClr val="FFFF00"/>
              </a:solidFill>
              <a:cs typeface="Wingdings 3" charset="2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FFFF00"/>
                </a:solidFill>
                <a:cs typeface="Wingdings 3" charset="2"/>
              </a:rPr>
              <a:t>NuMAX</a:t>
            </a:r>
            <a:r>
              <a:rPr lang="en-US" i="1" dirty="0" smtClean="0">
                <a:solidFill>
                  <a:srgbClr val="FFFF00"/>
                </a:solidFill>
                <a:cs typeface="Wingdings 3" charset="2"/>
              </a:rPr>
              <a:t>@5 </a:t>
            </a:r>
            <a:r>
              <a:rPr lang="en-US" i="1" dirty="0" err="1" smtClean="0">
                <a:solidFill>
                  <a:srgbClr val="FFFF00"/>
                </a:solidFill>
                <a:cs typeface="Wingdings 3" charset="2"/>
              </a:rPr>
              <a:t>GeV</a:t>
            </a:r>
            <a:r>
              <a:rPr lang="en-US" i="1" dirty="0" err="1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i="1" dirty="0" err="1" smtClean="0">
                <a:solidFill>
                  <a:srgbClr val="FFFF00"/>
                </a:solidFill>
                <a:cs typeface="Wingdings 3" charset="2"/>
              </a:rPr>
              <a:t>SURF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June 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040" y="1141640"/>
            <a:ext cx="4974810" cy="11526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2" name="Picture 1" descr="131112-IDS-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39" y="3228340"/>
            <a:ext cx="3966001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pic>
        <p:nvPicPr>
          <p:cNvPr id="3" name="Picture 2" descr="MIN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940" y="2547620"/>
            <a:ext cx="50419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3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7813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Physics Case for a Muon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837566"/>
            <a:ext cx="8921750" cy="55225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Superb Energy Resolution</a:t>
            </a:r>
          </a:p>
          <a:p>
            <a:pPr lvl="1"/>
            <a:r>
              <a:rPr lang="en-US" dirty="0" smtClean="0"/>
              <a:t>SM Thresholds and Higgs Factory operation</a:t>
            </a:r>
          </a:p>
          <a:p>
            <a:r>
              <a:rPr lang="en-US" dirty="0" smtClean="0"/>
              <a:t>At multi-TeV</a:t>
            </a:r>
          </a:p>
          <a:p>
            <a:pPr lvl="1"/>
            <a:r>
              <a:rPr lang="en-US" dirty="0" smtClean="0"/>
              <a:t>Compact &amp; energy efficient machine</a:t>
            </a:r>
          </a:p>
          <a:p>
            <a:pPr lvl="1"/>
            <a:r>
              <a:rPr lang="en-US" dirty="0" smtClean="0"/>
              <a:t>Luminosity &gt; 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lvl="1"/>
            <a:r>
              <a:rPr lang="en-US" dirty="0" smtClean="0"/>
              <a:t>Option for 2 detectors in the ring</a:t>
            </a:r>
            <a:endParaRPr lang="en-US" dirty="0"/>
          </a:p>
          <a:p>
            <a:pPr marL="228600" lvl="1">
              <a:buFont typeface="Arial"/>
              <a:buChar char="•"/>
            </a:pPr>
            <a:r>
              <a:rPr lang="en-US" dirty="0" smtClean="0"/>
              <a:t>For √s &gt; 1 TeV:  </a:t>
            </a:r>
            <a:r>
              <a:rPr lang="en-US" dirty="0"/>
              <a:t>F</a:t>
            </a:r>
            <a:r>
              <a:rPr lang="en-US" dirty="0" smtClean="0"/>
              <a:t>usion processes dominate </a:t>
            </a:r>
            <a:br>
              <a:rPr lang="en-US" dirty="0" smtClean="0"/>
            </a:b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an Electroweak</a:t>
            </a:r>
            <a:r>
              <a:rPr lang="en-US" dirty="0" smtClean="0"/>
              <a:t> Boson Collider</a:t>
            </a:r>
            <a:br>
              <a:rPr lang="en-US" dirty="0" smtClean="0"/>
            </a:br>
            <a:r>
              <a:rPr lang="en-US" dirty="0">
                <a:latin typeface="Wingdings 3" charset="2"/>
                <a:cs typeface="Wingdings 3" charset="2"/>
              </a:rPr>
              <a:t>a</a:t>
            </a:r>
            <a:r>
              <a:rPr lang="en-US" dirty="0">
                <a:cs typeface="Wingdings 3" charset="2"/>
              </a:rPr>
              <a:t> </a:t>
            </a:r>
            <a:r>
              <a:rPr lang="en-US" dirty="0" smtClean="0">
                <a:cs typeface="Wingdings 3" charset="2"/>
              </a:rPr>
              <a:t>a discovery machine complementary to a </a:t>
            </a:r>
            <a:br>
              <a:rPr lang="en-US" dirty="0" smtClean="0">
                <a:cs typeface="Wingdings 3" charset="2"/>
              </a:rPr>
            </a:br>
            <a:r>
              <a:rPr lang="en-US" dirty="0" smtClean="0">
                <a:cs typeface="Wingdings 3" charset="2"/>
              </a:rPr>
              <a:t>    </a:t>
            </a:r>
            <a:r>
              <a:rPr lang="en-US" dirty="0" err="1" smtClean="0">
                <a:cs typeface="Wingdings 3" charset="2"/>
              </a:rPr>
              <a:t>pp</a:t>
            </a:r>
            <a:r>
              <a:rPr lang="en-US" dirty="0" smtClean="0">
                <a:cs typeface="Wingdings 3" charset="2"/>
              </a:rPr>
              <a:t> collider with E</a:t>
            </a:r>
            <a:r>
              <a:rPr lang="en-US" baseline="-25000" dirty="0" smtClean="0">
                <a:cs typeface="Wingdings 3" charset="2"/>
              </a:rPr>
              <a:t>pp</a:t>
            </a:r>
            <a:r>
              <a:rPr lang="en-US" dirty="0" smtClean="0">
                <a:cs typeface="Wingdings 3" charset="2"/>
              </a:rPr>
              <a:t>≈7E</a:t>
            </a:r>
            <a:r>
              <a:rPr lang="en-US" baseline="-25000" dirty="0" smtClean="0">
                <a:cs typeface="Wingdings 3" charset="2"/>
              </a:rPr>
              <a:t>MC</a:t>
            </a:r>
            <a:endParaRPr lang="en-US" dirty="0" smtClean="0"/>
          </a:p>
          <a:p>
            <a:r>
              <a:rPr lang="en-US" sz="2400" dirty="0" smtClean="0"/>
              <a:t>At &gt;5TeV </a:t>
            </a:r>
            <a:r>
              <a:rPr lang="en-US" sz="2400" dirty="0" err="1" smtClean="0"/>
              <a:t>CoM</a:t>
            </a:r>
            <a:r>
              <a:rPr lang="en-US" sz="2400" dirty="0" smtClean="0"/>
              <a:t>, could provide Higgs </a:t>
            </a:r>
            <a:br>
              <a:rPr lang="en-US" sz="2400" dirty="0" smtClean="0"/>
            </a:br>
            <a:r>
              <a:rPr lang="en-US" sz="2400" dirty="0" smtClean="0"/>
              <a:t>self-coupling resolutions of &lt;10%</a:t>
            </a:r>
          </a:p>
          <a:p>
            <a:r>
              <a:rPr lang="en-US" sz="2400" dirty="0" smtClean="0"/>
              <a:t>What if upcoming runs with the LHC shows </a:t>
            </a:r>
            <a:br>
              <a:rPr lang="en-US" sz="2400" dirty="0" smtClean="0"/>
            </a:br>
            <a:r>
              <a:rPr lang="en-US" sz="2400" dirty="0" smtClean="0"/>
              <a:t>evidence for </a:t>
            </a:r>
            <a:r>
              <a:rPr lang="en-US" sz="2400" dirty="0"/>
              <a:t>a multi-TeV particle </a:t>
            </a:r>
            <a:r>
              <a:rPr lang="en-US" sz="2400" dirty="0" smtClean="0"/>
              <a:t>spectrum?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6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736080" y="4260214"/>
            <a:ext cx="2193925" cy="1856105"/>
            <a:chOff x="6634480" y="4277360"/>
            <a:chExt cx="2296160" cy="2011680"/>
          </a:xfrm>
        </p:grpSpPr>
        <p:sp>
          <p:nvSpPr>
            <p:cNvPr id="14" name="Rectangle 13"/>
            <p:cNvSpPr/>
            <p:nvPr/>
          </p:nvSpPr>
          <p:spPr>
            <a:xfrm>
              <a:off x="6634480" y="4277360"/>
              <a:ext cx="2296160" cy="20116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6709093" y="4432935"/>
              <a:ext cx="2132012" cy="1739900"/>
              <a:chOff x="0" y="0"/>
              <a:chExt cx="1343" cy="1096"/>
            </a:xfrm>
          </p:grpSpPr>
          <p:grpSp>
            <p:nvGrpSpPr>
              <p:cNvPr id="8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1343" cy="1096"/>
                <a:chOff x="0" y="0"/>
                <a:chExt cx="1343" cy="1096"/>
              </a:xfrm>
            </p:grpSpPr>
            <p:pic>
              <p:nvPicPr>
                <p:cNvPr id="10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343" cy="10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" y="0"/>
                  <a:ext cx="1260" cy="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" y="891"/>
                  <a:ext cx="1268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1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6" y="448"/>
                  <a:ext cx="149" cy="1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" name="Picture 1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" y="330"/>
                <a:ext cx="209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6749289" y="878206"/>
            <a:ext cx="1938260" cy="3352768"/>
            <a:chOff x="6993129" y="1050926"/>
            <a:chExt cx="1938260" cy="335276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103" b="3044"/>
            <a:stretch/>
          </p:blipFill>
          <p:spPr bwMode="auto">
            <a:xfrm>
              <a:off x="6993129" y="2708028"/>
              <a:ext cx="1938259" cy="1695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125" t="9550" b="10090"/>
            <a:stretch/>
          </p:blipFill>
          <p:spPr bwMode="auto">
            <a:xfrm>
              <a:off x="6993129" y="1050926"/>
              <a:ext cx="1930638" cy="1658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993129" y="1050926"/>
              <a:ext cx="1938260" cy="3352768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690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772" y="228600"/>
            <a:ext cx="8915399" cy="624174"/>
          </a:xfrm>
        </p:spPr>
        <p:txBody>
          <a:bodyPr/>
          <a:lstStyle/>
          <a:p>
            <a:pPr algn="ctr"/>
            <a:r>
              <a:rPr lang="en-US" sz="2800" i="1" dirty="0" err="1" smtClean="0"/>
              <a:t>Muon</a:t>
            </a:r>
            <a:r>
              <a:rPr lang="en-US" sz="2800" i="1" dirty="0" smtClean="0"/>
              <a:t> Colliders extending high energy frontier</a:t>
            </a:r>
            <a:br>
              <a:rPr lang="en-US" sz="2800" i="1" dirty="0" smtClean="0"/>
            </a:br>
            <a:r>
              <a:rPr lang="en-US" sz="2800" i="1" dirty="0" smtClean="0"/>
              <a:t>with potential of considerable power savings</a:t>
            </a:r>
            <a:endParaRPr lang="en-US" sz="2800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J.P.Delahaye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t>FNAL colloquium (May 28, 2014)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572001" cy="550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" y="990600"/>
            <a:ext cx="4487228" cy="550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2266" y="2057400"/>
            <a:ext cx="8934056" cy="34778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b="1" dirty="0">
                <a:solidFill>
                  <a:srgbClr val="0000FF"/>
                </a:solidFill>
                <a:latin typeface="Arial"/>
              </a:rPr>
              <a:t>Muons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colliders do </a:t>
            </a:r>
            <a:r>
              <a:rPr lang="en-US" sz="2400" b="1" dirty="0">
                <a:solidFill>
                  <a:srgbClr val="0000FF"/>
                </a:solidFill>
                <a:latin typeface="Arial"/>
              </a:rPr>
              <a:t>everything that e+/e- colliders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do, </a:t>
            </a:r>
            <a:endParaRPr lang="en-US" sz="2400" b="1" dirty="0">
              <a:solidFill>
                <a:srgbClr val="0000FF"/>
              </a:solidFill>
              <a:latin typeface="Arial"/>
            </a:endParaRPr>
          </a:p>
          <a:p>
            <a:pPr algn="ctr" defTabSz="914400"/>
            <a:r>
              <a:rPr lang="en-US" sz="2400" b="1" dirty="0">
                <a:solidFill>
                  <a:srgbClr val="0000FF"/>
                </a:solidFill>
                <a:latin typeface="Arial"/>
              </a:rPr>
              <a:t>but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with better performance and </a:t>
            </a:r>
            <a:r>
              <a:rPr lang="en-US" sz="2400" b="1" dirty="0">
                <a:solidFill>
                  <a:srgbClr val="0000FF"/>
                </a:solidFill>
                <a:latin typeface="Arial"/>
              </a:rPr>
              <a:t>more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efficiently</a:t>
            </a:r>
          </a:p>
          <a:p>
            <a:pPr algn="ctr" defTabSz="914400"/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(at high 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</a:rPr>
              <a:t>CoM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energy)</a:t>
            </a:r>
            <a:endParaRPr lang="en-US" sz="2400" b="1" dirty="0">
              <a:solidFill>
                <a:srgbClr val="0000FF"/>
              </a:solidFill>
              <a:latin typeface="Arial"/>
            </a:endParaRPr>
          </a:p>
          <a:p>
            <a:pPr algn="ctr" defTabSz="914400"/>
            <a:endParaRPr lang="en-US" sz="1200" b="1" dirty="0" smtClean="0">
              <a:solidFill>
                <a:srgbClr val="0000FF"/>
              </a:solidFill>
              <a:latin typeface="Arial"/>
            </a:endParaRPr>
          </a:p>
          <a:p>
            <a:pPr algn="ctr" defTabSz="914400"/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Muon Colliders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are an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ideal technology</a:t>
            </a:r>
          </a:p>
          <a:p>
            <a:pPr algn="ctr" defTabSz="914400"/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 to extend high energy frontier in the multi-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</a:rPr>
              <a:t>TeV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 range </a:t>
            </a:r>
          </a:p>
          <a:p>
            <a:pPr algn="ctr" defTabSz="914400"/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with reasonable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footprint,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</a:rPr>
              <a:t>cost and power consumption</a:t>
            </a:r>
          </a:p>
          <a:p>
            <a:pPr algn="ctr" defTabSz="914400"/>
            <a:endParaRPr lang="en-US" sz="2400" b="1" dirty="0" smtClean="0">
              <a:solidFill>
                <a:srgbClr val="0000FF"/>
              </a:solidFill>
              <a:latin typeface="Arial"/>
            </a:endParaRPr>
          </a:p>
          <a:p>
            <a:pPr algn="ctr" defTabSz="914400"/>
            <a:r>
              <a:rPr lang="en-US" sz="4000" dirty="0" smtClean="0">
                <a:solidFill>
                  <a:srgbClr val="FF0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4000" dirty="0" smtClean="0">
                <a:solidFill>
                  <a:srgbClr val="FF0000"/>
                </a:solidFill>
                <a:latin typeface="Arial"/>
              </a:rPr>
              <a:t> Requires Feasibility Demonstration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</a:rPr>
              <a:t>!</a:t>
            </a:r>
            <a:endParaRPr lang="en-US" sz="40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90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8229600" cy="954087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Muon Accelerator Staging Study (MASS) and Initial Baseline Selection Process (IBS)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4299"/>
            <a:ext cx="9086850" cy="50514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MASS is a MAP working group charged with:</a:t>
            </a:r>
          </a:p>
          <a:p>
            <a:r>
              <a:rPr lang="en-US" dirty="0" smtClean="0"/>
              <a:t>Developing a realistic staging plan for a muon accelerator facility</a:t>
            </a:r>
          </a:p>
          <a:p>
            <a:r>
              <a:rPr lang="en-US" dirty="0" smtClean="0"/>
              <a:t>Examining synergies and optimizations for a facility that could support both NF and MC </a:t>
            </a:r>
            <a:r>
              <a:rPr lang="en-US" dirty="0" smtClean="0"/>
              <a:t>capabilities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Wingdings 3" charset="2"/>
                <a:cs typeface="Wingdings 3" charset="2"/>
              </a:rPr>
              <a:t>	</a:t>
            </a:r>
            <a:r>
              <a:rPr lang="en-US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 </a:t>
            </a:r>
            <a:r>
              <a:rPr lang="en-US" dirty="0" smtClean="0">
                <a:solidFill>
                  <a:srgbClr val="FFFF00"/>
                </a:solidFill>
                <a:cs typeface="Wingdings 3" charset="2"/>
              </a:rPr>
              <a:t>new design approaches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Identifying critical R&amp;D demonstrations that are required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recommendations from MASS </a:t>
            </a:r>
            <a:r>
              <a:rPr lang="en-US" dirty="0" smtClean="0"/>
              <a:t>have been</a:t>
            </a:r>
            <a:r>
              <a:rPr lang="en-US" dirty="0" smtClean="0"/>
              <a:t> </a:t>
            </a:r>
            <a:r>
              <a:rPr lang="en-US" dirty="0" smtClean="0"/>
              <a:t>incorporated in the MAP IBS process to establish a baseline configuration for deploying staged muon accelerator capabilities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5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 Contribution to Snowmass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0" b="-61"/>
          <a:stretch/>
        </p:blipFill>
        <p:spPr>
          <a:xfrm>
            <a:off x="114300" y="2120900"/>
            <a:ext cx="8921750" cy="4203700"/>
          </a:xfr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PIP-II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300" y="1136015"/>
            <a:ext cx="84066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i="1" dirty="0" err="1" smtClean="0">
                <a:solidFill>
                  <a:srgbClr val="CCFFCC"/>
                </a:solidFill>
              </a:rPr>
              <a:t>Enabling</a:t>
            </a:r>
            <a:r>
              <a:rPr lang="da-DK" sz="2000" i="1" dirty="0" smtClean="0">
                <a:solidFill>
                  <a:srgbClr val="CCFFCC"/>
                </a:solidFill>
              </a:rPr>
              <a:t> </a:t>
            </a:r>
            <a:r>
              <a:rPr lang="da-DK" sz="2000" i="1" dirty="0" err="1">
                <a:solidFill>
                  <a:srgbClr val="CCFFCC"/>
                </a:solidFill>
              </a:rPr>
              <a:t>Intensity</a:t>
            </a:r>
            <a:r>
              <a:rPr lang="da-DK" sz="2000" i="1" dirty="0">
                <a:solidFill>
                  <a:srgbClr val="CCFFCC"/>
                </a:solidFill>
              </a:rPr>
              <a:t> and Energy </a:t>
            </a:r>
            <a:r>
              <a:rPr lang="da-DK" sz="2000" i="1" dirty="0" err="1">
                <a:solidFill>
                  <a:srgbClr val="CCFFCC"/>
                </a:solidFill>
              </a:rPr>
              <a:t>Frontier</a:t>
            </a:r>
            <a:r>
              <a:rPr lang="da-DK" sz="2000" i="1" dirty="0">
                <a:solidFill>
                  <a:srgbClr val="CCFFCC"/>
                </a:solidFill>
              </a:rPr>
              <a:t> Science with a Muon Accelerator </a:t>
            </a:r>
            <a:r>
              <a:rPr lang="da-DK" sz="2000" i="1" dirty="0" smtClean="0">
                <a:solidFill>
                  <a:srgbClr val="CCFFCC"/>
                </a:solidFill>
              </a:rPr>
              <a:t/>
            </a:r>
            <a:br>
              <a:rPr lang="da-DK" sz="2000" i="1" dirty="0" smtClean="0">
                <a:solidFill>
                  <a:srgbClr val="CCFFCC"/>
                </a:solidFill>
              </a:rPr>
            </a:br>
            <a:r>
              <a:rPr lang="da-DK" sz="2000" i="1" dirty="0" smtClean="0">
                <a:solidFill>
                  <a:srgbClr val="CCFFCC"/>
                </a:solidFill>
              </a:rPr>
              <a:t>Facility </a:t>
            </a:r>
            <a:r>
              <a:rPr lang="da-DK" sz="2000" i="1" dirty="0">
                <a:solidFill>
                  <a:srgbClr val="CCFFCC"/>
                </a:solidFill>
              </a:rPr>
              <a:t>in the US </a:t>
            </a:r>
            <a:r>
              <a:rPr lang="da-DK" sz="2000" i="1" dirty="0">
                <a:solidFill>
                  <a:schemeClr val="bg1"/>
                </a:solidFill>
              </a:rPr>
              <a:t>-  </a:t>
            </a:r>
            <a:r>
              <a:rPr lang="da-DK" sz="2000" dirty="0">
                <a:solidFill>
                  <a:schemeClr val="bg1"/>
                </a:solidFill>
              </a:rPr>
              <a:t> http://</a:t>
            </a:r>
            <a:r>
              <a:rPr lang="da-DK" sz="2000" dirty="0" err="1">
                <a:solidFill>
                  <a:schemeClr val="bg1"/>
                </a:solidFill>
              </a:rPr>
              <a:t>arxiv.org</a:t>
            </a:r>
            <a:r>
              <a:rPr lang="da-DK" sz="2000" dirty="0">
                <a:solidFill>
                  <a:schemeClr val="bg1"/>
                </a:solidFill>
              </a:rPr>
              <a:t>/pdf/1308.0494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8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FNAL_MAP_R2.potx</Template>
  <TotalTime>15970</TotalTime>
  <Words>2561</Words>
  <Application>Microsoft Macintosh PowerPoint</Application>
  <PresentationFormat>On-screen Show (4:3)</PresentationFormat>
  <Paragraphs>550</Paragraphs>
  <Slides>38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FNAL_MAP_R2</vt:lpstr>
      <vt:lpstr>Blank</vt:lpstr>
      <vt:lpstr>1_Blank</vt:lpstr>
      <vt:lpstr>1_FNAL_MAP_R2</vt:lpstr>
      <vt:lpstr>Equation</vt:lpstr>
      <vt:lpstr>The Muon Accelerator  Staging Study (MASS) </vt:lpstr>
      <vt:lpstr>Introduction and Context</vt:lpstr>
      <vt:lpstr>Physics Case for the Neutrino Factory</vt:lpstr>
      <vt:lpstr>nSTORM</vt:lpstr>
      <vt:lpstr>The Neutrino Factory</vt:lpstr>
      <vt:lpstr>Physics Case for a Muon Collider</vt:lpstr>
      <vt:lpstr>Muon Colliders extending high energy frontier with potential of considerable power savings</vt:lpstr>
      <vt:lpstr>The Muon Accelerator Staging Study (MASS) and Initial Baseline Selection Process (IBS)</vt:lpstr>
      <vt:lpstr>MASS Contribution to Snowmass</vt:lpstr>
      <vt:lpstr>MC/NF Synergies</vt:lpstr>
      <vt:lpstr>PowerPoint Presentation</vt:lpstr>
      <vt:lpstr>CP Violation Sensitivity</vt:lpstr>
      <vt:lpstr>A Staged Plan with NuMAX at Fermilab</vt:lpstr>
      <vt:lpstr>NF Staging (MASS)</vt:lpstr>
      <vt:lpstr>Muon Collider Parameters</vt:lpstr>
      <vt:lpstr>Progressive installation in stages with Physics  and technology validation at each stage </vt:lpstr>
      <vt:lpstr>Critical Elements of the MASS Recommendations</vt:lpstr>
      <vt:lpstr>MAP Timeline a Provide Informed Decision Points</vt:lpstr>
      <vt:lpstr>Conclusions I</vt:lpstr>
      <vt:lpstr>Conclusions II</vt:lpstr>
      <vt:lpstr>Conclusions III</vt:lpstr>
      <vt:lpstr>BACKUP SLIDES: MAP R&amp;D Efforts</vt:lpstr>
      <vt:lpstr>R&amp;D Effort</vt:lpstr>
      <vt:lpstr>Key Technologies - Target</vt:lpstr>
      <vt:lpstr>TechnoIogy Challenges – Capture Solenoid</vt:lpstr>
      <vt:lpstr>Technology Challenges - Cooling</vt:lpstr>
      <vt:lpstr>Progress on MICE @ RAL</vt:lpstr>
      <vt:lpstr>MICE CC Cold Mass #1 (Step V) Successfully Tested at the FNAL Solenoid Test Facility (STF)</vt:lpstr>
      <vt:lpstr>The RF R&amp;D Program</vt:lpstr>
      <vt:lpstr>Recent Progress – Vacuum RF</vt:lpstr>
      <vt:lpstr>Recent Progress - High Pressure RF</vt:lpstr>
      <vt:lpstr>Overview of MAP Magnet Pull</vt:lpstr>
      <vt:lpstr>Final Cooling Channel</vt:lpstr>
      <vt:lpstr>Magnets for the Acceleration Chain</vt:lpstr>
      <vt:lpstr>Collider Ring Magnets</vt:lpstr>
      <vt:lpstr>The MAP Collaboration</vt:lpstr>
      <vt:lpstr>MC:  Luminosity Production Metric</vt:lpstr>
      <vt:lpstr>PowerPoint Presentation</vt:lpstr>
    </vt:vector>
  </TitlesOfParts>
  <Manager/>
  <Company>Fermilab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Mark Palmer</dc:creator>
  <cp:keywords/>
  <dc:description/>
  <cp:lastModifiedBy>Mark Palmer</cp:lastModifiedBy>
  <cp:revision>296</cp:revision>
  <cp:lastPrinted>2013-12-16T15:41:50Z</cp:lastPrinted>
  <dcterms:created xsi:type="dcterms:W3CDTF">2012-01-28T14:57:36Z</dcterms:created>
  <dcterms:modified xsi:type="dcterms:W3CDTF">2014-06-04T14:27:57Z</dcterms:modified>
  <cp:category/>
</cp:coreProperties>
</file>